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3" r:id="rId4"/>
    <p:sldMasterId id="2147483666" r:id="rId5"/>
    <p:sldMasterId id="2147483725" r:id="rId6"/>
  </p:sldMasterIdLst>
  <p:notesMasterIdLst>
    <p:notesMasterId r:id="rId18"/>
  </p:notesMasterIdLst>
  <p:sldIdLst>
    <p:sldId id="258" r:id="rId7"/>
    <p:sldId id="5050" r:id="rId8"/>
    <p:sldId id="9388" r:id="rId9"/>
    <p:sldId id="9353" r:id="rId10"/>
    <p:sldId id="339" r:id="rId11"/>
    <p:sldId id="340" r:id="rId12"/>
    <p:sldId id="267" r:id="rId13"/>
    <p:sldId id="280" r:id="rId14"/>
    <p:sldId id="9368" r:id="rId15"/>
    <p:sldId id="9362" r:id="rId16"/>
    <p:sldId id="936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47" userDrawn="1">
          <p15:clr>
            <a:srgbClr val="A4A3A4"/>
          </p15:clr>
        </p15:guide>
        <p15:guide id="4" orient="horz" pos="346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733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633206-70F1-7867-8143-8DC0AAE484B8}" name="Dominick Bindl" initials="DB" userId="S::dbindl@realtafusion.com::7463da92-df94-493c-9a3f-56e4be6c9afb" providerId="AD"/>
  <p188:author id="{0F90E12D-9DC8-9284-A91E-B23121054A15}" name="Guest User" initials="GU" userId="S::urn:spo:tenantanon#65688380-608c-470f-a706-6cb877b55812::" providerId="AD"/>
  <p188:author id="{6EF4CD56-93F9-3694-A8F1-B42B884255A6}" name="Robb Hughes" initials="RH" userId="S::rhughes@realtafusion.com::d62df9bc-c404-46d8-ab49-40992d49e82b" providerId="AD"/>
  <p188:author id="{D49BF68A-5B5F-F9E9-64ED-737B7CB279AC}" name="GraceAnne Doyle" initials="GD" userId="S::gdoyle@realtafusion.com::9341c7e3-3afd-4d6d-9988-202c06c0a819" providerId="AD"/>
  <p188:author id="{2EC3C2B9-E449-D489-BF67-9D4AD79A4D73}" name="Kieran Furlong" initials="KF" userId="S::kieran@realtafusion.com::2e5f695d-f17f-47b0-a3b1-c7d90e642007" providerId="AD"/>
  <p188:author id="{875577D8-09CA-B8C0-D018-1EE95383920C}" name="Roman Myers" initials="RM" userId="S::rmyers@realtafusion.com::11906896-4f26-4733-8172-c7f03a82cfd1" providerId="AD"/>
  <p188:author id="{23B24EDE-EBF3-F19A-770F-27ACCC03ED53}" name="Leonardo Reis" initials="LR" userId="S::LReis@realtafusion.com::e3dcc5c2-eb1b-49bf-b0b2-574094afd56c" providerId="AD"/>
  <p188:author id="{8C40EDE8-9BB5-E4B8-D2B6-262A1C4E9E2B}" name="Emily Arnold" initials="EA" userId="S::earnold@realtafusion.com::ae4a3964-b2f7-4b8f-943c-224bccbfffe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8020"/>
    <a:srgbClr val="F7931E"/>
    <a:srgbClr val="939393"/>
    <a:srgbClr val="1C1C1C"/>
    <a:srgbClr val="171717"/>
    <a:srgbClr val="000000"/>
    <a:srgbClr val="231F20"/>
    <a:srgbClr val="C94B0D"/>
    <a:srgbClr val="8F2A30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0D313-65ED-4D5E-AEA6-4140EA15F026}" v="3" dt="2026-09-20T00:41:21.5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303" y="-66"/>
      </p:cViewPr>
      <p:guideLst>
        <p:guide orient="horz" pos="2160"/>
        <p:guide pos="3840"/>
        <p:guide pos="347"/>
        <p:guide orient="horz" pos="346"/>
        <p:guide orient="horz" pos="3974"/>
        <p:guide pos="7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5EE8E-713E-4654-A463-AB0B8A92A8C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1973B-34A8-4A68-A080-2CB9A0D22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7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FFD20-F2B9-79B2-E1CD-FE3CBDFD3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9D2CD1-207A-CC67-342E-674D977E2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659C0C-0D38-D86A-0F36-F8783841E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DA1EA-7A9C-C241-5BC6-290609463C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1973B-34A8-4A68-A080-2CB9A0D221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73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81973B-34A8-4A68-A080-2CB9A0D221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83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A4E29-F73F-49FB-F9A7-1B85A2D4D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7D622-90EB-D650-67E2-60404D187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63A7EE-E638-C90E-CC98-C7D40A3B5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CABD5-EAF8-813E-B11B-78AE8053A3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0307E-0A9B-2445-AAD6-979D4538B8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0595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A4E29-F73F-49FB-F9A7-1B85A2D4D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7D622-90EB-D650-67E2-60404D187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63A7EE-E638-C90E-CC98-C7D40A3B5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CABD5-EAF8-813E-B11B-78AE8053A3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0307E-0A9B-2445-AAD6-979D4538B8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966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0307E-0A9B-2445-AAD6-979D4538B8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511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3CFF7-CF2C-BACC-AE08-D87AB07E1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E41230-DA77-C974-F69B-C60591C7CA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EFE836-6D62-9657-FFFB-91657CD12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B9681-4E64-180B-A7BD-8EC27E16F7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0307E-0A9B-2445-AAD6-979D4538B86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085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CEC2652B-50F6-AA4C-EFF6-82028A859587}"/>
              </a:ext>
            </a:extLst>
          </p:cNvPr>
          <p:cNvSpPr>
            <a:spLocks/>
          </p:cNvSpPr>
          <p:nvPr userDrawn="1"/>
        </p:nvSpPr>
        <p:spPr>
          <a:xfrm>
            <a:off x="885097" y="-6472346"/>
            <a:ext cx="16351764" cy="18134108"/>
          </a:xfrm>
          <a:prstGeom prst="ellipse">
            <a:avLst/>
          </a:prstGeom>
          <a:gradFill flip="none" rotWithShape="1">
            <a:gsLst>
              <a:gs pos="75000">
                <a:srgbClr val="F58020">
                  <a:alpha val="0"/>
                </a:srgbClr>
              </a:gs>
              <a:gs pos="0">
                <a:srgbClr val="F58020">
                  <a:alpha val="32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/>
          <a:lstStyle/>
          <a:p>
            <a: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 Normal" pitchFamily="2" charset="77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9606F01-BD97-0C57-01B0-94DF07B072FE}"/>
              </a:ext>
            </a:extLst>
          </p:cNvPr>
          <p:cNvSpPr>
            <a:spLocks/>
          </p:cNvSpPr>
          <p:nvPr userDrawn="1"/>
        </p:nvSpPr>
        <p:spPr>
          <a:xfrm>
            <a:off x="-733228" y="1356528"/>
            <a:ext cx="8481056" cy="9405491"/>
          </a:xfrm>
          <a:prstGeom prst="ellipse">
            <a:avLst/>
          </a:prstGeom>
          <a:gradFill flip="none" rotWithShape="1">
            <a:gsLst>
              <a:gs pos="75000">
                <a:srgbClr val="86458F">
                  <a:alpha val="0"/>
                </a:srgbClr>
              </a:gs>
              <a:gs pos="4000">
                <a:srgbClr val="86458F">
                  <a:alpha val="31765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/>
          <a:lstStyle/>
          <a:p>
            <a: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 Normal" pitchFamily="2" charset="77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1342837-1412-4282-8C69-88BF129D8BB9}"/>
              </a:ext>
            </a:extLst>
          </p:cNvPr>
          <p:cNvSpPr>
            <a:spLocks/>
          </p:cNvSpPr>
          <p:nvPr userDrawn="1"/>
        </p:nvSpPr>
        <p:spPr>
          <a:xfrm>
            <a:off x="-2829063" y="-5255440"/>
            <a:ext cx="8367664" cy="9161687"/>
          </a:xfrm>
          <a:prstGeom prst="ellipse">
            <a:avLst/>
          </a:prstGeom>
          <a:gradFill flip="none" rotWithShape="1">
            <a:gsLst>
              <a:gs pos="75000">
                <a:schemeClr val="bg1">
                  <a:alpha val="0"/>
                </a:schemeClr>
              </a:gs>
              <a:gs pos="8000">
                <a:schemeClr val="bg1">
                  <a:alpha val="11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/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2000" b="1">
              <a:solidFill>
                <a:srgbClr val="FFFFFF"/>
              </a:solidFill>
              <a:latin typeface="Nunito Sans Normal" pitchFamily="2" charset="77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C637401-A318-D05C-DA02-893196415444}"/>
              </a:ext>
            </a:extLst>
          </p:cNvPr>
          <p:cNvSpPr>
            <a:spLocks/>
          </p:cNvSpPr>
          <p:nvPr userDrawn="1"/>
        </p:nvSpPr>
        <p:spPr>
          <a:xfrm>
            <a:off x="6653401" y="3429000"/>
            <a:ext cx="8367664" cy="9161687"/>
          </a:xfrm>
          <a:prstGeom prst="ellipse">
            <a:avLst/>
          </a:prstGeom>
          <a:gradFill flip="none" rotWithShape="1">
            <a:gsLst>
              <a:gs pos="75000">
                <a:schemeClr val="bg1">
                  <a:alpha val="0"/>
                </a:schemeClr>
              </a:gs>
              <a:gs pos="8000">
                <a:schemeClr val="bg1">
                  <a:alpha val="11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/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b="1">
                <a:solidFill>
                  <a:srgbClr val="FFFFFF"/>
                </a:solidFill>
                <a:latin typeface="Nunito Sans Normal" pitchFamily="2" charset="77"/>
              </a:rPr>
              <a:t>             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858D05-68F1-5AC9-CDD1-A01455A368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1024" y="1462466"/>
            <a:ext cx="5929955" cy="3356354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CF673DDC-2E41-5E46-32F4-7703FBD10D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97750" y="5501472"/>
            <a:ext cx="7012476" cy="529254"/>
          </a:xfrm>
          <a:prstGeom prst="rect">
            <a:avLst/>
          </a:prstGeom>
        </p:spPr>
        <p:txBody>
          <a:bodyPr/>
          <a:lstStyle>
            <a:lvl1pPr marL="0">
              <a:buNone/>
              <a:defRPr sz="18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8ACDD4-6EC7-177E-7DAD-9C9E7100C34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97750" y="4919251"/>
            <a:ext cx="7012476" cy="529254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3200" b="1" kern="1200" dirty="0">
                <a:solidFill>
                  <a:schemeClr val="accent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49085295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F8FD82D-C5A8-B44E-F707-84A76491C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3" y="1413921"/>
            <a:ext cx="11514117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9713F4-09D3-C5C5-2EF8-8874AA83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3" y="1718720"/>
            <a:ext cx="11514118" cy="4689337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31DBE45B-C4ED-71C5-FC14-5EEBF60B6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514118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69C662E-77E4-80EE-0EC4-3D111C06F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91AE0A-47A5-9FD9-5117-74A26099D5CC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</a:t>
            </a:r>
            <a:r>
              <a:rPr lang="en-US" sz="1200" err="1">
                <a:solidFill>
                  <a:schemeClr val="tx2"/>
                </a:solidFill>
              </a:rPr>
              <a:t>Realta</a:t>
            </a:r>
            <a:r>
              <a:rPr lang="en-US" sz="1200">
                <a:solidFill>
                  <a:schemeClr val="tx2"/>
                </a:solidFill>
              </a:rPr>
              <a:t> Fusion</a:t>
            </a:r>
          </a:p>
        </p:txBody>
      </p:sp>
    </p:spTree>
    <p:extLst>
      <p:ext uri="{BB962C8B-B14F-4D97-AF65-F5344CB8AC3E}">
        <p14:creationId xmlns:p14="http://schemas.microsoft.com/office/powerpoint/2010/main" val="284266936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Slide - PROPRIETARY &amp; CONFIDENTIA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F8FD82D-C5A8-B44E-F707-84A76491C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3" y="1413921"/>
            <a:ext cx="11514117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9713F4-09D3-C5C5-2EF8-8874AA83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3" y="1718720"/>
            <a:ext cx="11514118" cy="4689337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31DBE45B-C4ED-71C5-FC14-5EEBF60B6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514118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69C662E-77E4-80EE-0EC4-3D111C06F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91AE0A-47A5-9FD9-5117-74A26099D5CC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BDFF6F-B819-AF03-CFD7-9F06EE51EE57}"/>
              </a:ext>
            </a:extLst>
          </p:cNvPr>
          <p:cNvSpPr txBox="1"/>
          <p:nvPr userDrawn="1"/>
        </p:nvSpPr>
        <p:spPr>
          <a:xfrm>
            <a:off x="5085285" y="6536937"/>
            <a:ext cx="1961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Proprietary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23201105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3C1952-8A13-3707-44EA-F103B7A26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514118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F8FD82D-C5A8-B44E-F707-84A76491C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3" y="1413921"/>
            <a:ext cx="11514117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9713F4-09D3-C5C5-2EF8-8874AA83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3" y="1718720"/>
            <a:ext cx="11514118" cy="4689337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485936D8-0B0E-4E9D-6ED1-492D63B77E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137" y="1828800"/>
            <a:ext cx="4824000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29FDE3CB-99BB-A3AF-920D-79A43FB16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721654-B33D-0972-B6DE-1D266A01DA3D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42898569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3C1952-8A13-3707-44EA-F103B7A26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251555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73396AC0-97A8-2388-538E-289B9C65F9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137" y="1828800"/>
            <a:ext cx="4824000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>
                <a:noFill/>
              </a:defRPr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95456F0-3198-4C3E-59AF-AD3F5D296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838763-D2BA-BE89-F67C-3A57875FA67D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44343278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ed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9B3397AE-F4E5-AF9A-9822-6C3D77C0D6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18039"/>
            <a:ext cx="5577114" cy="2144259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A394363-BC98-CC83-2B08-AFF744882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2C0A22-9C5A-C71F-7565-ECC4DBC08448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40847217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Head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DBE88A27-3FEB-9B4A-7B91-277CAAE906F5}"/>
              </a:ext>
            </a:extLst>
          </p:cNvPr>
          <p:cNvSpPr>
            <a:spLocks/>
          </p:cNvSpPr>
          <p:nvPr userDrawn="1"/>
        </p:nvSpPr>
        <p:spPr>
          <a:xfrm>
            <a:off x="6591479" y="3417148"/>
            <a:ext cx="8367664" cy="9161687"/>
          </a:xfrm>
          <a:prstGeom prst="ellipse">
            <a:avLst/>
          </a:prstGeom>
          <a:gradFill flip="none" rotWithShape="1">
            <a:gsLst>
              <a:gs pos="75000">
                <a:schemeClr val="bg1">
                  <a:alpha val="0"/>
                </a:schemeClr>
              </a:gs>
              <a:gs pos="8000">
                <a:schemeClr val="bg1">
                  <a:alpha val="11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/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b="1">
                <a:solidFill>
                  <a:srgbClr val="FFFFFF"/>
                </a:solidFill>
                <a:latin typeface="Nunito Sans Normal" pitchFamily="2" charset="77"/>
              </a:rPr>
              <a:t>               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1390AE-2ED5-4B79-2208-4ADFD5B36C18}"/>
              </a:ext>
            </a:extLst>
          </p:cNvPr>
          <p:cNvSpPr>
            <a:spLocks/>
          </p:cNvSpPr>
          <p:nvPr userDrawn="1"/>
        </p:nvSpPr>
        <p:spPr>
          <a:xfrm>
            <a:off x="-2767142" y="-5255440"/>
            <a:ext cx="8367664" cy="9161687"/>
          </a:xfrm>
          <a:prstGeom prst="ellipse">
            <a:avLst/>
          </a:prstGeom>
          <a:gradFill flip="none" rotWithShape="1">
            <a:gsLst>
              <a:gs pos="75000">
                <a:schemeClr val="bg1">
                  <a:alpha val="0"/>
                </a:schemeClr>
              </a:gs>
              <a:gs pos="8000">
                <a:schemeClr val="bg1">
                  <a:alpha val="11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/>
          <a:lstStyle/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2000" b="1">
              <a:solidFill>
                <a:srgbClr val="FFFFFF"/>
              </a:solidFill>
              <a:latin typeface="Nunito Sans Normal" pitchFamily="2" charset="77"/>
            </a:endParaRP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A0B901F-7CCA-90D7-134B-4B5580BB2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2554" y="1665101"/>
            <a:ext cx="1188000" cy="696154"/>
          </a:xfrm>
          <a:prstGeom prst="roundRect">
            <a:avLst/>
          </a:prstGeom>
          <a:gradFill>
            <a:gsLst>
              <a:gs pos="0">
                <a:srgbClr val="020A10"/>
              </a:gs>
              <a:gs pos="100000">
                <a:srgbClr val="262626"/>
              </a:gs>
            </a:gsLst>
            <a:lin ang="5400000" scaled="0"/>
          </a:gradFill>
          <a:ln w="19050">
            <a:solidFill>
              <a:srgbClr val="F58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marL="0" lvl="0" algn="ctr"/>
            <a:r>
              <a:rPr lang="en-US"/>
              <a:t>01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B718FDCF-934B-E8A6-10C0-A1FE36A2E5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25576" y="2407334"/>
            <a:ext cx="9880721" cy="4450666"/>
          </a:xfrm>
          <a:prstGeom prst="rect">
            <a:avLst/>
          </a:prstGeom>
        </p:spPr>
        <p:txBody>
          <a:bodyPr/>
          <a:lstStyle>
            <a:lvl1pPr>
              <a:buNone/>
              <a:defRPr lang="en-US" sz="12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12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Chapter</a:t>
            </a:r>
          </a:p>
          <a:p>
            <a:pPr lvl="1"/>
            <a:r>
              <a:rPr lang="en-US"/>
              <a:t>Chapter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AE4F816-4792-0B46-99C2-A00CE9ED6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6454A0-541D-9ABA-1EA9-876317262052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257939599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D02C053-4FC6-7BCA-EB57-A7CA50EB72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137" y="1828800"/>
            <a:ext cx="4824000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BC64FCE-C0A9-5123-E306-D52BD7241F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87119" y="2663825"/>
            <a:ext cx="3225110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94282A8-F56A-BFA5-E32D-D1689E0851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87120" y="2968625"/>
            <a:ext cx="4596710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1DFCE23-4A80-A297-0F0C-E2741B4D6A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87120" y="5423807"/>
            <a:ext cx="3225110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3608AD6D-ED59-1C9B-54FF-C9E24B084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7119" y="5728607"/>
            <a:ext cx="4596711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D1AB659-C597-E20B-C8E9-61B0BC546F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87120" y="4043816"/>
            <a:ext cx="3225110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530587E3-65FF-4B5F-F4DF-0C1F2CD586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87119" y="4348616"/>
            <a:ext cx="4596711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1792D4E0-5639-1C2F-7CF8-185795B27C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850" y="2620548"/>
            <a:ext cx="1188000" cy="696154"/>
          </a:xfrm>
          <a:prstGeom prst="roundRect">
            <a:avLst/>
          </a:prstGeom>
          <a:gradFill>
            <a:gsLst>
              <a:gs pos="0">
                <a:srgbClr val="020A10"/>
              </a:gs>
              <a:gs pos="100000">
                <a:srgbClr val="262626"/>
              </a:gs>
            </a:gsLst>
            <a:lin ang="5400000" scaled="0"/>
          </a:gradFill>
          <a:ln w="19050">
            <a:solidFill>
              <a:srgbClr val="F58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marL="0" lvl="0" algn="ctr"/>
            <a:r>
              <a:rPr lang="en-US"/>
              <a:t>01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E55099D9-29F3-00F9-4011-4862747370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850" y="4000539"/>
            <a:ext cx="1188000" cy="696154"/>
          </a:xfrm>
          <a:prstGeom prst="roundRect">
            <a:avLst/>
          </a:prstGeom>
          <a:gradFill>
            <a:gsLst>
              <a:gs pos="0">
                <a:srgbClr val="020A10"/>
              </a:gs>
              <a:gs pos="100000">
                <a:srgbClr val="262626"/>
              </a:gs>
            </a:gsLst>
            <a:lin ang="5400000" scaled="0"/>
          </a:gradFill>
          <a:ln w="19050">
            <a:solidFill>
              <a:srgbClr val="F58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marL="0" lvl="0" algn="ctr"/>
            <a:r>
              <a:rPr lang="en-US"/>
              <a:t>02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7467C6B-58F5-BD93-4F77-B482EAC130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5380530"/>
            <a:ext cx="1188000" cy="696154"/>
          </a:xfrm>
          <a:prstGeom prst="roundRect">
            <a:avLst/>
          </a:prstGeom>
          <a:gradFill>
            <a:gsLst>
              <a:gs pos="0">
                <a:srgbClr val="020A10"/>
              </a:gs>
              <a:gs pos="100000">
                <a:srgbClr val="262626"/>
              </a:gs>
            </a:gsLst>
            <a:lin ang="5400000" scaled="0"/>
          </a:gradFill>
          <a:ln w="19050">
            <a:solidFill>
              <a:srgbClr val="F58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marL="0" lvl="0" algn="ctr"/>
            <a:r>
              <a:rPr lang="en-US"/>
              <a:t>03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45DF0CC3-A07D-3069-B238-40E6BBF3C9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6197" y="378055"/>
            <a:ext cx="5589118" cy="214425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chemeClr val="accent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4E743391-DFEB-5F4B-DBBB-45811B771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30E7DD-554F-6380-AF6A-167480FD1959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646663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mbered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D02C053-4FC6-7BCA-EB57-A7CA50EB72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15315" y="2522314"/>
            <a:ext cx="4824000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784DCAD6-F8D5-B7A7-CAB4-89C667845A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60442" y="2522314"/>
            <a:ext cx="4472313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562763B-1AEE-77CA-0791-68D5760CB41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6197" y="378055"/>
            <a:ext cx="8796774" cy="214425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C53E0A81-F996-51AA-FF52-EE6934024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1D594D-8B71-F464-3646-A8E73D74DA5C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50397835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Image Al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6E8964-B907-18B2-4D50-A330C7B30C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0864" y="549275"/>
            <a:ext cx="4464000" cy="5759450"/>
          </a:xfrm>
          <a:custGeom>
            <a:avLst/>
            <a:gdLst>
              <a:gd name="csX0" fmla="*/ 266501 w 4464000"/>
              <a:gd name="csY0" fmla="*/ 0 h 5759450"/>
              <a:gd name="csX1" fmla="*/ 4197499 w 4464000"/>
              <a:gd name="csY1" fmla="*/ 0 h 5759450"/>
              <a:gd name="csX2" fmla="*/ 4464000 w 4464000"/>
              <a:gd name="csY2" fmla="*/ 266501 h 5759450"/>
              <a:gd name="csX3" fmla="*/ 4464000 w 4464000"/>
              <a:gd name="csY3" fmla="*/ 5492949 h 5759450"/>
              <a:gd name="csX4" fmla="*/ 4197499 w 4464000"/>
              <a:gd name="csY4" fmla="*/ 5759450 h 5759450"/>
              <a:gd name="csX5" fmla="*/ 266501 w 4464000"/>
              <a:gd name="csY5" fmla="*/ 5759450 h 5759450"/>
              <a:gd name="csX6" fmla="*/ 0 w 4464000"/>
              <a:gd name="csY6" fmla="*/ 5492949 h 5759450"/>
              <a:gd name="csX7" fmla="*/ 0 w 4464000"/>
              <a:gd name="csY7" fmla="*/ 266501 h 5759450"/>
              <a:gd name="csX8" fmla="*/ 266501 w 4464000"/>
              <a:gd name="csY8" fmla="*/ 0 h 5759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464000" h="5759450">
                <a:moveTo>
                  <a:pt x="266501" y="0"/>
                </a:moveTo>
                <a:lnTo>
                  <a:pt x="4197499" y="0"/>
                </a:lnTo>
                <a:cubicBezTo>
                  <a:pt x="4344683" y="0"/>
                  <a:pt x="4464000" y="119317"/>
                  <a:pt x="4464000" y="266501"/>
                </a:cubicBezTo>
                <a:lnTo>
                  <a:pt x="4464000" y="5492949"/>
                </a:lnTo>
                <a:cubicBezTo>
                  <a:pt x="4464000" y="5640133"/>
                  <a:pt x="4344683" y="5759450"/>
                  <a:pt x="4197499" y="5759450"/>
                </a:cubicBezTo>
                <a:lnTo>
                  <a:pt x="266501" y="5759450"/>
                </a:lnTo>
                <a:cubicBezTo>
                  <a:pt x="119317" y="5759450"/>
                  <a:pt x="0" y="5640133"/>
                  <a:pt x="0" y="5492949"/>
                </a:cubicBezTo>
                <a:lnTo>
                  <a:pt x="0" y="266501"/>
                </a:lnTo>
                <a:cubicBezTo>
                  <a:pt x="0" y="119317"/>
                  <a:pt x="119317" y="0"/>
                  <a:pt x="266501" y="0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84A0025-F277-8C8D-80C6-AEDE9A3DF1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35542" y="2979058"/>
            <a:ext cx="5829887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7AB322-3078-2D7C-A862-84F4CF8717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35542" y="3283858"/>
            <a:ext cx="5829887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BF1096E9-7F7C-6DAA-6EEF-47F1C1BBEA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5542" y="5477783"/>
            <a:ext cx="5829887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79CDFA6-6663-BC1E-9323-2C5B1F15C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35542" y="5782583"/>
            <a:ext cx="5829887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743506F-6AC5-A275-0F6B-D7BCA4214B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5542" y="4228420"/>
            <a:ext cx="5829887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9BECD33-7C66-3863-41D3-37AF4822F1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35542" y="4533220"/>
            <a:ext cx="5829887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D17C13C-657D-871F-3864-74055C65F9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1031" y="2935781"/>
            <a:ext cx="1188000" cy="696154"/>
          </a:xfrm>
          <a:prstGeom prst="roundRect">
            <a:avLst/>
          </a:prstGeom>
          <a:gradFill>
            <a:gsLst>
              <a:gs pos="0">
                <a:srgbClr val="020A10"/>
              </a:gs>
              <a:gs pos="100000">
                <a:srgbClr val="262626"/>
              </a:gs>
            </a:gsLst>
            <a:lin ang="5400000" scaled="0"/>
          </a:gradFill>
          <a:ln w="19050">
            <a:solidFill>
              <a:srgbClr val="F58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marL="0" lvl="0" algn="ctr"/>
            <a:r>
              <a:rPr lang="en-US"/>
              <a:t>01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405AF1DA-2663-84F5-E83E-D5AE2A5423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01031" y="4228420"/>
            <a:ext cx="1188000" cy="696154"/>
          </a:xfrm>
          <a:prstGeom prst="roundRect">
            <a:avLst/>
          </a:prstGeom>
          <a:gradFill>
            <a:gsLst>
              <a:gs pos="0">
                <a:srgbClr val="020A10"/>
              </a:gs>
              <a:gs pos="100000">
                <a:srgbClr val="262626"/>
              </a:gs>
            </a:gsLst>
            <a:lin ang="5400000" scaled="0"/>
          </a:gradFill>
          <a:ln w="19050">
            <a:solidFill>
              <a:srgbClr val="F58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marL="0" lvl="0" algn="ctr"/>
            <a:r>
              <a:rPr lang="en-US"/>
              <a:t>02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5D656747-E59C-3937-C1FD-5E0386D249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01031" y="5434506"/>
            <a:ext cx="1188000" cy="696154"/>
          </a:xfrm>
          <a:prstGeom prst="roundRect">
            <a:avLst/>
          </a:prstGeom>
          <a:gradFill>
            <a:gsLst>
              <a:gs pos="0">
                <a:srgbClr val="020A10"/>
              </a:gs>
              <a:gs pos="100000">
                <a:srgbClr val="262626"/>
              </a:gs>
            </a:gsLst>
            <a:lin ang="5400000" scaled="0"/>
          </a:gradFill>
          <a:ln w="19050">
            <a:solidFill>
              <a:srgbClr val="F58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marL="0" lvl="0" algn="ctr"/>
            <a:r>
              <a:rPr lang="en-US"/>
              <a:t>03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D02A330-113F-A2CD-4987-BA06B7F6CF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4863" y="504579"/>
            <a:ext cx="6850565" cy="214425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E63924D7-568C-9069-15BD-5F7297103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62D16B-364E-4D32-13C0-B7875553D5EF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341478084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rotrude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9D650D6-C92E-0FB8-B384-370F283278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6700" y="548999"/>
            <a:ext cx="5738700" cy="5619572"/>
          </a:xfrm>
          <a:custGeom>
            <a:avLst/>
            <a:gdLst>
              <a:gd name="csX0" fmla="*/ 0 w 5472000"/>
              <a:gd name="csY0" fmla="*/ 0 h 3600000"/>
              <a:gd name="csX1" fmla="*/ 5276268 w 5472000"/>
              <a:gd name="csY1" fmla="*/ 0 h 3600000"/>
              <a:gd name="csX2" fmla="*/ 5472000 w 5472000"/>
              <a:gd name="csY2" fmla="*/ 195732 h 3600000"/>
              <a:gd name="csX3" fmla="*/ 5472000 w 5472000"/>
              <a:gd name="csY3" fmla="*/ 3404268 h 3600000"/>
              <a:gd name="csX4" fmla="*/ 5276268 w 5472000"/>
              <a:gd name="csY4" fmla="*/ 3600000 h 3600000"/>
              <a:gd name="csX5" fmla="*/ 0 w 5472000"/>
              <a:gd name="csY5" fmla="*/ 3600000 h 36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472000" h="3600000">
                <a:moveTo>
                  <a:pt x="0" y="0"/>
                </a:moveTo>
                <a:lnTo>
                  <a:pt x="5276268" y="0"/>
                </a:lnTo>
                <a:cubicBezTo>
                  <a:pt x="5384368" y="0"/>
                  <a:pt x="5472000" y="87632"/>
                  <a:pt x="5472000" y="195732"/>
                </a:cubicBezTo>
                <a:lnTo>
                  <a:pt x="5472000" y="3404268"/>
                </a:lnTo>
                <a:cubicBezTo>
                  <a:pt x="5472000" y="3512368"/>
                  <a:pt x="5384368" y="3600000"/>
                  <a:pt x="5276268" y="3600000"/>
                </a:cubicBezTo>
                <a:lnTo>
                  <a:pt x="0" y="3600000"/>
                </a:ln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20F1F78-F579-2F7D-FCDF-F95C0096D4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9171" y="3712029"/>
            <a:ext cx="6077858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AD81F0C7-6CDE-1210-C6B2-A2A456FF8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89171" y="4016829"/>
            <a:ext cx="6077858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A3C93B3-C7A6-756A-2258-D0AAE6140F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89171" y="4847771"/>
            <a:ext cx="6077858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9523DA5-519C-3327-9E1E-DA0632537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89171" y="5152571"/>
            <a:ext cx="6077858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A3F5544-A3E1-492A-24D5-1D65AC747E7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89171" y="1284742"/>
            <a:ext cx="6077858" cy="2122488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59C39E37-7FF3-C492-55EA-7C916C9E3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BDEBFA-AF64-7296-76A6-87FDB69CA072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342686020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Protrude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6532E1-AA4B-9563-B790-54B661FD30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42853" y="-299357"/>
            <a:ext cx="3880338" cy="6391275"/>
          </a:xfrm>
          <a:custGeom>
            <a:avLst/>
            <a:gdLst>
              <a:gd name="csX0" fmla="*/ 0 w 3880338"/>
              <a:gd name="csY0" fmla="*/ 0 h 6308725"/>
              <a:gd name="csX1" fmla="*/ 3880338 w 3880338"/>
              <a:gd name="csY1" fmla="*/ 0 h 6308725"/>
              <a:gd name="csX2" fmla="*/ 3880338 w 3880338"/>
              <a:gd name="csY2" fmla="*/ 5995038 h 6308725"/>
              <a:gd name="csX3" fmla="*/ 3566651 w 3880338"/>
              <a:gd name="csY3" fmla="*/ 6308725 h 6308725"/>
              <a:gd name="csX4" fmla="*/ 313687 w 3880338"/>
              <a:gd name="csY4" fmla="*/ 6308725 h 6308725"/>
              <a:gd name="csX5" fmla="*/ 0 w 3880338"/>
              <a:gd name="csY5" fmla="*/ 5995038 h 6308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3880338" h="6308725">
                <a:moveTo>
                  <a:pt x="0" y="0"/>
                </a:moveTo>
                <a:lnTo>
                  <a:pt x="3880338" y="0"/>
                </a:lnTo>
                <a:lnTo>
                  <a:pt x="3880338" y="5995038"/>
                </a:lnTo>
                <a:cubicBezTo>
                  <a:pt x="3880338" y="6168283"/>
                  <a:pt x="3739896" y="6308725"/>
                  <a:pt x="3566651" y="6308725"/>
                </a:cubicBezTo>
                <a:lnTo>
                  <a:pt x="313687" y="6308725"/>
                </a:lnTo>
                <a:cubicBezTo>
                  <a:pt x="140442" y="6308725"/>
                  <a:pt x="0" y="6168283"/>
                  <a:pt x="0" y="5995038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DF40690-2929-0796-6FA8-79DCD20326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10762" y="3429000"/>
            <a:ext cx="3221038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99B9E0B0-9650-FE2A-9483-ED8BFE5FC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693" y="532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34E5B2A4-590A-4D29-5598-B2A168FF0FD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88959" y="3561978"/>
            <a:ext cx="2480551" cy="4705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F1C07A-6944-B62F-256D-C7B88376F02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799012" y="3429000"/>
            <a:ext cx="3221038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12ECF2A-E9F1-FB85-5002-7674246D71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26943" y="532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AF2ACF15-5EBF-939C-44BC-D93FD0E2B65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77209" y="3561978"/>
            <a:ext cx="2480551" cy="4705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CAFE2B45-5FD5-A644-1ABF-E4A6E55DB5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7274" y="470435"/>
            <a:ext cx="6385639" cy="2741758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chemeClr val="accent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15A6F28B-4316-82E4-C62E-EF66C7DAC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FE5C1C-6629-7FA1-C40E-974FDF19AFD2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8898853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Subheaders +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373E16B-EA4F-3B7C-3344-979860F8BA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39577" y="549001"/>
            <a:ext cx="3312000" cy="5758197"/>
          </a:xfrm>
          <a:custGeom>
            <a:avLst/>
            <a:gdLst>
              <a:gd name="csX0" fmla="*/ 206768 w 3312000"/>
              <a:gd name="csY0" fmla="*/ 0 h 5758197"/>
              <a:gd name="csX1" fmla="*/ 3105232 w 3312000"/>
              <a:gd name="csY1" fmla="*/ 0 h 5758197"/>
              <a:gd name="csX2" fmla="*/ 3312000 w 3312000"/>
              <a:gd name="csY2" fmla="*/ 206768 h 5758197"/>
              <a:gd name="csX3" fmla="*/ 3312000 w 3312000"/>
              <a:gd name="csY3" fmla="*/ 5551429 h 5758197"/>
              <a:gd name="csX4" fmla="*/ 3105232 w 3312000"/>
              <a:gd name="csY4" fmla="*/ 5758197 h 5758197"/>
              <a:gd name="csX5" fmla="*/ 206768 w 3312000"/>
              <a:gd name="csY5" fmla="*/ 5758197 h 5758197"/>
              <a:gd name="csX6" fmla="*/ 0 w 3312000"/>
              <a:gd name="csY6" fmla="*/ 5551429 h 5758197"/>
              <a:gd name="csX7" fmla="*/ 0 w 3312000"/>
              <a:gd name="csY7" fmla="*/ 206768 h 5758197"/>
              <a:gd name="csX8" fmla="*/ 206768 w 3312000"/>
              <a:gd name="csY8" fmla="*/ 0 h 57581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12000" h="5758197">
                <a:moveTo>
                  <a:pt x="206768" y="0"/>
                </a:moveTo>
                <a:lnTo>
                  <a:pt x="3105232" y="0"/>
                </a:lnTo>
                <a:cubicBezTo>
                  <a:pt x="3219427" y="0"/>
                  <a:pt x="3312000" y="92573"/>
                  <a:pt x="3312000" y="206768"/>
                </a:cubicBezTo>
                <a:lnTo>
                  <a:pt x="3312000" y="5551429"/>
                </a:lnTo>
                <a:cubicBezTo>
                  <a:pt x="3312000" y="5665624"/>
                  <a:pt x="3219427" y="5758197"/>
                  <a:pt x="3105232" y="5758197"/>
                </a:cubicBezTo>
                <a:lnTo>
                  <a:pt x="206768" y="5758197"/>
                </a:lnTo>
                <a:cubicBezTo>
                  <a:pt x="92573" y="5758197"/>
                  <a:pt x="0" y="5665624"/>
                  <a:pt x="0" y="5551429"/>
                </a:cubicBezTo>
                <a:lnTo>
                  <a:pt x="0" y="206768"/>
                </a:lnTo>
                <a:cubicBezTo>
                  <a:pt x="0" y="92573"/>
                  <a:pt x="92573" y="0"/>
                  <a:pt x="206768" y="0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334991F-76EC-662E-ED22-14CFCC3AA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3915" y="3754844"/>
            <a:ext cx="4212772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89FC0AF5-3C42-E428-ED24-927128C8FF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3915" y="4059644"/>
            <a:ext cx="4212772" cy="2050870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2E9A5E5-3912-DC60-1332-5C993DEBBB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4468" y="571226"/>
            <a:ext cx="3769646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14B8581-2BB9-9124-4A37-4BC4143D1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84468" y="876026"/>
            <a:ext cx="3769646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2ECF4CE-9415-6A99-5782-721C1145AA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84468" y="5339169"/>
            <a:ext cx="3769646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10468D6-41E1-2CCB-277D-73F6106219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84468" y="5643969"/>
            <a:ext cx="3769646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67F42CB-DE25-4FDF-CC95-A0CB3447D5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84468" y="2955197"/>
            <a:ext cx="3769646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4C79695-388D-3973-4EFC-D503ED1B8A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468" y="3259997"/>
            <a:ext cx="3769646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03A61084-07A0-54CE-915D-F550A2C0ADE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3915" y="686341"/>
            <a:ext cx="4055835" cy="2741758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BB136CBD-7C75-2FAC-B5CC-6BB75986B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81166B-AB03-F883-3DBB-EE3E9396FB0E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86609297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 +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88FBE6-D51A-3F97-7A30-BAAE38BBD7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549000"/>
            <a:ext cx="5545169" cy="5542918"/>
          </a:xfrm>
          <a:custGeom>
            <a:avLst/>
            <a:gdLst>
              <a:gd name="csX0" fmla="*/ 212566 w 4680000"/>
              <a:gd name="csY0" fmla="*/ 0 h 5760000"/>
              <a:gd name="csX1" fmla="*/ 4467434 w 4680000"/>
              <a:gd name="csY1" fmla="*/ 0 h 5760000"/>
              <a:gd name="csX2" fmla="*/ 4680000 w 4680000"/>
              <a:gd name="csY2" fmla="*/ 212566 h 5760000"/>
              <a:gd name="csX3" fmla="*/ 4680000 w 4680000"/>
              <a:gd name="csY3" fmla="*/ 5547434 h 5760000"/>
              <a:gd name="csX4" fmla="*/ 4467434 w 4680000"/>
              <a:gd name="csY4" fmla="*/ 5760000 h 5760000"/>
              <a:gd name="csX5" fmla="*/ 212566 w 4680000"/>
              <a:gd name="csY5" fmla="*/ 5760000 h 5760000"/>
              <a:gd name="csX6" fmla="*/ 0 w 4680000"/>
              <a:gd name="csY6" fmla="*/ 5547434 h 5760000"/>
              <a:gd name="csX7" fmla="*/ 0 w 4680000"/>
              <a:gd name="csY7" fmla="*/ 212566 h 5760000"/>
              <a:gd name="csX8" fmla="*/ 212566 w 4680000"/>
              <a:gd name="csY8" fmla="*/ 0 h 57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80000" h="5760000">
                <a:moveTo>
                  <a:pt x="212566" y="0"/>
                </a:moveTo>
                <a:lnTo>
                  <a:pt x="4467434" y="0"/>
                </a:lnTo>
                <a:cubicBezTo>
                  <a:pt x="4584831" y="0"/>
                  <a:pt x="4680000" y="95169"/>
                  <a:pt x="4680000" y="212566"/>
                </a:cubicBezTo>
                <a:lnTo>
                  <a:pt x="4680000" y="5547434"/>
                </a:lnTo>
                <a:cubicBezTo>
                  <a:pt x="4680000" y="5664831"/>
                  <a:pt x="4584831" y="5760000"/>
                  <a:pt x="4467434" y="5760000"/>
                </a:cubicBezTo>
                <a:lnTo>
                  <a:pt x="212566" y="5760000"/>
                </a:lnTo>
                <a:cubicBezTo>
                  <a:pt x="95169" y="5760000"/>
                  <a:pt x="0" y="5664831"/>
                  <a:pt x="0" y="5547434"/>
                </a:cubicBezTo>
                <a:lnTo>
                  <a:pt x="0" y="212566"/>
                </a:lnTo>
                <a:cubicBezTo>
                  <a:pt x="0" y="95169"/>
                  <a:pt x="95169" y="0"/>
                  <a:pt x="212566" y="0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56BC7E-E7E1-8865-B84B-41081A16D3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31" y="549000"/>
            <a:ext cx="2582862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8C6B3BB-970C-CD20-1EE5-6169172C0B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0586" y="244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6AD94C7-86C1-150A-8CD9-34BA0D077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72260" y="549000"/>
            <a:ext cx="2582862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282799D-D080-FFF9-91D1-603C7CC301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62015" y="244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CE07611F-0F3F-3680-2748-43D474C1A6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72260" y="3429000"/>
            <a:ext cx="2582862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12A992FB-484E-3B36-10AB-5DF145CDAE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62015" y="532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4A7AFB7D-F078-BC28-A449-1690A38B071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0831" y="3429000"/>
            <a:ext cx="2582862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8EDA99F-98AB-B6C1-7AD2-4DFCB92672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40586" y="532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7143959-8722-813F-2766-B36D4BD305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74571" y="3558989"/>
            <a:ext cx="2480551" cy="4732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33343EED-D9B4-D2DB-17E1-E923F826AAD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74571" y="681979"/>
            <a:ext cx="2480551" cy="4702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56E00B65-89D3-0E09-BB03-2EE910FC64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9028" y="681979"/>
            <a:ext cx="2480551" cy="4702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19FB38BF-73B4-801B-638D-8A4CA6CEFD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9028" y="3558988"/>
            <a:ext cx="2480551" cy="4732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11F4450-EAB2-966F-78C4-97C9A053E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950C3A-8BE5-A294-92CA-2C38AB74561D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406750535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1294-686E-73BA-0C18-397DDDC5D9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663825"/>
            <a:ext cx="7373938" cy="3727450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78721B74-22B8-73F5-F958-151991C311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968626"/>
            <a:ext cx="7373938" cy="3422650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2AA84A6-3AC5-4765-EF27-762A1131DCF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12138" y="526663"/>
            <a:ext cx="3312000" cy="6608545"/>
          </a:xfrm>
          <a:custGeom>
            <a:avLst/>
            <a:gdLst>
              <a:gd name="csX0" fmla="*/ 206768 w 3312000"/>
              <a:gd name="csY0" fmla="*/ 0 h 5758197"/>
              <a:gd name="csX1" fmla="*/ 3105232 w 3312000"/>
              <a:gd name="csY1" fmla="*/ 0 h 5758197"/>
              <a:gd name="csX2" fmla="*/ 3312000 w 3312000"/>
              <a:gd name="csY2" fmla="*/ 206768 h 5758197"/>
              <a:gd name="csX3" fmla="*/ 3312000 w 3312000"/>
              <a:gd name="csY3" fmla="*/ 5551429 h 5758197"/>
              <a:gd name="csX4" fmla="*/ 3105232 w 3312000"/>
              <a:gd name="csY4" fmla="*/ 5758197 h 5758197"/>
              <a:gd name="csX5" fmla="*/ 206768 w 3312000"/>
              <a:gd name="csY5" fmla="*/ 5758197 h 5758197"/>
              <a:gd name="csX6" fmla="*/ 0 w 3312000"/>
              <a:gd name="csY6" fmla="*/ 5551429 h 5758197"/>
              <a:gd name="csX7" fmla="*/ 0 w 3312000"/>
              <a:gd name="csY7" fmla="*/ 206768 h 5758197"/>
              <a:gd name="csX8" fmla="*/ 206768 w 3312000"/>
              <a:gd name="csY8" fmla="*/ 0 h 57581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12000" h="5758197">
                <a:moveTo>
                  <a:pt x="206768" y="0"/>
                </a:moveTo>
                <a:lnTo>
                  <a:pt x="3105232" y="0"/>
                </a:lnTo>
                <a:cubicBezTo>
                  <a:pt x="3219427" y="0"/>
                  <a:pt x="3312000" y="92573"/>
                  <a:pt x="3312000" y="206768"/>
                </a:cubicBezTo>
                <a:lnTo>
                  <a:pt x="3312000" y="5551429"/>
                </a:lnTo>
                <a:cubicBezTo>
                  <a:pt x="3312000" y="5665624"/>
                  <a:pt x="3219427" y="5758197"/>
                  <a:pt x="3105232" y="5758197"/>
                </a:cubicBezTo>
                <a:lnTo>
                  <a:pt x="206768" y="5758197"/>
                </a:lnTo>
                <a:cubicBezTo>
                  <a:pt x="92573" y="5758197"/>
                  <a:pt x="0" y="5665624"/>
                  <a:pt x="0" y="5551429"/>
                </a:cubicBezTo>
                <a:lnTo>
                  <a:pt x="0" y="206768"/>
                </a:lnTo>
                <a:cubicBezTo>
                  <a:pt x="0" y="92573"/>
                  <a:pt x="92573" y="0"/>
                  <a:pt x="206768" y="0"/>
                </a:cubicBezTo>
                <a:close/>
              </a:path>
            </a:pathLst>
          </a:cu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EAED1BF-0103-49AC-23A5-0E02E43B677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200" y="219025"/>
            <a:ext cx="7050251" cy="2310467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EAD34CD-9594-3399-2248-08FF58058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A5CFB3-14B2-9EB1-9D08-DF6B012938D0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80169171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+ Wide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478980E-08BE-EE2C-2C0D-74F1E97995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62550" y="-514349"/>
            <a:ext cx="6478588" cy="5238750"/>
          </a:xfrm>
          <a:prstGeom prst="roundRect">
            <a:avLst>
              <a:gd name="adj" fmla="val 5578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lang="en-ID"/>
            </a:lvl1pPr>
          </a:lstStyle>
          <a:p>
            <a:pPr lvl="0"/>
            <a:r>
              <a:rPr lang="en-US"/>
              <a:t>Click icon to add picture</a:t>
            </a:r>
            <a:endParaRPr lang="en-ID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A6E2B1F-2A1B-4B2E-12B0-BF93DB8F9D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2395" y="4549500"/>
            <a:ext cx="3221038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A7DCDFA-8EFB-E7FE-006E-8A55676433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2395" y="4588815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39C9AA35-B4F1-ED41-2A76-06F51A8D90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0592" y="5399907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33657E53-5408-027F-9E56-C9858ACFE5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086383" y="4549500"/>
            <a:ext cx="3221038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5CC0E0E-52B3-9BA5-1917-7643256F396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86383" y="4588815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B5C7E775-A9DE-EAB0-0F85-2013EA6364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64580" y="5399907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AC61EECC-2219-19D0-495A-BDC6A8F374E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419389" y="4549500"/>
            <a:ext cx="3221038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45A7847-12DA-5C36-CCC7-3818020371C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19389" y="4588815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FF43B299-1140-7591-DF62-599D647D8F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97586" y="5399907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68EDB44-C059-25D6-F500-D7CB9C2BEB6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9076" y="219024"/>
            <a:ext cx="4725504" cy="415395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4317383B-7DCF-8CF1-6168-6B514F7F1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5AE605-C510-E7F1-0D20-EE95EBABE0DA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371144180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 Lis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D2472F3-3DD1-C4F9-9FFA-4E34645C43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700311" y="-9824128"/>
            <a:ext cx="18012228" cy="15598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/>
          <a:lstStyle>
            <a:lvl1pPr>
              <a:buNone/>
              <a:defRPr kumimoji="0" lang="en-US" sz="2000" b="1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 Normal" pitchFamily="2" charset="77"/>
              </a:defRPr>
            </a:lvl1pPr>
            <a:lvl2pPr>
              <a:defRPr lang="en-US" sz="1800" smtClean="0">
                <a:solidFill>
                  <a:schemeClr val="lt1"/>
                </a:solidFill>
                <a:latin typeface="+mn-lt"/>
              </a:defRPr>
            </a:lvl2pPr>
            <a:lvl3pPr>
              <a:defRPr lang="en-US" sz="1800" smtClean="0">
                <a:solidFill>
                  <a:schemeClr val="lt1"/>
                </a:solidFill>
                <a:latin typeface="+mn-lt"/>
              </a:defRPr>
            </a:lvl3pPr>
            <a:lvl4pPr>
              <a:defRPr lang="en-US" smtClean="0">
                <a:solidFill>
                  <a:schemeClr val="lt1"/>
                </a:solidFill>
                <a:latin typeface="+mn-lt"/>
              </a:defRPr>
            </a:lvl4pPr>
            <a:lvl5pPr>
              <a:defRPr lang="en-US">
                <a:solidFill>
                  <a:schemeClr val="lt1"/>
                </a:solidFill>
                <a:latin typeface="+mn-lt"/>
              </a:defRPr>
            </a:lvl5pPr>
          </a:lstStyle>
          <a:p>
            <a:pPr marL="228600" marR="0" lvl="0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</a:pPr>
            <a:r>
              <a:rPr lang="en-US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CB53F6-6F45-9B7E-7E1C-3D04E90569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6420" y="2976652"/>
            <a:ext cx="3359779" cy="3199177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3F0986BF-BAE7-0A38-E7D8-C786ACCE2D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21" y="30159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3E21F645-86D0-FAC3-07E8-B50ABBF3BD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4618" y="3827060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416F24-771B-5404-9E35-C8D65AC8A1F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305803" y="2976652"/>
            <a:ext cx="3359779" cy="3199177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BC9908FA-969E-4558-03BE-E668DFFB5B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05804" y="30159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E4EC4BB3-2772-E601-F938-7F7D0002FBF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84001" y="3827060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878A5DC-020F-ACF2-537D-CE84CB6244C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416111" y="2976652"/>
            <a:ext cx="3359779" cy="3199177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A393620-E39D-B359-5668-3E5E246323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16112" y="30159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CA56A574-3242-A756-8844-74B597E6EB1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94309" y="3827060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bg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58575D17-A5C7-444D-5601-20F6D019E3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9075" y="219025"/>
            <a:ext cx="11356507" cy="2741758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6EBA5C05-FE57-F288-A54E-BF3D462F19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F64100-448D-05E0-F5DE-8D93DD136E9A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48864307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ED85C2B-954C-6DA1-CCD5-A00D0460C1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4" y="3881349"/>
            <a:ext cx="5605496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303ADE-9A40-680D-EFFE-D01A59DD3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4" y="4186148"/>
            <a:ext cx="5605496" cy="2275251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0520C4A-0088-6FEE-BA44-C6ABBB8283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333749"/>
            <a:ext cx="5545169" cy="3127651"/>
          </a:xfrm>
          <a:prstGeom prst="roundRect">
            <a:avLst>
              <a:gd name="adj" fmla="val 6922"/>
            </a:avLst>
          </a:prstGeom>
          <a:gradFill>
            <a:gsLst>
              <a:gs pos="0">
                <a:srgbClr val="020A10"/>
              </a:gs>
              <a:gs pos="100000">
                <a:prstClr val="black">
                  <a:lumMod val="85000"/>
                  <a:lumOff val="15000"/>
                </a:prstClr>
              </a:gs>
            </a:gsLst>
            <a:lin ang="5400000" scaled="0"/>
          </a:gra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defRPr lang="en-ID" sz="1600" b="1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/>
              <a:t>Click icon to add picture</a:t>
            </a:r>
            <a:endParaRPr lang="en-ID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16CA711-0835-859A-FF3E-82EBF1A98D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1" y="396600"/>
            <a:ext cx="2590800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None/>
              <a:defRPr lang="en-US" sz="18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>
              <a:buNone/>
            </a:pPr>
            <a:r>
              <a:rPr lang="en-US"/>
              <a:t>Statistic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99C83489-C224-9C83-2EAB-8743524FD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7925" y="550215"/>
            <a:ext cx="2867025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54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%%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CEE2976-F648-DC0E-1DFA-5946A6FABE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50369" y="396600"/>
            <a:ext cx="2590800" cy="2662918"/>
          </a:xfrm>
          <a:prstGeom prst="roundRect">
            <a:avLst>
              <a:gd name="adj" fmla="val 10457"/>
            </a:avLst>
          </a:prstGeom>
          <a:noFill/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None/>
              <a:defRPr lang="en-US" sz="18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>
              <a:buNone/>
            </a:pPr>
            <a:r>
              <a:rPr lang="en-US"/>
              <a:t>Statistic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40EE2-0451-B828-8288-858D8EAAB5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12293" y="550215"/>
            <a:ext cx="2867025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54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%%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D47391D-4442-773D-4E5D-DA6D9D7ABA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9075" y="219024"/>
            <a:ext cx="5605495" cy="3209975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ACCB1E-1794-5641-D661-F4F8E6774E5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3333748"/>
            <a:ext cx="5545169" cy="3127651"/>
          </a:xfrm>
          <a:prstGeom prst="roundRect">
            <a:avLst>
              <a:gd name="adj" fmla="val 6922"/>
            </a:avLst>
          </a:prstGeom>
          <a:solidFill>
            <a:srgbClr val="000000"/>
          </a:soli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defRPr lang="en-ID" sz="1600" b="1"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rPr lang="en-US"/>
              <a:t>Click icon to add picture</a:t>
            </a:r>
            <a:endParaRPr lang="en-ID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1960ACA2-36DE-4150-C13B-C14BC5E09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0D1C0C-04E5-ED5B-2785-925CE2429DF1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2218393311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solidFill>
          <a:srgbClr val="F58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7D869D53-8FD9-E39F-F294-723B3AF992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rgbClr val="C66414"/>
              </a:gs>
              <a:gs pos="0">
                <a:srgbClr val="F9CE63"/>
              </a:gs>
              <a:gs pos="95000">
                <a:srgbClr val="802F0D">
                  <a:lumMod val="40000"/>
                </a:srgbClr>
              </a:gs>
              <a:gs pos="72000">
                <a:srgbClr val="802F0D"/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365760" tIns="182880" bIns="640080" rtlCol="0" anchor="t"/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200" normalizeH="0" baseline="0" noProof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Biome" panose="020B0503030204020804" pitchFamily="34" charset="0"/>
              <a:ea typeface="+mn-ea"/>
              <a:cs typeface="Biome" panose="020B05030302040208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52E568-082D-413A-08AC-9C72100D87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90871"/>
            <a:ext cx="6520457" cy="3690579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A4FDE7BA-94F8-7FFE-B8F0-73E0670F77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00366" y="919350"/>
            <a:ext cx="4076377" cy="8731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4C856F1-2521-CAB9-6054-EF0E00F110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00366" y="5024250"/>
            <a:ext cx="4024190" cy="9144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>
              <a:buNone/>
              <a:defRPr lang="en-US" sz="3200" dirty="0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</a:lstStyle>
          <a:p>
            <a:pPr marL="0" lvl="0" indent="0">
              <a:lnSpc>
                <a:spcPct val="90000"/>
              </a:lnSpc>
              <a:buNone/>
              <a:tabLst/>
            </a:pPr>
            <a:r>
              <a:rPr lang="en-US"/>
              <a:t>Click to edit text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334D7D4-7721-42D0-8D4A-70CDCE595A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00366" y="2107983"/>
            <a:ext cx="4024312" cy="2604887"/>
          </a:xfrm>
          <a:prstGeom prst="roundRect">
            <a:avLst>
              <a:gd name="adj" fmla="val 4278"/>
            </a:avLst>
          </a:prstGeom>
        </p:spPr>
        <p:txBody>
          <a:bodyPr vert="horz" lIns="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</a:lstStyle>
          <a:p>
            <a:pPr marL="0" lvl="0" indent="0">
              <a:lnSpc>
                <a:spcPct val="90000"/>
              </a:lnSpc>
              <a:buNone/>
              <a:tabLst/>
            </a:pPr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5821367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 Title and Sub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C8AD-9DA3-B048-B1CC-9C07C1FC9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25155"/>
            <a:ext cx="11457432" cy="707886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86F9D0-EEF4-3045-A736-006FF30CF3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760" y="1046480"/>
            <a:ext cx="11457432" cy="302712"/>
          </a:xfrm>
        </p:spPr>
        <p:txBody>
          <a:bodyPr vert="horz" lIns="0" tIns="45720" rIns="91440" bIns="45720" rtlCol="0" anchor="b">
            <a:spAutoFit/>
          </a:bodyPr>
          <a:lstStyle>
            <a:lvl1pPr marL="0" indent="0">
              <a:buNone/>
              <a:defRPr lang="en-US" sz="1200" b="1" cap="all" spc="200">
                <a:solidFill>
                  <a:schemeClr val="accent2"/>
                </a:solidFill>
                <a:latin typeface="Kallisto Bold" pitchFamily="2" charset="77"/>
              </a:defRPr>
            </a:lvl1pPr>
          </a:lstStyle>
          <a:p>
            <a:pPr marL="228600" lvl="0" indent="-228600"/>
            <a:r>
              <a:rPr lang="en-US"/>
              <a:t>Supertitle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EB3B4-17A9-4E75-0444-138AA1F03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" y="6510528"/>
            <a:ext cx="7175500" cy="215444"/>
          </a:xfrm>
          <a:prstGeom prst="rect">
            <a:avLst/>
          </a:prstGeom>
        </p:spPr>
        <p:txBody>
          <a:bodyPr vert="horz" lIns="0" tIns="45720" rIns="91440" bIns="45720" rtlCol="0" anchor="ctr">
            <a:spAutoFit/>
          </a:bodyPr>
          <a:lstStyle>
            <a:lvl1pPr algn="l">
              <a:defRPr sz="800" b="0" i="0">
                <a:solidFill>
                  <a:schemeClr val="bg1">
                    <a:alpha val="25000"/>
                  </a:schemeClr>
                </a:solidFill>
                <a:latin typeface="Nunito Sans Normal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A9CFB-3C55-D611-F25D-EDEE121189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992" y="6510528"/>
            <a:ext cx="2743200" cy="215444"/>
          </a:xfrm>
          <a:prstGeom prst="rect">
            <a:avLst/>
          </a:prstGeom>
        </p:spPr>
        <p:txBody>
          <a:bodyPr vert="horz" lIns="91440" tIns="45720" rIns="0" bIns="45720" rtlCol="0" anchor="ctr">
            <a:spAutoFit/>
          </a:bodyPr>
          <a:lstStyle>
            <a:lvl1pPr algn="r">
              <a:defRPr sz="800" b="0" i="0">
                <a:solidFill>
                  <a:schemeClr val="bg1">
                    <a:alpha val="25000"/>
                  </a:schemeClr>
                </a:solidFill>
                <a:latin typeface="Nunito Sans Normal" pitchFamily="2" charset="77"/>
              </a:defRPr>
            </a:lvl1pPr>
          </a:lstStyle>
          <a:p>
            <a:r>
              <a:rPr lang="en-US"/>
              <a:t>Proprietary and Confidential | </a:t>
            </a:r>
            <a:fld id="{0BB17459-B6F1-6943-BC50-6CD59A6A19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4501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83D3243-514A-6B5D-8A0D-F41086A126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00985" y="5504688"/>
            <a:ext cx="7012476" cy="529254"/>
          </a:xfrm>
          <a:prstGeom prst="rect">
            <a:avLst/>
          </a:prstGeom>
        </p:spPr>
        <p:txBody>
          <a:bodyPr/>
          <a:lstStyle>
            <a:lvl1pPr marL="0">
              <a:buNone/>
              <a:defRPr sz="18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DC5F467F-4FDE-3C77-A8F7-4D384E38B43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0985" y="4919472"/>
            <a:ext cx="5929955" cy="529254"/>
          </a:xfrm>
          <a:prstGeom prst="rect">
            <a:avLst/>
          </a:prstGeom>
        </p:spPr>
        <p:txBody>
          <a:bodyPr/>
          <a:lstStyle>
            <a:lvl1pPr marL="0">
              <a:buNone/>
              <a:defRPr sz="3200" b="1">
                <a:solidFill>
                  <a:schemeClr val="tx1"/>
                </a:solidFill>
                <a:latin typeface="+mj-lt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Presentation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5A8FBD-DE6F-852C-7CD2-295E38718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8772" y="1749548"/>
            <a:ext cx="5934456" cy="335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461264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Slide - Text w/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3C1952-8A13-3707-44EA-F103B7A26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251555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F8FD82D-C5A8-B44E-F707-84A76491C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4" y="1413921"/>
            <a:ext cx="11251554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4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9713F4-09D3-C5C5-2EF8-8874AA83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3" y="1718720"/>
            <a:ext cx="11251555" cy="4689337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20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DAEDEB6A-F981-ABF5-E047-57BD0CE27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624" y="64456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AAF0DF-7AC3-6880-A5E7-D3530B44724A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23400499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Slide - PROPRIETARY &amp;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3C1952-8A13-3707-44EA-F103B7A26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251555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F8FD82D-C5A8-B44E-F707-84A76491C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4" y="1413921"/>
            <a:ext cx="11251554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4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9713F4-09D3-C5C5-2EF8-8874AA83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3" y="1718720"/>
            <a:ext cx="11251555" cy="4689337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20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DAEDEB6A-F981-ABF5-E047-57BD0CE27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AAF0DF-7AC3-6880-A5E7-D3530B44724A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58F2AA-05F0-BE02-18C2-13FB159C8859}"/>
              </a:ext>
            </a:extLst>
          </p:cNvPr>
          <p:cNvSpPr txBox="1"/>
          <p:nvPr userDrawn="1"/>
        </p:nvSpPr>
        <p:spPr>
          <a:xfrm>
            <a:off x="5085285" y="6536937"/>
            <a:ext cx="1961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Proprietary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369037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3C1952-8A13-3707-44EA-F103B7A26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251555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F8FD82D-C5A8-B44E-F707-84A76491C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4" y="1413921"/>
            <a:ext cx="11251554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4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9713F4-09D3-C5C5-2EF8-8874AA83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3" y="1718720"/>
            <a:ext cx="11251555" cy="4689337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20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81655F5B-64AD-68E8-E544-DC95641EB9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137" y="1828800"/>
            <a:ext cx="4824000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81330AA8-88EE-2E64-41F5-BFCEC6FFA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2F9B19-D0DD-596A-2DFD-D23AE1A456C2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319485205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3C1952-8A13-3707-44EA-F103B7A26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251555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134E5475-5FDB-3C6D-FDA5-93CCFF0B6C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137" y="1828800"/>
            <a:ext cx="4824000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A92C789-DF23-9EE6-64B3-9E9F8A9A2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465972-0D2C-7141-D142-5456317D0033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400223203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9B3397AE-F4E5-AF9A-9822-6C3D77C0D6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18039"/>
            <a:ext cx="5577114" cy="2144259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7C69139-3909-9D5B-19D1-2106379B7B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49439A-4EB7-3D2B-EE3D-8531FFA42DAF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9396462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6A2304AC-2F9C-8DE6-7FE6-249289DA41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2554" y="1665101"/>
            <a:ext cx="1188000" cy="6961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8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marL="0" lvl="0" algn="ctr"/>
            <a:r>
              <a:rPr lang="en-US"/>
              <a:t>01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A192EB3B-5D70-5AA8-C762-F0A63BA534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25576" y="2407334"/>
            <a:ext cx="9880721" cy="4318638"/>
          </a:xfrm>
          <a:prstGeom prst="rect">
            <a:avLst/>
          </a:prstGeom>
        </p:spPr>
        <p:txBody>
          <a:bodyPr/>
          <a:lstStyle>
            <a:lvl1pPr>
              <a:buNone/>
              <a:defRPr lang="en-US" sz="12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12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Chapter</a:t>
            </a:r>
          </a:p>
          <a:p>
            <a:pPr lvl="1"/>
            <a:r>
              <a:rPr lang="en-US"/>
              <a:t>Chapter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7259DD0-DAF0-F618-9761-7B7B5CA99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33810A-D9CC-2E68-FBFA-21664B38C7D9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4258214291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D02C053-4FC6-7BCA-EB57-A7CA50EB72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137" y="1828800"/>
            <a:ext cx="4824000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BC64FCE-C0A9-5123-E306-D52BD7241F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87119" y="2663825"/>
            <a:ext cx="3225110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94282A8-F56A-BFA5-E32D-D1689E0851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87120" y="2968625"/>
            <a:ext cx="4596710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1DFCE23-4A80-A297-0F0C-E2741B4D6A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87120" y="5423807"/>
            <a:ext cx="3225110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3608AD6D-ED59-1C9B-54FF-C9E24B084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7119" y="5728607"/>
            <a:ext cx="4596711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D1AB659-C597-E20B-C8E9-61B0BC546F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87120" y="4043816"/>
            <a:ext cx="3225110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530587E3-65FF-4B5F-F4DF-0C1F2CD586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87119" y="4348616"/>
            <a:ext cx="4596711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1792D4E0-5639-1C2F-7CF8-185795B27C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850" y="2620548"/>
            <a:ext cx="1188000" cy="6961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E55099D9-29F3-00F9-4011-4862747370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850" y="4000539"/>
            <a:ext cx="1188000" cy="6961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 algn="ctr">
              <a:buNone/>
              <a:defRPr lang="en-US" sz="3200" b="1" dirty="0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r>
              <a:rPr lang="en-US"/>
              <a:t>02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7467C6B-58F5-BD93-4F77-B482EAC130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5380530"/>
            <a:ext cx="1188000" cy="6961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 algn="ctr">
              <a:buNone/>
              <a:defRPr lang="en-US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r>
              <a:rPr lang="en-US"/>
              <a:t>03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E56EDB6-8C85-91F6-7C0D-E5DA9698B2D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6197" y="378055"/>
            <a:ext cx="5589118" cy="214425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10B25DF-2A74-804F-4655-7AF53D622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DBAB80-03CC-02AD-08A9-BC76E674FE80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44756307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mber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D02C053-4FC6-7BCA-EB57-A7CA50EB72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3737" y="2522314"/>
            <a:ext cx="4824000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784DCAD6-F8D5-B7A7-CAB4-89C667845A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00809" y="2522314"/>
            <a:ext cx="4407454" cy="4479925"/>
          </a:xfrm>
          <a:custGeom>
            <a:avLst/>
            <a:gdLst>
              <a:gd name="csX0" fmla="*/ 240140 w 4824000"/>
              <a:gd name="csY0" fmla="*/ 0 h 2879725"/>
              <a:gd name="csX1" fmla="*/ 4583860 w 4824000"/>
              <a:gd name="csY1" fmla="*/ 0 h 2879725"/>
              <a:gd name="csX2" fmla="*/ 4824000 w 4824000"/>
              <a:gd name="csY2" fmla="*/ 240140 h 2879725"/>
              <a:gd name="csX3" fmla="*/ 4824000 w 4824000"/>
              <a:gd name="csY3" fmla="*/ 2639585 h 2879725"/>
              <a:gd name="csX4" fmla="*/ 4583860 w 4824000"/>
              <a:gd name="csY4" fmla="*/ 2879725 h 2879725"/>
              <a:gd name="csX5" fmla="*/ 240140 w 4824000"/>
              <a:gd name="csY5" fmla="*/ 2879725 h 2879725"/>
              <a:gd name="csX6" fmla="*/ 0 w 4824000"/>
              <a:gd name="csY6" fmla="*/ 2639585 h 2879725"/>
              <a:gd name="csX7" fmla="*/ 0 w 4824000"/>
              <a:gd name="csY7" fmla="*/ 240140 h 2879725"/>
              <a:gd name="csX8" fmla="*/ 240140 w 4824000"/>
              <a:gd name="csY8" fmla="*/ 0 h 2879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824000" h="2879725">
                <a:moveTo>
                  <a:pt x="240140" y="0"/>
                </a:moveTo>
                <a:lnTo>
                  <a:pt x="4583860" y="0"/>
                </a:lnTo>
                <a:cubicBezTo>
                  <a:pt x="4716486" y="0"/>
                  <a:pt x="4824000" y="107514"/>
                  <a:pt x="4824000" y="240140"/>
                </a:cubicBezTo>
                <a:lnTo>
                  <a:pt x="4824000" y="2639585"/>
                </a:lnTo>
                <a:cubicBezTo>
                  <a:pt x="4824000" y="2772211"/>
                  <a:pt x="4716486" y="2879725"/>
                  <a:pt x="4583860" y="2879725"/>
                </a:cubicBezTo>
                <a:lnTo>
                  <a:pt x="240140" y="2879725"/>
                </a:lnTo>
                <a:cubicBezTo>
                  <a:pt x="107514" y="2879725"/>
                  <a:pt x="0" y="2772211"/>
                  <a:pt x="0" y="2639585"/>
                </a:cubicBezTo>
                <a:lnTo>
                  <a:pt x="0" y="240140"/>
                </a:lnTo>
                <a:cubicBezTo>
                  <a:pt x="0" y="107514"/>
                  <a:pt x="107514" y="0"/>
                  <a:pt x="24014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2B15363-1508-8F8F-1E47-37FD423FF3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6197" y="378055"/>
            <a:ext cx="10281540" cy="214425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CA5EEC9-7548-C855-4076-24A3BA846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88FA5B-441A-A4B9-8290-70F4560B27A9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34433666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Image 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6E8964-B907-18B2-4D50-A330C7B30C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0864" y="549275"/>
            <a:ext cx="4464000" cy="5759450"/>
          </a:xfrm>
          <a:custGeom>
            <a:avLst/>
            <a:gdLst>
              <a:gd name="csX0" fmla="*/ 266501 w 4464000"/>
              <a:gd name="csY0" fmla="*/ 0 h 5759450"/>
              <a:gd name="csX1" fmla="*/ 4197499 w 4464000"/>
              <a:gd name="csY1" fmla="*/ 0 h 5759450"/>
              <a:gd name="csX2" fmla="*/ 4464000 w 4464000"/>
              <a:gd name="csY2" fmla="*/ 266501 h 5759450"/>
              <a:gd name="csX3" fmla="*/ 4464000 w 4464000"/>
              <a:gd name="csY3" fmla="*/ 5492949 h 5759450"/>
              <a:gd name="csX4" fmla="*/ 4197499 w 4464000"/>
              <a:gd name="csY4" fmla="*/ 5759450 h 5759450"/>
              <a:gd name="csX5" fmla="*/ 266501 w 4464000"/>
              <a:gd name="csY5" fmla="*/ 5759450 h 5759450"/>
              <a:gd name="csX6" fmla="*/ 0 w 4464000"/>
              <a:gd name="csY6" fmla="*/ 5492949 h 5759450"/>
              <a:gd name="csX7" fmla="*/ 0 w 4464000"/>
              <a:gd name="csY7" fmla="*/ 266501 h 5759450"/>
              <a:gd name="csX8" fmla="*/ 266501 w 4464000"/>
              <a:gd name="csY8" fmla="*/ 0 h 5759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464000" h="5759450">
                <a:moveTo>
                  <a:pt x="266501" y="0"/>
                </a:moveTo>
                <a:lnTo>
                  <a:pt x="4197499" y="0"/>
                </a:lnTo>
                <a:cubicBezTo>
                  <a:pt x="4344683" y="0"/>
                  <a:pt x="4464000" y="119317"/>
                  <a:pt x="4464000" y="266501"/>
                </a:cubicBezTo>
                <a:lnTo>
                  <a:pt x="4464000" y="5492949"/>
                </a:lnTo>
                <a:cubicBezTo>
                  <a:pt x="4464000" y="5640133"/>
                  <a:pt x="4344683" y="5759450"/>
                  <a:pt x="4197499" y="5759450"/>
                </a:cubicBezTo>
                <a:lnTo>
                  <a:pt x="266501" y="5759450"/>
                </a:lnTo>
                <a:cubicBezTo>
                  <a:pt x="119317" y="5759450"/>
                  <a:pt x="0" y="5640133"/>
                  <a:pt x="0" y="5492949"/>
                </a:cubicBezTo>
                <a:lnTo>
                  <a:pt x="0" y="266501"/>
                </a:lnTo>
                <a:cubicBezTo>
                  <a:pt x="0" y="119317"/>
                  <a:pt x="119317" y="0"/>
                  <a:pt x="266501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84A0025-F277-8C8D-80C6-AEDE9A3DF1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35542" y="2979058"/>
            <a:ext cx="5829887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7AB322-3078-2D7C-A862-84F4CF8717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35542" y="3283858"/>
            <a:ext cx="5829887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BF1096E9-7F7C-6DAA-6EEF-47F1C1BBEA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5542" y="5477783"/>
            <a:ext cx="5829887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79CDFA6-6663-BC1E-9323-2C5B1F15C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35542" y="5782583"/>
            <a:ext cx="5829887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8743506F-6AC5-A275-0F6B-D7BCA4214B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5542" y="4228420"/>
            <a:ext cx="5829887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9BECD33-7C66-3863-41D3-37AF4822F1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35542" y="4533220"/>
            <a:ext cx="5829887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D17C13C-657D-871F-3864-74055C65F9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1031" y="2935781"/>
            <a:ext cx="1188000" cy="6961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 algn="ctr">
              <a:buNone/>
              <a:defRPr lang="en-US" sz="3200" b="1">
                <a:solidFill>
                  <a:srgbClr val="F58020"/>
                </a:solidFill>
                <a:latin typeface="+mj-lt"/>
              </a:defRPr>
            </a:lvl1pPr>
          </a:lstStyle>
          <a:p>
            <a:pPr lvl="0" algn="ctr">
              <a:buNone/>
            </a:pPr>
            <a:r>
              <a:rPr lang="en-US"/>
              <a:t>01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405AF1DA-2663-84F5-E83E-D5AE2A5423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01031" y="4228420"/>
            <a:ext cx="1188000" cy="6961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lvl="0" algn="ctr">
              <a:buNone/>
            </a:pPr>
            <a:r>
              <a:rPr lang="en-US"/>
              <a:t>02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5D656747-E59C-3937-C1FD-5E0386D249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01031" y="5434506"/>
            <a:ext cx="1188000" cy="6961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 algn="ctr">
              <a:buNone/>
              <a:defRPr lang="en-US" sz="3200" b="1" dirty="0">
                <a:solidFill>
                  <a:srgbClr val="F58020"/>
                </a:solidFill>
                <a:latin typeface="+mj-lt"/>
              </a:defRPr>
            </a:lvl1pPr>
          </a:lstStyle>
          <a:p>
            <a:pPr lvl="0" algn="ctr">
              <a:buNone/>
            </a:pPr>
            <a:r>
              <a:rPr lang="en-US"/>
              <a:t>03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BC71C5D-D84D-6F8D-145E-2D2D997F0C9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4863" y="549275"/>
            <a:ext cx="6850565" cy="214425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206AAAE1-A0E3-ED57-1A10-489D81DB5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AF8E65-85F9-7D10-3AD8-885D1025D3DF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3855672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rotru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9D650D6-C92E-0FB8-B384-370F283278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17714" y="548999"/>
            <a:ext cx="5689714" cy="5619572"/>
          </a:xfrm>
          <a:custGeom>
            <a:avLst/>
            <a:gdLst>
              <a:gd name="csX0" fmla="*/ 0 w 5472000"/>
              <a:gd name="csY0" fmla="*/ 0 h 3600000"/>
              <a:gd name="csX1" fmla="*/ 5276268 w 5472000"/>
              <a:gd name="csY1" fmla="*/ 0 h 3600000"/>
              <a:gd name="csX2" fmla="*/ 5472000 w 5472000"/>
              <a:gd name="csY2" fmla="*/ 195732 h 3600000"/>
              <a:gd name="csX3" fmla="*/ 5472000 w 5472000"/>
              <a:gd name="csY3" fmla="*/ 3404268 h 3600000"/>
              <a:gd name="csX4" fmla="*/ 5276268 w 5472000"/>
              <a:gd name="csY4" fmla="*/ 3600000 h 3600000"/>
              <a:gd name="csX5" fmla="*/ 0 w 5472000"/>
              <a:gd name="csY5" fmla="*/ 3600000 h 36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472000" h="3600000">
                <a:moveTo>
                  <a:pt x="0" y="0"/>
                </a:moveTo>
                <a:lnTo>
                  <a:pt x="5276268" y="0"/>
                </a:lnTo>
                <a:cubicBezTo>
                  <a:pt x="5384368" y="0"/>
                  <a:pt x="5472000" y="87632"/>
                  <a:pt x="5472000" y="195732"/>
                </a:cubicBezTo>
                <a:lnTo>
                  <a:pt x="5472000" y="3404268"/>
                </a:lnTo>
                <a:cubicBezTo>
                  <a:pt x="5472000" y="3512368"/>
                  <a:pt x="5384368" y="3600000"/>
                  <a:pt x="5276268" y="3600000"/>
                </a:cubicBezTo>
                <a:lnTo>
                  <a:pt x="0" y="360000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20F1F78-F579-2F7D-FCDF-F95C0096D4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9171" y="3712029"/>
            <a:ext cx="6077858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AD81F0C7-6CDE-1210-C6B2-A2A456FF8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89171" y="4016829"/>
            <a:ext cx="6077858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A3C93B3-C7A6-756A-2258-D0AAE6140F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89171" y="4847771"/>
            <a:ext cx="6077858" cy="304800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9523DA5-519C-3327-9E1E-DA0632537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89171" y="5152571"/>
            <a:ext cx="6077858" cy="52614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CBDF65A-DAA4-3D0B-D8A4-80BC74DAE2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89171" y="1282246"/>
            <a:ext cx="6077858" cy="214425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0AA6F4AB-0744-6C52-251D-A672D8ED3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C7883C-C368-6B33-0C38-DF773B3FCA19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34909905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Protru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6532E1-AA4B-9563-B790-54B661FD30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0800" y="-82550"/>
            <a:ext cx="3880338" cy="6391275"/>
          </a:xfrm>
          <a:custGeom>
            <a:avLst/>
            <a:gdLst>
              <a:gd name="csX0" fmla="*/ 0 w 3880338"/>
              <a:gd name="csY0" fmla="*/ 0 h 6308725"/>
              <a:gd name="csX1" fmla="*/ 3880338 w 3880338"/>
              <a:gd name="csY1" fmla="*/ 0 h 6308725"/>
              <a:gd name="csX2" fmla="*/ 3880338 w 3880338"/>
              <a:gd name="csY2" fmla="*/ 5995038 h 6308725"/>
              <a:gd name="csX3" fmla="*/ 3566651 w 3880338"/>
              <a:gd name="csY3" fmla="*/ 6308725 h 6308725"/>
              <a:gd name="csX4" fmla="*/ 313687 w 3880338"/>
              <a:gd name="csY4" fmla="*/ 6308725 h 6308725"/>
              <a:gd name="csX5" fmla="*/ 0 w 3880338"/>
              <a:gd name="csY5" fmla="*/ 5995038 h 63087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3880338" h="6308725">
                <a:moveTo>
                  <a:pt x="0" y="0"/>
                </a:moveTo>
                <a:lnTo>
                  <a:pt x="3880338" y="0"/>
                </a:lnTo>
                <a:lnTo>
                  <a:pt x="3880338" y="5995038"/>
                </a:lnTo>
                <a:cubicBezTo>
                  <a:pt x="3880338" y="6168283"/>
                  <a:pt x="3739896" y="6308725"/>
                  <a:pt x="3566651" y="6308725"/>
                </a:cubicBezTo>
                <a:lnTo>
                  <a:pt x="313687" y="6308725"/>
                </a:lnTo>
                <a:cubicBezTo>
                  <a:pt x="140442" y="6308725"/>
                  <a:pt x="0" y="6168283"/>
                  <a:pt x="0" y="5995038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DF40690-2929-0796-6FA8-79DCD20326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10762" y="3429000"/>
            <a:ext cx="3221038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99B9E0B0-9650-FE2A-9483-ED8BFE5FC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693" y="532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34E5B2A4-590A-4D29-5598-B2A168FF0FD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88959" y="3561978"/>
            <a:ext cx="2480551" cy="4895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F1C07A-6944-B62F-256D-C7B88376F02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799012" y="3429000"/>
            <a:ext cx="3221038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12ECF2A-E9F1-FB85-5002-7674246D71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26943" y="532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AF2ACF15-5EBF-939C-44BC-D93FD0E2B65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77209" y="3561978"/>
            <a:ext cx="2480551" cy="4895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95804CD-6798-317A-3C77-5D67AA5233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88958" y="470435"/>
            <a:ext cx="6168801" cy="274175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6525C475-F912-8F60-68B1-45D742C15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125597-6721-630A-A05F-66FED9E997C3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364432601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Subheader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373E16B-EA4F-3B7C-3344-979860F8BA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39577" y="549001"/>
            <a:ext cx="3312000" cy="5758197"/>
          </a:xfrm>
          <a:custGeom>
            <a:avLst/>
            <a:gdLst>
              <a:gd name="csX0" fmla="*/ 206768 w 3312000"/>
              <a:gd name="csY0" fmla="*/ 0 h 5758197"/>
              <a:gd name="csX1" fmla="*/ 3105232 w 3312000"/>
              <a:gd name="csY1" fmla="*/ 0 h 5758197"/>
              <a:gd name="csX2" fmla="*/ 3312000 w 3312000"/>
              <a:gd name="csY2" fmla="*/ 206768 h 5758197"/>
              <a:gd name="csX3" fmla="*/ 3312000 w 3312000"/>
              <a:gd name="csY3" fmla="*/ 5551429 h 5758197"/>
              <a:gd name="csX4" fmla="*/ 3105232 w 3312000"/>
              <a:gd name="csY4" fmla="*/ 5758197 h 5758197"/>
              <a:gd name="csX5" fmla="*/ 206768 w 3312000"/>
              <a:gd name="csY5" fmla="*/ 5758197 h 5758197"/>
              <a:gd name="csX6" fmla="*/ 0 w 3312000"/>
              <a:gd name="csY6" fmla="*/ 5551429 h 5758197"/>
              <a:gd name="csX7" fmla="*/ 0 w 3312000"/>
              <a:gd name="csY7" fmla="*/ 206768 h 5758197"/>
              <a:gd name="csX8" fmla="*/ 206768 w 3312000"/>
              <a:gd name="csY8" fmla="*/ 0 h 57581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12000" h="5758197">
                <a:moveTo>
                  <a:pt x="206768" y="0"/>
                </a:moveTo>
                <a:lnTo>
                  <a:pt x="3105232" y="0"/>
                </a:lnTo>
                <a:cubicBezTo>
                  <a:pt x="3219427" y="0"/>
                  <a:pt x="3312000" y="92573"/>
                  <a:pt x="3312000" y="206768"/>
                </a:cubicBezTo>
                <a:lnTo>
                  <a:pt x="3312000" y="5551429"/>
                </a:lnTo>
                <a:cubicBezTo>
                  <a:pt x="3312000" y="5665624"/>
                  <a:pt x="3219427" y="5758197"/>
                  <a:pt x="3105232" y="5758197"/>
                </a:cubicBezTo>
                <a:lnTo>
                  <a:pt x="206768" y="5758197"/>
                </a:lnTo>
                <a:cubicBezTo>
                  <a:pt x="92573" y="5758197"/>
                  <a:pt x="0" y="5665624"/>
                  <a:pt x="0" y="5551429"/>
                </a:cubicBezTo>
                <a:lnTo>
                  <a:pt x="0" y="206768"/>
                </a:lnTo>
                <a:cubicBezTo>
                  <a:pt x="0" y="92573"/>
                  <a:pt x="92573" y="0"/>
                  <a:pt x="206768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334991F-76EC-662E-ED22-14CFCC3AA0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3915" y="3754844"/>
            <a:ext cx="4212772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89FC0AF5-3C42-E428-ED24-927128C8FF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3915" y="4059644"/>
            <a:ext cx="4212772" cy="2050870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2E9A5E5-3912-DC60-1332-5C993DEBBB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4468" y="571226"/>
            <a:ext cx="3769646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14B8581-2BB9-9124-4A37-4BC4143D1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84468" y="876026"/>
            <a:ext cx="3769646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2ECF4CE-9415-6A99-5782-721C1145AA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84468" y="5339169"/>
            <a:ext cx="3769646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10468D6-41E1-2CCB-277D-73F6106219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84468" y="5643969"/>
            <a:ext cx="3769646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67F42CB-DE25-4FDF-CC95-A0CB3447D5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84468" y="2955197"/>
            <a:ext cx="3769646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4C79695-388D-3973-4EFC-D503ED1B8A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4468" y="3259997"/>
            <a:ext cx="3769646" cy="580118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2865E19-64AE-C7C1-1FEE-545EFB12501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3915" y="704869"/>
            <a:ext cx="4212771" cy="2724131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38D4DA6C-82AD-040E-FA49-98BC09BCC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0C1732-7A5E-CA41-B751-DF4AF26EB386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1699967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88FBE6-D51A-3F97-7A30-BAAE38BBD7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549000"/>
            <a:ext cx="5545169" cy="5760000"/>
          </a:xfrm>
          <a:custGeom>
            <a:avLst/>
            <a:gdLst>
              <a:gd name="csX0" fmla="*/ 212566 w 4680000"/>
              <a:gd name="csY0" fmla="*/ 0 h 5760000"/>
              <a:gd name="csX1" fmla="*/ 4467434 w 4680000"/>
              <a:gd name="csY1" fmla="*/ 0 h 5760000"/>
              <a:gd name="csX2" fmla="*/ 4680000 w 4680000"/>
              <a:gd name="csY2" fmla="*/ 212566 h 5760000"/>
              <a:gd name="csX3" fmla="*/ 4680000 w 4680000"/>
              <a:gd name="csY3" fmla="*/ 5547434 h 5760000"/>
              <a:gd name="csX4" fmla="*/ 4467434 w 4680000"/>
              <a:gd name="csY4" fmla="*/ 5760000 h 5760000"/>
              <a:gd name="csX5" fmla="*/ 212566 w 4680000"/>
              <a:gd name="csY5" fmla="*/ 5760000 h 5760000"/>
              <a:gd name="csX6" fmla="*/ 0 w 4680000"/>
              <a:gd name="csY6" fmla="*/ 5547434 h 5760000"/>
              <a:gd name="csX7" fmla="*/ 0 w 4680000"/>
              <a:gd name="csY7" fmla="*/ 212566 h 5760000"/>
              <a:gd name="csX8" fmla="*/ 212566 w 4680000"/>
              <a:gd name="csY8" fmla="*/ 0 h 57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80000" h="5760000">
                <a:moveTo>
                  <a:pt x="212566" y="0"/>
                </a:moveTo>
                <a:lnTo>
                  <a:pt x="4467434" y="0"/>
                </a:lnTo>
                <a:cubicBezTo>
                  <a:pt x="4584831" y="0"/>
                  <a:pt x="4680000" y="95169"/>
                  <a:pt x="4680000" y="212566"/>
                </a:cubicBezTo>
                <a:lnTo>
                  <a:pt x="4680000" y="5547434"/>
                </a:lnTo>
                <a:cubicBezTo>
                  <a:pt x="4680000" y="5664831"/>
                  <a:pt x="4584831" y="5760000"/>
                  <a:pt x="4467434" y="5760000"/>
                </a:cubicBezTo>
                <a:lnTo>
                  <a:pt x="212566" y="5760000"/>
                </a:lnTo>
                <a:cubicBezTo>
                  <a:pt x="95169" y="5760000"/>
                  <a:pt x="0" y="5664831"/>
                  <a:pt x="0" y="5547434"/>
                </a:cubicBezTo>
                <a:lnTo>
                  <a:pt x="0" y="212566"/>
                </a:lnTo>
                <a:cubicBezTo>
                  <a:pt x="0" y="95169"/>
                  <a:pt x="95169" y="0"/>
                  <a:pt x="212566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56BC7E-E7E1-8865-B84B-41081A16D3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31" y="549000"/>
            <a:ext cx="2582862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8C6B3BB-970C-CD20-1EE5-6169172C0B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0586" y="244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6AD94C7-86C1-150A-8CD9-34BA0D077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72260" y="549000"/>
            <a:ext cx="2582862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dirty="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282799D-D080-FFF9-91D1-603C7CC301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62015" y="244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CE07611F-0F3F-3680-2748-43D474C1A6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72260" y="3429000"/>
            <a:ext cx="2582862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dirty="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12A992FB-484E-3B36-10AB-5DF145CDAE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62015" y="532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4A7AFB7D-F078-BC28-A449-1690A38B071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0831" y="3429000"/>
            <a:ext cx="2582862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54864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8EDA99F-98AB-B6C1-7AD2-4DFCB92672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40586" y="5323568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7143959-8722-813F-2766-B36D4BD305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74571" y="3558989"/>
            <a:ext cx="2480551" cy="4669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33343EED-D9B4-D2DB-17E1-E923F826AAD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74571" y="681979"/>
            <a:ext cx="2480551" cy="4639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56E00B65-89D3-0E09-BB03-2EE910FC64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9028" y="681979"/>
            <a:ext cx="2480551" cy="4639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19FB38BF-73B4-801B-638D-8A4CA6CEFD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9028" y="3558988"/>
            <a:ext cx="2480551" cy="4669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91EB167-E4C1-CC1B-CA7F-D8C9E966E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B29354-BDBA-D680-5449-57DD7F3F1215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9845669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1294-686E-73BA-0C18-397DDDC5D9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663825"/>
            <a:ext cx="7373938" cy="3727450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78721B74-22B8-73F5-F958-151991C311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968625"/>
            <a:ext cx="7373938" cy="3727450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2AA84A6-3AC5-4765-EF27-762A1131DCF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88451" y="515983"/>
            <a:ext cx="3312000" cy="6589501"/>
          </a:xfrm>
          <a:custGeom>
            <a:avLst/>
            <a:gdLst>
              <a:gd name="csX0" fmla="*/ 206768 w 3312000"/>
              <a:gd name="csY0" fmla="*/ 0 h 5758197"/>
              <a:gd name="csX1" fmla="*/ 3105232 w 3312000"/>
              <a:gd name="csY1" fmla="*/ 0 h 5758197"/>
              <a:gd name="csX2" fmla="*/ 3312000 w 3312000"/>
              <a:gd name="csY2" fmla="*/ 206768 h 5758197"/>
              <a:gd name="csX3" fmla="*/ 3312000 w 3312000"/>
              <a:gd name="csY3" fmla="*/ 5551429 h 5758197"/>
              <a:gd name="csX4" fmla="*/ 3105232 w 3312000"/>
              <a:gd name="csY4" fmla="*/ 5758197 h 5758197"/>
              <a:gd name="csX5" fmla="*/ 206768 w 3312000"/>
              <a:gd name="csY5" fmla="*/ 5758197 h 5758197"/>
              <a:gd name="csX6" fmla="*/ 0 w 3312000"/>
              <a:gd name="csY6" fmla="*/ 5551429 h 5758197"/>
              <a:gd name="csX7" fmla="*/ 0 w 3312000"/>
              <a:gd name="csY7" fmla="*/ 206768 h 5758197"/>
              <a:gd name="csX8" fmla="*/ 206768 w 3312000"/>
              <a:gd name="csY8" fmla="*/ 0 h 57581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12000" h="5758197">
                <a:moveTo>
                  <a:pt x="206768" y="0"/>
                </a:moveTo>
                <a:lnTo>
                  <a:pt x="3105232" y="0"/>
                </a:lnTo>
                <a:cubicBezTo>
                  <a:pt x="3219427" y="0"/>
                  <a:pt x="3312000" y="92573"/>
                  <a:pt x="3312000" y="206768"/>
                </a:cubicBezTo>
                <a:lnTo>
                  <a:pt x="3312000" y="5551429"/>
                </a:lnTo>
                <a:cubicBezTo>
                  <a:pt x="3312000" y="5665624"/>
                  <a:pt x="3219427" y="5758197"/>
                  <a:pt x="3105232" y="5758197"/>
                </a:cubicBezTo>
                <a:lnTo>
                  <a:pt x="206768" y="5758197"/>
                </a:lnTo>
                <a:cubicBezTo>
                  <a:pt x="92573" y="5758197"/>
                  <a:pt x="0" y="5665624"/>
                  <a:pt x="0" y="5551429"/>
                </a:cubicBezTo>
                <a:lnTo>
                  <a:pt x="0" y="206768"/>
                </a:lnTo>
                <a:cubicBezTo>
                  <a:pt x="0" y="92573"/>
                  <a:pt x="92573" y="0"/>
                  <a:pt x="206768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1551F68-EC19-EDFF-9471-A0422E9A04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6196" y="378055"/>
            <a:ext cx="6965253" cy="214425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19CD44F-F209-EEFE-3BA7-E2A5573DF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10E71D-A39C-776D-75A7-AF6A57130CA7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50810295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+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478980E-08BE-EE2C-2C0D-74F1E97995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62550" y="-514349"/>
            <a:ext cx="6478588" cy="5238750"/>
          </a:xfrm>
          <a:prstGeom prst="roundRect">
            <a:avLst>
              <a:gd name="adj" fmla="val 5578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A6E2B1F-2A1B-4B2E-12B0-BF93DB8F9D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136" y="4578529"/>
            <a:ext cx="3221038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 smtClean="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A7DCDFA-8EFB-E7FE-006E-8A55676433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9136" y="4617844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39C9AA35-B4F1-ED41-2A76-06F51A8D90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7333" y="5428936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33657E53-5408-027F-9E56-C9858ACFE5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086383" y="4578529"/>
            <a:ext cx="3221038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5CC0E0E-52B3-9BA5-1917-7643256F396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86383" y="4617844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B5C7E775-A9DE-EAB0-0F85-2013EA6364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64580" y="5428936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AC61EECC-2219-19D0-495A-BDC6A8F374E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419389" y="4578529"/>
            <a:ext cx="3221038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D45A7847-12DA-5C36-CCC7-3818020371C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19389" y="4617844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FF43B299-1140-7591-DF62-599D647D8F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97586" y="5428936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95BB9785-BB45-F461-91B2-485CFD3FD5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9075" y="229823"/>
            <a:ext cx="4653450" cy="4104052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B2669B7-C9AD-65A3-FE35-AB4D10927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3C616-9AA7-1F26-2BD4-30C0F276A98C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2653934650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CB53F6-6F45-9B7E-7E1C-3D04E90569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6420" y="2984780"/>
            <a:ext cx="3359779" cy="3199177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3F0986BF-BAE7-0A38-E7D8-C786ACCE2D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21" y="3024096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3E21F645-86D0-FAC3-07E8-B50ABBF3BD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4618" y="3835188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416F24-771B-5404-9E35-C8D65AC8A1F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305803" y="2984780"/>
            <a:ext cx="3359779" cy="3199177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BC9908FA-969E-4558-03BE-E668DFFB5BC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05804" y="3024096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E4EC4BB3-2772-E601-F938-7F7D0002FBF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84001" y="3835188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878A5DC-020F-ACF2-537D-CE84CB6244C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416111" y="2984780"/>
            <a:ext cx="3359779" cy="3199177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Font typeface="Wingdings" pitchFamily="2" charset="2"/>
              <a:buChar char="§"/>
              <a:defRPr lang="en-US" sz="1800">
                <a:solidFill>
                  <a:srgbClr val="5E5E5E"/>
                </a:solidFill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A393620-E39D-B359-5668-3E5E2463238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16112" y="3024096"/>
            <a:ext cx="1093107" cy="768350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buNone/>
              <a:defRPr sz="48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5" name="Text Placeholder 25">
            <a:extLst>
              <a:ext uri="{FF2B5EF4-FFF2-40B4-BE49-F238E27FC236}">
                <a16:creationId xmlns:a16="http://schemas.microsoft.com/office/drawing/2014/main" id="{CA56A574-3242-A756-8844-74B597E6EB1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94309" y="3835188"/>
            <a:ext cx="2480551" cy="5810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17EC7133-110E-7AA4-F886-0705B7CE63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9073" y="229823"/>
            <a:ext cx="7568101" cy="2746829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D278A24B-37A3-2522-F01B-067928BDB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225FF9-4A82-79B9-79D5-AC8183CFDA40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24524954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ED85C2B-954C-6DA1-CCD5-A00D0460C1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4" y="3881349"/>
            <a:ext cx="5605496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303ADE-9A40-680D-EFFE-D01A59DD3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4" y="4186148"/>
            <a:ext cx="5605496" cy="2275251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rgbClr val="5E5E5E"/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0520C4A-0088-6FEE-BA44-C6ABBB8283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333749"/>
            <a:ext cx="5545169" cy="3127651"/>
          </a:xfrm>
          <a:prstGeom prst="roundRect">
            <a:avLst>
              <a:gd name="adj" fmla="val 6922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45720" rIns="91440" bIns="45720" rtlCol="0" anchor="ctr" anchorCtr="0">
            <a:noAutofit/>
          </a:bodyPr>
          <a:lstStyle>
            <a:lvl1pPr>
              <a:defRPr lang="en-ID" sz="3200" b="1">
                <a:solidFill>
                  <a:srgbClr val="F58020"/>
                </a:solidFill>
              </a:defRPr>
            </a:lvl1pPr>
          </a:lstStyle>
          <a:p>
            <a:pPr lvl="0" algn="ctr">
              <a:buNone/>
            </a:pPr>
            <a:endParaRPr lang="en-ID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16CA711-0835-859A-FF3E-82EBF1A98D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1" y="396600"/>
            <a:ext cx="2590800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Statistic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99C83489-C224-9C83-2EAB-8743524FDE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57925" y="550215"/>
            <a:ext cx="2354295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54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%%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CEE2976-F648-DC0E-1DFA-5946A6FABE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50369" y="396600"/>
            <a:ext cx="2590800" cy="2662918"/>
          </a:xfrm>
          <a:prstGeom prst="roundRect">
            <a:avLst>
              <a:gd name="adj" fmla="val 10457"/>
            </a:avLst>
          </a:prstGeom>
          <a:solidFill>
            <a:schemeClr val="bg1"/>
          </a:solidFill>
          <a:ln w="19050">
            <a:solidFill>
              <a:srgbClr val="F58020"/>
            </a:solidFill>
          </a:ln>
        </p:spPr>
        <p:txBody>
          <a:bodyPr vert="horz" wrap="square" lIns="91440" tIns="1371600" rIns="91440" bIns="45720" rtlCol="0" anchor="t" anchorCtr="0">
            <a:noAutofit/>
          </a:bodyPr>
          <a:lstStyle>
            <a:lvl1pPr>
              <a:buNone/>
              <a:defRPr lang="en-US" sz="20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lang="en-US" sz="1200" smtClean="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lang="en-US" sz="12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>
              <a:buNone/>
            </a:pPr>
            <a:r>
              <a:rPr lang="en-US"/>
              <a:t>Statistic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40EE2-0451-B828-8288-858D8EAAB5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12293" y="550215"/>
            <a:ext cx="2354867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None/>
              <a:defRPr sz="5400" b="1">
                <a:solidFill>
                  <a:srgbClr val="F58020"/>
                </a:solidFill>
              </a:defRPr>
            </a:lvl1pPr>
          </a:lstStyle>
          <a:p>
            <a:pPr lvl="0"/>
            <a:r>
              <a:rPr lang="en-US"/>
              <a:t>%%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4DE0168-4A18-156C-7116-6F6545175AF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9074" y="229823"/>
            <a:ext cx="5589118" cy="3103926"/>
          </a:xfrm>
          <a:prstGeom prst="rect">
            <a:avLst/>
          </a:prstGeom>
        </p:spPr>
        <p:txBody>
          <a:bodyPr/>
          <a:lstStyle>
            <a:lvl1pPr>
              <a:buNone/>
              <a:defRPr lang="en-US" sz="7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indent="-914400">
              <a:buNone/>
              <a:defRPr lang="en-US" sz="7200" b="1" kern="1200" dirty="0" smtClean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Header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F700F791-7D52-22E3-198B-EE7DA7BAC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0576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1B1A-F0F2-7B4A-BF18-4B181C3E114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32B8C7-2AB4-2A18-8515-2805A3892EE7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070313058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52E568-082D-413A-08AC-9C72100D87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698" y="2701701"/>
            <a:ext cx="5367900" cy="1651662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A4FDE7BA-94F8-7FFE-B8F0-73E0670F77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00366" y="919350"/>
            <a:ext cx="4076377" cy="8731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None/>
              <a:defRPr lang="en-US" sz="3200" b="1" kern="1200" dirty="0">
                <a:solidFill>
                  <a:schemeClr val="tx1"/>
                </a:solidFill>
                <a:latin typeface="Biome" panose="020B0503030204020804" pitchFamily="34" charset="0"/>
                <a:ea typeface="+mn-ea"/>
                <a:cs typeface="Biome" panose="020B0503030204020804" pitchFamily="34" charset="0"/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4C856F1-2521-CAB9-6054-EF0E00F110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00366" y="5024250"/>
            <a:ext cx="4024190" cy="9144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>
              <a:buNone/>
              <a:defRPr lang="en-US" sz="3200" dirty="0">
                <a:solidFill>
                  <a:schemeClr val="tx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</a:lstStyle>
          <a:p>
            <a:pPr marL="0" lvl="0" indent="0">
              <a:lnSpc>
                <a:spcPct val="90000"/>
              </a:lnSpc>
              <a:buNone/>
              <a:tabLst/>
            </a:pPr>
            <a:r>
              <a:rPr lang="en-US"/>
              <a:t>Click to edit text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334D7D4-7721-42D0-8D4A-70CDCE595A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00366" y="2107983"/>
            <a:ext cx="4024312" cy="2604887"/>
          </a:xfrm>
          <a:prstGeom prst="roundRect">
            <a:avLst>
              <a:gd name="adj" fmla="val 5930"/>
            </a:avLst>
          </a:prstGeom>
        </p:spPr>
        <p:txBody>
          <a:bodyPr vert="horz" lIns="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</a:lstStyle>
          <a:p>
            <a:pPr marL="0" lvl="0" indent="0">
              <a:lnSpc>
                <a:spcPct val="90000"/>
              </a:lnSpc>
              <a:buNone/>
              <a:tabLst/>
            </a:pPr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90110927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ACA5A-6700-E74E-B80E-3865E610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616371"/>
            <a:ext cx="11159613" cy="8230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E2BA95-12F9-1D40-B03C-C17AEA354D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5C624-8B2B-F749-97CF-F0B710A1CC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Proprietary and Confidential | </a:t>
            </a:r>
            <a:fld id="{0BB17459-B6F1-6943-BC50-6CD59A6A19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8790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F8FD82D-C5A8-B44E-F707-84A76491C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3" y="1413921"/>
            <a:ext cx="11514117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9713F4-09D3-C5C5-2EF8-8874AA83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3" y="1718720"/>
            <a:ext cx="11514118" cy="4689337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31DBE45B-C4ED-71C5-FC14-5EEBF60B6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514118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69C662E-77E4-80EE-0EC4-3D111C06F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91AE0A-47A5-9FD9-5117-74A26099D5CC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</a:t>
            </a:r>
            <a:r>
              <a:rPr lang="en-US" sz="1200" err="1">
                <a:solidFill>
                  <a:schemeClr val="tx2"/>
                </a:solidFill>
              </a:rPr>
              <a:t>Realta</a:t>
            </a:r>
            <a:r>
              <a:rPr lang="en-US" sz="1200">
                <a:solidFill>
                  <a:schemeClr val="tx2"/>
                </a:solidFill>
              </a:rPr>
              <a:t> Fusion</a:t>
            </a:r>
          </a:p>
        </p:txBody>
      </p:sp>
    </p:spTree>
    <p:extLst>
      <p:ext uri="{BB962C8B-B14F-4D97-AF65-F5344CB8AC3E}">
        <p14:creationId xmlns:p14="http://schemas.microsoft.com/office/powerpoint/2010/main" val="2940522809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C8AD-9DA3-B048-B1CC-9C07C1FC9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65" y="616371"/>
            <a:ext cx="10874478" cy="8230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C24DA-49F0-FC4A-8972-182F0EFD3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" y="1658477"/>
            <a:ext cx="10888734" cy="42408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FF61C-32A0-074C-A2EF-BDC0117B9D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C5D25-A649-C24C-AB07-8D05FC94F0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Proprietary and Confidential | </a:t>
            </a:r>
            <a:fld id="{0BB17459-B6F1-6943-BC50-6CD59A6A19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27447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p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C8AD-9DA3-B048-B1CC-9C07C1FC9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29054"/>
            <a:ext cx="10953135" cy="82307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86F9D0-EEF4-3045-A736-006FF30CF3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16944"/>
            <a:ext cx="10982632" cy="346075"/>
          </a:xfrm>
        </p:spPr>
        <p:txBody>
          <a:bodyPr anchor="b">
            <a:noAutofit/>
          </a:bodyPr>
          <a:lstStyle>
            <a:lvl1pPr marL="0" indent="0">
              <a:buNone/>
              <a:defRPr sz="1600" b="0" i="0" cap="all" spc="200" baseline="0">
                <a:solidFill>
                  <a:schemeClr val="accent2"/>
                </a:solidFill>
                <a:latin typeface="Lexend Exa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Supertitle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782249-F32C-744F-B941-6D1B844BF7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49FB9-79C1-7843-A9BC-4E433432E6D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Proprietary and Confidential | </a:t>
            </a:r>
            <a:fld id="{0BB17459-B6F1-6943-BC50-6CD59A6A19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4160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C8AD-9DA3-B048-B1CC-9C07C1FC9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39" y="544268"/>
            <a:ext cx="11041626" cy="82307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86F9D0-EEF4-3045-A736-006FF30CF3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439" y="1577422"/>
            <a:ext cx="11021962" cy="346075"/>
          </a:xfrm>
        </p:spPr>
        <p:txBody>
          <a:bodyPr anchor="t">
            <a:noAutofit/>
          </a:bodyPr>
          <a:lstStyle>
            <a:lvl1pPr marL="0" indent="0">
              <a:buNone/>
              <a:defRPr sz="2400" b="0" cap="none" spc="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ADC8C3-9059-C742-AF46-8F854F185BF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29E7D-D6A3-D24F-B58B-BAFEE32A6FC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Proprietary and Confidential | </a:t>
            </a:r>
            <a:fld id="{0BB17459-B6F1-6943-BC50-6CD59A6A19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05627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ACA5A-6700-E74E-B80E-3865E610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4" y="616371"/>
            <a:ext cx="11159613" cy="8230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E2BA95-12F9-1D40-B03C-C17AEA354D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5C624-8B2B-F749-97CF-F0B710A1CC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Proprietary and Confidential | </a:t>
            </a:r>
            <a:fld id="{0BB17459-B6F1-6943-BC50-6CD59A6A19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85224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2182AD-00FC-404A-8A69-E8903BEFE8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B1202-E4BB-EB42-B822-17AD315D83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Proprietary and Confidential | </a:t>
            </a:r>
            <a:fld id="{0BB17459-B6F1-6943-BC50-6CD59A6A19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43283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F8FD82D-C5A8-B44E-F707-84A76491C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073" y="1413921"/>
            <a:ext cx="11514117" cy="377825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9713F4-09D3-C5C5-2EF8-8874AA83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073" y="1718720"/>
            <a:ext cx="11514118" cy="4689337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1800" b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  <a:lvl2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3pPr>
            <a:lvl4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4pPr>
            <a:lvl5pPr>
              <a:defRPr sz="1200">
                <a:solidFill>
                  <a:schemeClr val="bg1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31DBE45B-C4ED-71C5-FC14-5EEBF60B6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074" y="229824"/>
            <a:ext cx="11514118" cy="960348"/>
          </a:xfrm>
          <a:prstGeom prst="rect">
            <a:avLst/>
          </a:prstGeom>
        </p:spPr>
        <p:txBody>
          <a:bodyPr/>
          <a:lstStyle>
            <a:lvl1pPr>
              <a:defRPr lang="en-US" sz="3200" b="1" kern="1200" dirty="0" smtClean="0">
                <a:solidFill>
                  <a:srgbClr val="F5802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Put Master Text Here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69C662E-77E4-80EE-0EC4-3D111C06F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344A1B-E8DD-954C-8DB7-C98DF26ACB9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91AE0A-47A5-9FD9-5117-74A26099D5CC}"/>
              </a:ext>
            </a:extLst>
          </p:cNvPr>
          <p:cNvSpPr txBox="1"/>
          <p:nvPr userDrawn="1"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© </a:t>
            </a:r>
            <a:r>
              <a:rPr lang="en-US" sz="1200" err="1">
                <a:solidFill>
                  <a:schemeClr val="tx2"/>
                </a:solidFill>
              </a:rPr>
              <a:t>Realta</a:t>
            </a:r>
            <a:r>
              <a:rPr lang="en-US" sz="1200">
                <a:solidFill>
                  <a:schemeClr val="tx2"/>
                </a:solidFill>
              </a:rPr>
              <a:t> Fusion</a:t>
            </a:r>
          </a:p>
        </p:txBody>
      </p:sp>
    </p:spTree>
    <p:extLst>
      <p:ext uri="{BB962C8B-B14F-4D97-AF65-F5344CB8AC3E}">
        <p14:creationId xmlns:p14="http://schemas.microsoft.com/office/powerpoint/2010/main" val="309670843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51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06" r:id="rId2"/>
    <p:sldLayoutId id="2147483685" r:id="rId3"/>
    <p:sldLayoutId id="2147483704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3" r:id="rId19"/>
    <p:sldLayoutId id="2147483708" r:id="rId20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egoe UI" panose="020B0502040204020203" pitchFamily="34" charset="0"/>
        <a:buChar char="-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egoe UI" panose="020B0502040204020203" pitchFamily="34" charset="0"/>
        <a:buChar char="-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egoe UI" panose="020B0502040204020203" pitchFamily="34" charset="0"/>
        <a:buChar char="-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egoe UI" panose="020B0502040204020203" pitchFamily="34" charset="0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egoe UI" panose="020B0502040204020203" pitchFamily="34" charset="0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76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68" r:id="rId2"/>
    <p:sldLayoutId id="2147483707" r:id="rId3"/>
    <p:sldLayoutId id="2147483705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702" r:id="rId19"/>
    <p:sldLayoutId id="2147483710" r:id="rId20"/>
    <p:sldLayoutId id="2147483731" r:id="rId21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egoe UI" panose="020B0502040204020203" pitchFamily="34" charset="0"/>
        <a:buChar char="-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egoe UI" panose="020B0502040204020203" pitchFamily="34" charset="0"/>
        <a:buChar char="-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egoe UI" panose="020B0502040204020203" pitchFamily="34" charset="0"/>
        <a:buChar char="-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egoe UI" panose="020B0502040204020203" pitchFamily="34" charset="0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egoe UI" panose="020B0502040204020203" pitchFamily="34" charset="0"/>
        <a:buChar char="-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7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2CEDA4-155B-C34A-8C96-6F9487515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" y="616371"/>
            <a:ext cx="11567160" cy="8230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2A6BE-15FC-9941-8820-4C4170C00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420" y="1825625"/>
            <a:ext cx="115671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09608-504B-A24A-9CD6-DD17A5A3C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" y="6356350"/>
            <a:ext cx="7175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8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7DDDC-0DCD-224D-9B09-7665512AA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63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Proprietary and Confidential | </a:t>
            </a:r>
            <a:fld id="{0BB17459-B6F1-6943-BC50-6CD59A6A1984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83349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9" r:id="rId2"/>
    <p:sldLayoutId id="2147483728" r:id="rId3"/>
    <p:sldLayoutId id="2147483727" r:id="rId4"/>
    <p:sldLayoutId id="2147483726" r:id="rId5"/>
    <p:sldLayoutId id="2147483732" r:id="rId6"/>
  </p:sldLayoutIdLst>
  <p:transition>
    <p:fade/>
  </p:transition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rgbClr val="FCFCF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microsoft.com/office/2007/relationships/media" Target="../media/media1.mov"/><Relationship Id="rId1" Type="http://schemas.openxmlformats.org/officeDocument/2006/relationships/video" Target="NULL" TargetMode="Externa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microsoft.com/office/2007/relationships/media" Target="../media/media1.mov"/><Relationship Id="rId1" Type="http://schemas.openxmlformats.org/officeDocument/2006/relationships/video" Target="NULL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microsoft.com/office/2007/relationships/media" Target="../media/media1.mov"/><Relationship Id="rId1" Type="http://schemas.openxmlformats.org/officeDocument/2006/relationships/video" Target="NULL" TargetMode="External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microsoft.com/office/2007/relationships/media" Target="../media/media1.mov"/><Relationship Id="rId1" Type="http://schemas.openxmlformats.org/officeDocument/2006/relationships/video" Target="NULL" TargetMode="Externa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57777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CAD77-8C22-E90F-8D56-4FA1131E2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344A1B-E8DD-954C-8DB7-C98DF26ACB97}" type="slidenum">
              <a:rPr lang="en-US" smtClean="0"/>
              <a:t>1</a:t>
            </a:fld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DA78912-1514-459A-427B-0FF5FCED29E3}"/>
              </a:ext>
            </a:extLst>
          </p:cNvPr>
          <p:cNvCxnSpPr>
            <a:cxnSpLocks/>
          </p:cNvCxnSpPr>
          <p:nvPr/>
        </p:nvCxnSpPr>
        <p:spPr>
          <a:xfrm rot="5400000">
            <a:off x="3289609" y="5575063"/>
            <a:ext cx="622110" cy="0"/>
          </a:xfrm>
          <a:prstGeom prst="line">
            <a:avLst/>
          </a:prstGeom>
          <a:ln w="12700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F7A25C2-1C96-8176-A0EF-9E539B96EF4A}"/>
              </a:ext>
            </a:extLst>
          </p:cNvPr>
          <p:cNvCxnSpPr>
            <a:cxnSpLocks/>
          </p:cNvCxnSpPr>
          <p:nvPr/>
        </p:nvCxnSpPr>
        <p:spPr>
          <a:xfrm rot="5400000">
            <a:off x="7480609" y="5603809"/>
            <a:ext cx="622110" cy="0"/>
          </a:xfrm>
          <a:prstGeom prst="line">
            <a:avLst/>
          </a:prstGeom>
          <a:ln w="12700">
            <a:solidFill>
              <a:schemeClr val="bg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71A784-F03D-FDB6-B6C5-A9D9ACB497AB}"/>
              </a:ext>
            </a:extLst>
          </p:cNvPr>
          <p:cNvGrpSpPr/>
          <p:nvPr/>
        </p:nvGrpSpPr>
        <p:grpSpPr>
          <a:xfrm>
            <a:off x="3981664" y="5277070"/>
            <a:ext cx="3408760" cy="622110"/>
            <a:chOff x="4118895" y="5315751"/>
            <a:chExt cx="3408760" cy="62211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0ED2623-A194-23D0-26D0-C613DFFA9944}"/>
                </a:ext>
              </a:extLst>
            </p:cNvPr>
            <p:cNvSpPr txBox="1"/>
            <p:nvPr/>
          </p:nvSpPr>
          <p:spPr>
            <a:xfrm>
              <a:off x="4791965" y="5382861"/>
              <a:ext cx="2735690" cy="4878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>
                  <a:solidFill>
                    <a:srgbClr val="FAFAFA"/>
                  </a:solidFill>
                  <a:latin typeface="Biome" panose="020B0503030204020804" pitchFamily="34" charset="0"/>
                  <a:cs typeface="Biome" panose="020B0503030204020804" pitchFamily="34" charset="0"/>
                </a:rPr>
                <a:t>Real plasma: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bg2"/>
                  </a:solidFill>
                  <a:latin typeface="Biome" panose="020B0503030204020804" pitchFamily="34" charset="0"/>
                  <a:cs typeface="Biome" panose="020B0503030204020804" pitchFamily="34" charset="0"/>
                </a:rPr>
                <a:t>Hotter than the center of the sun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endParaRPr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F7F41F15-419F-5654-2C61-C2B09C20DC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118895" y="5315751"/>
              <a:ext cx="622110" cy="62211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91195B-640D-75D2-D3BD-640F933BEA09}"/>
              </a:ext>
            </a:extLst>
          </p:cNvPr>
          <p:cNvGrpSpPr/>
          <p:nvPr/>
        </p:nvGrpSpPr>
        <p:grpSpPr>
          <a:xfrm>
            <a:off x="8303813" y="5335912"/>
            <a:ext cx="3659587" cy="564618"/>
            <a:chOff x="8540096" y="5266787"/>
            <a:chExt cx="3659587" cy="56461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3F4877-F8AD-62C5-479C-242F2DC65D31}"/>
                </a:ext>
              </a:extLst>
            </p:cNvPr>
            <p:cNvSpPr txBox="1"/>
            <p:nvPr/>
          </p:nvSpPr>
          <p:spPr>
            <a:xfrm>
              <a:off x="9167450" y="5307862"/>
              <a:ext cx="3032233" cy="4878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AFAFA"/>
                  </a:solidFill>
                  <a:effectLst/>
                  <a:uLnTx/>
                  <a:uFillTx/>
                  <a:latin typeface="Biome" panose="020B0503030204020804" pitchFamily="34" charset="0"/>
                  <a:cs typeface="Biome" panose="020B0503030204020804" pitchFamily="34" charset="0"/>
                </a:rPr>
                <a:t>Real data: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AFAFA"/>
                  </a:solidFill>
                  <a:effectLst/>
                  <a:uLnTx/>
                  <a:uFillTx/>
                  <a:latin typeface="Biome" panose="020B0503030204020804" pitchFamily="34" charset="0"/>
                  <a:cs typeface="Biome" panose="020B05030302040208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iome" panose="020B0503030204020804" pitchFamily="34" charset="0"/>
                  <a:cs typeface="Biome" panose="020B0503030204020804" pitchFamily="34" charset="0"/>
                </a:rPr>
                <a:t>Matching theory with performance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F5CED4F-8BE0-C685-B77A-B850528B84C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540096" y="5266787"/>
              <a:ext cx="564618" cy="564618"/>
              <a:chOff x="6010275" y="3343275"/>
              <a:chExt cx="171450" cy="17145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18E96E8-ED33-F9F7-FCE1-A00D1961BE27}"/>
                  </a:ext>
                </a:extLst>
              </p:cNvPr>
              <p:cNvSpPr/>
              <p:nvPr/>
            </p:nvSpPr>
            <p:spPr>
              <a:xfrm>
                <a:off x="6048375" y="3381375"/>
                <a:ext cx="9525" cy="9525"/>
              </a:xfrm>
              <a:prstGeom prst="ellipse">
                <a:avLst/>
              </a:prstGeom>
              <a:solidFill>
                <a:srgbClr val="000000"/>
              </a:solidFill>
              <a:ln w="1270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70707"/>
                  </a:solidFill>
                  <a:effectLst/>
                  <a:uLnTx/>
                  <a:uFillTx/>
                  <a:latin typeface="Lexend Regular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3684B569-D7DF-3814-BB66-24447657E17F}"/>
                  </a:ext>
                </a:extLst>
              </p:cNvPr>
              <p:cNvSpPr/>
              <p:nvPr/>
            </p:nvSpPr>
            <p:spPr>
              <a:xfrm>
                <a:off x="6153150" y="3362325"/>
                <a:ext cx="9525" cy="9525"/>
              </a:xfrm>
              <a:prstGeom prst="ellipse">
                <a:avLst/>
              </a:prstGeom>
              <a:solidFill>
                <a:srgbClr val="000000"/>
              </a:solidFill>
              <a:ln w="1270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70707"/>
                  </a:solidFill>
                  <a:effectLst/>
                  <a:uLnTx/>
                  <a:uFillTx/>
                  <a:latin typeface="Lexend Regular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B75BA41-692B-D8C2-875C-D915CBE1916C}"/>
                  </a:ext>
                </a:extLst>
              </p:cNvPr>
              <p:cNvSpPr/>
              <p:nvPr/>
            </p:nvSpPr>
            <p:spPr>
              <a:xfrm>
                <a:off x="6086475" y="3419475"/>
                <a:ext cx="9525" cy="9525"/>
              </a:xfrm>
              <a:prstGeom prst="ellipse">
                <a:avLst/>
              </a:prstGeom>
              <a:solidFill>
                <a:srgbClr val="000000"/>
              </a:solidFill>
              <a:ln w="1270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70707"/>
                  </a:solidFill>
                  <a:effectLst/>
                  <a:uLnTx/>
                  <a:uFillTx/>
                  <a:latin typeface="Lexend Regular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60D18537-6D5A-98D8-59BF-F14EB84C4638}"/>
                  </a:ext>
                </a:extLst>
              </p:cNvPr>
              <p:cNvSpPr/>
              <p:nvPr/>
            </p:nvSpPr>
            <p:spPr>
              <a:xfrm>
                <a:off x="6048375" y="3467100"/>
                <a:ext cx="9525" cy="9525"/>
              </a:xfrm>
              <a:prstGeom prst="ellipse">
                <a:avLst/>
              </a:prstGeom>
              <a:solidFill>
                <a:srgbClr val="000000"/>
              </a:solidFill>
              <a:ln w="1270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70707"/>
                  </a:solidFill>
                  <a:effectLst/>
                  <a:uLnTx/>
                  <a:uFillTx/>
                  <a:latin typeface="Lexend Regular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8125C93-16C3-2DE6-3105-AC23163AB826}"/>
                  </a:ext>
                </a:extLst>
              </p:cNvPr>
              <p:cNvSpPr/>
              <p:nvPr/>
            </p:nvSpPr>
            <p:spPr>
              <a:xfrm>
                <a:off x="6143625" y="3448050"/>
                <a:ext cx="9525" cy="9525"/>
              </a:xfrm>
              <a:prstGeom prst="ellipse">
                <a:avLst/>
              </a:prstGeom>
              <a:solidFill>
                <a:srgbClr val="000000"/>
              </a:solidFill>
              <a:ln w="1270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70707"/>
                  </a:solidFill>
                  <a:effectLst/>
                  <a:uLnTx/>
                  <a:uFillTx/>
                  <a:latin typeface="Lexend Regular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reeform 23">
                <a:extLst>
                  <a:ext uri="{FF2B5EF4-FFF2-40B4-BE49-F238E27FC236}">
                    <a16:creationId xmlns:a16="http://schemas.microsoft.com/office/drawing/2014/main" id="{3EEAC23E-D021-D0B9-E0D9-61D69018ED89}"/>
                  </a:ext>
                </a:extLst>
              </p:cNvPr>
              <p:cNvSpPr/>
              <p:nvPr/>
            </p:nvSpPr>
            <p:spPr>
              <a:xfrm>
                <a:off x="6010275" y="3343275"/>
                <a:ext cx="171450" cy="171450"/>
              </a:xfrm>
              <a:custGeom>
                <a:avLst/>
                <a:gdLst>
                  <a:gd name="csX0" fmla="*/ 0 w 171450"/>
                  <a:gd name="csY0" fmla="*/ 0 h 171450"/>
                  <a:gd name="csX1" fmla="*/ 0 w 171450"/>
                  <a:gd name="csY1" fmla="*/ 152400 h 171450"/>
                  <a:gd name="csX2" fmla="*/ 19050 w 171450"/>
                  <a:gd name="csY2" fmla="*/ 171450 h 171450"/>
                  <a:gd name="csX3" fmla="*/ 171450 w 171450"/>
                  <a:gd name="csY3" fmla="*/ 171450 h 1714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71450" h="171450">
                    <a:moveTo>
                      <a:pt x="0" y="0"/>
                    </a:moveTo>
                    <a:lnTo>
                      <a:pt x="0" y="152400"/>
                    </a:lnTo>
                    <a:cubicBezTo>
                      <a:pt x="0" y="162921"/>
                      <a:pt x="8529" y="171450"/>
                      <a:pt x="19050" y="171450"/>
                    </a:cubicBezTo>
                    <a:lnTo>
                      <a:pt x="171450" y="171450"/>
                    </a:lnTo>
                  </a:path>
                </a:pathLst>
              </a:custGeom>
              <a:noFill/>
              <a:ln w="1270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70707"/>
                  </a:solidFill>
                  <a:effectLst/>
                  <a:uLnTx/>
                  <a:uFillTx/>
                  <a:latin typeface="Lexend Regular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0" name="Title 1">
            <a:extLst>
              <a:ext uri="{FF2B5EF4-FFF2-40B4-BE49-F238E27FC236}">
                <a16:creationId xmlns:a16="http://schemas.microsoft.com/office/drawing/2014/main" id="{DE67F8A7-222D-14DD-CCFC-EA533B156993}"/>
              </a:ext>
            </a:extLst>
          </p:cNvPr>
          <p:cNvSpPr txBox="1">
            <a:spLocks/>
          </p:cNvSpPr>
          <p:nvPr/>
        </p:nvSpPr>
        <p:spPr>
          <a:xfrm>
            <a:off x="516194" y="3719173"/>
            <a:ext cx="11159613" cy="1272040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kern="1200">
                <a:solidFill>
                  <a:srgbClr val="FCFCFC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err="1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ea typeface="+mj-ea"/>
                <a:cs typeface="+mj-cs"/>
              </a:rPr>
              <a:t>Realta</a:t>
            </a:r>
            <a:r>
              <a:rPr kumimoji="0" lang="en-US" sz="4300" b="0" i="0" u="none" strike="noStrike" kern="1200" cap="none" spc="0" normalizeH="0" baseline="0" noProof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ea typeface="+mj-ea"/>
                <a:cs typeface="+mj-cs"/>
              </a:rPr>
              <a:t> is making fusion</a:t>
            </a:r>
            <a:r>
              <a:rPr kumimoji="0" lang="en-US" sz="43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47000">
                      <a:srgbClr val="FAFAFA"/>
                    </a:gs>
                    <a:gs pos="100000">
                      <a:srgbClr val="FAFAFA">
                        <a:alpha val="10387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en-US" sz="4300" b="0" i="0" u="none" strike="noStrike" kern="1200" cap="none" spc="0" normalizeH="0" baseline="0" noProof="0">
                <a:ln>
                  <a:noFill/>
                </a:ln>
                <a:solidFill>
                  <a:srgbClr val="F47E21"/>
                </a:solidFill>
                <a:effectLst/>
                <a:uLnTx/>
                <a:uFillTx/>
                <a:ea typeface="+mj-ea"/>
                <a:cs typeface="+mj-cs"/>
              </a:rPr>
              <a:t>real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3FA1DFB-A69E-E98C-392A-1BD41ECCC257}"/>
              </a:ext>
            </a:extLst>
          </p:cNvPr>
          <p:cNvCxnSpPr>
            <a:cxnSpLocks/>
          </p:cNvCxnSpPr>
          <p:nvPr/>
        </p:nvCxnSpPr>
        <p:spPr>
          <a:xfrm>
            <a:off x="8629864" y="4648200"/>
            <a:ext cx="8229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D77221B5-32E7-9527-C1F7-B256EB602E86}"/>
              </a:ext>
            </a:extLst>
          </p:cNvPr>
          <p:cNvGrpSpPr/>
          <p:nvPr/>
        </p:nvGrpSpPr>
        <p:grpSpPr>
          <a:xfrm>
            <a:off x="247864" y="5129043"/>
            <a:ext cx="2989000" cy="757075"/>
            <a:chOff x="516194" y="5195369"/>
            <a:chExt cx="2989000" cy="75707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41F07B-DBE7-6133-975D-514C3192D5E4}"/>
                </a:ext>
              </a:extLst>
            </p:cNvPr>
            <p:cNvSpPr txBox="1"/>
            <p:nvPr/>
          </p:nvSpPr>
          <p:spPr>
            <a:xfrm>
              <a:off x="1254942" y="5382861"/>
              <a:ext cx="2250252" cy="4878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AFAFA"/>
                  </a:solidFill>
                  <a:effectLst/>
                  <a:uLnTx/>
                  <a:uFillTx/>
                  <a:latin typeface="Biome" panose="020B0503030204020804" pitchFamily="34" charset="0"/>
                  <a:cs typeface="Biome" panose="020B0503030204020804" pitchFamily="34" charset="0"/>
                </a:rPr>
                <a:t>Real hardware:</a:t>
              </a:r>
            </a:p>
            <a:p>
              <a:pPr marL="0" marR="0" lvl="0" indent="0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>
                  <a:solidFill>
                    <a:schemeClr val="bg2"/>
                  </a:solidFill>
                  <a:latin typeface="Biome" panose="020B0503030204020804" pitchFamily="34" charset="0"/>
                  <a:cs typeface="Biome" panose="020B0503030204020804" pitchFamily="34" charset="0"/>
                </a:rPr>
                <a:t>Active fusion experiment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endParaRPr>
            </a:p>
          </p:txBody>
        </p:sp>
        <p:pic>
          <p:nvPicPr>
            <p:cNvPr id="8" name="Graphic 7" descr="Single gear outline">
              <a:extLst>
                <a:ext uri="{FF2B5EF4-FFF2-40B4-BE49-F238E27FC236}">
                  <a16:creationId xmlns:a16="http://schemas.microsoft.com/office/drawing/2014/main" id="{27EE7750-38FC-9F11-E58A-2443AEDD1D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6194" y="5195369"/>
              <a:ext cx="757075" cy="757075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432AC95-63AC-6B46-4A05-85B9D452BB64}"/>
              </a:ext>
            </a:extLst>
          </p:cNvPr>
          <p:cNvGrpSpPr/>
          <p:nvPr/>
        </p:nvGrpSpPr>
        <p:grpSpPr>
          <a:xfrm>
            <a:off x="501640" y="709824"/>
            <a:ext cx="11188720" cy="2801820"/>
            <a:chOff x="501640" y="709824"/>
            <a:chExt cx="11188720" cy="28018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E4F8C75-1DA3-A128-DD80-C6F83A0D3368}"/>
                </a:ext>
              </a:extLst>
            </p:cNvPr>
            <p:cNvGrpSpPr/>
            <p:nvPr/>
          </p:nvGrpSpPr>
          <p:grpSpPr>
            <a:xfrm>
              <a:off x="501640" y="709824"/>
              <a:ext cx="11175176" cy="2801820"/>
              <a:chOff x="494955" y="633806"/>
              <a:chExt cx="11175176" cy="2801820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651F89FB-9C7A-4B04-025D-71E1DCD1F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20854" t="-329" r="34645" b="329"/>
              <a:stretch>
                <a:fillRect/>
              </a:stretch>
            </p:blipFill>
            <p:spPr>
              <a:xfrm rot="10800000">
                <a:off x="4210606" y="634773"/>
                <a:ext cx="3739269" cy="2800853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3C5E24C6-F836-AB22-B67E-82B33AD2D9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4955" y="634771"/>
                <a:ext cx="3715651" cy="2786738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" name="Picture 3" descr="A close-up of two lights&#10;&#10;AI-generated content may be incorrect.">
                <a:extLst>
                  <a:ext uri="{FF2B5EF4-FFF2-40B4-BE49-F238E27FC236}">
                    <a16:creationId xmlns:a16="http://schemas.microsoft.com/office/drawing/2014/main" id="{055576F3-CF73-AB05-35AC-42B422FF34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33672" t="-388" r="31171" b="388"/>
              <a:stretch>
                <a:fillRect/>
              </a:stretch>
            </p:blipFill>
            <p:spPr>
              <a:xfrm>
                <a:off x="7954480" y="633806"/>
                <a:ext cx="3715651" cy="2794229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D58FABB-4822-8A82-08DA-519C33DFA332}"/>
                </a:ext>
              </a:extLst>
            </p:cNvPr>
            <p:cNvSpPr/>
            <p:nvPr/>
          </p:nvSpPr>
          <p:spPr>
            <a:xfrm>
              <a:off x="516193" y="724466"/>
              <a:ext cx="11174167" cy="2773061"/>
            </a:xfrm>
            <a:prstGeom prst="rect">
              <a:avLst/>
            </a:prstGeom>
            <a:noFill/>
            <a:ln w="57150">
              <a:solidFill>
                <a:schemeClr val="tx1">
                  <a:lumMod val="90000"/>
                  <a:lumOff val="10000"/>
                </a:schemeClr>
              </a:solidFill>
            </a:ln>
            <a:effectLst>
              <a:outerShdw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891143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459A8-6ACC-BB02-D262-A105DB5D3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 descr="target chamber 121322">
            <a:extLst>
              <a:ext uri="{FF2B5EF4-FFF2-40B4-BE49-F238E27FC236}">
                <a16:creationId xmlns:a16="http://schemas.microsoft.com/office/drawing/2014/main" id="{8C0415AB-D677-CC9E-FD5A-B2B4E39A2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8" t="2701" r="9603" b="24352"/>
          <a:stretch>
            <a:fillRect/>
          </a:stretch>
        </p:blipFill>
        <p:spPr bwMode="auto">
          <a:xfrm>
            <a:off x="1483782" y="1518502"/>
            <a:ext cx="5004300" cy="3341369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E01408-3E45-2AB3-EFAB-15A5F8120D6A}"/>
              </a:ext>
            </a:extLst>
          </p:cNvPr>
          <p:cNvSpPr txBox="1"/>
          <p:nvPr/>
        </p:nvSpPr>
        <p:spPr>
          <a:xfrm>
            <a:off x="1483782" y="5012995"/>
            <a:ext cx="4517274" cy="3999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400"/>
              </a:spcAft>
            </a:pPr>
            <a:r>
              <a:rPr lang="en-US" sz="1400" b="1">
                <a:solidFill>
                  <a:srgbClr val="FFFFFF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NIF achieves fusion ignition</a:t>
            </a:r>
          </a:p>
          <a:p>
            <a:pPr>
              <a:lnSpc>
                <a:spcPct val="120000"/>
              </a:lnSpc>
            </a:pPr>
            <a:r>
              <a:rPr lang="en-US" sz="900" b="1">
                <a:solidFill>
                  <a:srgbClr val="F58020">
                    <a:alpha val="60000"/>
                  </a:srgb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DECEMBER 2022</a:t>
            </a:r>
          </a:p>
        </p:txBody>
      </p: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47D83C3C-D76F-A7B0-EED8-AA45401FF58F}"/>
              </a:ext>
            </a:extLst>
          </p:cNvPr>
          <p:cNvSpPr/>
          <p:nvPr/>
        </p:nvSpPr>
        <p:spPr>
          <a:xfrm>
            <a:off x="5164152" y="2872999"/>
            <a:ext cx="5344127" cy="3341369"/>
          </a:xfrm>
          <a:prstGeom prst="roundRect">
            <a:avLst>
              <a:gd name="adj" fmla="val 7007"/>
            </a:avLst>
          </a:prstGeom>
          <a:gradFill flip="none" rotWithShape="1">
            <a:gsLst>
              <a:gs pos="32000">
                <a:srgbClr val="C66414"/>
              </a:gs>
              <a:gs pos="0">
                <a:srgbClr val="F9CE63"/>
              </a:gs>
              <a:gs pos="95000">
                <a:srgbClr val="802F0D">
                  <a:lumMod val="40000"/>
                </a:srgbClr>
              </a:gs>
              <a:gs pos="72000">
                <a:srgbClr val="802F0D"/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365760" tIns="182880" bIns="640080" rtlCol="0" anchor="t"/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200" normalizeH="0" baseline="0" noProof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Biome" panose="020B0503030204020804" pitchFamily="34" charset="0"/>
              <a:ea typeface="+mn-ea"/>
              <a:cs typeface="Biome" panose="020B05030302040208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A8B93D0-CF36-88B2-32C9-A2418312E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756" y="2716271"/>
            <a:ext cx="6074396" cy="3416847"/>
          </a:xfrm>
          <a:prstGeom prst="rect">
            <a:avLst/>
          </a:prstGeom>
          <a:effectLst>
            <a:outerShdw blurRad="381000" dist="76200" dir="5760000" sx="96000" sy="96000" algn="ctr" rotWithShape="0">
              <a:srgbClr val="000000">
                <a:alpha val="59000"/>
              </a:srgb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EBB47C-EB4A-9FBF-65CF-B3C215265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</p:spPr>
        <p:txBody>
          <a:bodyPr/>
          <a:lstStyle/>
          <a:p>
            <a:fld id="{35344A1B-E8DD-954C-8DB7-C98DF26ACB97}" type="slidenum">
              <a:rPr lang="en-US" smtClean="0"/>
              <a:t>2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A6C5F31-275A-4CC7-8437-35F46973A1E2}"/>
              </a:ext>
            </a:extLst>
          </p:cNvPr>
          <p:cNvSpPr txBox="1">
            <a:spLocks/>
          </p:cNvSpPr>
          <p:nvPr/>
        </p:nvSpPr>
        <p:spPr>
          <a:xfrm>
            <a:off x="257286" y="183766"/>
            <a:ext cx="5183393" cy="1134705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kern="1200">
                <a:solidFill>
                  <a:srgbClr val="FCFCF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en-US" sz="900" b="0" i="0" u="none" strike="noStrike" kern="1200" cap="none" spc="0" normalizeH="0" baseline="0" noProof="0">
              <a:ln>
                <a:noFill/>
              </a:ln>
              <a:solidFill>
                <a:srgbClr val="F47E21"/>
              </a:solidFill>
              <a:effectLst/>
              <a:uLnTx/>
              <a:uFillTx/>
              <a:cs typeface="Segoe UI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F0CBA75-D586-CB8A-D0B3-DFEFC4DBF7FC}"/>
              </a:ext>
            </a:extLst>
          </p:cNvPr>
          <p:cNvSpPr txBox="1">
            <a:spLocks/>
          </p:cNvSpPr>
          <p:nvPr/>
        </p:nvSpPr>
        <p:spPr>
          <a:xfrm>
            <a:off x="350607" y="105290"/>
            <a:ext cx="11490785" cy="1134705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kern="1200">
                <a:solidFill>
                  <a:srgbClr val="FCFCF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>
                <a:solidFill>
                  <a:schemeClr val="bg1"/>
                </a:solidFill>
              </a:rPr>
              <a:t>First we make it work, </a:t>
            </a:r>
            <a:r>
              <a:rPr lang="en-US" sz="4000" b="1">
                <a:solidFill>
                  <a:srgbClr val="F58020"/>
                </a:solidFill>
              </a:rPr>
              <a:t>then we make it cheap</a:t>
            </a:r>
            <a:endParaRPr lang="en-US" sz="1000" b="1" i="0" u="none" strike="noStrike" kern="1200" cap="none" spc="0" normalizeH="0" baseline="0" noProof="0">
              <a:ln>
                <a:noFill/>
              </a:ln>
              <a:solidFill>
                <a:srgbClr val="F7931E"/>
              </a:solidFill>
              <a:effectLst/>
              <a:uLnTx/>
              <a:uFillTx/>
              <a:cs typeface="Segoe UI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507FB4F-CA2C-83B9-9474-85D5B78936C5}"/>
              </a:ext>
            </a:extLst>
          </p:cNvPr>
          <p:cNvGrpSpPr/>
          <p:nvPr/>
        </p:nvGrpSpPr>
        <p:grpSpPr>
          <a:xfrm>
            <a:off x="5446149" y="3295615"/>
            <a:ext cx="776106" cy="721887"/>
            <a:chOff x="8552110" y="975191"/>
            <a:chExt cx="947799" cy="8815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AF32BC-785C-425E-D60C-F34F16303658}"/>
                </a:ext>
              </a:extLst>
            </p:cNvPr>
            <p:cNvSpPr txBox="1"/>
            <p:nvPr/>
          </p:nvSpPr>
          <p:spPr>
            <a:xfrm>
              <a:off x="8552110" y="1567754"/>
              <a:ext cx="947799" cy="2890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iome" panose="020B0503030204020804" pitchFamily="34" charset="0"/>
                  <a:cs typeface="Biome" panose="020B0503030204020804" pitchFamily="34" charset="0"/>
                </a:rPr>
                <a:t>Reliability</a:t>
              </a:r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70477427-28B1-AFB6-2619-701429DB0C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79732" y="975191"/>
              <a:ext cx="492554" cy="584908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8218B22-50F7-3C47-BE5E-586BAA00823A}"/>
              </a:ext>
            </a:extLst>
          </p:cNvPr>
          <p:cNvGrpSpPr/>
          <p:nvPr/>
        </p:nvGrpSpPr>
        <p:grpSpPr>
          <a:xfrm>
            <a:off x="8120765" y="5298171"/>
            <a:ext cx="1114584" cy="743023"/>
            <a:chOff x="8006217" y="4908874"/>
            <a:chExt cx="1361158" cy="90739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BCF6AD1-CBD7-C63A-C3B8-5C7895C1C9DA}"/>
                </a:ext>
              </a:extLst>
            </p:cNvPr>
            <p:cNvSpPr txBox="1"/>
            <p:nvPr/>
          </p:nvSpPr>
          <p:spPr>
            <a:xfrm>
              <a:off x="8006217" y="5527248"/>
              <a:ext cx="1361158" cy="2890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iome" panose="020B0503030204020804" pitchFamily="34" charset="0"/>
                  <a:cs typeface="Biome" panose="020B0503030204020804" pitchFamily="34" charset="0"/>
                </a:rPr>
                <a:t>Maintainability</a:t>
              </a:r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FC529A51-6D57-3CD9-6327-4F09D11E70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23445" y="4908874"/>
              <a:ext cx="526702" cy="583888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0BEFA14-473F-44C9-3A4E-785961BF3A35}"/>
              </a:ext>
            </a:extLst>
          </p:cNvPr>
          <p:cNvGrpSpPr/>
          <p:nvPr/>
        </p:nvGrpSpPr>
        <p:grpSpPr>
          <a:xfrm>
            <a:off x="9351737" y="5283313"/>
            <a:ext cx="1040154" cy="757881"/>
            <a:chOff x="9393982" y="4890732"/>
            <a:chExt cx="1270261" cy="92554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4010DD6-7261-9AC6-5869-1BBB97272788}"/>
                </a:ext>
              </a:extLst>
            </p:cNvPr>
            <p:cNvSpPr txBox="1"/>
            <p:nvPr/>
          </p:nvSpPr>
          <p:spPr>
            <a:xfrm>
              <a:off x="9393982" y="5527251"/>
              <a:ext cx="1270261" cy="2890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iome" panose="020B0503030204020804" pitchFamily="34" charset="0"/>
                  <a:cs typeface="Biome" panose="020B0503030204020804" pitchFamily="34" charset="0"/>
                </a:rPr>
                <a:t>Inspectability</a:t>
              </a: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endParaRPr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27EC290-1B54-9A58-EE80-76850C686D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58186" y="4890732"/>
              <a:ext cx="741853" cy="620173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01E773F-7F24-5618-AD2A-613B5876C75D}"/>
              </a:ext>
            </a:extLst>
          </p:cNvPr>
          <p:cNvGrpSpPr/>
          <p:nvPr/>
        </p:nvGrpSpPr>
        <p:grpSpPr>
          <a:xfrm>
            <a:off x="6408643" y="3295615"/>
            <a:ext cx="919201" cy="721887"/>
            <a:chOff x="9499909" y="975191"/>
            <a:chExt cx="1122550" cy="8815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B8A84BD-D8FC-497E-A37B-374EA85FE416}"/>
                </a:ext>
              </a:extLst>
            </p:cNvPr>
            <p:cNvSpPr txBox="1"/>
            <p:nvPr/>
          </p:nvSpPr>
          <p:spPr>
            <a:xfrm>
              <a:off x="9499909" y="1567754"/>
              <a:ext cx="1122550" cy="2890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Biome" panose="020B0503030204020804" pitchFamily="34" charset="0"/>
                  <a:cs typeface="Biome" panose="020B0503030204020804" pitchFamily="34" charset="0"/>
                </a:rPr>
                <a:t>Availability</a:t>
              </a:r>
            </a:p>
          </p:txBody>
        </p:sp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DDA3E218-F396-653A-6086-55669F23DF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786035" y="975191"/>
              <a:ext cx="550298" cy="584908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4E0FDCB-CFC0-5B66-0A42-FF718BA77E7F}"/>
              </a:ext>
            </a:extLst>
          </p:cNvPr>
          <p:cNvSpPr txBox="1"/>
          <p:nvPr/>
        </p:nvSpPr>
        <p:spPr>
          <a:xfrm>
            <a:off x="7998083" y="2462526"/>
            <a:ext cx="2474531" cy="318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0000"/>
              </a:lnSpc>
              <a:spcAft>
                <a:spcPts val="400"/>
              </a:spcAft>
            </a:pPr>
            <a:r>
              <a:rPr lang="en-US" sz="1400" b="1">
                <a:solidFill>
                  <a:srgbClr val="FFFFFF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Commercially viable fusion</a:t>
            </a:r>
            <a:br>
              <a:rPr lang="en-US" sz="1400" b="1">
                <a:solidFill>
                  <a:srgbClr val="FFFFFF"/>
                </a:solidFill>
                <a:latin typeface="Biome" panose="020B0503030204020804" pitchFamily="34" charset="0"/>
                <a:cs typeface="Biome" panose="020B0503030204020804" pitchFamily="34" charset="0"/>
              </a:rPr>
            </a:br>
            <a:r>
              <a:rPr lang="en-US" sz="900" b="1">
                <a:solidFill>
                  <a:srgbClr val="F58020">
                    <a:alpha val="60000"/>
                  </a:srgbClr>
                </a:solidFill>
                <a:latin typeface="Biome" panose="020B0503030204020804" pitchFamily="34" charset="0"/>
                <a:cs typeface="Biome" panose="020B0503030204020804" pitchFamily="34" charset="0"/>
              </a:rPr>
              <a:t>Mid 2030s</a:t>
            </a:r>
          </a:p>
        </p:txBody>
      </p:sp>
    </p:spTree>
    <p:extLst>
      <p:ext uri="{BB962C8B-B14F-4D97-AF65-F5344CB8AC3E}">
        <p14:creationId xmlns:p14="http://schemas.microsoft.com/office/powerpoint/2010/main" val="128279229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9691E-E282-9A19-FED7-73D7491C9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">
            <a:extLst>
              <a:ext uri="{FF2B5EF4-FFF2-40B4-BE49-F238E27FC236}">
                <a16:creationId xmlns:a16="http://schemas.microsoft.com/office/drawing/2014/main" id="{E7FBB9AA-4B7E-E8C0-A046-222774FDA655}"/>
              </a:ext>
            </a:extLst>
          </p:cNvPr>
          <p:cNvSpPr/>
          <p:nvPr/>
        </p:nvSpPr>
        <p:spPr>
          <a:xfrm>
            <a:off x="6271076" y="1813623"/>
            <a:ext cx="3360468" cy="4747696"/>
          </a:xfrm>
          <a:prstGeom prst="roundRect">
            <a:avLst>
              <a:gd name="adj" fmla="val 7007"/>
            </a:avLst>
          </a:prstGeom>
          <a:gradFill flip="none" rotWithShape="1">
            <a:gsLst>
              <a:gs pos="32000">
                <a:srgbClr val="C66414"/>
              </a:gs>
              <a:gs pos="0">
                <a:srgbClr val="F9CE63"/>
              </a:gs>
              <a:gs pos="95000">
                <a:srgbClr val="802F0D">
                  <a:lumMod val="40000"/>
                </a:srgbClr>
              </a:gs>
              <a:gs pos="72000">
                <a:srgbClr val="802F0D"/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365760" tIns="182880" bIns="640080" rtlCol="0" anchor="t"/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200" normalizeH="0" baseline="0" noProof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Biome" panose="020B0503030204020804" pitchFamily="34" charset="0"/>
              <a:ea typeface="+mn-ea"/>
              <a:cs typeface="Biome" panose="020B0503030204020804" pitchFamily="34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9B74BFA-91F5-C258-607F-A0380A549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593914"/>
              </p:ext>
            </p:extLst>
          </p:nvPr>
        </p:nvGraphicFramePr>
        <p:xfrm>
          <a:off x="3259516" y="1869654"/>
          <a:ext cx="6254784" cy="4707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9206">
                  <a:extLst>
                    <a:ext uri="{9D8B030D-6E8A-4147-A177-3AD203B41FA5}">
                      <a16:colId xmlns:a16="http://schemas.microsoft.com/office/drawing/2014/main" val="730001383"/>
                    </a:ext>
                  </a:extLst>
                </a:gridCol>
                <a:gridCol w="226860">
                  <a:extLst>
                    <a:ext uri="{9D8B030D-6E8A-4147-A177-3AD203B41FA5}">
                      <a16:colId xmlns:a16="http://schemas.microsoft.com/office/drawing/2014/main" val="238562944"/>
                    </a:ext>
                  </a:extLst>
                </a:gridCol>
                <a:gridCol w="3268718">
                  <a:extLst>
                    <a:ext uri="{9D8B030D-6E8A-4147-A177-3AD203B41FA5}">
                      <a16:colId xmlns:a16="http://schemas.microsoft.com/office/drawing/2014/main" val="186719721"/>
                    </a:ext>
                  </a:extLst>
                </a:gridCol>
              </a:tblGrid>
              <a:tr h="11767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Nascent superconductor </a:t>
                      </a:r>
                      <a:b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</a:br>
                      <a: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industry</a:t>
                      </a: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200" b="0">
                        <a:solidFill>
                          <a:schemeClr val="bg1"/>
                        </a:solidFill>
                        <a:latin typeface="Biome" panose="020B0503030204020804" pitchFamily="34" charset="0"/>
                        <a:cs typeface="Biome" panose="020B05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>
                          <a:solidFill>
                            <a:schemeClr val="bg1"/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Multiple HTS magnet suppliers,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 robust fusion ecosystem</a:t>
                      </a:r>
                    </a:p>
                  </a:txBody>
                  <a:tcPr marL="365760" marR="2743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469388"/>
                  </a:ext>
                </a:extLst>
              </a:tr>
              <a:tr h="11767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Plasma stabilization issues </a:t>
                      </a:r>
                      <a:b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</a:br>
                      <a: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required complex magnet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design</a:t>
                      </a:r>
                    </a:p>
                  </a:txBody>
                  <a:tcPr marL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200" b="0">
                        <a:solidFill>
                          <a:schemeClr val="bg1"/>
                        </a:solidFill>
                        <a:latin typeface="Biome" panose="020B0503030204020804" pitchFamily="34" charset="0"/>
                        <a:cs typeface="Biome" panose="020B05030302040208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Axisymmetric magnetic mirror stability</a:t>
                      </a:r>
                      <a:r>
                        <a:rPr lang="en-US" sz="1200" b="0" kern="1200" noProof="0" dirty="0">
                          <a:solidFill>
                            <a:schemeClr val="bg1"/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 demonstrated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Biome" panose="020B0503030204020804" pitchFamily="34" charset="0"/>
                        <a:ea typeface="+mn-ea"/>
                        <a:cs typeface="Biome" panose="020B0503030204020804" pitchFamily="34" charset="0"/>
                      </a:endParaRPr>
                    </a:p>
                  </a:txBody>
                  <a:tcPr marL="365760" marR="2743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402201"/>
                  </a:ext>
                </a:extLst>
              </a:tr>
              <a:tr h="11767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Very limited, expensive </a:t>
                      </a:r>
                      <a:b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</a:br>
                      <a:r>
                        <a:rPr lang="en-US" sz="1200" b="0" kern="1200" noProof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computer simulations</a:t>
                      </a: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200" b="0">
                        <a:solidFill>
                          <a:schemeClr val="bg1"/>
                        </a:solidFill>
                        <a:latin typeface="Biome" panose="020B0503030204020804" pitchFamily="34" charset="0"/>
                        <a:cs typeface="Biome" panose="020B05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noProof="0" dirty="0">
                          <a:solidFill>
                            <a:schemeClr val="bg1"/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HPC 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capable of simulating trillions of particle interactions</a:t>
                      </a:r>
                    </a:p>
                  </a:txBody>
                  <a:tcPr marL="365760" marR="2743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114752"/>
                  </a:ext>
                </a:extLst>
              </a:tr>
              <a:tr h="11767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b="0" kern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Lack of commercial-grade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b="0" kern="12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plasma heating solutions</a:t>
                      </a:r>
                    </a:p>
                  </a:txBody>
                  <a:tcPr marL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200" b="0">
                        <a:solidFill>
                          <a:schemeClr val="bg1"/>
                        </a:solidFill>
                        <a:latin typeface="Biome" panose="020B0503030204020804" pitchFamily="34" charset="0"/>
                        <a:cs typeface="Biome" panose="020B05030302040208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Commercial plasma heating available, RF NNBI demonstrated</a:t>
                      </a:r>
                    </a:p>
                  </a:txBody>
                  <a:tcPr marL="365760" marR="2743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2823999"/>
                  </a:ext>
                </a:extLst>
              </a:tr>
            </a:tbl>
          </a:graphicData>
        </a:graphic>
      </p:graphicFrame>
      <p:sp>
        <p:nvSpPr>
          <p:cNvPr id="35" name="Rounded Rectangle 37">
            <a:extLst>
              <a:ext uri="{FF2B5EF4-FFF2-40B4-BE49-F238E27FC236}">
                <a16:creationId xmlns:a16="http://schemas.microsoft.com/office/drawing/2014/main" id="{2D227635-DD70-B557-51BA-60D52B07EF60}"/>
              </a:ext>
            </a:extLst>
          </p:cNvPr>
          <p:cNvSpPr/>
          <p:nvPr/>
        </p:nvSpPr>
        <p:spPr>
          <a:xfrm>
            <a:off x="6187270" y="1637923"/>
            <a:ext cx="1371600" cy="365760"/>
          </a:xfrm>
          <a:prstGeom prst="roundRect">
            <a:avLst>
              <a:gd name="adj" fmla="val 50000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Today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F566DD9-807A-D32E-EE1D-B6542DF90D71}"/>
              </a:ext>
            </a:extLst>
          </p:cNvPr>
          <p:cNvGrpSpPr/>
          <p:nvPr/>
        </p:nvGrpSpPr>
        <p:grpSpPr>
          <a:xfrm>
            <a:off x="-2894" y="2341871"/>
            <a:ext cx="3472603" cy="3344807"/>
            <a:chOff x="-916940" y="-173582"/>
            <a:chExt cx="6858000" cy="6858000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E1E6EC3D-182B-391F-D873-E409F4D8D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916940" y="-173582"/>
              <a:ext cx="6858000" cy="6858000"/>
            </a:xfrm>
            <a:prstGeom prst="rect">
              <a:avLst/>
            </a:prstGeom>
            <a:noFill/>
          </p:spPr>
        </p:pic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5A154D0F-391F-D6BD-3FAC-DA85C2FB8405}"/>
                </a:ext>
              </a:extLst>
            </p:cNvPr>
            <p:cNvSpPr/>
            <p:nvPr/>
          </p:nvSpPr>
          <p:spPr>
            <a:xfrm>
              <a:off x="-285317" y="3819102"/>
              <a:ext cx="5489116" cy="1596982"/>
            </a:xfrm>
            <a:custGeom>
              <a:avLst/>
              <a:gdLst>
                <a:gd name="connsiteX0" fmla="*/ 4726112 w 5044611"/>
                <a:gd name="connsiteY0" fmla="*/ 472612 h 1910994"/>
                <a:gd name="connsiteX1" fmla="*/ 5044611 w 5044611"/>
                <a:gd name="connsiteY1" fmla="*/ 513708 h 1910994"/>
                <a:gd name="connsiteX2" fmla="*/ 4911047 w 5044611"/>
                <a:gd name="connsiteY2" fmla="*/ 678095 h 1910994"/>
                <a:gd name="connsiteX3" fmla="*/ 4407614 w 5044611"/>
                <a:gd name="connsiteY3" fmla="*/ 708917 h 1910994"/>
                <a:gd name="connsiteX4" fmla="*/ 3431569 w 5044611"/>
                <a:gd name="connsiteY4" fmla="*/ 1910994 h 1910994"/>
                <a:gd name="connsiteX5" fmla="*/ 0 w 5044611"/>
                <a:gd name="connsiteY5" fmla="*/ 1212351 h 1910994"/>
                <a:gd name="connsiteX6" fmla="*/ 2722652 w 5044611"/>
                <a:gd name="connsiteY6" fmla="*/ 0 h 1910994"/>
                <a:gd name="connsiteX7" fmla="*/ 4726112 w 5044611"/>
                <a:gd name="connsiteY7" fmla="*/ 472612 h 1910994"/>
                <a:gd name="connsiteX0" fmla="*/ 4726112 w 5044611"/>
                <a:gd name="connsiteY0" fmla="*/ 0 h 1438382"/>
                <a:gd name="connsiteX1" fmla="*/ 5044611 w 5044611"/>
                <a:gd name="connsiteY1" fmla="*/ 41096 h 1438382"/>
                <a:gd name="connsiteX2" fmla="*/ 4911047 w 5044611"/>
                <a:gd name="connsiteY2" fmla="*/ 205483 h 1438382"/>
                <a:gd name="connsiteX3" fmla="*/ 4407614 w 5044611"/>
                <a:gd name="connsiteY3" fmla="*/ 236305 h 1438382"/>
                <a:gd name="connsiteX4" fmla="*/ 3431569 w 5044611"/>
                <a:gd name="connsiteY4" fmla="*/ 1438382 h 1438382"/>
                <a:gd name="connsiteX5" fmla="*/ 0 w 5044611"/>
                <a:gd name="connsiteY5" fmla="*/ 739739 h 1438382"/>
                <a:gd name="connsiteX6" fmla="*/ 820280 w 5044611"/>
                <a:gd name="connsiteY6" fmla="*/ 736078 h 1438382"/>
                <a:gd name="connsiteX7" fmla="*/ 4726112 w 5044611"/>
                <a:gd name="connsiteY7" fmla="*/ 0 h 1438382"/>
                <a:gd name="connsiteX0" fmla="*/ 3328236 w 5044611"/>
                <a:gd name="connsiteY0" fmla="*/ 1051980 h 1397286"/>
                <a:gd name="connsiteX1" fmla="*/ 5044611 w 5044611"/>
                <a:gd name="connsiteY1" fmla="*/ 0 h 1397286"/>
                <a:gd name="connsiteX2" fmla="*/ 4911047 w 5044611"/>
                <a:gd name="connsiteY2" fmla="*/ 164387 h 1397286"/>
                <a:gd name="connsiteX3" fmla="*/ 4407614 w 5044611"/>
                <a:gd name="connsiteY3" fmla="*/ 195209 h 1397286"/>
                <a:gd name="connsiteX4" fmla="*/ 3431569 w 5044611"/>
                <a:gd name="connsiteY4" fmla="*/ 1397286 h 1397286"/>
                <a:gd name="connsiteX5" fmla="*/ 0 w 5044611"/>
                <a:gd name="connsiteY5" fmla="*/ 698643 h 1397286"/>
                <a:gd name="connsiteX6" fmla="*/ 820280 w 5044611"/>
                <a:gd name="connsiteY6" fmla="*/ 694982 h 1397286"/>
                <a:gd name="connsiteX7" fmla="*/ 3328236 w 5044611"/>
                <a:gd name="connsiteY7" fmla="*/ 1051980 h 1397286"/>
                <a:gd name="connsiteX0" fmla="*/ 3328236 w 4911047"/>
                <a:gd name="connsiteY0" fmla="*/ 1251676 h 1596982"/>
                <a:gd name="connsiteX1" fmla="*/ 4245825 w 4911047"/>
                <a:gd name="connsiteY1" fmla="*/ 0 h 1596982"/>
                <a:gd name="connsiteX2" fmla="*/ 4911047 w 4911047"/>
                <a:gd name="connsiteY2" fmla="*/ 364083 h 1596982"/>
                <a:gd name="connsiteX3" fmla="*/ 4407614 w 4911047"/>
                <a:gd name="connsiteY3" fmla="*/ 394905 h 1596982"/>
                <a:gd name="connsiteX4" fmla="*/ 3431569 w 4911047"/>
                <a:gd name="connsiteY4" fmla="*/ 1596982 h 1596982"/>
                <a:gd name="connsiteX5" fmla="*/ 0 w 4911047"/>
                <a:gd name="connsiteY5" fmla="*/ 898339 h 1596982"/>
                <a:gd name="connsiteX6" fmla="*/ 820280 w 4911047"/>
                <a:gd name="connsiteY6" fmla="*/ 894678 h 1596982"/>
                <a:gd name="connsiteX7" fmla="*/ 3328236 w 4911047"/>
                <a:gd name="connsiteY7" fmla="*/ 1251676 h 1596982"/>
                <a:gd name="connsiteX0" fmla="*/ 3328236 w 5268399"/>
                <a:gd name="connsiteY0" fmla="*/ 1251676 h 1596982"/>
                <a:gd name="connsiteX1" fmla="*/ 4245825 w 5268399"/>
                <a:gd name="connsiteY1" fmla="*/ 0 h 1596982"/>
                <a:gd name="connsiteX2" fmla="*/ 5268399 w 5268399"/>
                <a:gd name="connsiteY2" fmla="*/ 290511 h 1596982"/>
                <a:gd name="connsiteX3" fmla="*/ 4407614 w 5268399"/>
                <a:gd name="connsiteY3" fmla="*/ 394905 h 1596982"/>
                <a:gd name="connsiteX4" fmla="*/ 3431569 w 5268399"/>
                <a:gd name="connsiteY4" fmla="*/ 1596982 h 1596982"/>
                <a:gd name="connsiteX5" fmla="*/ 0 w 5268399"/>
                <a:gd name="connsiteY5" fmla="*/ 898339 h 1596982"/>
                <a:gd name="connsiteX6" fmla="*/ 820280 w 5268399"/>
                <a:gd name="connsiteY6" fmla="*/ 894678 h 1596982"/>
                <a:gd name="connsiteX7" fmla="*/ 3328236 w 5268399"/>
                <a:gd name="connsiteY7" fmla="*/ 1251676 h 1596982"/>
                <a:gd name="connsiteX0" fmla="*/ 3328236 w 5489116"/>
                <a:gd name="connsiteY0" fmla="*/ 1251676 h 1596982"/>
                <a:gd name="connsiteX1" fmla="*/ 4245825 w 5489116"/>
                <a:gd name="connsiteY1" fmla="*/ 0 h 1596982"/>
                <a:gd name="connsiteX2" fmla="*/ 5489116 w 5489116"/>
                <a:gd name="connsiteY2" fmla="*/ 322042 h 1596982"/>
                <a:gd name="connsiteX3" fmla="*/ 4407614 w 5489116"/>
                <a:gd name="connsiteY3" fmla="*/ 394905 h 1596982"/>
                <a:gd name="connsiteX4" fmla="*/ 3431569 w 5489116"/>
                <a:gd name="connsiteY4" fmla="*/ 1596982 h 1596982"/>
                <a:gd name="connsiteX5" fmla="*/ 0 w 5489116"/>
                <a:gd name="connsiteY5" fmla="*/ 898339 h 1596982"/>
                <a:gd name="connsiteX6" fmla="*/ 820280 w 5489116"/>
                <a:gd name="connsiteY6" fmla="*/ 894678 h 1596982"/>
                <a:gd name="connsiteX7" fmla="*/ 3328236 w 5489116"/>
                <a:gd name="connsiteY7" fmla="*/ 1251676 h 1596982"/>
                <a:gd name="connsiteX0" fmla="*/ 3328236 w 5489116"/>
                <a:gd name="connsiteY0" fmla="*/ 1251676 h 1596982"/>
                <a:gd name="connsiteX1" fmla="*/ 4245825 w 5489116"/>
                <a:gd name="connsiteY1" fmla="*/ 0 h 1596982"/>
                <a:gd name="connsiteX2" fmla="*/ 5489116 w 5489116"/>
                <a:gd name="connsiteY2" fmla="*/ 322042 h 1596982"/>
                <a:gd name="connsiteX3" fmla="*/ 4407614 w 5489116"/>
                <a:gd name="connsiteY3" fmla="*/ 394905 h 1596982"/>
                <a:gd name="connsiteX4" fmla="*/ 3431569 w 5489116"/>
                <a:gd name="connsiteY4" fmla="*/ 1596982 h 1596982"/>
                <a:gd name="connsiteX5" fmla="*/ 0 w 5489116"/>
                <a:gd name="connsiteY5" fmla="*/ 898339 h 1596982"/>
                <a:gd name="connsiteX6" fmla="*/ 820280 w 5489116"/>
                <a:gd name="connsiteY6" fmla="*/ 894678 h 1596982"/>
                <a:gd name="connsiteX7" fmla="*/ 3328236 w 5489116"/>
                <a:gd name="connsiteY7" fmla="*/ 1251676 h 1596982"/>
                <a:gd name="connsiteX0" fmla="*/ 3328236 w 5489116"/>
                <a:gd name="connsiteY0" fmla="*/ 1251676 h 1596982"/>
                <a:gd name="connsiteX1" fmla="*/ 4245825 w 5489116"/>
                <a:gd name="connsiteY1" fmla="*/ 0 h 1596982"/>
                <a:gd name="connsiteX2" fmla="*/ 5489116 w 5489116"/>
                <a:gd name="connsiteY2" fmla="*/ 322042 h 1596982"/>
                <a:gd name="connsiteX3" fmla="*/ 4407614 w 5489116"/>
                <a:gd name="connsiteY3" fmla="*/ 394905 h 1596982"/>
                <a:gd name="connsiteX4" fmla="*/ 3431569 w 5489116"/>
                <a:gd name="connsiteY4" fmla="*/ 1596982 h 1596982"/>
                <a:gd name="connsiteX5" fmla="*/ 0 w 5489116"/>
                <a:gd name="connsiteY5" fmla="*/ 898339 h 1596982"/>
                <a:gd name="connsiteX6" fmla="*/ 179149 w 5489116"/>
                <a:gd name="connsiteY6" fmla="*/ 621409 h 1596982"/>
                <a:gd name="connsiteX7" fmla="*/ 3328236 w 5489116"/>
                <a:gd name="connsiteY7" fmla="*/ 1251676 h 15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9116" h="1596982">
                  <a:moveTo>
                    <a:pt x="3328236" y="1251676"/>
                  </a:moveTo>
                  <a:lnTo>
                    <a:pt x="4245825" y="0"/>
                  </a:lnTo>
                  <a:lnTo>
                    <a:pt x="5489116" y="322042"/>
                  </a:lnTo>
                  <a:cubicBezTo>
                    <a:pt x="5128615" y="588068"/>
                    <a:pt x="4768115" y="370617"/>
                    <a:pt x="4407614" y="394905"/>
                  </a:cubicBezTo>
                  <a:lnTo>
                    <a:pt x="3431569" y="1596982"/>
                  </a:lnTo>
                  <a:lnTo>
                    <a:pt x="0" y="898339"/>
                  </a:lnTo>
                  <a:lnTo>
                    <a:pt x="179149" y="621409"/>
                  </a:lnTo>
                  <a:lnTo>
                    <a:pt x="3328236" y="1251676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274320" rIns="274320" bIns="27432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11F32-D8C5-5506-1DCC-BD1ABE293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4266" y="6426436"/>
            <a:ext cx="2743200" cy="365125"/>
          </a:xfrm>
        </p:spPr>
        <p:txBody>
          <a:bodyPr/>
          <a:lstStyle/>
          <a:p>
            <a:fld id="{35344A1B-E8DD-954C-8DB7-C98DF26ACB9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B9A2684-0826-5FDE-8B89-08E2890BC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713" y="330921"/>
            <a:ext cx="7020789" cy="1034129"/>
          </a:xfr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The magnetic mirror,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2800" dirty="0"/>
              <a:t>a concept whose time has finally come</a:t>
            </a:r>
            <a:endParaRPr lang="en-US" sz="4000" dirty="0"/>
          </a:p>
        </p:txBody>
      </p:sp>
      <p:sp>
        <p:nvSpPr>
          <p:cNvPr id="11" name="Rounded Rectangle 38">
            <a:extLst>
              <a:ext uri="{FF2B5EF4-FFF2-40B4-BE49-F238E27FC236}">
                <a16:creationId xmlns:a16="http://schemas.microsoft.com/office/drawing/2014/main" id="{48F138D6-D1BF-6F1F-DB42-DF82F4AAFCD7}"/>
              </a:ext>
            </a:extLst>
          </p:cNvPr>
          <p:cNvSpPr/>
          <p:nvPr/>
        </p:nvSpPr>
        <p:spPr>
          <a:xfrm>
            <a:off x="3274539" y="1637923"/>
            <a:ext cx="1371600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1985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43FD29-C35E-0D08-B176-FE62FA904E94}"/>
              </a:ext>
            </a:extLst>
          </p:cNvPr>
          <p:cNvSpPr txBox="1"/>
          <p:nvPr/>
        </p:nvSpPr>
        <p:spPr>
          <a:xfrm>
            <a:off x="364713" y="5282289"/>
            <a:ext cx="1675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" i="1">
                <a:solidFill>
                  <a:schemeClr val="bg2"/>
                </a:solidFill>
                <a:latin typeface="Biome" panose="020B0503030204020804" pitchFamily="34" charset="0"/>
                <a:cs typeface="Biome" panose="020B0503030204020804" pitchFamily="34" charset="0"/>
              </a:defRPr>
            </a:lvl1pPr>
          </a:lstStyle>
          <a:p>
            <a:r>
              <a:rPr lang="en-US"/>
              <a:t>Mirror Fusion Test Facility at Lawrence Livermore National Lab (~1985)</a:t>
            </a:r>
          </a:p>
        </p:txBody>
      </p:sp>
      <p:grpSp>
        <p:nvGrpSpPr>
          <p:cNvPr id="16" name="Graphic 24">
            <a:extLst>
              <a:ext uri="{FF2B5EF4-FFF2-40B4-BE49-F238E27FC236}">
                <a16:creationId xmlns:a16="http://schemas.microsoft.com/office/drawing/2014/main" id="{16B0AC7D-7830-0962-2669-47C6FFB5F5FE}"/>
              </a:ext>
            </a:extLst>
          </p:cNvPr>
          <p:cNvGrpSpPr/>
          <p:nvPr/>
        </p:nvGrpSpPr>
        <p:grpSpPr>
          <a:xfrm>
            <a:off x="2372266" y="4768739"/>
            <a:ext cx="376379" cy="434015"/>
            <a:chOff x="4518006" y="1609700"/>
            <a:chExt cx="3152472" cy="3635210"/>
          </a:xfrm>
          <a:noFill/>
        </p:grpSpPr>
        <p:sp>
          <p:nvSpPr>
            <p:cNvPr id="17" name="Freeform 64">
              <a:extLst>
                <a:ext uri="{FF2B5EF4-FFF2-40B4-BE49-F238E27FC236}">
                  <a16:creationId xmlns:a16="http://schemas.microsoft.com/office/drawing/2014/main" id="{06828783-9EBB-8924-F728-89908A737517}"/>
                </a:ext>
              </a:extLst>
            </p:cNvPr>
            <p:cNvSpPr/>
            <p:nvPr/>
          </p:nvSpPr>
          <p:spPr>
            <a:xfrm>
              <a:off x="5945102" y="1609700"/>
              <a:ext cx="1673053" cy="1082041"/>
            </a:xfrm>
            <a:custGeom>
              <a:avLst/>
              <a:gdLst>
                <a:gd name="connsiteX0" fmla="*/ 636901 w 1673053"/>
                <a:gd name="connsiteY0" fmla="*/ 455028 h 1082041"/>
                <a:gd name="connsiteX1" fmla="*/ 1378368 w 1673053"/>
                <a:gd name="connsiteY1" fmla="*/ 1082042 h 1082041"/>
                <a:gd name="connsiteX2" fmla="*/ 1673054 w 1673053"/>
                <a:gd name="connsiteY2" fmla="*/ 512030 h 1082041"/>
                <a:gd name="connsiteX3" fmla="*/ 0 w 1673053"/>
                <a:gd name="connsiteY3" fmla="*/ 170020 h 10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53" h="1082041">
                  <a:moveTo>
                    <a:pt x="636901" y="455028"/>
                  </a:moveTo>
                  <a:cubicBezTo>
                    <a:pt x="1549476" y="474029"/>
                    <a:pt x="1378368" y="1082042"/>
                    <a:pt x="1378368" y="1082042"/>
                  </a:cubicBezTo>
                  <a:lnTo>
                    <a:pt x="1673054" y="512030"/>
                  </a:lnTo>
                  <a:cubicBezTo>
                    <a:pt x="1673054" y="-19985"/>
                    <a:pt x="617889" y="-143488"/>
                    <a:pt x="0" y="17002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8" name="Freeform 65">
              <a:extLst>
                <a:ext uri="{FF2B5EF4-FFF2-40B4-BE49-F238E27FC236}">
                  <a16:creationId xmlns:a16="http://schemas.microsoft.com/office/drawing/2014/main" id="{E5C1D21E-5FAE-D84D-9420-113270735A27}"/>
                </a:ext>
              </a:extLst>
            </p:cNvPr>
            <p:cNvSpPr/>
            <p:nvPr/>
          </p:nvSpPr>
          <p:spPr>
            <a:xfrm>
              <a:off x="4658925" y="1698643"/>
              <a:ext cx="3011553" cy="3178158"/>
            </a:xfrm>
            <a:custGeom>
              <a:avLst/>
              <a:gdLst>
                <a:gd name="connsiteX0" fmla="*/ 2721580 w 3011553"/>
                <a:gd name="connsiteY0" fmla="*/ 2722146 h 3178158"/>
                <a:gd name="connsiteX1" fmla="*/ 2674050 w 3011553"/>
                <a:gd name="connsiteY1" fmla="*/ 1021599 h 3178158"/>
                <a:gd name="connsiteX2" fmla="*/ 307064 w 3011553"/>
                <a:gd name="connsiteY2" fmla="*/ 109578 h 3178158"/>
                <a:gd name="connsiteX3" fmla="*/ 535208 w 3011553"/>
                <a:gd name="connsiteY3" fmla="*/ 1002599 h 3178158"/>
                <a:gd name="connsiteX4" fmla="*/ 2132209 w 3011553"/>
                <a:gd name="connsiteY4" fmla="*/ 1762619 h 3178158"/>
                <a:gd name="connsiteX5" fmla="*/ 2502943 w 3011553"/>
                <a:gd name="connsiteY5" fmla="*/ 3178158 h 3178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1553" h="3178158">
                  <a:moveTo>
                    <a:pt x="2721580" y="2722146"/>
                  </a:moveTo>
                  <a:cubicBezTo>
                    <a:pt x="3082808" y="2323135"/>
                    <a:pt x="3149350" y="1705618"/>
                    <a:pt x="2674050" y="1021599"/>
                  </a:cubicBezTo>
                  <a:cubicBezTo>
                    <a:pt x="2083833" y="172197"/>
                    <a:pt x="744339" y="-203931"/>
                    <a:pt x="307064" y="109578"/>
                  </a:cubicBezTo>
                  <a:cubicBezTo>
                    <a:pt x="-130212" y="423087"/>
                    <a:pt x="-139718" y="831598"/>
                    <a:pt x="535208" y="1002599"/>
                  </a:cubicBezTo>
                  <a:cubicBezTo>
                    <a:pt x="1210128" y="1173603"/>
                    <a:pt x="1799499" y="1373109"/>
                    <a:pt x="2132209" y="1762619"/>
                  </a:cubicBezTo>
                  <a:cubicBezTo>
                    <a:pt x="2464919" y="2152130"/>
                    <a:pt x="2778616" y="2475139"/>
                    <a:pt x="2502943" y="317815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9" name="Freeform 66">
              <a:extLst>
                <a:ext uri="{FF2B5EF4-FFF2-40B4-BE49-F238E27FC236}">
                  <a16:creationId xmlns:a16="http://schemas.microsoft.com/office/drawing/2014/main" id="{B8535324-88DB-B312-F260-4CC56318865B}"/>
                </a:ext>
              </a:extLst>
            </p:cNvPr>
            <p:cNvSpPr/>
            <p:nvPr/>
          </p:nvSpPr>
          <p:spPr>
            <a:xfrm>
              <a:off x="4910125" y="1863647"/>
              <a:ext cx="2653023" cy="3328745"/>
            </a:xfrm>
            <a:custGeom>
              <a:avLst/>
              <a:gdLst>
                <a:gd name="connsiteX0" fmla="*/ 1367686 w 2653023"/>
                <a:gd name="connsiteY0" fmla="*/ 2946653 h 3328745"/>
                <a:gd name="connsiteX1" fmla="*/ 1529288 w 2653023"/>
                <a:gd name="connsiteY1" fmla="*/ 3222160 h 3328745"/>
                <a:gd name="connsiteX2" fmla="*/ 2175695 w 2653023"/>
                <a:gd name="connsiteY2" fmla="*/ 3098657 h 3328745"/>
                <a:gd name="connsiteX3" fmla="*/ 2299273 w 2653023"/>
                <a:gd name="connsiteY3" fmla="*/ 1911124 h 3328745"/>
                <a:gd name="connsiteX4" fmla="*/ 664243 w 2653023"/>
                <a:gd name="connsiteY4" fmla="*/ 742592 h 3328745"/>
                <a:gd name="connsiteX5" fmla="*/ 207960 w 2653023"/>
                <a:gd name="connsiteY5" fmla="*/ 77578 h 3328745"/>
                <a:gd name="connsiteX6" fmla="*/ 1415216 w 2653023"/>
                <a:gd name="connsiteY6" fmla="*/ 258083 h 3328745"/>
                <a:gd name="connsiteX7" fmla="*/ 2629064 w 2653023"/>
                <a:gd name="connsiteY7" fmla="*/ 2345343 h 3328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53023" h="3328745">
                  <a:moveTo>
                    <a:pt x="1367686" y="2946653"/>
                  </a:moveTo>
                  <a:cubicBezTo>
                    <a:pt x="1367686" y="2946653"/>
                    <a:pt x="1453240" y="3155658"/>
                    <a:pt x="1529288" y="3222160"/>
                  </a:cubicBezTo>
                  <a:cubicBezTo>
                    <a:pt x="1605336" y="3288662"/>
                    <a:pt x="1823974" y="3478667"/>
                    <a:pt x="2175695" y="3098657"/>
                  </a:cubicBezTo>
                  <a:cubicBezTo>
                    <a:pt x="2527417" y="2718646"/>
                    <a:pt x="2546429" y="2376637"/>
                    <a:pt x="2299273" y="1911124"/>
                  </a:cubicBezTo>
                  <a:cubicBezTo>
                    <a:pt x="2052117" y="1445611"/>
                    <a:pt x="1576818" y="904097"/>
                    <a:pt x="664243" y="742592"/>
                  </a:cubicBezTo>
                  <a:cubicBezTo>
                    <a:pt x="-248327" y="581092"/>
                    <a:pt x="-29690" y="182081"/>
                    <a:pt x="207960" y="77578"/>
                  </a:cubicBezTo>
                  <a:cubicBezTo>
                    <a:pt x="445610" y="-26925"/>
                    <a:pt x="749797" y="-74426"/>
                    <a:pt x="1415216" y="258083"/>
                  </a:cubicBezTo>
                  <a:cubicBezTo>
                    <a:pt x="2080635" y="590592"/>
                    <a:pt x="2793584" y="1303108"/>
                    <a:pt x="2629064" y="2345343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0" name="Freeform 67">
              <a:extLst>
                <a:ext uri="{FF2B5EF4-FFF2-40B4-BE49-F238E27FC236}">
                  <a16:creationId xmlns:a16="http://schemas.microsoft.com/office/drawing/2014/main" id="{8C1DCEB4-8207-25EC-5BFD-01A6D8C7C9B5}"/>
                </a:ext>
              </a:extLst>
            </p:cNvPr>
            <p:cNvSpPr/>
            <p:nvPr/>
          </p:nvSpPr>
          <p:spPr>
            <a:xfrm>
              <a:off x="5175012" y="2327763"/>
              <a:ext cx="1616655" cy="889095"/>
            </a:xfrm>
            <a:custGeom>
              <a:avLst/>
              <a:gdLst>
                <a:gd name="connsiteX0" fmla="*/ 110 w 1616655"/>
                <a:gd name="connsiteY0" fmla="*/ 154976 h 889095"/>
                <a:gd name="connsiteX1" fmla="*/ 1616655 w 1616655"/>
                <a:gd name="connsiteY1" fmla="*/ 889096 h 88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6655" h="889095">
                  <a:moveTo>
                    <a:pt x="110" y="154976"/>
                  </a:moveTo>
                  <a:cubicBezTo>
                    <a:pt x="-9396" y="21973"/>
                    <a:pt x="600047" y="-343339"/>
                    <a:pt x="1616655" y="889096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1" name="Freeform 68">
              <a:extLst>
                <a:ext uri="{FF2B5EF4-FFF2-40B4-BE49-F238E27FC236}">
                  <a16:creationId xmlns:a16="http://schemas.microsoft.com/office/drawing/2014/main" id="{998CC2B0-0EC9-5D94-866E-BD7C00667117}"/>
                </a:ext>
              </a:extLst>
            </p:cNvPr>
            <p:cNvSpPr/>
            <p:nvPr/>
          </p:nvSpPr>
          <p:spPr>
            <a:xfrm>
              <a:off x="4518006" y="2615739"/>
              <a:ext cx="1665386" cy="2629171"/>
            </a:xfrm>
            <a:custGeom>
              <a:avLst/>
              <a:gdLst>
                <a:gd name="connsiteX0" fmla="*/ 295888 w 1665386"/>
                <a:gd name="connsiteY0" fmla="*/ 0 h 2629171"/>
                <a:gd name="connsiteX1" fmla="*/ 400454 w 1665386"/>
                <a:gd name="connsiteY1" fmla="*/ 1567543 h 2629171"/>
                <a:gd name="connsiteX2" fmla="*/ 1664746 w 1665386"/>
                <a:gd name="connsiteY2" fmla="*/ 2327564 h 2629171"/>
                <a:gd name="connsiteX3" fmla="*/ 466996 w 1665386"/>
                <a:gd name="connsiteY3" fmla="*/ 1824050 h 2629171"/>
                <a:gd name="connsiteX4" fmla="*/ 1246482 w 1665386"/>
                <a:gd name="connsiteY4" fmla="*/ 2451067 h 2629171"/>
                <a:gd name="connsiteX5" fmla="*/ 1189446 w 1665386"/>
                <a:gd name="connsiteY5" fmla="*/ 2090057 h 2629171"/>
                <a:gd name="connsiteX6" fmla="*/ 39226 w 1665386"/>
                <a:gd name="connsiteY6" fmla="*/ 1178032 h 2629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5386" h="2629171">
                  <a:moveTo>
                    <a:pt x="295888" y="0"/>
                  </a:moveTo>
                  <a:cubicBezTo>
                    <a:pt x="67744" y="332509"/>
                    <a:pt x="-283977" y="1263535"/>
                    <a:pt x="400454" y="1567543"/>
                  </a:cubicBezTo>
                  <a:cubicBezTo>
                    <a:pt x="1084880" y="1871551"/>
                    <a:pt x="1636228" y="1852551"/>
                    <a:pt x="1664746" y="2327564"/>
                  </a:cubicBezTo>
                  <a:cubicBezTo>
                    <a:pt x="1693264" y="2802577"/>
                    <a:pt x="761681" y="2774076"/>
                    <a:pt x="466996" y="1824050"/>
                  </a:cubicBezTo>
                  <a:cubicBezTo>
                    <a:pt x="466996" y="1824050"/>
                    <a:pt x="856191" y="2432494"/>
                    <a:pt x="1246482" y="2451067"/>
                  </a:cubicBezTo>
                  <a:cubicBezTo>
                    <a:pt x="1446108" y="2460567"/>
                    <a:pt x="1474626" y="2166059"/>
                    <a:pt x="1189446" y="2090057"/>
                  </a:cubicBezTo>
                  <a:cubicBezTo>
                    <a:pt x="679289" y="1954099"/>
                    <a:pt x="276876" y="1890552"/>
                    <a:pt x="39226" y="1178032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2" name="Freeform 69">
              <a:extLst>
                <a:ext uri="{FF2B5EF4-FFF2-40B4-BE49-F238E27FC236}">
                  <a16:creationId xmlns:a16="http://schemas.microsoft.com/office/drawing/2014/main" id="{03437859-319C-47BD-88C1-9FFFEC7B4DAD}"/>
                </a:ext>
              </a:extLst>
            </p:cNvPr>
            <p:cNvSpPr/>
            <p:nvPr/>
          </p:nvSpPr>
          <p:spPr>
            <a:xfrm>
              <a:off x="5080553" y="3050433"/>
              <a:ext cx="1330341" cy="2035373"/>
            </a:xfrm>
            <a:custGeom>
              <a:avLst/>
              <a:gdLst>
                <a:gd name="connsiteX0" fmla="*/ 93945 w 1330341"/>
                <a:gd name="connsiteY0" fmla="*/ 0 h 2035373"/>
                <a:gd name="connsiteX1" fmla="*/ 113580 w 1330341"/>
                <a:gd name="connsiteY1" fmla="*/ 648336 h 2035373"/>
                <a:gd name="connsiteX2" fmla="*/ 1007138 w 1330341"/>
                <a:gd name="connsiteY2" fmla="*/ 1028346 h 2035373"/>
                <a:gd name="connsiteX3" fmla="*/ 1330342 w 1330341"/>
                <a:gd name="connsiteY3" fmla="*/ 1484359 h 2035373"/>
                <a:gd name="connsiteX4" fmla="*/ 1083186 w 1330341"/>
                <a:gd name="connsiteY4" fmla="*/ 2035374 h 203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0341" h="2035373">
                  <a:moveTo>
                    <a:pt x="93945" y="0"/>
                  </a:moveTo>
                  <a:cubicBezTo>
                    <a:pt x="-18396" y="234115"/>
                    <a:pt x="-50636" y="475583"/>
                    <a:pt x="113580" y="648336"/>
                  </a:cubicBezTo>
                  <a:cubicBezTo>
                    <a:pt x="474803" y="1028346"/>
                    <a:pt x="740971" y="895343"/>
                    <a:pt x="1007138" y="1028346"/>
                  </a:cubicBezTo>
                  <a:cubicBezTo>
                    <a:pt x="1273306" y="1161350"/>
                    <a:pt x="1330342" y="1484359"/>
                    <a:pt x="1330342" y="1484359"/>
                  </a:cubicBezTo>
                  <a:lnTo>
                    <a:pt x="1083186" y="2035374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3" name="Freeform 70">
              <a:extLst>
                <a:ext uri="{FF2B5EF4-FFF2-40B4-BE49-F238E27FC236}">
                  <a16:creationId xmlns:a16="http://schemas.microsoft.com/office/drawing/2014/main" id="{332352BF-0D61-90CB-0197-99465E0FE2DE}"/>
                </a:ext>
              </a:extLst>
            </p:cNvPr>
            <p:cNvSpPr/>
            <p:nvPr/>
          </p:nvSpPr>
          <p:spPr>
            <a:xfrm>
              <a:off x="5495174" y="2370975"/>
              <a:ext cx="228619" cy="217061"/>
            </a:xfrm>
            <a:custGeom>
              <a:avLst/>
              <a:gdLst>
                <a:gd name="connsiteX0" fmla="*/ 228619 w 228619"/>
                <a:gd name="connsiteY0" fmla="*/ 0 h 217061"/>
                <a:gd name="connsiteX1" fmla="*/ 0 w 228619"/>
                <a:gd name="connsiteY1" fmla="*/ 217062 h 217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19" h="217061">
                  <a:moveTo>
                    <a:pt x="228619" y="0"/>
                  </a:moveTo>
                  <a:cubicBezTo>
                    <a:pt x="162011" y="51973"/>
                    <a:pt x="81352" y="127236"/>
                    <a:pt x="0" y="217062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4" name="Freeform 71">
              <a:extLst>
                <a:ext uri="{FF2B5EF4-FFF2-40B4-BE49-F238E27FC236}">
                  <a16:creationId xmlns:a16="http://schemas.microsoft.com/office/drawing/2014/main" id="{C14BE826-D05F-35F0-F1E6-E361A54D085F}"/>
                </a:ext>
              </a:extLst>
            </p:cNvPr>
            <p:cNvSpPr/>
            <p:nvPr/>
          </p:nvSpPr>
          <p:spPr>
            <a:xfrm>
              <a:off x="4690316" y="2397237"/>
              <a:ext cx="1989259" cy="2251557"/>
            </a:xfrm>
            <a:custGeom>
              <a:avLst/>
              <a:gdLst>
                <a:gd name="connsiteX0" fmla="*/ 0 w 1989259"/>
                <a:gd name="connsiteY0" fmla="*/ 0 h 2251557"/>
                <a:gd name="connsiteX1" fmla="*/ 399252 w 1989259"/>
                <a:gd name="connsiteY1" fmla="*/ 617513 h 2251557"/>
                <a:gd name="connsiteX2" fmla="*/ 1283304 w 1989259"/>
                <a:gd name="connsiteY2" fmla="*/ 931022 h 2251557"/>
                <a:gd name="connsiteX3" fmla="*/ 1977241 w 1989259"/>
                <a:gd name="connsiteY3" fmla="*/ 1786045 h 2251557"/>
                <a:gd name="connsiteX4" fmla="*/ 1663543 w 1989259"/>
                <a:gd name="connsiteY4" fmla="*/ 2251558 h 225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9259" h="2251557">
                  <a:moveTo>
                    <a:pt x="0" y="0"/>
                  </a:moveTo>
                  <a:cubicBezTo>
                    <a:pt x="0" y="0"/>
                    <a:pt x="332710" y="579512"/>
                    <a:pt x="399252" y="617513"/>
                  </a:cubicBezTo>
                  <a:cubicBezTo>
                    <a:pt x="465793" y="655514"/>
                    <a:pt x="979112" y="769517"/>
                    <a:pt x="1283304" y="931022"/>
                  </a:cubicBezTo>
                  <a:cubicBezTo>
                    <a:pt x="1587495" y="1092526"/>
                    <a:pt x="1891687" y="1320532"/>
                    <a:pt x="1977241" y="1786045"/>
                  </a:cubicBezTo>
                  <a:cubicBezTo>
                    <a:pt x="2062795" y="2251558"/>
                    <a:pt x="1663543" y="2251558"/>
                    <a:pt x="1663543" y="225155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5" name="Freeform 72">
              <a:extLst>
                <a:ext uri="{FF2B5EF4-FFF2-40B4-BE49-F238E27FC236}">
                  <a16:creationId xmlns:a16="http://schemas.microsoft.com/office/drawing/2014/main" id="{78475B3B-8799-D5E5-33FD-030D72A339E4}"/>
                </a:ext>
              </a:extLst>
            </p:cNvPr>
            <p:cNvSpPr/>
            <p:nvPr/>
          </p:nvSpPr>
          <p:spPr>
            <a:xfrm>
              <a:off x="6296823" y="4021778"/>
              <a:ext cx="332709" cy="247006"/>
            </a:xfrm>
            <a:custGeom>
              <a:avLst/>
              <a:gdLst>
                <a:gd name="connsiteX0" fmla="*/ 332710 w 332709"/>
                <a:gd name="connsiteY0" fmla="*/ 0 h 247006"/>
                <a:gd name="connsiteX1" fmla="*/ 0 w 332709"/>
                <a:gd name="connsiteY1" fmla="*/ 247007 h 247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2709" h="247006">
                  <a:moveTo>
                    <a:pt x="332710" y="0"/>
                  </a:moveTo>
                  <a:cubicBezTo>
                    <a:pt x="237650" y="47501"/>
                    <a:pt x="76048" y="171005"/>
                    <a:pt x="0" y="24700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6" name="Freeform 73">
              <a:extLst>
                <a:ext uri="{FF2B5EF4-FFF2-40B4-BE49-F238E27FC236}">
                  <a16:creationId xmlns:a16="http://schemas.microsoft.com/office/drawing/2014/main" id="{BDA82388-197D-E26B-31FC-6BE05C5F30C7}"/>
                </a:ext>
              </a:extLst>
            </p:cNvPr>
            <p:cNvSpPr/>
            <p:nvPr/>
          </p:nvSpPr>
          <p:spPr>
            <a:xfrm>
              <a:off x="6363365" y="4158353"/>
              <a:ext cx="295978" cy="233934"/>
            </a:xfrm>
            <a:custGeom>
              <a:avLst/>
              <a:gdLst>
                <a:gd name="connsiteX0" fmla="*/ 295978 w 295978"/>
                <a:gd name="connsiteY0" fmla="*/ 0 h 233934"/>
                <a:gd name="connsiteX1" fmla="*/ 0 w 295978"/>
                <a:gd name="connsiteY1" fmla="*/ 233934 h 233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5978" h="233934">
                  <a:moveTo>
                    <a:pt x="295978" y="0"/>
                  </a:moveTo>
                  <a:cubicBezTo>
                    <a:pt x="218638" y="43929"/>
                    <a:pt x="38024" y="186433"/>
                    <a:pt x="0" y="23393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7" name="Freeform 74">
              <a:extLst>
                <a:ext uri="{FF2B5EF4-FFF2-40B4-BE49-F238E27FC236}">
                  <a16:creationId xmlns:a16="http://schemas.microsoft.com/office/drawing/2014/main" id="{774A0A05-45A6-7F40-0374-A146A0213178}"/>
                </a:ext>
              </a:extLst>
            </p:cNvPr>
            <p:cNvSpPr/>
            <p:nvPr/>
          </p:nvSpPr>
          <p:spPr>
            <a:xfrm>
              <a:off x="6410895" y="4362314"/>
              <a:ext cx="260540" cy="181957"/>
            </a:xfrm>
            <a:custGeom>
              <a:avLst/>
              <a:gdLst>
                <a:gd name="connsiteX0" fmla="*/ 260540 w 260540"/>
                <a:gd name="connsiteY0" fmla="*/ 0 h 181957"/>
                <a:gd name="connsiteX1" fmla="*/ 0 w 260540"/>
                <a:gd name="connsiteY1" fmla="*/ 172477 h 18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0540" h="181957">
                  <a:moveTo>
                    <a:pt x="260540" y="0"/>
                  </a:moveTo>
                  <a:cubicBezTo>
                    <a:pt x="228144" y="77475"/>
                    <a:pt x="171108" y="219979"/>
                    <a:pt x="0" y="17247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8" name="Freeform 75">
              <a:extLst>
                <a:ext uri="{FF2B5EF4-FFF2-40B4-BE49-F238E27FC236}">
                  <a16:creationId xmlns:a16="http://schemas.microsoft.com/office/drawing/2014/main" id="{AD4A82B9-6BCC-63CE-083A-8B412331A6FA}"/>
                </a:ext>
              </a:extLst>
            </p:cNvPr>
            <p:cNvSpPr/>
            <p:nvPr/>
          </p:nvSpPr>
          <p:spPr>
            <a:xfrm>
              <a:off x="6403357" y="2895894"/>
              <a:ext cx="108824" cy="11607"/>
            </a:xfrm>
            <a:custGeom>
              <a:avLst/>
              <a:gdLst>
                <a:gd name="connsiteX0" fmla="*/ 0 w 108824"/>
                <a:gd name="connsiteY0" fmla="*/ 11607 h 11607"/>
                <a:gd name="connsiteX1" fmla="*/ 108825 w 108824"/>
                <a:gd name="connsiteY1" fmla="*/ 3570 h 11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824" h="11607">
                  <a:moveTo>
                    <a:pt x="0" y="11607"/>
                  </a:moveTo>
                  <a:cubicBezTo>
                    <a:pt x="46247" y="-97"/>
                    <a:pt x="83843" y="-3280"/>
                    <a:pt x="108825" y="357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29" name="Freeform 76">
              <a:extLst>
                <a:ext uri="{FF2B5EF4-FFF2-40B4-BE49-F238E27FC236}">
                  <a16:creationId xmlns:a16="http://schemas.microsoft.com/office/drawing/2014/main" id="{D98F85CD-57B6-7C4B-C7B8-D9B397E80ADD}"/>
                </a:ext>
              </a:extLst>
            </p:cNvPr>
            <p:cNvSpPr/>
            <p:nvPr/>
          </p:nvSpPr>
          <p:spPr>
            <a:xfrm>
              <a:off x="5489343" y="3250509"/>
              <a:ext cx="311314" cy="714267"/>
            </a:xfrm>
            <a:custGeom>
              <a:avLst/>
              <a:gdLst>
                <a:gd name="connsiteX0" fmla="*/ 85025 w 311314"/>
                <a:gd name="connsiteY0" fmla="*/ 714267 h 714267"/>
                <a:gd name="connsiteX1" fmla="*/ 311315 w 311314"/>
                <a:gd name="connsiteY1" fmla="*/ 0 h 714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1314" h="714267">
                  <a:moveTo>
                    <a:pt x="85025" y="714267"/>
                  </a:moveTo>
                  <a:cubicBezTo>
                    <a:pt x="-111160" y="490194"/>
                    <a:pt x="60623" y="215019"/>
                    <a:pt x="311315" y="0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0" name="Freeform 77">
              <a:extLst>
                <a:ext uri="{FF2B5EF4-FFF2-40B4-BE49-F238E27FC236}">
                  <a16:creationId xmlns:a16="http://schemas.microsoft.com/office/drawing/2014/main" id="{621A9F35-B335-ED97-850D-33D54C513F01}"/>
                </a:ext>
              </a:extLst>
            </p:cNvPr>
            <p:cNvSpPr/>
            <p:nvPr/>
          </p:nvSpPr>
          <p:spPr>
            <a:xfrm>
              <a:off x="5194133" y="3097041"/>
              <a:ext cx="152585" cy="221717"/>
            </a:xfrm>
            <a:custGeom>
              <a:avLst/>
              <a:gdLst>
                <a:gd name="connsiteX0" fmla="*/ 152585 w 152585"/>
                <a:gd name="connsiteY0" fmla="*/ 0 h 221717"/>
                <a:gd name="connsiteX1" fmla="*/ 0 w 152585"/>
                <a:gd name="connsiteY1" fmla="*/ 221717 h 22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585" h="221717">
                  <a:moveTo>
                    <a:pt x="152585" y="0"/>
                  </a:moveTo>
                  <a:cubicBezTo>
                    <a:pt x="99233" y="69228"/>
                    <a:pt x="48904" y="143093"/>
                    <a:pt x="0" y="22171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1" name="Freeform 78">
              <a:extLst>
                <a:ext uri="{FF2B5EF4-FFF2-40B4-BE49-F238E27FC236}">
                  <a16:creationId xmlns:a16="http://schemas.microsoft.com/office/drawing/2014/main" id="{423DF1AF-1499-7DDC-FCF0-0497F0B7EB4E}"/>
                </a:ext>
              </a:extLst>
            </p:cNvPr>
            <p:cNvSpPr/>
            <p:nvPr/>
          </p:nvSpPr>
          <p:spPr>
            <a:xfrm>
              <a:off x="5833416" y="2539741"/>
              <a:ext cx="244769" cy="120658"/>
            </a:xfrm>
            <a:custGeom>
              <a:avLst/>
              <a:gdLst>
                <a:gd name="connsiteX0" fmla="*/ 244770 w 244769"/>
                <a:gd name="connsiteY0" fmla="*/ 0 h 120658"/>
                <a:gd name="connsiteX1" fmla="*/ 0 w 244769"/>
                <a:gd name="connsiteY1" fmla="*/ 120659 h 12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4769" h="120658">
                  <a:moveTo>
                    <a:pt x="244770" y="0"/>
                  </a:moveTo>
                  <a:cubicBezTo>
                    <a:pt x="155917" y="36325"/>
                    <a:pt x="74784" y="76521"/>
                    <a:pt x="0" y="120659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2" name="Freeform 79">
              <a:extLst>
                <a:ext uri="{FF2B5EF4-FFF2-40B4-BE49-F238E27FC236}">
                  <a16:creationId xmlns:a16="http://schemas.microsoft.com/office/drawing/2014/main" id="{C2B3E903-A21F-F5FC-192B-A1847077EAAB}"/>
                </a:ext>
              </a:extLst>
            </p:cNvPr>
            <p:cNvSpPr/>
            <p:nvPr/>
          </p:nvSpPr>
          <p:spPr>
            <a:xfrm>
              <a:off x="5548732" y="3290258"/>
              <a:ext cx="358345" cy="674518"/>
            </a:xfrm>
            <a:custGeom>
              <a:avLst/>
              <a:gdLst>
                <a:gd name="connsiteX0" fmla="*/ 358346 w 358345"/>
                <a:gd name="connsiteY0" fmla="*/ 0 h 674518"/>
                <a:gd name="connsiteX1" fmla="*/ 25636 w 358345"/>
                <a:gd name="connsiteY1" fmla="*/ 674518 h 67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8345" h="674518">
                  <a:moveTo>
                    <a:pt x="358346" y="0"/>
                  </a:moveTo>
                  <a:cubicBezTo>
                    <a:pt x="206250" y="104503"/>
                    <a:pt x="-88436" y="503514"/>
                    <a:pt x="25636" y="67451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3" name="Freeform 80">
              <a:extLst>
                <a:ext uri="{FF2B5EF4-FFF2-40B4-BE49-F238E27FC236}">
                  <a16:creationId xmlns:a16="http://schemas.microsoft.com/office/drawing/2014/main" id="{649FB140-EE2C-BD22-542E-9DA26E0769A1}"/>
                </a:ext>
              </a:extLst>
            </p:cNvPr>
            <p:cNvSpPr/>
            <p:nvPr/>
          </p:nvSpPr>
          <p:spPr>
            <a:xfrm>
              <a:off x="5139933" y="3077575"/>
              <a:ext cx="142548" cy="558634"/>
            </a:xfrm>
            <a:custGeom>
              <a:avLst/>
              <a:gdLst>
                <a:gd name="connsiteX0" fmla="*/ 142548 w 142548"/>
                <a:gd name="connsiteY0" fmla="*/ 0 h 558634"/>
                <a:gd name="connsiteX1" fmla="*/ 0 w 142548"/>
                <a:gd name="connsiteY1" fmla="*/ 558634 h 558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548" h="558634">
                  <a:moveTo>
                    <a:pt x="142548" y="0"/>
                  </a:moveTo>
                  <a:cubicBezTo>
                    <a:pt x="62434" y="157913"/>
                    <a:pt x="6796" y="344137"/>
                    <a:pt x="0" y="55863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34" name="Freeform 81">
              <a:extLst>
                <a:ext uri="{FF2B5EF4-FFF2-40B4-BE49-F238E27FC236}">
                  <a16:creationId xmlns:a16="http://schemas.microsoft.com/office/drawing/2014/main" id="{B7F67D8E-C0D9-BB06-F539-B7EE4F2A3557}"/>
                </a:ext>
              </a:extLst>
            </p:cNvPr>
            <p:cNvSpPr/>
            <p:nvPr/>
          </p:nvSpPr>
          <p:spPr>
            <a:xfrm>
              <a:off x="5646528" y="2445622"/>
              <a:ext cx="263724" cy="175608"/>
            </a:xfrm>
            <a:custGeom>
              <a:avLst/>
              <a:gdLst>
                <a:gd name="connsiteX0" fmla="*/ 263725 w 263724"/>
                <a:gd name="connsiteY0" fmla="*/ 0 h 175608"/>
                <a:gd name="connsiteX1" fmla="*/ 0 w 263724"/>
                <a:gd name="connsiteY1" fmla="*/ 175608 h 17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724" h="175608">
                  <a:moveTo>
                    <a:pt x="263725" y="0"/>
                  </a:moveTo>
                  <a:cubicBezTo>
                    <a:pt x="196365" y="31465"/>
                    <a:pt x="100906" y="90016"/>
                    <a:pt x="0" y="175608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86D583C-786B-9F53-7AA7-FA94CFE2B347}"/>
              </a:ext>
            </a:extLst>
          </p:cNvPr>
          <p:cNvCxnSpPr>
            <a:cxnSpLocks/>
          </p:cNvCxnSpPr>
          <p:nvPr/>
        </p:nvCxnSpPr>
        <p:spPr>
          <a:xfrm>
            <a:off x="5647696" y="2479101"/>
            <a:ext cx="539573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82D523B-53CE-499A-9C4C-19AB9134D5FB}"/>
              </a:ext>
            </a:extLst>
          </p:cNvPr>
          <p:cNvCxnSpPr>
            <a:cxnSpLocks/>
          </p:cNvCxnSpPr>
          <p:nvPr/>
        </p:nvCxnSpPr>
        <p:spPr>
          <a:xfrm>
            <a:off x="5647697" y="3620285"/>
            <a:ext cx="539573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EAD451E-D280-53BF-D99B-695B3A3D8A33}"/>
              </a:ext>
            </a:extLst>
          </p:cNvPr>
          <p:cNvCxnSpPr>
            <a:cxnSpLocks/>
          </p:cNvCxnSpPr>
          <p:nvPr/>
        </p:nvCxnSpPr>
        <p:spPr>
          <a:xfrm flipV="1">
            <a:off x="5647697" y="4835100"/>
            <a:ext cx="539573" cy="6337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 descr="A few men standing next to a large machine&#10;&#10;Description automatically generated with low confidence">
            <a:extLst>
              <a:ext uri="{FF2B5EF4-FFF2-40B4-BE49-F238E27FC236}">
                <a16:creationId xmlns:a16="http://schemas.microsoft.com/office/drawing/2014/main" id="{C120E5B2-CACA-E84A-A1A5-E38D01CD1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16247" y="467528"/>
            <a:ext cx="2308368" cy="227096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804BE86C-0199-8403-D1DA-CEA430890181}"/>
              </a:ext>
            </a:extLst>
          </p:cNvPr>
          <p:cNvSpPr/>
          <p:nvPr/>
        </p:nvSpPr>
        <p:spPr>
          <a:xfrm>
            <a:off x="10156001" y="1372947"/>
            <a:ext cx="454772" cy="460123"/>
          </a:xfrm>
          <a:prstGeom prst="ellipse">
            <a:avLst/>
          </a:prstGeom>
          <a:solidFill>
            <a:schemeClr val="accent2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sz="2000" b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Sans Normal" pitchFamily="2" charset="7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C5759FC-38F3-6149-D341-4185180DCA80}"/>
              </a:ext>
            </a:extLst>
          </p:cNvPr>
          <p:cNvSpPr txBox="1"/>
          <p:nvPr/>
        </p:nvSpPr>
        <p:spPr>
          <a:xfrm>
            <a:off x="9887689" y="2811645"/>
            <a:ext cx="17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>
                <a:solidFill>
                  <a:schemeClr val="bg2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WHAM HTS magnets at Commonwealth Fusion Systems (2023) 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1BDF3095-8522-7490-E0CA-1F64CCA5E7EC}"/>
              </a:ext>
            </a:extLst>
          </p:cNvPr>
          <p:cNvCxnSpPr>
            <a:cxnSpLocks/>
          </p:cNvCxnSpPr>
          <p:nvPr/>
        </p:nvCxnSpPr>
        <p:spPr>
          <a:xfrm flipV="1">
            <a:off x="5647697" y="5992884"/>
            <a:ext cx="539573" cy="6337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Kyoto Fusioneering Launches New R&amp;D Center for Gyrotron Systems in Adogawa,  Takashima City, Shiga Prefecture, Japan | NEWS | Kyoto Fusioneering">
            <a:extLst>
              <a:ext uri="{FF2B5EF4-FFF2-40B4-BE49-F238E27FC236}">
                <a16:creationId xmlns:a16="http://schemas.microsoft.com/office/drawing/2014/main" id="{9FF8CD47-1A4C-3517-1930-15529352CF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376" t="-340" r="19080" b="340"/>
          <a:stretch>
            <a:fillRect/>
          </a:stretch>
        </p:blipFill>
        <p:spPr>
          <a:xfrm>
            <a:off x="9425457" y="3633149"/>
            <a:ext cx="2308368" cy="2270963"/>
          </a:xfrm>
          <a:prstGeom prst="round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705025-63D5-E339-5E32-1BDF14178033}"/>
              </a:ext>
            </a:extLst>
          </p:cNvPr>
          <p:cNvSpPr txBox="1"/>
          <p:nvPr/>
        </p:nvSpPr>
        <p:spPr>
          <a:xfrm>
            <a:off x="9969434" y="5995997"/>
            <a:ext cx="1620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>
                <a:solidFill>
                  <a:schemeClr val="bg2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Kyoto </a:t>
            </a:r>
            <a:r>
              <a:rPr lang="en-US" sz="800" i="1" err="1">
                <a:solidFill>
                  <a:schemeClr val="bg2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Fusioneering</a:t>
            </a:r>
            <a:r>
              <a:rPr lang="en-US" sz="800" i="1">
                <a:solidFill>
                  <a:schemeClr val="bg2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gyrotron system (2023)</a:t>
            </a:r>
          </a:p>
        </p:txBody>
      </p:sp>
    </p:spTree>
    <p:extLst>
      <p:ext uri="{BB962C8B-B14F-4D97-AF65-F5344CB8AC3E}">
        <p14:creationId xmlns:p14="http://schemas.microsoft.com/office/powerpoint/2010/main" val="199197561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4F772-578D-2926-1C87-C9FB61E12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ull-render">
            <a:hlinkClick r:id="" action="ppaction://media"/>
            <a:extLst>
              <a:ext uri="{FF2B5EF4-FFF2-40B4-BE49-F238E27FC236}">
                <a16:creationId xmlns:a16="http://schemas.microsoft.com/office/drawing/2014/main" id="{20585331-64A4-AFC9-093D-6CF083543B4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1208.962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15A894-88A1-B9B9-1971-FA4D1CAF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  <a:t>Isotopes of Hydrogen </a:t>
            </a:r>
            <a:b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  <a:t>are trapped and heated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5D801AF-A4F6-7561-550B-E6CF2DACD912}"/>
              </a:ext>
            </a:extLst>
          </p:cNvPr>
          <p:cNvSpPr txBox="1">
            <a:spLocks/>
          </p:cNvSpPr>
          <p:nvPr/>
        </p:nvSpPr>
        <p:spPr>
          <a:xfrm>
            <a:off x="5304333" y="3711939"/>
            <a:ext cx="1632496" cy="1205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kern="1200">
                <a:solidFill>
                  <a:srgbClr val="FCFCFC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H</a:t>
            </a:r>
            <a:r>
              <a:rPr kumimoji="0" lang="en-US" sz="9600" b="0" i="0" u="none" strike="noStrike" kern="1200" cap="none" spc="0" normalizeH="0" baseline="-25000" noProof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2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69E7BA7-9AE9-3ED8-0928-42433FA7C5C1}"/>
              </a:ext>
            </a:extLst>
          </p:cNvPr>
          <p:cNvSpPr txBox="1">
            <a:spLocks/>
          </p:cNvSpPr>
          <p:nvPr/>
        </p:nvSpPr>
        <p:spPr>
          <a:xfrm>
            <a:off x="9184266" y="642643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344A1B-E8DD-954C-8DB7-C98DF26ACB97}" type="slidenum">
              <a:rPr lang="en-US" smtClean="0">
                <a:solidFill>
                  <a:srgbClr val="231F20">
                    <a:tint val="82000"/>
                  </a:srgbClr>
                </a:solidFill>
                <a:latin typeface="Segoe UI"/>
              </a:rPr>
              <a:pPr/>
              <a:t>4</a:t>
            </a:fld>
            <a:endParaRPr lang="en-US">
              <a:solidFill>
                <a:srgbClr val="231F20">
                  <a:tint val="82000"/>
                </a:srgbClr>
              </a:solidFill>
              <a:latin typeface="Segoe U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7E1CA7-ABDB-0A28-4EDD-E22B555938D9}"/>
              </a:ext>
            </a:extLst>
          </p:cNvPr>
          <p:cNvSpPr txBox="1"/>
          <p:nvPr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595C5F"/>
                </a:solidFill>
                <a:latin typeface="Segoe UI"/>
              </a:rPr>
              <a:t>© </a:t>
            </a:r>
            <a:r>
              <a:rPr lang="en-US" sz="1200" err="1">
                <a:solidFill>
                  <a:srgbClr val="595C5F"/>
                </a:solidFill>
                <a:latin typeface="Segoe UI"/>
              </a:rPr>
              <a:t>Realta</a:t>
            </a:r>
            <a:r>
              <a:rPr lang="en-US" sz="1200">
                <a:solidFill>
                  <a:srgbClr val="595C5F"/>
                </a:solidFill>
                <a:latin typeface="Segoe UI"/>
              </a:rPr>
              <a:t> Fusion</a:t>
            </a:r>
          </a:p>
        </p:txBody>
      </p:sp>
    </p:spTree>
    <p:extLst>
      <p:ext uri="{BB962C8B-B14F-4D97-AF65-F5344CB8AC3E}">
        <p14:creationId xmlns:p14="http://schemas.microsoft.com/office/powerpoint/2010/main" val="11010909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1" dur="18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4F772-578D-2926-1C87-C9FB61E12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ull-render">
            <a:hlinkClick r:id="" action="ppaction://media"/>
            <a:extLst>
              <a:ext uri="{FF2B5EF4-FFF2-40B4-BE49-F238E27FC236}">
                <a16:creationId xmlns:a16="http://schemas.microsoft.com/office/drawing/2014/main" id="{5455E6A4-18CF-3A77-4F30-D6E19A28129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217.1382" end="9202.834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15A894-88A1-B9B9-1971-FA4D1CA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194" y="580310"/>
            <a:ext cx="11159613" cy="1077218"/>
          </a:xfrm>
        </p:spPr>
        <p:txBody>
          <a:bodyPr>
            <a:spAutoFit/>
          </a:bodyPr>
          <a:lstStyle/>
          <a:p>
            <a:pPr algn="ctr"/>
            <a: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  <a:t>Magnetic “mirrors” cause particles </a:t>
            </a:r>
            <a:b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  <a:t>to reflect between their fields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771F33-E3C4-2F81-0009-72D85DAB0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0" y="3964310"/>
            <a:ext cx="1864071" cy="845046"/>
          </a:xfrm>
          <a:prstGeom prst="rect">
            <a:avLst/>
          </a:prstGeom>
          <a:effectLst>
            <a:outerShdw blurRad="43081" algn="ctr" rotWithShape="0">
              <a:schemeClr val="bg1"/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E122161-288D-989B-A0A9-1E1E52E11320}"/>
              </a:ext>
            </a:extLst>
          </p:cNvPr>
          <p:cNvGrpSpPr/>
          <p:nvPr/>
        </p:nvGrpSpPr>
        <p:grpSpPr>
          <a:xfrm>
            <a:off x="6116289" y="4164488"/>
            <a:ext cx="215984" cy="215984"/>
            <a:chOff x="6113103" y="4167674"/>
            <a:chExt cx="215984" cy="21598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7AC6F9F-22AA-D10E-A07D-DBA292F46A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3103" y="4167674"/>
              <a:ext cx="215984" cy="2159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274320" rIns="274320" bIns="27432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 Normal" pitchFamily="2" charset="77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4C6258B-BB03-7B64-A1D2-3C1B5F5EF1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89814" y="4244385"/>
              <a:ext cx="62563" cy="62563"/>
            </a:xfrm>
            <a:prstGeom prst="ellipse">
              <a:avLst/>
            </a:prstGeom>
            <a:gradFill flip="none" rotWithShape="1">
              <a:gsLst>
                <a:gs pos="45000">
                  <a:schemeClr val="bg1">
                    <a:lumMod val="0"/>
                    <a:lumOff val="100000"/>
                  </a:schemeClr>
                </a:gs>
                <a:gs pos="97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274320" rIns="274320" bIns="27432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 Normal" pitchFamily="2" charset="77"/>
                <a:ea typeface="+mn-ea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D9DF8127-B23A-78B0-8342-EE2F18FE18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4073877" y="3964310"/>
            <a:ext cx="1864071" cy="845046"/>
          </a:xfrm>
          <a:prstGeom prst="rect">
            <a:avLst/>
          </a:prstGeom>
          <a:effectLst>
            <a:outerShdw blurRad="43081" algn="ctr" rotWithShape="0">
              <a:schemeClr val="bg1"/>
            </a:outerShdw>
          </a:effec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8330660-336F-4D37-6C9E-5F0AAF9F98ED}"/>
              </a:ext>
            </a:extLst>
          </p:cNvPr>
          <p:cNvGrpSpPr/>
          <p:nvPr/>
        </p:nvGrpSpPr>
        <p:grpSpPr>
          <a:xfrm>
            <a:off x="5823595" y="4380472"/>
            <a:ext cx="215984" cy="215984"/>
            <a:chOff x="6113103" y="4167674"/>
            <a:chExt cx="215984" cy="21598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1459695-8D26-51A0-DF7C-D39F633100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3103" y="4167674"/>
              <a:ext cx="215984" cy="2159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274320" rIns="274320" bIns="27432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 Normal" pitchFamily="2" charset="77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5CF0ED-001F-F99F-ABD4-7086793EEA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89814" y="4244385"/>
              <a:ext cx="62563" cy="62563"/>
            </a:xfrm>
            <a:prstGeom prst="ellipse">
              <a:avLst/>
            </a:prstGeom>
            <a:gradFill flip="none" rotWithShape="1">
              <a:gsLst>
                <a:gs pos="45000">
                  <a:schemeClr val="bg1">
                    <a:lumMod val="0"/>
                    <a:lumOff val="100000"/>
                  </a:schemeClr>
                </a:gs>
                <a:gs pos="97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274320" rIns="274320" bIns="27432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 Normal" pitchFamily="2" charset="77"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4401775-9DD9-679E-C1F9-FB68A1EDFE79}"/>
              </a:ext>
            </a:extLst>
          </p:cNvPr>
          <p:cNvGrpSpPr/>
          <p:nvPr/>
        </p:nvGrpSpPr>
        <p:grpSpPr>
          <a:xfrm>
            <a:off x="5495574" y="3795075"/>
            <a:ext cx="1200851" cy="1200851"/>
            <a:chOff x="5495574" y="3795075"/>
            <a:chExt cx="1200851" cy="1200851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D9D7A6D-85DC-6001-BB19-BB9CCD8BFE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4729" y="4115397"/>
              <a:ext cx="560205" cy="5602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274320" rIns="274320" bIns="27432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 Normal" pitchFamily="2" charset="77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E1F57C3-0169-C53C-D1ED-170B836EA2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95574" y="3795075"/>
              <a:ext cx="1200851" cy="12008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274320" rIns="274320" bIns="27432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Sans Normal" pitchFamily="2" charset="77"/>
                <a:ea typeface="+mn-ea"/>
                <a:cs typeface="+mn-cs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BD290B5-1878-718F-F7B7-BFDAEBE8A139}"/>
              </a:ext>
            </a:extLst>
          </p:cNvPr>
          <p:cNvGrpSpPr/>
          <p:nvPr/>
        </p:nvGrpSpPr>
        <p:grpSpPr>
          <a:xfrm>
            <a:off x="5338099" y="3795073"/>
            <a:ext cx="1100185" cy="984868"/>
            <a:chOff x="4935554" y="3323465"/>
            <a:chExt cx="1100185" cy="98486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E2607E6-FB20-8F98-A40D-59AB9FD621FA}"/>
                </a:ext>
              </a:extLst>
            </p:cNvPr>
            <p:cNvCxnSpPr>
              <a:cxnSpLocks/>
            </p:cNvCxnSpPr>
            <p:nvPr/>
          </p:nvCxnSpPr>
          <p:spPr>
            <a:xfrm>
              <a:off x="5499729" y="3581787"/>
              <a:ext cx="141593" cy="254551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6576A6E-D264-7E63-0C18-9E3F0015BB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5570" y="3355975"/>
              <a:ext cx="113653" cy="451624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8FC77C8-013C-2E47-8CBB-3DFBEB7CB7D9}"/>
                </a:ext>
              </a:extLst>
            </p:cNvPr>
            <p:cNvCxnSpPr>
              <a:cxnSpLocks/>
            </p:cNvCxnSpPr>
            <p:nvPr/>
          </p:nvCxnSpPr>
          <p:spPr>
            <a:xfrm>
              <a:off x="5035066" y="3827430"/>
              <a:ext cx="521631" cy="79023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4037D58-EB43-5797-9731-7A90ABA51072}"/>
                </a:ext>
              </a:extLst>
            </p:cNvPr>
            <p:cNvCxnSpPr>
              <a:cxnSpLocks/>
            </p:cNvCxnSpPr>
            <p:nvPr/>
          </p:nvCxnSpPr>
          <p:spPr>
            <a:xfrm>
              <a:off x="4935554" y="3404180"/>
              <a:ext cx="695586" cy="462761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CD13AF7-6FCE-4B81-C569-4061BE28746E}"/>
                </a:ext>
              </a:extLst>
            </p:cNvPr>
            <p:cNvCxnSpPr>
              <a:cxnSpLocks/>
            </p:cNvCxnSpPr>
            <p:nvPr/>
          </p:nvCxnSpPr>
          <p:spPr>
            <a:xfrm>
              <a:off x="5595939" y="3323465"/>
              <a:ext cx="50253" cy="436484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BB5E889-230D-546E-86C4-F512F6B6E65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825899" y="3958058"/>
              <a:ext cx="209840" cy="48703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4BCE3CD-D970-E820-B45E-FC37D219B7DB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5555823" y="4079625"/>
              <a:ext cx="90369" cy="228708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alpha val="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66B3C056-055D-B40A-5C0A-85F2A48B0321}"/>
              </a:ext>
            </a:extLst>
          </p:cNvPr>
          <p:cNvSpPr txBox="1"/>
          <p:nvPr/>
        </p:nvSpPr>
        <p:spPr>
          <a:xfrm>
            <a:off x="4443994" y="2139403"/>
            <a:ext cx="3304012" cy="65659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HTS Magnets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AFAFA">
                    <a:alpha val="50000"/>
                  </a:srgbClr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Create a simple mirror effect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074CD4-673A-71EE-06A0-C8C8A2FE17ED}"/>
              </a:ext>
            </a:extLst>
          </p:cNvPr>
          <p:cNvSpPr/>
          <p:nvPr/>
        </p:nvSpPr>
        <p:spPr>
          <a:xfrm>
            <a:off x="3337701" y="2306596"/>
            <a:ext cx="1864072" cy="365125"/>
          </a:xfrm>
          <a:custGeom>
            <a:avLst/>
            <a:gdLst>
              <a:gd name="csX0" fmla="*/ 0 w 2907937"/>
              <a:gd name="csY0" fmla="*/ 0 h 2907937"/>
              <a:gd name="csX1" fmla="*/ 2907937 w 2907937"/>
              <a:gd name="csY1" fmla="*/ 0 h 2907937"/>
              <a:gd name="csX2" fmla="*/ 2907937 w 2907937"/>
              <a:gd name="csY2" fmla="*/ 2907937 h 2907937"/>
              <a:gd name="csX3" fmla="*/ 0 w 2907937"/>
              <a:gd name="csY3" fmla="*/ 2907937 h 2907937"/>
              <a:gd name="csX4" fmla="*/ 0 w 2907937"/>
              <a:gd name="csY4" fmla="*/ 0 h 2907937"/>
              <a:gd name="csX0" fmla="*/ 2907937 w 2999377"/>
              <a:gd name="csY0" fmla="*/ 2907937 h 2999377"/>
              <a:gd name="csX1" fmla="*/ 0 w 2999377"/>
              <a:gd name="csY1" fmla="*/ 2907937 h 2999377"/>
              <a:gd name="csX2" fmla="*/ 0 w 2999377"/>
              <a:gd name="csY2" fmla="*/ 0 h 2999377"/>
              <a:gd name="csX3" fmla="*/ 2907937 w 2999377"/>
              <a:gd name="csY3" fmla="*/ 0 h 2999377"/>
              <a:gd name="csX4" fmla="*/ 2999377 w 2999377"/>
              <a:gd name="csY4" fmla="*/ 2999377 h 2999377"/>
              <a:gd name="csX0" fmla="*/ 2907937 w 2907937"/>
              <a:gd name="csY0" fmla="*/ 2907937 h 2907937"/>
              <a:gd name="csX1" fmla="*/ 0 w 2907937"/>
              <a:gd name="csY1" fmla="*/ 2907937 h 2907937"/>
              <a:gd name="csX2" fmla="*/ 0 w 2907937"/>
              <a:gd name="csY2" fmla="*/ 0 h 2907937"/>
              <a:gd name="csX3" fmla="*/ 2907937 w 2907937"/>
              <a:gd name="csY3" fmla="*/ 0 h 2907937"/>
              <a:gd name="csX0" fmla="*/ 0 w 2907937"/>
              <a:gd name="csY0" fmla="*/ 2907937 h 2907937"/>
              <a:gd name="csX1" fmla="*/ 0 w 2907937"/>
              <a:gd name="csY1" fmla="*/ 0 h 2907937"/>
              <a:gd name="csX2" fmla="*/ 2907937 w 2907937"/>
              <a:gd name="csY2" fmla="*/ 0 h 29079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07937" h="2907937">
                <a:moveTo>
                  <a:pt x="0" y="2907937"/>
                </a:moveTo>
                <a:lnTo>
                  <a:pt x="0" y="0"/>
                </a:lnTo>
                <a:lnTo>
                  <a:pt x="2907937" y="0"/>
                </a:lnTo>
              </a:path>
            </a:pathLst>
          </a:custGeom>
          <a:noFill/>
          <a:ln>
            <a:solidFill>
              <a:schemeClr val="bg1">
                <a:alpha val="21245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Lexend Regular" panose="020F0502020204030204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EA1EDB5-A1A7-05AC-68AE-06EE02637203}"/>
              </a:ext>
            </a:extLst>
          </p:cNvPr>
          <p:cNvSpPr/>
          <p:nvPr/>
        </p:nvSpPr>
        <p:spPr>
          <a:xfrm flipH="1">
            <a:off x="6982661" y="2306596"/>
            <a:ext cx="1864072" cy="365125"/>
          </a:xfrm>
          <a:custGeom>
            <a:avLst/>
            <a:gdLst>
              <a:gd name="csX0" fmla="*/ 0 w 2907937"/>
              <a:gd name="csY0" fmla="*/ 0 h 2907937"/>
              <a:gd name="csX1" fmla="*/ 2907937 w 2907937"/>
              <a:gd name="csY1" fmla="*/ 0 h 2907937"/>
              <a:gd name="csX2" fmla="*/ 2907937 w 2907937"/>
              <a:gd name="csY2" fmla="*/ 2907937 h 2907937"/>
              <a:gd name="csX3" fmla="*/ 0 w 2907937"/>
              <a:gd name="csY3" fmla="*/ 2907937 h 2907937"/>
              <a:gd name="csX4" fmla="*/ 0 w 2907937"/>
              <a:gd name="csY4" fmla="*/ 0 h 2907937"/>
              <a:gd name="csX0" fmla="*/ 2907937 w 2999377"/>
              <a:gd name="csY0" fmla="*/ 2907937 h 2999377"/>
              <a:gd name="csX1" fmla="*/ 0 w 2999377"/>
              <a:gd name="csY1" fmla="*/ 2907937 h 2999377"/>
              <a:gd name="csX2" fmla="*/ 0 w 2999377"/>
              <a:gd name="csY2" fmla="*/ 0 h 2999377"/>
              <a:gd name="csX3" fmla="*/ 2907937 w 2999377"/>
              <a:gd name="csY3" fmla="*/ 0 h 2999377"/>
              <a:gd name="csX4" fmla="*/ 2999377 w 2999377"/>
              <a:gd name="csY4" fmla="*/ 2999377 h 2999377"/>
              <a:gd name="csX0" fmla="*/ 2907937 w 2907937"/>
              <a:gd name="csY0" fmla="*/ 2907937 h 2907937"/>
              <a:gd name="csX1" fmla="*/ 0 w 2907937"/>
              <a:gd name="csY1" fmla="*/ 2907937 h 2907937"/>
              <a:gd name="csX2" fmla="*/ 0 w 2907937"/>
              <a:gd name="csY2" fmla="*/ 0 h 2907937"/>
              <a:gd name="csX3" fmla="*/ 2907937 w 2907937"/>
              <a:gd name="csY3" fmla="*/ 0 h 2907937"/>
              <a:gd name="csX0" fmla="*/ 0 w 2907937"/>
              <a:gd name="csY0" fmla="*/ 2907937 h 2907937"/>
              <a:gd name="csX1" fmla="*/ 0 w 2907937"/>
              <a:gd name="csY1" fmla="*/ 0 h 2907937"/>
              <a:gd name="csX2" fmla="*/ 2907937 w 2907937"/>
              <a:gd name="csY2" fmla="*/ 0 h 29079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07937" h="2907937">
                <a:moveTo>
                  <a:pt x="0" y="2907937"/>
                </a:moveTo>
                <a:lnTo>
                  <a:pt x="0" y="0"/>
                </a:lnTo>
                <a:lnTo>
                  <a:pt x="2907937" y="0"/>
                </a:lnTo>
              </a:path>
            </a:pathLst>
          </a:custGeom>
          <a:noFill/>
          <a:ln>
            <a:solidFill>
              <a:schemeClr val="bg1">
                <a:alpha val="21245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Lexend Regular" panose="020F0502020204030204"/>
              <a:ea typeface="+mn-ea"/>
              <a:cs typeface="+mn-cs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6565144-D2E3-7129-8B7E-454ED97BE193}"/>
              </a:ext>
            </a:extLst>
          </p:cNvPr>
          <p:cNvSpPr txBox="1">
            <a:spLocks/>
          </p:cNvSpPr>
          <p:nvPr/>
        </p:nvSpPr>
        <p:spPr>
          <a:xfrm>
            <a:off x="9184266" y="642643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344A1B-E8DD-954C-8DB7-C98DF26ACB97}" type="slidenum">
              <a:rPr lang="en-US" smtClean="0">
                <a:solidFill>
                  <a:srgbClr val="231F20">
                    <a:tint val="82000"/>
                  </a:srgbClr>
                </a:solidFill>
                <a:latin typeface="Segoe UI"/>
              </a:rPr>
              <a:pPr/>
              <a:t>5</a:t>
            </a:fld>
            <a:endParaRPr lang="en-US">
              <a:solidFill>
                <a:srgbClr val="231F20">
                  <a:tint val="82000"/>
                </a:srgbClr>
              </a:solidFill>
              <a:latin typeface="Segoe U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53204E-9288-138E-9D0D-50405A030079}"/>
              </a:ext>
            </a:extLst>
          </p:cNvPr>
          <p:cNvSpPr txBox="1"/>
          <p:nvPr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595C5F"/>
                </a:solidFill>
                <a:latin typeface="Segoe UI"/>
              </a:rPr>
              <a:t>© Realta Fusion</a:t>
            </a:r>
          </a:p>
        </p:txBody>
      </p:sp>
    </p:spTree>
    <p:extLst>
      <p:ext uri="{BB962C8B-B14F-4D97-AF65-F5344CB8AC3E}">
        <p14:creationId xmlns:p14="http://schemas.microsoft.com/office/powerpoint/2010/main" val="1552485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461 -0.0007 C 0.12617 0.02407 0.13372 0.05463 0.14596 0.04189 C 0.1582 0.02893 0.14817 -0.02662 0.10729 -0.03102 C 0.0664 -0.03565 0.05078 0.06852 0.07239 0.07523 C 0.09401 0.08194 0.10156 -0.02616 0.06758 -0.0426 C 0.03724 -0.05394 0.02031 -0.02639 3.125E-6 -0.0007 " pathEditMode="relative" rAng="0" ptsTypes="AAAAAA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2" y="159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3 0.00069 C -0.12787 -0.02454 -0.13555 -0.05579 -0.14792 -0.04283 C -0.16042 -0.0294 -0.15013 0.02708 -0.10873 0.03171 C -0.06745 0.03634 -0.05169 -0.06991 -0.07344 -0.07685 C -0.09544 -0.08357 -0.103 0.02662 -0.06862 0.04352 C -0.03789 0.05463 -0.0207 0.02685 1.66667E-6 0.00069 " pathEditMode="relative" rAng="0" ptsTypes="AAAAAA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4" y="-164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27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" grpId="0"/>
      <p:bldP spid="51" grpId="0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07A98-CB38-8728-E978-5272AD3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full-render">
            <a:hlinkClick r:id="" action="ppaction://media"/>
            <a:extLst>
              <a:ext uri="{FF2B5EF4-FFF2-40B4-BE49-F238E27FC236}">
                <a16:creationId xmlns:a16="http://schemas.microsoft.com/office/drawing/2014/main" id="{67677138-EF8A-7E92-9BA0-CAF3DA448EE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607.4664" end="6728.363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07C139-86DB-6434-7702-6B045F840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194" y="826531"/>
            <a:ext cx="11159613" cy="584775"/>
          </a:xfrm>
        </p:spPr>
        <p:txBody>
          <a:bodyPr>
            <a:spAutoFit/>
          </a:bodyPr>
          <a:lstStyle/>
          <a:p>
            <a:pPr algn="ctr"/>
            <a: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  <a:t>Radically simple geometry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033C80-2E13-0DFC-779E-22F55F53CF9C}"/>
              </a:ext>
            </a:extLst>
          </p:cNvPr>
          <p:cNvSpPr txBox="1"/>
          <p:nvPr/>
        </p:nvSpPr>
        <p:spPr>
          <a:xfrm>
            <a:off x="3886204" y="1905846"/>
            <a:ext cx="4381496" cy="91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Tandem mirror for energy generation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AFAFA">
                    <a:alpha val="50000"/>
                  </a:srgbClr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Low field MRI-grade magnets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FEF22B9-432F-9691-8168-8ADAB993B500}"/>
              </a:ext>
            </a:extLst>
          </p:cNvPr>
          <p:cNvCxnSpPr>
            <a:cxnSpLocks/>
          </p:cNvCxnSpPr>
          <p:nvPr/>
        </p:nvCxnSpPr>
        <p:spPr>
          <a:xfrm>
            <a:off x="4702718" y="2732567"/>
            <a:ext cx="0" cy="541993"/>
          </a:xfrm>
          <a:prstGeom prst="straightConnector1">
            <a:avLst/>
          </a:prstGeom>
          <a:ln w="12700">
            <a:gradFill>
              <a:gsLst>
                <a:gs pos="100000">
                  <a:srgbClr val="FAFAFA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</a:gsLst>
              <a:lin ang="5400000" scaled="1"/>
            </a:gra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9C00A25-F883-CC10-631D-7ECA6129953E}"/>
              </a:ext>
            </a:extLst>
          </p:cNvPr>
          <p:cNvCxnSpPr>
            <a:cxnSpLocks/>
          </p:cNvCxnSpPr>
          <p:nvPr/>
        </p:nvCxnSpPr>
        <p:spPr>
          <a:xfrm>
            <a:off x="5556868" y="2732567"/>
            <a:ext cx="0" cy="541993"/>
          </a:xfrm>
          <a:prstGeom prst="straightConnector1">
            <a:avLst/>
          </a:prstGeom>
          <a:ln w="12700">
            <a:gradFill>
              <a:gsLst>
                <a:gs pos="100000">
                  <a:srgbClr val="FAFAFA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</a:gsLst>
              <a:lin ang="5400000" scaled="1"/>
            </a:gra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F313AEF-B4CA-12D7-DC7C-1312C16AAE79}"/>
              </a:ext>
            </a:extLst>
          </p:cNvPr>
          <p:cNvCxnSpPr>
            <a:cxnSpLocks/>
          </p:cNvCxnSpPr>
          <p:nvPr/>
        </p:nvCxnSpPr>
        <p:spPr>
          <a:xfrm>
            <a:off x="6719362" y="2732567"/>
            <a:ext cx="0" cy="541993"/>
          </a:xfrm>
          <a:prstGeom prst="straightConnector1">
            <a:avLst/>
          </a:prstGeom>
          <a:ln w="12700">
            <a:gradFill>
              <a:gsLst>
                <a:gs pos="100000">
                  <a:srgbClr val="FAFAFA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</a:gsLst>
              <a:lin ang="5400000" scaled="1"/>
            </a:gra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98CC1E6-3FCB-2C70-8D0B-7231A8E78228}"/>
              </a:ext>
            </a:extLst>
          </p:cNvPr>
          <p:cNvCxnSpPr>
            <a:cxnSpLocks/>
          </p:cNvCxnSpPr>
          <p:nvPr/>
        </p:nvCxnSpPr>
        <p:spPr>
          <a:xfrm>
            <a:off x="7605408" y="2732567"/>
            <a:ext cx="0" cy="541993"/>
          </a:xfrm>
          <a:prstGeom prst="straightConnector1">
            <a:avLst/>
          </a:prstGeom>
          <a:ln w="12700">
            <a:gradFill>
              <a:gsLst>
                <a:gs pos="100000">
                  <a:srgbClr val="FAFAFA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</a:gsLst>
              <a:lin ang="5400000" scaled="1"/>
            </a:gra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AAE208F8-87A9-A4B0-4E61-15A83F81D138}"/>
              </a:ext>
            </a:extLst>
          </p:cNvPr>
          <p:cNvSpPr txBox="1">
            <a:spLocks/>
          </p:cNvSpPr>
          <p:nvPr/>
        </p:nvSpPr>
        <p:spPr>
          <a:xfrm>
            <a:off x="9184266" y="642643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344A1B-E8DD-954C-8DB7-C98DF26ACB97}" type="slidenum">
              <a:rPr lang="en-US" smtClean="0">
                <a:solidFill>
                  <a:srgbClr val="231F20">
                    <a:tint val="82000"/>
                  </a:srgbClr>
                </a:solidFill>
                <a:latin typeface="Segoe UI"/>
              </a:rPr>
              <a:pPr/>
              <a:t>6</a:t>
            </a:fld>
            <a:endParaRPr lang="en-US">
              <a:solidFill>
                <a:srgbClr val="231F20">
                  <a:tint val="82000"/>
                </a:srgbClr>
              </a:solidFill>
              <a:latin typeface="Segoe U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35AFF4-ADFD-3224-CF2C-D98989D60092}"/>
              </a:ext>
            </a:extLst>
          </p:cNvPr>
          <p:cNvSpPr txBox="1"/>
          <p:nvPr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595C5F"/>
                </a:solidFill>
                <a:latin typeface="Segoe UI"/>
              </a:rPr>
              <a:t>© </a:t>
            </a:r>
            <a:r>
              <a:rPr lang="en-US" sz="1200" err="1">
                <a:solidFill>
                  <a:srgbClr val="595C5F"/>
                </a:solidFill>
                <a:latin typeface="Segoe UI"/>
              </a:rPr>
              <a:t>Realta</a:t>
            </a:r>
            <a:r>
              <a:rPr lang="en-US" sz="1200">
                <a:solidFill>
                  <a:srgbClr val="595C5F"/>
                </a:solidFill>
                <a:latin typeface="Segoe UI"/>
              </a:rPr>
              <a:t> Fusion</a:t>
            </a:r>
          </a:p>
        </p:txBody>
      </p:sp>
    </p:spTree>
    <p:extLst>
      <p:ext uri="{BB962C8B-B14F-4D97-AF65-F5344CB8AC3E}">
        <p14:creationId xmlns:p14="http://schemas.microsoft.com/office/powerpoint/2010/main" val="16330533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E07CC-5D51-A41A-B5D5-71A89176A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ull-render">
            <a:hlinkClick r:id="" action="ppaction://media"/>
            <a:extLst>
              <a:ext uri="{FF2B5EF4-FFF2-40B4-BE49-F238E27FC236}">
                <a16:creationId xmlns:a16="http://schemas.microsoft.com/office/drawing/2014/main" id="{6F2397AD-E2DB-16F6-8BA9-2B075E9826C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909.8372" end="4660.001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E906F34-9CF1-7C24-BFE1-3820A65D3B17}"/>
              </a:ext>
            </a:extLst>
          </p:cNvPr>
          <p:cNvSpPr txBox="1"/>
          <p:nvPr/>
        </p:nvSpPr>
        <p:spPr>
          <a:xfrm>
            <a:off x="3379689" y="4012569"/>
            <a:ext cx="17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+50MW</a:t>
            </a: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A294C6E9-F762-A5A9-189C-4F23A9159105}"/>
              </a:ext>
            </a:extLst>
          </p:cNvPr>
          <p:cNvSpPr/>
          <p:nvPr/>
        </p:nvSpPr>
        <p:spPr>
          <a:xfrm>
            <a:off x="5139782" y="3474310"/>
            <a:ext cx="135623" cy="1280160"/>
          </a:xfrm>
          <a:prstGeom prst="arc">
            <a:avLst>
              <a:gd name="adj1" fmla="val 5409548"/>
              <a:gd name="adj2" fmla="val 16217707"/>
            </a:avLst>
          </a:prstGeom>
          <a:ln w="12700">
            <a:gradFill>
              <a:gsLst>
                <a:gs pos="0">
                  <a:schemeClr val="bg1">
                    <a:alpha val="0"/>
                  </a:schemeClr>
                </a:gs>
                <a:gs pos="9000">
                  <a:srgbClr val="FAFAFA"/>
                </a:gs>
                <a:gs pos="90000">
                  <a:srgbClr val="FAFAF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70707"/>
              </a:solidFill>
              <a:effectLst/>
              <a:uLnTx/>
              <a:uFillTx/>
              <a:latin typeface="Lexend Regular" panose="020F0502020204030204"/>
              <a:ea typeface="+mn-ea"/>
              <a:cs typeface="+mn-cs"/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84083FFE-E9F3-4A58-CD37-450B852478C4}"/>
              </a:ext>
            </a:extLst>
          </p:cNvPr>
          <p:cNvSpPr/>
          <p:nvPr/>
        </p:nvSpPr>
        <p:spPr>
          <a:xfrm flipH="1">
            <a:off x="6899874" y="3474310"/>
            <a:ext cx="135623" cy="1280160"/>
          </a:xfrm>
          <a:prstGeom prst="arc">
            <a:avLst>
              <a:gd name="adj1" fmla="val 5409548"/>
              <a:gd name="adj2" fmla="val 16217707"/>
            </a:avLst>
          </a:prstGeom>
          <a:ln w="12700">
            <a:gradFill>
              <a:gsLst>
                <a:gs pos="0">
                  <a:schemeClr val="bg1">
                    <a:alpha val="0"/>
                  </a:schemeClr>
                </a:gs>
                <a:gs pos="9000">
                  <a:srgbClr val="FAFAFA"/>
                </a:gs>
                <a:gs pos="90000">
                  <a:srgbClr val="FAFAF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70707"/>
              </a:solidFill>
              <a:effectLst/>
              <a:uLnTx/>
              <a:uFillTx/>
              <a:latin typeface="Lexend Regular" panose="020F0502020204030204"/>
              <a:ea typeface="+mn-ea"/>
              <a:cs typeface="+mn-cs"/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8E9F9DB6-90F6-D6ED-4DE6-A88B68F2AF0A}"/>
              </a:ext>
            </a:extLst>
          </p:cNvPr>
          <p:cNvSpPr/>
          <p:nvPr/>
        </p:nvSpPr>
        <p:spPr>
          <a:xfrm>
            <a:off x="3379690" y="3474310"/>
            <a:ext cx="135623" cy="1280160"/>
          </a:xfrm>
          <a:prstGeom prst="arc">
            <a:avLst>
              <a:gd name="adj1" fmla="val 5409548"/>
              <a:gd name="adj2" fmla="val 16217707"/>
            </a:avLst>
          </a:prstGeom>
          <a:ln w="12700">
            <a:gradFill>
              <a:gsLst>
                <a:gs pos="0">
                  <a:schemeClr val="bg1">
                    <a:alpha val="0"/>
                  </a:schemeClr>
                </a:gs>
                <a:gs pos="9000">
                  <a:srgbClr val="FAFAFA"/>
                </a:gs>
                <a:gs pos="90000">
                  <a:srgbClr val="FAFAF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70707"/>
              </a:solidFill>
              <a:effectLst/>
              <a:uLnTx/>
              <a:uFillTx/>
              <a:latin typeface="Lexend Regular" panose="020F0502020204030204"/>
              <a:ea typeface="+mn-ea"/>
              <a:cs typeface="+mn-cs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AD9BDF1D-432C-22F9-A09A-1BC4FFE838D5}"/>
              </a:ext>
            </a:extLst>
          </p:cNvPr>
          <p:cNvSpPr/>
          <p:nvPr/>
        </p:nvSpPr>
        <p:spPr>
          <a:xfrm flipH="1">
            <a:off x="8659967" y="3474310"/>
            <a:ext cx="135623" cy="1280160"/>
          </a:xfrm>
          <a:prstGeom prst="arc">
            <a:avLst>
              <a:gd name="adj1" fmla="val 5409548"/>
              <a:gd name="adj2" fmla="val 16217707"/>
            </a:avLst>
          </a:prstGeom>
          <a:ln w="12700">
            <a:gradFill>
              <a:gsLst>
                <a:gs pos="0">
                  <a:schemeClr val="bg1">
                    <a:alpha val="0"/>
                  </a:schemeClr>
                </a:gs>
                <a:gs pos="9000">
                  <a:srgbClr val="FAFAFA"/>
                </a:gs>
                <a:gs pos="90000">
                  <a:srgbClr val="FAFAFA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70707"/>
              </a:solidFill>
              <a:effectLst/>
              <a:uLnTx/>
              <a:uFillTx/>
              <a:latin typeface="Lexend Regular" panose="020F0502020204030204"/>
              <a:ea typeface="+mn-ea"/>
              <a:cs typeface="+mn-cs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8165620-30C5-7F77-30A0-21220CCE79BD}"/>
              </a:ext>
            </a:extLst>
          </p:cNvPr>
          <p:cNvCxnSpPr>
            <a:cxnSpLocks/>
          </p:cNvCxnSpPr>
          <p:nvPr/>
        </p:nvCxnSpPr>
        <p:spPr>
          <a:xfrm flipH="1">
            <a:off x="3657600" y="2973936"/>
            <a:ext cx="1784934" cy="0"/>
          </a:xfrm>
          <a:prstGeom prst="straightConnector1">
            <a:avLst/>
          </a:prstGeom>
          <a:ln w="15875">
            <a:gradFill flip="none" rotWithShape="1">
              <a:gsLst>
                <a:gs pos="100000">
                  <a:srgbClr val="FAFAFA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FFEB123-9613-5A46-AFC5-E02FEC9C95ED}"/>
              </a:ext>
            </a:extLst>
          </p:cNvPr>
          <p:cNvSpPr txBox="1"/>
          <p:nvPr/>
        </p:nvSpPr>
        <p:spPr>
          <a:xfrm>
            <a:off x="4443994" y="2717304"/>
            <a:ext cx="3304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up to 500MW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1AC5E6F-9494-4F58-822C-14890A687F98}"/>
              </a:ext>
            </a:extLst>
          </p:cNvPr>
          <p:cNvCxnSpPr>
            <a:cxnSpLocks/>
          </p:cNvCxnSpPr>
          <p:nvPr/>
        </p:nvCxnSpPr>
        <p:spPr>
          <a:xfrm>
            <a:off x="6740039" y="2973936"/>
            <a:ext cx="1781792" cy="0"/>
          </a:xfrm>
          <a:prstGeom prst="straightConnector1">
            <a:avLst/>
          </a:prstGeom>
          <a:ln w="15875">
            <a:gradFill flip="none" rotWithShape="1">
              <a:gsLst>
                <a:gs pos="100000">
                  <a:srgbClr val="FAFAFA">
                    <a:alpha val="50000"/>
                  </a:srgbClr>
                </a:gs>
                <a:gs pos="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B277F25-9EE1-5B37-9595-0E43907ED61F}"/>
              </a:ext>
            </a:extLst>
          </p:cNvPr>
          <p:cNvSpPr txBox="1"/>
          <p:nvPr/>
        </p:nvSpPr>
        <p:spPr>
          <a:xfrm>
            <a:off x="5127209" y="4012569"/>
            <a:ext cx="17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+50MW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2E4E57-CE6C-3B2C-02F8-F407BDC37E1D}"/>
              </a:ext>
            </a:extLst>
          </p:cNvPr>
          <p:cNvSpPr txBox="1"/>
          <p:nvPr/>
        </p:nvSpPr>
        <p:spPr>
          <a:xfrm>
            <a:off x="7169369" y="4012569"/>
            <a:ext cx="162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Biome" panose="020B0503030204020804" pitchFamily="34" charset="0"/>
                <a:cs typeface="Biome" panose="020B0503030204020804" pitchFamily="34" charset="0"/>
              </a:rPr>
              <a:t>+50MW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DCA6BB-2C59-DE4E-D983-08F172430292}"/>
              </a:ext>
            </a:extLst>
          </p:cNvPr>
          <p:cNvSpPr/>
          <p:nvPr/>
        </p:nvSpPr>
        <p:spPr>
          <a:xfrm>
            <a:off x="0" y="0"/>
            <a:ext cx="12192000" cy="892131"/>
          </a:xfrm>
          <a:prstGeom prst="rect">
            <a:avLst/>
          </a:prstGeom>
          <a:gradFill flip="none" rotWithShape="1">
            <a:gsLst>
              <a:gs pos="44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Lexend Regular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A53CBB-0126-BB63-B414-D5F0A6D26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194" y="691727"/>
            <a:ext cx="11159613" cy="1077218"/>
          </a:xfrm>
        </p:spPr>
        <p:txBody>
          <a:bodyPr>
            <a:spAutoFit/>
          </a:bodyPr>
          <a:lstStyle/>
          <a:p>
            <a:pPr algn="ctr"/>
            <a: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  <a:t>Linear scaling by adding </a:t>
            </a:r>
            <a:b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>
                <a:latin typeface="Segoe UI" panose="020B0502040204020203" pitchFamily="34" charset="0"/>
                <a:cs typeface="Segoe UI" panose="020B0502040204020203" pitchFamily="34" charset="0"/>
              </a:rPr>
              <a:t>central cell modules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E0F5FAAF-6AD1-9A95-A980-FAAA1EC9CEAE}"/>
              </a:ext>
            </a:extLst>
          </p:cNvPr>
          <p:cNvSpPr txBox="1">
            <a:spLocks/>
          </p:cNvSpPr>
          <p:nvPr/>
        </p:nvSpPr>
        <p:spPr>
          <a:xfrm>
            <a:off x="9184266" y="642643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5344A1B-E8DD-954C-8DB7-C98DF26ACB97}" type="slidenum">
              <a:rPr lang="en-US" smtClean="0">
                <a:solidFill>
                  <a:srgbClr val="231F20">
                    <a:tint val="82000"/>
                  </a:srgbClr>
                </a:solidFill>
                <a:latin typeface="Segoe UI"/>
              </a:rPr>
              <a:pPr/>
              <a:t>7</a:t>
            </a:fld>
            <a:endParaRPr lang="en-US">
              <a:solidFill>
                <a:srgbClr val="231F20">
                  <a:tint val="82000"/>
                </a:srgbClr>
              </a:solidFill>
              <a:latin typeface="Segoe U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4B8D0-A516-2CD4-428B-148C5110739A}"/>
              </a:ext>
            </a:extLst>
          </p:cNvPr>
          <p:cNvSpPr txBox="1"/>
          <p:nvPr/>
        </p:nvSpPr>
        <p:spPr>
          <a:xfrm>
            <a:off x="265176" y="6492875"/>
            <a:ext cx="1259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595C5F"/>
                </a:solidFill>
                <a:latin typeface="Segoe UI"/>
              </a:rPr>
              <a:t>© </a:t>
            </a:r>
            <a:r>
              <a:rPr lang="en-US" sz="1200" err="1">
                <a:solidFill>
                  <a:srgbClr val="595C5F"/>
                </a:solidFill>
                <a:latin typeface="Segoe UI"/>
              </a:rPr>
              <a:t>Realta</a:t>
            </a:r>
            <a:r>
              <a:rPr lang="en-US" sz="1200">
                <a:solidFill>
                  <a:srgbClr val="595C5F"/>
                </a:solidFill>
                <a:latin typeface="Segoe UI"/>
              </a:rPr>
              <a:t> Fusion</a:t>
            </a:r>
          </a:p>
        </p:txBody>
      </p:sp>
    </p:spTree>
    <p:extLst>
      <p:ext uri="{BB962C8B-B14F-4D97-AF65-F5344CB8AC3E}">
        <p14:creationId xmlns:p14="http://schemas.microsoft.com/office/powerpoint/2010/main" val="4741695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4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7" grpId="0"/>
      <p:bldP spid="32" grpId="0" animBg="1"/>
      <p:bldP spid="35" grpId="0" animBg="1"/>
      <p:bldP spid="36" grpId="0" animBg="1"/>
      <p:bldP spid="37" grpId="0" animBg="1"/>
      <p:bldP spid="42" grpId="0"/>
      <p:bldP spid="12" grpId="0"/>
      <p:bldP spid="13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3740E-D89C-97BA-F8DB-786832D8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7B1098-F4AF-4FE5-9514-1E64473FC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</p:spPr>
        <p:txBody>
          <a:bodyPr/>
          <a:lstStyle/>
          <a:p>
            <a:fld id="{35344A1B-E8DD-954C-8DB7-C98DF26ACB97}" type="slidenum">
              <a:rPr lang="en-US" smtClean="0"/>
              <a:t>8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6416BC6-F4D8-4873-4E65-AF98F8A0B0F9}"/>
              </a:ext>
            </a:extLst>
          </p:cNvPr>
          <p:cNvSpPr txBox="1">
            <a:spLocks/>
          </p:cNvSpPr>
          <p:nvPr/>
        </p:nvSpPr>
        <p:spPr>
          <a:xfrm>
            <a:off x="828697" y="657776"/>
            <a:ext cx="10178116" cy="707886"/>
          </a:xfrm>
          <a:prstGeom prst="rect">
            <a:avLst/>
          </a:prstGeom>
        </p:spPr>
        <p:txBody>
          <a:bodyPr vert="horz" wrap="square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kern="1200">
                <a:solidFill>
                  <a:srgbClr val="FCFCF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latin typeface="Segoe UI" panose="020B0502040204020203" pitchFamily="34" charset="0"/>
                <a:cs typeface="Segoe UI" panose="020B0502040204020203" pitchFamily="34" charset="0"/>
              </a:rPr>
              <a:t>We get further, faster, </a:t>
            </a:r>
            <a:r>
              <a:rPr lang="en-US" sz="4000" b="1">
                <a:solidFill>
                  <a:srgbClr val="F5802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less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C16A0C1-6693-6DB2-666B-111B6B858AD7}"/>
              </a:ext>
            </a:extLst>
          </p:cNvPr>
          <p:cNvSpPr/>
          <p:nvPr/>
        </p:nvSpPr>
        <p:spPr>
          <a:xfrm rot="21134232">
            <a:off x="1225071" y="2930314"/>
            <a:ext cx="8142498" cy="2529251"/>
          </a:xfrm>
          <a:prstGeom prst="ellipse">
            <a:avLst/>
          </a:prstGeom>
          <a:gradFill flip="none" rotWithShape="1">
            <a:gsLst>
              <a:gs pos="0">
                <a:srgbClr val="606060">
                  <a:alpha val="55552"/>
                </a:srgbClr>
              </a:gs>
              <a:gs pos="100000">
                <a:srgbClr val="606060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Lexend Regular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B84F5F3-94EA-9823-F7D9-35E308DAA077}"/>
              </a:ext>
            </a:extLst>
          </p:cNvPr>
          <p:cNvGrpSpPr/>
          <p:nvPr/>
        </p:nvGrpSpPr>
        <p:grpSpPr>
          <a:xfrm>
            <a:off x="3619847" y="1731072"/>
            <a:ext cx="7997525" cy="3816166"/>
            <a:chOff x="4825143" y="3402890"/>
            <a:chExt cx="6424671" cy="234476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370ECE6-2D42-543A-AE48-B546057B9DD1}"/>
                </a:ext>
              </a:extLst>
            </p:cNvPr>
            <p:cNvCxnSpPr>
              <a:cxnSpLocks/>
            </p:cNvCxnSpPr>
            <p:nvPr/>
          </p:nvCxnSpPr>
          <p:spPr>
            <a:xfrm>
              <a:off x="4825143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2632D33-2BC2-E730-1EE3-0F9F5B3484D3}"/>
                </a:ext>
              </a:extLst>
            </p:cNvPr>
            <p:cNvCxnSpPr>
              <a:cxnSpLocks/>
            </p:cNvCxnSpPr>
            <p:nvPr/>
          </p:nvCxnSpPr>
          <p:spPr>
            <a:xfrm>
              <a:off x="5019830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925EF17-0165-8C0B-A2CE-00966820855B}"/>
                </a:ext>
              </a:extLst>
            </p:cNvPr>
            <p:cNvCxnSpPr>
              <a:cxnSpLocks/>
            </p:cNvCxnSpPr>
            <p:nvPr/>
          </p:nvCxnSpPr>
          <p:spPr>
            <a:xfrm>
              <a:off x="5214517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F2A8656-6293-6DCA-75F3-8FF29AAF31E2}"/>
                </a:ext>
              </a:extLst>
            </p:cNvPr>
            <p:cNvCxnSpPr>
              <a:cxnSpLocks/>
            </p:cNvCxnSpPr>
            <p:nvPr/>
          </p:nvCxnSpPr>
          <p:spPr>
            <a:xfrm>
              <a:off x="5409204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9C953AE-9FE9-DD67-EC3F-FA487B5BD737}"/>
                </a:ext>
              </a:extLst>
            </p:cNvPr>
            <p:cNvCxnSpPr>
              <a:cxnSpLocks/>
            </p:cNvCxnSpPr>
            <p:nvPr/>
          </p:nvCxnSpPr>
          <p:spPr>
            <a:xfrm>
              <a:off x="5798578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97D492-7B92-3AC1-272F-2D5861283560}"/>
                </a:ext>
              </a:extLst>
            </p:cNvPr>
            <p:cNvCxnSpPr>
              <a:cxnSpLocks/>
            </p:cNvCxnSpPr>
            <p:nvPr/>
          </p:nvCxnSpPr>
          <p:spPr>
            <a:xfrm>
              <a:off x="5993265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BBB1AB2-48AC-03D1-F57E-D185490C7B7D}"/>
                </a:ext>
              </a:extLst>
            </p:cNvPr>
            <p:cNvCxnSpPr>
              <a:cxnSpLocks/>
            </p:cNvCxnSpPr>
            <p:nvPr/>
          </p:nvCxnSpPr>
          <p:spPr>
            <a:xfrm>
              <a:off x="6187952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98A5461-BA97-136E-3B04-C1D53AA50918}"/>
                </a:ext>
              </a:extLst>
            </p:cNvPr>
            <p:cNvCxnSpPr>
              <a:cxnSpLocks/>
            </p:cNvCxnSpPr>
            <p:nvPr/>
          </p:nvCxnSpPr>
          <p:spPr>
            <a:xfrm>
              <a:off x="6382639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E4D868C-3A07-4810-C8DB-095637F33B27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13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748EA84-24F8-2C66-C7C4-9B99619026E2}"/>
                </a:ext>
              </a:extLst>
            </p:cNvPr>
            <p:cNvCxnSpPr>
              <a:cxnSpLocks/>
            </p:cNvCxnSpPr>
            <p:nvPr/>
          </p:nvCxnSpPr>
          <p:spPr>
            <a:xfrm>
              <a:off x="6966700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BA7D7E6-1DDB-2122-BE49-8170FCE243DC}"/>
                </a:ext>
              </a:extLst>
            </p:cNvPr>
            <p:cNvCxnSpPr>
              <a:cxnSpLocks/>
            </p:cNvCxnSpPr>
            <p:nvPr/>
          </p:nvCxnSpPr>
          <p:spPr>
            <a:xfrm>
              <a:off x="7161387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CFF98DC-90FB-43D9-DEF5-10A150559A29}"/>
                </a:ext>
              </a:extLst>
            </p:cNvPr>
            <p:cNvCxnSpPr>
              <a:cxnSpLocks/>
            </p:cNvCxnSpPr>
            <p:nvPr/>
          </p:nvCxnSpPr>
          <p:spPr>
            <a:xfrm>
              <a:off x="7356074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4E89F1D-2B18-4B7D-8AFC-C27AE544DB0D}"/>
                </a:ext>
              </a:extLst>
            </p:cNvPr>
            <p:cNvCxnSpPr>
              <a:cxnSpLocks/>
            </p:cNvCxnSpPr>
            <p:nvPr/>
          </p:nvCxnSpPr>
          <p:spPr>
            <a:xfrm>
              <a:off x="7745448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CB4826E-07E2-8155-B23E-66EF249F7965}"/>
                </a:ext>
              </a:extLst>
            </p:cNvPr>
            <p:cNvCxnSpPr>
              <a:cxnSpLocks/>
            </p:cNvCxnSpPr>
            <p:nvPr/>
          </p:nvCxnSpPr>
          <p:spPr>
            <a:xfrm>
              <a:off x="7940135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91D59F2-D98D-99AC-6305-71C3E8A88501}"/>
                </a:ext>
              </a:extLst>
            </p:cNvPr>
            <p:cNvCxnSpPr>
              <a:cxnSpLocks/>
            </p:cNvCxnSpPr>
            <p:nvPr/>
          </p:nvCxnSpPr>
          <p:spPr>
            <a:xfrm>
              <a:off x="8329509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8A60183-5874-F062-714A-0B3B209BA23D}"/>
                </a:ext>
              </a:extLst>
            </p:cNvPr>
            <p:cNvCxnSpPr>
              <a:cxnSpLocks/>
            </p:cNvCxnSpPr>
            <p:nvPr/>
          </p:nvCxnSpPr>
          <p:spPr>
            <a:xfrm>
              <a:off x="8134822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A4187A-1A20-16C1-4AC7-09B145468DA6}"/>
                </a:ext>
              </a:extLst>
            </p:cNvPr>
            <p:cNvCxnSpPr>
              <a:cxnSpLocks/>
            </p:cNvCxnSpPr>
            <p:nvPr/>
          </p:nvCxnSpPr>
          <p:spPr>
            <a:xfrm>
              <a:off x="8718883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F6D0E38-ADA6-B050-312C-7A13F0BE22DC}"/>
                </a:ext>
              </a:extLst>
            </p:cNvPr>
            <p:cNvCxnSpPr>
              <a:cxnSpLocks/>
            </p:cNvCxnSpPr>
            <p:nvPr/>
          </p:nvCxnSpPr>
          <p:spPr>
            <a:xfrm>
              <a:off x="8913570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1D5DBBB-185E-570B-5B8C-FB47874B9F05}"/>
                </a:ext>
              </a:extLst>
            </p:cNvPr>
            <p:cNvCxnSpPr>
              <a:cxnSpLocks/>
            </p:cNvCxnSpPr>
            <p:nvPr/>
          </p:nvCxnSpPr>
          <p:spPr>
            <a:xfrm>
              <a:off x="9108257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6131AEC-3C12-3250-3DEA-61F8440A67FF}"/>
                </a:ext>
              </a:extLst>
            </p:cNvPr>
            <p:cNvCxnSpPr>
              <a:cxnSpLocks/>
            </p:cNvCxnSpPr>
            <p:nvPr/>
          </p:nvCxnSpPr>
          <p:spPr>
            <a:xfrm>
              <a:off x="9302944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76DA962-0D5F-CA3F-EE65-2282B96A9756}"/>
                </a:ext>
              </a:extLst>
            </p:cNvPr>
            <p:cNvCxnSpPr>
              <a:cxnSpLocks/>
            </p:cNvCxnSpPr>
            <p:nvPr/>
          </p:nvCxnSpPr>
          <p:spPr>
            <a:xfrm>
              <a:off x="9692318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ABD5B76-BAFC-D99C-10B4-40417C942686}"/>
                </a:ext>
              </a:extLst>
            </p:cNvPr>
            <p:cNvCxnSpPr>
              <a:cxnSpLocks/>
            </p:cNvCxnSpPr>
            <p:nvPr/>
          </p:nvCxnSpPr>
          <p:spPr>
            <a:xfrm>
              <a:off x="10081692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4AB3800-9DBA-272E-C3B4-5DE145C80DC3}"/>
                </a:ext>
              </a:extLst>
            </p:cNvPr>
            <p:cNvCxnSpPr>
              <a:cxnSpLocks/>
            </p:cNvCxnSpPr>
            <p:nvPr/>
          </p:nvCxnSpPr>
          <p:spPr>
            <a:xfrm>
              <a:off x="10276379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39C722C-3AB9-D63D-289A-30A33A44A443}"/>
                </a:ext>
              </a:extLst>
            </p:cNvPr>
            <p:cNvCxnSpPr>
              <a:cxnSpLocks/>
            </p:cNvCxnSpPr>
            <p:nvPr/>
          </p:nvCxnSpPr>
          <p:spPr>
            <a:xfrm>
              <a:off x="9887005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580832A-EA38-E0E1-5B28-57B242BC85EF}"/>
                </a:ext>
              </a:extLst>
            </p:cNvPr>
            <p:cNvCxnSpPr>
              <a:cxnSpLocks/>
            </p:cNvCxnSpPr>
            <p:nvPr/>
          </p:nvCxnSpPr>
          <p:spPr>
            <a:xfrm>
              <a:off x="10860440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9617891-171F-3373-7E68-753D4C9FB74C}"/>
                </a:ext>
              </a:extLst>
            </p:cNvPr>
            <p:cNvCxnSpPr>
              <a:cxnSpLocks/>
            </p:cNvCxnSpPr>
            <p:nvPr/>
          </p:nvCxnSpPr>
          <p:spPr>
            <a:xfrm>
              <a:off x="11249814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A0EEBBB-AC62-3B73-038A-5C5E0C9A4C00}"/>
                </a:ext>
              </a:extLst>
            </p:cNvPr>
            <p:cNvCxnSpPr>
              <a:cxnSpLocks/>
            </p:cNvCxnSpPr>
            <p:nvPr/>
          </p:nvCxnSpPr>
          <p:spPr>
            <a:xfrm>
              <a:off x="10665753" y="3402890"/>
              <a:ext cx="0" cy="2344767"/>
            </a:xfrm>
            <a:prstGeom prst="line">
              <a:avLst/>
            </a:prstGeom>
            <a:noFill/>
            <a:ln w="12700" cap="flat" cmpd="sng" algn="ctr">
              <a:solidFill>
                <a:srgbClr val="171717">
                  <a:alpha val="67000"/>
                </a:srgbClr>
              </a:solidFill>
              <a:prstDash val="solid"/>
              <a:miter lim="800000"/>
            </a:ln>
            <a:effectLst/>
          </p:spPr>
        </p:cxn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264BE39-824F-6E32-724D-502C8B65CDE8}"/>
              </a:ext>
            </a:extLst>
          </p:cNvPr>
          <p:cNvCxnSpPr>
            <a:cxnSpLocks/>
          </p:cNvCxnSpPr>
          <p:nvPr/>
        </p:nvCxnSpPr>
        <p:spPr>
          <a:xfrm>
            <a:off x="1196355" y="2814013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171717"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CE480D4-60CC-889F-B9C2-DDF0F8D394F0}"/>
              </a:ext>
            </a:extLst>
          </p:cNvPr>
          <p:cNvCxnSpPr>
            <a:cxnSpLocks/>
          </p:cNvCxnSpPr>
          <p:nvPr/>
        </p:nvCxnSpPr>
        <p:spPr>
          <a:xfrm>
            <a:off x="1681053" y="2814013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171717"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1DACA91-5AA3-CB3F-E0D7-28CB48F3C32A}"/>
              </a:ext>
            </a:extLst>
          </p:cNvPr>
          <p:cNvCxnSpPr>
            <a:cxnSpLocks/>
          </p:cNvCxnSpPr>
          <p:nvPr/>
        </p:nvCxnSpPr>
        <p:spPr>
          <a:xfrm>
            <a:off x="1923402" y="2814013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171717"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E31FA74-B961-F823-6527-596A772D15BA}"/>
              </a:ext>
            </a:extLst>
          </p:cNvPr>
          <p:cNvCxnSpPr>
            <a:cxnSpLocks/>
          </p:cNvCxnSpPr>
          <p:nvPr/>
        </p:nvCxnSpPr>
        <p:spPr>
          <a:xfrm>
            <a:off x="2408101" y="2814013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171717"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8E0F69-5B77-52C0-C598-DE27DD7BF563}"/>
              </a:ext>
            </a:extLst>
          </p:cNvPr>
          <p:cNvCxnSpPr>
            <a:cxnSpLocks/>
          </p:cNvCxnSpPr>
          <p:nvPr/>
        </p:nvCxnSpPr>
        <p:spPr>
          <a:xfrm>
            <a:off x="2650450" y="2814013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171717"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03BB1CE-BFD6-F6EF-C43D-F40E7E0D8B9A}"/>
              </a:ext>
            </a:extLst>
          </p:cNvPr>
          <p:cNvCxnSpPr>
            <a:cxnSpLocks/>
          </p:cNvCxnSpPr>
          <p:nvPr/>
        </p:nvCxnSpPr>
        <p:spPr>
          <a:xfrm>
            <a:off x="2892799" y="2814013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171717"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730EF30-DDD4-23CA-C071-583CABAF29DF}"/>
              </a:ext>
            </a:extLst>
          </p:cNvPr>
          <p:cNvCxnSpPr>
            <a:cxnSpLocks/>
          </p:cNvCxnSpPr>
          <p:nvPr/>
        </p:nvCxnSpPr>
        <p:spPr>
          <a:xfrm>
            <a:off x="3135148" y="2814013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171717"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4BD61B6-1373-F0EA-ECC0-FBAA8AFF92A9}"/>
              </a:ext>
            </a:extLst>
          </p:cNvPr>
          <p:cNvCxnSpPr>
            <a:cxnSpLocks/>
          </p:cNvCxnSpPr>
          <p:nvPr/>
        </p:nvCxnSpPr>
        <p:spPr>
          <a:xfrm>
            <a:off x="2165751" y="2814013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606060">
                <a:lumMod val="60000"/>
                <a:lumOff val="40000"/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511CC05-46FB-41CB-C359-FDFA6AE55278}"/>
              </a:ext>
            </a:extLst>
          </p:cNvPr>
          <p:cNvCxnSpPr>
            <a:cxnSpLocks/>
          </p:cNvCxnSpPr>
          <p:nvPr/>
        </p:nvCxnSpPr>
        <p:spPr>
          <a:xfrm>
            <a:off x="1438704" y="2814013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171717">
                <a:alpha val="67000"/>
              </a:srgbClr>
            </a:solidFill>
            <a:prstDash val="solid"/>
            <a:miter lim="800000"/>
          </a:ln>
          <a:effectLst/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31E3C6A2-9A92-0A2A-E05C-F1689E8B38E9}"/>
              </a:ext>
            </a:extLst>
          </p:cNvPr>
          <p:cNvSpPr txBox="1"/>
          <p:nvPr/>
        </p:nvSpPr>
        <p:spPr>
          <a:xfrm>
            <a:off x="563221" y="5740215"/>
            <a:ext cx="781569" cy="252249"/>
          </a:xfrm>
          <a:prstGeom prst="rect">
            <a:avLst/>
          </a:prstGeom>
        </p:spPr>
        <p:txBody>
          <a:bodyPr wrap="square" lIns="0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300"/>
              </a:spcAft>
              <a:defRPr/>
            </a:pPr>
            <a:r>
              <a:rPr lang="en-US" sz="900" spc="200" dirty="0">
                <a:solidFill>
                  <a:srgbClr val="71717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2026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468A9A-CB64-F7C4-E512-CA80600C0E41}"/>
              </a:ext>
            </a:extLst>
          </p:cNvPr>
          <p:cNvSpPr txBox="1"/>
          <p:nvPr/>
        </p:nvSpPr>
        <p:spPr>
          <a:xfrm>
            <a:off x="4198460" y="5754875"/>
            <a:ext cx="781568" cy="252249"/>
          </a:xfrm>
          <a:prstGeom prst="rect">
            <a:avLst/>
          </a:prstGeom>
        </p:spPr>
        <p:txBody>
          <a:bodyPr wrap="square" lIns="0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300"/>
              </a:spcAft>
              <a:defRPr/>
            </a:pPr>
            <a:r>
              <a:rPr lang="en-US" sz="900" spc="200">
                <a:solidFill>
                  <a:srgbClr val="71717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2029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936615-0271-F441-11BE-4AC467000ADD}"/>
              </a:ext>
            </a:extLst>
          </p:cNvPr>
          <p:cNvSpPr txBox="1"/>
          <p:nvPr/>
        </p:nvSpPr>
        <p:spPr>
          <a:xfrm>
            <a:off x="9045443" y="5740495"/>
            <a:ext cx="875474" cy="252249"/>
          </a:xfrm>
          <a:prstGeom prst="rect">
            <a:avLst/>
          </a:prstGeom>
        </p:spPr>
        <p:txBody>
          <a:bodyPr wrap="square" lIns="0" rtlCol="0">
            <a:spAutoFit/>
          </a:bodyPr>
          <a:lstStyle/>
          <a:p>
            <a:pPr algn="ctr">
              <a:lnSpc>
                <a:spcPct val="125000"/>
              </a:lnSpc>
              <a:spcAft>
                <a:spcPts val="300"/>
              </a:spcAft>
              <a:defRPr/>
            </a:pPr>
            <a:r>
              <a:rPr lang="en-US" sz="900" spc="200">
                <a:solidFill>
                  <a:srgbClr val="71717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2033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16B1B78-E236-AF68-8EE0-16703FAEC9B1}"/>
              </a:ext>
            </a:extLst>
          </p:cNvPr>
          <p:cNvCxnSpPr>
            <a:cxnSpLocks/>
          </p:cNvCxnSpPr>
          <p:nvPr/>
        </p:nvCxnSpPr>
        <p:spPr>
          <a:xfrm>
            <a:off x="11375023" y="2628437"/>
            <a:ext cx="0" cy="2918800"/>
          </a:xfrm>
          <a:prstGeom prst="line">
            <a:avLst/>
          </a:prstGeom>
          <a:noFill/>
          <a:ln w="12700" cap="flat" cmpd="sng" algn="ctr">
            <a:solidFill>
              <a:srgbClr val="171717"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90F48C7-9EC8-100F-037E-9E969D6D7B98}"/>
              </a:ext>
            </a:extLst>
          </p:cNvPr>
          <p:cNvCxnSpPr>
            <a:cxnSpLocks/>
          </p:cNvCxnSpPr>
          <p:nvPr/>
        </p:nvCxnSpPr>
        <p:spPr>
          <a:xfrm>
            <a:off x="5800990" y="1731071"/>
            <a:ext cx="0" cy="3816166"/>
          </a:xfrm>
          <a:prstGeom prst="line">
            <a:avLst/>
          </a:prstGeom>
          <a:noFill/>
          <a:ln w="12700" cap="flat" cmpd="sng" algn="ctr">
            <a:solidFill>
              <a:srgbClr val="606060">
                <a:lumMod val="60000"/>
                <a:lumOff val="40000"/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54E17C4-7CFC-BC32-E5A0-C5B43DB69CEE}"/>
              </a:ext>
            </a:extLst>
          </p:cNvPr>
          <p:cNvCxnSpPr>
            <a:cxnSpLocks/>
          </p:cNvCxnSpPr>
          <p:nvPr/>
        </p:nvCxnSpPr>
        <p:spPr>
          <a:xfrm>
            <a:off x="7012736" y="1731071"/>
            <a:ext cx="0" cy="3816166"/>
          </a:xfrm>
          <a:prstGeom prst="line">
            <a:avLst/>
          </a:prstGeom>
          <a:noFill/>
          <a:ln w="12700" cap="flat" cmpd="sng" algn="ctr">
            <a:solidFill>
              <a:srgbClr val="606060">
                <a:lumMod val="60000"/>
                <a:lumOff val="40000"/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BCA4FFA-007A-9A49-BB8B-D7C9E2F067BF}"/>
              </a:ext>
            </a:extLst>
          </p:cNvPr>
          <p:cNvCxnSpPr>
            <a:cxnSpLocks/>
          </p:cNvCxnSpPr>
          <p:nvPr/>
        </p:nvCxnSpPr>
        <p:spPr>
          <a:xfrm>
            <a:off x="9436227" y="1743138"/>
            <a:ext cx="0" cy="3816166"/>
          </a:xfrm>
          <a:prstGeom prst="line">
            <a:avLst/>
          </a:prstGeom>
          <a:noFill/>
          <a:ln w="12700" cap="flat" cmpd="sng" algn="ctr">
            <a:solidFill>
              <a:srgbClr val="606060">
                <a:lumMod val="60000"/>
                <a:lumOff val="40000"/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B20EC46-1EF7-0E89-EAC9-B11790A27C54}"/>
              </a:ext>
            </a:extLst>
          </p:cNvPr>
          <p:cNvCxnSpPr>
            <a:cxnSpLocks/>
          </p:cNvCxnSpPr>
          <p:nvPr/>
        </p:nvCxnSpPr>
        <p:spPr>
          <a:xfrm>
            <a:off x="8224483" y="1731071"/>
            <a:ext cx="0" cy="3816166"/>
          </a:xfrm>
          <a:prstGeom prst="line">
            <a:avLst/>
          </a:prstGeom>
          <a:noFill/>
          <a:ln w="12700" cap="flat" cmpd="sng" algn="ctr">
            <a:solidFill>
              <a:srgbClr val="606060">
                <a:lumMod val="60000"/>
                <a:lumOff val="40000"/>
                <a:alpha val="67000"/>
              </a:srgbClr>
            </a:solidFill>
            <a:prstDash val="solid"/>
            <a:miter lim="800000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520EF6-006E-5714-E660-5A81C60E8222}"/>
              </a:ext>
            </a:extLst>
          </p:cNvPr>
          <p:cNvCxnSpPr>
            <a:cxnSpLocks/>
          </p:cNvCxnSpPr>
          <p:nvPr/>
        </p:nvCxnSpPr>
        <p:spPr>
          <a:xfrm>
            <a:off x="3377496" y="2812962"/>
            <a:ext cx="0" cy="2734275"/>
          </a:xfrm>
          <a:prstGeom prst="line">
            <a:avLst/>
          </a:prstGeom>
          <a:noFill/>
          <a:ln w="12700" cap="flat" cmpd="sng" algn="ctr">
            <a:solidFill>
              <a:srgbClr val="606060">
                <a:lumMod val="60000"/>
                <a:lumOff val="40000"/>
                <a:alpha val="67000"/>
              </a:srgbClr>
            </a:solidFill>
            <a:prstDash val="solid"/>
            <a:miter lim="800000"/>
          </a:ln>
          <a:effectLst/>
        </p:spPr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850C06D4-93C5-3840-8A85-86DE691DE4E7}"/>
              </a:ext>
            </a:extLst>
          </p:cNvPr>
          <p:cNvSpPr/>
          <p:nvPr/>
        </p:nvSpPr>
        <p:spPr>
          <a:xfrm>
            <a:off x="4589243" y="3125780"/>
            <a:ext cx="4846984" cy="655853"/>
          </a:xfrm>
          <a:prstGeom prst="rect">
            <a:avLst/>
          </a:prstGeom>
          <a:gradFill flip="none" rotWithShape="1">
            <a:gsLst>
              <a:gs pos="30000">
                <a:srgbClr val="F47E21"/>
              </a:gs>
              <a:gs pos="0">
                <a:srgbClr val="FED366"/>
              </a:gs>
              <a:gs pos="66000">
                <a:srgbClr val="7C3314"/>
              </a:gs>
              <a:gs pos="44000">
                <a:srgbClr val="F05F21"/>
              </a:gs>
              <a:gs pos="100000">
                <a:srgbClr val="070707">
                  <a:alpha val="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182880" bIns="91440" rtlCol="0" anchor="b"/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20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Exa Medium" pitchFamily="2" charset="77"/>
                <a:ea typeface="+mn-ea"/>
                <a:cs typeface="+mn-cs"/>
              </a:rPr>
              <a:t>HAMMIR-DT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CC708E0-311A-DEAE-13B7-24FC649A3B5E}"/>
              </a:ext>
            </a:extLst>
          </p:cNvPr>
          <p:cNvSpPr txBox="1"/>
          <p:nvPr/>
        </p:nvSpPr>
        <p:spPr>
          <a:xfrm>
            <a:off x="6025210" y="3335527"/>
            <a:ext cx="3205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900">
                <a:solidFill>
                  <a:srgbClr val="FAFAFA"/>
                </a:solidFill>
                <a:latin typeface="Lexend Regular" panose="020F0502020204030204"/>
              </a:rPr>
              <a:t>Industrial-scale fusion device unlocks power plant financing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76DA70C-3485-7898-8822-33A601E49105}"/>
              </a:ext>
            </a:extLst>
          </p:cNvPr>
          <p:cNvSpPr/>
          <p:nvPr/>
        </p:nvSpPr>
        <p:spPr>
          <a:xfrm>
            <a:off x="8709181" y="2389925"/>
            <a:ext cx="2921615" cy="542027"/>
          </a:xfrm>
          <a:prstGeom prst="rect">
            <a:avLst/>
          </a:prstGeom>
          <a:solidFill>
            <a:srgbClr val="070707"/>
          </a:solidFill>
          <a:ln w="12700" cap="flat" cmpd="sng" algn="ctr">
            <a:solidFill>
              <a:srgbClr val="606060">
                <a:lumMod val="60000"/>
                <a:lumOff val="40000"/>
                <a:alpha val="67000"/>
              </a:srgbClr>
            </a:solidFill>
            <a:prstDash val="solid"/>
            <a:miter lim="800000"/>
          </a:ln>
          <a:effectLst/>
        </p:spPr>
        <p:txBody>
          <a:bodyPr lIns="182880" rtlCol="0" anchor="ctr"/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20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Biome" panose="020B0503030204020804" pitchFamily="34" charset="0"/>
                <a:ea typeface="+mn-ea"/>
                <a:cs typeface="Biome" panose="020B0503030204020804" pitchFamily="34" charset="0"/>
              </a:rPr>
              <a:t>COMMERCIAL DEPLOYMENTS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D43B4EB4-BAA1-85F8-188D-36D3950E5F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flipH="1">
            <a:off x="4333471" y="1365662"/>
            <a:ext cx="4103228" cy="2308066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6559D14-5C5D-4873-AF6E-12AA91B1991B}"/>
              </a:ext>
            </a:extLst>
          </p:cNvPr>
          <p:cNvCxnSpPr>
            <a:cxnSpLocks/>
          </p:cNvCxnSpPr>
          <p:nvPr/>
        </p:nvCxnSpPr>
        <p:spPr>
          <a:xfrm>
            <a:off x="4589243" y="1822444"/>
            <a:ext cx="0" cy="3742798"/>
          </a:xfrm>
          <a:prstGeom prst="line">
            <a:avLst/>
          </a:prstGeom>
          <a:noFill/>
          <a:ln w="12700" cap="flat" cmpd="sng" algn="ctr">
            <a:solidFill>
              <a:srgbClr val="F47E21">
                <a:alpha val="67000"/>
              </a:srgbClr>
            </a:solidFill>
            <a:prstDash val="solid"/>
            <a:miter lim="800000"/>
          </a:ln>
          <a:effectLst/>
        </p:spPr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BADF9CF9-9285-104B-2C25-8B0B76070717}"/>
              </a:ext>
            </a:extLst>
          </p:cNvPr>
          <p:cNvSpPr/>
          <p:nvPr/>
        </p:nvSpPr>
        <p:spPr>
          <a:xfrm>
            <a:off x="954005" y="3918548"/>
            <a:ext cx="6028233" cy="655853"/>
          </a:xfrm>
          <a:prstGeom prst="rect">
            <a:avLst/>
          </a:prstGeom>
          <a:gradFill flip="none" rotWithShape="1">
            <a:gsLst>
              <a:gs pos="30000">
                <a:srgbClr val="F47E21"/>
              </a:gs>
              <a:gs pos="0">
                <a:srgbClr val="FED366"/>
              </a:gs>
              <a:gs pos="66000">
                <a:srgbClr val="7C3314"/>
              </a:gs>
              <a:gs pos="44000">
                <a:srgbClr val="F05F21"/>
              </a:gs>
              <a:gs pos="100000">
                <a:srgbClr val="070707">
                  <a:alpha val="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182880" bIns="91440" rtlCol="0" anchor="b"/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20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Exa Medium" pitchFamily="2" charset="77"/>
                <a:ea typeface="+mn-ea"/>
                <a:cs typeface="+mn-cs"/>
              </a:rPr>
              <a:t>HAMMIR-DD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09990B8-BA40-0874-9B21-3B25B43E0C46}"/>
              </a:ext>
            </a:extLst>
          </p:cNvPr>
          <p:cNvSpPr txBox="1"/>
          <p:nvPr/>
        </p:nvSpPr>
        <p:spPr>
          <a:xfrm>
            <a:off x="2772750" y="4194939"/>
            <a:ext cx="3457702" cy="230832"/>
          </a:xfrm>
          <a:prstGeom prst="rect">
            <a:avLst/>
          </a:prstGeom>
        </p:spPr>
        <p:txBody>
          <a:bodyPr wrap="square" rIns="182880" rtlCol="0">
            <a:spAutoFit/>
          </a:bodyPr>
          <a:lstStyle/>
          <a:p>
            <a:pPr algn="ctr">
              <a:defRPr/>
            </a:pPr>
            <a:r>
              <a:rPr lang="en-US" sz="900">
                <a:solidFill>
                  <a:srgbClr val="FAFAFA"/>
                </a:solidFill>
                <a:latin typeface="Lexend Regular" panose="020F0502020204030204"/>
              </a:rPr>
              <a:t>Q&gt;1 conditions, operate at commercial scale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600FF404-1C36-5C53-35E4-40A907BF7F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61204" y="2237453"/>
            <a:ext cx="4103228" cy="2308066"/>
          </a:xfrm>
          <a:prstGeom prst="rect">
            <a:avLst/>
          </a:prstGeom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B262A63-1EA6-DB98-FF29-E66002699560}"/>
              </a:ext>
            </a:extLst>
          </p:cNvPr>
          <p:cNvCxnSpPr>
            <a:cxnSpLocks/>
          </p:cNvCxnSpPr>
          <p:nvPr/>
        </p:nvCxnSpPr>
        <p:spPr>
          <a:xfrm>
            <a:off x="954005" y="2814270"/>
            <a:ext cx="0" cy="2733225"/>
          </a:xfrm>
          <a:prstGeom prst="line">
            <a:avLst/>
          </a:prstGeom>
          <a:noFill/>
          <a:ln w="12700" cap="flat" cmpd="sng" algn="ctr">
            <a:solidFill>
              <a:srgbClr val="606060">
                <a:lumMod val="60000"/>
                <a:lumOff val="40000"/>
                <a:alpha val="67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37603562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666AA-158B-C563-50FF-BFDD7223B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95964B3-1B0B-6C7B-6479-2839FFE2F22A}"/>
              </a:ext>
            </a:extLst>
          </p:cNvPr>
          <p:cNvCxnSpPr>
            <a:cxnSpLocks/>
          </p:cNvCxnSpPr>
          <p:nvPr/>
        </p:nvCxnSpPr>
        <p:spPr>
          <a:xfrm>
            <a:off x="4179356" y="3159356"/>
            <a:ext cx="243922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396186D-C3E8-AD1C-BEBE-98A0F4380656}"/>
              </a:ext>
            </a:extLst>
          </p:cNvPr>
          <p:cNvCxnSpPr>
            <a:cxnSpLocks/>
          </p:cNvCxnSpPr>
          <p:nvPr/>
        </p:nvCxnSpPr>
        <p:spPr>
          <a:xfrm>
            <a:off x="4986670" y="5320924"/>
            <a:ext cx="277250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8AB68057-D9F8-8082-8BA7-1EA76B9CF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" r="1401"/>
          <a:stretch/>
        </p:blipFill>
        <p:spPr>
          <a:xfrm>
            <a:off x="1772354" y="1194910"/>
            <a:ext cx="9387527" cy="543269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6CD9B5-33F3-596E-B6A7-23E04A61A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29" y="6492875"/>
            <a:ext cx="2743200" cy="365125"/>
          </a:xfrm>
        </p:spPr>
        <p:txBody>
          <a:bodyPr/>
          <a:lstStyle/>
          <a:p>
            <a:fld id="{35344A1B-E8DD-954C-8DB7-C98DF26ACB97}" type="slidenum">
              <a:rPr lang="en-US" smtClean="0"/>
              <a:t>9</a:t>
            </a:fld>
            <a:endParaRPr lang="en-US"/>
          </a:p>
        </p:txBody>
      </p:sp>
      <p:sp>
        <p:nvSpPr>
          <p:cNvPr id="22" name="Rounded Rectangle 1">
            <a:extLst>
              <a:ext uri="{FF2B5EF4-FFF2-40B4-BE49-F238E27FC236}">
                <a16:creationId xmlns:a16="http://schemas.microsoft.com/office/drawing/2014/main" id="{02111A43-402B-0C6C-AF7C-0A14B1CAFB6C}"/>
              </a:ext>
            </a:extLst>
          </p:cNvPr>
          <p:cNvSpPr/>
          <p:nvPr/>
        </p:nvSpPr>
        <p:spPr>
          <a:xfrm>
            <a:off x="678724" y="1729707"/>
            <a:ext cx="3772789" cy="1968937"/>
          </a:xfrm>
          <a:prstGeom prst="roundRect">
            <a:avLst>
              <a:gd name="adj" fmla="val 8790"/>
            </a:avLst>
          </a:prstGeom>
          <a:gradFill flip="none" rotWithShape="1">
            <a:gsLst>
              <a:gs pos="27000">
                <a:srgbClr val="C66414"/>
              </a:gs>
              <a:gs pos="0">
                <a:srgbClr val="F9CE63"/>
              </a:gs>
              <a:gs pos="47000">
                <a:srgbClr val="802F0D"/>
              </a:gs>
              <a:gs pos="100000">
                <a:srgbClr val="070707"/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502920" tIns="548640" bIns="640080" rtlCol="0" anchor="t"/>
          <a:lstStyle/>
          <a:p>
            <a:pPr>
              <a:spcAft>
                <a:spcPts val="3500"/>
              </a:spcAft>
              <a:defRPr/>
            </a:pPr>
            <a:endParaRPr lang="en-US" sz="1100" kern="0">
              <a:solidFill>
                <a:srgbClr val="606060"/>
              </a:solidFill>
              <a:latin typeface="Lexend Regular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629240-9462-EB22-DE8C-0A33D8F57FB0}"/>
              </a:ext>
            </a:extLst>
          </p:cNvPr>
          <p:cNvSpPr txBox="1"/>
          <p:nvPr/>
        </p:nvSpPr>
        <p:spPr>
          <a:xfrm>
            <a:off x="1032119" y="1933257"/>
            <a:ext cx="40419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FAFAFA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 Deuterium-Tritium</a:t>
            </a:r>
          </a:p>
        </p:txBody>
      </p:sp>
      <p:sp>
        <p:nvSpPr>
          <p:cNvPr id="25" name="Rounded Rectangle 1">
            <a:extLst>
              <a:ext uri="{FF2B5EF4-FFF2-40B4-BE49-F238E27FC236}">
                <a16:creationId xmlns:a16="http://schemas.microsoft.com/office/drawing/2014/main" id="{51FB5A01-F160-8F1C-04D4-0217ED726F53}"/>
              </a:ext>
            </a:extLst>
          </p:cNvPr>
          <p:cNvSpPr/>
          <p:nvPr/>
        </p:nvSpPr>
        <p:spPr>
          <a:xfrm>
            <a:off x="7775911" y="4414985"/>
            <a:ext cx="3887063" cy="1968937"/>
          </a:xfrm>
          <a:prstGeom prst="roundRect">
            <a:avLst>
              <a:gd name="adj" fmla="val 8790"/>
            </a:avLst>
          </a:prstGeom>
          <a:gradFill flip="none" rotWithShape="1">
            <a:gsLst>
              <a:gs pos="27000">
                <a:srgbClr val="C66414"/>
              </a:gs>
              <a:gs pos="0">
                <a:srgbClr val="F9CE63"/>
              </a:gs>
              <a:gs pos="47000">
                <a:srgbClr val="802F0D"/>
              </a:gs>
              <a:gs pos="100000">
                <a:srgbClr val="070707"/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502920" tIns="548640" bIns="640080" rtlCol="0" anchor="t"/>
          <a:lstStyle/>
          <a:p>
            <a:pPr>
              <a:spcAft>
                <a:spcPts val="3500"/>
              </a:spcAft>
              <a:defRPr/>
            </a:pPr>
            <a:endParaRPr lang="en-US" sz="1100" kern="0">
              <a:solidFill>
                <a:srgbClr val="606060"/>
              </a:solidFill>
              <a:latin typeface="Lexend Regular" panose="020F050202020403020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6BE8DE-8650-8637-DDA1-C99775148160}"/>
              </a:ext>
            </a:extLst>
          </p:cNvPr>
          <p:cNvSpPr txBox="1"/>
          <p:nvPr/>
        </p:nvSpPr>
        <p:spPr>
          <a:xfrm>
            <a:off x="1433287" y="2429841"/>
            <a:ext cx="3472064" cy="1099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sz="1200">
                <a:solidFill>
                  <a:srgbClr val="FAFAFA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Q &gt;1</a:t>
            </a:r>
          </a:p>
          <a:p>
            <a:pPr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sz="1200">
                <a:solidFill>
                  <a:srgbClr val="FAFAFA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Full-commercial scale operations</a:t>
            </a:r>
          </a:p>
          <a:p>
            <a:pPr>
              <a:lnSpc>
                <a:spcPct val="150000"/>
              </a:lnSpc>
              <a:spcAft>
                <a:spcPts val="800"/>
              </a:spcAft>
              <a:defRPr/>
            </a:pPr>
            <a:r>
              <a:rPr lang="en-US" sz="1200">
                <a:solidFill>
                  <a:srgbClr val="FAFAFA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Generates Revenue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C666DE9-15E6-88DF-2B70-C124FA6B38AD}"/>
              </a:ext>
            </a:extLst>
          </p:cNvPr>
          <p:cNvGrpSpPr/>
          <p:nvPr/>
        </p:nvGrpSpPr>
        <p:grpSpPr>
          <a:xfrm>
            <a:off x="1220282" y="2546759"/>
            <a:ext cx="180642" cy="180642"/>
            <a:chOff x="712814" y="2558115"/>
            <a:chExt cx="219456" cy="21945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4A05C941-2320-DD88-2039-DD7BCD6933CD}"/>
                </a:ext>
              </a:extLst>
            </p:cNvPr>
            <p:cNvSpPr/>
            <p:nvPr/>
          </p:nvSpPr>
          <p:spPr>
            <a:xfrm>
              <a:off x="712814" y="2558115"/>
              <a:ext cx="219456" cy="219456"/>
            </a:xfrm>
            <a:prstGeom prst="roundRect">
              <a:avLst/>
            </a:prstGeom>
            <a:solidFill>
              <a:srgbClr val="F47E21">
                <a:alpha val="67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  <a:ea typeface="+mn-ea"/>
                <a:cs typeface="+mn-cs"/>
              </a:endParaRPr>
            </a:p>
          </p:txBody>
        </p:sp>
        <p:sp>
          <p:nvSpPr>
            <p:cNvPr id="29" name="Graphic 45">
              <a:extLst>
                <a:ext uri="{FF2B5EF4-FFF2-40B4-BE49-F238E27FC236}">
                  <a16:creationId xmlns:a16="http://schemas.microsoft.com/office/drawing/2014/main" id="{8F843011-FD61-ED81-83E6-A47C8969CDC2}"/>
                </a:ext>
              </a:extLst>
            </p:cNvPr>
            <p:cNvSpPr/>
            <p:nvPr/>
          </p:nvSpPr>
          <p:spPr>
            <a:xfrm>
              <a:off x="776546" y="2630831"/>
              <a:ext cx="91993" cy="63245"/>
            </a:xfrm>
            <a:custGeom>
              <a:avLst/>
              <a:gdLst>
                <a:gd name="csX0" fmla="*/ 152400 w 152400"/>
                <a:gd name="csY0" fmla="*/ 0 h 104775"/>
                <a:gd name="csX1" fmla="*/ 47625 w 152400"/>
                <a:gd name="csY1" fmla="*/ 104775 h 104775"/>
                <a:gd name="csX2" fmla="*/ 0 w 152400"/>
                <a:gd name="csY2" fmla="*/ 57150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400" h="104775">
                  <a:moveTo>
                    <a:pt x="152400" y="0"/>
                  </a:moveTo>
                  <a:lnTo>
                    <a:pt x="47625" y="104775"/>
                  </a:lnTo>
                  <a:lnTo>
                    <a:pt x="0" y="57150"/>
                  </a:lnTo>
                </a:path>
              </a:pathLst>
            </a:custGeom>
            <a:noFill/>
            <a:ln w="15875" cap="rnd">
              <a:solidFill>
                <a:srgbClr val="FAFAFA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C5C92D-DD51-F060-2606-BB9575E34F7C}"/>
              </a:ext>
            </a:extLst>
          </p:cNvPr>
          <p:cNvGrpSpPr/>
          <p:nvPr/>
        </p:nvGrpSpPr>
        <p:grpSpPr>
          <a:xfrm>
            <a:off x="1220281" y="2897156"/>
            <a:ext cx="180642" cy="180642"/>
            <a:chOff x="712814" y="2558115"/>
            <a:chExt cx="219456" cy="219456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EEBE5BCA-65D9-4665-EFAC-74CF1E0BAF74}"/>
                </a:ext>
              </a:extLst>
            </p:cNvPr>
            <p:cNvSpPr/>
            <p:nvPr/>
          </p:nvSpPr>
          <p:spPr>
            <a:xfrm>
              <a:off x="712814" y="2558115"/>
              <a:ext cx="219456" cy="219456"/>
            </a:xfrm>
            <a:prstGeom prst="roundRect">
              <a:avLst/>
            </a:prstGeom>
            <a:solidFill>
              <a:srgbClr val="F47E21">
                <a:alpha val="67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  <a:ea typeface="+mn-ea"/>
                <a:cs typeface="+mn-cs"/>
              </a:endParaRPr>
            </a:p>
          </p:txBody>
        </p:sp>
        <p:sp>
          <p:nvSpPr>
            <p:cNvPr id="32" name="Graphic 45">
              <a:extLst>
                <a:ext uri="{FF2B5EF4-FFF2-40B4-BE49-F238E27FC236}">
                  <a16:creationId xmlns:a16="http://schemas.microsoft.com/office/drawing/2014/main" id="{71289C65-2C1E-6681-B176-02D61DACB362}"/>
                </a:ext>
              </a:extLst>
            </p:cNvPr>
            <p:cNvSpPr/>
            <p:nvPr/>
          </p:nvSpPr>
          <p:spPr>
            <a:xfrm>
              <a:off x="776546" y="2630835"/>
              <a:ext cx="91993" cy="63245"/>
            </a:xfrm>
            <a:custGeom>
              <a:avLst/>
              <a:gdLst>
                <a:gd name="csX0" fmla="*/ 152400 w 152400"/>
                <a:gd name="csY0" fmla="*/ 0 h 104775"/>
                <a:gd name="csX1" fmla="*/ 47625 w 152400"/>
                <a:gd name="csY1" fmla="*/ 104775 h 104775"/>
                <a:gd name="csX2" fmla="*/ 0 w 152400"/>
                <a:gd name="csY2" fmla="*/ 57150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400" h="104775">
                  <a:moveTo>
                    <a:pt x="152400" y="0"/>
                  </a:moveTo>
                  <a:lnTo>
                    <a:pt x="47625" y="104775"/>
                  </a:lnTo>
                  <a:lnTo>
                    <a:pt x="0" y="57150"/>
                  </a:lnTo>
                </a:path>
              </a:pathLst>
            </a:custGeom>
            <a:noFill/>
            <a:ln w="15875" cap="rnd">
              <a:solidFill>
                <a:srgbClr val="FAFAFA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E0C6937-BA4B-EE13-3244-07263D8440D8}"/>
              </a:ext>
            </a:extLst>
          </p:cNvPr>
          <p:cNvGrpSpPr/>
          <p:nvPr/>
        </p:nvGrpSpPr>
        <p:grpSpPr>
          <a:xfrm>
            <a:off x="1220281" y="3247553"/>
            <a:ext cx="180642" cy="180642"/>
            <a:chOff x="712814" y="2558115"/>
            <a:chExt cx="219456" cy="219456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9ACFB350-A62C-EB5C-FE80-985AC524CA89}"/>
                </a:ext>
              </a:extLst>
            </p:cNvPr>
            <p:cNvSpPr/>
            <p:nvPr/>
          </p:nvSpPr>
          <p:spPr>
            <a:xfrm>
              <a:off x="712814" y="2558115"/>
              <a:ext cx="219456" cy="219456"/>
            </a:xfrm>
            <a:prstGeom prst="roundRect">
              <a:avLst/>
            </a:prstGeom>
            <a:solidFill>
              <a:srgbClr val="F47E21">
                <a:alpha val="67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  <a:ea typeface="+mn-ea"/>
                <a:cs typeface="+mn-cs"/>
              </a:endParaRPr>
            </a:p>
          </p:txBody>
        </p:sp>
        <p:sp>
          <p:nvSpPr>
            <p:cNvPr id="35" name="Graphic 45">
              <a:extLst>
                <a:ext uri="{FF2B5EF4-FFF2-40B4-BE49-F238E27FC236}">
                  <a16:creationId xmlns:a16="http://schemas.microsoft.com/office/drawing/2014/main" id="{C4A68BDC-90AA-177F-E2ED-D4D5139C224E}"/>
                </a:ext>
              </a:extLst>
            </p:cNvPr>
            <p:cNvSpPr/>
            <p:nvPr/>
          </p:nvSpPr>
          <p:spPr>
            <a:xfrm>
              <a:off x="776546" y="2630831"/>
              <a:ext cx="91993" cy="63245"/>
            </a:xfrm>
            <a:custGeom>
              <a:avLst/>
              <a:gdLst>
                <a:gd name="csX0" fmla="*/ 152400 w 152400"/>
                <a:gd name="csY0" fmla="*/ 0 h 104775"/>
                <a:gd name="csX1" fmla="*/ 47625 w 152400"/>
                <a:gd name="csY1" fmla="*/ 104775 h 104775"/>
                <a:gd name="csX2" fmla="*/ 0 w 152400"/>
                <a:gd name="csY2" fmla="*/ 57150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400" h="104775">
                  <a:moveTo>
                    <a:pt x="152400" y="0"/>
                  </a:moveTo>
                  <a:lnTo>
                    <a:pt x="47625" y="104775"/>
                  </a:lnTo>
                  <a:lnTo>
                    <a:pt x="0" y="57150"/>
                  </a:lnTo>
                </a:path>
              </a:pathLst>
            </a:custGeom>
            <a:noFill/>
            <a:ln w="15875" cap="rnd">
              <a:solidFill>
                <a:srgbClr val="FAFAFA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</a:endParaRPr>
            </a:p>
          </p:txBody>
        </p:sp>
      </p:grp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F49A6D59-9D59-7912-DED3-FCFA01DB4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708116"/>
              </p:ext>
            </p:extLst>
          </p:nvPr>
        </p:nvGraphicFramePr>
        <p:xfrm>
          <a:off x="8528955" y="4628183"/>
          <a:ext cx="2931576" cy="1542540"/>
        </p:xfrm>
        <a:graphic>
          <a:graphicData uri="http://schemas.openxmlformats.org/drawingml/2006/table">
            <a:tbl>
              <a:tblPr firstRow="1" bandRow="1"/>
              <a:tblGrid>
                <a:gridCol w="2902872">
                  <a:extLst>
                    <a:ext uri="{9D8B030D-6E8A-4147-A177-3AD203B41FA5}">
                      <a16:colId xmlns:a16="http://schemas.microsoft.com/office/drawing/2014/main" val="1053856888"/>
                    </a:ext>
                  </a:extLst>
                </a:gridCol>
                <a:gridCol w="28704">
                  <a:extLst>
                    <a:ext uri="{9D8B030D-6E8A-4147-A177-3AD203B41FA5}">
                      <a16:colId xmlns:a16="http://schemas.microsoft.com/office/drawing/2014/main" val="2036549399"/>
                    </a:ext>
                  </a:extLst>
                </a:gridCol>
              </a:tblGrid>
              <a:tr h="3856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9pPr>
                    </a:lstStyle>
                    <a:p>
                      <a:pPr>
                        <a:lnSpc>
                          <a:spcPct val="114000"/>
                        </a:lnSpc>
                      </a:pPr>
                      <a:r>
                        <a:rPr lang="en-US" sz="1200" b="0" i="0">
                          <a:solidFill>
                            <a:schemeClr val="bg1"/>
                          </a:solidFill>
                          <a:latin typeface="Biome" panose="020B0503030204020804" pitchFamily="34" charset="0"/>
                          <a:cs typeface="Biome" panose="020B0503030204020804" pitchFamily="34" charset="0"/>
                        </a:rPr>
                        <a:t>Industrial neutron irradiation services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exend Regular" panose="020F0502020204030204"/>
                        </a:defRPr>
                      </a:lvl9pPr>
                    </a:lstStyle>
                    <a:p>
                      <a:pPr algn="r"/>
                      <a:endParaRPr lang="en-US" sz="1100" b="0" i="0">
                        <a:solidFill>
                          <a:schemeClr val="bg1"/>
                        </a:solidFill>
                        <a:latin typeface="Biome" panose="020B0503030204020804" pitchFamily="34" charset="0"/>
                        <a:cs typeface="Biome" panose="020B05030302040208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4879412"/>
                  </a:ext>
                </a:extLst>
              </a:tr>
              <a:tr h="3856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Materials testing  and research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>
                        <a:solidFill>
                          <a:schemeClr val="bg1"/>
                        </a:solidFill>
                        <a:latin typeface="Lexend Light" pitchFamily="2" charset="7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673770"/>
                  </a:ext>
                </a:extLst>
              </a:tr>
              <a:tr h="3856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Isotope production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>
                        <a:solidFill>
                          <a:schemeClr val="bg1"/>
                        </a:solidFill>
                        <a:latin typeface="Lexend Light" pitchFamily="2" charset="7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369419"/>
                  </a:ext>
                </a:extLst>
              </a:tr>
              <a:tr h="3856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iome" panose="020B0503030204020804" pitchFamily="34" charset="0"/>
                          <a:ea typeface="+mn-ea"/>
                          <a:cs typeface="Biome" panose="020B0503030204020804" pitchFamily="34" charset="0"/>
                        </a:rPr>
                        <a:t>Power generation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exend Regular" panose="020F0502020204030204"/>
                        </a:defRPr>
                      </a:lvl9pPr>
                    </a:lstStyle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>
                        <a:solidFill>
                          <a:schemeClr val="bg1"/>
                        </a:solidFill>
                        <a:latin typeface="Biome" panose="020B0503030204020804" pitchFamily="34" charset="0"/>
                        <a:cs typeface="Biome" panose="020B05030302040208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AFAFA">
                          <a:alpha val="14902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681525"/>
                  </a:ext>
                </a:extLst>
              </a:tr>
            </a:tbl>
          </a:graphicData>
        </a:graphic>
      </p:graphicFrame>
      <p:sp>
        <p:nvSpPr>
          <p:cNvPr id="37" name="Title 1">
            <a:extLst>
              <a:ext uri="{FF2B5EF4-FFF2-40B4-BE49-F238E27FC236}">
                <a16:creationId xmlns:a16="http://schemas.microsoft.com/office/drawing/2014/main" id="{9BF7B21F-00A8-422E-D13B-6DC72B0599CC}"/>
              </a:ext>
            </a:extLst>
          </p:cNvPr>
          <p:cNvSpPr txBox="1">
            <a:spLocks/>
          </p:cNvSpPr>
          <p:nvPr/>
        </p:nvSpPr>
        <p:spPr>
          <a:xfrm>
            <a:off x="549967" y="351615"/>
            <a:ext cx="10602854" cy="1096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kern="1200">
                <a:solidFill>
                  <a:srgbClr val="FCFCFC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Hammir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-DT: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Realta’s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AFAFA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 first-of-a-kind fusion power plant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58020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and volumetric neutron source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788323-8B5F-8CCB-04B8-FC24B8C95E6E}"/>
              </a:ext>
            </a:extLst>
          </p:cNvPr>
          <p:cNvGrpSpPr/>
          <p:nvPr/>
        </p:nvGrpSpPr>
        <p:grpSpPr>
          <a:xfrm>
            <a:off x="8193279" y="4732497"/>
            <a:ext cx="180642" cy="180642"/>
            <a:chOff x="712814" y="2558115"/>
            <a:chExt cx="219456" cy="21945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F45AD37-D52A-CFA5-CCA4-4E4F3AB61598}"/>
                </a:ext>
              </a:extLst>
            </p:cNvPr>
            <p:cNvSpPr/>
            <p:nvPr/>
          </p:nvSpPr>
          <p:spPr>
            <a:xfrm>
              <a:off x="712814" y="2558115"/>
              <a:ext cx="219456" cy="219456"/>
            </a:xfrm>
            <a:prstGeom prst="roundRect">
              <a:avLst/>
            </a:prstGeom>
            <a:solidFill>
              <a:srgbClr val="F47E21">
                <a:alpha val="67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  <a:ea typeface="+mn-ea"/>
                <a:cs typeface="+mn-cs"/>
              </a:endParaRPr>
            </a:p>
          </p:txBody>
        </p:sp>
        <p:sp>
          <p:nvSpPr>
            <p:cNvPr id="6" name="Graphic 45">
              <a:extLst>
                <a:ext uri="{FF2B5EF4-FFF2-40B4-BE49-F238E27FC236}">
                  <a16:creationId xmlns:a16="http://schemas.microsoft.com/office/drawing/2014/main" id="{C872A0A9-B546-F821-9D3F-5A3B89AE663B}"/>
                </a:ext>
              </a:extLst>
            </p:cNvPr>
            <p:cNvSpPr/>
            <p:nvPr/>
          </p:nvSpPr>
          <p:spPr>
            <a:xfrm>
              <a:off x="776546" y="2630831"/>
              <a:ext cx="91993" cy="63245"/>
            </a:xfrm>
            <a:custGeom>
              <a:avLst/>
              <a:gdLst>
                <a:gd name="csX0" fmla="*/ 152400 w 152400"/>
                <a:gd name="csY0" fmla="*/ 0 h 104775"/>
                <a:gd name="csX1" fmla="*/ 47625 w 152400"/>
                <a:gd name="csY1" fmla="*/ 104775 h 104775"/>
                <a:gd name="csX2" fmla="*/ 0 w 152400"/>
                <a:gd name="csY2" fmla="*/ 57150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400" h="104775">
                  <a:moveTo>
                    <a:pt x="152400" y="0"/>
                  </a:moveTo>
                  <a:lnTo>
                    <a:pt x="47625" y="104775"/>
                  </a:lnTo>
                  <a:lnTo>
                    <a:pt x="0" y="57150"/>
                  </a:lnTo>
                </a:path>
              </a:pathLst>
            </a:custGeom>
            <a:noFill/>
            <a:ln w="15875" cap="rnd">
              <a:solidFill>
                <a:srgbClr val="FAFAFA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318D72D-9B81-26C9-C050-6A17E44EFE61}"/>
              </a:ext>
            </a:extLst>
          </p:cNvPr>
          <p:cNvGrpSpPr/>
          <p:nvPr/>
        </p:nvGrpSpPr>
        <p:grpSpPr>
          <a:xfrm>
            <a:off x="8193279" y="5114035"/>
            <a:ext cx="180642" cy="180642"/>
            <a:chOff x="712814" y="2558115"/>
            <a:chExt cx="219456" cy="219456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9C9C15F4-C786-C3C2-D207-5E1DC3E9D620}"/>
                </a:ext>
              </a:extLst>
            </p:cNvPr>
            <p:cNvSpPr/>
            <p:nvPr/>
          </p:nvSpPr>
          <p:spPr>
            <a:xfrm>
              <a:off x="712814" y="2558115"/>
              <a:ext cx="219456" cy="219456"/>
            </a:xfrm>
            <a:prstGeom prst="roundRect">
              <a:avLst/>
            </a:prstGeom>
            <a:solidFill>
              <a:srgbClr val="F47E21">
                <a:alpha val="67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  <a:ea typeface="+mn-ea"/>
                <a:cs typeface="+mn-cs"/>
              </a:endParaRPr>
            </a:p>
          </p:txBody>
        </p:sp>
        <p:sp>
          <p:nvSpPr>
            <p:cNvPr id="10" name="Graphic 45">
              <a:extLst>
                <a:ext uri="{FF2B5EF4-FFF2-40B4-BE49-F238E27FC236}">
                  <a16:creationId xmlns:a16="http://schemas.microsoft.com/office/drawing/2014/main" id="{15E7978B-A556-AE5A-1BF5-34C308A77EFF}"/>
                </a:ext>
              </a:extLst>
            </p:cNvPr>
            <p:cNvSpPr/>
            <p:nvPr/>
          </p:nvSpPr>
          <p:spPr>
            <a:xfrm>
              <a:off x="776546" y="2630831"/>
              <a:ext cx="91993" cy="63245"/>
            </a:xfrm>
            <a:custGeom>
              <a:avLst/>
              <a:gdLst>
                <a:gd name="csX0" fmla="*/ 152400 w 152400"/>
                <a:gd name="csY0" fmla="*/ 0 h 104775"/>
                <a:gd name="csX1" fmla="*/ 47625 w 152400"/>
                <a:gd name="csY1" fmla="*/ 104775 h 104775"/>
                <a:gd name="csX2" fmla="*/ 0 w 152400"/>
                <a:gd name="csY2" fmla="*/ 57150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400" h="104775">
                  <a:moveTo>
                    <a:pt x="152400" y="0"/>
                  </a:moveTo>
                  <a:lnTo>
                    <a:pt x="47625" y="104775"/>
                  </a:lnTo>
                  <a:lnTo>
                    <a:pt x="0" y="57150"/>
                  </a:lnTo>
                </a:path>
              </a:pathLst>
            </a:custGeom>
            <a:noFill/>
            <a:ln w="15875" cap="rnd">
              <a:solidFill>
                <a:srgbClr val="FAFAFA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442725-925B-2002-5744-B858E22EA0F1}"/>
              </a:ext>
            </a:extLst>
          </p:cNvPr>
          <p:cNvGrpSpPr/>
          <p:nvPr/>
        </p:nvGrpSpPr>
        <p:grpSpPr>
          <a:xfrm>
            <a:off x="8193279" y="5497006"/>
            <a:ext cx="180642" cy="180642"/>
            <a:chOff x="712814" y="2558115"/>
            <a:chExt cx="219456" cy="219456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C675F2D-8327-C26C-D9FC-8548F2374552}"/>
                </a:ext>
              </a:extLst>
            </p:cNvPr>
            <p:cNvSpPr/>
            <p:nvPr/>
          </p:nvSpPr>
          <p:spPr>
            <a:xfrm>
              <a:off x="712814" y="2558115"/>
              <a:ext cx="219456" cy="219456"/>
            </a:xfrm>
            <a:prstGeom prst="roundRect">
              <a:avLst/>
            </a:prstGeom>
            <a:solidFill>
              <a:srgbClr val="F47E21">
                <a:alpha val="67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  <a:ea typeface="+mn-ea"/>
                <a:cs typeface="+mn-cs"/>
              </a:endParaRPr>
            </a:p>
          </p:txBody>
        </p:sp>
        <p:sp>
          <p:nvSpPr>
            <p:cNvPr id="16" name="Graphic 45">
              <a:extLst>
                <a:ext uri="{FF2B5EF4-FFF2-40B4-BE49-F238E27FC236}">
                  <a16:creationId xmlns:a16="http://schemas.microsoft.com/office/drawing/2014/main" id="{D71FC494-DB15-A8C6-5579-E29BE817A38B}"/>
                </a:ext>
              </a:extLst>
            </p:cNvPr>
            <p:cNvSpPr/>
            <p:nvPr/>
          </p:nvSpPr>
          <p:spPr>
            <a:xfrm>
              <a:off x="776546" y="2630831"/>
              <a:ext cx="91993" cy="63245"/>
            </a:xfrm>
            <a:custGeom>
              <a:avLst/>
              <a:gdLst>
                <a:gd name="csX0" fmla="*/ 152400 w 152400"/>
                <a:gd name="csY0" fmla="*/ 0 h 104775"/>
                <a:gd name="csX1" fmla="*/ 47625 w 152400"/>
                <a:gd name="csY1" fmla="*/ 104775 h 104775"/>
                <a:gd name="csX2" fmla="*/ 0 w 152400"/>
                <a:gd name="csY2" fmla="*/ 57150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400" h="104775">
                  <a:moveTo>
                    <a:pt x="152400" y="0"/>
                  </a:moveTo>
                  <a:lnTo>
                    <a:pt x="47625" y="104775"/>
                  </a:lnTo>
                  <a:lnTo>
                    <a:pt x="0" y="57150"/>
                  </a:lnTo>
                </a:path>
              </a:pathLst>
            </a:custGeom>
            <a:noFill/>
            <a:ln w="15875" cap="rnd">
              <a:solidFill>
                <a:srgbClr val="FAFAFA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4B8358-E1C1-ECF0-BAF5-AEA0301DFBAF}"/>
              </a:ext>
            </a:extLst>
          </p:cNvPr>
          <p:cNvGrpSpPr/>
          <p:nvPr/>
        </p:nvGrpSpPr>
        <p:grpSpPr>
          <a:xfrm>
            <a:off x="8193279" y="5888109"/>
            <a:ext cx="180642" cy="180642"/>
            <a:chOff x="712814" y="2558115"/>
            <a:chExt cx="219456" cy="219456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1AE0EA90-5DDB-8CBB-62DA-59ECB3EE4279}"/>
                </a:ext>
              </a:extLst>
            </p:cNvPr>
            <p:cNvSpPr/>
            <p:nvPr/>
          </p:nvSpPr>
          <p:spPr>
            <a:xfrm>
              <a:off x="712814" y="2558115"/>
              <a:ext cx="219456" cy="219456"/>
            </a:xfrm>
            <a:prstGeom prst="roundRect">
              <a:avLst/>
            </a:prstGeom>
            <a:solidFill>
              <a:srgbClr val="F47E21">
                <a:alpha val="67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  <a:ea typeface="+mn-ea"/>
                <a:cs typeface="+mn-cs"/>
              </a:endParaRPr>
            </a:p>
          </p:txBody>
        </p:sp>
        <p:sp>
          <p:nvSpPr>
            <p:cNvPr id="19" name="Graphic 45">
              <a:extLst>
                <a:ext uri="{FF2B5EF4-FFF2-40B4-BE49-F238E27FC236}">
                  <a16:creationId xmlns:a16="http://schemas.microsoft.com/office/drawing/2014/main" id="{77A60514-15F5-B022-1ED4-BD69D4E80D0E}"/>
                </a:ext>
              </a:extLst>
            </p:cNvPr>
            <p:cNvSpPr/>
            <p:nvPr/>
          </p:nvSpPr>
          <p:spPr>
            <a:xfrm>
              <a:off x="776546" y="2630831"/>
              <a:ext cx="91993" cy="63245"/>
            </a:xfrm>
            <a:custGeom>
              <a:avLst/>
              <a:gdLst>
                <a:gd name="csX0" fmla="*/ 152400 w 152400"/>
                <a:gd name="csY0" fmla="*/ 0 h 104775"/>
                <a:gd name="csX1" fmla="*/ 47625 w 152400"/>
                <a:gd name="csY1" fmla="*/ 104775 h 104775"/>
                <a:gd name="csX2" fmla="*/ 0 w 152400"/>
                <a:gd name="csY2" fmla="*/ 57150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400" h="104775">
                  <a:moveTo>
                    <a:pt x="152400" y="0"/>
                  </a:moveTo>
                  <a:lnTo>
                    <a:pt x="47625" y="104775"/>
                  </a:lnTo>
                  <a:lnTo>
                    <a:pt x="0" y="57150"/>
                  </a:lnTo>
                </a:path>
              </a:pathLst>
            </a:custGeom>
            <a:noFill/>
            <a:ln w="15875" cap="rnd">
              <a:solidFill>
                <a:srgbClr val="FAFAFA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Lexend Regular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394233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F117F-16E9-79F3-E9A1-348DC8C80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00366" y="5024249"/>
            <a:ext cx="4024190" cy="1212777"/>
          </a:xfr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iome"/>
                <a:cs typeface="Biome"/>
              </a:rPr>
              <a:t>Dominick Bindl</a:t>
            </a:r>
            <a:br>
              <a:rPr lang="en-US" dirty="0">
                <a:solidFill>
                  <a:schemeClr val="bg1"/>
                </a:solidFill>
                <a:latin typeface="Biome"/>
                <a:cs typeface="Biome"/>
              </a:rPr>
            </a:br>
            <a:r>
              <a:rPr lang="en-US" sz="2300" dirty="0">
                <a:solidFill>
                  <a:schemeClr val="bg1"/>
                </a:solidFill>
                <a:latin typeface="Biome"/>
                <a:cs typeface="Biome"/>
              </a:rPr>
              <a:t>Chief Operating Officer</a:t>
            </a:r>
            <a:br>
              <a:rPr lang="en-US" sz="2300" dirty="0">
                <a:solidFill>
                  <a:schemeClr val="bg1"/>
                </a:solidFill>
                <a:latin typeface="Biome"/>
                <a:cs typeface="Biome"/>
              </a:rPr>
            </a:br>
            <a:r>
              <a:rPr lang="en-US" sz="2300" dirty="0">
                <a:solidFill>
                  <a:schemeClr val="bg1"/>
                </a:solidFill>
                <a:latin typeface="Biome"/>
                <a:cs typeface="Biome"/>
              </a:rPr>
              <a:t>dbindl@realtafusion.com</a:t>
            </a:r>
            <a:endParaRPr lang="en-US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75604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tandard Slides">
  <a:themeElements>
    <a:clrScheme name="Realta Brand">
      <a:dk1>
        <a:srgbClr val="231F20"/>
      </a:dk1>
      <a:lt1>
        <a:srgbClr val="FFFFFF"/>
      </a:lt1>
      <a:dk2>
        <a:srgbClr val="595C5F"/>
      </a:dk2>
      <a:lt2>
        <a:srgbClr val="CACAC8"/>
      </a:lt2>
      <a:accent1>
        <a:srgbClr val="F15922"/>
      </a:accent1>
      <a:accent2>
        <a:srgbClr val="F58220"/>
      </a:accent2>
      <a:accent3>
        <a:srgbClr val="C1430C"/>
      </a:accent3>
      <a:accent4>
        <a:srgbClr val="854C27"/>
      </a:accent4>
      <a:accent5>
        <a:srgbClr val="548356"/>
      </a:accent5>
      <a:accent6>
        <a:srgbClr val="1A3C82"/>
      </a:accent6>
      <a:hlink>
        <a:srgbClr val="547BB3"/>
      </a:hlink>
      <a:folHlink>
        <a:srgbClr val="96607D"/>
      </a:folHlink>
    </a:clrScheme>
    <a:fontScheme name="Segoe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alta Fusion Slide Template Revamp" id="{42B74628-25D2-E844-A0FF-FC25F943F1AE}" vid="{2923E098-D4E8-DD4B-91E4-BE1820C2B7CE}"/>
    </a:ext>
  </a:extLst>
</a:theme>
</file>

<file path=ppt/theme/theme2.xml><?xml version="1.0" encoding="utf-8"?>
<a:theme xmlns:a="http://schemas.openxmlformats.org/drawingml/2006/main" name="Print Friendly ">
  <a:themeElements>
    <a:clrScheme name="Realta Brand">
      <a:dk1>
        <a:srgbClr val="231F20"/>
      </a:dk1>
      <a:lt1>
        <a:srgbClr val="FFFFFF"/>
      </a:lt1>
      <a:dk2>
        <a:srgbClr val="595C5F"/>
      </a:dk2>
      <a:lt2>
        <a:srgbClr val="CACAC8"/>
      </a:lt2>
      <a:accent1>
        <a:srgbClr val="F15922"/>
      </a:accent1>
      <a:accent2>
        <a:srgbClr val="F58220"/>
      </a:accent2>
      <a:accent3>
        <a:srgbClr val="C1430C"/>
      </a:accent3>
      <a:accent4>
        <a:srgbClr val="854C27"/>
      </a:accent4>
      <a:accent5>
        <a:srgbClr val="548356"/>
      </a:accent5>
      <a:accent6>
        <a:srgbClr val="1A3C82"/>
      </a:accent6>
      <a:hlink>
        <a:srgbClr val="547BB3"/>
      </a:hlink>
      <a:folHlink>
        <a:srgbClr val="96607D"/>
      </a:folHlink>
    </a:clrScheme>
    <a:fontScheme name="Segoe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alta Fusion Slide Template Revamp" id="{42B74628-25D2-E844-A0FF-FC25F943F1AE}" vid="{B3A927F4-1E03-0D46-90FB-F78466E02C27}"/>
    </a:ext>
  </a:extLst>
</a:theme>
</file>

<file path=ppt/theme/theme3.xml><?xml version="1.0" encoding="utf-8"?>
<a:theme xmlns:a="http://schemas.openxmlformats.org/drawingml/2006/main" name="Office Theme">
  <a:themeElements>
    <a:clrScheme name="Realta Fusion 1">
      <a:dk1>
        <a:srgbClr val="070707"/>
      </a:dk1>
      <a:lt1>
        <a:srgbClr val="FAFAFA"/>
      </a:lt1>
      <a:dk2>
        <a:srgbClr val="171717"/>
      </a:dk2>
      <a:lt2>
        <a:srgbClr val="606060"/>
      </a:lt2>
      <a:accent1>
        <a:srgbClr val="F05F21"/>
      </a:accent1>
      <a:accent2>
        <a:srgbClr val="F47E21"/>
      </a:accent2>
      <a:accent3>
        <a:srgbClr val="F9CE63"/>
      </a:accent3>
      <a:accent4>
        <a:srgbClr val="FFF534"/>
      </a:accent4>
      <a:accent5>
        <a:srgbClr val="C66414"/>
      </a:accent5>
      <a:accent6>
        <a:srgbClr val="802F0D"/>
      </a:accent6>
      <a:hlink>
        <a:srgbClr val="0563C1"/>
      </a:hlink>
      <a:folHlink>
        <a:srgbClr val="954F72"/>
      </a:folHlink>
    </a:clrScheme>
    <a:fontScheme name="Realta Fusion">
      <a:majorFont>
        <a:latin typeface="Lexend Light" panose="020F03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Lexend Regular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3C7AC23-7ECC-CA4C-87AC-4FB23CE64D5E}" vid="{FE63B0F9-43EC-9248-9CF3-B1A83CE1BDA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A8457B19E29840B1178B067F2E468C" ma:contentTypeVersion="13" ma:contentTypeDescription="Create a new document." ma:contentTypeScope="" ma:versionID="a593e8ea9d5aa9a70f0fabd8b6c1ffac">
  <xsd:schema xmlns:xsd="http://www.w3.org/2001/XMLSchema" xmlns:xs="http://www.w3.org/2001/XMLSchema" xmlns:p="http://schemas.microsoft.com/office/2006/metadata/properties" xmlns:ns2="ee2c92a7-37cf-41fe-b5f8-516f1f47d2a4" xmlns:ns3="6b246d7f-a6b1-43dc-8bf3-bf7d3f4db850" targetNamespace="http://schemas.microsoft.com/office/2006/metadata/properties" ma:root="true" ma:fieldsID="b6042ba37fb6d4151715b1300a07256d" ns2:_="" ns3:_="">
    <xsd:import namespace="ee2c92a7-37cf-41fe-b5f8-516f1f47d2a4"/>
    <xsd:import namespace="6b246d7f-a6b1-43dc-8bf3-bf7d3f4db8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2c92a7-37cf-41fe-b5f8-516f1f47d2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fce859a-34dd-4b76-9952-70cbf012e2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46d7f-a6b1-43dc-8bf3-bf7d3f4db8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29cbef9-9a52-486c-b6a8-55cbf3162a06}" ma:internalName="TaxCatchAll" ma:showField="CatchAllData" ma:web="6b246d7f-a6b1-43dc-8bf3-bf7d3f4db8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2c92a7-37cf-41fe-b5f8-516f1f47d2a4">
      <Terms xmlns="http://schemas.microsoft.com/office/infopath/2007/PartnerControls"/>
    </lcf76f155ced4ddcb4097134ff3c332f>
    <TaxCatchAll xmlns="6b246d7f-a6b1-43dc-8bf3-bf7d3f4db850" xsi:nil="true"/>
  </documentManagement>
</p:properties>
</file>

<file path=customXml/itemProps1.xml><?xml version="1.0" encoding="utf-8"?>
<ds:datastoreItem xmlns:ds="http://schemas.openxmlformats.org/officeDocument/2006/customXml" ds:itemID="{4DF1F4C9-D591-4BD4-AC38-8D5C35745E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CEB1C5-00EF-45BA-A6EF-8F235EDAFA5B}">
  <ds:schemaRefs>
    <ds:schemaRef ds:uri="6b246d7f-a6b1-43dc-8bf3-bf7d3f4db850"/>
    <ds:schemaRef ds:uri="ee2c92a7-37cf-41fe-b5f8-516f1f47d2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A65835B-78D7-4B1C-A46C-3F29846D0EDD}">
  <ds:schemaRefs>
    <ds:schemaRef ds:uri="6b246d7f-a6b1-43dc-8bf3-bf7d3f4db850"/>
    <ds:schemaRef ds:uri="ee2c92a7-37cf-41fe-b5f8-516f1f47d2a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 Slides</Template>
  <TotalTime>33</TotalTime>
  <Words>313</Words>
  <Application>Microsoft Office PowerPoint</Application>
  <PresentationFormat>Widescreen</PresentationFormat>
  <Paragraphs>81</Paragraphs>
  <Slides>11</Slides>
  <Notes>6</Notes>
  <HiddenSlides>0</HiddenSlides>
  <MMClips>4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Standard Slides</vt:lpstr>
      <vt:lpstr>Print Friendly </vt:lpstr>
      <vt:lpstr>Office Theme</vt:lpstr>
      <vt:lpstr>PowerPoint Presentation</vt:lpstr>
      <vt:lpstr>PowerPoint Presentation</vt:lpstr>
      <vt:lpstr>PowerPoint Presentation</vt:lpstr>
      <vt:lpstr>The magnetic mirror, a concept whose time has finally come</vt:lpstr>
      <vt:lpstr>Isotopes of Hydrogen  are trapped and heated</vt:lpstr>
      <vt:lpstr>Magnetic “mirrors” cause particles  to reflect between their fields</vt:lpstr>
      <vt:lpstr>Radically simple geometry</vt:lpstr>
      <vt:lpstr>Linear scaling by adding  central cell modules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 Hughes</dc:creator>
  <cp:lastModifiedBy>Dominick Bindl</cp:lastModifiedBy>
  <cp:revision>3</cp:revision>
  <dcterms:created xsi:type="dcterms:W3CDTF">2026-08-07T14:37:22Z</dcterms:created>
  <dcterms:modified xsi:type="dcterms:W3CDTF">2026-09-20T05:24:44Z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0x010100FEA8457B19E29840B1178B067F2E468C</vt:lpwstr>
  </property>
</Properties>
</file>