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
  </p:notesMasterIdLst>
  <p:sldIdLst>
    <p:sldId id="275" r:id="rId2"/>
    <p:sldId id="292" r:id="rId3"/>
    <p:sldId id="290" r:id="rId4"/>
    <p:sldId id="293" r:id="rId5"/>
    <p:sldId id="294" r:id="rId6"/>
    <p:sldId id="4435" r:id="rId7"/>
    <p:sldId id="287" r:id="rId8"/>
  </p:sldIdLst>
  <p:sldSz cx="12192000" cy="6858000"/>
  <p:notesSz cx="7099300" cy="9385300"/>
  <p:embeddedFontLst>
    <p:embeddedFont>
      <p:font typeface="Consolas" panose="020B0609020204030204" pitchFamily="49" charset="0"/>
      <p:regular r:id="rId10"/>
      <p:bold r:id="rId11"/>
      <p:italic r:id="rId12"/>
      <p:boldItalic r:id="rId13"/>
    </p:embeddedFont>
    <p:embeddedFont>
      <p:font typeface="Inter" panose="02000503000000020004" pitchFamily="2" charset="0"/>
      <p:regular r:id="rId14"/>
      <p:bold r:id="rId15"/>
      <p:italic r:id="rId16"/>
      <p:boldItalic r:id="rId17"/>
    </p:embeddedFont>
    <p:embeddedFont>
      <p:font typeface="Inter Black" panose="02000503000000020004" pitchFamily="2" charset="0"/>
      <p:bold r:id="rId18"/>
      <p:boldItalic r:id="rId19"/>
    </p:embeddedFont>
    <p:embeddedFont>
      <p:font typeface="Inter ExtraBold" panose="02000503000000020004" pitchFamily="2" charset="0"/>
      <p:bold r:id="rId20"/>
      <p:boldItalic r:id="rId21"/>
    </p:embeddedFont>
    <p:embeddedFont>
      <p:font typeface="JetBrains Mono" panose="02000009000000000000" pitchFamily="49" charset="0"/>
      <p:regular r:id="rId22"/>
      <p:bold r:id="rId23"/>
      <p:italic r:id="rId24"/>
      <p:boldItalic r:id="rId25"/>
    </p:embeddedFont>
    <p:embeddedFont>
      <p:font typeface="JetBrains Mono ExtraBold" panose="02000009000000000000" pitchFamily="49" charset="0"/>
      <p:bold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91"/>
    <a:srgbClr val="DDC700"/>
    <a:srgbClr val="F5F5F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B46E0C-0B8D-4D52-BA76-30798CD49C55}" v="20" dt="2026-09-17T22:27:07.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5" autoAdjust="0"/>
    <p:restoredTop sz="94310" autoAdjust="0"/>
  </p:normalViewPr>
  <p:slideViewPr>
    <p:cSldViewPr snapToGrid="0">
      <p:cViewPr varScale="1">
        <p:scale>
          <a:sx n="79" d="100"/>
          <a:sy n="79" d="100"/>
        </p:scale>
        <p:origin x="774"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presProps" Target="presProps.xml"/><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McElroy" userId="0b25b8b3-f583-4960-be46-8edcd39386bc" providerId="ADAL" clId="{77B2E71B-02ED-494A-B648-41AA47150EBD}"/>
    <pc:docChg chg="custSel modSld modNotesMaster">
      <pc:chgData name="Richard McElroy" userId="0b25b8b3-f583-4960-be46-8edcd39386bc" providerId="ADAL" clId="{77B2E71B-02ED-494A-B648-41AA47150EBD}" dt="2026-09-18T02:26:14.642" v="27" actId="207"/>
      <pc:docMkLst>
        <pc:docMk/>
      </pc:docMkLst>
      <pc:sldChg chg="modSp mod modNotes">
        <pc:chgData name="Richard McElroy" userId="0b25b8b3-f583-4960-be46-8edcd39386bc" providerId="ADAL" clId="{77B2E71B-02ED-494A-B648-41AA47150EBD}" dt="2026-09-18T02:26:14.642" v="27" actId="207"/>
        <pc:sldMkLst>
          <pc:docMk/>
          <pc:sldMk cId="3923769855" sldId="275"/>
        </pc:sldMkLst>
        <pc:spChg chg="mod">
          <ac:chgData name="Richard McElroy" userId="0b25b8b3-f583-4960-be46-8edcd39386bc" providerId="ADAL" clId="{77B2E71B-02ED-494A-B648-41AA47150EBD}" dt="2026-09-18T02:24:33.853" v="26" actId="1076"/>
          <ac:spMkLst>
            <pc:docMk/>
            <pc:sldMk cId="3923769855" sldId="275"/>
            <ac:spMk id="4" creationId="{490F179E-35DD-9B9C-D1E2-F1A534C487F0}"/>
          </ac:spMkLst>
        </pc:spChg>
        <pc:spChg chg="mod">
          <ac:chgData name="Richard McElroy" userId="0b25b8b3-f583-4960-be46-8edcd39386bc" providerId="ADAL" clId="{77B2E71B-02ED-494A-B648-41AA47150EBD}" dt="2026-09-18T02:22:33.610" v="10" actId="2711"/>
          <ac:spMkLst>
            <pc:docMk/>
            <pc:sldMk cId="3923769855" sldId="275"/>
            <ac:spMk id="15" creationId="{B19648BE-7C79-A467-B460-465D3F606D55}"/>
          </ac:spMkLst>
        </pc:spChg>
        <pc:spChg chg="mod">
          <ac:chgData name="Richard McElroy" userId="0b25b8b3-f583-4960-be46-8edcd39386bc" providerId="ADAL" clId="{77B2E71B-02ED-494A-B648-41AA47150EBD}" dt="2026-09-18T02:26:14.642" v="27" actId="207"/>
          <ac:spMkLst>
            <pc:docMk/>
            <pc:sldMk cId="3923769855" sldId="275"/>
            <ac:spMk id="16" creationId="{9DA8332D-E936-4025-4895-EDA95322A09A}"/>
          </ac:spMkLst>
        </pc:spChg>
      </pc:sldChg>
      <pc:sldChg chg="modNotes">
        <pc:chgData name="Richard McElroy" userId="0b25b8b3-f583-4960-be46-8edcd39386bc" providerId="ADAL" clId="{77B2E71B-02ED-494A-B648-41AA47150EBD}" dt="2026-09-17T22:25:11.072" v="1"/>
        <pc:sldMkLst>
          <pc:docMk/>
          <pc:sldMk cId="0" sldId="287"/>
        </pc:sldMkLst>
      </pc:sldChg>
      <pc:sldChg chg="modSp mod modNotes">
        <pc:chgData name="Richard McElroy" userId="0b25b8b3-f583-4960-be46-8edcd39386bc" providerId="ADAL" clId="{77B2E71B-02ED-494A-B648-41AA47150EBD}" dt="2026-09-18T02:23:11.673" v="12" actId="2711"/>
        <pc:sldMkLst>
          <pc:docMk/>
          <pc:sldMk cId="0" sldId="290"/>
        </pc:sldMkLst>
        <pc:spChg chg="mod">
          <ac:chgData name="Richard McElroy" userId="0b25b8b3-f583-4960-be46-8edcd39386bc" providerId="ADAL" clId="{77B2E71B-02ED-494A-B648-41AA47150EBD}" dt="2026-09-18T02:23:11.673" v="12" actId="2711"/>
          <ac:spMkLst>
            <pc:docMk/>
            <pc:sldMk cId="0" sldId="290"/>
            <ac:spMk id="102" creationId="{00000000-0000-0000-0000-000000000000}"/>
          </ac:spMkLst>
        </pc:spChg>
      </pc:sldChg>
      <pc:sldChg chg="modSp mod modNotes">
        <pc:chgData name="Richard McElroy" userId="0b25b8b3-f583-4960-be46-8edcd39386bc" providerId="ADAL" clId="{77B2E71B-02ED-494A-B648-41AA47150EBD}" dt="2026-09-18T02:23:05.620" v="11" actId="2711"/>
        <pc:sldMkLst>
          <pc:docMk/>
          <pc:sldMk cId="690719873" sldId="292"/>
        </pc:sldMkLst>
        <pc:spChg chg="mod">
          <ac:chgData name="Richard McElroy" userId="0b25b8b3-f583-4960-be46-8edcd39386bc" providerId="ADAL" clId="{77B2E71B-02ED-494A-B648-41AA47150EBD}" dt="2026-09-18T02:23:05.620" v="11" actId="2711"/>
          <ac:spMkLst>
            <pc:docMk/>
            <pc:sldMk cId="690719873" sldId="292"/>
            <ac:spMk id="102" creationId="{852DBB7A-9707-D359-A86C-C5A010CC7976}"/>
          </ac:spMkLst>
        </pc:spChg>
      </pc:sldChg>
      <pc:sldChg chg="delSp modSp mod modNotes">
        <pc:chgData name="Richard McElroy" userId="0b25b8b3-f583-4960-be46-8edcd39386bc" providerId="ADAL" clId="{77B2E71B-02ED-494A-B648-41AA47150EBD}" dt="2026-09-18T02:23:16" v="13" actId="2711"/>
        <pc:sldMkLst>
          <pc:docMk/>
          <pc:sldMk cId="0" sldId="293"/>
        </pc:sldMkLst>
        <pc:spChg chg="mod">
          <ac:chgData name="Richard McElroy" userId="0b25b8b3-f583-4960-be46-8edcd39386bc" providerId="ADAL" clId="{77B2E71B-02ED-494A-B648-41AA47150EBD}" dt="2026-09-17T21:20:29.365" v="0"/>
          <ac:spMkLst>
            <pc:docMk/>
            <pc:sldMk cId="0" sldId="293"/>
            <ac:spMk id="26" creationId="{85D575B9-DD30-28A0-1D16-58A1C023A4CF}"/>
          </ac:spMkLst>
        </pc:spChg>
        <pc:spChg chg="mod">
          <ac:chgData name="Richard McElroy" userId="0b25b8b3-f583-4960-be46-8edcd39386bc" providerId="ADAL" clId="{77B2E71B-02ED-494A-B648-41AA47150EBD}" dt="2026-09-18T02:12:38.583" v="3" actId="27636"/>
          <ac:spMkLst>
            <pc:docMk/>
            <pc:sldMk cId="0" sldId="293"/>
            <ac:spMk id="28" creationId="{8813392F-A095-A2CD-24A4-51468F8B6F33}"/>
          </ac:spMkLst>
        </pc:spChg>
        <pc:spChg chg="mod">
          <ac:chgData name="Richard McElroy" userId="0b25b8b3-f583-4960-be46-8edcd39386bc" providerId="ADAL" clId="{77B2E71B-02ED-494A-B648-41AA47150EBD}" dt="2026-09-18T02:23:16" v="13" actId="2711"/>
          <ac:spMkLst>
            <pc:docMk/>
            <pc:sldMk cId="0" sldId="293"/>
            <ac:spMk id="202" creationId="{00000000-0000-0000-0000-000000000000}"/>
          </ac:spMkLst>
        </pc:spChg>
        <pc:spChg chg="del">
          <ac:chgData name="Richard McElroy" userId="0b25b8b3-f583-4960-be46-8edcd39386bc" providerId="ADAL" clId="{77B2E71B-02ED-494A-B648-41AA47150EBD}" dt="2026-09-18T02:14:24.659" v="8" actId="478"/>
          <ac:spMkLst>
            <pc:docMk/>
            <pc:sldMk cId="0" sldId="293"/>
            <ac:spMk id="203" creationId="{00000000-0000-0000-0000-000000000000}"/>
          </ac:spMkLst>
        </pc:spChg>
        <pc:spChg chg="mod">
          <ac:chgData name="Richard McElroy" userId="0b25b8b3-f583-4960-be46-8edcd39386bc" providerId="ADAL" clId="{77B2E71B-02ED-494A-B648-41AA47150EBD}" dt="2026-09-18T02:13:27.378" v="6" actId="14100"/>
          <ac:spMkLst>
            <pc:docMk/>
            <pc:sldMk cId="0" sldId="293"/>
            <ac:spMk id="206" creationId="{00000000-0000-0000-0000-000000000000}"/>
          </ac:spMkLst>
        </pc:spChg>
        <pc:spChg chg="mod">
          <ac:chgData name="Richard McElroy" userId="0b25b8b3-f583-4960-be46-8edcd39386bc" providerId="ADAL" clId="{77B2E71B-02ED-494A-B648-41AA47150EBD}" dt="2026-09-18T02:13:23.545" v="5" actId="14100"/>
          <ac:spMkLst>
            <pc:docMk/>
            <pc:sldMk cId="0" sldId="293"/>
            <ac:spMk id="211" creationId="{00000000-0000-0000-0000-000000000000}"/>
          </ac:spMkLst>
        </pc:spChg>
        <pc:spChg chg="mod">
          <ac:chgData name="Richard McElroy" userId="0b25b8b3-f583-4960-be46-8edcd39386bc" providerId="ADAL" clId="{77B2E71B-02ED-494A-B648-41AA47150EBD}" dt="2026-09-18T02:13:36.168" v="7" actId="14100"/>
          <ac:spMkLst>
            <pc:docMk/>
            <pc:sldMk cId="0" sldId="293"/>
            <ac:spMk id="216" creationId="{00000000-0000-0000-0000-000000000000}"/>
          </ac:spMkLst>
        </pc:spChg>
        <pc:picChg chg="mod">
          <ac:chgData name="Richard McElroy" userId="0b25b8b3-f583-4960-be46-8edcd39386bc" providerId="ADAL" clId="{77B2E71B-02ED-494A-B648-41AA47150EBD}" dt="2026-09-18T02:13:16.742" v="4" actId="14100"/>
          <ac:picMkLst>
            <pc:docMk/>
            <pc:sldMk cId="0" sldId="293"/>
            <ac:picMk id="9" creationId="{BBAA220B-21E3-08CD-EB60-89EFB6BE65F7}"/>
          </ac:picMkLst>
        </pc:picChg>
      </pc:sldChg>
      <pc:sldChg chg="modSp mod modNotes">
        <pc:chgData name="Richard McElroy" userId="0b25b8b3-f583-4960-be46-8edcd39386bc" providerId="ADAL" clId="{77B2E71B-02ED-494A-B648-41AA47150EBD}" dt="2026-09-18T02:23:27.258" v="15" actId="1076"/>
        <pc:sldMkLst>
          <pc:docMk/>
          <pc:sldMk cId="0" sldId="294"/>
        </pc:sldMkLst>
        <pc:spChg chg="mod">
          <ac:chgData name="Richard McElroy" userId="0b25b8b3-f583-4960-be46-8edcd39386bc" providerId="ADAL" clId="{77B2E71B-02ED-494A-B648-41AA47150EBD}" dt="2026-09-18T02:23:23.666" v="14" actId="2711"/>
          <ac:spMkLst>
            <pc:docMk/>
            <pc:sldMk cId="0" sldId="294"/>
            <ac:spMk id="302" creationId="{00000000-0000-0000-0000-000000000000}"/>
          </ac:spMkLst>
        </pc:spChg>
        <pc:spChg chg="mod">
          <ac:chgData name="Richard McElroy" userId="0b25b8b3-f583-4960-be46-8edcd39386bc" providerId="ADAL" clId="{77B2E71B-02ED-494A-B648-41AA47150EBD}" dt="2026-09-18T02:23:27.258" v="15" actId="1076"/>
          <ac:spMkLst>
            <pc:docMk/>
            <pc:sldMk cId="0" sldId="294"/>
            <ac:spMk id="303" creationId="{00000000-0000-0000-0000-000000000000}"/>
          </ac:spMkLst>
        </pc:spChg>
      </pc:sldChg>
      <pc:sldChg chg="modSp mod modNotes">
        <pc:chgData name="Richard McElroy" userId="0b25b8b3-f583-4960-be46-8edcd39386bc" providerId="ADAL" clId="{77B2E71B-02ED-494A-B648-41AA47150EBD}" dt="2026-09-18T02:23:46.908" v="23" actId="27636"/>
        <pc:sldMkLst>
          <pc:docMk/>
          <pc:sldMk cId="2568528743" sldId="4435"/>
        </pc:sldMkLst>
        <pc:spChg chg="mod">
          <ac:chgData name="Richard McElroy" userId="0b25b8b3-f583-4960-be46-8edcd39386bc" providerId="ADAL" clId="{77B2E71B-02ED-494A-B648-41AA47150EBD}" dt="2026-09-18T02:23:46.908" v="23" actId="27636"/>
          <ac:spMkLst>
            <pc:docMk/>
            <pc:sldMk cId="2568528743" sldId="4435"/>
            <ac:spMk id="8" creationId="{EACC1225-7649-81F6-C712-D051814A25C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ceHolder 1"/>
          <p:cNvSpPr>
            <a:spLocks noGrp="1" noRot="1" noChangeAspect="1"/>
          </p:cNvSpPr>
          <p:nvPr>
            <p:ph type="sldImg"/>
          </p:nvPr>
        </p:nvSpPr>
        <p:spPr>
          <a:xfrm>
            <a:off x="1168400" y="625475"/>
            <a:ext cx="5487988" cy="3086100"/>
          </a:xfrm>
          <a:prstGeom prst="rect">
            <a:avLst/>
          </a:prstGeom>
          <a:noFill/>
          <a:ln w="0">
            <a:noFill/>
          </a:ln>
        </p:spPr>
        <p:txBody>
          <a:bodyPr lIns="0" tIns="0" rIns="0" bIns="0" anchor="ctr">
            <a:noAutofit/>
          </a:bodyPr>
          <a:lstStyle/>
          <a:p>
            <a:r>
              <a:rPr lang="en-US" sz="1800" b="0" u="none" strike="noStrike">
                <a:solidFill>
                  <a:schemeClr val="dk1"/>
                </a:solidFill>
                <a:effectLst/>
                <a:uFillTx/>
                <a:latin typeface="Inter"/>
              </a:rPr>
              <a:t>Click to move the slide</a:t>
            </a:r>
          </a:p>
        </p:txBody>
      </p:sp>
      <p:sp>
        <p:nvSpPr>
          <p:cNvPr id="5" name="PlaceHolder 2"/>
          <p:cNvSpPr>
            <a:spLocks noGrp="1"/>
          </p:cNvSpPr>
          <p:nvPr>
            <p:ph type="body"/>
          </p:nvPr>
        </p:nvSpPr>
        <p:spPr>
          <a:xfrm>
            <a:off x="782600" y="3909402"/>
            <a:ext cx="6260427" cy="3703499"/>
          </a:xfrm>
          <a:prstGeom prst="rect">
            <a:avLst/>
          </a:prstGeom>
          <a:noFill/>
          <a:ln w="0">
            <a:noFill/>
          </a:ln>
        </p:spPr>
        <p:txBody>
          <a:bodyPr lIns="0" tIns="0" rIns="0" bIns="0" anchor="t">
            <a:noAutofit/>
          </a:bodyPr>
          <a:lstStyle/>
          <a:p>
            <a:pPr indent="0" algn="l">
              <a:buNone/>
            </a:pPr>
            <a:r>
              <a:rPr lang="en-US" sz="2000" b="0" u="none" strike="noStrike">
                <a:solidFill>
                  <a:srgbClr val="000000"/>
                </a:solidFill>
                <a:effectLst/>
                <a:uFillTx/>
                <a:latin typeface="Arial"/>
              </a:rPr>
              <a:t>Click to edit the notes format</a:t>
            </a:r>
          </a:p>
        </p:txBody>
      </p:sp>
      <p:sp>
        <p:nvSpPr>
          <p:cNvPr id="6" name="PlaceHolder 3"/>
          <p:cNvSpPr>
            <a:spLocks noGrp="1"/>
          </p:cNvSpPr>
          <p:nvPr>
            <p:ph type="hdr"/>
          </p:nvPr>
        </p:nvSpPr>
        <p:spPr>
          <a:xfrm>
            <a:off x="0" y="0"/>
            <a:ext cx="3396111" cy="411254"/>
          </a:xfrm>
          <a:prstGeom prst="rect">
            <a:avLst/>
          </a:prstGeom>
          <a:noFill/>
          <a:ln w="0">
            <a:noFill/>
          </a:ln>
        </p:spPr>
        <p:txBody>
          <a:bodyPr lIns="0" tIns="0" rIns="0" bIns="0" anchor="t">
            <a:noAutofit/>
          </a:bodyPr>
          <a:lstStyle/>
          <a:p>
            <a:pPr indent="0" algn="l">
              <a:buNone/>
            </a:pPr>
            <a:r>
              <a:rPr lang="en-US" sz="1400" b="0" u="none" strike="noStrike">
                <a:solidFill>
                  <a:srgbClr val="000000"/>
                </a:solidFill>
                <a:effectLst/>
                <a:uFillTx/>
                <a:latin typeface="Times New Roman"/>
              </a:rPr>
              <a:t> </a:t>
            </a:r>
          </a:p>
        </p:txBody>
      </p:sp>
      <p:sp>
        <p:nvSpPr>
          <p:cNvPr id="7" name="PlaceHolder 4"/>
          <p:cNvSpPr>
            <a:spLocks noGrp="1"/>
          </p:cNvSpPr>
          <p:nvPr>
            <p:ph type="dt" idx="1"/>
          </p:nvPr>
        </p:nvSpPr>
        <p:spPr>
          <a:xfrm>
            <a:off x="4429516" y="0"/>
            <a:ext cx="3396111" cy="411254"/>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 </a:t>
            </a:r>
          </a:p>
        </p:txBody>
      </p:sp>
      <p:sp>
        <p:nvSpPr>
          <p:cNvPr id="8" name="PlaceHolder 5"/>
          <p:cNvSpPr>
            <a:spLocks noGrp="1"/>
          </p:cNvSpPr>
          <p:nvPr>
            <p:ph type="ftr" idx="2"/>
          </p:nvPr>
        </p:nvSpPr>
        <p:spPr>
          <a:xfrm>
            <a:off x="0" y="7819082"/>
            <a:ext cx="3396111" cy="411254"/>
          </a:xfrm>
          <a:prstGeom prst="rect">
            <a:avLst/>
          </a:prstGeom>
          <a:noFill/>
          <a:ln w="0">
            <a:noFill/>
          </a:ln>
        </p:spPr>
        <p:txBody>
          <a:bodyPr lIns="0" tIns="0" rIns="0" bIns="0" anchor="b">
            <a:no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 </a:t>
            </a:r>
          </a:p>
        </p:txBody>
      </p:sp>
      <p:sp>
        <p:nvSpPr>
          <p:cNvPr id="9" name="PlaceHolder 6"/>
          <p:cNvSpPr>
            <a:spLocks noGrp="1"/>
          </p:cNvSpPr>
          <p:nvPr>
            <p:ph type="sldNum" idx="3"/>
          </p:nvPr>
        </p:nvSpPr>
        <p:spPr>
          <a:xfrm>
            <a:off x="4429516" y="7819082"/>
            <a:ext cx="3396111" cy="411254"/>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3F89A5ED-8DF4-4F1F-A4B3-DBF8E5726A92}" type="slidenum">
              <a:rPr lang="en-US" sz="1400" b="0" u="none" strike="noStrike">
                <a:solidFill>
                  <a:srgbClr val="000000"/>
                </a:solidFill>
                <a:effectLst/>
                <a:uFillTx/>
                <a:latin typeface="Times New Roman"/>
              </a:rPr>
              <a:t>‹#›</a:t>
            </a:fld>
            <a:endParaRPr lang="en-US"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4FDC2-BB54-60FA-7E09-0BA022E01C0A}"/>
            </a:ext>
          </a:extLst>
        </p:cNvPr>
        <p:cNvGrpSpPr/>
        <p:nvPr/>
      </p:nvGrpSpPr>
      <p:grpSpPr>
        <a:xfrm>
          <a:off x="0" y="0"/>
          <a:ext cx="0" cy="0"/>
          <a:chOff x="0" y="0"/>
          <a:chExt cx="0" cy="0"/>
        </a:xfrm>
      </p:grpSpPr>
      <p:sp>
        <p:nvSpPr>
          <p:cNvPr id="369" name="PlaceHolder 1">
            <a:extLst>
              <a:ext uri="{FF2B5EF4-FFF2-40B4-BE49-F238E27FC236}">
                <a16:creationId xmlns:a16="http://schemas.microsoft.com/office/drawing/2014/main" id="{102F71E4-FB99-C53E-067A-2730ACA459AA}"/>
              </a:ext>
            </a:extLst>
          </p:cNvPr>
          <p:cNvSpPr>
            <a:spLocks noGrp="1" noRot="1" noChangeAspect="1"/>
          </p:cNvSpPr>
          <p:nvPr>
            <p:ph type="sldImg"/>
          </p:nvPr>
        </p:nvSpPr>
        <p:spPr>
          <a:xfrm>
            <a:off x="1436688" y="879475"/>
            <a:ext cx="4225925" cy="2376488"/>
          </a:xfrm>
          <a:prstGeom prst="rect">
            <a:avLst/>
          </a:prstGeom>
          <a:ln w="0">
            <a:noFill/>
          </a:ln>
        </p:spPr>
      </p:sp>
      <p:sp>
        <p:nvSpPr>
          <p:cNvPr id="370" name="PlaceHolder 2">
            <a:extLst>
              <a:ext uri="{FF2B5EF4-FFF2-40B4-BE49-F238E27FC236}">
                <a16:creationId xmlns:a16="http://schemas.microsoft.com/office/drawing/2014/main" id="{956B3084-C7C9-BCC8-835B-28649042E354}"/>
              </a:ext>
            </a:extLst>
          </p:cNvPr>
          <p:cNvSpPr>
            <a:spLocks noGrp="1"/>
          </p:cNvSpPr>
          <p:nvPr>
            <p:ph type="body"/>
          </p:nvPr>
        </p:nvSpPr>
        <p:spPr>
          <a:xfrm>
            <a:off x="709930" y="3387576"/>
            <a:ext cx="5679067" cy="2771250"/>
          </a:xfrm>
          <a:prstGeom prst="rect">
            <a:avLst/>
          </a:prstGeom>
          <a:noFill/>
          <a:ln w="0">
            <a:noFill/>
          </a:ln>
        </p:spPr>
        <p:txBody>
          <a:bodyPr/>
          <a:lstStyle/>
          <a:p>
            <a:r>
              <a:rPr lang="en-CA" dirty="0"/>
              <a:t>Good morning, and thank you for being here. My name is Richard McElroy, and I am the CEO of D-PACE. We are proud to be a key sponsor of NIBS 2026, and it is a pleasure to be hosting you here in Nelson, British Columbia.</a:t>
            </a:r>
          </a:p>
          <a:p>
            <a:endParaRPr lang="en-CA" dirty="0"/>
          </a:p>
          <a:p>
            <a:r>
              <a:rPr lang="en-CA" dirty="0"/>
              <a:t>D-PACE designs, builds and supports ion sources and related technology for research, medicine, industry and energy.</a:t>
            </a:r>
          </a:p>
          <a:p>
            <a:endParaRPr lang="en-CA" dirty="0"/>
          </a:p>
          <a:p>
            <a:r>
              <a:rPr lang="en-CA" dirty="0"/>
              <a:t>In the next few minutes I want to give you a quick picture of who we are, what we deliver, and where we are heading.</a:t>
            </a:r>
          </a:p>
        </p:txBody>
      </p:sp>
      <p:sp>
        <p:nvSpPr>
          <p:cNvPr id="371" name="PlaceHolder 3">
            <a:extLst>
              <a:ext uri="{FF2B5EF4-FFF2-40B4-BE49-F238E27FC236}">
                <a16:creationId xmlns:a16="http://schemas.microsoft.com/office/drawing/2014/main" id="{B32FE063-8297-8FB9-F1EE-8984C11F6909}"/>
              </a:ext>
            </a:extLst>
          </p:cNvPr>
          <p:cNvSpPr>
            <a:spLocks noGrp="1"/>
          </p:cNvSpPr>
          <p:nvPr>
            <p:ph type="sldNum" idx="4"/>
          </p:nvPr>
        </p:nvSpPr>
        <p:spPr>
          <a:xfrm>
            <a:off x="4021446" y="6685918"/>
            <a:ext cx="3075991" cy="3527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BC0CE3A6-4630-4954-BC3F-D3F8E11BC7DC}" type="slidenum">
              <a:rPr lang="en-US" sz="1200" b="0" u="none" strike="noStrike">
                <a:solidFill>
                  <a:schemeClr val="dk1"/>
                </a:solidFill>
                <a:effectLst/>
                <a:uFillTx/>
                <a:latin typeface="+mn-lt"/>
                <a:ea typeface="+mn-ea"/>
              </a:rPr>
              <a:t>1</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834074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9988" y="625475"/>
            <a:ext cx="5486400" cy="3086100"/>
          </a:xfrm>
        </p:spPr>
      </p:sp>
      <p:sp>
        <p:nvSpPr>
          <p:cNvPr id="3" name="Notes Placeholder 2"/>
          <p:cNvSpPr>
            <a:spLocks noGrp="1"/>
          </p:cNvSpPr>
          <p:nvPr>
            <p:ph type="body" idx="1"/>
          </p:nvPr>
        </p:nvSpPr>
        <p:spPr/>
        <p:txBody>
          <a:bodyPr/>
          <a:lstStyle/>
          <a:p>
            <a:r>
              <a:rPr lang="en-CA" dirty="0"/>
              <a:t>Here is a quick at-a-glance snapshot of us. D-PACE was founded in 1995, so for over three decades we’ve been doing one thing and doing it really well: ion sources and the related systems that enhance their value.</a:t>
            </a:r>
          </a:p>
          <a:p>
            <a:endParaRPr lang="en-CA" dirty="0"/>
          </a:p>
          <a:p>
            <a:r>
              <a:rPr lang="en-CA" dirty="0"/>
              <a:t>Today we are a team of more than twenty-five specialists - physicists, engineers, technicians and business leaders - working together under one roof. That team supports a catalogue of over thirty products, spanning sources, diagnostics, magnets and complete beamline solutions.</a:t>
            </a:r>
          </a:p>
          <a:p>
            <a:endParaRPr lang="en-CA" dirty="0"/>
          </a:p>
          <a:p>
            <a:r>
              <a:rPr lang="en-CA" dirty="0"/>
              <a:t>And importantly, we have DISC – the D-Pace Ion Source Centre – our own in-house build, test and research facility, where every system is integrated, beam-tested and validated before it ever ships.</a:t>
            </a:r>
          </a:p>
          <a:p>
            <a:endParaRPr lang="en-CA" dirty="0"/>
          </a:p>
          <a:p>
            <a:r>
              <a:rPr lang="en-CA" dirty="0"/>
              <a:t>.</a:t>
            </a:r>
          </a:p>
        </p:txBody>
      </p:sp>
      <p:sp>
        <p:nvSpPr>
          <p:cNvPr id="4" name="Slide Number Placeholder 3"/>
          <p:cNvSpPr>
            <a:spLocks noGrp="1"/>
          </p:cNvSpPr>
          <p:nvPr>
            <p:ph type="sldNum" idx="3"/>
          </p:nvPr>
        </p:nvSpPr>
        <p:spPr/>
        <p:txBody>
          <a:bodyPr/>
          <a:lstStyle/>
          <a:p>
            <a:pPr indent="0" algn="r">
              <a:buNone/>
            </a:pPr>
            <a:fld id="{3F89A5ED-8DF4-4F1F-A4B3-DBF8E5726A92}" type="slidenum">
              <a:rPr lang="en-US" sz="1400" b="0" u="none" strike="noStrike" smtClean="0">
                <a:solidFill>
                  <a:srgbClr val="000000"/>
                </a:solidFill>
                <a:effectLst/>
                <a:uFillTx/>
                <a:latin typeface="Times New Roman"/>
              </a:rPr>
              <a:t>2</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029594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9988" y="625475"/>
            <a:ext cx="5486400" cy="3086100"/>
          </a:xfrm>
        </p:spPr>
      </p:sp>
      <p:sp>
        <p:nvSpPr>
          <p:cNvPr id="3" name="Notes Placeholder 2"/>
          <p:cNvSpPr>
            <a:spLocks noGrp="1"/>
          </p:cNvSpPr>
          <p:nvPr>
            <p:ph type="body" idx="1"/>
          </p:nvPr>
        </p:nvSpPr>
        <p:spPr/>
        <p:txBody>
          <a:bodyPr/>
          <a:lstStyle/>
          <a:p>
            <a:r>
              <a:rPr lang="en-CA" dirty="0"/>
              <a:t>This focus has taken our ion source solutions into four critical markets.</a:t>
            </a:r>
          </a:p>
          <a:p>
            <a:endParaRPr lang="en-CA" dirty="0"/>
          </a:p>
          <a:p>
            <a:r>
              <a:rPr lang="en-CA" dirty="0"/>
              <a:t>In medical, our sources support isotope production, diagnostic imaging, and emerging particle therapy and BNCT programs.</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In energy, a significant growth area for us, we are working with both established and emerging fusion platforms and fission systems, taking designs from the laboratory through to deployment.</a:t>
            </a:r>
          </a:p>
          <a:p>
            <a:endParaRPr lang="en-CA" dirty="0"/>
          </a:p>
          <a:p>
            <a:r>
              <a:rPr lang="en-CA" dirty="0"/>
              <a:t>In industrial and OEM applications, we serve ion implantation, surface modification, and materials analysis and testing.</a:t>
            </a:r>
          </a:p>
          <a:p>
            <a:endParaRPr lang="en-CA" dirty="0"/>
          </a:p>
          <a:p>
            <a:r>
              <a:rPr lang="en-CA" dirty="0"/>
              <a:t>And lastly, in research, our equipment is at work in particle and nuclear physics, materials and discovery science, and accelerator facilities around the world.</a:t>
            </a:r>
          </a:p>
          <a:p>
            <a:endParaRPr lang="en-CA" dirty="0"/>
          </a:p>
          <a:p>
            <a:r>
              <a:rPr lang="en-CA" dirty="0"/>
              <a:t>So very different sectors, very different applications - but the same requirement every time: a stable, high-performance beam that our customers can count on.</a:t>
            </a:r>
          </a:p>
        </p:txBody>
      </p:sp>
      <p:sp>
        <p:nvSpPr>
          <p:cNvPr id="4" name="Slide Number Placeholder 3"/>
          <p:cNvSpPr>
            <a:spLocks noGrp="1"/>
          </p:cNvSpPr>
          <p:nvPr>
            <p:ph type="sldNum" idx="3"/>
          </p:nvPr>
        </p:nvSpPr>
        <p:spPr/>
        <p:txBody>
          <a:bodyPr/>
          <a:lstStyle/>
          <a:p>
            <a:pPr indent="0" algn="r">
              <a:buNone/>
            </a:pPr>
            <a:fld id="{3F89A5ED-8DF4-4F1F-A4B3-DBF8E5726A92}" type="slidenum">
              <a:rPr lang="en-US" sz="1400" b="0" u="none" strike="noStrike" smtClean="0">
                <a:solidFill>
                  <a:srgbClr val="000000"/>
                </a:solidFill>
                <a:effectLst/>
                <a:uFillTx/>
                <a:latin typeface="Times New Roman"/>
              </a:rPr>
              <a:t>3</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745970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9988" y="625475"/>
            <a:ext cx="5486400" cy="3086100"/>
          </a:xfrm>
        </p:spPr>
      </p:sp>
      <p:sp>
        <p:nvSpPr>
          <p:cNvPr id="3" name="Notes Placeholder 2"/>
          <p:cNvSpPr>
            <a:spLocks noGrp="1"/>
          </p:cNvSpPr>
          <p:nvPr>
            <p:ph type="body" idx="1"/>
          </p:nvPr>
        </p:nvSpPr>
        <p:spPr/>
        <p:txBody>
          <a:bodyPr/>
          <a:lstStyle/>
          <a:p>
            <a:r>
              <a:rPr lang="en-CA" sz="1000" dirty="0"/>
              <a:t>Our offering comes in three parts: the source, the complementary technologies around it, and the support and services behind it.</a:t>
            </a:r>
          </a:p>
          <a:p>
            <a:endParaRPr lang="en-CA" sz="1000" dirty="0"/>
          </a:p>
          <a:p>
            <a:r>
              <a:rPr lang="en-CA" sz="1000" dirty="0"/>
              <a:t>First, ion sources - available as a source alone or as a complete turnkey system. Our ECR 2.45 gigahertz source delivers hydrogen, deuterium and helium species at over thirty milliamps.</a:t>
            </a:r>
          </a:p>
          <a:p>
            <a:endParaRPr lang="en-CA" sz="1000" dirty="0"/>
          </a:p>
          <a:p>
            <a:r>
              <a:rPr lang="en-CA" sz="1000" dirty="0"/>
              <a:t>	Our filament-powered </a:t>
            </a:r>
            <a:r>
              <a:rPr lang="en-CA" sz="1000" dirty="0" err="1"/>
              <a:t>multicusp</a:t>
            </a:r>
            <a:r>
              <a:rPr lang="en-CA" sz="1000" dirty="0"/>
              <a:t> volume sources come in three configurations: negative, positive, or dual-polarity, covering combinations of hydrogen, deuterium and helium.</a:t>
            </a:r>
          </a:p>
          <a:p>
            <a:endParaRPr lang="en-CA" sz="1000" dirty="0"/>
          </a:p>
          <a:p>
            <a:r>
              <a:rPr lang="en-CA" sz="1000" dirty="0"/>
              <a:t>	And we are also actively developing a compact 14.5 gigahertz ECR alpha source, along with a multicusp RF source for a wider range of negative species that will help us expand and better penetrate medical and industrial markets</a:t>
            </a:r>
          </a:p>
          <a:p>
            <a:endParaRPr lang="en-CA" sz="1000" dirty="0"/>
          </a:p>
          <a:p>
            <a:r>
              <a:rPr lang="en-CA" sz="1000" dirty="0"/>
              <a:t>Second, a range of related technologies that make the beam more usable and more valuable: diagnostics such as emittance scanners, beam profilers and Faraday cups; specialized magnets including dipoles, solenoids and quadrupoles for steering, mass separation and focussing; and custom low-energy beamlines, including application-specific designs for BNCT and PET.</a:t>
            </a:r>
          </a:p>
          <a:p>
            <a:endParaRPr lang="en-CA" sz="1000" dirty="0"/>
          </a:p>
          <a:p>
            <a:r>
              <a:rPr lang="en-CA" sz="1000" dirty="0"/>
              <a:t>Third, a range of services rounds out our offerings. Among the most popular and fastest growing are our test stand rentals, combined with our deep modelling and simulation expertise – which customers use to mitigate risk and validate solutions before investing in a full system deployment.</a:t>
            </a:r>
          </a:p>
        </p:txBody>
      </p:sp>
      <p:sp>
        <p:nvSpPr>
          <p:cNvPr id="4" name="Slide Number Placeholder 3"/>
          <p:cNvSpPr>
            <a:spLocks noGrp="1"/>
          </p:cNvSpPr>
          <p:nvPr>
            <p:ph type="sldNum" idx="3"/>
          </p:nvPr>
        </p:nvSpPr>
        <p:spPr/>
        <p:txBody>
          <a:bodyPr/>
          <a:lstStyle/>
          <a:p>
            <a:pPr indent="0" algn="r">
              <a:buNone/>
            </a:pPr>
            <a:fld id="{3F89A5ED-8DF4-4F1F-A4B3-DBF8E5726A92}" type="slidenum">
              <a:rPr lang="en-US" sz="1400" b="0" u="none" strike="noStrike" smtClean="0">
                <a:solidFill>
                  <a:srgbClr val="000000"/>
                </a:solidFill>
                <a:effectLst/>
                <a:uFillTx/>
                <a:latin typeface="Times New Roman"/>
              </a:rPr>
              <a:t>4</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141894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9988" y="625475"/>
            <a:ext cx="5486400" cy="3086100"/>
          </a:xfrm>
        </p:spPr>
      </p:sp>
      <p:sp>
        <p:nvSpPr>
          <p:cNvPr id="3" name="Notes Placeholder 2"/>
          <p:cNvSpPr>
            <a:spLocks noGrp="1"/>
          </p:cNvSpPr>
          <p:nvPr>
            <p:ph type="body" idx="1"/>
          </p:nvPr>
        </p:nvSpPr>
        <p:spPr/>
        <p:txBody>
          <a:bodyPr/>
          <a:lstStyle/>
          <a:p>
            <a:r>
              <a:rPr lang="en-CA" dirty="0"/>
              <a:t>Now I want to shift from what we sell to what we are investing in – the work we are doing to make our solutions better and more valuable, and to make us easier to work with and to do business with.</a:t>
            </a:r>
          </a:p>
          <a:p>
            <a:endParaRPr lang="en-CA" dirty="0"/>
          </a:p>
          <a:p>
            <a:r>
              <a:rPr lang="en-CA" dirty="0"/>
              <a:t>Here is a good example: evolving our turnkey ion source architecture onto a single common platform base, which we expect to bring to market in early 2027. The concept is simple: one platform for every source. Whichever source is needed – a standard ECR or multicusp, a new source still in development, or a custom OEM design – it plugs into the same common base, which houses the vacuum and cooling systems, high-voltage and power distribution, controls and software, and all the diagnostics and interfaces.</a:t>
            </a:r>
          </a:p>
          <a:p>
            <a:endParaRPr lang="en-CA" dirty="0"/>
          </a:p>
          <a:p>
            <a:r>
              <a:rPr lang="en-CA" dirty="0"/>
              <a:t>The result is three clear benefits for our customers.</a:t>
            </a:r>
          </a:p>
          <a:p>
            <a:pPr marL="228600" indent="-228600">
              <a:buFont typeface="+mj-lt"/>
              <a:buAutoNum type="arabicPeriod"/>
            </a:pPr>
            <a:r>
              <a:rPr lang="en-CA" dirty="0"/>
              <a:t>Shorter lead times, because the core subsystems are proven, standardized and stocked rather than designed from scratch each time.</a:t>
            </a:r>
          </a:p>
          <a:p>
            <a:pPr marL="228600" indent="-228600">
              <a:buFont typeface="+mj-lt"/>
              <a:buAutoNum type="arabicPeriod"/>
            </a:pPr>
            <a:r>
              <a:rPr lang="en-CA" dirty="0"/>
              <a:t>Maximum flexibility, because we simply swap the source module to match the application.</a:t>
            </a:r>
          </a:p>
          <a:p>
            <a:pPr marL="228600" indent="-228600">
              <a:buFont typeface="+mj-lt"/>
              <a:buAutoNum type="arabicPeriod"/>
            </a:pPr>
            <a:r>
              <a:rPr lang="en-CA" dirty="0"/>
              <a:t>And lower risk with easier support, because the complete configuration is beam-tested before shipment, and a common platform means simpler service and spares for years afterward.</a:t>
            </a:r>
          </a:p>
          <a:p>
            <a:endParaRPr lang="en-CA" dirty="0"/>
          </a:p>
          <a:p>
            <a:r>
              <a:rPr lang="en-CA" dirty="0"/>
              <a:t>In a nutshell - One base platform, many beams, and faster time to value.</a:t>
            </a:r>
          </a:p>
        </p:txBody>
      </p:sp>
      <p:sp>
        <p:nvSpPr>
          <p:cNvPr id="4" name="Slide Number Placeholder 3"/>
          <p:cNvSpPr>
            <a:spLocks noGrp="1"/>
          </p:cNvSpPr>
          <p:nvPr>
            <p:ph type="sldNum" idx="3"/>
          </p:nvPr>
        </p:nvSpPr>
        <p:spPr/>
        <p:txBody>
          <a:bodyPr/>
          <a:lstStyle/>
          <a:p>
            <a:pPr indent="0" algn="r">
              <a:buNone/>
            </a:pPr>
            <a:fld id="{3F89A5ED-8DF4-4F1F-A4B3-DBF8E5726A92}" type="slidenum">
              <a:rPr lang="en-US" sz="1400" b="0" u="none" strike="noStrike" smtClean="0">
                <a:solidFill>
                  <a:srgbClr val="000000"/>
                </a:solidFill>
                <a:effectLst/>
                <a:uFillTx/>
                <a:latin typeface="Times New Roman"/>
              </a:rPr>
              <a:t>5</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531781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73F60-44E4-6A33-343A-23594DFB0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59FB1-892D-4A74-C63A-15CD30AF260F}"/>
              </a:ext>
            </a:extLst>
          </p:cNvPr>
          <p:cNvSpPr>
            <a:spLocks noGrp="1" noRot="1" noChangeAspect="1"/>
          </p:cNvSpPr>
          <p:nvPr>
            <p:ph type="sldImg"/>
          </p:nvPr>
        </p:nvSpPr>
        <p:spPr>
          <a:xfrm>
            <a:off x="1169988" y="625475"/>
            <a:ext cx="5486400" cy="3086100"/>
          </a:xfrm>
        </p:spPr>
        <p:txBody>
          <a:bodyPr/>
          <a:lstStyle/>
          <a:p>
            <a:endParaRPr lang="en-CA" dirty="0"/>
          </a:p>
        </p:txBody>
      </p:sp>
      <p:sp>
        <p:nvSpPr>
          <p:cNvPr id="3" name="Notes Placeholder 2">
            <a:extLst>
              <a:ext uri="{FF2B5EF4-FFF2-40B4-BE49-F238E27FC236}">
                <a16:creationId xmlns:a16="http://schemas.microsoft.com/office/drawing/2014/main" id="{EB54BA5C-28A8-616B-9BCC-FB0FC6FE7E0E}"/>
              </a:ext>
            </a:extLst>
          </p:cNvPr>
          <p:cNvSpPr>
            <a:spLocks noGrp="1"/>
          </p:cNvSpPr>
          <p:nvPr>
            <p:ph type="body" idx="1"/>
          </p:nvPr>
        </p:nvSpPr>
        <p:spPr/>
        <p:txBody>
          <a:bodyPr/>
          <a:lstStyle/>
          <a:p>
            <a:r>
              <a:rPr lang="en-CA" sz="1000" dirty="0"/>
              <a:t>Staying with that theme of investing in the business to improve the value and experience we deliver, let me close with a quick look at the near-term strategic initiatives we have either completed or have well underway.</a:t>
            </a:r>
          </a:p>
          <a:p>
            <a:endParaRPr lang="en-CA"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t>First, we have completed and are now executing a five-year strategic plan – focussed on healthy growth to increase the value we deliver to our customers.</a:t>
            </a:r>
          </a:p>
          <a:p>
            <a:endParaRPr lang="en-CA"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t>Second, we recently launched a new interactive website, making it far easier to explore our products, specifications and capabilities before you ever contact us. Future phases will add a secure customer support portal and e-commerce capabilities to make consumables and spare parts easier to obtain.</a:t>
            </a:r>
          </a:p>
          <a:p>
            <a:endParaRPr lang="en-CA"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t>Third, we launched our Global Advisory Network, bringing world-class advisors into our strategy, market expansion and technology decisions. Today that includes Morgan, of course, along with Dr. Tom Ruth and Kathryn Hayashi, both formerly of TRIUMF. We expect to expand the network in the coming months with advisors in other key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000" dirty="0"/>
          </a:p>
          <a:p>
            <a:r>
              <a:rPr lang="en-CA" sz="1000" dirty="0"/>
              <a:t>Fourth, we are about to implement an end-to-end digital operations platform – a new ERP and CRM system that will streamline and automate everything from quoting through order and production management.</a:t>
            </a:r>
          </a:p>
          <a:p>
            <a:endParaRPr lang="en-CA" sz="1000" dirty="0"/>
          </a:p>
          <a:p>
            <a:r>
              <a:rPr lang="en-CA" sz="1000" dirty="0"/>
              <a:t>And lastly, we are implementing a formal quality management system, with the intent of being ISO certified later in FY27, to ensure consistency and operational excellence</a:t>
            </a:r>
          </a:p>
          <a:p>
            <a:r>
              <a:rPr lang="en-CA" dirty="0"/>
              <a:t>.</a:t>
            </a:r>
          </a:p>
          <a:p>
            <a:endParaRPr lang="en-CA" dirty="0"/>
          </a:p>
        </p:txBody>
      </p:sp>
      <p:sp>
        <p:nvSpPr>
          <p:cNvPr id="4" name="Slide Number Placeholder 3">
            <a:extLst>
              <a:ext uri="{FF2B5EF4-FFF2-40B4-BE49-F238E27FC236}">
                <a16:creationId xmlns:a16="http://schemas.microsoft.com/office/drawing/2014/main" id="{9D2593BC-A729-2DEE-3EDE-79C7513FB0A9}"/>
              </a:ext>
            </a:extLst>
          </p:cNvPr>
          <p:cNvSpPr>
            <a:spLocks noGrp="1"/>
          </p:cNvSpPr>
          <p:nvPr>
            <p:ph type="sldNum" sz="quarter" idx="5"/>
          </p:nvPr>
        </p:nvSpPr>
        <p:spPr/>
        <p:txBody>
          <a:bodyPr/>
          <a:lstStyle/>
          <a:p>
            <a:fld id="{38C938A2-BE64-4735-9F8A-9B739BF8CD69}" type="slidenum">
              <a:rPr lang="en-CA" smtClean="0"/>
              <a:t>6</a:t>
            </a:fld>
            <a:endParaRPr lang="en-CA" dirty="0"/>
          </a:p>
        </p:txBody>
      </p:sp>
    </p:spTree>
    <p:extLst>
      <p:ext uri="{BB962C8B-B14F-4D97-AF65-F5344CB8AC3E}">
        <p14:creationId xmlns:p14="http://schemas.microsoft.com/office/powerpoint/2010/main" val="4173292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9988" y="625475"/>
            <a:ext cx="5486400" cy="3086100"/>
          </a:xfrm>
        </p:spPr>
      </p:sp>
      <p:sp>
        <p:nvSpPr>
          <p:cNvPr id="3" name="Notes Placeholder 2"/>
          <p:cNvSpPr>
            <a:spLocks noGrp="1"/>
          </p:cNvSpPr>
          <p:nvPr>
            <p:ph type="body" idx="1"/>
          </p:nvPr>
        </p:nvSpPr>
        <p:spPr/>
        <p:txBody>
          <a:bodyPr/>
          <a:lstStyle/>
          <a:p>
            <a:r>
              <a:rPr lang="en-CA" dirty="0"/>
              <a:t>That is D-PACE in a nutshell: three decades of focus, four critical markets, and one platform built to get the beam our customers need faster.</a:t>
            </a:r>
          </a:p>
          <a:p>
            <a:endParaRPr lang="en-CA" dirty="0"/>
          </a:p>
          <a:p>
            <a:r>
              <a:rPr lang="en-CA" dirty="0"/>
              <a:t>Thank you for your attention, and thank you for supporting NIBS 2026.</a:t>
            </a:r>
          </a:p>
          <a:p>
            <a:endParaRPr lang="en-CA" dirty="0"/>
          </a:p>
          <a:p>
            <a:r>
              <a:rPr lang="en-CA" dirty="0"/>
              <a:t>Please come find us at the D-PACE booth in the exhibit hall – the team would be glad to meet you and talk about your application.</a:t>
            </a:r>
          </a:p>
          <a:p>
            <a:endParaRPr lang="en-CA" dirty="0"/>
          </a:p>
          <a:p>
            <a:r>
              <a:rPr lang="en-CA" dirty="0"/>
              <a:t>Thanks</a:t>
            </a:r>
          </a:p>
        </p:txBody>
      </p:sp>
      <p:sp>
        <p:nvSpPr>
          <p:cNvPr id="4" name="Slide Number Placeholder 3"/>
          <p:cNvSpPr>
            <a:spLocks noGrp="1"/>
          </p:cNvSpPr>
          <p:nvPr>
            <p:ph type="sldNum" idx="3"/>
          </p:nvPr>
        </p:nvSpPr>
        <p:spPr/>
        <p:txBody>
          <a:bodyPr/>
          <a:lstStyle/>
          <a:p>
            <a:pPr indent="0" algn="r">
              <a:buNone/>
            </a:pPr>
            <a:fld id="{3F89A5ED-8DF4-4F1F-A4B3-DBF8E5726A92}" type="slidenum">
              <a:rPr lang="en-US" sz="1400" b="0" u="none" strike="noStrike" smtClean="0">
                <a:solidFill>
                  <a:srgbClr val="000000"/>
                </a:solidFill>
                <a:effectLst/>
                <a:uFillTx/>
                <a:latin typeface="Times New Roman"/>
              </a:rPr>
              <a:t>7</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767361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D0D0D"/>
        </a:solidFill>
        <a:effectLst/>
      </p:bgPr>
    </p:bg>
    <p:spTree>
      <p:nvGrpSpPr>
        <p:cNvPr id="1" name=""/>
        <p:cNvGrpSpPr/>
        <p:nvPr/>
      </p:nvGrpSpPr>
      <p:grpSpPr>
        <a:xfrm>
          <a:off x="0" y="0"/>
          <a:ext cx="0" cy="0"/>
          <a:chOff x="0" y="0"/>
          <a:chExt cx="0" cy="0"/>
        </a:xfrm>
      </p:grpSpPr>
      <p:sp>
        <p:nvSpPr>
          <p:cNvPr id="5" name="Accent Bar"/>
          <p:cNvSpPr/>
          <p:nvPr/>
        </p:nvSpPr>
        <p:spPr>
          <a:xfrm>
            <a:off x="0" y="0"/>
            <a:ext cx="12192000" cy="68580"/>
          </a:xfrm>
          <a:prstGeom prst="rect">
            <a:avLst/>
          </a:prstGeom>
          <a:solidFill>
            <a:srgbClr val="DDC700"/>
          </a:solidFill>
          <a:ln>
            <a:noFill/>
          </a:ln>
        </p:spPr>
        <p:txBody>
          <a:bodyPr/>
          <a:lstStyle/>
          <a:p>
            <a:endParaRPr/>
          </a:p>
        </p:txBody>
      </p:sp>
      <p:sp>
        <p:nvSpPr>
          <p:cNvPr id="6" name="Label 6"/>
          <p:cNvSpPr/>
          <p:nvPr/>
        </p:nvSpPr>
        <p:spPr>
          <a:xfrm>
            <a:off x="1281426" y="622102"/>
            <a:ext cx="10972440" cy="260000"/>
          </a:xfrm>
          <a:prstGeom prst="rect">
            <a:avLst/>
          </a:prstGeom>
          <a:noFill/>
          <a:ln>
            <a:noFill/>
          </a:ln>
        </p:spPr>
        <p:txBody>
          <a:bodyPr lIns="0" tIns="0" rIns="0" bIns="0" anchor="ctr">
            <a:normAutofit/>
          </a:bodyPr>
          <a:lstStyle/>
          <a:p>
            <a:pPr algn="l">
              <a:buNone/>
            </a:pPr>
            <a:r>
              <a:rPr lang="en-US" sz="1000" b="1" cap="all" spc="200" dirty="0">
                <a:solidFill>
                  <a:srgbClr val="DDC700"/>
                </a:solidFill>
                <a:latin typeface="JetBrains Mono"/>
              </a:rPr>
              <a:t>PRESENTATION TITLE · 2026</a:t>
            </a:r>
          </a:p>
        </p:txBody>
      </p:sp>
      <p:sp>
        <p:nvSpPr>
          <p:cNvPr id="11" name="Title 1"/>
          <p:cNvSpPr>
            <a:spLocks noGrp="1"/>
          </p:cNvSpPr>
          <p:nvPr>
            <p:ph type="ctrTitle"/>
          </p:nvPr>
        </p:nvSpPr>
        <p:spPr>
          <a:xfrm>
            <a:off x="928135" y="2103120"/>
            <a:ext cx="9000000" cy="1700000"/>
          </a:xfrm>
          <a:prstGeom prst="rect">
            <a:avLst/>
          </a:prstGeom>
          <a:noFill/>
          <a:ln>
            <a:noFill/>
          </a:ln>
        </p:spPr>
        <p:txBody>
          <a:bodyPr lIns="0" tIns="0" rIns="0" bIns="0" anchor="b">
            <a:normAutofit/>
          </a:bodyPr>
          <a:lstStyle>
            <a:lvl1pPr algn="l">
              <a:lnSpc>
                <a:spcPct val="98000"/>
              </a:lnSpc>
              <a:buNone/>
              <a:defRPr sz="4400" b="1">
                <a:solidFill>
                  <a:srgbClr val="FFFFFF"/>
                </a:solidFill>
                <a:latin typeface="Inter"/>
              </a:defRPr>
            </a:lvl1pPr>
          </a:lstStyle>
          <a:p>
            <a:pPr algn="l">
              <a:buNone/>
            </a:pPr>
            <a:r>
              <a:rPr lang="en-US" sz="4400" b="1" dirty="0">
                <a:solidFill>
                  <a:srgbClr val="FFFFFF"/>
                </a:solidFill>
                <a:latin typeface="Inter"/>
              </a:rPr>
              <a:t>Presentation title</a:t>
            </a:r>
          </a:p>
        </p:txBody>
      </p:sp>
      <p:sp>
        <p:nvSpPr>
          <p:cNvPr id="13" name="Subtitle 2"/>
          <p:cNvSpPr>
            <a:spLocks noGrp="1"/>
          </p:cNvSpPr>
          <p:nvPr>
            <p:ph type="subTitle" idx="1"/>
          </p:nvPr>
        </p:nvSpPr>
        <p:spPr>
          <a:xfrm>
            <a:off x="928135" y="4023360"/>
            <a:ext cx="7500000" cy="800000"/>
          </a:xfrm>
          <a:prstGeom prst="rect">
            <a:avLst/>
          </a:prstGeom>
          <a:noFill/>
          <a:ln>
            <a:noFill/>
          </a:ln>
        </p:spPr>
        <p:txBody>
          <a:bodyPr lIns="0" tIns="0" rIns="0" bIns="0" anchor="t">
            <a:normAutofit/>
          </a:bodyPr>
          <a:lstStyle>
            <a:lvl1pPr marL="0" indent="0" algn="l">
              <a:lnSpc>
                <a:spcPct val="118000"/>
              </a:lnSpc>
              <a:spcBef>
                <a:spcPts val="400"/>
              </a:spcBef>
              <a:buNone/>
              <a:defRPr sz="1600">
                <a:solidFill>
                  <a:srgbClr val="D4D4D4"/>
                </a:solidFill>
                <a:latin typeface="Inter"/>
              </a:defRPr>
            </a:lvl1pPr>
          </a:lstStyle>
          <a:p>
            <a:pPr algn="l">
              <a:buNone/>
            </a:pPr>
            <a:r>
              <a:rPr lang="en-US" sz="1600" b="0">
                <a:solidFill>
                  <a:srgbClr val="D4D4D4"/>
                </a:solidFill>
                <a:latin typeface="Inter"/>
              </a:rPr>
              <a:t>Subtitle or concise presentation purpose</a:t>
            </a:r>
          </a:p>
        </p:txBody>
      </p:sp>
      <p:sp>
        <p:nvSpPr>
          <p:cNvPr id="12" name="Accent Rule"/>
          <p:cNvSpPr/>
          <p:nvPr/>
        </p:nvSpPr>
        <p:spPr>
          <a:xfrm>
            <a:off x="928135" y="3886200"/>
            <a:ext cx="548640" cy="28575"/>
          </a:xfrm>
          <a:prstGeom prst="rect">
            <a:avLst/>
          </a:prstGeom>
          <a:solidFill>
            <a:srgbClr val="DDC700"/>
          </a:solidFill>
          <a:ln>
            <a:noFill/>
          </a:ln>
        </p:spPr>
        <p:txBody>
          <a:bodyPr/>
          <a:lstStyle/>
          <a:p>
            <a:endParaRPr/>
          </a:p>
        </p:txBody>
      </p:sp>
      <p:sp>
        <p:nvSpPr>
          <p:cNvPr id="2" name="Slide Number Placeholder">
            <a:extLst>
              <a:ext uri="{FF2B5EF4-FFF2-40B4-BE49-F238E27FC236}">
                <a16:creationId xmlns:a16="http://schemas.microsoft.com/office/drawing/2014/main" id="{8AC30117-61B1-59A9-5E77-5247B4461AA2}"/>
              </a:ext>
            </a:extLst>
          </p:cNvPr>
          <p:cNvSpPr>
            <a:spLocks noGrp="1"/>
          </p:cNvSpPr>
          <p:nvPr>
            <p:ph type="sldNum" sz="quarter" idx="12"/>
          </p:nvPr>
        </p:nvSpPr>
        <p:spPr>
          <a:xfrm>
            <a:off x="1011262" y="6174378"/>
            <a:ext cx="1200000" cy="250000"/>
          </a:xfrm>
          <a:prstGeom prst="rect">
            <a:avLst/>
          </a:prstGeom>
          <a:noFill/>
          <a:ln>
            <a:noFill/>
          </a:ln>
        </p:spPr>
        <p:txBody>
          <a:bodyPr lIns="0" tIns="0" rIns="0" bIns="0" anchor="ctr">
            <a:normAutofit/>
          </a:bodyPr>
          <a:lstStyle>
            <a:lvl1pPr algn="l">
              <a:defRPr/>
            </a:lvl1pPr>
          </a:lstStyle>
          <a:p>
            <a:fld id="{B9F4A1E1-0C3E-4A6E-9F52-0A9D5F6A1C02}" type="slidenum">
              <a:rPr lang="en-US" sz="900" spc="200" smtClean="0">
                <a:solidFill>
                  <a:srgbClr val="6B6B6B"/>
                </a:solidFill>
                <a:latin typeface="JetBrains Mono"/>
              </a:rPr>
              <a:pPr/>
              <a:t>‹#›</a:t>
            </a:fld>
            <a:endParaRPr lang="en-US" sz="900" spc="200">
              <a:solidFill>
                <a:srgbClr val="6B6B6B"/>
              </a:solidFill>
              <a:latin typeface="JetBrains Mon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FFFFF"/>
        </a:solidFill>
        <a:effectLst/>
      </p:bgPr>
    </p:bg>
    <p:spTree>
      <p:nvGrpSpPr>
        <p:cNvPr id="1" name=""/>
        <p:cNvGrpSpPr/>
        <p:nvPr/>
      </p:nvGrpSpPr>
      <p:grpSpPr>
        <a:xfrm>
          <a:off x="0" y="0"/>
          <a:ext cx="0" cy="0"/>
          <a:chOff x="0" y="0"/>
          <a:chExt cx="0" cy="0"/>
        </a:xfrm>
      </p:grpSpPr>
      <p:pic>
        <p:nvPicPr>
          <p:cNvPr id="4" name="Header Beam Image"/>
          <p:cNvPicPr>
            <a:picLocks/>
          </p:cNvPicPr>
          <p:nvPr/>
        </p:nvPicPr>
        <p:blipFill>
          <a:blip r:embed="rId2"/>
          <a:srcRect t="33000" b="33000"/>
          <a:stretch>
            <a:fillRect/>
          </a:stretch>
        </p:blipFill>
        <p:spPr>
          <a:xfrm>
            <a:off x="0" y="0"/>
            <a:ext cx="12192000" cy="1470660"/>
          </a:xfrm>
          <a:prstGeom prst="rect">
            <a:avLst/>
          </a:prstGeom>
        </p:spPr>
      </p:pic>
      <p:sp>
        <p:nvSpPr>
          <p:cNvPr id="6" name="Band Edge"/>
          <p:cNvSpPr/>
          <p:nvPr/>
        </p:nvSpPr>
        <p:spPr>
          <a:xfrm>
            <a:off x="0" y="1470660"/>
            <a:ext cx="12192000" cy="36576"/>
          </a:xfrm>
          <a:prstGeom prst="rect">
            <a:avLst/>
          </a:prstGeom>
          <a:solidFill>
            <a:srgbClr val="DDC700"/>
          </a:solidFill>
          <a:ln>
            <a:noFill/>
          </a:ln>
        </p:spPr>
        <p:txBody>
          <a:bodyPr/>
          <a:lstStyle/>
          <a:p>
            <a:endParaRPr/>
          </a:p>
        </p:txBody>
      </p:sp>
      <p:sp>
        <p:nvSpPr>
          <p:cNvPr id="20" name="Content Placeholder 1"/>
          <p:cNvSpPr>
            <a:spLocks noGrp="1"/>
          </p:cNvSpPr>
          <p:nvPr>
            <p:ph type="body" idx="1"/>
          </p:nvPr>
        </p:nvSpPr>
        <p:spPr>
          <a:xfrm>
            <a:off x="609480" y="2011680"/>
            <a:ext cx="10972440" cy="377952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80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60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40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300">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92" name="Slide Number Placeholder"/>
          <p:cNvSpPr>
            <a:spLocks noGrp="1"/>
          </p:cNvSpPr>
          <p:nvPr>
            <p:ph type="sldNum" sz="quarter" idx="12"/>
          </p:nvPr>
        </p:nvSpPr>
        <p:spPr>
          <a:xfrm>
            <a:off x="609480" y="6295644"/>
            <a:ext cx="1200000" cy="250000"/>
          </a:xfrm>
          <a:prstGeom prst="rect">
            <a:avLst/>
          </a:prstGeom>
          <a:noFill/>
          <a:ln>
            <a:noFill/>
          </a:ln>
        </p:spPr>
        <p:txBody>
          <a:bodyPr lIns="0" tIns="0" rIns="0" bIns="0" anchor="ctr">
            <a:normAutofit/>
          </a:bodyPr>
          <a:lstStyle>
            <a:lvl1pPr algn="l">
              <a:defRPr/>
            </a:lvl1pPr>
          </a:lstStyle>
          <a:p>
            <a:fld id="{B9F4A1E1-0C3E-4A6E-9F52-0A9D5F6A1C02}" type="slidenum">
              <a:rPr lang="en-US" sz="900" spc="200" smtClean="0">
                <a:solidFill>
                  <a:srgbClr val="6B6B6B"/>
                </a:solidFill>
                <a:latin typeface="JetBrains Mono"/>
              </a:rPr>
              <a:pPr/>
              <a:t>‹#›</a:t>
            </a:fld>
            <a:endParaRPr lang="en-US" sz="900" spc="200">
              <a:solidFill>
                <a:srgbClr val="6B6B6B"/>
              </a:solidFill>
              <a:latin typeface="JetBrains Mono"/>
            </a:endParaRPr>
          </a:p>
        </p:txBody>
      </p:sp>
      <p:sp>
        <p:nvSpPr>
          <p:cNvPr id="3" name="Rectangle 2">
            <a:extLst>
              <a:ext uri="{FF2B5EF4-FFF2-40B4-BE49-F238E27FC236}">
                <a16:creationId xmlns:a16="http://schemas.microsoft.com/office/drawing/2014/main" id="{27A92AF6-BBDE-0177-311E-44F283BE1D6D}"/>
              </a:ext>
            </a:extLst>
          </p:cNvPr>
          <p:cNvSpPr/>
          <p:nvPr userDrawn="1"/>
        </p:nvSpPr>
        <p:spPr>
          <a:xfrm>
            <a:off x="0" y="18288"/>
            <a:ext cx="12192000" cy="1434084"/>
          </a:xfrm>
          <a:prstGeom prst="rect">
            <a:avLst/>
          </a:prstGeom>
          <a:solidFill>
            <a:schemeClr val="tx1">
              <a:alpha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
          <p:cNvSpPr>
            <a:spLocks noGrp="1"/>
          </p:cNvSpPr>
          <p:nvPr>
            <p:ph type="title"/>
          </p:nvPr>
        </p:nvSpPr>
        <p:spPr>
          <a:xfrm>
            <a:off x="983553" y="492252"/>
            <a:ext cx="9000000" cy="640080"/>
          </a:xfrm>
          <a:prstGeom prst="rect">
            <a:avLst/>
          </a:prstGeom>
          <a:noFill/>
          <a:ln>
            <a:noFill/>
          </a:ln>
        </p:spPr>
        <p:txBody>
          <a:bodyPr lIns="0" tIns="0" rIns="0" bIns="0" anchor="ctr">
            <a:normAutofit/>
          </a:bodyPr>
          <a:lstStyle>
            <a:lvl1pPr marL="0" indent="0" algn="l">
              <a:lnSpc>
                <a:spcPct val="100000"/>
              </a:lnSpc>
              <a:buNone/>
              <a:defRPr sz="2800" b="1">
                <a:solidFill>
                  <a:srgbClr val="FFFFFF"/>
                </a:solidFill>
                <a:latin typeface="Inter"/>
              </a:defRPr>
            </a:lvl1pPr>
          </a:lstStyle>
          <a:p>
            <a:pPr algn="l">
              <a:buNone/>
            </a:pPr>
            <a:r>
              <a:rPr lang="en-US" sz="2800" b="1">
                <a:solidFill>
                  <a:srgbClr val="FFFFFF"/>
                </a:solidFill>
                <a:latin typeface="Inter"/>
              </a:rPr>
              <a:t>Click to edit title</a:t>
            </a:r>
          </a:p>
        </p:txBody>
      </p:sp>
      <p:pic>
        <p:nvPicPr>
          <p:cNvPr id="9" name="Image 0" descr="tpl/ppt/media/image1.png">
            <a:extLst>
              <a:ext uri="{FF2B5EF4-FFF2-40B4-BE49-F238E27FC236}">
                <a16:creationId xmlns:a16="http://schemas.microsoft.com/office/drawing/2014/main" id="{690952B9-C70A-C2F9-9B36-6A7ABF6D0394}"/>
              </a:ext>
            </a:extLst>
          </p:cNvPr>
          <p:cNvPicPr>
            <a:picLocks noChangeAspect="1"/>
          </p:cNvPicPr>
          <p:nvPr userDrawn="1"/>
        </p:nvPicPr>
        <p:blipFill>
          <a:blip r:embed="rId3"/>
          <a:stretch>
            <a:fillRect/>
          </a:stretch>
        </p:blipFill>
        <p:spPr>
          <a:xfrm>
            <a:off x="11255301" y="296912"/>
            <a:ext cx="653238" cy="7698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D0D0D"/>
        </a:solidFill>
        <a:effectLst/>
      </p:bgPr>
    </p:bg>
    <p:spTree>
      <p:nvGrpSpPr>
        <p:cNvPr id="1" name=""/>
        <p:cNvGrpSpPr/>
        <p:nvPr/>
      </p:nvGrpSpPr>
      <p:grpSpPr>
        <a:xfrm>
          <a:off x="0" y="0"/>
          <a:ext cx="0" cy="0"/>
          <a:chOff x="0" y="0"/>
          <a:chExt cx="0" cy="0"/>
        </a:xfrm>
      </p:grpSpPr>
      <p:pic>
        <p:nvPicPr>
          <p:cNvPr id="4" name="Background Image"/>
          <p:cNvPicPr>
            <a:picLocks noChangeAspect="1"/>
          </p:cNvPicPr>
          <p:nvPr/>
        </p:nvPicPr>
        <p:blipFill>
          <a:blip r:embed="rId2"/>
          <a:srcRect t="12500" b="12500"/>
          <a:stretch>
            <a:fillRect/>
          </a:stretch>
        </p:blipFill>
        <p:spPr>
          <a:xfrm>
            <a:off x="0" y="0"/>
            <a:ext cx="12192000" cy="6858000"/>
          </a:xfrm>
          <a:prstGeom prst="rect">
            <a:avLst/>
          </a:prstGeom>
        </p:spPr>
      </p:pic>
      <p:sp>
        <p:nvSpPr>
          <p:cNvPr id="6" name="Eyebrow"/>
          <p:cNvSpPr/>
          <p:nvPr/>
        </p:nvSpPr>
        <p:spPr>
          <a:xfrm>
            <a:off x="609480" y="2194560"/>
            <a:ext cx="10972440" cy="274320"/>
          </a:xfrm>
          <a:prstGeom prst="rect">
            <a:avLst/>
          </a:prstGeom>
          <a:noFill/>
          <a:ln>
            <a:noFill/>
          </a:ln>
        </p:spPr>
        <p:txBody>
          <a:bodyPr lIns="0" tIns="0" rIns="0" bIns="0" anchor="ctr">
            <a:normAutofit/>
          </a:bodyPr>
          <a:lstStyle/>
          <a:p>
            <a:pPr algn="l">
              <a:buNone/>
            </a:pPr>
            <a:r>
              <a:rPr lang="en-US" sz="1100" b="1" spc="300" dirty="0">
                <a:solidFill>
                  <a:srgbClr val="DDC700"/>
                </a:solidFill>
                <a:latin typeface="JetBrains Mono"/>
              </a:rPr>
              <a:t>SECTION 00</a:t>
            </a:r>
          </a:p>
        </p:txBody>
      </p:sp>
      <p:sp>
        <p:nvSpPr>
          <p:cNvPr id="11" name="Title 1"/>
          <p:cNvSpPr>
            <a:spLocks noGrp="1"/>
          </p:cNvSpPr>
          <p:nvPr>
            <p:ph type="title"/>
          </p:nvPr>
        </p:nvSpPr>
        <p:spPr>
          <a:xfrm>
            <a:off x="609480" y="2651760"/>
            <a:ext cx="8000000" cy="1097280"/>
          </a:xfrm>
          <a:prstGeom prst="rect">
            <a:avLst/>
          </a:prstGeom>
          <a:noFill/>
          <a:ln>
            <a:noFill/>
          </a:ln>
        </p:spPr>
        <p:txBody>
          <a:bodyPr lIns="0" tIns="0" rIns="0" bIns="0" anchor="ctr">
            <a:normAutofit/>
          </a:bodyPr>
          <a:lstStyle>
            <a:lvl1pPr marL="0" indent="0" algn="l">
              <a:buNone/>
              <a:defRPr sz="3600" b="1">
                <a:solidFill>
                  <a:srgbClr val="FFFFFF"/>
                </a:solidFill>
                <a:latin typeface="Inter"/>
              </a:defRPr>
            </a:lvl1pPr>
          </a:lstStyle>
          <a:p>
            <a:pPr algn="l">
              <a:buNone/>
            </a:pPr>
            <a:r>
              <a:rPr lang="en-US" sz="3600" b="1">
                <a:solidFill>
                  <a:srgbClr val="FFFFFF"/>
                </a:solidFill>
                <a:latin typeface="Inter"/>
              </a:rPr>
              <a:t>Section title</a:t>
            </a:r>
          </a:p>
        </p:txBody>
      </p:sp>
      <p:sp>
        <p:nvSpPr>
          <p:cNvPr id="12" name="Accent Rule"/>
          <p:cNvSpPr/>
          <p:nvPr/>
        </p:nvSpPr>
        <p:spPr>
          <a:xfrm>
            <a:off x="609480" y="3794760"/>
            <a:ext cx="548640" cy="28575"/>
          </a:xfrm>
          <a:prstGeom prst="rect">
            <a:avLst/>
          </a:prstGeom>
          <a:solidFill>
            <a:srgbClr val="DDC700"/>
          </a:solidFill>
          <a:ln>
            <a:noFill/>
          </a:ln>
        </p:spPr>
        <p:txBody>
          <a:bodyPr/>
          <a:lstStyle/>
          <a:p>
            <a:endParaRPr/>
          </a:p>
        </p:txBody>
      </p:sp>
      <p:sp>
        <p:nvSpPr>
          <p:cNvPr id="21" name="Text Placeholder 2"/>
          <p:cNvSpPr>
            <a:spLocks noGrp="1"/>
          </p:cNvSpPr>
          <p:nvPr>
            <p:ph type="body" idx="1"/>
          </p:nvPr>
        </p:nvSpPr>
        <p:spPr>
          <a:xfrm>
            <a:off x="609480" y="3931920"/>
            <a:ext cx="6400000" cy="700000"/>
          </a:xfrm>
          <a:prstGeom prst="rect">
            <a:avLst/>
          </a:prstGeom>
          <a:noFill/>
          <a:ln>
            <a:noFill/>
          </a:ln>
        </p:spPr>
        <p:txBody>
          <a:bodyPr lIns="0" tIns="0" rIns="0" bIns="0" anchor="t">
            <a:normAutofit/>
          </a:bodyPr>
          <a:lstStyle>
            <a:lvl1pPr marL="0" indent="0" algn="l">
              <a:lnSpc>
                <a:spcPct val="118000"/>
              </a:lnSpc>
              <a:buNone/>
              <a:defRPr sz="1500">
                <a:solidFill>
                  <a:srgbClr val="D4D4D4"/>
                </a:solidFill>
                <a:latin typeface="Inter"/>
              </a:defRPr>
            </a:lvl1pPr>
          </a:lstStyle>
          <a:p>
            <a:pPr algn="l">
              <a:buNone/>
            </a:pPr>
            <a:r>
              <a:rPr lang="en-US" sz="1500" b="0">
                <a:solidFill>
                  <a:srgbClr val="D4D4D4"/>
                </a:solidFill>
                <a:latin typeface="Inter"/>
              </a:rPr>
              <a:t>A concise statement that frames the section.</a:t>
            </a:r>
          </a:p>
        </p:txBody>
      </p:sp>
      <p:sp>
        <p:nvSpPr>
          <p:cNvPr id="92" name="Slide Number Placeholder"/>
          <p:cNvSpPr>
            <a:spLocks noGrp="1"/>
          </p:cNvSpPr>
          <p:nvPr>
            <p:ph type="sldNum" sz="quarter" idx="12"/>
          </p:nvPr>
        </p:nvSpPr>
        <p:spPr>
          <a:xfrm>
            <a:off x="283800" y="6360337"/>
            <a:ext cx="1200000" cy="250000"/>
          </a:xfrm>
          <a:prstGeom prst="rect">
            <a:avLst/>
          </a:prstGeom>
          <a:noFill/>
          <a:ln>
            <a:noFill/>
          </a:ln>
        </p:spPr>
        <p:txBody>
          <a:bodyPr lIns="0" tIns="0" rIns="0" bIns="0" anchor="ctr">
            <a:normAutofit/>
          </a:bodyPr>
          <a:lstStyle>
            <a:lvl1pPr algn="l">
              <a:defRPr/>
            </a:lvl1pPr>
          </a:lstStyle>
          <a:p>
            <a:fld id="{B9F4A1E1-0C3E-4A6E-9F52-0A9D5F6A1C01}" type="slidenum">
              <a:rPr lang="en-US" sz="900" spc="200" smtClean="0">
                <a:solidFill>
                  <a:srgbClr val="B5B5B5"/>
                </a:solidFill>
                <a:latin typeface="JetBrains Mono"/>
              </a:rPr>
              <a:pPr/>
              <a:t>‹#›</a:t>
            </a:fld>
            <a:endParaRPr lang="en-US" sz="900" spc="200">
              <a:solidFill>
                <a:srgbClr val="B5B5B5"/>
              </a:solidFill>
              <a:latin typeface="JetBrains Mono"/>
            </a:endParaRPr>
          </a:p>
        </p:txBody>
      </p:sp>
      <p:pic>
        <p:nvPicPr>
          <p:cNvPr id="3" name="Image 0" descr="tpl/ppt/media/image1.png">
            <a:extLst>
              <a:ext uri="{FF2B5EF4-FFF2-40B4-BE49-F238E27FC236}">
                <a16:creationId xmlns:a16="http://schemas.microsoft.com/office/drawing/2014/main" id="{397400A4-8FDB-78AF-E602-0AE6D04917B0}"/>
              </a:ext>
            </a:extLst>
          </p:cNvPr>
          <p:cNvPicPr>
            <a:picLocks noChangeAspect="1"/>
          </p:cNvPicPr>
          <p:nvPr userDrawn="1"/>
        </p:nvPicPr>
        <p:blipFill>
          <a:blip r:embed="rId3"/>
          <a:stretch>
            <a:fillRect/>
          </a:stretch>
        </p:blipFill>
        <p:spPr>
          <a:xfrm>
            <a:off x="11107981" y="327392"/>
            <a:ext cx="653238" cy="7698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0D0D0D"/>
        </a:solidFill>
        <a:effectLst/>
      </p:bgPr>
    </p:bg>
    <p:spTree>
      <p:nvGrpSpPr>
        <p:cNvPr id="1" name=""/>
        <p:cNvGrpSpPr/>
        <p:nvPr/>
      </p:nvGrpSpPr>
      <p:grpSpPr>
        <a:xfrm>
          <a:off x="0" y="0"/>
          <a:ext cx="0" cy="0"/>
          <a:chOff x="0" y="0"/>
          <a:chExt cx="0" cy="0"/>
        </a:xfrm>
      </p:grpSpPr>
      <p:pic>
        <p:nvPicPr>
          <p:cNvPr id="4" name="Background Image"/>
          <p:cNvPicPr>
            <a:picLocks noChangeAspect="1"/>
          </p:cNvPicPr>
          <p:nvPr/>
        </p:nvPicPr>
        <p:blipFill>
          <a:blip r:embed="rId2"/>
          <a:srcRect t="12500" b="12500"/>
          <a:stretch>
            <a:fillRect/>
          </a:stretch>
        </p:blipFill>
        <p:spPr>
          <a:xfrm>
            <a:off x="0" y="0"/>
            <a:ext cx="12192000" cy="6858000"/>
          </a:xfrm>
          <a:prstGeom prst="rect">
            <a:avLst/>
          </a:prstGeom>
        </p:spPr>
      </p:pic>
      <p:sp>
        <p:nvSpPr>
          <p:cNvPr id="92" name="Slide Number Placeholder"/>
          <p:cNvSpPr>
            <a:spLocks noGrp="1"/>
          </p:cNvSpPr>
          <p:nvPr>
            <p:ph type="sldNum" sz="quarter" idx="12"/>
          </p:nvPr>
        </p:nvSpPr>
        <p:spPr>
          <a:xfrm>
            <a:off x="609480" y="6326213"/>
            <a:ext cx="1200000" cy="250000"/>
          </a:xfrm>
          <a:prstGeom prst="rect">
            <a:avLst/>
          </a:prstGeom>
          <a:noFill/>
          <a:ln>
            <a:noFill/>
          </a:ln>
        </p:spPr>
        <p:txBody>
          <a:bodyPr lIns="0" tIns="0" rIns="0" bIns="0" anchor="ctr">
            <a:normAutofit/>
          </a:bodyPr>
          <a:lstStyle>
            <a:lvl1pPr algn="l">
              <a:defRPr/>
            </a:lvl1pPr>
          </a:lstStyle>
          <a:p>
            <a:fld id="{B9F4A1E1-0C3E-4A6E-9F52-0A9D5F6A1C01}" type="slidenum">
              <a:rPr lang="en-US" sz="900" spc="200" smtClean="0">
                <a:solidFill>
                  <a:srgbClr val="B5B5B5"/>
                </a:solidFill>
                <a:latin typeface="JetBrains Mono"/>
              </a:rPr>
              <a:pPr/>
              <a:t>‹#›</a:t>
            </a:fld>
            <a:endParaRPr lang="en-US" sz="900" spc="200">
              <a:solidFill>
                <a:srgbClr val="B5B5B5"/>
              </a:solidFill>
              <a:latin typeface="JetBrains Mono"/>
            </a:endParaRPr>
          </a:p>
        </p:txBody>
      </p:sp>
      <p:sp>
        <p:nvSpPr>
          <p:cNvPr id="2" name="Title 1">
            <a:extLst>
              <a:ext uri="{FF2B5EF4-FFF2-40B4-BE49-F238E27FC236}">
                <a16:creationId xmlns:a16="http://schemas.microsoft.com/office/drawing/2014/main" id="{D0F660A2-A5C7-FB4E-4C8A-2304588BE674}"/>
              </a:ext>
            </a:extLst>
          </p:cNvPr>
          <p:cNvSpPr>
            <a:spLocks noGrp="1"/>
          </p:cNvSpPr>
          <p:nvPr>
            <p:ph type="title"/>
          </p:nvPr>
        </p:nvSpPr>
        <p:spPr>
          <a:xfrm>
            <a:off x="609480" y="640080"/>
            <a:ext cx="9000000" cy="640080"/>
          </a:xfrm>
          <a:prstGeom prst="rect">
            <a:avLst/>
          </a:prstGeom>
          <a:noFill/>
          <a:ln>
            <a:noFill/>
          </a:ln>
        </p:spPr>
        <p:txBody>
          <a:bodyPr lIns="0" tIns="0" rIns="0" bIns="0" anchor="ctr">
            <a:normAutofit/>
          </a:bodyPr>
          <a:lstStyle>
            <a:lvl1pPr marL="0" indent="0" algn="l">
              <a:lnSpc>
                <a:spcPct val="100000"/>
              </a:lnSpc>
              <a:buNone/>
              <a:defRPr sz="2800" b="1">
                <a:solidFill>
                  <a:srgbClr val="FFFFFF"/>
                </a:solidFill>
                <a:latin typeface="Inter"/>
              </a:defRPr>
            </a:lvl1pPr>
          </a:lstStyle>
          <a:p>
            <a:pPr algn="l">
              <a:buNone/>
            </a:pPr>
            <a:r>
              <a:rPr lang="en-US" sz="2800" b="1">
                <a:solidFill>
                  <a:srgbClr val="FFFFFF"/>
                </a:solidFill>
                <a:latin typeface="Inter"/>
              </a:rPr>
              <a:t>Click to edit title</a:t>
            </a:r>
          </a:p>
        </p:txBody>
      </p:sp>
      <p:pic>
        <p:nvPicPr>
          <p:cNvPr id="8" name="Image 0" descr="tpl/ppt/media/image1.png">
            <a:extLst>
              <a:ext uri="{FF2B5EF4-FFF2-40B4-BE49-F238E27FC236}">
                <a16:creationId xmlns:a16="http://schemas.microsoft.com/office/drawing/2014/main" id="{B686F835-50C6-4328-8FD4-98D9BBC8D42D}"/>
              </a:ext>
            </a:extLst>
          </p:cNvPr>
          <p:cNvPicPr>
            <a:picLocks noChangeAspect="1"/>
          </p:cNvPicPr>
          <p:nvPr userDrawn="1"/>
        </p:nvPicPr>
        <p:blipFill>
          <a:blip r:embed="rId3"/>
          <a:stretch>
            <a:fillRect/>
          </a:stretch>
        </p:blipFill>
        <p:spPr>
          <a:xfrm>
            <a:off x="10929282" y="539594"/>
            <a:ext cx="653238" cy="769888"/>
          </a:xfrm>
          <a:prstGeom prst="rect">
            <a:avLst/>
          </a:prstGeom>
        </p:spPr>
      </p:pic>
    </p:spTree>
    <p:extLst>
      <p:ext uri="{BB962C8B-B14F-4D97-AF65-F5344CB8AC3E}">
        <p14:creationId xmlns:p14="http://schemas.microsoft.com/office/powerpoint/2010/main" val="2183251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FFFFFF"/>
        </a:solidFill>
        <a:effectLst/>
      </p:bgPr>
    </p:bg>
    <p:spTree>
      <p:nvGrpSpPr>
        <p:cNvPr id="1" name=""/>
        <p:cNvGrpSpPr/>
        <p:nvPr/>
      </p:nvGrpSpPr>
      <p:grpSpPr>
        <a:xfrm>
          <a:off x="0" y="0"/>
          <a:ext cx="0" cy="0"/>
          <a:chOff x="0" y="0"/>
          <a:chExt cx="0" cy="0"/>
        </a:xfrm>
      </p:grpSpPr>
      <p:pic>
        <p:nvPicPr>
          <p:cNvPr id="4" name="Header Beam Image"/>
          <p:cNvPicPr>
            <a:picLocks/>
          </p:cNvPicPr>
          <p:nvPr/>
        </p:nvPicPr>
        <p:blipFill>
          <a:blip r:embed="rId2"/>
          <a:srcRect t="33000" b="33000"/>
          <a:stretch>
            <a:fillRect/>
          </a:stretch>
        </p:blipFill>
        <p:spPr>
          <a:xfrm>
            <a:off x="0" y="-16270"/>
            <a:ext cx="12192000" cy="1470660"/>
          </a:xfrm>
          <a:prstGeom prst="rect">
            <a:avLst/>
          </a:prstGeom>
        </p:spPr>
      </p:pic>
      <p:sp>
        <p:nvSpPr>
          <p:cNvPr id="6" name="Band Edge"/>
          <p:cNvSpPr/>
          <p:nvPr/>
        </p:nvSpPr>
        <p:spPr>
          <a:xfrm>
            <a:off x="0" y="1470660"/>
            <a:ext cx="12192000" cy="36576"/>
          </a:xfrm>
          <a:prstGeom prst="rect">
            <a:avLst/>
          </a:prstGeom>
          <a:solidFill>
            <a:srgbClr val="DDC700"/>
          </a:solidFill>
          <a:ln>
            <a:noFill/>
          </a:ln>
        </p:spPr>
        <p:txBody>
          <a:bodyPr/>
          <a:lstStyle/>
          <a:p>
            <a:endParaRPr/>
          </a:p>
        </p:txBody>
      </p:sp>
      <p:sp>
        <p:nvSpPr>
          <p:cNvPr id="20" name="Content Placeholder 1"/>
          <p:cNvSpPr>
            <a:spLocks noGrp="1"/>
          </p:cNvSpPr>
          <p:nvPr>
            <p:ph type="body" idx="1"/>
          </p:nvPr>
        </p:nvSpPr>
        <p:spPr>
          <a:xfrm>
            <a:off x="609480" y="2011680"/>
            <a:ext cx="5257620" cy="377952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80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60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40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300">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21" name="Content Placeholder 2"/>
          <p:cNvSpPr>
            <a:spLocks noGrp="1"/>
          </p:cNvSpPr>
          <p:nvPr>
            <p:ph type="body" idx="2"/>
          </p:nvPr>
        </p:nvSpPr>
        <p:spPr>
          <a:xfrm>
            <a:off x="6324300" y="2011680"/>
            <a:ext cx="5257620" cy="377952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80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60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40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300">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92" name="Slide Number Placeholder"/>
          <p:cNvSpPr>
            <a:spLocks noGrp="1"/>
          </p:cNvSpPr>
          <p:nvPr>
            <p:ph type="sldNum" sz="quarter" idx="12"/>
          </p:nvPr>
        </p:nvSpPr>
        <p:spPr>
          <a:xfrm>
            <a:off x="609480" y="6295644"/>
            <a:ext cx="1200000" cy="250000"/>
          </a:xfrm>
          <a:prstGeom prst="rect">
            <a:avLst/>
          </a:prstGeom>
          <a:noFill/>
          <a:ln>
            <a:noFill/>
          </a:ln>
        </p:spPr>
        <p:txBody>
          <a:bodyPr lIns="0" tIns="0" rIns="0" bIns="0" anchor="ctr">
            <a:normAutofit/>
          </a:bodyPr>
          <a:lstStyle>
            <a:lvl1pPr algn="l">
              <a:defRPr/>
            </a:lvl1pPr>
          </a:lstStyle>
          <a:p>
            <a:fld id="{B9F4A1E1-0C3E-4A6E-9F52-0A9D5F6A1C02}" type="slidenum">
              <a:rPr lang="en-US" sz="900" spc="200" smtClean="0">
                <a:solidFill>
                  <a:srgbClr val="6B6B6B"/>
                </a:solidFill>
                <a:latin typeface="JetBrains Mono"/>
              </a:rPr>
              <a:pPr/>
              <a:t>‹#›</a:t>
            </a:fld>
            <a:endParaRPr lang="en-US" sz="900" spc="200">
              <a:solidFill>
                <a:srgbClr val="6B6B6B"/>
              </a:solidFill>
              <a:latin typeface="JetBrains Mono"/>
            </a:endParaRPr>
          </a:p>
        </p:txBody>
      </p:sp>
      <p:sp>
        <p:nvSpPr>
          <p:cNvPr id="7" name="Rectangle 6">
            <a:extLst>
              <a:ext uri="{FF2B5EF4-FFF2-40B4-BE49-F238E27FC236}">
                <a16:creationId xmlns:a16="http://schemas.microsoft.com/office/drawing/2014/main" id="{08E7B976-2A83-A747-F136-F26E1CA74EFC}"/>
              </a:ext>
            </a:extLst>
          </p:cNvPr>
          <p:cNvSpPr/>
          <p:nvPr userDrawn="1"/>
        </p:nvSpPr>
        <p:spPr>
          <a:xfrm>
            <a:off x="0" y="0"/>
            <a:ext cx="12192000" cy="1454390"/>
          </a:xfrm>
          <a:prstGeom prst="rect">
            <a:avLst/>
          </a:prstGeom>
          <a:solidFill>
            <a:schemeClr val="tx1">
              <a:alpha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
          <p:cNvSpPr>
            <a:spLocks noGrp="1"/>
          </p:cNvSpPr>
          <p:nvPr>
            <p:ph type="title"/>
          </p:nvPr>
        </p:nvSpPr>
        <p:spPr>
          <a:xfrm>
            <a:off x="609480" y="640080"/>
            <a:ext cx="9000000" cy="640080"/>
          </a:xfrm>
          <a:prstGeom prst="rect">
            <a:avLst/>
          </a:prstGeom>
          <a:noFill/>
          <a:ln>
            <a:noFill/>
          </a:ln>
        </p:spPr>
        <p:txBody>
          <a:bodyPr lIns="0" tIns="0" rIns="0" bIns="0" anchor="ctr">
            <a:normAutofit/>
          </a:bodyPr>
          <a:lstStyle>
            <a:lvl1pPr marL="0" indent="0" algn="l">
              <a:lnSpc>
                <a:spcPct val="100000"/>
              </a:lnSpc>
              <a:buNone/>
              <a:defRPr sz="2800" b="1">
                <a:solidFill>
                  <a:srgbClr val="FFFFFF"/>
                </a:solidFill>
                <a:latin typeface="Inter"/>
              </a:defRPr>
            </a:lvl1pPr>
          </a:lstStyle>
          <a:p>
            <a:pPr algn="l">
              <a:buNone/>
            </a:pPr>
            <a:r>
              <a:rPr lang="en-US" sz="2800" b="1">
                <a:solidFill>
                  <a:srgbClr val="FFFFFF"/>
                </a:solidFill>
                <a:latin typeface="Inter"/>
              </a:rPr>
              <a:t>Click to edit title</a:t>
            </a:r>
          </a:p>
        </p:txBody>
      </p:sp>
      <p:pic>
        <p:nvPicPr>
          <p:cNvPr id="3" name="Image 0" descr="tpl/ppt/media/image1.png">
            <a:extLst>
              <a:ext uri="{FF2B5EF4-FFF2-40B4-BE49-F238E27FC236}">
                <a16:creationId xmlns:a16="http://schemas.microsoft.com/office/drawing/2014/main" id="{275334CF-03FF-5C42-92D7-16DB41C3F494}"/>
              </a:ext>
            </a:extLst>
          </p:cNvPr>
          <p:cNvPicPr>
            <a:picLocks noChangeAspect="1"/>
          </p:cNvPicPr>
          <p:nvPr userDrawn="1"/>
        </p:nvPicPr>
        <p:blipFill>
          <a:blip r:embed="rId3"/>
          <a:stretch>
            <a:fillRect/>
          </a:stretch>
        </p:blipFill>
        <p:spPr>
          <a:xfrm>
            <a:off x="11033192" y="334116"/>
            <a:ext cx="653238" cy="7698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FFFFFF"/>
        </a:solidFill>
        <a:effectLst/>
      </p:bgPr>
    </p:bg>
    <p:spTree>
      <p:nvGrpSpPr>
        <p:cNvPr id="1" name=""/>
        <p:cNvGrpSpPr/>
        <p:nvPr/>
      </p:nvGrpSpPr>
      <p:grpSpPr>
        <a:xfrm>
          <a:off x="0" y="0"/>
          <a:ext cx="0" cy="0"/>
          <a:chOff x="0" y="0"/>
          <a:chExt cx="0" cy="0"/>
        </a:xfrm>
      </p:grpSpPr>
      <p:pic>
        <p:nvPicPr>
          <p:cNvPr id="4" name="Header Beam Image"/>
          <p:cNvPicPr>
            <a:picLocks/>
          </p:cNvPicPr>
          <p:nvPr/>
        </p:nvPicPr>
        <p:blipFill>
          <a:blip r:embed="rId2"/>
          <a:srcRect t="33000" b="33000"/>
          <a:stretch>
            <a:fillRect/>
          </a:stretch>
        </p:blipFill>
        <p:spPr>
          <a:xfrm>
            <a:off x="0" y="0"/>
            <a:ext cx="12192000" cy="1470660"/>
          </a:xfrm>
          <a:prstGeom prst="rect">
            <a:avLst/>
          </a:prstGeom>
        </p:spPr>
      </p:pic>
      <p:sp>
        <p:nvSpPr>
          <p:cNvPr id="6" name="Band Edge"/>
          <p:cNvSpPr/>
          <p:nvPr/>
        </p:nvSpPr>
        <p:spPr>
          <a:xfrm>
            <a:off x="0" y="1470660"/>
            <a:ext cx="12192000" cy="36576"/>
          </a:xfrm>
          <a:prstGeom prst="rect">
            <a:avLst/>
          </a:prstGeom>
          <a:solidFill>
            <a:srgbClr val="DDC700"/>
          </a:solidFill>
          <a:ln>
            <a:noFill/>
          </a:ln>
        </p:spPr>
        <p:txBody>
          <a:bodyPr/>
          <a:lstStyle/>
          <a:p>
            <a:endParaRPr/>
          </a:p>
        </p:txBody>
      </p:sp>
      <p:sp>
        <p:nvSpPr>
          <p:cNvPr id="10" name="Label 10"/>
          <p:cNvSpPr/>
          <p:nvPr/>
        </p:nvSpPr>
        <p:spPr>
          <a:xfrm>
            <a:off x="609480" y="342900"/>
            <a:ext cx="10972440" cy="240000"/>
          </a:xfrm>
          <a:prstGeom prst="rect">
            <a:avLst/>
          </a:prstGeom>
          <a:noFill/>
          <a:ln>
            <a:noFill/>
          </a:ln>
        </p:spPr>
        <p:txBody>
          <a:bodyPr lIns="0" tIns="0" rIns="0" bIns="0" anchor="ctr">
            <a:normAutofit/>
          </a:bodyPr>
          <a:lstStyle/>
          <a:p>
            <a:pPr algn="l">
              <a:buNone/>
            </a:pPr>
            <a:r>
              <a:rPr lang="en-US" sz="1000" b="1" spc="300">
                <a:solidFill>
                  <a:srgbClr val="DDC700"/>
                </a:solidFill>
                <a:latin typeface="JetBrains Mono"/>
              </a:rPr>
              <a:t>SECTION LABEL · 00</a:t>
            </a:r>
          </a:p>
        </p:txBody>
      </p:sp>
      <p:sp>
        <p:nvSpPr>
          <p:cNvPr id="11" name="Title 1"/>
          <p:cNvSpPr>
            <a:spLocks noGrp="1"/>
          </p:cNvSpPr>
          <p:nvPr>
            <p:ph type="title"/>
          </p:nvPr>
        </p:nvSpPr>
        <p:spPr>
          <a:xfrm>
            <a:off x="609480" y="640080"/>
            <a:ext cx="9000000" cy="640080"/>
          </a:xfrm>
          <a:prstGeom prst="rect">
            <a:avLst/>
          </a:prstGeom>
          <a:noFill/>
          <a:ln>
            <a:noFill/>
          </a:ln>
        </p:spPr>
        <p:txBody>
          <a:bodyPr lIns="0" tIns="0" rIns="0" bIns="0" anchor="ctr">
            <a:normAutofit/>
          </a:bodyPr>
          <a:lstStyle>
            <a:lvl1pPr marL="0" indent="0" algn="l">
              <a:lnSpc>
                <a:spcPct val="100000"/>
              </a:lnSpc>
              <a:buNone/>
              <a:defRPr sz="2800" b="1">
                <a:solidFill>
                  <a:srgbClr val="FFFFFF"/>
                </a:solidFill>
                <a:latin typeface="Inter"/>
              </a:defRPr>
            </a:lvl1pPr>
          </a:lstStyle>
          <a:p>
            <a:pPr algn="l">
              <a:buNone/>
            </a:pPr>
            <a:r>
              <a:rPr lang="en-US" sz="2800" b="1">
                <a:solidFill>
                  <a:srgbClr val="FFFFFF"/>
                </a:solidFill>
                <a:latin typeface="Inter"/>
              </a:rPr>
              <a:t>Click to edit title</a:t>
            </a:r>
          </a:p>
        </p:txBody>
      </p:sp>
      <p:sp>
        <p:nvSpPr>
          <p:cNvPr id="60" name="Panel Rule 0"/>
          <p:cNvSpPr/>
          <p:nvPr/>
        </p:nvSpPr>
        <p:spPr>
          <a:xfrm>
            <a:off x="609480" y="1920240"/>
            <a:ext cx="5257620" cy="12700"/>
          </a:xfrm>
          <a:prstGeom prst="rect">
            <a:avLst/>
          </a:prstGeom>
          <a:solidFill>
            <a:srgbClr val="DDC700"/>
          </a:solidFill>
          <a:ln>
            <a:noFill/>
          </a:ln>
        </p:spPr>
        <p:txBody>
          <a:bodyPr/>
          <a:lstStyle/>
          <a:p>
            <a:endParaRPr/>
          </a:p>
        </p:txBody>
      </p:sp>
      <p:sp>
        <p:nvSpPr>
          <p:cNvPr id="30" name="Text Placeholder 1"/>
          <p:cNvSpPr>
            <a:spLocks noGrp="1"/>
          </p:cNvSpPr>
          <p:nvPr>
            <p:ph type="body" idx="1"/>
          </p:nvPr>
        </p:nvSpPr>
        <p:spPr>
          <a:xfrm>
            <a:off x="609480" y="2011680"/>
            <a:ext cx="5257620" cy="411480"/>
          </a:xfrm>
          <a:prstGeom prst="rect">
            <a:avLst/>
          </a:prstGeom>
          <a:noFill/>
          <a:ln>
            <a:noFill/>
          </a:ln>
        </p:spPr>
        <p:txBody>
          <a:bodyPr lIns="0" tIns="0" rIns="0" bIns="0" anchor="ctr">
            <a:normAutofit/>
          </a:bodyPr>
          <a:lstStyle>
            <a:lvl1pPr marL="0" indent="0" algn="l">
              <a:buNone/>
              <a:defRPr sz="1800" b="1">
                <a:solidFill>
                  <a:srgbClr val="0D0D0D"/>
                </a:solidFill>
                <a:latin typeface="Inter"/>
              </a:defRPr>
            </a:lvl1pPr>
          </a:lstStyle>
          <a:p>
            <a:pPr algn="l">
              <a:buNone/>
            </a:pPr>
            <a:r>
              <a:rPr lang="en-US" sz="1800" b="1">
                <a:solidFill>
                  <a:srgbClr val="0D0D0D"/>
                </a:solidFill>
                <a:latin typeface="Inter"/>
              </a:rPr>
              <a:t>Heading</a:t>
            </a:r>
          </a:p>
        </p:txBody>
      </p:sp>
      <p:sp>
        <p:nvSpPr>
          <p:cNvPr id="31" name="Content Placeholder 2"/>
          <p:cNvSpPr>
            <a:spLocks noGrp="1"/>
          </p:cNvSpPr>
          <p:nvPr>
            <p:ph type="body" idx="2"/>
          </p:nvPr>
        </p:nvSpPr>
        <p:spPr>
          <a:xfrm>
            <a:off x="609480" y="2560320"/>
            <a:ext cx="5257620" cy="323088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62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44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26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170">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61" name="Panel Rule 1"/>
          <p:cNvSpPr/>
          <p:nvPr/>
        </p:nvSpPr>
        <p:spPr>
          <a:xfrm>
            <a:off x="6324300" y="1920240"/>
            <a:ext cx="5257620" cy="12700"/>
          </a:xfrm>
          <a:prstGeom prst="rect">
            <a:avLst/>
          </a:prstGeom>
          <a:solidFill>
            <a:srgbClr val="005191"/>
          </a:solidFill>
          <a:ln>
            <a:noFill/>
          </a:ln>
        </p:spPr>
        <p:txBody>
          <a:bodyPr/>
          <a:lstStyle/>
          <a:p>
            <a:endParaRPr/>
          </a:p>
        </p:txBody>
      </p:sp>
      <p:sp>
        <p:nvSpPr>
          <p:cNvPr id="32" name="Text Placeholder 3"/>
          <p:cNvSpPr>
            <a:spLocks noGrp="1"/>
          </p:cNvSpPr>
          <p:nvPr>
            <p:ph type="body" idx="3"/>
          </p:nvPr>
        </p:nvSpPr>
        <p:spPr>
          <a:xfrm>
            <a:off x="6324300" y="2011680"/>
            <a:ext cx="5257620" cy="411480"/>
          </a:xfrm>
          <a:prstGeom prst="rect">
            <a:avLst/>
          </a:prstGeom>
          <a:noFill/>
          <a:ln>
            <a:noFill/>
          </a:ln>
        </p:spPr>
        <p:txBody>
          <a:bodyPr lIns="0" tIns="0" rIns="0" bIns="0" anchor="ctr">
            <a:normAutofit/>
          </a:bodyPr>
          <a:lstStyle>
            <a:lvl1pPr marL="0" indent="0" algn="l">
              <a:buNone/>
              <a:defRPr sz="1800" b="1">
                <a:solidFill>
                  <a:srgbClr val="0D0D0D"/>
                </a:solidFill>
                <a:latin typeface="Inter"/>
              </a:defRPr>
            </a:lvl1pPr>
          </a:lstStyle>
          <a:p>
            <a:pPr algn="l">
              <a:buNone/>
            </a:pPr>
            <a:r>
              <a:rPr lang="en-US" sz="1800" b="1">
                <a:solidFill>
                  <a:srgbClr val="0D0D0D"/>
                </a:solidFill>
                <a:latin typeface="Inter"/>
              </a:rPr>
              <a:t>Heading</a:t>
            </a:r>
          </a:p>
        </p:txBody>
      </p:sp>
      <p:sp>
        <p:nvSpPr>
          <p:cNvPr id="33" name="Content Placeholder 4"/>
          <p:cNvSpPr>
            <a:spLocks noGrp="1"/>
          </p:cNvSpPr>
          <p:nvPr>
            <p:ph type="body" idx="4"/>
          </p:nvPr>
        </p:nvSpPr>
        <p:spPr>
          <a:xfrm>
            <a:off x="6324300" y="2560320"/>
            <a:ext cx="5257620" cy="323088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62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44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26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170">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92" name="Slide Number Placeholder"/>
          <p:cNvSpPr>
            <a:spLocks noGrp="1"/>
          </p:cNvSpPr>
          <p:nvPr>
            <p:ph type="sldNum" sz="quarter" idx="12"/>
          </p:nvPr>
        </p:nvSpPr>
        <p:spPr>
          <a:xfrm>
            <a:off x="609480" y="6282517"/>
            <a:ext cx="1200000" cy="250000"/>
          </a:xfrm>
          <a:prstGeom prst="rect">
            <a:avLst/>
          </a:prstGeom>
          <a:noFill/>
          <a:ln>
            <a:noFill/>
          </a:ln>
        </p:spPr>
        <p:txBody>
          <a:bodyPr lIns="0" tIns="0" rIns="0" bIns="0" anchor="ctr">
            <a:normAutofit/>
          </a:bodyPr>
          <a:lstStyle>
            <a:lvl1pPr algn="l">
              <a:defRPr/>
            </a:lvl1pPr>
          </a:lstStyle>
          <a:p>
            <a:fld id="{B9F4A1E1-0C3E-4A6E-9F52-0A9D5F6A1C02}" type="slidenum">
              <a:rPr lang="en-US" sz="900" spc="200" smtClean="0">
                <a:solidFill>
                  <a:srgbClr val="6B6B6B"/>
                </a:solidFill>
                <a:latin typeface="JetBrains Mono"/>
              </a:rPr>
              <a:pPr/>
              <a:t>‹#›</a:t>
            </a:fld>
            <a:endParaRPr lang="en-US" sz="900" spc="200">
              <a:solidFill>
                <a:srgbClr val="6B6B6B"/>
              </a:solidFill>
              <a:latin typeface="JetBrains Mono"/>
            </a:endParaRPr>
          </a:p>
        </p:txBody>
      </p:sp>
      <p:pic>
        <p:nvPicPr>
          <p:cNvPr id="3" name="Image 0" descr="tpl/ppt/media/image1.png">
            <a:extLst>
              <a:ext uri="{FF2B5EF4-FFF2-40B4-BE49-F238E27FC236}">
                <a16:creationId xmlns:a16="http://schemas.microsoft.com/office/drawing/2014/main" id="{6915608A-F4E2-DA6C-E51D-BB75EEDC0FDA}"/>
              </a:ext>
            </a:extLst>
          </p:cNvPr>
          <p:cNvPicPr>
            <a:picLocks noChangeAspect="1"/>
          </p:cNvPicPr>
          <p:nvPr userDrawn="1"/>
        </p:nvPicPr>
        <p:blipFill>
          <a:blip r:embed="rId3"/>
          <a:stretch>
            <a:fillRect/>
          </a:stretch>
        </p:blipFill>
        <p:spPr>
          <a:xfrm>
            <a:off x="11047046" y="355198"/>
            <a:ext cx="653238" cy="76988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solidFill>
        <a:effectLst/>
      </p:bgPr>
    </p:bg>
    <p:spTree>
      <p:nvGrpSpPr>
        <p:cNvPr id="1" name=""/>
        <p:cNvGrpSpPr/>
        <p:nvPr/>
      </p:nvGrpSpPr>
      <p:grpSpPr>
        <a:xfrm>
          <a:off x="0" y="0"/>
          <a:ext cx="0" cy="0"/>
          <a:chOff x="0" y="0"/>
          <a:chExt cx="0" cy="0"/>
        </a:xfrm>
      </p:grpSpPr>
      <p:sp>
        <p:nvSpPr>
          <p:cNvPr id="10" name="Eyebrow"/>
          <p:cNvSpPr/>
          <p:nvPr/>
        </p:nvSpPr>
        <p:spPr>
          <a:xfrm>
            <a:off x="609480" y="548640"/>
            <a:ext cx="10972440" cy="274320"/>
          </a:xfrm>
          <a:prstGeom prst="rect">
            <a:avLst/>
          </a:prstGeom>
          <a:noFill/>
          <a:ln>
            <a:noFill/>
          </a:ln>
        </p:spPr>
        <p:txBody>
          <a:bodyPr lIns="0" tIns="0" rIns="0" bIns="0" anchor="ctr">
            <a:normAutofit/>
          </a:bodyPr>
          <a:lstStyle/>
          <a:p>
            <a:pPr algn="l">
              <a:buNone/>
            </a:pPr>
            <a:r>
              <a:rPr lang="en-US" sz="1000" b="1" cap="all" spc="300">
                <a:solidFill>
                  <a:srgbClr val="6B6B6B"/>
                </a:solidFill>
                <a:latin typeface="JetBrains Mono"/>
              </a:rPr>
              <a:t>SECTION LABEL</a:t>
            </a:r>
          </a:p>
        </p:txBody>
      </p:sp>
      <p:sp>
        <p:nvSpPr>
          <p:cNvPr id="11" name="Title 1"/>
          <p:cNvSpPr>
            <a:spLocks noGrp="1"/>
          </p:cNvSpPr>
          <p:nvPr>
            <p:ph type="title"/>
          </p:nvPr>
        </p:nvSpPr>
        <p:spPr>
          <a:xfrm>
            <a:off x="609480" y="868680"/>
            <a:ext cx="10972440" cy="1005840"/>
          </a:xfrm>
          <a:prstGeom prst="rect">
            <a:avLst/>
          </a:prstGeom>
          <a:noFill/>
          <a:ln>
            <a:noFill/>
          </a:ln>
        </p:spPr>
        <p:txBody>
          <a:bodyPr lIns="0" tIns="0" rIns="0" bIns="0" anchor="ctr">
            <a:normAutofit/>
          </a:bodyPr>
          <a:lstStyle>
            <a:lvl1pPr algn="l">
              <a:lnSpc>
                <a:spcPct val="100000"/>
              </a:lnSpc>
              <a:buNone/>
              <a:defRPr sz="3200" b="1">
                <a:solidFill>
                  <a:srgbClr val="0D0D0D"/>
                </a:solidFill>
                <a:latin typeface="Inter"/>
              </a:defRPr>
            </a:lvl1pPr>
          </a:lstStyle>
          <a:p>
            <a:pPr algn="l">
              <a:buNone/>
            </a:pPr>
            <a:r>
              <a:rPr lang="en-US" sz="3200" b="1">
                <a:solidFill>
                  <a:srgbClr val="0D0D0D"/>
                </a:solidFill>
                <a:latin typeface="Inter"/>
              </a:rPr>
              <a:t>Click to edit title</a:t>
            </a:r>
          </a:p>
        </p:txBody>
      </p:sp>
      <p:sp>
        <p:nvSpPr>
          <p:cNvPr id="12" name="Accent Rule"/>
          <p:cNvSpPr/>
          <p:nvPr/>
        </p:nvSpPr>
        <p:spPr>
          <a:xfrm>
            <a:off x="609480" y="2011680"/>
            <a:ext cx="548640" cy="28575"/>
          </a:xfrm>
          <a:prstGeom prst="rect">
            <a:avLst/>
          </a:prstGeom>
          <a:solidFill>
            <a:srgbClr val="DDC700"/>
          </a:solidFill>
          <a:ln>
            <a:noFill/>
          </a:ln>
        </p:spPr>
        <p:txBody>
          <a:bodyPr/>
          <a:lstStyle/>
          <a:p>
            <a:endParaRPr/>
          </a:p>
        </p:txBody>
      </p:sp>
      <p:sp>
        <p:nvSpPr>
          <p:cNvPr id="92" name="Slide Number Placeholder"/>
          <p:cNvSpPr>
            <a:spLocks noGrp="1"/>
          </p:cNvSpPr>
          <p:nvPr>
            <p:ph type="sldNum" sz="quarter" idx="12"/>
          </p:nvPr>
        </p:nvSpPr>
        <p:spPr>
          <a:xfrm>
            <a:off x="10381920" y="6217920"/>
            <a:ext cx="1200000" cy="250000"/>
          </a:xfrm>
          <a:prstGeom prst="rect">
            <a:avLst/>
          </a:prstGeom>
          <a:noFill/>
          <a:ln>
            <a:noFill/>
          </a:ln>
        </p:spPr>
        <p:txBody>
          <a:bodyPr lIns="0" tIns="0" rIns="0" bIns="0" anchor="ctr">
            <a:normAutofit/>
          </a:bodyPr>
          <a:lstStyle/>
          <a:p>
            <a:pPr algn="r">
              <a:buNone/>
            </a:pPr>
            <a:fld id="{B9F4A1E1-0C3E-4A6E-9F52-0A9D5F6A1C01}" type="slidenum">
              <a:rPr lang="en-US" sz="900" spc="200">
                <a:solidFill>
                  <a:srgbClr val="6B6B6B"/>
                </a:solidFill>
                <a:latin typeface="JetBrains Mono"/>
              </a:rPr>
              <a:t>‹#›</a:t>
            </a:fld>
            <a:endParaRPr lang="en-US" sz="900" spc="200">
              <a:solidFill>
                <a:srgbClr val="6B6B6B"/>
              </a:solidFill>
              <a:latin typeface="JetBrains Mon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reserve="1">
  <p:cSld name="Content with Caption">
    <p:bg>
      <p:bgPr>
        <a:solidFill>
          <a:srgbClr val="FFFFFF"/>
        </a:solidFill>
        <a:effectLst/>
      </p:bgPr>
    </p:bg>
    <p:spTree>
      <p:nvGrpSpPr>
        <p:cNvPr id="1" name=""/>
        <p:cNvGrpSpPr/>
        <p:nvPr/>
      </p:nvGrpSpPr>
      <p:grpSpPr>
        <a:xfrm>
          <a:off x="0" y="0"/>
          <a:ext cx="0" cy="0"/>
          <a:chOff x="0" y="0"/>
          <a:chExt cx="0" cy="0"/>
        </a:xfrm>
      </p:grpSpPr>
      <p:pic>
        <p:nvPicPr>
          <p:cNvPr id="4" name="Header Beam Image"/>
          <p:cNvPicPr>
            <a:picLocks/>
          </p:cNvPicPr>
          <p:nvPr/>
        </p:nvPicPr>
        <p:blipFill>
          <a:blip r:embed="rId2"/>
          <a:srcRect t="33000" b="33000"/>
          <a:stretch>
            <a:fillRect/>
          </a:stretch>
        </p:blipFill>
        <p:spPr>
          <a:xfrm>
            <a:off x="0" y="0"/>
            <a:ext cx="12192000" cy="1470660"/>
          </a:xfrm>
          <a:prstGeom prst="rect">
            <a:avLst/>
          </a:prstGeom>
        </p:spPr>
      </p:pic>
      <p:sp>
        <p:nvSpPr>
          <p:cNvPr id="6" name="Band Edge"/>
          <p:cNvSpPr/>
          <p:nvPr/>
        </p:nvSpPr>
        <p:spPr>
          <a:xfrm>
            <a:off x="0" y="1470660"/>
            <a:ext cx="12192000" cy="36576"/>
          </a:xfrm>
          <a:prstGeom prst="rect">
            <a:avLst/>
          </a:prstGeom>
          <a:solidFill>
            <a:srgbClr val="DDC700"/>
          </a:solidFill>
          <a:ln>
            <a:noFill/>
          </a:ln>
        </p:spPr>
        <p:txBody>
          <a:bodyPr/>
          <a:lstStyle/>
          <a:p>
            <a:endParaRPr/>
          </a:p>
        </p:txBody>
      </p:sp>
      <p:sp>
        <p:nvSpPr>
          <p:cNvPr id="10" name="Label 10"/>
          <p:cNvSpPr/>
          <p:nvPr/>
        </p:nvSpPr>
        <p:spPr>
          <a:xfrm>
            <a:off x="609480" y="342900"/>
            <a:ext cx="10972440" cy="240000"/>
          </a:xfrm>
          <a:prstGeom prst="rect">
            <a:avLst/>
          </a:prstGeom>
          <a:noFill/>
          <a:ln>
            <a:noFill/>
          </a:ln>
        </p:spPr>
        <p:txBody>
          <a:bodyPr lIns="0" tIns="0" rIns="0" bIns="0" anchor="ctr">
            <a:normAutofit/>
          </a:bodyPr>
          <a:lstStyle/>
          <a:p>
            <a:pPr algn="l">
              <a:buNone/>
            </a:pPr>
            <a:r>
              <a:rPr lang="en-US" sz="1000" b="1" spc="300">
                <a:solidFill>
                  <a:srgbClr val="DDC700"/>
                </a:solidFill>
                <a:latin typeface="JetBrains Mono"/>
              </a:rPr>
              <a:t>SECTION LABEL · 00</a:t>
            </a:r>
          </a:p>
        </p:txBody>
      </p:sp>
      <p:sp>
        <p:nvSpPr>
          <p:cNvPr id="11" name="Title 1"/>
          <p:cNvSpPr>
            <a:spLocks noGrp="1"/>
          </p:cNvSpPr>
          <p:nvPr>
            <p:ph type="title"/>
          </p:nvPr>
        </p:nvSpPr>
        <p:spPr>
          <a:xfrm>
            <a:off x="609480" y="640080"/>
            <a:ext cx="9000000" cy="640080"/>
          </a:xfrm>
          <a:prstGeom prst="rect">
            <a:avLst/>
          </a:prstGeom>
          <a:noFill/>
          <a:ln>
            <a:noFill/>
          </a:ln>
        </p:spPr>
        <p:txBody>
          <a:bodyPr lIns="0" tIns="0" rIns="0" bIns="0" anchor="ctr">
            <a:normAutofit/>
          </a:bodyPr>
          <a:lstStyle>
            <a:lvl1pPr marL="0" indent="0" algn="l">
              <a:lnSpc>
                <a:spcPct val="100000"/>
              </a:lnSpc>
              <a:buNone/>
              <a:defRPr sz="2800" b="1">
                <a:solidFill>
                  <a:srgbClr val="FFFFFF"/>
                </a:solidFill>
                <a:latin typeface="Inter"/>
              </a:defRPr>
            </a:lvl1pPr>
          </a:lstStyle>
          <a:p>
            <a:pPr algn="l">
              <a:buNone/>
            </a:pPr>
            <a:r>
              <a:rPr lang="en-US" sz="2800" b="1">
                <a:solidFill>
                  <a:srgbClr val="FFFFFF"/>
                </a:solidFill>
                <a:latin typeface="Inter"/>
              </a:rPr>
              <a:t>Click to edit title</a:t>
            </a:r>
          </a:p>
        </p:txBody>
      </p:sp>
      <p:sp>
        <p:nvSpPr>
          <p:cNvPr id="20" name="Content Placeholder 1"/>
          <p:cNvSpPr>
            <a:spLocks noGrp="1"/>
          </p:cNvSpPr>
          <p:nvPr>
            <p:ph type="body" idx="1"/>
          </p:nvPr>
        </p:nvSpPr>
        <p:spPr>
          <a:xfrm>
            <a:off x="609480" y="2011680"/>
            <a:ext cx="6674760" cy="377952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80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60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40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300">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70" name="Caption Panel"/>
          <p:cNvSpPr/>
          <p:nvPr/>
        </p:nvSpPr>
        <p:spPr>
          <a:xfrm>
            <a:off x="7741440" y="2011680"/>
            <a:ext cx="3840480" cy="3779520"/>
          </a:xfrm>
          <a:prstGeom prst="rect">
            <a:avLst/>
          </a:prstGeom>
          <a:solidFill>
            <a:srgbClr val="F9F7F4"/>
          </a:solidFill>
          <a:ln>
            <a:noFill/>
          </a:ln>
        </p:spPr>
        <p:txBody>
          <a:bodyPr/>
          <a:lstStyle/>
          <a:p>
            <a:endParaRPr/>
          </a:p>
        </p:txBody>
      </p:sp>
      <p:sp>
        <p:nvSpPr>
          <p:cNvPr id="71" name="Label 71"/>
          <p:cNvSpPr/>
          <p:nvPr/>
        </p:nvSpPr>
        <p:spPr>
          <a:xfrm>
            <a:off x="8061480" y="2286000"/>
            <a:ext cx="3200400" cy="240000"/>
          </a:xfrm>
          <a:prstGeom prst="rect">
            <a:avLst/>
          </a:prstGeom>
          <a:noFill/>
          <a:ln>
            <a:noFill/>
          </a:ln>
        </p:spPr>
        <p:txBody>
          <a:bodyPr lIns="0" tIns="0" rIns="0" bIns="0" anchor="ctr">
            <a:normAutofit/>
          </a:bodyPr>
          <a:lstStyle/>
          <a:p>
            <a:pPr algn="l">
              <a:buNone/>
            </a:pPr>
            <a:r>
              <a:rPr lang="en-US" sz="1000" b="1" spc="300">
                <a:solidFill>
                  <a:srgbClr val="6B6B6B"/>
                </a:solidFill>
                <a:latin typeface="JetBrains Mono"/>
              </a:rPr>
              <a:t>KEY TAKEAWAY</a:t>
            </a:r>
          </a:p>
        </p:txBody>
      </p:sp>
      <p:sp>
        <p:nvSpPr>
          <p:cNvPr id="22" name="Text Placeholder 2"/>
          <p:cNvSpPr>
            <a:spLocks noGrp="1"/>
          </p:cNvSpPr>
          <p:nvPr>
            <p:ph type="body" idx="2"/>
          </p:nvPr>
        </p:nvSpPr>
        <p:spPr>
          <a:xfrm>
            <a:off x="8061480" y="2651760"/>
            <a:ext cx="3200400" cy="2819400"/>
          </a:xfrm>
          <a:prstGeom prst="rect">
            <a:avLst/>
          </a:prstGeom>
          <a:noFill/>
          <a:ln>
            <a:noFill/>
          </a:ln>
        </p:spPr>
        <p:txBody>
          <a:bodyPr lIns="0" tIns="0" rIns="0" bIns="0" anchor="t">
            <a:normAutofit/>
          </a:bodyPr>
          <a:lstStyle>
            <a:lvl1pPr marL="0" indent="0" algn="l">
              <a:lnSpc>
                <a:spcPct val="118000"/>
              </a:lnSpc>
              <a:spcBef>
                <a:spcPts val="400"/>
              </a:spcBef>
              <a:buNone/>
              <a:defRPr sz="1400">
                <a:solidFill>
                  <a:srgbClr val="343434"/>
                </a:solidFill>
                <a:latin typeface="Inter"/>
              </a:defRPr>
            </a:lvl1pPr>
          </a:lstStyle>
          <a:p>
            <a:pPr algn="l">
              <a:buNone/>
            </a:pPr>
            <a:r>
              <a:rPr lang="en-US" sz="1400" b="0">
                <a:solidFill>
                  <a:srgbClr val="343434"/>
                </a:solidFill>
                <a:latin typeface="Inter"/>
              </a:rPr>
              <a:t>Click to add caption text that summarizes the point of this slide.</a:t>
            </a:r>
          </a:p>
        </p:txBody>
      </p:sp>
      <p:sp>
        <p:nvSpPr>
          <p:cNvPr id="91" name="Rule Footer"/>
          <p:cNvSpPr/>
          <p:nvPr/>
        </p:nvSpPr>
        <p:spPr>
          <a:xfrm>
            <a:off x="609480" y="6134100"/>
            <a:ext cx="10972440" cy="12700"/>
          </a:xfrm>
          <a:prstGeom prst="rect">
            <a:avLst/>
          </a:prstGeom>
          <a:solidFill>
            <a:srgbClr val="D4D4D4"/>
          </a:solidFill>
          <a:ln>
            <a:noFill/>
          </a:ln>
        </p:spPr>
        <p:txBody>
          <a:bodyPr/>
          <a:lstStyle/>
          <a:p>
            <a:endParaRPr/>
          </a:p>
        </p:txBody>
      </p:sp>
      <p:sp>
        <p:nvSpPr>
          <p:cNvPr id="92" name="Slide Number Placeholder"/>
          <p:cNvSpPr>
            <a:spLocks noGrp="1"/>
          </p:cNvSpPr>
          <p:nvPr>
            <p:ph type="sldNum" sz="quarter" idx="12"/>
          </p:nvPr>
        </p:nvSpPr>
        <p:spPr>
          <a:xfrm>
            <a:off x="609480" y="6295644"/>
            <a:ext cx="1200000" cy="250000"/>
          </a:xfrm>
          <a:prstGeom prst="rect">
            <a:avLst/>
          </a:prstGeom>
          <a:noFill/>
          <a:ln>
            <a:noFill/>
          </a:ln>
        </p:spPr>
        <p:txBody>
          <a:bodyPr lIns="0" tIns="0" rIns="0" bIns="0" anchor="ctr">
            <a:normAutofit/>
          </a:bodyPr>
          <a:lstStyle>
            <a:lvl1pPr algn="l">
              <a:defRPr/>
            </a:lvl1pPr>
          </a:lstStyle>
          <a:p>
            <a:fld id="{B9F4A1E1-0C3E-4A6E-9F52-0A9D5F6A1C02}" type="slidenum">
              <a:rPr lang="en-US" sz="900" spc="200" smtClean="0">
                <a:solidFill>
                  <a:srgbClr val="6B6B6B"/>
                </a:solidFill>
                <a:latin typeface="JetBrains Mono"/>
              </a:rPr>
              <a:pPr/>
              <a:t>‹#›</a:t>
            </a:fld>
            <a:endParaRPr lang="en-US" sz="900" spc="200">
              <a:solidFill>
                <a:srgbClr val="6B6B6B"/>
              </a:solidFill>
              <a:latin typeface="JetBrains Mono"/>
            </a:endParaRPr>
          </a:p>
        </p:txBody>
      </p:sp>
      <p:pic>
        <p:nvPicPr>
          <p:cNvPr id="3" name="Image 0" descr="tpl/ppt/media/image1.png">
            <a:extLst>
              <a:ext uri="{FF2B5EF4-FFF2-40B4-BE49-F238E27FC236}">
                <a16:creationId xmlns:a16="http://schemas.microsoft.com/office/drawing/2014/main" id="{DF40C991-A76E-C945-49DF-A80F1B001D4A}"/>
              </a:ext>
            </a:extLst>
          </p:cNvPr>
          <p:cNvPicPr>
            <a:picLocks noChangeAspect="1"/>
          </p:cNvPicPr>
          <p:nvPr userDrawn="1"/>
        </p:nvPicPr>
        <p:blipFill>
          <a:blip r:embed="rId3"/>
          <a:stretch>
            <a:fillRect/>
          </a:stretch>
        </p:blipFill>
        <p:spPr>
          <a:xfrm>
            <a:off x="10907103" y="378708"/>
            <a:ext cx="653238" cy="769888"/>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FFFFFF"/>
        </a:solidFill>
        <a:effectLst/>
      </p:bgPr>
    </p:bg>
    <p:spTree>
      <p:nvGrpSpPr>
        <p:cNvPr id="1" name=""/>
        <p:cNvGrpSpPr/>
        <p:nvPr/>
      </p:nvGrpSpPr>
      <p:grpSpPr>
        <a:xfrm>
          <a:off x="0" y="0"/>
          <a:ext cx="0" cy="0"/>
          <a:chOff x="0" y="0"/>
          <a:chExt cx="0" cy="0"/>
        </a:xfrm>
      </p:grpSpPr>
      <p:pic>
        <p:nvPicPr>
          <p:cNvPr id="4" name="Header Beam Image"/>
          <p:cNvPicPr>
            <a:picLocks/>
          </p:cNvPicPr>
          <p:nvPr/>
        </p:nvPicPr>
        <p:blipFill>
          <a:blip r:embed="rId2"/>
          <a:srcRect t="33000" b="33000"/>
          <a:stretch>
            <a:fillRect/>
          </a:stretch>
        </p:blipFill>
        <p:spPr>
          <a:xfrm>
            <a:off x="0" y="0"/>
            <a:ext cx="12192000" cy="1470660"/>
          </a:xfrm>
          <a:prstGeom prst="rect">
            <a:avLst/>
          </a:prstGeom>
        </p:spPr>
      </p:pic>
      <p:sp>
        <p:nvSpPr>
          <p:cNvPr id="6" name="Band Edge"/>
          <p:cNvSpPr/>
          <p:nvPr/>
        </p:nvSpPr>
        <p:spPr>
          <a:xfrm>
            <a:off x="0" y="1470660"/>
            <a:ext cx="12192000" cy="36576"/>
          </a:xfrm>
          <a:prstGeom prst="rect">
            <a:avLst/>
          </a:prstGeom>
          <a:solidFill>
            <a:srgbClr val="DDC700"/>
          </a:solidFill>
          <a:ln>
            <a:noFill/>
          </a:ln>
        </p:spPr>
        <p:txBody>
          <a:bodyPr/>
          <a:lstStyle/>
          <a:p>
            <a:endParaRPr/>
          </a:p>
        </p:txBody>
      </p:sp>
      <p:sp>
        <p:nvSpPr>
          <p:cNvPr id="10" name="Label 10"/>
          <p:cNvSpPr/>
          <p:nvPr/>
        </p:nvSpPr>
        <p:spPr>
          <a:xfrm>
            <a:off x="609480" y="342900"/>
            <a:ext cx="10972440" cy="240000"/>
          </a:xfrm>
          <a:prstGeom prst="rect">
            <a:avLst/>
          </a:prstGeom>
          <a:noFill/>
          <a:ln>
            <a:noFill/>
          </a:ln>
        </p:spPr>
        <p:txBody>
          <a:bodyPr lIns="0" tIns="0" rIns="0" bIns="0" anchor="ctr">
            <a:normAutofit/>
          </a:bodyPr>
          <a:lstStyle/>
          <a:p>
            <a:pPr algn="l">
              <a:buNone/>
            </a:pPr>
            <a:r>
              <a:rPr lang="en-US" sz="1000" b="1" spc="300" dirty="0">
                <a:solidFill>
                  <a:srgbClr val="DDC700"/>
                </a:solidFill>
                <a:latin typeface="JetBrains Mono"/>
              </a:rPr>
              <a:t>SECTION LABEL · 00</a:t>
            </a:r>
          </a:p>
        </p:txBody>
      </p:sp>
      <p:sp>
        <p:nvSpPr>
          <p:cNvPr id="11" name="Title 1"/>
          <p:cNvSpPr>
            <a:spLocks noGrp="1"/>
          </p:cNvSpPr>
          <p:nvPr>
            <p:ph type="title"/>
          </p:nvPr>
        </p:nvSpPr>
        <p:spPr>
          <a:xfrm>
            <a:off x="609480" y="640080"/>
            <a:ext cx="9000000" cy="640080"/>
          </a:xfrm>
          <a:prstGeom prst="rect">
            <a:avLst/>
          </a:prstGeom>
          <a:noFill/>
          <a:ln>
            <a:noFill/>
          </a:ln>
        </p:spPr>
        <p:txBody>
          <a:bodyPr lIns="0" tIns="0" rIns="0" bIns="0" anchor="ctr">
            <a:normAutofit/>
          </a:bodyPr>
          <a:lstStyle>
            <a:lvl1pPr marL="0" indent="0" algn="l">
              <a:lnSpc>
                <a:spcPct val="100000"/>
              </a:lnSpc>
              <a:buNone/>
              <a:defRPr sz="2800" b="1">
                <a:solidFill>
                  <a:srgbClr val="FFFFFF"/>
                </a:solidFill>
                <a:latin typeface="Inter"/>
              </a:defRPr>
            </a:lvl1pPr>
          </a:lstStyle>
          <a:p>
            <a:pPr algn="l">
              <a:buNone/>
            </a:pPr>
            <a:r>
              <a:rPr lang="en-US" sz="2800" b="1">
                <a:solidFill>
                  <a:srgbClr val="FFFFFF"/>
                </a:solidFill>
                <a:latin typeface="Inter"/>
              </a:rPr>
              <a:t>Click to edit title</a:t>
            </a:r>
          </a:p>
        </p:txBody>
      </p:sp>
      <p:sp>
        <p:nvSpPr>
          <p:cNvPr id="80" name="Picture Placeholder 1"/>
          <p:cNvSpPr>
            <a:spLocks noGrp="1"/>
          </p:cNvSpPr>
          <p:nvPr>
            <p:ph type="pic" idx="1"/>
          </p:nvPr>
        </p:nvSpPr>
        <p:spPr>
          <a:xfrm>
            <a:off x="609480" y="2011680"/>
            <a:ext cx="6858000" cy="3779520"/>
          </a:xfrm>
          <a:prstGeom prst="rect">
            <a:avLst/>
          </a:prstGeom>
          <a:solidFill>
            <a:srgbClr val="F9F7F4"/>
          </a:solidFill>
          <a:ln>
            <a:noFill/>
          </a:ln>
        </p:spPr>
        <p:txBody>
          <a:bodyPr lIns="0" tIns="0" rIns="0" bIns="0" anchor="ctr">
            <a:normAutofit/>
          </a:bodyPr>
          <a:lstStyle/>
          <a:p>
            <a:pPr algn="l">
              <a:buNone/>
            </a:pPr>
            <a:r>
              <a:rPr lang="en-US" sz="1100" b="1" spc="300">
                <a:solidFill>
                  <a:srgbClr val="6B6B6B"/>
                </a:solidFill>
                <a:latin typeface="JetBrains Mono"/>
              </a:rPr>
              <a:t>INSERT IMAGE</a:t>
            </a:r>
          </a:p>
        </p:txBody>
      </p:sp>
      <p:sp>
        <p:nvSpPr>
          <p:cNvPr id="81" name="Label 81"/>
          <p:cNvSpPr/>
          <p:nvPr/>
        </p:nvSpPr>
        <p:spPr>
          <a:xfrm>
            <a:off x="7924680" y="2011680"/>
            <a:ext cx="3657240" cy="240000"/>
          </a:xfrm>
          <a:prstGeom prst="rect">
            <a:avLst/>
          </a:prstGeom>
          <a:noFill/>
          <a:ln>
            <a:noFill/>
          </a:ln>
        </p:spPr>
        <p:txBody>
          <a:bodyPr lIns="0" tIns="0" rIns="0" bIns="0" anchor="ctr">
            <a:normAutofit/>
          </a:bodyPr>
          <a:lstStyle/>
          <a:p>
            <a:pPr algn="l">
              <a:buNone/>
            </a:pPr>
            <a:r>
              <a:rPr lang="en-US" sz="1000" b="1" spc="300">
                <a:solidFill>
                  <a:srgbClr val="6B6B6B"/>
                </a:solidFill>
                <a:latin typeface="JetBrains Mono"/>
              </a:rPr>
              <a:t>IMAGE CAPTION</a:t>
            </a:r>
          </a:p>
        </p:txBody>
      </p:sp>
      <p:sp>
        <p:nvSpPr>
          <p:cNvPr id="22" name="Text Placeholder 2"/>
          <p:cNvSpPr>
            <a:spLocks noGrp="1"/>
          </p:cNvSpPr>
          <p:nvPr>
            <p:ph type="body" idx="2"/>
          </p:nvPr>
        </p:nvSpPr>
        <p:spPr>
          <a:xfrm>
            <a:off x="7924680" y="2377440"/>
            <a:ext cx="3657240" cy="3413760"/>
          </a:xfrm>
          <a:prstGeom prst="rect">
            <a:avLst/>
          </a:prstGeom>
          <a:noFill/>
          <a:ln>
            <a:noFill/>
          </a:ln>
        </p:spPr>
        <p:txBody>
          <a:bodyPr lIns="0" tIns="0" rIns="0" bIns="0" anchor="t">
            <a:normAutofit/>
          </a:bodyPr>
          <a:lstStyle>
            <a:lvl1pPr marL="0" indent="0" algn="l">
              <a:lnSpc>
                <a:spcPct val="118000"/>
              </a:lnSpc>
              <a:spcBef>
                <a:spcPts val="400"/>
              </a:spcBef>
              <a:buNone/>
              <a:defRPr sz="1400">
                <a:solidFill>
                  <a:srgbClr val="343434"/>
                </a:solidFill>
                <a:latin typeface="Inter"/>
              </a:defRPr>
            </a:lvl1pPr>
          </a:lstStyle>
          <a:p>
            <a:pPr algn="l">
              <a:buNone/>
            </a:pPr>
            <a:r>
              <a:rPr lang="en-US" sz="1400" b="0">
                <a:solidFill>
                  <a:srgbClr val="343434"/>
                </a:solidFill>
                <a:latin typeface="Inter"/>
              </a:rPr>
              <a:t>Click to add a description of the image, product or facility shown.</a:t>
            </a:r>
          </a:p>
        </p:txBody>
      </p:sp>
      <p:sp>
        <p:nvSpPr>
          <p:cNvPr id="91" name="Rule Footer"/>
          <p:cNvSpPr/>
          <p:nvPr/>
        </p:nvSpPr>
        <p:spPr>
          <a:xfrm>
            <a:off x="609480" y="6134100"/>
            <a:ext cx="10972440" cy="12700"/>
          </a:xfrm>
          <a:prstGeom prst="rect">
            <a:avLst/>
          </a:prstGeom>
          <a:solidFill>
            <a:srgbClr val="D4D4D4"/>
          </a:solidFill>
          <a:ln>
            <a:noFill/>
          </a:ln>
        </p:spPr>
        <p:txBody>
          <a:bodyPr/>
          <a:lstStyle/>
          <a:p>
            <a:endParaRPr/>
          </a:p>
        </p:txBody>
      </p:sp>
      <p:sp>
        <p:nvSpPr>
          <p:cNvPr id="92" name="Slide Number Placeholder"/>
          <p:cNvSpPr>
            <a:spLocks noGrp="1"/>
          </p:cNvSpPr>
          <p:nvPr>
            <p:ph type="sldNum" sz="quarter" idx="12"/>
          </p:nvPr>
        </p:nvSpPr>
        <p:spPr>
          <a:xfrm>
            <a:off x="10381920" y="6217920"/>
            <a:ext cx="1200000" cy="250000"/>
          </a:xfrm>
          <a:prstGeom prst="rect">
            <a:avLst/>
          </a:prstGeom>
          <a:noFill/>
          <a:ln>
            <a:noFill/>
          </a:ln>
        </p:spPr>
        <p:txBody>
          <a:bodyPr lIns="0" tIns="0" rIns="0" bIns="0" anchor="ctr">
            <a:normAutofit/>
          </a:bodyPr>
          <a:lstStyle/>
          <a:p>
            <a:pPr algn="r">
              <a:buNone/>
            </a:pPr>
            <a:fld id="{B9F4A1E1-0C3E-4A6E-9F52-0A9D5F6A1C02}" type="slidenum">
              <a:rPr lang="en-US" sz="900" spc="200">
                <a:solidFill>
                  <a:srgbClr val="6B6B6B"/>
                </a:solidFill>
                <a:latin typeface="JetBrains Mono"/>
              </a:rPr>
              <a:t>‹#›</a:t>
            </a:fld>
            <a:endParaRPr lang="en-US" sz="900" spc="200">
              <a:solidFill>
                <a:srgbClr val="6B6B6B"/>
              </a:solidFill>
              <a:latin typeface="JetBrains Mono"/>
            </a:endParaRPr>
          </a:p>
        </p:txBody>
      </p:sp>
      <p:pic>
        <p:nvPicPr>
          <p:cNvPr id="3" name="Image 0" descr="tpl/ppt/media/image1.png">
            <a:extLst>
              <a:ext uri="{FF2B5EF4-FFF2-40B4-BE49-F238E27FC236}">
                <a16:creationId xmlns:a16="http://schemas.microsoft.com/office/drawing/2014/main" id="{D6EAC99B-F825-8B32-46F0-8BB8DE91AF67}"/>
              </a:ext>
            </a:extLst>
          </p:cNvPr>
          <p:cNvPicPr>
            <a:picLocks noChangeAspect="1"/>
          </p:cNvPicPr>
          <p:nvPr userDrawn="1"/>
        </p:nvPicPr>
        <p:blipFill>
          <a:blip r:embed="rId3"/>
          <a:stretch>
            <a:fillRect/>
          </a:stretch>
        </p:blipFill>
        <p:spPr>
          <a:xfrm>
            <a:off x="11033192" y="369406"/>
            <a:ext cx="653238" cy="769888"/>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hree Content">
    <p:bg>
      <p:bgPr>
        <a:solidFill>
          <a:srgbClr val="FFFFFF"/>
        </a:solidFill>
        <a:effectLst/>
      </p:bgPr>
    </p:bg>
    <p:spTree>
      <p:nvGrpSpPr>
        <p:cNvPr id="1" name=""/>
        <p:cNvGrpSpPr/>
        <p:nvPr/>
      </p:nvGrpSpPr>
      <p:grpSpPr>
        <a:xfrm>
          <a:off x="0" y="0"/>
          <a:ext cx="0" cy="0"/>
          <a:chOff x="0" y="0"/>
          <a:chExt cx="0" cy="0"/>
        </a:xfrm>
      </p:grpSpPr>
      <p:pic>
        <p:nvPicPr>
          <p:cNvPr id="4" name="Header Beam Image"/>
          <p:cNvPicPr>
            <a:picLocks/>
          </p:cNvPicPr>
          <p:nvPr/>
        </p:nvPicPr>
        <p:blipFill>
          <a:blip r:embed="rId2"/>
          <a:srcRect t="33000" b="33000"/>
          <a:stretch>
            <a:fillRect/>
          </a:stretch>
        </p:blipFill>
        <p:spPr>
          <a:xfrm>
            <a:off x="0" y="0"/>
            <a:ext cx="12192000" cy="1470660"/>
          </a:xfrm>
          <a:prstGeom prst="rect">
            <a:avLst/>
          </a:prstGeom>
        </p:spPr>
      </p:pic>
      <p:sp>
        <p:nvSpPr>
          <p:cNvPr id="6" name="Band Edge"/>
          <p:cNvSpPr/>
          <p:nvPr/>
        </p:nvSpPr>
        <p:spPr>
          <a:xfrm>
            <a:off x="0" y="1470660"/>
            <a:ext cx="12192000" cy="36576"/>
          </a:xfrm>
          <a:prstGeom prst="rect">
            <a:avLst/>
          </a:prstGeom>
          <a:solidFill>
            <a:srgbClr val="DDC700"/>
          </a:solidFill>
          <a:ln>
            <a:noFill/>
          </a:ln>
        </p:spPr>
        <p:txBody>
          <a:bodyPr/>
          <a:lstStyle/>
          <a:p>
            <a:endParaRPr/>
          </a:p>
        </p:txBody>
      </p:sp>
      <p:sp>
        <p:nvSpPr>
          <p:cNvPr id="10" name="Label 10"/>
          <p:cNvSpPr/>
          <p:nvPr/>
        </p:nvSpPr>
        <p:spPr>
          <a:xfrm>
            <a:off x="609480" y="342900"/>
            <a:ext cx="10972440" cy="240000"/>
          </a:xfrm>
          <a:prstGeom prst="rect">
            <a:avLst/>
          </a:prstGeom>
          <a:noFill/>
          <a:ln>
            <a:noFill/>
          </a:ln>
        </p:spPr>
        <p:txBody>
          <a:bodyPr lIns="0" tIns="0" rIns="0" bIns="0" anchor="ctr">
            <a:normAutofit/>
          </a:bodyPr>
          <a:lstStyle/>
          <a:p>
            <a:pPr algn="l">
              <a:buNone/>
            </a:pPr>
            <a:r>
              <a:rPr lang="en-US" sz="1000" b="1" spc="300">
                <a:solidFill>
                  <a:srgbClr val="DDC700"/>
                </a:solidFill>
                <a:latin typeface="JetBrains Mono"/>
              </a:rPr>
              <a:t>SECTION LABEL · 00</a:t>
            </a:r>
          </a:p>
        </p:txBody>
      </p:sp>
      <p:sp>
        <p:nvSpPr>
          <p:cNvPr id="11" name="Title 1"/>
          <p:cNvSpPr>
            <a:spLocks noGrp="1"/>
          </p:cNvSpPr>
          <p:nvPr>
            <p:ph type="title"/>
          </p:nvPr>
        </p:nvSpPr>
        <p:spPr>
          <a:xfrm>
            <a:off x="609480" y="640080"/>
            <a:ext cx="9000000" cy="640080"/>
          </a:xfrm>
          <a:prstGeom prst="rect">
            <a:avLst/>
          </a:prstGeom>
          <a:noFill/>
          <a:ln>
            <a:noFill/>
          </a:ln>
        </p:spPr>
        <p:txBody>
          <a:bodyPr lIns="0" tIns="0" rIns="0" bIns="0" anchor="ctr">
            <a:normAutofit/>
          </a:bodyPr>
          <a:lstStyle>
            <a:lvl1pPr marL="0" indent="0" algn="l">
              <a:lnSpc>
                <a:spcPct val="100000"/>
              </a:lnSpc>
              <a:buNone/>
              <a:defRPr sz="2800" b="1">
                <a:solidFill>
                  <a:srgbClr val="FFFFFF"/>
                </a:solidFill>
                <a:latin typeface="Inter"/>
              </a:defRPr>
            </a:lvl1pPr>
          </a:lstStyle>
          <a:p>
            <a:pPr algn="l">
              <a:buNone/>
            </a:pPr>
            <a:r>
              <a:rPr lang="en-US" sz="2800" b="1">
                <a:solidFill>
                  <a:srgbClr val="FFFFFF"/>
                </a:solidFill>
                <a:latin typeface="Inter"/>
              </a:rPr>
              <a:t>Click to edit title</a:t>
            </a:r>
          </a:p>
        </p:txBody>
      </p:sp>
      <p:sp>
        <p:nvSpPr>
          <p:cNvPr id="60" name="Col Rule 0"/>
          <p:cNvSpPr/>
          <p:nvPr/>
        </p:nvSpPr>
        <p:spPr>
          <a:xfrm>
            <a:off x="609480" y="1920240"/>
            <a:ext cx="3413640" cy="12700"/>
          </a:xfrm>
          <a:prstGeom prst="rect">
            <a:avLst/>
          </a:prstGeom>
          <a:solidFill>
            <a:srgbClr val="DDC700"/>
          </a:solidFill>
          <a:ln>
            <a:noFill/>
          </a:ln>
        </p:spPr>
        <p:txBody>
          <a:bodyPr/>
          <a:lstStyle/>
          <a:p>
            <a:endParaRPr/>
          </a:p>
        </p:txBody>
      </p:sp>
      <p:sp>
        <p:nvSpPr>
          <p:cNvPr id="63" name="Label 63"/>
          <p:cNvSpPr/>
          <p:nvPr/>
        </p:nvSpPr>
        <p:spPr>
          <a:xfrm>
            <a:off x="609480" y="2057400"/>
            <a:ext cx="3413640" cy="240000"/>
          </a:xfrm>
          <a:prstGeom prst="rect">
            <a:avLst/>
          </a:prstGeom>
          <a:noFill/>
          <a:ln>
            <a:noFill/>
          </a:ln>
        </p:spPr>
        <p:txBody>
          <a:bodyPr lIns="0" tIns="0" rIns="0" bIns="0" anchor="ctr">
            <a:normAutofit/>
          </a:bodyPr>
          <a:lstStyle/>
          <a:p>
            <a:pPr algn="l">
              <a:buNone/>
            </a:pPr>
            <a:r>
              <a:rPr lang="en-US" sz="1000" b="1" spc="300">
                <a:solidFill>
                  <a:srgbClr val="6B6B6B"/>
                </a:solidFill>
                <a:latin typeface="JetBrains Mono"/>
              </a:rPr>
              <a:t>[ 01 ]</a:t>
            </a:r>
          </a:p>
        </p:txBody>
      </p:sp>
      <p:sp>
        <p:nvSpPr>
          <p:cNvPr id="40" name="Content Placeholder 1"/>
          <p:cNvSpPr>
            <a:spLocks noGrp="1"/>
          </p:cNvSpPr>
          <p:nvPr>
            <p:ph type="body" idx="1"/>
          </p:nvPr>
        </p:nvSpPr>
        <p:spPr>
          <a:xfrm>
            <a:off x="609480" y="2423160"/>
            <a:ext cx="3413640" cy="336804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53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36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19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105">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61" name="Col Rule 1"/>
          <p:cNvSpPr/>
          <p:nvPr/>
        </p:nvSpPr>
        <p:spPr>
          <a:xfrm>
            <a:off x="4388880" y="1920240"/>
            <a:ext cx="3413640" cy="12700"/>
          </a:xfrm>
          <a:prstGeom prst="rect">
            <a:avLst/>
          </a:prstGeom>
          <a:solidFill>
            <a:srgbClr val="D4D4D4"/>
          </a:solidFill>
          <a:ln>
            <a:noFill/>
          </a:ln>
        </p:spPr>
        <p:txBody>
          <a:bodyPr/>
          <a:lstStyle/>
          <a:p>
            <a:endParaRPr/>
          </a:p>
        </p:txBody>
      </p:sp>
      <p:sp>
        <p:nvSpPr>
          <p:cNvPr id="64" name="Label 64"/>
          <p:cNvSpPr/>
          <p:nvPr/>
        </p:nvSpPr>
        <p:spPr>
          <a:xfrm>
            <a:off x="4388880" y="2057400"/>
            <a:ext cx="3413640" cy="240000"/>
          </a:xfrm>
          <a:prstGeom prst="rect">
            <a:avLst/>
          </a:prstGeom>
          <a:noFill/>
          <a:ln>
            <a:noFill/>
          </a:ln>
        </p:spPr>
        <p:txBody>
          <a:bodyPr lIns="0" tIns="0" rIns="0" bIns="0" anchor="ctr">
            <a:normAutofit/>
          </a:bodyPr>
          <a:lstStyle/>
          <a:p>
            <a:pPr algn="l">
              <a:buNone/>
            </a:pPr>
            <a:r>
              <a:rPr lang="en-US" sz="1000" b="1" spc="300">
                <a:solidFill>
                  <a:srgbClr val="6B6B6B"/>
                </a:solidFill>
                <a:latin typeface="JetBrains Mono"/>
              </a:rPr>
              <a:t>[ 02 ]</a:t>
            </a:r>
          </a:p>
        </p:txBody>
      </p:sp>
      <p:sp>
        <p:nvSpPr>
          <p:cNvPr id="41" name="Content Placeholder 2"/>
          <p:cNvSpPr>
            <a:spLocks noGrp="1"/>
          </p:cNvSpPr>
          <p:nvPr>
            <p:ph type="body" idx="2"/>
          </p:nvPr>
        </p:nvSpPr>
        <p:spPr>
          <a:xfrm>
            <a:off x="4388880" y="2423160"/>
            <a:ext cx="3413640" cy="336804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53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36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19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105">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62" name="Col Rule 2"/>
          <p:cNvSpPr/>
          <p:nvPr/>
        </p:nvSpPr>
        <p:spPr>
          <a:xfrm>
            <a:off x="8168280" y="1920240"/>
            <a:ext cx="3413640" cy="12700"/>
          </a:xfrm>
          <a:prstGeom prst="rect">
            <a:avLst/>
          </a:prstGeom>
          <a:solidFill>
            <a:srgbClr val="D4D4D4"/>
          </a:solidFill>
          <a:ln>
            <a:noFill/>
          </a:ln>
        </p:spPr>
        <p:txBody>
          <a:bodyPr/>
          <a:lstStyle/>
          <a:p>
            <a:endParaRPr/>
          </a:p>
        </p:txBody>
      </p:sp>
      <p:sp>
        <p:nvSpPr>
          <p:cNvPr id="65" name="Label 65"/>
          <p:cNvSpPr/>
          <p:nvPr/>
        </p:nvSpPr>
        <p:spPr>
          <a:xfrm>
            <a:off x="8168280" y="2057400"/>
            <a:ext cx="3413640" cy="240000"/>
          </a:xfrm>
          <a:prstGeom prst="rect">
            <a:avLst/>
          </a:prstGeom>
          <a:noFill/>
          <a:ln>
            <a:noFill/>
          </a:ln>
        </p:spPr>
        <p:txBody>
          <a:bodyPr lIns="0" tIns="0" rIns="0" bIns="0" anchor="ctr">
            <a:normAutofit/>
          </a:bodyPr>
          <a:lstStyle/>
          <a:p>
            <a:pPr algn="l">
              <a:buNone/>
            </a:pPr>
            <a:r>
              <a:rPr lang="en-US" sz="1000" b="1" spc="300">
                <a:solidFill>
                  <a:srgbClr val="6B6B6B"/>
                </a:solidFill>
                <a:latin typeface="JetBrains Mono"/>
              </a:rPr>
              <a:t>[ 03 ]</a:t>
            </a:r>
          </a:p>
        </p:txBody>
      </p:sp>
      <p:sp>
        <p:nvSpPr>
          <p:cNvPr id="42" name="Content Placeholder 3"/>
          <p:cNvSpPr>
            <a:spLocks noGrp="1"/>
          </p:cNvSpPr>
          <p:nvPr>
            <p:ph type="body" idx="3"/>
          </p:nvPr>
        </p:nvSpPr>
        <p:spPr>
          <a:xfrm>
            <a:off x="8168280" y="2423160"/>
            <a:ext cx="3413640" cy="3368040"/>
          </a:xfrm>
          <a:prstGeom prst="rect">
            <a:avLst/>
          </a:prstGeom>
          <a:noFill/>
          <a:ln>
            <a:noFill/>
          </a:ln>
        </p:spPr>
        <p:txBody>
          <a:bodyPr lIns="0" tIns="0" rIns="0" bIns="0" anchor="t">
            <a:normAutofit/>
          </a:bodyPr>
          <a:lstStyle>
            <a:lvl1pPr marL="228600" indent="-228600" algn="l">
              <a:lnSpc>
                <a:spcPct val="112000"/>
              </a:lnSpc>
              <a:spcBef>
                <a:spcPts val="600"/>
              </a:spcBef>
              <a:buClr>
                <a:srgbClr val="DDC700"/>
              </a:buClr>
              <a:buSzPct val="90000"/>
              <a:buFont typeface="Arial"/>
              <a:buChar char="•"/>
              <a:defRPr sz="1530">
                <a:solidFill>
                  <a:srgbClr val="0D0D0D"/>
                </a:solidFill>
                <a:latin typeface="Inter"/>
              </a:defRPr>
            </a:lvl1pPr>
            <a:lvl2pPr marL="571500" indent="-228600" algn="l">
              <a:lnSpc>
                <a:spcPct val="112000"/>
              </a:lnSpc>
              <a:spcBef>
                <a:spcPts val="400"/>
              </a:spcBef>
              <a:buClr>
                <a:srgbClr val="005191"/>
              </a:buClr>
              <a:buSzPct val="90000"/>
              <a:buFont typeface="Arial"/>
              <a:buChar char="–"/>
              <a:defRPr sz="1360">
                <a:solidFill>
                  <a:srgbClr val="343434"/>
                </a:solidFill>
                <a:latin typeface="Inter"/>
              </a:defRPr>
            </a:lvl2pPr>
            <a:lvl3pPr marL="914400" indent="-228600" algn="l">
              <a:lnSpc>
                <a:spcPct val="112000"/>
              </a:lnSpc>
              <a:spcBef>
                <a:spcPts val="400"/>
              </a:spcBef>
              <a:buClr>
                <a:srgbClr val="6B6B6B"/>
              </a:buClr>
              <a:buSzPct val="90000"/>
              <a:buFont typeface="Arial"/>
              <a:buChar char="▪"/>
              <a:defRPr sz="1190">
                <a:solidFill>
                  <a:srgbClr val="6B6B6B"/>
                </a:solidFill>
                <a:latin typeface="Inter"/>
              </a:defRPr>
            </a:lvl3pPr>
            <a:lvl4pPr marL="1257300" indent="-228600" algn="l">
              <a:lnSpc>
                <a:spcPct val="112000"/>
              </a:lnSpc>
              <a:spcBef>
                <a:spcPts val="400"/>
              </a:spcBef>
              <a:buClr>
                <a:srgbClr val="6B6B6B"/>
              </a:buClr>
              <a:buSzPct val="90000"/>
              <a:buFont typeface="Arial"/>
              <a:buChar char="–"/>
              <a:defRPr sz="1105">
                <a:solidFill>
                  <a:srgbClr val="6B6B6B"/>
                </a:solidFill>
                <a:latin typeface="Inter"/>
              </a:defRPr>
            </a:lvl4pPr>
          </a:lstStyle>
          <a:p>
            <a:pPr lvl="0"/>
            <a:r>
              <a:rPr lang="en-US"/>
              <a:t>Click to edit content</a:t>
            </a:r>
          </a:p>
          <a:p>
            <a:pPr lvl="1"/>
            <a:r>
              <a:rPr lang="en-US"/>
              <a:t>Second level detail</a:t>
            </a:r>
          </a:p>
          <a:p>
            <a:pPr lvl="2"/>
            <a:r>
              <a:rPr lang="en-US"/>
              <a:t>Third level supporting point</a:t>
            </a:r>
          </a:p>
        </p:txBody>
      </p:sp>
      <p:sp>
        <p:nvSpPr>
          <p:cNvPr id="91" name="Rule Footer"/>
          <p:cNvSpPr/>
          <p:nvPr/>
        </p:nvSpPr>
        <p:spPr>
          <a:xfrm>
            <a:off x="609480" y="6134100"/>
            <a:ext cx="10972440" cy="12700"/>
          </a:xfrm>
          <a:prstGeom prst="rect">
            <a:avLst/>
          </a:prstGeom>
          <a:solidFill>
            <a:srgbClr val="D4D4D4"/>
          </a:solidFill>
          <a:ln>
            <a:noFill/>
          </a:ln>
        </p:spPr>
        <p:txBody>
          <a:bodyPr/>
          <a:lstStyle/>
          <a:p>
            <a:endParaRPr/>
          </a:p>
        </p:txBody>
      </p:sp>
      <p:sp>
        <p:nvSpPr>
          <p:cNvPr id="92" name="Slide Number Placeholder"/>
          <p:cNvSpPr>
            <a:spLocks noGrp="1"/>
          </p:cNvSpPr>
          <p:nvPr>
            <p:ph type="sldNum" sz="quarter" idx="12"/>
          </p:nvPr>
        </p:nvSpPr>
        <p:spPr>
          <a:xfrm>
            <a:off x="609480" y="6364700"/>
            <a:ext cx="1200000" cy="250000"/>
          </a:xfrm>
          <a:prstGeom prst="rect">
            <a:avLst/>
          </a:prstGeom>
          <a:noFill/>
          <a:ln>
            <a:noFill/>
          </a:ln>
        </p:spPr>
        <p:txBody>
          <a:bodyPr lIns="0" tIns="0" rIns="0" bIns="0" anchor="ctr">
            <a:normAutofit/>
          </a:bodyPr>
          <a:lstStyle>
            <a:lvl1pPr algn="l">
              <a:defRPr/>
            </a:lvl1pPr>
          </a:lstStyle>
          <a:p>
            <a:fld id="{B9F4A1E1-0C3E-4A6E-9F52-0A9D5F6A1C02}" type="slidenum">
              <a:rPr lang="en-US" sz="900" spc="200" smtClean="0">
                <a:solidFill>
                  <a:srgbClr val="6B6B6B"/>
                </a:solidFill>
                <a:latin typeface="JetBrains Mono"/>
              </a:rPr>
              <a:pPr/>
              <a:t>‹#›</a:t>
            </a:fld>
            <a:endParaRPr lang="en-US" sz="900" spc="200">
              <a:solidFill>
                <a:srgbClr val="6B6B6B"/>
              </a:solidFill>
              <a:latin typeface="JetBrains Mono"/>
            </a:endParaRPr>
          </a:p>
        </p:txBody>
      </p:sp>
      <p:pic>
        <p:nvPicPr>
          <p:cNvPr id="3" name="Image 0" descr="tpl/ppt/media/image1.png">
            <a:extLst>
              <a:ext uri="{FF2B5EF4-FFF2-40B4-BE49-F238E27FC236}">
                <a16:creationId xmlns:a16="http://schemas.microsoft.com/office/drawing/2014/main" id="{8B1191EB-7831-4F7E-2630-7C10FACB77E1}"/>
              </a:ext>
            </a:extLst>
          </p:cNvPr>
          <p:cNvPicPr>
            <a:picLocks noChangeAspect="1"/>
          </p:cNvPicPr>
          <p:nvPr userDrawn="1"/>
        </p:nvPicPr>
        <p:blipFill>
          <a:blip r:embed="rId3"/>
          <a:stretch>
            <a:fillRect/>
          </a:stretch>
        </p:blipFill>
        <p:spPr>
          <a:xfrm>
            <a:off x="11019337" y="344418"/>
            <a:ext cx="653238" cy="769888"/>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Quote">
    <p:bg>
      <p:bgPr>
        <a:solidFill>
          <a:srgbClr val="FFFFFF"/>
        </a:solidFill>
        <a:effectLst/>
      </p:bgPr>
    </p:bg>
    <p:spTree>
      <p:nvGrpSpPr>
        <p:cNvPr id="1" name=""/>
        <p:cNvGrpSpPr/>
        <p:nvPr/>
      </p:nvGrpSpPr>
      <p:grpSpPr>
        <a:xfrm>
          <a:off x="0" y="0"/>
          <a:ext cx="0" cy="0"/>
          <a:chOff x="0" y="0"/>
          <a:chExt cx="0" cy="0"/>
        </a:xfrm>
      </p:grpSpPr>
      <p:sp>
        <p:nvSpPr>
          <p:cNvPr id="6" name="Label 6"/>
          <p:cNvSpPr/>
          <p:nvPr/>
        </p:nvSpPr>
        <p:spPr>
          <a:xfrm>
            <a:off x="609480" y="1554480"/>
            <a:ext cx="10972440" cy="260000"/>
          </a:xfrm>
          <a:prstGeom prst="rect">
            <a:avLst/>
          </a:prstGeom>
          <a:noFill/>
          <a:ln>
            <a:noFill/>
          </a:ln>
        </p:spPr>
        <p:txBody>
          <a:bodyPr lIns="0" tIns="0" rIns="0" bIns="0" anchor="ctr">
            <a:normAutofit/>
          </a:bodyPr>
          <a:lstStyle/>
          <a:p>
            <a:pPr algn="l">
              <a:buNone/>
            </a:pPr>
            <a:r>
              <a:rPr lang="en-US" sz="1000" b="1" cap="all" spc="200">
                <a:solidFill>
                  <a:srgbClr val="6B6B6B"/>
                </a:solidFill>
                <a:latin typeface="JetBrains Mono"/>
              </a:rPr>
              <a:t>CUSTOMER PERSPECTIVE</a:t>
            </a:r>
          </a:p>
        </p:txBody>
      </p:sp>
      <p:sp>
        <p:nvSpPr>
          <p:cNvPr id="11" name="Title 1"/>
          <p:cNvSpPr>
            <a:spLocks noGrp="1"/>
          </p:cNvSpPr>
          <p:nvPr>
            <p:ph type="title"/>
          </p:nvPr>
        </p:nvSpPr>
        <p:spPr>
          <a:xfrm>
            <a:off x="609480" y="2011680"/>
            <a:ext cx="10000000" cy="2011680"/>
          </a:xfrm>
          <a:prstGeom prst="rect">
            <a:avLst/>
          </a:prstGeom>
          <a:noFill/>
          <a:ln>
            <a:noFill/>
          </a:ln>
        </p:spPr>
        <p:txBody>
          <a:bodyPr lIns="0" tIns="0" rIns="0" bIns="0" anchor="ctr">
            <a:normAutofit/>
          </a:bodyPr>
          <a:lstStyle>
            <a:lvl1pPr algn="l">
              <a:lnSpc>
                <a:spcPct val="112000"/>
              </a:lnSpc>
              <a:buNone/>
              <a:defRPr sz="2800">
                <a:solidFill>
                  <a:srgbClr val="0D0D0D"/>
                </a:solidFill>
                <a:latin typeface="Inter"/>
              </a:defRPr>
            </a:lvl1pPr>
          </a:lstStyle>
          <a:p>
            <a:pPr algn="l">
              <a:buNone/>
            </a:pPr>
            <a:r>
              <a:rPr lang="en-US" sz="2800" b="0">
                <a:solidFill>
                  <a:srgbClr val="0D0D0D"/>
                </a:solidFill>
                <a:latin typeface="Inter"/>
              </a:rPr>
              <a:t>“A concise quotation that supports the central argument.”</a:t>
            </a:r>
          </a:p>
        </p:txBody>
      </p:sp>
      <p:sp>
        <p:nvSpPr>
          <p:cNvPr id="12" name="Accent Rule"/>
          <p:cNvSpPr/>
          <p:nvPr/>
        </p:nvSpPr>
        <p:spPr>
          <a:xfrm>
            <a:off x="609480" y="4297680"/>
            <a:ext cx="548640" cy="28575"/>
          </a:xfrm>
          <a:prstGeom prst="rect">
            <a:avLst/>
          </a:prstGeom>
          <a:solidFill>
            <a:srgbClr val="DDC700"/>
          </a:solidFill>
          <a:ln>
            <a:noFill/>
          </a:ln>
        </p:spPr>
        <p:txBody>
          <a:bodyPr/>
          <a:lstStyle/>
          <a:p>
            <a:endParaRPr/>
          </a:p>
        </p:txBody>
      </p:sp>
      <p:sp>
        <p:nvSpPr>
          <p:cNvPr id="21" name="Text Placeholder 2"/>
          <p:cNvSpPr>
            <a:spLocks noGrp="1"/>
          </p:cNvSpPr>
          <p:nvPr>
            <p:ph type="body" idx="1"/>
          </p:nvPr>
        </p:nvSpPr>
        <p:spPr>
          <a:xfrm>
            <a:off x="609480" y="4480560"/>
            <a:ext cx="8000000" cy="400000"/>
          </a:xfrm>
          <a:prstGeom prst="rect">
            <a:avLst/>
          </a:prstGeom>
          <a:noFill/>
          <a:ln>
            <a:noFill/>
          </a:ln>
        </p:spPr>
        <p:txBody>
          <a:bodyPr lIns="0" tIns="0" rIns="0" bIns="0" anchor="t">
            <a:normAutofit/>
          </a:bodyPr>
          <a:lstStyle>
            <a:lvl1pPr marL="0" indent="0" algn="l">
              <a:lnSpc>
                <a:spcPct val="118000"/>
              </a:lnSpc>
              <a:spcBef>
                <a:spcPts val="400"/>
              </a:spcBef>
              <a:buNone/>
              <a:defRPr sz="1100">
                <a:solidFill>
                  <a:srgbClr val="6B6B6B"/>
                </a:solidFill>
                <a:latin typeface="JetBrains Mono"/>
              </a:defRPr>
            </a:lvl1pPr>
          </a:lstStyle>
          <a:p>
            <a:pPr algn="l">
              <a:buNone/>
            </a:pPr>
            <a:r>
              <a:rPr lang="en-US" sz="1100" b="1" spc="200">
                <a:solidFill>
                  <a:srgbClr val="6B6B6B"/>
                </a:solidFill>
                <a:latin typeface="JetBrains Mono"/>
              </a:rPr>
              <a:t>NAME · ORGANIZATION · ROLE</a:t>
            </a:r>
          </a:p>
        </p:txBody>
      </p:sp>
      <p:sp>
        <p:nvSpPr>
          <p:cNvPr id="91" name="Rule Footer"/>
          <p:cNvSpPr/>
          <p:nvPr/>
        </p:nvSpPr>
        <p:spPr>
          <a:xfrm>
            <a:off x="609480" y="6134100"/>
            <a:ext cx="10972440" cy="12700"/>
          </a:xfrm>
          <a:prstGeom prst="rect">
            <a:avLst/>
          </a:prstGeom>
          <a:solidFill>
            <a:srgbClr val="D4D4D4"/>
          </a:solidFill>
          <a:ln>
            <a:noFill/>
          </a:ln>
        </p:spPr>
        <p:txBody>
          <a:bodyPr/>
          <a:lstStyle/>
          <a:p>
            <a:endParaRPr/>
          </a:p>
        </p:txBody>
      </p:sp>
      <p:sp>
        <p:nvSpPr>
          <p:cNvPr id="92" name="Slide Number Placeholder"/>
          <p:cNvSpPr>
            <a:spLocks noGrp="1"/>
          </p:cNvSpPr>
          <p:nvPr>
            <p:ph type="sldNum" sz="quarter" idx="12"/>
          </p:nvPr>
        </p:nvSpPr>
        <p:spPr>
          <a:xfrm>
            <a:off x="609480" y="6311995"/>
            <a:ext cx="1200000" cy="250000"/>
          </a:xfrm>
          <a:prstGeom prst="rect">
            <a:avLst/>
          </a:prstGeom>
          <a:noFill/>
          <a:ln>
            <a:noFill/>
          </a:ln>
        </p:spPr>
        <p:txBody>
          <a:bodyPr lIns="0" tIns="0" rIns="0" bIns="0" anchor="ctr">
            <a:normAutofit/>
          </a:bodyPr>
          <a:lstStyle>
            <a:lvl1pPr algn="l">
              <a:defRPr/>
            </a:lvl1pPr>
          </a:lstStyle>
          <a:p>
            <a:fld id="{B9F4A1E1-0C3E-4A6E-9F52-0A9D5F6A1C01}" type="slidenum">
              <a:rPr lang="en-US" sz="900" spc="200" smtClean="0">
                <a:solidFill>
                  <a:srgbClr val="6B6B6B"/>
                </a:solidFill>
                <a:latin typeface="JetBrains Mono"/>
              </a:rPr>
              <a:pPr/>
              <a:t>‹#›</a:t>
            </a:fld>
            <a:endParaRPr lang="en-US" sz="900" spc="200">
              <a:solidFill>
                <a:srgbClr val="6B6B6B"/>
              </a:solidFill>
              <a:latin typeface="JetBrains Mon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losing">
    <p:bg>
      <p:bgPr>
        <a:solidFill>
          <a:srgbClr val="0D0D0D"/>
        </a:solidFill>
        <a:effectLst/>
      </p:bgPr>
    </p:bg>
    <p:spTree>
      <p:nvGrpSpPr>
        <p:cNvPr id="1" name=""/>
        <p:cNvGrpSpPr/>
        <p:nvPr/>
      </p:nvGrpSpPr>
      <p:grpSpPr>
        <a:xfrm>
          <a:off x="0" y="0"/>
          <a:ext cx="0" cy="0"/>
          <a:chOff x="0" y="0"/>
          <a:chExt cx="0" cy="0"/>
        </a:xfrm>
      </p:grpSpPr>
      <p:pic>
        <p:nvPicPr>
          <p:cNvPr id="4" name="Background Image"/>
          <p:cNvPicPr>
            <a:picLocks noChangeAspect="1"/>
          </p:cNvPicPr>
          <p:nvPr/>
        </p:nvPicPr>
        <p:blipFill>
          <a:blip r:embed="rId2"/>
          <a:srcRect t="20000" b="20000"/>
          <a:stretch>
            <a:fillRect/>
          </a:stretch>
        </p:blipFill>
        <p:spPr>
          <a:xfrm>
            <a:off x="0" y="2743200"/>
            <a:ext cx="12192000" cy="4114800"/>
          </a:xfrm>
          <a:prstGeom prst="rect">
            <a:avLst/>
          </a:prstGeom>
        </p:spPr>
      </p:pic>
      <p:sp>
        <p:nvSpPr>
          <p:cNvPr id="5" name="Scrim"/>
          <p:cNvSpPr/>
          <p:nvPr/>
        </p:nvSpPr>
        <p:spPr>
          <a:xfrm>
            <a:off x="0" y="2743200"/>
            <a:ext cx="12192000" cy="4114800"/>
          </a:xfrm>
          <a:prstGeom prst="rect">
            <a:avLst/>
          </a:prstGeom>
          <a:gradFill>
            <a:gsLst>
              <a:gs pos="0">
                <a:srgbClr val="0D0D0D">
                  <a:alpha val="97000"/>
                </a:srgbClr>
              </a:gs>
              <a:gs pos="40000">
                <a:srgbClr val="0D0D0D">
                  <a:alpha val="72000"/>
                </a:srgbClr>
              </a:gs>
              <a:gs pos="100000">
                <a:srgbClr val="0D0D0D">
                  <a:alpha val="30000"/>
                </a:srgbClr>
              </a:gs>
            </a:gsLst>
            <a:lin ang="5400000" scaled="0"/>
          </a:gradFill>
          <a:ln>
            <a:noFill/>
          </a:ln>
        </p:spPr>
        <p:txBody>
          <a:bodyPr/>
          <a:lstStyle/>
          <a:p>
            <a:endParaRPr/>
          </a:p>
        </p:txBody>
      </p:sp>
      <p:sp>
        <p:nvSpPr>
          <p:cNvPr id="6" name="Top Field"/>
          <p:cNvSpPr/>
          <p:nvPr/>
        </p:nvSpPr>
        <p:spPr>
          <a:xfrm>
            <a:off x="0" y="0"/>
            <a:ext cx="12192000" cy="2743200"/>
          </a:xfrm>
          <a:prstGeom prst="rect">
            <a:avLst/>
          </a:prstGeom>
          <a:solidFill>
            <a:srgbClr val="0D0D0D"/>
          </a:solidFill>
          <a:ln>
            <a:noFill/>
          </a:ln>
        </p:spPr>
        <p:txBody>
          <a:bodyPr/>
          <a:lstStyle/>
          <a:p>
            <a:endParaRPr/>
          </a:p>
        </p:txBody>
      </p:sp>
      <p:sp>
        <p:nvSpPr>
          <p:cNvPr id="7" name="Hairline"/>
          <p:cNvSpPr/>
          <p:nvPr/>
        </p:nvSpPr>
        <p:spPr>
          <a:xfrm>
            <a:off x="0" y="2743200"/>
            <a:ext cx="12192000" cy="19050"/>
          </a:xfrm>
          <a:prstGeom prst="rect">
            <a:avLst/>
          </a:prstGeom>
          <a:solidFill>
            <a:srgbClr val="DDC700"/>
          </a:solidFill>
          <a:ln>
            <a:noFill/>
          </a:ln>
        </p:spPr>
        <p:txBody>
          <a:bodyPr/>
          <a:lstStyle/>
          <a:p>
            <a:endParaRPr/>
          </a:p>
        </p:txBody>
      </p:sp>
      <p:sp>
        <p:nvSpPr>
          <p:cNvPr id="11" name="Title 1"/>
          <p:cNvSpPr>
            <a:spLocks noGrp="1"/>
          </p:cNvSpPr>
          <p:nvPr>
            <p:ph type="title"/>
          </p:nvPr>
        </p:nvSpPr>
        <p:spPr>
          <a:xfrm>
            <a:off x="609480" y="1965960"/>
            <a:ext cx="9500000" cy="700000"/>
          </a:xfrm>
          <a:prstGeom prst="rect">
            <a:avLst/>
          </a:prstGeom>
          <a:noFill/>
          <a:ln>
            <a:noFill/>
          </a:ln>
        </p:spPr>
        <p:txBody>
          <a:bodyPr lIns="0" tIns="0" rIns="0" bIns="0" anchor="ctr">
            <a:normAutofit/>
          </a:bodyPr>
          <a:lstStyle>
            <a:lvl1pPr marL="0" indent="0" algn="l">
              <a:buNone/>
              <a:defRPr sz="3200" b="1">
                <a:solidFill>
                  <a:srgbClr val="FFFFFF"/>
                </a:solidFill>
                <a:latin typeface="Inter"/>
              </a:defRPr>
            </a:lvl1pPr>
          </a:lstStyle>
          <a:p>
            <a:pPr algn="l">
              <a:buNone/>
            </a:pPr>
            <a:r>
              <a:rPr lang="en-US" sz="3200" b="1">
                <a:solidFill>
                  <a:srgbClr val="FFFFFF"/>
                </a:solidFill>
                <a:latin typeface="Inter"/>
              </a:rPr>
              <a:t>Let’s discuss the application.</a:t>
            </a:r>
          </a:p>
        </p:txBody>
      </p:sp>
      <p:sp>
        <p:nvSpPr>
          <p:cNvPr id="21" name="Text Placeholder 2"/>
          <p:cNvSpPr>
            <a:spLocks noGrp="1"/>
          </p:cNvSpPr>
          <p:nvPr>
            <p:ph type="body" idx="1" hasCustomPrompt="1"/>
          </p:nvPr>
        </p:nvSpPr>
        <p:spPr>
          <a:xfrm>
            <a:off x="609480" y="3383280"/>
            <a:ext cx="9940756" cy="531440"/>
          </a:xfrm>
          <a:prstGeom prst="rect">
            <a:avLst/>
          </a:prstGeom>
          <a:noFill/>
          <a:ln>
            <a:noFill/>
          </a:ln>
        </p:spPr>
        <p:txBody>
          <a:bodyPr lIns="0" tIns="0" rIns="0" bIns="0" anchor="t">
            <a:normAutofit/>
          </a:bodyPr>
          <a:lstStyle>
            <a:lvl1pPr marL="0" indent="0" algn="l">
              <a:buNone/>
              <a:defRPr sz="1600">
                <a:solidFill>
                  <a:srgbClr val="D4D4D4"/>
                </a:solidFill>
                <a:latin typeface="JetBrains Mono"/>
              </a:defRPr>
            </a:lvl1pPr>
          </a:lstStyle>
          <a:p>
            <a:pPr algn="l">
              <a:buNone/>
            </a:pPr>
            <a:r>
              <a:rPr lang="en-US" sz="1300" b="0" dirty="0">
                <a:solidFill>
                  <a:srgbClr val="D4D4D4"/>
                </a:solidFill>
                <a:latin typeface="JetBrains Mono"/>
              </a:rPr>
              <a:t>info@d-pace.com  |  +1 250 352 5162  |  d-pace.com</a:t>
            </a:r>
          </a:p>
        </p:txBody>
      </p:sp>
      <p:pic>
        <p:nvPicPr>
          <p:cNvPr id="10" name="Image 0" descr="tpl/ppt/media/image1.png">
            <a:extLst>
              <a:ext uri="{FF2B5EF4-FFF2-40B4-BE49-F238E27FC236}">
                <a16:creationId xmlns:a16="http://schemas.microsoft.com/office/drawing/2014/main" id="{04D23C2D-6E60-D962-7E4E-F373A1A4840F}"/>
              </a:ext>
            </a:extLst>
          </p:cNvPr>
          <p:cNvPicPr>
            <a:picLocks noChangeAspect="1"/>
          </p:cNvPicPr>
          <p:nvPr userDrawn="1"/>
        </p:nvPicPr>
        <p:blipFill>
          <a:blip r:embed="rId3"/>
          <a:stretch>
            <a:fillRect/>
          </a:stretch>
        </p:blipFill>
        <p:spPr>
          <a:xfrm>
            <a:off x="10623072" y="364369"/>
            <a:ext cx="958848" cy="1130071"/>
          </a:xfrm>
          <a:prstGeom prst="rect">
            <a:avLst/>
          </a:prstGeom>
        </p:spPr>
      </p:pic>
      <p:sp>
        <p:nvSpPr>
          <p:cNvPr id="2" name="Content Placeholder 1">
            <a:extLst>
              <a:ext uri="{FF2B5EF4-FFF2-40B4-BE49-F238E27FC236}">
                <a16:creationId xmlns:a16="http://schemas.microsoft.com/office/drawing/2014/main" id="{274C0FEE-1D01-43D6-36DE-E95BED8C1958}"/>
              </a:ext>
            </a:extLst>
          </p:cNvPr>
          <p:cNvSpPr>
            <a:spLocks noGrp="1"/>
          </p:cNvSpPr>
          <p:nvPr>
            <p:ph sz="quarter" idx="10"/>
          </p:nvPr>
        </p:nvSpPr>
        <p:spPr>
          <a:xfrm>
            <a:off x="5638800" y="297180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a:buNone/>
              <a:defRPr lang="en-US" sz="1800" b="0" u="none" strike="noStrike">
                <a:solidFill>
                  <a:schemeClr val="dk1"/>
                </a:solidFill>
                <a:effectLst/>
                <a:uFillTx/>
                <a:latin typeface="Inter"/>
              </a:defRPr>
            </a:lvl1pPr>
          </a:lstStyle>
          <a:p>
            <a:pPr indent="0" algn="l">
              <a:buNone/>
            </a:pPr>
            <a:r>
              <a:rPr lang="en-US" sz="1800" b="0" u="none" strike="noStrike">
                <a:solidFill>
                  <a:schemeClr val="dk1"/>
                </a:solidFill>
                <a:effectLst/>
                <a:uFillTx/>
                <a:latin typeface="Inter"/>
              </a:rPr>
              <a:t>Click to edit the title text format</a:t>
            </a:r>
          </a:p>
        </p:txBody>
      </p:sp>
      <p:sp>
        <p:nvSpPr>
          <p:cNvPr id="3"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en-US" sz="3200" b="0" u="none" strike="noStrike">
                <a:solidFill>
                  <a:schemeClr val="dk1"/>
                </a:solidFill>
                <a:effectLst/>
                <a:uFillTx/>
                <a:latin typeface="Inter"/>
              </a:defRPr>
            </a:lvl1pPr>
            <a:lvl2pPr lvl="1" algn="l">
              <a:spcBef>
                <a:spcPts val="1134"/>
              </a:spcBef>
              <a:buClr>
                <a:srgbClr val="000000"/>
              </a:buClr>
              <a:buSzPct val="75000"/>
              <a:buFont typeface="Symbol" charset="2"/>
              <a:buChar char=""/>
              <a:defRPr lang="en-US" sz="2400" b="0" u="none" strike="noStrike">
                <a:solidFill>
                  <a:schemeClr val="dk1"/>
                </a:solidFill>
                <a:effectLst/>
                <a:uFillTx/>
                <a:latin typeface="Inter"/>
              </a:defRPr>
            </a:lvl2pPr>
            <a:lvl3pPr lvl="2" algn="l">
              <a:spcBef>
                <a:spcPts val="850"/>
              </a:spcBef>
              <a:buClr>
                <a:srgbClr val="000000"/>
              </a:buClr>
              <a:buSzPct val="45000"/>
              <a:buFont typeface="Wingdings" charset="2"/>
              <a:buChar char=""/>
              <a:defRPr lang="en-US" sz="2000" b="0" u="none" strike="noStrike">
                <a:solidFill>
                  <a:schemeClr val="dk1"/>
                </a:solidFill>
                <a:effectLst/>
                <a:uFillTx/>
                <a:latin typeface="Inter"/>
              </a:defRPr>
            </a:lvl3pPr>
            <a:lvl4pPr lvl="3" algn="l">
              <a:spcBef>
                <a:spcPts val="567"/>
              </a:spcBef>
              <a:buClr>
                <a:srgbClr val="000000"/>
              </a:buClr>
              <a:buSzPct val="75000"/>
              <a:buFont typeface="Symbol" charset="2"/>
              <a:buChar char=""/>
              <a:defRPr lang="en-US" sz="2000" b="0" u="none" strike="noStrike">
                <a:solidFill>
                  <a:schemeClr val="dk1"/>
                </a:solidFill>
                <a:effectLst/>
                <a:uFillTx/>
                <a:latin typeface="Inter"/>
              </a:defRPr>
            </a:lvl4pPr>
            <a:lvl5pPr lvl="4" algn="l">
              <a:spcBef>
                <a:spcPts val="283"/>
              </a:spcBef>
              <a:buClr>
                <a:srgbClr val="000000"/>
              </a:buClr>
              <a:buSzPct val="45000"/>
              <a:buFont typeface="Wingdings" charset="2"/>
              <a:buChar char=""/>
              <a:defRPr lang="en-US" sz="2000" b="0" u="none" strike="noStrike">
                <a:solidFill>
                  <a:schemeClr val="dk1"/>
                </a:solidFill>
                <a:effectLst/>
                <a:uFillTx/>
                <a:latin typeface="Inter"/>
              </a:defRPr>
            </a:lvl5pPr>
            <a:lvl6pPr lvl="5" algn="l">
              <a:spcBef>
                <a:spcPts val="283"/>
              </a:spcBef>
              <a:buClr>
                <a:srgbClr val="000000"/>
              </a:buClr>
              <a:buSzPct val="45000"/>
              <a:buFont typeface="Wingdings" charset="2"/>
              <a:buChar char=""/>
              <a:defRPr lang="en-US" sz="2000" b="0" u="none" strike="noStrike">
                <a:solidFill>
                  <a:schemeClr val="dk1"/>
                </a:solidFill>
                <a:effectLst/>
                <a:uFillTx/>
                <a:latin typeface="Inter"/>
              </a:defRPr>
            </a:lvl6pPr>
            <a:lvl7pPr lvl="6" algn="l">
              <a:spcBef>
                <a:spcPts val="283"/>
              </a:spcBef>
              <a:buClr>
                <a:srgbClr val="000000"/>
              </a:buClr>
              <a:buSzPct val="45000"/>
              <a:buFont typeface="Wingdings" charset="2"/>
              <a:buChar char=""/>
              <a:defRPr lang="en-US" sz="2000" b="0" u="none" strike="noStrike">
                <a:solidFill>
                  <a:schemeClr val="dk1"/>
                </a:solidFill>
                <a:effectLst/>
                <a:uFillTx/>
                <a:latin typeface="Inter"/>
              </a:defRPr>
            </a:lvl7pPr>
          </a:lstStyle>
          <a:p>
            <a:pPr marL="432000" indent="-324000" algn="l">
              <a:spcBef>
                <a:spcPts val="1417"/>
              </a:spcBef>
              <a:buClr>
                <a:srgbClr val="000000"/>
              </a:buClr>
              <a:buSzPct val="45000"/>
              <a:buFont typeface="Wingdings" charset="2"/>
              <a:buChar char=""/>
            </a:pPr>
            <a:r>
              <a:rPr lang="en-US" sz="3200" b="0" u="none" strike="noStrike">
                <a:solidFill>
                  <a:schemeClr val="dk1"/>
                </a:solidFill>
                <a:effectLst/>
                <a:uFillTx/>
                <a:latin typeface="Inter"/>
              </a:rPr>
              <a:t>Click to edit the outline text format</a:t>
            </a:r>
          </a:p>
          <a:p>
            <a:pPr marL="864000" lvl="1" indent="-324000" algn="l">
              <a:spcBef>
                <a:spcPts val="1134"/>
              </a:spcBef>
              <a:buClr>
                <a:srgbClr val="000000"/>
              </a:buClr>
              <a:buSzPct val="75000"/>
              <a:buFont typeface="Symbol" charset="2"/>
              <a:buChar char=""/>
            </a:pPr>
            <a:r>
              <a:rPr lang="en-US" sz="2400" b="0" u="none" strike="noStrike">
                <a:solidFill>
                  <a:schemeClr val="dk1"/>
                </a:solidFill>
                <a:effectLst/>
                <a:uFillTx/>
                <a:latin typeface="Inter"/>
              </a:rPr>
              <a:t>Second Outline Level</a:t>
            </a:r>
          </a:p>
          <a:p>
            <a:pPr marL="1296000" lvl="2" indent="-288000" algn="l">
              <a:spcBef>
                <a:spcPts val="850"/>
              </a:spcBef>
              <a:buClr>
                <a:srgbClr val="000000"/>
              </a:buClr>
              <a:buSzPct val="45000"/>
              <a:buFont typeface="Wingdings" charset="2"/>
              <a:buChar char=""/>
            </a:pPr>
            <a:r>
              <a:rPr lang="en-US" sz="2000" b="0" u="none" strike="noStrike">
                <a:solidFill>
                  <a:schemeClr val="dk1"/>
                </a:solidFill>
                <a:effectLst/>
                <a:uFillTx/>
                <a:latin typeface="Inter"/>
              </a:rPr>
              <a:t>Third Outline Level</a:t>
            </a:r>
          </a:p>
          <a:p>
            <a:pPr marL="1728000" lvl="3" indent="-216000" algn="l">
              <a:spcBef>
                <a:spcPts val="567"/>
              </a:spcBef>
              <a:buClr>
                <a:srgbClr val="000000"/>
              </a:buClr>
              <a:buSzPct val="75000"/>
              <a:buFont typeface="Symbol" charset="2"/>
              <a:buChar char=""/>
            </a:pPr>
            <a:r>
              <a:rPr lang="en-US" sz="2000" b="0" u="none" strike="noStrike">
                <a:solidFill>
                  <a:schemeClr val="dk1"/>
                </a:solidFill>
                <a:effectLst/>
                <a:uFillTx/>
                <a:latin typeface="Inter"/>
              </a:rPr>
              <a:t>Fourth Outline Level</a:t>
            </a:r>
          </a:p>
          <a:p>
            <a:pPr marL="2160000" lvl="4" indent="-216000" algn="l">
              <a:spcBef>
                <a:spcPts val="283"/>
              </a:spcBef>
              <a:buClr>
                <a:srgbClr val="000000"/>
              </a:buClr>
              <a:buSzPct val="45000"/>
              <a:buFont typeface="Wingdings" charset="2"/>
              <a:buChar char=""/>
            </a:pPr>
            <a:r>
              <a:rPr lang="en-US" sz="2000" b="0" u="none" strike="noStrike">
                <a:solidFill>
                  <a:schemeClr val="dk1"/>
                </a:solidFill>
                <a:effectLst/>
                <a:uFillTx/>
                <a:latin typeface="Inter"/>
              </a:rPr>
              <a:t>Fifth Outline Level</a:t>
            </a:r>
          </a:p>
          <a:p>
            <a:pPr marL="2592000" lvl="5" indent="-216000" algn="l">
              <a:spcBef>
                <a:spcPts val="283"/>
              </a:spcBef>
              <a:buClr>
                <a:srgbClr val="000000"/>
              </a:buClr>
              <a:buSzPct val="45000"/>
              <a:buFont typeface="Wingdings" charset="2"/>
              <a:buChar char=""/>
            </a:pPr>
            <a:r>
              <a:rPr lang="en-US" sz="2000" b="0" u="none" strike="noStrike">
                <a:solidFill>
                  <a:schemeClr val="dk1"/>
                </a:solidFill>
                <a:effectLst/>
                <a:uFillTx/>
                <a:latin typeface="Inter"/>
              </a:rPr>
              <a:t>Sixth Outline Level</a:t>
            </a:r>
          </a:p>
          <a:p>
            <a:pPr marL="3024000" lvl="6" indent="-216000" algn="l">
              <a:spcBef>
                <a:spcPts val="283"/>
              </a:spcBef>
              <a:buClr>
                <a:srgbClr val="000000"/>
              </a:buClr>
              <a:buSzPct val="45000"/>
              <a:buFont typeface="Wingdings" charset="2"/>
              <a:buChar char=""/>
            </a:pPr>
            <a:r>
              <a:rPr lang="en-US" sz="2000" b="0" u="none" strike="noStrike">
                <a:solidFill>
                  <a:schemeClr val="dk1"/>
                </a:solidFill>
                <a:effectLst/>
                <a:uFillTx/>
                <a:latin typeface="Inter"/>
              </a:rPr>
              <a:t>Seventh Outline Level</a:t>
            </a:r>
          </a:p>
        </p:txBody>
      </p:sp>
      <p:sp>
        <p:nvSpPr>
          <p:cNvPr id="4" name="Slide Number Placeholder">
            <a:extLst>
              <a:ext uri="{FF2B5EF4-FFF2-40B4-BE49-F238E27FC236}">
                <a16:creationId xmlns:a16="http://schemas.microsoft.com/office/drawing/2014/main" id="{FDE1757D-1EF3-9ACB-0885-165B2AEBC78D}"/>
              </a:ext>
            </a:extLst>
          </p:cNvPr>
          <p:cNvSpPr>
            <a:spLocks noGrp="1"/>
          </p:cNvSpPr>
          <p:nvPr>
            <p:ph type="sldNum" sz="quarter" idx="4"/>
          </p:nvPr>
        </p:nvSpPr>
        <p:spPr>
          <a:xfrm>
            <a:off x="609480" y="6326213"/>
            <a:ext cx="1200000" cy="250000"/>
          </a:xfrm>
          <a:prstGeom prst="rect">
            <a:avLst/>
          </a:prstGeom>
          <a:noFill/>
          <a:ln>
            <a:noFill/>
          </a:ln>
        </p:spPr>
        <p:txBody>
          <a:bodyPr lIns="0" tIns="0" rIns="0" bIns="0" anchor="ctr">
            <a:normAutofit/>
          </a:bodyPr>
          <a:lstStyle>
            <a:lvl1pPr algn="l">
              <a:defRPr/>
            </a:lvl1pPr>
          </a:lstStyle>
          <a:p>
            <a:fld id="{B9F4A1E1-0C3E-4A6E-9F52-0A9D5F6A1C02}" type="slidenum">
              <a:rPr lang="en-US" sz="900" spc="200" smtClean="0">
                <a:solidFill>
                  <a:srgbClr val="6B6B6B"/>
                </a:solidFill>
                <a:latin typeface="JetBrains Mono"/>
              </a:rPr>
              <a:pPr/>
              <a:t>‹#›</a:t>
            </a:fld>
            <a:endParaRPr lang="en-US" sz="900" spc="200">
              <a:solidFill>
                <a:srgbClr val="6B6B6B"/>
              </a:solidFill>
              <a:latin typeface="JetBrains Mono"/>
            </a:endParaRPr>
          </a:p>
        </p:txBody>
      </p:sp>
      <p:pic>
        <p:nvPicPr>
          <p:cNvPr id="8" name="Image 0" descr="tpl/ppt/media/image1.png">
            <a:extLst>
              <a:ext uri="{FF2B5EF4-FFF2-40B4-BE49-F238E27FC236}">
                <a16:creationId xmlns:a16="http://schemas.microsoft.com/office/drawing/2014/main" id="{0B974D4F-F97C-F2AF-D8E7-95A8CE297030}"/>
              </a:ext>
            </a:extLst>
          </p:cNvPr>
          <p:cNvPicPr>
            <a:picLocks noChangeAspect="1"/>
          </p:cNvPicPr>
          <p:nvPr userDrawn="1"/>
        </p:nvPicPr>
        <p:blipFill>
          <a:blip r:embed="rId15"/>
          <a:stretch>
            <a:fillRect/>
          </a:stretch>
        </p:blipFill>
        <p:spPr>
          <a:xfrm>
            <a:off x="10928682" y="356628"/>
            <a:ext cx="653238" cy="76988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4000" r:id="rId2"/>
    <p:sldLayoutId id="2147484001" r:id="rId3"/>
    <p:sldLayoutId id="2147484002" r:id="rId4"/>
    <p:sldLayoutId id="2147484011"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9.jpe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518E0-5037-020C-FF8D-8EB60F83BDFF}"/>
            </a:ext>
          </a:extLst>
        </p:cNvPr>
        <p:cNvGrpSpPr/>
        <p:nvPr/>
      </p:nvGrpSpPr>
      <p:grpSpPr>
        <a:xfrm>
          <a:off x="0" y="0"/>
          <a:ext cx="1" cy="1"/>
          <a:chOff x="0" y="0"/>
          <a:chExt cx="1" cy="1"/>
        </a:xfrm>
      </p:grpSpPr>
      <p:pic>
        <p:nvPicPr>
          <p:cNvPr id="3" name="Picture 2" descr="The image displays a striking, monochromatic gradient with vibrant red, green, and blue stripes running vertically against a black background.&#10;&#10;AI-generated content may be incorrect.">
            <a:extLst>
              <a:ext uri="{FF2B5EF4-FFF2-40B4-BE49-F238E27FC236}">
                <a16:creationId xmlns:a16="http://schemas.microsoft.com/office/drawing/2014/main" id="{3DA1671C-F5FD-B246-76ED-30AC7B9E0B2B}"/>
              </a:ext>
            </a:extLst>
          </p:cNvPr>
          <p:cNvPicPr>
            <a:picLocks noChangeAspect="1"/>
          </p:cNvPicPr>
          <p:nvPr/>
        </p:nvPicPr>
        <p:blipFill>
          <a:blip r:embed="rId3" cstate="print">
            <a:alphaModFix/>
            <a:extLst>
              <a:ext uri="{28A0092B-C50C-407E-A947-70E740481C1C}">
                <a14:useLocalDpi xmlns:a14="http://schemas.microsoft.com/office/drawing/2010/main" val="0"/>
              </a:ext>
            </a:extLst>
          </a:blip>
          <a:srcRect t="12500" b="12500"/>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428EF96-8241-83CB-2E64-7236CDE32A48}"/>
              </a:ext>
            </a:extLst>
          </p:cNvPr>
          <p:cNvSpPr/>
          <p:nvPr/>
        </p:nvSpPr>
        <p:spPr>
          <a:xfrm>
            <a:off x="-1" y="0"/>
            <a:ext cx="12192000" cy="6858000"/>
          </a:xfrm>
          <a:prstGeom prst="rect">
            <a:avLst/>
          </a:prstGeom>
          <a:solidFill>
            <a:schemeClr val="tx1">
              <a:alpha val="24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descr="D.PACE&#10;&#10;AI-generated content may be incorrect.">
            <a:extLst>
              <a:ext uri="{FF2B5EF4-FFF2-40B4-BE49-F238E27FC236}">
                <a16:creationId xmlns:a16="http://schemas.microsoft.com/office/drawing/2014/main" id="{5F870EE1-A255-E841-6D17-6C2DD6811B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8853" y="1538232"/>
            <a:ext cx="2790689" cy="3251151"/>
          </a:xfrm>
          <a:prstGeom prst="rect">
            <a:avLst/>
          </a:prstGeom>
        </p:spPr>
      </p:pic>
      <p:sp>
        <p:nvSpPr>
          <p:cNvPr id="16" name="Text 5">
            <a:extLst>
              <a:ext uri="{FF2B5EF4-FFF2-40B4-BE49-F238E27FC236}">
                <a16:creationId xmlns:a16="http://schemas.microsoft.com/office/drawing/2014/main" id="{9DA8332D-E936-4025-4895-EDA95322A09A}"/>
              </a:ext>
            </a:extLst>
          </p:cNvPr>
          <p:cNvSpPr/>
          <p:nvPr/>
        </p:nvSpPr>
        <p:spPr>
          <a:xfrm>
            <a:off x="6039020" y="4091786"/>
            <a:ext cx="4904149" cy="91941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b="1" u="none" strike="noStrike" dirty="0">
                <a:solidFill>
                  <a:schemeClr val="bg2">
                    <a:lumMod val="90000"/>
                  </a:schemeClr>
                </a:solidFill>
                <a:effectLst/>
                <a:uFillTx/>
                <a:latin typeface="Inter"/>
                <a:ea typeface="Inter"/>
              </a:rPr>
              <a:t>Ion source and related solutions for research, medicine, industry and energy in the accelerator industry.​</a:t>
            </a:r>
            <a:endParaRPr lang="en-US" b="1" u="none" strike="noStrike" dirty="0">
              <a:solidFill>
                <a:schemeClr val="bg2">
                  <a:lumMod val="90000"/>
                </a:schemeClr>
              </a:solidFill>
              <a:effectLst/>
              <a:uFillTx/>
              <a:latin typeface="Arial"/>
            </a:endParaRPr>
          </a:p>
        </p:txBody>
      </p:sp>
      <p:sp>
        <p:nvSpPr>
          <p:cNvPr id="15" name="Text 4">
            <a:extLst>
              <a:ext uri="{FF2B5EF4-FFF2-40B4-BE49-F238E27FC236}">
                <a16:creationId xmlns:a16="http://schemas.microsoft.com/office/drawing/2014/main" id="{B19648BE-7C79-A467-B460-465D3F606D55}"/>
              </a:ext>
            </a:extLst>
          </p:cNvPr>
          <p:cNvSpPr/>
          <p:nvPr/>
        </p:nvSpPr>
        <p:spPr>
          <a:xfrm>
            <a:off x="6039021" y="826339"/>
            <a:ext cx="5896669" cy="369482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4800" b="1" u="none" strike="noStrike" dirty="0">
                <a:solidFill>
                  <a:srgbClr val="FFFFFF"/>
                </a:solidFill>
                <a:effectLst/>
                <a:uFillTx/>
                <a:latin typeface="Inter Black" panose="02000503000000020004" pitchFamily="2" charset="0"/>
                <a:ea typeface="Inter Black" panose="02000503000000020004" pitchFamily="2" charset="0"/>
              </a:rPr>
              <a:t>Fueling the Future with Ion Source Innovation</a:t>
            </a:r>
            <a:endParaRPr lang="en-US" sz="4800" b="0" u="none" strike="noStrike" dirty="0">
              <a:solidFill>
                <a:srgbClr val="FFFFFF"/>
              </a:solidFill>
              <a:effectLst/>
              <a:uFillTx/>
              <a:latin typeface="Inter Black" panose="02000503000000020004" pitchFamily="2" charset="0"/>
              <a:ea typeface="Inter Black" panose="02000503000000020004" pitchFamily="2" charset="0"/>
            </a:endParaRPr>
          </a:p>
        </p:txBody>
      </p:sp>
      <p:sp>
        <p:nvSpPr>
          <p:cNvPr id="4" name="Text 1">
            <a:extLst>
              <a:ext uri="{FF2B5EF4-FFF2-40B4-BE49-F238E27FC236}">
                <a16:creationId xmlns:a16="http://schemas.microsoft.com/office/drawing/2014/main" id="{490F179E-35DD-9B9C-D1E2-F1A534C487F0}"/>
              </a:ext>
            </a:extLst>
          </p:cNvPr>
          <p:cNvSpPr/>
          <p:nvPr/>
        </p:nvSpPr>
        <p:spPr>
          <a:xfrm>
            <a:off x="6039020" y="1008411"/>
            <a:ext cx="5647287" cy="14497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b="1" kern="0" spc="140" dirty="0">
                <a:solidFill>
                  <a:srgbClr val="B5B5B5"/>
                </a:solidFill>
              </a:rPr>
              <a:t>D-PACE · NIBS’26 KEY SPONSOR · SEPTEMBER 2026</a:t>
            </a:r>
            <a:endParaRPr lang="en-US" sz="1100" b="1" dirty="0"/>
          </a:p>
        </p:txBody>
      </p:sp>
      <p:sp>
        <p:nvSpPr>
          <p:cNvPr id="7" name="Text 6">
            <a:extLst>
              <a:ext uri="{FF2B5EF4-FFF2-40B4-BE49-F238E27FC236}">
                <a16:creationId xmlns:a16="http://schemas.microsoft.com/office/drawing/2014/main" id="{FB86A00F-03F4-F742-9DC0-F26A200DC8D9}"/>
              </a:ext>
            </a:extLst>
          </p:cNvPr>
          <p:cNvSpPr/>
          <p:nvPr/>
        </p:nvSpPr>
        <p:spPr>
          <a:xfrm>
            <a:off x="6636700" y="6031661"/>
            <a:ext cx="4937760" cy="545761"/>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600" b="1" dirty="0">
                <a:solidFill>
                  <a:srgbClr val="FFFFFF"/>
                </a:solidFill>
              </a:rPr>
              <a:t>Richard McElroy, CEO</a:t>
            </a:r>
            <a:br>
              <a:rPr lang="en-US" sz="1600" b="1" dirty="0">
                <a:solidFill>
                  <a:srgbClr val="FFFFFF"/>
                </a:solidFill>
              </a:rPr>
            </a:br>
            <a:r>
              <a:rPr lang="en-US" sz="1400" b="1" dirty="0">
                <a:solidFill>
                  <a:schemeClr val="bg1">
                    <a:lumMod val="75000"/>
                  </a:schemeClr>
                </a:solidFill>
                <a:latin typeface="JetBrains Mono" panose="02000009000000000000" pitchFamily="49" charset="0"/>
                <a:cs typeface="JetBrains Mono" panose="02000009000000000000" pitchFamily="49" charset="0"/>
              </a:rPr>
              <a:t>r</a:t>
            </a:r>
            <a:r>
              <a:rPr lang="en-US" sz="1400" dirty="0">
                <a:solidFill>
                  <a:schemeClr val="bg1">
                    <a:lumMod val="75000"/>
                  </a:schemeClr>
                </a:solidFill>
                <a:latin typeface="JetBrains Mono" panose="02000009000000000000" pitchFamily="49" charset="0"/>
                <a:cs typeface="JetBrains Mono" panose="02000009000000000000" pitchFamily="49" charset="0"/>
              </a:rPr>
              <a:t>ichard@d-pace.com</a:t>
            </a:r>
            <a:endParaRPr lang="en-US" sz="1600" dirty="0">
              <a:solidFill>
                <a:schemeClr val="bg1">
                  <a:lumMod val="75000"/>
                </a:schemeClr>
              </a:solidFill>
              <a:latin typeface="JetBrains Mono" panose="02000009000000000000" pitchFamily="49" charset="0"/>
              <a:cs typeface="JetBrains Mono" panose="02000009000000000000" pitchFamily="49" charset="0"/>
            </a:endParaRPr>
          </a:p>
        </p:txBody>
      </p:sp>
      <p:sp>
        <p:nvSpPr>
          <p:cNvPr id="9" name="Shape 4">
            <a:extLst>
              <a:ext uri="{FF2B5EF4-FFF2-40B4-BE49-F238E27FC236}">
                <a16:creationId xmlns:a16="http://schemas.microsoft.com/office/drawing/2014/main" id="{A919F102-987C-BC71-6868-05867647497D}"/>
              </a:ext>
            </a:extLst>
          </p:cNvPr>
          <p:cNvSpPr/>
          <p:nvPr/>
        </p:nvSpPr>
        <p:spPr>
          <a:xfrm>
            <a:off x="6039020" y="4057559"/>
            <a:ext cx="4497363" cy="9000"/>
          </a:xfrm>
          <a:prstGeom prst="line">
            <a:avLst/>
          </a:prstGeom>
          <a:noFill/>
          <a:ln w="25400">
            <a:solidFill>
              <a:srgbClr val="DDC700"/>
            </a:solidFill>
            <a:prstDash val="solid"/>
          </a:ln>
        </p:spPr>
        <p:txBody>
          <a:bodyPr/>
          <a:lstStyle/>
          <a:p>
            <a:endParaRPr lang="en-CA"/>
          </a:p>
        </p:txBody>
      </p:sp>
    </p:spTree>
    <p:extLst>
      <p:ext uri="{BB962C8B-B14F-4D97-AF65-F5344CB8AC3E}">
        <p14:creationId xmlns:p14="http://schemas.microsoft.com/office/powerpoint/2010/main" val="3923769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4C8DE-66B7-580C-6BBC-2C9E03117AAE}"/>
            </a:ext>
          </a:extLst>
        </p:cNvPr>
        <p:cNvGrpSpPr/>
        <p:nvPr/>
      </p:nvGrpSpPr>
      <p:grpSpPr>
        <a:xfrm>
          <a:off x="0" y="0"/>
          <a:ext cx="0" cy="0"/>
          <a:chOff x="0" y="0"/>
          <a:chExt cx="0" cy="0"/>
        </a:xfrm>
      </p:grpSpPr>
      <p:grpSp>
        <p:nvGrpSpPr>
          <p:cNvPr id="48" name="Group 47">
            <a:extLst>
              <a:ext uri="{FF2B5EF4-FFF2-40B4-BE49-F238E27FC236}">
                <a16:creationId xmlns:a16="http://schemas.microsoft.com/office/drawing/2014/main" id="{E872CF10-1857-C42C-DB0A-597410F2AEFE}"/>
              </a:ext>
            </a:extLst>
          </p:cNvPr>
          <p:cNvGrpSpPr/>
          <p:nvPr/>
        </p:nvGrpSpPr>
        <p:grpSpPr>
          <a:xfrm>
            <a:off x="9148623" y="1886606"/>
            <a:ext cx="2653265" cy="3012988"/>
            <a:chOff x="409855" y="1886606"/>
            <a:chExt cx="2653265" cy="3012988"/>
          </a:xfrm>
        </p:grpSpPr>
        <p:sp>
          <p:nvSpPr>
            <p:cNvPr id="49" name="r">
              <a:extLst>
                <a:ext uri="{FF2B5EF4-FFF2-40B4-BE49-F238E27FC236}">
                  <a16:creationId xmlns:a16="http://schemas.microsoft.com/office/drawing/2014/main" id="{1EC3496F-BB04-04CB-889F-6A1211909ED0}"/>
                </a:ext>
              </a:extLst>
            </p:cNvPr>
            <p:cNvSpPr/>
            <p:nvPr/>
          </p:nvSpPr>
          <p:spPr>
            <a:xfrm>
              <a:off x="409855" y="1909594"/>
              <a:ext cx="2653265" cy="2990000"/>
            </a:xfrm>
            <a:prstGeom prst="roundRect">
              <a:avLst>
                <a:gd name="adj" fmla="val 4000"/>
              </a:avLst>
            </a:prstGeom>
            <a:solidFill>
              <a:schemeClr val="bg1">
                <a:lumMod val="85000"/>
              </a:schemeClr>
            </a:solidFill>
            <a:ln>
              <a:solidFill>
                <a:srgbClr val="C9C9C6"/>
              </a:solidFill>
            </a:ln>
            <a:effectLst>
              <a:outerShdw blurRad="50800" dist="38100" dir="2700000" algn="tl" rotWithShape="0">
                <a:prstClr val="black">
                  <a:alpha val="40000"/>
                </a:prstClr>
              </a:outerShdw>
            </a:effectLst>
          </p:spPr>
          <p:txBody>
            <a:bodyPr/>
            <a:lstStyle/>
            <a:p>
              <a:endParaRPr dirty="0"/>
            </a:p>
          </p:txBody>
        </p:sp>
        <p:sp>
          <p:nvSpPr>
            <p:cNvPr id="50" name="r">
              <a:extLst>
                <a:ext uri="{FF2B5EF4-FFF2-40B4-BE49-F238E27FC236}">
                  <a16:creationId xmlns:a16="http://schemas.microsoft.com/office/drawing/2014/main" id="{991D2D7C-7161-5E36-CADA-247A82D55656}"/>
                </a:ext>
              </a:extLst>
            </p:cNvPr>
            <p:cNvSpPr/>
            <p:nvPr/>
          </p:nvSpPr>
          <p:spPr>
            <a:xfrm>
              <a:off x="409855" y="1886606"/>
              <a:ext cx="2653265" cy="142882"/>
            </a:xfrm>
            <a:prstGeom prst="rect">
              <a:avLst/>
            </a:prstGeom>
            <a:solidFill>
              <a:srgbClr val="DDC700"/>
            </a:solidFill>
            <a:ln>
              <a:solidFill>
                <a:srgbClr val="C9C9C6"/>
              </a:solidFill>
            </a:ln>
          </p:spPr>
          <p:txBody>
            <a:bodyPr/>
            <a:lstStyle/>
            <a:p>
              <a:endParaRPr/>
            </a:p>
          </p:txBody>
        </p:sp>
      </p:grpSp>
      <p:grpSp>
        <p:nvGrpSpPr>
          <p:cNvPr id="45" name="Group 44">
            <a:extLst>
              <a:ext uri="{FF2B5EF4-FFF2-40B4-BE49-F238E27FC236}">
                <a16:creationId xmlns:a16="http://schemas.microsoft.com/office/drawing/2014/main" id="{5CEB51D8-3851-4C96-8673-9208B9B8346B}"/>
              </a:ext>
            </a:extLst>
          </p:cNvPr>
          <p:cNvGrpSpPr/>
          <p:nvPr/>
        </p:nvGrpSpPr>
        <p:grpSpPr>
          <a:xfrm>
            <a:off x="6229120" y="1886606"/>
            <a:ext cx="2653265" cy="3012988"/>
            <a:chOff x="409855" y="1886606"/>
            <a:chExt cx="2653265" cy="3012988"/>
          </a:xfrm>
        </p:grpSpPr>
        <p:sp>
          <p:nvSpPr>
            <p:cNvPr id="46" name="r">
              <a:extLst>
                <a:ext uri="{FF2B5EF4-FFF2-40B4-BE49-F238E27FC236}">
                  <a16:creationId xmlns:a16="http://schemas.microsoft.com/office/drawing/2014/main" id="{C6C02AB3-349F-E115-1BC7-6F65D1817A71}"/>
                </a:ext>
              </a:extLst>
            </p:cNvPr>
            <p:cNvSpPr/>
            <p:nvPr/>
          </p:nvSpPr>
          <p:spPr>
            <a:xfrm>
              <a:off x="409855" y="1909594"/>
              <a:ext cx="2653265" cy="2990000"/>
            </a:xfrm>
            <a:prstGeom prst="roundRect">
              <a:avLst>
                <a:gd name="adj" fmla="val 4000"/>
              </a:avLst>
            </a:prstGeom>
            <a:solidFill>
              <a:schemeClr val="bg1">
                <a:lumMod val="85000"/>
              </a:schemeClr>
            </a:solidFill>
            <a:ln>
              <a:solidFill>
                <a:srgbClr val="C9C9C6"/>
              </a:solidFill>
            </a:ln>
            <a:effectLst>
              <a:outerShdw blurRad="50800" dist="38100" dir="2700000" algn="tl" rotWithShape="0">
                <a:prstClr val="black">
                  <a:alpha val="40000"/>
                </a:prstClr>
              </a:outerShdw>
            </a:effectLst>
          </p:spPr>
          <p:txBody>
            <a:bodyPr/>
            <a:lstStyle/>
            <a:p>
              <a:endParaRPr/>
            </a:p>
          </p:txBody>
        </p:sp>
        <p:sp>
          <p:nvSpPr>
            <p:cNvPr id="47" name="r">
              <a:extLst>
                <a:ext uri="{FF2B5EF4-FFF2-40B4-BE49-F238E27FC236}">
                  <a16:creationId xmlns:a16="http://schemas.microsoft.com/office/drawing/2014/main" id="{AB93FB26-6787-B521-3EE1-D882AAF351B4}"/>
                </a:ext>
              </a:extLst>
            </p:cNvPr>
            <p:cNvSpPr/>
            <p:nvPr/>
          </p:nvSpPr>
          <p:spPr>
            <a:xfrm>
              <a:off x="409855" y="1886606"/>
              <a:ext cx="2653265" cy="142882"/>
            </a:xfrm>
            <a:prstGeom prst="rect">
              <a:avLst/>
            </a:prstGeom>
            <a:solidFill>
              <a:srgbClr val="DDC700"/>
            </a:solidFill>
            <a:ln>
              <a:solidFill>
                <a:srgbClr val="C9C9C6"/>
              </a:solidFill>
            </a:ln>
          </p:spPr>
          <p:txBody>
            <a:bodyPr/>
            <a:lstStyle/>
            <a:p>
              <a:endParaRPr/>
            </a:p>
          </p:txBody>
        </p:sp>
      </p:grpSp>
      <p:grpSp>
        <p:nvGrpSpPr>
          <p:cNvPr id="42" name="Group 41">
            <a:extLst>
              <a:ext uri="{FF2B5EF4-FFF2-40B4-BE49-F238E27FC236}">
                <a16:creationId xmlns:a16="http://schemas.microsoft.com/office/drawing/2014/main" id="{15F88D2A-CD6A-49D3-4CF8-12FC43FA665A}"/>
              </a:ext>
            </a:extLst>
          </p:cNvPr>
          <p:cNvGrpSpPr/>
          <p:nvPr/>
        </p:nvGrpSpPr>
        <p:grpSpPr>
          <a:xfrm>
            <a:off x="3309617" y="1886606"/>
            <a:ext cx="2653265" cy="3012988"/>
            <a:chOff x="409855" y="1886606"/>
            <a:chExt cx="2653265" cy="3012988"/>
          </a:xfrm>
        </p:grpSpPr>
        <p:sp>
          <p:nvSpPr>
            <p:cNvPr id="43" name="r">
              <a:extLst>
                <a:ext uri="{FF2B5EF4-FFF2-40B4-BE49-F238E27FC236}">
                  <a16:creationId xmlns:a16="http://schemas.microsoft.com/office/drawing/2014/main" id="{1CB32BF6-E2E6-34ED-028A-A176C01E442B}"/>
                </a:ext>
              </a:extLst>
            </p:cNvPr>
            <p:cNvSpPr/>
            <p:nvPr/>
          </p:nvSpPr>
          <p:spPr>
            <a:xfrm>
              <a:off x="409855" y="1909594"/>
              <a:ext cx="2653265" cy="2990000"/>
            </a:xfrm>
            <a:prstGeom prst="roundRect">
              <a:avLst>
                <a:gd name="adj" fmla="val 4000"/>
              </a:avLst>
            </a:prstGeom>
            <a:solidFill>
              <a:schemeClr val="bg1">
                <a:lumMod val="85000"/>
              </a:schemeClr>
            </a:solidFill>
            <a:ln>
              <a:solidFill>
                <a:srgbClr val="C9C9C6"/>
              </a:solidFill>
            </a:ln>
            <a:effectLst>
              <a:outerShdw blurRad="50800" dist="38100" dir="2700000" algn="tl" rotWithShape="0">
                <a:prstClr val="black">
                  <a:alpha val="40000"/>
                </a:prstClr>
              </a:outerShdw>
            </a:effectLst>
          </p:spPr>
          <p:txBody>
            <a:bodyPr/>
            <a:lstStyle/>
            <a:p>
              <a:endParaRPr/>
            </a:p>
          </p:txBody>
        </p:sp>
        <p:sp>
          <p:nvSpPr>
            <p:cNvPr id="44" name="r">
              <a:extLst>
                <a:ext uri="{FF2B5EF4-FFF2-40B4-BE49-F238E27FC236}">
                  <a16:creationId xmlns:a16="http://schemas.microsoft.com/office/drawing/2014/main" id="{D5B073FF-4FDD-04D2-6C55-1BCD39D61513}"/>
                </a:ext>
              </a:extLst>
            </p:cNvPr>
            <p:cNvSpPr/>
            <p:nvPr/>
          </p:nvSpPr>
          <p:spPr>
            <a:xfrm>
              <a:off x="409855" y="1886606"/>
              <a:ext cx="2653265" cy="142882"/>
            </a:xfrm>
            <a:prstGeom prst="rect">
              <a:avLst/>
            </a:prstGeom>
            <a:solidFill>
              <a:srgbClr val="DDC700"/>
            </a:solidFill>
            <a:ln>
              <a:solidFill>
                <a:srgbClr val="C9C9C6"/>
              </a:solidFill>
            </a:ln>
          </p:spPr>
          <p:txBody>
            <a:bodyPr/>
            <a:lstStyle/>
            <a:p>
              <a:endParaRPr/>
            </a:p>
          </p:txBody>
        </p:sp>
      </p:grpSp>
      <p:grpSp>
        <p:nvGrpSpPr>
          <p:cNvPr id="39" name="Group 38">
            <a:extLst>
              <a:ext uri="{FF2B5EF4-FFF2-40B4-BE49-F238E27FC236}">
                <a16:creationId xmlns:a16="http://schemas.microsoft.com/office/drawing/2014/main" id="{1772FA31-6977-3FFC-0DCD-06CE907A288D}"/>
              </a:ext>
            </a:extLst>
          </p:cNvPr>
          <p:cNvGrpSpPr/>
          <p:nvPr/>
        </p:nvGrpSpPr>
        <p:grpSpPr>
          <a:xfrm>
            <a:off x="409855" y="1886606"/>
            <a:ext cx="2653265" cy="3012988"/>
            <a:chOff x="409855" y="1886606"/>
            <a:chExt cx="2653265" cy="3012988"/>
          </a:xfrm>
        </p:grpSpPr>
        <p:sp>
          <p:nvSpPr>
            <p:cNvPr id="40" name="r">
              <a:extLst>
                <a:ext uri="{FF2B5EF4-FFF2-40B4-BE49-F238E27FC236}">
                  <a16:creationId xmlns:a16="http://schemas.microsoft.com/office/drawing/2014/main" id="{EEF69F37-2242-BDA7-4DDA-18565D47A679}"/>
                </a:ext>
              </a:extLst>
            </p:cNvPr>
            <p:cNvSpPr/>
            <p:nvPr/>
          </p:nvSpPr>
          <p:spPr>
            <a:xfrm>
              <a:off x="409855" y="1909594"/>
              <a:ext cx="2653265" cy="2990000"/>
            </a:xfrm>
            <a:prstGeom prst="roundRect">
              <a:avLst>
                <a:gd name="adj" fmla="val 4000"/>
              </a:avLst>
            </a:prstGeom>
            <a:solidFill>
              <a:schemeClr val="bg1">
                <a:lumMod val="85000"/>
              </a:schemeClr>
            </a:solidFill>
            <a:ln>
              <a:solidFill>
                <a:srgbClr val="C9C9C6"/>
              </a:solidFill>
            </a:ln>
            <a:effectLst>
              <a:outerShdw blurRad="50800" dist="38100" dir="2700000" algn="tl" rotWithShape="0">
                <a:prstClr val="black">
                  <a:alpha val="40000"/>
                </a:prstClr>
              </a:outerShdw>
            </a:effectLst>
          </p:spPr>
          <p:txBody>
            <a:bodyPr/>
            <a:lstStyle/>
            <a:p>
              <a:endParaRPr/>
            </a:p>
          </p:txBody>
        </p:sp>
        <p:sp>
          <p:nvSpPr>
            <p:cNvPr id="41" name="r">
              <a:extLst>
                <a:ext uri="{FF2B5EF4-FFF2-40B4-BE49-F238E27FC236}">
                  <a16:creationId xmlns:a16="http://schemas.microsoft.com/office/drawing/2014/main" id="{8A52763A-90F2-943A-E50B-9DC5207BBA8F}"/>
                </a:ext>
              </a:extLst>
            </p:cNvPr>
            <p:cNvSpPr/>
            <p:nvPr/>
          </p:nvSpPr>
          <p:spPr>
            <a:xfrm>
              <a:off x="409855" y="1886606"/>
              <a:ext cx="2653265" cy="142882"/>
            </a:xfrm>
            <a:prstGeom prst="rect">
              <a:avLst/>
            </a:prstGeom>
            <a:solidFill>
              <a:srgbClr val="DDC700"/>
            </a:solidFill>
            <a:ln>
              <a:solidFill>
                <a:srgbClr val="C9C9C6"/>
              </a:solidFill>
            </a:ln>
          </p:spPr>
          <p:txBody>
            <a:bodyPr/>
            <a:lstStyle/>
            <a:p>
              <a:endParaRPr/>
            </a:p>
          </p:txBody>
        </p:sp>
      </p:grpSp>
      <p:sp>
        <p:nvSpPr>
          <p:cNvPr id="102" name="Title 1">
            <a:extLst>
              <a:ext uri="{FF2B5EF4-FFF2-40B4-BE49-F238E27FC236}">
                <a16:creationId xmlns:a16="http://schemas.microsoft.com/office/drawing/2014/main" id="{852DBB7A-9707-D359-A86C-C5A010CC7976}"/>
              </a:ext>
            </a:extLst>
          </p:cNvPr>
          <p:cNvSpPr>
            <a:spLocks noGrp="1"/>
          </p:cNvSpPr>
          <p:nvPr>
            <p:ph type="title"/>
          </p:nvPr>
        </p:nvSpPr>
        <p:spPr>
          <a:xfrm>
            <a:off x="609480" y="677606"/>
            <a:ext cx="7715370" cy="640080"/>
          </a:xfrm>
        </p:spPr>
        <p:txBody>
          <a:bodyPr>
            <a:normAutofit/>
          </a:bodyPr>
          <a:lstStyle/>
          <a:p>
            <a:r>
              <a:rPr lang="en-US" sz="3600" dirty="0">
                <a:latin typeface="Inter Black" panose="02000503000000020004" pitchFamily="2" charset="0"/>
                <a:ea typeface="Inter Black" panose="02000503000000020004" pitchFamily="2" charset="0"/>
              </a:rPr>
              <a:t>Three Decades. One Key Focus. ​​</a:t>
            </a:r>
            <a:r>
              <a:rPr lang="en-CA" sz="3600" b="0" dirty="0">
                <a:latin typeface="Inter Black" panose="02000503000000020004" pitchFamily="2" charset="0"/>
                <a:ea typeface="Inter Black" panose="02000503000000020004" pitchFamily="2" charset="0"/>
              </a:rPr>
              <a:t>​​</a:t>
            </a:r>
            <a:endParaRPr lang="en-US" sz="3600" dirty="0">
              <a:latin typeface="Inter Black" panose="02000503000000020004" pitchFamily="2" charset="0"/>
              <a:ea typeface="Inter Black" panose="02000503000000020004" pitchFamily="2" charset="0"/>
            </a:endParaRPr>
          </a:p>
        </p:txBody>
      </p:sp>
      <p:sp>
        <p:nvSpPr>
          <p:cNvPr id="114" name="r">
            <a:extLst>
              <a:ext uri="{FF2B5EF4-FFF2-40B4-BE49-F238E27FC236}">
                <a16:creationId xmlns:a16="http://schemas.microsoft.com/office/drawing/2014/main" id="{DEA50DA1-B311-131A-70E1-1F6DE2FA9640}"/>
              </a:ext>
            </a:extLst>
          </p:cNvPr>
          <p:cNvSpPr/>
          <p:nvPr/>
        </p:nvSpPr>
        <p:spPr>
          <a:xfrm>
            <a:off x="3695640" y="3596640"/>
            <a:ext cx="457200" cy="27432"/>
          </a:xfrm>
          <a:prstGeom prst="rect">
            <a:avLst/>
          </a:prstGeom>
          <a:solidFill>
            <a:srgbClr val="DDC700"/>
          </a:solidFill>
          <a:ln>
            <a:noFill/>
          </a:ln>
        </p:spPr>
        <p:txBody>
          <a:bodyPr/>
          <a:lstStyle/>
          <a:p>
            <a:endParaRPr/>
          </a:p>
        </p:txBody>
      </p:sp>
      <p:sp>
        <p:nvSpPr>
          <p:cNvPr id="120" name="r">
            <a:extLst>
              <a:ext uri="{FF2B5EF4-FFF2-40B4-BE49-F238E27FC236}">
                <a16:creationId xmlns:a16="http://schemas.microsoft.com/office/drawing/2014/main" id="{4145F553-EFC3-BCA4-01C5-7D14CFBE1514}"/>
              </a:ext>
            </a:extLst>
          </p:cNvPr>
          <p:cNvSpPr/>
          <p:nvPr/>
        </p:nvSpPr>
        <p:spPr>
          <a:xfrm>
            <a:off x="6507480" y="3596640"/>
            <a:ext cx="457200" cy="27432"/>
          </a:xfrm>
          <a:prstGeom prst="rect">
            <a:avLst/>
          </a:prstGeom>
          <a:solidFill>
            <a:srgbClr val="DDC700"/>
          </a:solidFill>
          <a:ln>
            <a:noFill/>
          </a:ln>
        </p:spPr>
        <p:txBody>
          <a:bodyPr/>
          <a:lstStyle/>
          <a:p>
            <a:endParaRPr/>
          </a:p>
        </p:txBody>
      </p:sp>
      <p:sp>
        <p:nvSpPr>
          <p:cNvPr id="126" name="r">
            <a:extLst>
              <a:ext uri="{FF2B5EF4-FFF2-40B4-BE49-F238E27FC236}">
                <a16:creationId xmlns:a16="http://schemas.microsoft.com/office/drawing/2014/main" id="{4F4D71F9-12C5-2B7A-F4F2-7F030390FBD0}"/>
              </a:ext>
            </a:extLst>
          </p:cNvPr>
          <p:cNvSpPr/>
          <p:nvPr/>
        </p:nvSpPr>
        <p:spPr>
          <a:xfrm>
            <a:off x="9319320" y="3596640"/>
            <a:ext cx="457200" cy="27432"/>
          </a:xfrm>
          <a:prstGeom prst="rect">
            <a:avLst/>
          </a:prstGeom>
          <a:solidFill>
            <a:srgbClr val="DDC700"/>
          </a:solidFill>
          <a:ln>
            <a:noFill/>
          </a:ln>
        </p:spPr>
        <p:txBody>
          <a:bodyPr/>
          <a:lstStyle/>
          <a:p>
            <a:endParaRPr/>
          </a:p>
        </p:txBody>
      </p:sp>
      <p:sp>
        <p:nvSpPr>
          <p:cNvPr id="128" name="r">
            <a:extLst>
              <a:ext uri="{FF2B5EF4-FFF2-40B4-BE49-F238E27FC236}">
                <a16:creationId xmlns:a16="http://schemas.microsoft.com/office/drawing/2014/main" id="{FFEE51A5-CEC2-9BF9-0085-D151A8EB91A9}"/>
              </a:ext>
            </a:extLst>
          </p:cNvPr>
          <p:cNvSpPr/>
          <p:nvPr/>
        </p:nvSpPr>
        <p:spPr>
          <a:xfrm>
            <a:off x="609480" y="5391868"/>
            <a:ext cx="10973040" cy="18288"/>
          </a:xfrm>
          <a:prstGeom prst="rect">
            <a:avLst/>
          </a:prstGeom>
          <a:solidFill>
            <a:srgbClr val="D9D9D9"/>
          </a:solidFill>
          <a:ln>
            <a:noFill/>
          </a:ln>
        </p:spPr>
        <p:txBody>
          <a:bodyPr/>
          <a:lstStyle/>
          <a:p>
            <a:endParaRPr/>
          </a:p>
        </p:txBody>
      </p:sp>
      <p:sp>
        <p:nvSpPr>
          <p:cNvPr id="6" name="Text 4">
            <a:extLst>
              <a:ext uri="{FF2B5EF4-FFF2-40B4-BE49-F238E27FC236}">
                <a16:creationId xmlns:a16="http://schemas.microsoft.com/office/drawing/2014/main" id="{F6BDE383-3C35-F3E5-5759-D894452B3A0D}"/>
              </a:ext>
            </a:extLst>
          </p:cNvPr>
          <p:cNvSpPr/>
          <p:nvPr/>
        </p:nvSpPr>
        <p:spPr>
          <a:xfrm>
            <a:off x="748145" y="2493264"/>
            <a:ext cx="1920240" cy="512064"/>
          </a:xfrm>
          <a:prstGeom prst="rect">
            <a:avLst/>
          </a:prstGeom>
          <a:noFill/>
          <a:ln/>
        </p:spPr>
        <p:txBody>
          <a:bodyPr wrap="square" lIns="0" tIns="0" rIns="0" bIns="0" rtlCol="0" anchor="ctr"/>
          <a:lstStyle/>
          <a:p>
            <a:pPr marL="0" indent="0">
              <a:buNone/>
            </a:pPr>
            <a:r>
              <a:rPr lang="en-US" sz="3200" b="1" dirty="0">
                <a:solidFill>
                  <a:srgbClr val="005191"/>
                </a:solidFill>
              </a:rPr>
              <a:t>1995</a:t>
            </a:r>
            <a:endParaRPr lang="en-US" sz="3200" dirty="0">
              <a:solidFill>
                <a:srgbClr val="005191"/>
              </a:solidFill>
            </a:endParaRPr>
          </a:p>
        </p:txBody>
      </p:sp>
      <p:sp>
        <p:nvSpPr>
          <p:cNvPr id="8" name="Text 5">
            <a:extLst>
              <a:ext uri="{FF2B5EF4-FFF2-40B4-BE49-F238E27FC236}">
                <a16:creationId xmlns:a16="http://schemas.microsoft.com/office/drawing/2014/main" id="{E8E6354D-02D5-A892-4BD5-B661ABA671A8}"/>
              </a:ext>
            </a:extLst>
          </p:cNvPr>
          <p:cNvSpPr/>
          <p:nvPr/>
        </p:nvSpPr>
        <p:spPr>
          <a:xfrm>
            <a:off x="748145" y="3103648"/>
            <a:ext cx="2011680" cy="182880"/>
          </a:xfrm>
          <a:prstGeom prst="rect">
            <a:avLst/>
          </a:prstGeom>
          <a:noFill/>
          <a:ln/>
        </p:spPr>
        <p:txBody>
          <a:bodyPr wrap="square" lIns="0" tIns="0" rIns="0" bIns="0" rtlCol="0" anchor="ctr"/>
          <a:lstStyle/>
          <a:p>
            <a:pPr marL="0" indent="0">
              <a:buNone/>
            </a:pPr>
            <a:r>
              <a:rPr lang="en-US" sz="1600" b="1" kern="0" spc="80" dirty="0">
                <a:solidFill>
                  <a:srgbClr val="0D0D0D"/>
                </a:solidFill>
              </a:rPr>
              <a:t>FOUNDED</a:t>
            </a:r>
            <a:endParaRPr lang="en-US" sz="1600" dirty="0"/>
          </a:p>
        </p:txBody>
      </p:sp>
      <p:sp>
        <p:nvSpPr>
          <p:cNvPr id="10" name="Text 6">
            <a:extLst>
              <a:ext uri="{FF2B5EF4-FFF2-40B4-BE49-F238E27FC236}">
                <a16:creationId xmlns:a16="http://schemas.microsoft.com/office/drawing/2014/main" id="{96125911-3BAD-97A7-9B8F-2C300BAA3A03}"/>
              </a:ext>
            </a:extLst>
          </p:cNvPr>
          <p:cNvSpPr/>
          <p:nvPr/>
        </p:nvSpPr>
        <p:spPr>
          <a:xfrm>
            <a:off x="766433" y="3926600"/>
            <a:ext cx="1993392" cy="548640"/>
          </a:xfrm>
          <a:prstGeom prst="rect">
            <a:avLst/>
          </a:prstGeom>
          <a:noFill/>
          <a:ln/>
        </p:spPr>
        <p:txBody>
          <a:bodyPr wrap="square" lIns="0" tIns="0" rIns="0" bIns="0" rtlCol="0" anchor="ctr">
            <a:normAutofit/>
          </a:bodyPr>
          <a:lstStyle/>
          <a:p>
            <a:pPr marL="171450" indent="-171450">
              <a:buFont typeface="Arial" panose="020B0604020202020204" pitchFamily="34" charset="0"/>
              <a:buChar char="•"/>
            </a:pPr>
            <a:r>
              <a:rPr lang="en-US" sz="1200" b="1" dirty="0"/>
              <a:t>Decades of focused ion source and accelerator experience</a:t>
            </a:r>
          </a:p>
        </p:txBody>
      </p:sp>
      <p:sp>
        <p:nvSpPr>
          <p:cNvPr id="108" name="r">
            <a:extLst>
              <a:ext uri="{FF2B5EF4-FFF2-40B4-BE49-F238E27FC236}">
                <a16:creationId xmlns:a16="http://schemas.microsoft.com/office/drawing/2014/main" id="{14894D67-DB3F-CC91-F5FE-88C5D542AC12}"/>
              </a:ext>
            </a:extLst>
          </p:cNvPr>
          <p:cNvSpPr/>
          <p:nvPr/>
        </p:nvSpPr>
        <p:spPr>
          <a:xfrm>
            <a:off x="769500" y="3596640"/>
            <a:ext cx="457200" cy="27432"/>
          </a:xfrm>
          <a:prstGeom prst="rect">
            <a:avLst/>
          </a:prstGeom>
          <a:solidFill>
            <a:srgbClr val="DDC700"/>
          </a:solidFill>
          <a:ln>
            <a:noFill/>
          </a:ln>
        </p:spPr>
        <p:txBody>
          <a:bodyPr/>
          <a:lstStyle/>
          <a:p>
            <a:endParaRPr/>
          </a:p>
        </p:txBody>
      </p:sp>
      <p:sp>
        <p:nvSpPr>
          <p:cNvPr id="12" name="Text 22">
            <a:extLst>
              <a:ext uri="{FF2B5EF4-FFF2-40B4-BE49-F238E27FC236}">
                <a16:creationId xmlns:a16="http://schemas.microsoft.com/office/drawing/2014/main" id="{E6CD9DD2-FB66-A387-4B3C-3FDD18882E0A}"/>
              </a:ext>
            </a:extLst>
          </p:cNvPr>
          <p:cNvSpPr/>
          <p:nvPr/>
        </p:nvSpPr>
        <p:spPr>
          <a:xfrm>
            <a:off x="453210" y="5543348"/>
            <a:ext cx="10789920" cy="603504"/>
          </a:xfrm>
          <a:prstGeom prst="rect">
            <a:avLst/>
          </a:prstGeom>
          <a:noFill/>
          <a:ln/>
        </p:spPr>
        <p:txBody>
          <a:bodyPr wrap="square" lIns="0" tIns="0" rIns="0" bIns="0" rtlCol="0" anchor="ctr">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b="1" dirty="0">
                <a:solidFill>
                  <a:schemeClr val="bg2">
                    <a:lumMod val="50000"/>
                  </a:schemeClr>
                </a:solidFill>
                <a:latin typeface="JetBrains Mono" panose="02000009000000000000" pitchFamily="49" charset="0"/>
                <a:cs typeface="JetBrains Mono" panose="02000009000000000000" pitchFamily="49" charset="0"/>
              </a:rPr>
              <a:t>PHYSICS, ENGINEERING, INTEGRATION, MANUFACTURING AND TESTING BROUGHT TOGETHER IN NELSON, BC, CANADA.</a:t>
            </a:r>
            <a:endParaRPr lang="en-US" sz="2000" dirty="0">
              <a:solidFill>
                <a:schemeClr val="bg2">
                  <a:lumMod val="50000"/>
                </a:schemeClr>
              </a:solidFill>
              <a:latin typeface="JetBrains Mono" panose="02000009000000000000" pitchFamily="49" charset="0"/>
              <a:cs typeface="JetBrains Mono" panose="02000009000000000000" pitchFamily="49" charset="0"/>
            </a:endParaRPr>
          </a:p>
        </p:txBody>
      </p:sp>
      <p:sp>
        <p:nvSpPr>
          <p:cNvPr id="16" name="Text 9">
            <a:extLst>
              <a:ext uri="{FF2B5EF4-FFF2-40B4-BE49-F238E27FC236}">
                <a16:creationId xmlns:a16="http://schemas.microsoft.com/office/drawing/2014/main" id="{725A1A95-91D4-F56E-8DFD-EE85335EB348}"/>
              </a:ext>
            </a:extLst>
          </p:cNvPr>
          <p:cNvSpPr/>
          <p:nvPr/>
        </p:nvSpPr>
        <p:spPr>
          <a:xfrm>
            <a:off x="3621266" y="2555726"/>
            <a:ext cx="1920240" cy="512064"/>
          </a:xfrm>
          <a:prstGeom prst="rect">
            <a:avLst/>
          </a:prstGeom>
          <a:noFill/>
          <a:ln/>
        </p:spPr>
        <p:txBody>
          <a:bodyPr wrap="square" lIns="0" tIns="0" rIns="0" bIns="0" rtlCol="0" anchor="ctr"/>
          <a:lstStyle/>
          <a:p>
            <a:pPr marL="0" indent="0">
              <a:buNone/>
            </a:pPr>
            <a:r>
              <a:rPr lang="en-US" sz="3200" b="1" dirty="0">
                <a:solidFill>
                  <a:srgbClr val="005191"/>
                </a:solidFill>
              </a:rPr>
              <a:t>25+</a:t>
            </a:r>
            <a:endParaRPr lang="en-US" sz="3200" dirty="0">
              <a:solidFill>
                <a:srgbClr val="005191"/>
              </a:solidFill>
            </a:endParaRPr>
          </a:p>
        </p:txBody>
      </p:sp>
      <p:sp>
        <p:nvSpPr>
          <p:cNvPr id="18" name="Text 10">
            <a:extLst>
              <a:ext uri="{FF2B5EF4-FFF2-40B4-BE49-F238E27FC236}">
                <a16:creationId xmlns:a16="http://schemas.microsoft.com/office/drawing/2014/main" id="{1B554E5A-3E2A-61EB-5C8D-98370F66FE35}"/>
              </a:ext>
            </a:extLst>
          </p:cNvPr>
          <p:cNvSpPr/>
          <p:nvPr/>
        </p:nvSpPr>
        <p:spPr>
          <a:xfrm>
            <a:off x="3621266" y="3100208"/>
            <a:ext cx="2011680" cy="182880"/>
          </a:xfrm>
          <a:prstGeom prst="rect">
            <a:avLst/>
          </a:prstGeom>
          <a:noFill/>
          <a:ln/>
        </p:spPr>
        <p:txBody>
          <a:bodyPr wrap="square" lIns="0" tIns="0" rIns="0" bIns="0" rtlCol="0" anchor="ctr"/>
          <a:lstStyle/>
          <a:p>
            <a:pPr marL="0" indent="0">
              <a:buNone/>
            </a:pPr>
            <a:r>
              <a:rPr lang="en-US" sz="1600" b="1" kern="0" spc="80" dirty="0">
                <a:solidFill>
                  <a:srgbClr val="0D0D0D"/>
                </a:solidFill>
              </a:rPr>
              <a:t>SPECIALISTS</a:t>
            </a:r>
            <a:endParaRPr lang="en-US" sz="1600" dirty="0"/>
          </a:p>
        </p:txBody>
      </p:sp>
      <p:sp>
        <p:nvSpPr>
          <p:cNvPr id="20" name="Text 11">
            <a:extLst>
              <a:ext uri="{FF2B5EF4-FFF2-40B4-BE49-F238E27FC236}">
                <a16:creationId xmlns:a16="http://schemas.microsoft.com/office/drawing/2014/main" id="{9C6D06A9-5F11-11ED-C4CE-14FEFA8D2E10}"/>
              </a:ext>
            </a:extLst>
          </p:cNvPr>
          <p:cNvSpPr/>
          <p:nvPr/>
        </p:nvSpPr>
        <p:spPr>
          <a:xfrm>
            <a:off x="3639554" y="3925090"/>
            <a:ext cx="1993392" cy="548640"/>
          </a:xfrm>
          <a:prstGeom prst="rect">
            <a:avLst/>
          </a:prstGeom>
          <a:noFill/>
          <a:ln/>
        </p:spPr>
        <p:txBody>
          <a:bodyPr wrap="square" lIns="0" tIns="0" rIns="0" bIns="0" rtlCol="0" anchor="ctr">
            <a:normAutofit/>
          </a:bodyPr>
          <a:lstStyle/>
          <a:p>
            <a:pPr marL="171450" indent="-171450">
              <a:buFont typeface="Arial" panose="020B0604020202020204" pitchFamily="34" charset="0"/>
              <a:buChar char="•"/>
            </a:pPr>
            <a:r>
              <a:rPr lang="en-US" sz="1200" b="1" dirty="0"/>
              <a:t>Physicists, engineers, technicians and business leaders</a:t>
            </a:r>
          </a:p>
        </p:txBody>
      </p:sp>
      <p:sp>
        <p:nvSpPr>
          <p:cNvPr id="24" name="Text 14">
            <a:extLst>
              <a:ext uri="{FF2B5EF4-FFF2-40B4-BE49-F238E27FC236}">
                <a16:creationId xmlns:a16="http://schemas.microsoft.com/office/drawing/2014/main" id="{5BCFEEE5-2554-4DA7-4B69-DB01991A255C}"/>
              </a:ext>
            </a:extLst>
          </p:cNvPr>
          <p:cNvSpPr/>
          <p:nvPr/>
        </p:nvSpPr>
        <p:spPr>
          <a:xfrm>
            <a:off x="6496080" y="2553138"/>
            <a:ext cx="1920240" cy="512064"/>
          </a:xfrm>
          <a:prstGeom prst="rect">
            <a:avLst/>
          </a:prstGeom>
          <a:noFill/>
          <a:ln/>
        </p:spPr>
        <p:txBody>
          <a:bodyPr wrap="square" lIns="0" tIns="0" rIns="0" bIns="0" rtlCol="0" anchor="ctr"/>
          <a:lstStyle/>
          <a:p>
            <a:pPr marL="0" indent="0">
              <a:buNone/>
            </a:pPr>
            <a:r>
              <a:rPr lang="en-US" sz="3200" b="1" dirty="0">
                <a:solidFill>
                  <a:srgbClr val="005191"/>
                </a:solidFill>
              </a:rPr>
              <a:t>30+</a:t>
            </a:r>
            <a:endParaRPr lang="en-US" sz="3200" dirty="0">
              <a:solidFill>
                <a:srgbClr val="005191"/>
              </a:solidFill>
            </a:endParaRPr>
          </a:p>
        </p:txBody>
      </p:sp>
      <p:sp>
        <p:nvSpPr>
          <p:cNvPr id="26" name="Text 15">
            <a:extLst>
              <a:ext uri="{FF2B5EF4-FFF2-40B4-BE49-F238E27FC236}">
                <a16:creationId xmlns:a16="http://schemas.microsoft.com/office/drawing/2014/main" id="{E585078F-4B19-5C94-885E-E6760F750C35}"/>
              </a:ext>
            </a:extLst>
          </p:cNvPr>
          <p:cNvSpPr/>
          <p:nvPr/>
        </p:nvSpPr>
        <p:spPr>
          <a:xfrm>
            <a:off x="6496080" y="3116221"/>
            <a:ext cx="2011680" cy="182880"/>
          </a:xfrm>
          <a:prstGeom prst="rect">
            <a:avLst/>
          </a:prstGeom>
          <a:noFill/>
          <a:ln/>
        </p:spPr>
        <p:txBody>
          <a:bodyPr wrap="square" lIns="0" tIns="0" rIns="0" bIns="0" rtlCol="0" anchor="ctr"/>
          <a:lstStyle/>
          <a:p>
            <a:pPr marL="0" indent="0">
              <a:buNone/>
            </a:pPr>
            <a:r>
              <a:rPr lang="en-US" sz="1600" b="1" kern="0" spc="80" dirty="0">
                <a:solidFill>
                  <a:srgbClr val="0D0D0D"/>
                </a:solidFill>
              </a:rPr>
              <a:t>PRODUCTS</a:t>
            </a:r>
            <a:endParaRPr lang="en-US" sz="1600" dirty="0"/>
          </a:p>
        </p:txBody>
      </p:sp>
      <p:sp>
        <p:nvSpPr>
          <p:cNvPr id="28" name="Text 16">
            <a:extLst>
              <a:ext uri="{FF2B5EF4-FFF2-40B4-BE49-F238E27FC236}">
                <a16:creationId xmlns:a16="http://schemas.microsoft.com/office/drawing/2014/main" id="{9E890CF9-B4AD-3847-5CAE-61080DD2C1D4}"/>
              </a:ext>
            </a:extLst>
          </p:cNvPr>
          <p:cNvSpPr/>
          <p:nvPr/>
        </p:nvSpPr>
        <p:spPr>
          <a:xfrm>
            <a:off x="6496080" y="3925090"/>
            <a:ext cx="2011680" cy="548640"/>
          </a:xfrm>
          <a:prstGeom prst="rect">
            <a:avLst/>
          </a:prstGeom>
          <a:noFill/>
          <a:ln/>
        </p:spPr>
        <p:txBody>
          <a:bodyPr wrap="square" lIns="0" tIns="0" rIns="0" bIns="0" rtlCol="0" anchor="ctr">
            <a:normAutofit/>
          </a:bodyPr>
          <a:lstStyle/>
          <a:p>
            <a:pPr marL="171450" indent="-171450">
              <a:buFont typeface="Arial" panose="020B0604020202020204" pitchFamily="34" charset="0"/>
              <a:buChar char="•"/>
            </a:pPr>
            <a:r>
              <a:rPr lang="en-US" sz="1200" b="1" dirty="0"/>
              <a:t>Sources, diagnostics, magnets and beamline solutions</a:t>
            </a:r>
          </a:p>
        </p:txBody>
      </p:sp>
      <p:sp>
        <p:nvSpPr>
          <p:cNvPr id="32" name="Text 19">
            <a:extLst>
              <a:ext uri="{FF2B5EF4-FFF2-40B4-BE49-F238E27FC236}">
                <a16:creationId xmlns:a16="http://schemas.microsoft.com/office/drawing/2014/main" id="{9140905A-3259-EE61-A20D-50B486E7A88E}"/>
              </a:ext>
            </a:extLst>
          </p:cNvPr>
          <p:cNvSpPr/>
          <p:nvPr/>
        </p:nvSpPr>
        <p:spPr>
          <a:xfrm>
            <a:off x="9248895" y="2553138"/>
            <a:ext cx="1920240" cy="512064"/>
          </a:xfrm>
          <a:prstGeom prst="rect">
            <a:avLst/>
          </a:prstGeom>
          <a:noFill/>
          <a:ln/>
        </p:spPr>
        <p:txBody>
          <a:bodyPr wrap="square" lIns="0" tIns="0" rIns="0" bIns="0" rtlCol="0" anchor="ctr"/>
          <a:lstStyle/>
          <a:p>
            <a:pPr marL="0" indent="0">
              <a:buNone/>
            </a:pPr>
            <a:r>
              <a:rPr lang="en-US" sz="3200" b="1" dirty="0">
                <a:solidFill>
                  <a:srgbClr val="005191"/>
                </a:solidFill>
              </a:rPr>
              <a:t>DISC</a:t>
            </a:r>
            <a:endParaRPr lang="en-US" sz="3200" dirty="0">
              <a:solidFill>
                <a:srgbClr val="005191"/>
              </a:solidFill>
            </a:endParaRPr>
          </a:p>
        </p:txBody>
      </p:sp>
      <p:sp>
        <p:nvSpPr>
          <p:cNvPr id="34" name="Text 20">
            <a:extLst>
              <a:ext uri="{FF2B5EF4-FFF2-40B4-BE49-F238E27FC236}">
                <a16:creationId xmlns:a16="http://schemas.microsoft.com/office/drawing/2014/main" id="{C7BA496F-75EF-0159-CD65-2B12141327DE}"/>
              </a:ext>
            </a:extLst>
          </p:cNvPr>
          <p:cNvSpPr/>
          <p:nvPr/>
        </p:nvSpPr>
        <p:spPr>
          <a:xfrm>
            <a:off x="9269850" y="3116221"/>
            <a:ext cx="2011680" cy="182880"/>
          </a:xfrm>
          <a:prstGeom prst="rect">
            <a:avLst/>
          </a:prstGeom>
          <a:noFill/>
          <a:ln/>
        </p:spPr>
        <p:txBody>
          <a:bodyPr wrap="square" lIns="0" tIns="0" rIns="0" bIns="0" rtlCol="0" anchor="ctr"/>
          <a:lstStyle/>
          <a:p>
            <a:pPr marL="0" indent="0">
              <a:buNone/>
            </a:pPr>
            <a:r>
              <a:rPr lang="en-US" sz="1600" b="1" kern="0" spc="80" dirty="0">
                <a:solidFill>
                  <a:srgbClr val="0D0D0D"/>
                </a:solidFill>
              </a:rPr>
              <a:t>TEST FACILITY</a:t>
            </a:r>
            <a:endParaRPr lang="en-US" sz="1600" dirty="0"/>
          </a:p>
        </p:txBody>
      </p:sp>
      <p:sp>
        <p:nvSpPr>
          <p:cNvPr id="36" name="Text 21">
            <a:extLst>
              <a:ext uri="{FF2B5EF4-FFF2-40B4-BE49-F238E27FC236}">
                <a16:creationId xmlns:a16="http://schemas.microsoft.com/office/drawing/2014/main" id="{16148062-CCA6-2E38-AC20-12E7DFF32579}"/>
              </a:ext>
            </a:extLst>
          </p:cNvPr>
          <p:cNvSpPr/>
          <p:nvPr/>
        </p:nvSpPr>
        <p:spPr>
          <a:xfrm>
            <a:off x="9295688" y="3931926"/>
            <a:ext cx="1826653" cy="548640"/>
          </a:xfrm>
          <a:prstGeom prst="rect">
            <a:avLst/>
          </a:prstGeom>
          <a:noFill/>
          <a:ln/>
        </p:spPr>
        <p:txBody>
          <a:bodyPr wrap="square" lIns="0" tIns="0" rIns="0" bIns="0" rtlCol="0" anchor="ctr">
            <a:normAutofit/>
          </a:bodyPr>
          <a:lstStyle/>
          <a:p>
            <a:pPr marL="171450" indent="-171450">
              <a:buFont typeface="Arial" panose="020B0604020202020204" pitchFamily="34" charset="0"/>
              <a:buChar char="•"/>
            </a:pPr>
            <a:r>
              <a:rPr lang="en-US" sz="1200" b="1" dirty="0"/>
              <a:t>In-house integration, beam testing and validation</a:t>
            </a:r>
          </a:p>
        </p:txBody>
      </p:sp>
      <p:sp>
        <p:nvSpPr>
          <p:cNvPr id="38" name="Label 10">
            <a:extLst>
              <a:ext uri="{FF2B5EF4-FFF2-40B4-BE49-F238E27FC236}">
                <a16:creationId xmlns:a16="http://schemas.microsoft.com/office/drawing/2014/main" id="{C03B8E8A-AFEF-D335-D6E3-66BE3E08373A}"/>
              </a:ext>
            </a:extLst>
          </p:cNvPr>
          <p:cNvSpPr/>
          <p:nvPr/>
        </p:nvSpPr>
        <p:spPr>
          <a:xfrm>
            <a:off x="609480" y="342900"/>
            <a:ext cx="10972440" cy="240000"/>
          </a:xfrm>
          <a:prstGeom prst="rect">
            <a:avLst/>
          </a:prstGeom>
          <a:noFill/>
          <a:ln>
            <a:noFill/>
          </a:ln>
        </p:spPr>
        <p:txBody>
          <a:bodyPr lIns="0" tIns="0" rIns="0" bIns="0" anchor="ctr">
            <a:normAutofit lnSpcReduction="10000"/>
          </a:bodyPr>
          <a:lstStyle/>
          <a:p>
            <a:pPr algn="l">
              <a:buNone/>
            </a:pPr>
            <a:r>
              <a:rPr lang="en-US" sz="1600" b="1" spc="300" dirty="0">
                <a:solidFill>
                  <a:srgbClr val="DDC700"/>
                </a:solidFill>
                <a:latin typeface="JetBrains Mono"/>
              </a:rPr>
              <a:t>D-PACE AT-A-GLANCE</a:t>
            </a:r>
          </a:p>
        </p:txBody>
      </p:sp>
    </p:spTree>
    <p:extLst>
      <p:ext uri="{BB962C8B-B14F-4D97-AF65-F5344CB8AC3E}">
        <p14:creationId xmlns:p14="http://schemas.microsoft.com/office/powerpoint/2010/main" val="690719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49EFC16-0E22-A636-19C3-E219204AC19E}"/>
              </a:ext>
            </a:extLst>
          </p:cNvPr>
          <p:cNvGrpSpPr/>
          <p:nvPr/>
        </p:nvGrpSpPr>
        <p:grpSpPr>
          <a:xfrm>
            <a:off x="8987127" y="1886606"/>
            <a:ext cx="2653265" cy="3012988"/>
            <a:chOff x="409855" y="1886606"/>
            <a:chExt cx="2653265" cy="3012988"/>
          </a:xfrm>
        </p:grpSpPr>
        <p:sp>
          <p:nvSpPr>
            <p:cNvPr id="15" name="r">
              <a:extLst>
                <a:ext uri="{FF2B5EF4-FFF2-40B4-BE49-F238E27FC236}">
                  <a16:creationId xmlns:a16="http://schemas.microsoft.com/office/drawing/2014/main" id="{57FCCB06-28E3-2527-5180-B41381C5E990}"/>
                </a:ext>
              </a:extLst>
            </p:cNvPr>
            <p:cNvSpPr/>
            <p:nvPr/>
          </p:nvSpPr>
          <p:spPr>
            <a:xfrm>
              <a:off x="409855" y="1909594"/>
              <a:ext cx="2653265" cy="2990000"/>
            </a:xfrm>
            <a:prstGeom prst="roundRect">
              <a:avLst>
                <a:gd name="adj" fmla="val 4000"/>
              </a:avLst>
            </a:prstGeom>
            <a:solidFill>
              <a:schemeClr val="bg1">
                <a:lumMod val="85000"/>
              </a:schemeClr>
            </a:solidFill>
            <a:ln>
              <a:solidFill>
                <a:srgbClr val="C9C9C6"/>
              </a:solidFill>
            </a:ln>
            <a:effectLst>
              <a:outerShdw blurRad="50800" dist="38100" dir="2700000" algn="tl" rotWithShape="0">
                <a:prstClr val="black">
                  <a:alpha val="40000"/>
                </a:prstClr>
              </a:outerShdw>
            </a:effectLst>
          </p:spPr>
          <p:txBody>
            <a:bodyPr/>
            <a:lstStyle/>
            <a:p>
              <a:endParaRPr dirty="0"/>
            </a:p>
          </p:txBody>
        </p:sp>
        <p:sp>
          <p:nvSpPr>
            <p:cNvPr id="16" name="r">
              <a:extLst>
                <a:ext uri="{FF2B5EF4-FFF2-40B4-BE49-F238E27FC236}">
                  <a16:creationId xmlns:a16="http://schemas.microsoft.com/office/drawing/2014/main" id="{08CD2004-5B92-B93D-7451-1975910DF6CA}"/>
                </a:ext>
              </a:extLst>
            </p:cNvPr>
            <p:cNvSpPr/>
            <p:nvPr/>
          </p:nvSpPr>
          <p:spPr>
            <a:xfrm>
              <a:off x="409855" y="1886606"/>
              <a:ext cx="2653265" cy="142882"/>
            </a:xfrm>
            <a:prstGeom prst="rect">
              <a:avLst/>
            </a:prstGeom>
            <a:solidFill>
              <a:srgbClr val="DDC700"/>
            </a:solidFill>
            <a:ln>
              <a:solidFill>
                <a:srgbClr val="C9C9C6"/>
              </a:solidFill>
            </a:ln>
          </p:spPr>
          <p:txBody>
            <a:bodyPr/>
            <a:lstStyle/>
            <a:p>
              <a:endParaRPr/>
            </a:p>
          </p:txBody>
        </p:sp>
      </p:grpSp>
      <p:grpSp>
        <p:nvGrpSpPr>
          <p:cNvPr id="11" name="Group 10">
            <a:extLst>
              <a:ext uri="{FF2B5EF4-FFF2-40B4-BE49-F238E27FC236}">
                <a16:creationId xmlns:a16="http://schemas.microsoft.com/office/drawing/2014/main" id="{4CD61220-F8C8-3EEA-1C4B-D2CD7D8DF84E}"/>
              </a:ext>
            </a:extLst>
          </p:cNvPr>
          <p:cNvGrpSpPr/>
          <p:nvPr/>
        </p:nvGrpSpPr>
        <p:grpSpPr>
          <a:xfrm>
            <a:off x="6128037" y="1886606"/>
            <a:ext cx="2653265" cy="3012988"/>
            <a:chOff x="409855" y="1886606"/>
            <a:chExt cx="2653265" cy="3012988"/>
          </a:xfrm>
        </p:grpSpPr>
        <p:sp>
          <p:nvSpPr>
            <p:cNvPr id="12" name="r">
              <a:extLst>
                <a:ext uri="{FF2B5EF4-FFF2-40B4-BE49-F238E27FC236}">
                  <a16:creationId xmlns:a16="http://schemas.microsoft.com/office/drawing/2014/main" id="{4E2255DA-9462-C88A-44E6-089C88FDD579}"/>
                </a:ext>
              </a:extLst>
            </p:cNvPr>
            <p:cNvSpPr/>
            <p:nvPr/>
          </p:nvSpPr>
          <p:spPr>
            <a:xfrm>
              <a:off x="409855" y="1909594"/>
              <a:ext cx="2653265" cy="2990000"/>
            </a:xfrm>
            <a:prstGeom prst="roundRect">
              <a:avLst>
                <a:gd name="adj" fmla="val 4000"/>
              </a:avLst>
            </a:prstGeom>
            <a:solidFill>
              <a:schemeClr val="bg1">
                <a:lumMod val="85000"/>
              </a:schemeClr>
            </a:solidFill>
            <a:ln>
              <a:solidFill>
                <a:srgbClr val="C9C9C6"/>
              </a:solidFill>
            </a:ln>
            <a:effectLst>
              <a:outerShdw blurRad="50800" dist="38100" dir="2700000" algn="tl" rotWithShape="0">
                <a:prstClr val="black">
                  <a:alpha val="40000"/>
                </a:prstClr>
              </a:outerShdw>
            </a:effectLst>
          </p:spPr>
          <p:txBody>
            <a:bodyPr/>
            <a:lstStyle/>
            <a:p>
              <a:endParaRPr dirty="0"/>
            </a:p>
          </p:txBody>
        </p:sp>
        <p:sp>
          <p:nvSpPr>
            <p:cNvPr id="13" name="r">
              <a:extLst>
                <a:ext uri="{FF2B5EF4-FFF2-40B4-BE49-F238E27FC236}">
                  <a16:creationId xmlns:a16="http://schemas.microsoft.com/office/drawing/2014/main" id="{C400A795-DB9C-569B-EF56-92B482FF4318}"/>
                </a:ext>
              </a:extLst>
            </p:cNvPr>
            <p:cNvSpPr/>
            <p:nvPr/>
          </p:nvSpPr>
          <p:spPr>
            <a:xfrm>
              <a:off x="409855" y="1886606"/>
              <a:ext cx="2653265" cy="142882"/>
            </a:xfrm>
            <a:prstGeom prst="rect">
              <a:avLst/>
            </a:prstGeom>
            <a:solidFill>
              <a:srgbClr val="DDC700"/>
            </a:solidFill>
            <a:ln>
              <a:solidFill>
                <a:srgbClr val="C9C9C6"/>
              </a:solidFill>
            </a:ln>
          </p:spPr>
          <p:txBody>
            <a:bodyPr/>
            <a:lstStyle/>
            <a:p>
              <a:endParaRPr/>
            </a:p>
          </p:txBody>
        </p:sp>
      </p:grpSp>
      <p:grpSp>
        <p:nvGrpSpPr>
          <p:cNvPr id="8" name="Group 7">
            <a:extLst>
              <a:ext uri="{FF2B5EF4-FFF2-40B4-BE49-F238E27FC236}">
                <a16:creationId xmlns:a16="http://schemas.microsoft.com/office/drawing/2014/main" id="{98082C6E-9844-9D47-20FB-AA5ADD10DA3B}"/>
              </a:ext>
            </a:extLst>
          </p:cNvPr>
          <p:cNvGrpSpPr/>
          <p:nvPr/>
        </p:nvGrpSpPr>
        <p:grpSpPr>
          <a:xfrm>
            <a:off x="3268946" y="1886606"/>
            <a:ext cx="2653265" cy="3012988"/>
            <a:chOff x="409855" y="1886606"/>
            <a:chExt cx="2653265" cy="3012988"/>
          </a:xfrm>
        </p:grpSpPr>
        <p:sp>
          <p:nvSpPr>
            <p:cNvPr id="9" name="r">
              <a:extLst>
                <a:ext uri="{FF2B5EF4-FFF2-40B4-BE49-F238E27FC236}">
                  <a16:creationId xmlns:a16="http://schemas.microsoft.com/office/drawing/2014/main" id="{39E34390-412C-E354-5BAC-B701C0547D36}"/>
                </a:ext>
              </a:extLst>
            </p:cNvPr>
            <p:cNvSpPr/>
            <p:nvPr/>
          </p:nvSpPr>
          <p:spPr>
            <a:xfrm>
              <a:off x="409855" y="1909594"/>
              <a:ext cx="2653265" cy="2990000"/>
            </a:xfrm>
            <a:prstGeom prst="roundRect">
              <a:avLst>
                <a:gd name="adj" fmla="val 4000"/>
              </a:avLst>
            </a:prstGeom>
            <a:solidFill>
              <a:schemeClr val="bg1">
                <a:lumMod val="85000"/>
              </a:schemeClr>
            </a:solidFill>
            <a:ln>
              <a:solidFill>
                <a:srgbClr val="C9C9C6"/>
              </a:solidFill>
            </a:ln>
            <a:effectLst>
              <a:outerShdw blurRad="50800" dist="38100" dir="2700000" algn="tl" rotWithShape="0">
                <a:prstClr val="black">
                  <a:alpha val="40000"/>
                </a:prstClr>
              </a:outerShdw>
            </a:effectLst>
          </p:spPr>
          <p:txBody>
            <a:bodyPr/>
            <a:lstStyle/>
            <a:p>
              <a:endParaRPr/>
            </a:p>
          </p:txBody>
        </p:sp>
        <p:sp>
          <p:nvSpPr>
            <p:cNvPr id="10" name="r">
              <a:extLst>
                <a:ext uri="{FF2B5EF4-FFF2-40B4-BE49-F238E27FC236}">
                  <a16:creationId xmlns:a16="http://schemas.microsoft.com/office/drawing/2014/main" id="{901474AE-FBC0-06DE-B5EE-17D1C597F9DB}"/>
                </a:ext>
              </a:extLst>
            </p:cNvPr>
            <p:cNvSpPr/>
            <p:nvPr/>
          </p:nvSpPr>
          <p:spPr>
            <a:xfrm>
              <a:off x="409855" y="1886606"/>
              <a:ext cx="2653265" cy="142882"/>
            </a:xfrm>
            <a:prstGeom prst="rect">
              <a:avLst/>
            </a:prstGeom>
            <a:solidFill>
              <a:srgbClr val="DDC700"/>
            </a:solidFill>
            <a:ln>
              <a:solidFill>
                <a:srgbClr val="C9C9C6"/>
              </a:solidFill>
            </a:ln>
          </p:spPr>
          <p:txBody>
            <a:bodyPr/>
            <a:lstStyle/>
            <a:p>
              <a:endParaRPr/>
            </a:p>
          </p:txBody>
        </p:sp>
      </p:grpSp>
      <p:sp>
        <p:nvSpPr>
          <p:cNvPr id="101" name="tb"/>
          <p:cNvSpPr txBox="1"/>
          <p:nvPr/>
        </p:nvSpPr>
        <p:spPr>
          <a:xfrm>
            <a:off x="609480" y="320040"/>
            <a:ext cx="9000000" cy="260000"/>
          </a:xfrm>
          <a:prstGeom prst="rect">
            <a:avLst/>
          </a:prstGeom>
          <a:noFill/>
        </p:spPr>
        <p:txBody>
          <a:bodyPr wrap="square" lIns="0" tIns="0" rIns="0" bIns="0" anchor="t">
            <a:normAutofit/>
          </a:bodyPr>
          <a:lstStyle/>
          <a:p>
            <a:pPr marL="0" indent="0" algn="l">
              <a:lnSpc>
                <a:spcPct val="100000"/>
              </a:lnSpc>
              <a:spcBef>
                <a:spcPts val="0"/>
              </a:spcBef>
              <a:buNone/>
            </a:pPr>
            <a:r>
              <a:rPr lang="en-US" sz="1600" b="1" spc="200">
                <a:solidFill>
                  <a:srgbClr val="DDC700"/>
                </a:solidFill>
                <a:latin typeface="JetBrains Mono"/>
                <a:cs typeface="JetBrains Mono"/>
              </a:rPr>
              <a:t>PRIMARY MARKETS SERVED</a:t>
            </a:r>
            <a:endParaRPr lang="en-US" sz="1600" b="1" spc="200" dirty="0">
              <a:solidFill>
                <a:srgbClr val="DDC700"/>
              </a:solidFill>
              <a:latin typeface="JetBrains Mono"/>
              <a:cs typeface="JetBrains Mono"/>
            </a:endParaRPr>
          </a:p>
        </p:txBody>
      </p:sp>
      <p:sp>
        <p:nvSpPr>
          <p:cNvPr id="102" name="Title 1"/>
          <p:cNvSpPr>
            <a:spLocks noGrp="1"/>
          </p:cNvSpPr>
          <p:nvPr>
            <p:ph type="title"/>
          </p:nvPr>
        </p:nvSpPr>
        <p:spPr>
          <a:xfrm>
            <a:off x="562695" y="802883"/>
            <a:ext cx="11315820" cy="409027"/>
          </a:xfrm>
        </p:spPr>
        <p:txBody>
          <a:bodyPr>
            <a:normAutofit fontScale="90000"/>
          </a:bodyPr>
          <a:lstStyle/>
          <a:p>
            <a:r>
              <a:rPr lang="en-US" sz="3600" dirty="0">
                <a:latin typeface="Inter Black" panose="02000503000000020004" pitchFamily="2" charset="0"/>
                <a:ea typeface="Inter Black" panose="02000503000000020004" pitchFamily="2" charset="0"/>
              </a:rPr>
              <a:t>Field Proven Across Critical Sectors</a:t>
            </a:r>
          </a:p>
        </p:txBody>
      </p:sp>
      <p:grpSp>
        <p:nvGrpSpPr>
          <p:cNvPr id="7" name="Group 6">
            <a:extLst>
              <a:ext uri="{FF2B5EF4-FFF2-40B4-BE49-F238E27FC236}">
                <a16:creationId xmlns:a16="http://schemas.microsoft.com/office/drawing/2014/main" id="{DD1F020E-C7BA-0B8E-DD20-FAA0BE52137E}"/>
              </a:ext>
            </a:extLst>
          </p:cNvPr>
          <p:cNvGrpSpPr/>
          <p:nvPr/>
        </p:nvGrpSpPr>
        <p:grpSpPr>
          <a:xfrm>
            <a:off x="409855" y="1886606"/>
            <a:ext cx="2653265" cy="3012988"/>
            <a:chOff x="409855" y="1886606"/>
            <a:chExt cx="2653265" cy="3012988"/>
          </a:xfrm>
        </p:grpSpPr>
        <p:sp>
          <p:nvSpPr>
            <p:cNvPr id="104" name="r"/>
            <p:cNvSpPr/>
            <p:nvPr/>
          </p:nvSpPr>
          <p:spPr>
            <a:xfrm>
              <a:off x="409855" y="1909594"/>
              <a:ext cx="2653265" cy="2990000"/>
            </a:xfrm>
            <a:prstGeom prst="roundRect">
              <a:avLst>
                <a:gd name="adj" fmla="val 4000"/>
              </a:avLst>
            </a:prstGeom>
            <a:solidFill>
              <a:schemeClr val="bg1">
                <a:lumMod val="85000"/>
              </a:schemeClr>
            </a:solidFill>
            <a:ln>
              <a:solidFill>
                <a:srgbClr val="C9C9C6"/>
              </a:solidFill>
            </a:ln>
            <a:effectLst>
              <a:outerShdw blurRad="50800" dist="38100" dir="2700000" algn="tl" rotWithShape="0">
                <a:prstClr val="black">
                  <a:alpha val="40000"/>
                </a:prstClr>
              </a:outerShdw>
            </a:effectLst>
          </p:spPr>
          <p:txBody>
            <a:bodyPr/>
            <a:lstStyle/>
            <a:p>
              <a:endParaRPr/>
            </a:p>
          </p:txBody>
        </p:sp>
        <p:sp>
          <p:nvSpPr>
            <p:cNvPr id="105" name="r"/>
            <p:cNvSpPr/>
            <p:nvPr/>
          </p:nvSpPr>
          <p:spPr>
            <a:xfrm>
              <a:off x="409855" y="1886606"/>
              <a:ext cx="2653265" cy="142882"/>
            </a:xfrm>
            <a:prstGeom prst="rect">
              <a:avLst/>
            </a:prstGeom>
            <a:solidFill>
              <a:srgbClr val="DDC700"/>
            </a:solidFill>
            <a:ln>
              <a:solidFill>
                <a:srgbClr val="C9C9C6"/>
              </a:solidFill>
            </a:ln>
          </p:spPr>
          <p:txBody>
            <a:bodyPr/>
            <a:lstStyle/>
            <a:p>
              <a:endParaRPr/>
            </a:p>
          </p:txBody>
        </p:sp>
      </p:grpSp>
      <p:pic>
        <p:nvPicPr>
          <p:cNvPr id="106" name="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1457" y="2304277"/>
            <a:ext cx="594360" cy="594360"/>
          </a:xfrm>
          <a:prstGeom prst="rect">
            <a:avLst/>
          </a:prstGeom>
        </p:spPr>
      </p:pic>
      <p:sp>
        <p:nvSpPr>
          <p:cNvPr id="107" name="tb"/>
          <p:cNvSpPr txBox="1"/>
          <p:nvPr/>
        </p:nvSpPr>
        <p:spPr>
          <a:xfrm>
            <a:off x="684176" y="3069314"/>
            <a:ext cx="1988880" cy="400000"/>
          </a:xfrm>
          <a:prstGeom prst="rect">
            <a:avLst/>
          </a:prstGeom>
          <a:noFill/>
        </p:spPr>
        <p:txBody>
          <a:bodyPr wrap="square" lIns="0" tIns="0" rIns="0" bIns="0" anchor="t">
            <a:normAutofit/>
          </a:bodyPr>
          <a:lstStyle/>
          <a:p>
            <a:pPr marL="0" indent="0" algn="l">
              <a:lnSpc>
                <a:spcPct val="100000"/>
              </a:lnSpc>
              <a:spcBef>
                <a:spcPts val="0"/>
              </a:spcBef>
              <a:buNone/>
            </a:pPr>
            <a:r>
              <a:rPr lang="en-US" sz="1800" b="1" spc="100" dirty="0">
                <a:solidFill>
                  <a:srgbClr val="005191"/>
                </a:solidFill>
                <a:latin typeface="Inter"/>
                <a:cs typeface="Inter"/>
              </a:rPr>
              <a:t>MEDICAL</a:t>
            </a:r>
          </a:p>
        </p:txBody>
      </p:sp>
      <p:sp>
        <p:nvSpPr>
          <p:cNvPr id="108" name="r"/>
          <p:cNvSpPr/>
          <p:nvPr/>
        </p:nvSpPr>
        <p:spPr>
          <a:xfrm>
            <a:off x="684176" y="3572234"/>
            <a:ext cx="457200" cy="27432"/>
          </a:xfrm>
          <a:prstGeom prst="rect">
            <a:avLst/>
          </a:prstGeom>
          <a:solidFill>
            <a:srgbClr val="DDC700"/>
          </a:solidFill>
          <a:ln>
            <a:noFill/>
          </a:ln>
        </p:spPr>
        <p:txBody>
          <a:bodyPr/>
          <a:lstStyle/>
          <a:p>
            <a:endParaRPr/>
          </a:p>
        </p:txBody>
      </p:sp>
      <p:sp>
        <p:nvSpPr>
          <p:cNvPr id="109" name="tb"/>
          <p:cNvSpPr txBox="1"/>
          <p:nvPr/>
        </p:nvSpPr>
        <p:spPr>
          <a:xfrm>
            <a:off x="684176" y="3800834"/>
            <a:ext cx="1988880" cy="1300000"/>
          </a:xfrm>
          <a:prstGeom prst="rect">
            <a:avLst/>
          </a:prstGeom>
          <a:noFill/>
        </p:spPr>
        <p:txBody>
          <a:bodyPr wrap="square" lIns="0" tIns="0" rIns="0" bIns="0" anchor="t">
            <a:normAutofit/>
          </a:bodyPr>
          <a:lstStyle/>
          <a:p>
            <a:pPr marL="171450" indent="-171450" algn="l">
              <a:lnSpc>
                <a:spcPct val="100000"/>
              </a:lnSpc>
              <a:spcBef>
                <a:spcPts val="0"/>
              </a:spcBef>
              <a:buClr>
                <a:schemeClr val="tx1"/>
              </a:buClr>
              <a:buSzPct val="105000"/>
              <a:buFont typeface="Arial" panose="020B0604020202020204" pitchFamily="34" charset="0"/>
              <a:buChar char="•"/>
            </a:pPr>
            <a:r>
              <a:rPr lang="en-US" sz="1100" b="1" spc="0" dirty="0">
                <a:latin typeface="Inter"/>
                <a:cs typeface="Inter"/>
              </a:rPr>
              <a:t>Isotope production</a:t>
            </a:r>
          </a:p>
          <a:p>
            <a:pPr marL="171450" indent="-171450" algn="l">
              <a:lnSpc>
                <a:spcPct val="100000"/>
              </a:lnSpc>
              <a:spcBef>
                <a:spcPts val="600"/>
              </a:spcBef>
              <a:buClr>
                <a:schemeClr val="tx1"/>
              </a:buClr>
              <a:buSzPct val="105000"/>
              <a:buFont typeface="Arial" panose="020B0604020202020204" pitchFamily="34" charset="0"/>
              <a:buChar char="•"/>
            </a:pPr>
            <a:r>
              <a:rPr lang="en-US" sz="1100" b="1" spc="0" dirty="0">
                <a:latin typeface="Inter"/>
                <a:cs typeface="Inter"/>
              </a:rPr>
              <a:t>Diagnostic imaging</a:t>
            </a:r>
          </a:p>
          <a:p>
            <a:pPr marL="171450" indent="-171450" algn="l">
              <a:lnSpc>
                <a:spcPct val="100000"/>
              </a:lnSpc>
              <a:spcBef>
                <a:spcPts val="600"/>
              </a:spcBef>
              <a:buClr>
                <a:schemeClr val="tx1"/>
              </a:buClr>
              <a:buSzPct val="105000"/>
              <a:buFont typeface="Arial" panose="020B0604020202020204" pitchFamily="34" charset="0"/>
              <a:buChar char="•"/>
            </a:pPr>
            <a:r>
              <a:rPr lang="en-US" sz="1100" b="1" spc="0" dirty="0">
                <a:latin typeface="Inter"/>
                <a:cs typeface="Inter"/>
              </a:rPr>
              <a:t>Particle therapy &amp; BNCT</a:t>
            </a:r>
          </a:p>
        </p:txBody>
      </p:sp>
      <p:pic>
        <p:nvPicPr>
          <p:cNvPr id="112" name="icon"/>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82921" y="2304277"/>
            <a:ext cx="594360" cy="594360"/>
          </a:xfrm>
          <a:prstGeom prst="rect">
            <a:avLst/>
          </a:prstGeom>
        </p:spPr>
      </p:pic>
      <p:sp>
        <p:nvSpPr>
          <p:cNvPr id="113" name="tb"/>
          <p:cNvSpPr txBox="1"/>
          <p:nvPr/>
        </p:nvSpPr>
        <p:spPr>
          <a:xfrm>
            <a:off x="3695640" y="3093720"/>
            <a:ext cx="1988880" cy="400000"/>
          </a:xfrm>
          <a:prstGeom prst="rect">
            <a:avLst/>
          </a:prstGeom>
          <a:noFill/>
        </p:spPr>
        <p:txBody>
          <a:bodyPr wrap="square" lIns="0" tIns="0" rIns="0" bIns="0" anchor="t">
            <a:normAutofit/>
          </a:bodyPr>
          <a:lstStyle/>
          <a:p>
            <a:pPr marL="0" indent="0" algn="l">
              <a:lnSpc>
                <a:spcPct val="100000"/>
              </a:lnSpc>
              <a:spcBef>
                <a:spcPts val="0"/>
              </a:spcBef>
              <a:buNone/>
            </a:pPr>
            <a:r>
              <a:rPr lang="en-US" sz="1800" b="1" spc="100" dirty="0">
                <a:solidFill>
                  <a:srgbClr val="005191"/>
                </a:solidFill>
                <a:latin typeface="Inter"/>
                <a:cs typeface="Inter"/>
              </a:rPr>
              <a:t>ENERGY</a:t>
            </a:r>
          </a:p>
        </p:txBody>
      </p:sp>
      <p:sp>
        <p:nvSpPr>
          <p:cNvPr id="114" name="r"/>
          <p:cNvSpPr/>
          <p:nvPr/>
        </p:nvSpPr>
        <p:spPr>
          <a:xfrm>
            <a:off x="3695640" y="3596640"/>
            <a:ext cx="457200" cy="27432"/>
          </a:xfrm>
          <a:prstGeom prst="rect">
            <a:avLst/>
          </a:prstGeom>
          <a:solidFill>
            <a:srgbClr val="DDC700"/>
          </a:solidFill>
          <a:ln>
            <a:noFill/>
          </a:ln>
        </p:spPr>
        <p:txBody>
          <a:bodyPr/>
          <a:lstStyle/>
          <a:p>
            <a:endParaRPr/>
          </a:p>
        </p:txBody>
      </p:sp>
      <p:sp>
        <p:nvSpPr>
          <p:cNvPr id="115" name="tb"/>
          <p:cNvSpPr txBox="1"/>
          <p:nvPr/>
        </p:nvSpPr>
        <p:spPr>
          <a:xfrm>
            <a:off x="3695640" y="3825240"/>
            <a:ext cx="1988880" cy="1300000"/>
          </a:xfrm>
          <a:prstGeom prst="rect">
            <a:avLst/>
          </a:prstGeom>
          <a:noFill/>
        </p:spPr>
        <p:txBody>
          <a:bodyPr wrap="square" lIns="0" tIns="0" rIns="0" bIns="0" anchor="t">
            <a:normAutofit/>
          </a:bodyPr>
          <a:lstStyle/>
          <a:p>
            <a:pPr marL="152400" indent="-152400" algn="l">
              <a:lnSpc>
                <a:spcPct val="100000"/>
              </a:lnSpc>
              <a:spcBef>
                <a:spcPts val="0"/>
              </a:spcBef>
              <a:buClr>
                <a:schemeClr val="tx1"/>
              </a:buClr>
              <a:buSzPct val="105000"/>
              <a:buFont typeface="Arial"/>
              <a:buChar char="•"/>
            </a:pPr>
            <a:r>
              <a:rPr lang="en-US" sz="1100" b="1" spc="0" dirty="0">
                <a:latin typeface="Inter"/>
                <a:cs typeface="Inter"/>
              </a:rPr>
              <a:t>Fusion platforms</a:t>
            </a:r>
          </a:p>
          <a:p>
            <a:pPr marL="152400" indent="-152400" algn="l">
              <a:lnSpc>
                <a:spcPct val="100000"/>
              </a:lnSpc>
              <a:spcBef>
                <a:spcPts val="600"/>
              </a:spcBef>
              <a:buClr>
                <a:schemeClr val="tx1"/>
              </a:buClr>
              <a:buSzPct val="105000"/>
              <a:buFont typeface="Arial"/>
              <a:buChar char="•"/>
            </a:pPr>
            <a:r>
              <a:rPr lang="en-US" sz="1100" b="1" spc="0" dirty="0">
                <a:latin typeface="Inter"/>
                <a:cs typeface="Inter"/>
              </a:rPr>
              <a:t>Fission systems</a:t>
            </a:r>
          </a:p>
          <a:p>
            <a:pPr marL="152400" indent="-152400" algn="l">
              <a:lnSpc>
                <a:spcPct val="100000"/>
              </a:lnSpc>
              <a:spcBef>
                <a:spcPts val="600"/>
              </a:spcBef>
              <a:buClr>
                <a:schemeClr val="tx1"/>
              </a:buClr>
              <a:buSzPct val="105000"/>
              <a:buFont typeface="Arial"/>
              <a:buChar char="•"/>
            </a:pPr>
            <a:r>
              <a:rPr lang="en-US" sz="1100" b="1" spc="0" dirty="0">
                <a:latin typeface="Inter"/>
                <a:cs typeface="Inter"/>
              </a:rPr>
              <a:t>Lab to deployment</a:t>
            </a:r>
          </a:p>
        </p:txBody>
      </p:sp>
      <p:pic>
        <p:nvPicPr>
          <p:cNvPr id="118" name="icon"/>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94761" y="2304277"/>
            <a:ext cx="594360" cy="594360"/>
          </a:xfrm>
          <a:prstGeom prst="rect">
            <a:avLst/>
          </a:prstGeom>
        </p:spPr>
      </p:pic>
      <p:sp>
        <p:nvSpPr>
          <p:cNvPr id="119" name="tb"/>
          <p:cNvSpPr txBox="1"/>
          <p:nvPr/>
        </p:nvSpPr>
        <p:spPr>
          <a:xfrm>
            <a:off x="6412260" y="3093720"/>
            <a:ext cx="2179320" cy="400000"/>
          </a:xfrm>
          <a:prstGeom prst="rect">
            <a:avLst/>
          </a:prstGeom>
          <a:noFill/>
        </p:spPr>
        <p:txBody>
          <a:bodyPr wrap="square" lIns="0" tIns="0" rIns="0" bIns="0" anchor="t">
            <a:noAutofit/>
          </a:bodyPr>
          <a:lstStyle/>
          <a:p>
            <a:pPr marL="0" indent="0" algn="l">
              <a:lnSpc>
                <a:spcPct val="100000"/>
              </a:lnSpc>
              <a:spcBef>
                <a:spcPts val="0"/>
              </a:spcBef>
              <a:buNone/>
            </a:pPr>
            <a:r>
              <a:rPr lang="en-US" b="1" spc="100" dirty="0">
                <a:solidFill>
                  <a:srgbClr val="005191"/>
                </a:solidFill>
                <a:latin typeface="Inter"/>
                <a:cs typeface="Inter"/>
              </a:rPr>
              <a:t>INDUSTRIAL/OEM</a:t>
            </a:r>
          </a:p>
        </p:txBody>
      </p:sp>
      <p:sp>
        <p:nvSpPr>
          <p:cNvPr id="120" name="r"/>
          <p:cNvSpPr/>
          <p:nvPr/>
        </p:nvSpPr>
        <p:spPr>
          <a:xfrm>
            <a:off x="6412260" y="3596640"/>
            <a:ext cx="457200" cy="45719"/>
          </a:xfrm>
          <a:prstGeom prst="rect">
            <a:avLst/>
          </a:prstGeom>
          <a:solidFill>
            <a:srgbClr val="DDC700"/>
          </a:solidFill>
          <a:ln>
            <a:noFill/>
          </a:ln>
        </p:spPr>
        <p:txBody>
          <a:bodyPr/>
          <a:lstStyle/>
          <a:p>
            <a:endParaRPr/>
          </a:p>
        </p:txBody>
      </p:sp>
      <p:sp>
        <p:nvSpPr>
          <p:cNvPr id="121" name="tb"/>
          <p:cNvSpPr txBox="1"/>
          <p:nvPr/>
        </p:nvSpPr>
        <p:spPr>
          <a:xfrm>
            <a:off x="6412260" y="3816418"/>
            <a:ext cx="1988880" cy="874170"/>
          </a:xfrm>
          <a:prstGeom prst="rect">
            <a:avLst/>
          </a:prstGeom>
          <a:noFill/>
        </p:spPr>
        <p:txBody>
          <a:bodyPr wrap="square" lIns="0" tIns="0" rIns="0" bIns="0" anchor="t">
            <a:normAutofit/>
          </a:bodyPr>
          <a:lstStyle/>
          <a:p>
            <a:pPr marL="152400" indent="-152400" algn="l">
              <a:lnSpc>
                <a:spcPct val="100000"/>
              </a:lnSpc>
              <a:spcBef>
                <a:spcPts val="0"/>
              </a:spcBef>
              <a:buClr>
                <a:schemeClr val="tx1"/>
              </a:buClr>
              <a:buSzPct val="105000"/>
              <a:buFont typeface="Arial"/>
              <a:buChar char="•"/>
            </a:pPr>
            <a:r>
              <a:rPr lang="en-US" sz="1100" b="1" spc="0" dirty="0">
                <a:latin typeface="Inter"/>
                <a:cs typeface="Inter"/>
              </a:rPr>
              <a:t>Ion implantation</a:t>
            </a:r>
          </a:p>
          <a:p>
            <a:pPr marL="152400" indent="-152400" algn="l">
              <a:lnSpc>
                <a:spcPct val="100000"/>
              </a:lnSpc>
              <a:spcBef>
                <a:spcPts val="600"/>
              </a:spcBef>
              <a:buClr>
                <a:schemeClr val="tx1"/>
              </a:buClr>
              <a:buSzPct val="105000"/>
              <a:buFont typeface="Arial"/>
              <a:buChar char="•"/>
            </a:pPr>
            <a:r>
              <a:rPr lang="en-US" sz="1100" b="1" spc="0" dirty="0">
                <a:latin typeface="Inter"/>
                <a:cs typeface="Inter"/>
              </a:rPr>
              <a:t>Surface modification</a:t>
            </a:r>
          </a:p>
          <a:p>
            <a:pPr marL="152400" indent="-152400" algn="l">
              <a:lnSpc>
                <a:spcPct val="100000"/>
              </a:lnSpc>
              <a:spcBef>
                <a:spcPts val="600"/>
              </a:spcBef>
              <a:buClr>
                <a:schemeClr val="tx1"/>
              </a:buClr>
              <a:buSzPct val="105000"/>
              <a:buFont typeface="Arial"/>
              <a:buChar char="•"/>
            </a:pPr>
            <a:r>
              <a:rPr lang="en-US" sz="1100" b="1" spc="0" dirty="0">
                <a:latin typeface="Inter"/>
                <a:cs typeface="Inter"/>
              </a:rPr>
              <a:t>Materials analysis &amp; NDT</a:t>
            </a:r>
          </a:p>
        </p:txBody>
      </p:sp>
      <p:pic>
        <p:nvPicPr>
          <p:cNvPr id="124" name="icon"/>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19320" y="2304277"/>
            <a:ext cx="594360" cy="594360"/>
          </a:xfrm>
          <a:prstGeom prst="rect">
            <a:avLst/>
          </a:prstGeom>
        </p:spPr>
      </p:pic>
      <p:sp>
        <p:nvSpPr>
          <p:cNvPr id="125" name="tb"/>
          <p:cNvSpPr txBox="1"/>
          <p:nvPr/>
        </p:nvSpPr>
        <p:spPr>
          <a:xfrm>
            <a:off x="9319320" y="3093720"/>
            <a:ext cx="1988880" cy="400000"/>
          </a:xfrm>
          <a:prstGeom prst="rect">
            <a:avLst/>
          </a:prstGeom>
          <a:noFill/>
        </p:spPr>
        <p:txBody>
          <a:bodyPr wrap="square" lIns="0" tIns="0" rIns="0" bIns="0" anchor="t">
            <a:normAutofit/>
          </a:bodyPr>
          <a:lstStyle/>
          <a:p>
            <a:pPr marL="0" indent="0" algn="l">
              <a:lnSpc>
                <a:spcPct val="100000"/>
              </a:lnSpc>
              <a:spcBef>
                <a:spcPts val="0"/>
              </a:spcBef>
              <a:buNone/>
            </a:pPr>
            <a:r>
              <a:rPr lang="en-US" sz="1800" b="1" spc="100" dirty="0">
                <a:solidFill>
                  <a:srgbClr val="005191"/>
                </a:solidFill>
                <a:latin typeface="Inter"/>
                <a:cs typeface="Inter"/>
              </a:rPr>
              <a:t>RESEARCH</a:t>
            </a:r>
          </a:p>
        </p:txBody>
      </p:sp>
      <p:sp>
        <p:nvSpPr>
          <p:cNvPr id="126" name="r"/>
          <p:cNvSpPr/>
          <p:nvPr/>
        </p:nvSpPr>
        <p:spPr>
          <a:xfrm>
            <a:off x="9319320" y="3596640"/>
            <a:ext cx="457200" cy="27432"/>
          </a:xfrm>
          <a:prstGeom prst="rect">
            <a:avLst/>
          </a:prstGeom>
          <a:solidFill>
            <a:srgbClr val="DDC700"/>
          </a:solidFill>
          <a:ln>
            <a:noFill/>
          </a:ln>
        </p:spPr>
        <p:txBody>
          <a:bodyPr/>
          <a:lstStyle/>
          <a:p>
            <a:endParaRPr/>
          </a:p>
        </p:txBody>
      </p:sp>
      <p:sp>
        <p:nvSpPr>
          <p:cNvPr id="127" name="tb"/>
          <p:cNvSpPr txBox="1"/>
          <p:nvPr/>
        </p:nvSpPr>
        <p:spPr>
          <a:xfrm>
            <a:off x="9319320" y="3825240"/>
            <a:ext cx="1988880" cy="1300000"/>
          </a:xfrm>
          <a:prstGeom prst="rect">
            <a:avLst/>
          </a:prstGeom>
          <a:noFill/>
        </p:spPr>
        <p:txBody>
          <a:bodyPr wrap="square" lIns="0" tIns="0" rIns="0" bIns="0" anchor="t">
            <a:normAutofit/>
          </a:bodyPr>
          <a:lstStyle/>
          <a:p>
            <a:pPr marL="171450" indent="-171450" algn="l">
              <a:lnSpc>
                <a:spcPct val="100000"/>
              </a:lnSpc>
              <a:spcBef>
                <a:spcPts val="0"/>
              </a:spcBef>
              <a:buClr>
                <a:schemeClr val="tx1"/>
              </a:buClr>
              <a:buFont typeface="Arial" panose="020B0604020202020204" pitchFamily="34" charset="0"/>
              <a:buChar char="•"/>
            </a:pPr>
            <a:r>
              <a:rPr lang="en-US" sz="1100" b="1" spc="0" dirty="0">
                <a:latin typeface="Inter"/>
                <a:cs typeface="Inter"/>
              </a:rPr>
              <a:t>Particle &amp; nuclear physics</a:t>
            </a:r>
          </a:p>
          <a:p>
            <a:pPr marL="171450" indent="-171450" algn="l">
              <a:lnSpc>
                <a:spcPct val="100000"/>
              </a:lnSpc>
              <a:spcBef>
                <a:spcPts val="600"/>
              </a:spcBef>
              <a:buClr>
                <a:schemeClr val="tx1"/>
              </a:buClr>
              <a:buFont typeface="Arial" panose="020B0604020202020204" pitchFamily="34" charset="0"/>
              <a:buChar char="•"/>
            </a:pPr>
            <a:r>
              <a:rPr lang="en-US" sz="1100" b="1" spc="0" dirty="0">
                <a:latin typeface="Inter"/>
                <a:cs typeface="Inter"/>
              </a:rPr>
              <a:t>Materials science</a:t>
            </a:r>
          </a:p>
          <a:p>
            <a:pPr marL="171450" indent="-171450" algn="l">
              <a:lnSpc>
                <a:spcPct val="100000"/>
              </a:lnSpc>
              <a:spcBef>
                <a:spcPts val="600"/>
              </a:spcBef>
              <a:buClr>
                <a:schemeClr val="tx1"/>
              </a:buClr>
              <a:buFont typeface="Arial" panose="020B0604020202020204" pitchFamily="34" charset="0"/>
              <a:buChar char="•"/>
            </a:pPr>
            <a:r>
              <a:rPr lang="en-US" sz="1100" b="1" spc="0" dirty="0">
                <a:latin typeface="Inter"/>
                <a:cs typeface="Inter"/>
              </a:rPr>
              <a:t>Accelerator facilities</a:t>
            </a:r>
          </a:p>
        </p:txBody>
      </p:sp>
      <p:sp>
        <p:nvSpPr>
          <p:cNvPr id="128" name="r"/>
          <p:cNvSpPr/>
          <p:nvPr/>
        </p:nvSpPr>
        <p:spPr>
          <a:xfrm>
            <a:off x="609480" y="5391868"/>
            <a:ext cx="10973040" cy="18288"/>
          </a:xfrm>
          <a:prstGeom prst="rect">
            <a:avLst/>
          </a:prstGeom>
          <a:solidFill>
            <a:srgbClr val="D9D9D9"/>
          </a:solidFill>
          <a:ln>
            <a:noFill/>
          </a:ln>
        </p:spPr>
        <p:txBody>
          <a:bodyPr/>
          <a:lstStyle/>
          <a:p>
            <a:endParaRPr/>
          </a:p>
        </p:txBody>
      </p:sp>
      <p:sp>
        <p:nvSpPr>
          <p:cNvPr id="129" name="tb"/>
          <p:cNvSpPr txBox="1"/>
          <p:nvPr/>
        </p:nvSpPr>
        <p:spPr>
          <a:xfrm>
            <a:off x="562695" y="5427984"/>
            <a:ext cx="11362605" cy="640080"/>
          </a:xfrm>
          <a:prstGeom prst="rect">
            <a:avLst/>
          </a:prstGeom>
          <a:noFill/>
        </p:spPr>
        <p:txBody>
          <a:bodyPr wrap="square" lIns="0" tIns="0" rIns="0" bIns="0" anchor="t">
            <a:normAutofit/>
          </a:bodyPr>
          <a:lstStyle/>
          <a:p>
            <a:pPr marL="0" indent="0" algn="ctr">
              <a:lnSpc>
                <a:spcPct val="100000"/>
              </a:lnSpc>
              <a:spcBef>
                <a:spcPts val="0"/>
              </a:spcBef>
              <a:buNone/>
            </a:pPr>
            <a:r>
              <a:rPr lang="en-US" sz="2000" b="1" spc="200" dirty="0">
                <a:solidFill>
                  <a:schemeClr val="bg2">
                    <a:lumMod val="50000"/>
                  </a:schemeClr>
                </a:solidFill>
                <a:latin typeface="JetBrains Mono"/>
                <a:cs typeface="JetBrains Mono"/>
              </a:rPr>
              <a:t>STABLE, HIGH-PERFORMANCE ION BEAMS AND SUPORTING TECHNOLOGY </a:t>
            </a:r>
            <a:br>
              <a:rPr lang="en-US" sz="2000" b="1" spc="200" dirty="0">
                <a:solidFill>
                  <a:schemeClr val="bg2">
                    <a:lumMod val="50000"/>
                  </a:schemeClr>
                </a:solidFill>
                <a:latin typeface="JetBrains Mono"/>
                <a:cs typeface="JetBrains Mono"/>
              </a:rPr>
            </a:br>
            <a:r>
              <a:rPr lang="en-US" sz="2000" b="1" spc="200" dirty="0">
                <a:solidFill>
                  <a:schemeClr val="bg2">
                    <a:lumMod val="50000"/>
                  </a:schemeClr>
                </a:solidFill>
                <a:latin typeface="JetBrains Mono"/>
                <a:cs typeface="JetBrains Mono"/>
              </a:rPr>
              <a:t>ACROSS EVERY SECTOR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b"/>
          <p:cNvSpPr txBox="1"/>
          <p:nvPr/>
        </p:nvSpPr>
        <p:spPr>
          <a:xfrm>
            <a:off x="609480" y="320040"/>
            <a:ext cx="9000000" cy="260000"/>
          </a:xfrm>
          <a:prstGeom prst="rect">
            <a:avLst/>
          </a:prstGeom>
          <a:noFill/>
        </p:spPr>
        <p:txBody>
          <a:bodyPr wrap="square" lIns="0" tIns="0" rIns="0" bIns="0" anchor="t">
            <a:normAutofit lnSpcReduction="10000"/>
          </a:bodyPr>
          <a:lstStyle/>
          <a:p>
            <a:pPr marL="0" indent="0" algn="l">
              <a:lnSpc>
                <a:spcPct val="100000"/>
              </a:lnSpc>
              <a:spcBef>
                <a:spcPts val="0"/>
              </a:spcBef>
              <a:buNone/>
            </a:pPr>
            <a:r>
              <a:rPr lang="en-US" b="1" spc="200" dirty="0">
                <a:solidFill>
                  <a:srgbClr val="DDC700"/>
                </a:solidFill>
                <a:latin typeface="JetBrains Mono"/>
                <a:cs typeface="JetBrains Mono"/>
              </a:rPr>
              <a:t>OFFERINGS</a:t>
            </a:r>
            <a:endParaRPr lang="en-US" sz="1000" b="1" spc="200" dirty="0">
              <a:solidFill>
                <a:srgbClr val="DDC700"/>
              </a:solidFill>
              <a:latin typeface="JetBrains Mono"/>
              <a:cs typeface="JetBrains Mono"/>
            </a:endParaRPr>
          </a:p>
        </p:txBody>
      </p:sp>
      <p:sp>
        <p:nvSpPr>
          <p:cNvPr id="202" name="Title 1"/>
          <p:cNvSpPr>
            <a:spLocks noGrp="1"/>
          </p:cNvSpPr>
          <p:nvPr>
            <p:ph type="title"/>
          </p:nvPr>
        </p:nvSpPr>
        <p:spPr>
          <a:xfrm>
            <a:off x="609480" y="640080"/>
            <a:ext cx="6400000" cy="640080"/>
          </a:xfrm>
        </p:spPr>
        <p:txBody>
          <a:bodyPr>
            <a:normAutofit/>
          </a:bodyPr>
          <a:lstStyle/>
          <a:p>
            <a:r>
              <a:rPr lang="en-US" sz="3200" dirty="0">
                <a:latin typeface="Inter Black" panose="02000503000000020004" pitchFamily="2" charset="0"/>
                <a:ea typeface="Inter Black" panose="02000503000000020004" pitchFamily="2" charset="0"/>
              </a:rPr>
              <a:t>Source. System. Support.</a:t>
            </a:r>
          </a:p>
        </p:txBody>
      </p:sp>
      <p:sp>
        <p:nvSpPr>
          <p:cNvPr id="219" name="r"/>
          <p:cNvSpPr/>
          <p:nvPr/>
        </p:nvSpPr>
        <p:spPr>
          <a:xfrm>
            <a:off x="574993" y="6392448"/>
            <a:ext cx="10973040" cy="18288"/>
          </a:xfrm>
          <a:prstGeom prst="rect">
            <a:avLst/>
          </a:prstGeom>
          <a:solidFill>
            <a:srgbClr val="D9D9D9"/>
          </a:solidFill>
          <a:ln>
            <a:noFill/>
          </a:ln>
        </p:spPr>
        <p:txBody>
          <a:bodyPr/>
          <a:lstStyle/>
          <a:p>
            <a:endParaRPr/>
          </a:p>
        </p:txBody>
      </p:sp>
      <p:sp>
        <p:nvSpPr>
          <p:cNvPr id="220" name="tb"/>
          <p:cNvSpPr txBox="1"/>
          <p:nvPr/>
        </p:nvSpPr>
        <p:spPr>
          <a:xfrm>
            <a:off x="609480" y="6476000"/>
            <a:ext cx="10973040" cy="300000"/>
          </a:xfrm>
          <a:prstGeom prst="rect">
            <a:avLst/>
          </a:prstGeom>
          <a:noFill/>
        </p:spPr>
        <p:txBody>
          <a:bodyPr wrap="square" lIns="0" tIns="0" rIns="0" bIns="0" anchor="t">
            <a:noAutofit/>
          </a:bodyPr>
          <a:lstStyle/>
          <a:p>
            <a:pPr marL="0" indent="0" algn="ctr">
              <a:lnSpc>
                <a:spcPct val="100000"/>
              </a:lnSpc>
              <a:spcBef>
                <a:spcPts val="0"/>
              </a:spcBef>
              <a:buNone/>
            </a:pPr>
            <a:r>
              <a:rPr lang="en-US" sz="2000" b="1" spc="200" dirty="0">
                <a:solidFill>
                  <a:srgbClr val="6B6B6B"/>
                </a:solidFill>
                <a:latin typeface="JetBrains Mono"/>
                <a:cs typeface="JetBrains Mono"/>
              </a:rPr>
              <a:t>TURNKEY SOLUTIONS DESIGNED, BUILT, INTEGRATED AND BEAM-TESTED</a:t>
            </a:r>
          </a:p>
        </p:txBody>
      </p:sp>
      <p:sp>
        <p:nvSpPr>
          <p:cNvPr id="204" name="r"/>
          <p:cNvSpPr/>
          <p:nvPr/>
        </p:nvSpPr>
        <p:spPr>
          <a:xfrm>
            <a:off x="335311" y="1603890"/>
            <a:ext cx="3595253" cy="4614030"/>
          </a:xfrm>
          <a:prstGeom prst="roundRect">
            <a:avLst>
              <a:gd name="adj" fmla="val 3000"/>
            </a:avLst>
          </a:prstGeom>
          <a:solidFill>
            <a:schemeClr val="bg1">
              <a:lumMod val="85000"/>
            </a:schemeClr>
          </a:solidFill>
          <a:ln w="41275">
            <a:noFill/>
          </a:ln>
          <a:effectLst>
            <a:outerShdw blurRad="50800" dist="38100" dir="2700000" algn="tl" rotWithShape="0">
              <a:prstClr val="black">
                <a:alpha val="40000"/>
              </a:prstClr>
            </a:outerShdw>
          </a:effectLst>
        </p:spPr>
        <p:txBody>
          <a:bodyPr/>
          <a:lstStyle/>
          <a:p>
            <a:endParaRPr dirty="0"/>
          </a:p>
        </p:txBody>
      </p:sp>
      <p:sp>
        <p:nvSpPr>
          <p:cNvPr id="206" name="r"/>
          <p:cNvSpPr/>
          <p:nvPr/>
        </p:nvSpPr>
        <p:spPr>
          <a:xfrm>
            <a:off x="335311" y="2979772"/>
            <a:ext cx="3595253" cy="102548"/>
          </a:xfrm>
          <a:prstGeom prst="rect">
            <a:avLst/>
          </a:prstGeom>
          <a:solidFill>
            <a:srgbClr val="DDC700"/>
          </a:solidFill>
          <a:ln>
            <a:solidFill>
              <a:srgbClr val="DDC700"/>
            </a:solidFill>
          </a:ln>
        </p:spPr>
        <p:txBody>
          <a:bodyPr/>
          <a:lstStyle/>
          <a:p>
            <a:endParaRPr/>
          </a:p>
        </p:txBody>
      </p:sp>
      <p:sp>
        <p:nvSpPr>
          <p:cNvPr id="207" name="tb"/>
          <p:cNvSpPr txBox="1"/>
          <p:nvPr/>
        </p:nvSpPr>
        <p:spPr>
          <a:xfrm>
            <a:off x="444403" y="3165984"/>
            <a:ext cx="3423417" cy="400000"/>
          </a:xfrm>
          <a:prstGeom prst="rect">
            <a:avLst/>
          </a:prstGeom>
          <a:noFill/>
        </p:spPr>
        <p:txBody>
          <a:bodyPr wrap="square" lIns="0" tIns="0" rIns="0" bIns="0" anchor="t">
            <a:normAutofit lnSpcReduction="10000"/>
          </a:bodyPr>
          <a:lstStyle/>
          <a:p>
            <a:pPr marL="0" indent="0" algn="ctr">
              <a:lnSpc>
                <a:spcPct val="100000"/>
              </a:lnSpc>
              <a:spcBef>
                <a:spcPts val="0"/>
              </a:spcBef>
              <a:buNone/>
            </a:pPr>
            <a:r>
              <a:rPr lang="en-US" b="1" spc="100" dirty="0">
                <a:solidFill>
                  <a:srgbClr val="005191"/>
                </a:solidFill>
                <a:latin typeface="Inter ExtraBold" panose="02000503000000020004" pitchFamily="2" charset="0"/>
                <a:ea typeface="Inter ExtraBold" panose="02000503000000020004" pitchFamily="2" charset="0"/>
                <a:cs typeface="Inter"/>
              </a:rPr>
              <a:t>ION SOURCES</a:t>
            </a:r>
            <a:br>
              <a:rPr lang="en-US" sz="1600" b="1" spc="100" dirty="0">
                <a:solidFill>
                  <a:srgbClr val="005191"/>
                </a:solidFill>
                <a:latin typeface="Inter"/>
                <a:cs typeface="Inter"/>
              </a:rPr>
            </a:br>
            <a:r>
              <a:rPr lang="en-US" sz="1050" b="1" spc="100" dirty="0">
                <a:solidFill>
                  <a:schemeClr val="tx1">
                    <a:lumMod val="65000"/>
                    <a:lumOff val="35000"/>
                  </a:schemeClr>
                </a:solidFill>
                <a:latin typeface="JetBrains Mono" panose="02000009000000000000" pitchFamily="49" charset="0"/>
                <a:cs typeface="JetBrains Mono" panose="02000009000000000000" pitchFamily="49" charset="0"/>
              </a:rPr>
              <a:t>(Turnkey System or Source Only)</a:t>
            </a:r>
            <a:endParaRPr lang="en-US" sz="1600" b="1" spc="100" dirty="0">
              <a:solidFill>
                <a:schemeClr val="tx1">
                  <a:lumMod val="65000"/>
                  <a:lumOff val="35000"/>
                </a:schemeClr>
              </a:solidFill>
              <a:latin typeface="JetBrains Mono" panose="02000009000000000000" pitchFamily="49" charset="0"/>
              <a:cs typeface="JetBrains Mono" panose="02000009000000000000" pitchFamily="49" charset="0"/>
            </a:endParaRPr>
          </a:p>
        </p:txBody>
      </p:sp>
      <p:sp>
        <p:nvSpPr>
          <p:cNvPr id="208" name="tb"/>
          <p:cNvSpPr txBox="1"/>
          <p:nvPr/>
        </p:nvSpPr>
        <p:spPr>
          <a:xfrm>
            <a:off x="574993" y="3728389"/>
            <a:ext cx="3292827" cy="2379218"/>
          </a:xfrm>
          <a:prstGeom prst="rect">
            <a:avLst/>
          </a:prstGeom>
          <a:noFill/>
        </p:spPr>
        <p:txBody>
          <a:bodyPr wrap="square" lIns="0" tIns="0" rIns="0" bIns="0" anchor="t">
            <a:normAutofit lnSpcReduction="10000"/>
          </a:bodyPr>
          <a:lstStyle/>
          <a:p>
            <a:pPr>
              <a:buClr>
                <a:schemeClr val="tx1"/>
              </a:buClr>
            </a:pPr>
            <a:r>
              <a:rPr lang="en-US" sz="1500" b="1" dirty="0">
                <a:cs typeface="Inter"/>
              </a:rPr>
              <a:t>ECR 2.45 GHz</a:t>
            </a:r>
          </a:p>
          <a:p>
            <a:pPr marL="171450" indent="-171450">
              <a:buClr>
                <a:schemeClr val="tx1"/>
              </a:buClr>
              <a:buFont typeface="Arial" panose="020B0604020202020204" pitchFamily="34" charset="0"/>
              <a:buChar char="•"/>
            </a:pPr>
            <a:r>
              <a:rPr lang="pt-BR" sz="1300" dirty="0">
                <a:cs typeface="Inter"/>
              </a:rPr>
              <a:t>Particles: H</a:t>
            </a:r>
            <a:r>
              <a:rPr lang="pt-BR" sz="1300" baseline="30000" dirty="0">
                <a:cs typeface="Inter"/>
              </a:rPr>
              <a:t>+</a:t>
            </a:r>
            <a:r>
              <a:rPr lang="pt-BR" sz="1300" dirty="0">
                <a:cs typeface="Inter"/>
              </a:rPr>
              <a:t>, H</a:t>
            </a:r>
            <a:r>
              <a:rPr lang="pt-BR" sz="1300" baseline="30000" dirty="0">
                <a:cs typeface="Inter"/>
              </a:rPr>
              <a:t>2+</a:t>
            </a:r>
            <a:r>
              <a:rPr lang="pt-BR" sz="1300" dirty="0">
                <a:cs typeface="Inter"/>
              </a:rPr>
              <a:t>, D</a:t>
            </a:r>
            <a:r>
              <a:rPr lang="pt-BR" sz="1300" baseline="30000" dirty="0">
                <a:cs typeface="Inter"/>
              </a:rPr>
              <a:t>+</a:t>
            </a:r>
            <a:r>
              <a:rPr lang="pt-BR" sz="1300" dirty="0">
                <a:cs typeface="Inter"/>
              </a:rPr>
              <a:t>, He</a:t>
            </a:r>
            <a:r>
              <a:rPr lang="pt-BR" sz="1300" baseline="30000" dirty="0">
                <a:cs typeface="Inter"/>
              </a:rPr>
              <a:t>+</a:t>
            </a:r>
            <a:r>
              <a:rPr lang="pt-BR" sz="1300" dirty="0">
                <a:cs typeface="Inter"/>
              </a:rPr>
              <a:t> (&gt;30mA) </a:t>
            </a:r>
          </a:p>
          <a:p>
            <a:pPr lvl="1">
              <a:buClr>
                <a:schemeClr val="tx1"/>
              </a:buClr>
            </a:pPr>
            <a:endParaRPr lang="en-US" sz="1300" b="1" dirty="0">
              <a:cs typeface="Inter"/>
            </a:endParaRPr>
          </a:p>
          <a:p>
            <a:pPr>
              <a:buClr>
                <a:schemeClr val="tx1"/>
              </a:buClr>
            </a:pPr>
            <a:r>
              <a:rPr lang="en-US" sz="1500" b="1" dirty="0"/>
              <a:t>Filament-powered Multicusp</a:t>
            </a:r>
          </a:p>
          <a:p>
            <a:pPr marL="171450" indent="-171450">
              <a:buClr>
                <a:schemeClr val="tx1"/>
              </a:buClr>
              <a:buFont typeface="Arial" panose="020B0604020202020204" pitchFamily="34" charset="0"/>
              <a:buChar char="•"/>
            </a:pPr>
            <a:r>
              <a:rPr lang="en-US" sz="1200" dirty="0"/>
              <a:t> </a:t>
            </a:r>
            <a:r>
              <a:rPr lang="en-US" sz="1300" dirty="0"/>
              <a:t>Config 1: Negative: H</a:t>
            </a:r>
            <a:r>
              <a:rPr lang="en-US" sz="1300" baseline="30000" dirty="0"/>
              <a:t>-</a:t>
            </a:r>
            <a:r>
              <a:rPr lang="en-US" sz="1300" dirty="0"/>
              <a:t> / D</a:t>
            </a:r>
            <a:r>
              <a:rPr lang="en-US" sz="1300" baseline="30000" dirty="0"/>
              <a:t>-</a:t>
            </a:r>
          </a:p>
          <a:p>
            <a:pPr marL="171450" indent="-171450">
              <a:buClr>
                <a:schemeClr val="tx1"/>
              </a:buClr>
              <a:buFont typeface="Arial" panose="020B0604020202020204" pitchFamily="34" charset="0"/>
              <a:buChar char="•"/>
            </a:pPr>
            <a:r>
              <a:rPr lang="en-US" sz="1300" dirty="0"/>
              <a:t> Config 2: Positive: </a:t>
            </a:r>
            <a:r>
              <a:rPr lang="en-CA" sz="1300" dirty="0"/>
              <a:t>H</a:t>
            </a:r>
            <a:r>
              <a:rPr lang="en-CA" sz="1300" baseline="30000" dirty="0"/>
              <a:t>+</a:t>
            </a:r>
            <a:r>
              <a:rPr lang="en-CA" sz="1300" dirty="0"/>
              <a:t>, H</a:t>
            </a:r>
            <a:r>
              <a:rPr lang="en-CA" sz="1300" baseline="30000" dirty="0"/>
              <a:t>2+</a:t>
            </a:r>
            <a:r>
              <a:rPr lang="en-CA" sz="1300" dirty="0"/>
              <a:t>, H</a:t>
            </a:r>
            <a:r>
              <a:rPr lang="en-CA" sz="1300" baseline="30000" dirty="0"/>
              <a:t>3+</a:t>
            </a:r>
          </a:p>
          <a:p>
            <a:pPr marL="171450" indent="-171450">
              <a:buClr>
                <a:schemeClr val="tx1"/>
              </a:buClr>
              <a:buFont typeface="Arial" panose="020B0604020202020204" pitchFamily="34" charset="0"/>
              <a:buChar char="•"/>
            </a:pPr>
            <a:r>
              <a:rPr lang="en-CA" sz="1300" dirty="0"/>
              <a:t> Config 3: Dual: </a:t>
            </a:r>
            <a:r>
              <a:rPr lang="pt-BR" sz="1300" dirty="0"/>
              <a:t>H</a:t>
            </a:r>
            <a:r>
              <a:rPr lang="pt-BR" sz="1300" baseline="30000" dirty="0"/>
              <a:t>-</a:t>
            </a:r>
            <a:r>
              <a:rPr lang="pt-BR" sz="1300" dirty="0"/>
              <a:t> D</a:t>
            </a:r>
            <a:r>
              <a:rPr lang="pt-BR" sz="1300" baseline="30000" dirty="0"/>
              <a:t>-</a:t>
            </a:r>
            <a:r>
              <a:rPr lang="pt-BR" sz="1300" dirty="0"/>
              <a:t>, H</a:t>
            </a:r>
            <a:r>
              <a:rPr lang="pt-BR" sz="1300" baseline="30000" dirty="0"/>
              <a:t>+</a:t>
            </a:r>
            <a:r>
              <a:rPr lang="pt-BR" sz="1300" dirty="0"/>
              <a:t>, D</a:t>
            </a:r>
            <a:r>
              <a:rPr lang="pt-BR" sz="1300" baseline="30000" dirty="0"/>
              <a:t>+</a:t>
            </a:r>
            <a:r>
              <a:rPr lang="pt-BR" sz="1300" dirty="0"/>
              <a:t>, He</a:t>
            </a:r>
            <a:r>
              <a:rPr lang="pt-BR" sz="1300" baseline="30000" dirty="0"/>
              <a:t>+</a:t>
            </a:r>
          </a:p>
          <a:p>
            <a:pPr>
              <a:buClr>
                <a:schemeClr val="tx1"/>
              </a:buClr>
            </a:pPr>
            <a:endParaRPr lang="en-CA" sz="1300" dirty="0"/>
          </a:p>
          <a:p>
            <a:pPr>
              <a:buClr>
                <a:schemeClr val="tx1"/>
              </a:buClr>
            </a:pPr>
            <a:r>
              <a:rPr lang="en-CA" sz="1500" b="1" dirty="0"/>
              <a:t>In Development</a:t>
            </a:r>
          </a:p>
          <a:p>
            <a:pPr marL="171450" indent="-171450">
              <a:buClr>
                <a:schemeClr val="tx1"/>
              </a:buClr>
              <a:buFont typeface="Arial" panose="020B0604020202020204" pitchFamily="34" charset="0"/>
              <a:buChar char="•"/>
            </a:pPr>
            <a:r>
              <a:rPr lang="en-CA" sz="1300" dirty="0"/>
              <a:t>Compact 14.5 GHz ECR Alpha Source</a:t>
            </a:r>
          </a:p>
          <a:p>
            <a:pPr marL="171450" indent="-171450">
              <a:buClr>
                <a:schemeClr val="tx1"/>
              </a:buClr>
              <a:buFont typeface="Arial" panose="020B0604020202020204" pitchFamily="34" charset="0"/>
              <a:buChar char="•"/>
            </a:pPr>
            <a:r>
              <a:rPr lang="en-CA" sz="1300" dirty="0"/>
              <a:t>Multicusp RF Source (</a:t>
            </a:r>
            <a:r>
              <a:rPr lang="pt-BR" sz="1300" dirty="0"/>
              <a:t>H</a:t>
            </a:r>
            <a:r>
              <a:rPr lang="pt-BR" sz="1300" baseline="30000" dirty="0"/>
              <a:t>-</a:t>
            </a:r>
            <a:r>
              <a:rPr lang="pt-BR" sz="1300" dirty="0"/>
              <a:t>, D</a:t>
            </a:r>
            <a:r>
              <a:rPr lang="pt-BR" sz="1300" baseline="30000" dirty="0"/>
              <a:t>-</a:t>
            </a:r>
            <a:r>
              <a:rPr lang="pt-BR" sz="1300" dirty="0"/>
              <a:t>, C</a:t>
            </a:r>
            <a:r>
              <a:rPr lang="pt-BR" sz="1300" baseline="-25000" dirty="0"/>
              <a:t>2</a:t>
            </a:r>
            <a:r>
              <a:rPr lang="pt-BR" sz="1300" baseline="30000" dirty="0"/>
              <a:t>-</a:t>
            </a:r>
            <a:r>
              <a:rPr lang="pt-BR" sz="1300" dirty="0"/>
              <a:t>, C</a:t>
            </a:r>
            <a:r>
              <a:rPr lang="pt-BR" sz="1300" baseline="-25000" dirty="0"/>
              <a:t>2</a:t>
            </a:r>
            <a:r>
              <a:rPr lang="pt-BR" sz="1300" dirty="0"/>
              <a:t>H</a:t>
            </a:r>
            <a:r>
              <a:rPr lang="pt-BR" sz="1300" baseline="30000" dirty="0"/>
              <a:t>-</a:t>
            </a:r>
            <a:r>
              <a:rPr lang="pt-BR" sz="1300" dirty="0"/>
              <a:t>, C</a:t>
            </a:r>
            <a:r>
              <a:rPr lang="pt-BR" sz="1300" baseline="-25000" dirty="0"/>
              <a:t>2</a:t>
            </a:r>
            <a:r>
              <a:rPr lang="pt-BR" sz="1300" dirty="0"/>
              <a:t>H</a:t>
            </a:r>
            <a:r>
              <a:rPr lang="pt-BR" sz="1300" baseline="-25000" dirty="0"/>
              <a:t>2</a:t>
            </a:r>
            <a:r>
              <a:rPr lang="pt-BR" sz="1300" baseline="30000" dirty="0"/>
              <a:t>-</a:t>
            </a:r>
            <a:r>
              <a:rPr lang="pt-BR" sz="1300" dirty="0"/>
              <a:t>, O</a:t>
            </a:r>
            <a:r>
              <a:rPr lang="pt-BR" sz="1300" baseline="30000" dirty="0"/>
              <a:t>-</a:t>
            </a:r>
            <a:r>
              <a:rPr lang="pt-BR" sz="1300" dirty="0"/>
              <a:t>, O</a:t>
            </a:r>
            <a:r>
              <a:rPr lang="pt-BR" sz="1300" baseline="-25000" dirty="0"/>
              <a:t>2</a:t>
            </a:r>
            <a:r>
              <a:rPr lang="pt-BR" sz="1300" baseline="30000" dirty="0"/>
              <a:t>-</a:t>
            </a:r>
            <a:r>
              <a:rPr lang="pt-BR" sz="1300" dirty="0"/>
              <a:t>)</a:t>
            </a:r>
            <a:endParaRPr lang="en-CA" sz="1300" dirty="0"/>
          </a:p>
          <a:p>
            <a:pPr algn="l">
              <a:lnSpc>
                <a:spcPct val="100000"/>
              </a:lnSpc>
              <a:spcBef>
                <a:spcPts val="0"/>
              </a:spcBef>
              <a:buClr>
                <a:schemeClr val="tx1"/>
              </a:buClr>
            </a:pPr>
            <a:endParaRPr lang="en-US" sz="1200" b="0" spc="0" dirty="0">
              <a:latin typeface="Inter"/>
              <a:cs typeface="Inter"/>
            </a:endParaRPr>
          </a:p>
        </p:txBody>
      </p:sp>
      <p:pic>
        <p:nvPicPr>
          <p:cNvPr id="7" name="Picture 6" descr="The image depicts a high-voltage photolithography machine with a warning label about potential danger.&#10;&#10;AI-generated content may be incorrect.">
            <a:extLst>
              <a:ext uri="{FF2B5EF4-FFF2-40B4-BE49-F238E27FC236}">
                <a16:creationId xmlns:a16="http://schemas.microsoft.com/office/drawing/2014/main" id="{414DCDEB-45BD-82C7-B85E-F30F597C37BD}"/>
              </a:ext>
            </a:extLst>
          </p:cNvPr>
          <p:cNvPicPr>
            <a:picLocks noChangeAspect="1"/>
          </p:cNvPicPr>
          <p:nvPr/>
        </p:nvPicPr>
        <p:blipFill>
          <a:blip r:embed="rId3" cstate="print">
            <a:extLst>
              <a:ext uri="{28A0092B-C50C-407E-A947-70E740481C1C}">
                <a14:useLocalDpi xmlns:a14="http://schemas.microsoft.com/office/drawing/2010/main" val="0"/>
              </a:ext>
            </a:extLst>
          </a:blip>
          <a:srcRect t="17397" b="23361"/>
          <a:stretch>
            <a:fillRect/>
          </a:stretch>
        </p:blipFill>
        <p:spPr>
          <a:xfrm>
            <a:off x="327037" y="1576596"/>
            <a:ext cx="3603527" cy="1440460"/>
          </a:xfrm>
          <a:prstGeom prst="rect">
            <a:avLst/>
          </a:prstGeom>
        </p:spPr>
      </p:pic>
      <p:grpSp>
        <p:nvGrpSpPr>
          <p:cNvPr id="29" name="Group 28">
            <a:extLst>
              <a:ext uri="{FF2B5EF4-FFF2-40B4-BE49-F238E27FC236}">
                <a16:creationId xmlns:a16="http://schemas.microsoft.com/office/drawing/2014/main" id="{A1BD6814-04BF-84A3-57D5-F03746CE4276}"/>
              </a:ext>
            </a:extLst>
          </p:cNvPr>
          <p:cNvGrpSpPr/>
          <p:nvPr/>
        </p:nvGrpSpPr>
        <p:grpSpPr>
          <a:xfrm>
            <a:off x="4282690" y="1590694"/>
            <a:ext cx="3603527" cy="4627226"/>
            <a:chOff x="4587269" y="1599735"/>
            <a:chExt cx="3492810" cy="4627226"/>
          </a:xfrm>
        </p:grpSpPr>
        <p:grpSp>
          <p:nvGrpSpPr>
            <p:cNvPr id="20" name="Group 19">
              <a:extLst>
                <a:ext uri="{FF2B5EF4-FFF2-40B4-BE49-F238E27FC236}">
                  <a16:creationId xmlns:a16="http://schemas.microsoft.com/office/drawing/2014/main" id="{1BC02FF0-6BB8-4DCF-9344-8A787DCBF847}"/>
                </a:ext>
              </a:extLst>
            </p:cNvPr>
            <p:cNvGrpSpPr/>
            <p:nvPr/>
          </p:nvGrpSpPr>
          <p:grpSpPr>
            <a:xfrm>
              <a:off x="4587269" y="1599735"/>
              <a:ext cx="3492810" cy="4627226"/>
              <a:chOff x="4328120" y="1603668"/>
              <a:chExt cx="3492810" cy="4627226"/>
            </a:xfrm>
          </p:grpSpPr>
          <p:sp>
            <p:nvSpPr>
              <p:cNvPr id="209" name="r"/>
              <p:cNvSpPr/>
              <p:nvPr/>
            </p:nvSpPr>
            <p:spPr>
              <a:xfrm>
                <a:off x="4376610" y="1603890"/>
                <a:ext cx="3444320" cy="4627004"/>
              </a:xfrm>
              <a:prstGeom prst="roundRect">
                <a:avLst>
                  <a:gd name="adj" fmla="val 3000"/>
                </a:avLst>
              </a:prstGeom>
              <a:solidFill>
                <a:schemeClr val="bg1">
                  <a:lumMod val="85000"/>
                </a:schemeClr>
              </a:solidFill>
              <a:ln>
                <a:noFill/>
              </a:ln>
              <a:effectLst>
                <a:outerShdw blurRad="50800" dist="38100" dir="2700000" algn="tl" rotWithShape="0">
                  <a:prstClr val="black">
                    <a:alpha val="40000"/>
                  </a:prstClr>
                </a:outerShdw>
              </a:effectLst>
            </p:spPr>
            <p:txBody>
              <a:bodyPr/>
              <a:lstStyle/>
              <a:p>
                <a:endParaRPr dirty="0"/>
              </a:p>
            </p:txBody>
          </p:sp>
          <p:sp>
            <p:nvSpPr>
              <p:cNvPr id="211" name="r"/>
              <p:cNvSpPr/>
              <p:nvPr/>
            </p:nvSpPr>
            <p:spPr>
              <a:xfrm>
                <a:off x="4376610" y="3021210"/>
                <a:ext cx="3444320" cy="60896"/>
              </a:xfrm>
              <a:prstGeom prst="rect">
                <a:avLst/>
              </a:prstGeom>
              <a:solidFill>
                <a:srgbClr val="DDC700"/>
              </a:solidFill>
              <a:ln>
                <a:noFill/>
              </a:ln>
            </p:spPr>
            <p:txBody>
              <a:bodyPr/>
              <a:lstStyle/>
              <a:p>
                <a:endParaRPr/>
              </a:p>
            </p:txBody>
          </p:sp>
          <p:sp>
            <p:nvSpPr>
              <p:cNvPr id="212" name="tb"/>
              <p:cNvSpPr txBox="1"/>
              <p:nvPr/>
            </p:nvSpPr>
            <p:spPr>
              <a:xfrm>
                <a:off x="4376610" y="3132425"/>
                <a:ext cx="3444320" cy="400000"/>
              </a:xfrm>
              <a:prstGeom prst="rect">
                <a:avLst/>
              </a:prstGeom>
              <a:noFill/>
            </p:spPr>
            <p:txBody>
              <a:bodyPr wrap="square" lIns="0" tIns="0" rIns="0" bIns="0" anchor="t">
                <a:noAutofit/>
              </a:bodyPr>
              <a:lstStyle/>
              <a:p>
                <a:pPr marL="0" indent="0" algn="ctr">
                  <a:lnSpc>
                    <a:spcPct val="100000"/>
                  </a:lnSpc>
                  <a:spcBef>
                    <a:spcPts val="0"/>
                  </a:spcBef>
                  <a:buNone/>
                </a:pPr>
                <a:r>
                  <a:rPr lang="en-US" b="1" spc="100" dirty="0">
                    <a:solidFill>
                      <a:srgbClr val="005191"/>
                    </a:solidFill>
                    <a:latin typeface="Inter ExtraBold" panose="02000503000000020004" pitchFamily="2" charset="0"/>
                    <a:ea typeface="Inter ExtraBold" panose="02000503000000020004" pitchFamily="2" charset="0"/>
                    <a:cs typeface="Inter"/>
                  </a:rPr>
                  <a:t>RELATED TECHNOLOGIES</a:t>
                </a:r>
              </a:p>
            </p:txBody>
          </p:sp>
          <p:pic>
            <p:nvPicPr>
              <p:cNvPr id="9" name="Picture 8" descr="The image shows a complex, mechanical device with multiple components and machinery, likely a specialized assembly or manufacturing apparatus.&#10;&#10;AI-generated content may be incorrect.">
                <a:extLst>
                  <a:ext uri="{FF2B5EF4-FFF2-40B4-BE49-F238E27FC236}">
                    <a16:creationId xmlns:a16="http://schemas.microsoft.com/office/drawing/2014/main" id="{BBAA220B-21E3-08CD-EB60-89EFB6BE65F7}"/>
                  </a:ext>
                </a:extLst>
              </p:cNvPr>
              <p:cNvPicPr>
                <a:picLocks noChangeAspect="1"/>
              </p:cNvPicPr>
              <p:nvPr/>
            </p:nvPicPr>
            <p:blipFill>
              <a:blip r:embed="rId4" cstate="print">
                <a:extLst>
                  <a:ext uri="{28A0092B-C50C-407E-A947-70E740481C1C}">
                    <a14:useLocalDpi xmlns:a14="http://schemas.microsoft.com/office/drawing/2010/main" val="0"/>
                  </a:ext>
                </a:extLst>
              </a:blip>
              <a:srcRect l="-1327" t="12445" r="1327" b="17406"/>
              <a:stretch>
                <a:fillRect/>
              </a:stretch>
            </p:blipFill>
            <p:spPr>
              <a:xfrm>
                <a:off x="4328120" y="1603668"/>
                <a:ext cx="3492810" cy="1414443"/>
              </a:xfrm>
              <a:prstGeom prst="rect">
                <a:avLst/>
              </a:prstGeom>
            </p:spPr>
          </p:pic>
          <p:pic>
            <p:nvPicPr>
              <p:cNvPr id="13" name="Picture 12" descr="The image shows a blue, metallic device with a series of pipes and valves attached to it, likely part of a heating or cooling system.&#10;&#10;AI-generated content may be incorrect.">
                <a:extLst>
                  <a:ext uri="{FF2B5EF4-FFF2-40B4-BE49-F238E27FC236}">
                    <a16:creationId xmlns:a16="http://schemas.microsoft.com/office/drawing/2014/main" id="{5CDE974E-B108-F687-5E8A-A9F282A99704}"/>
                  </a:ext>
                </a:extLst>
              </p:cNvPr>
              <p:cNvPicPr>
                <a:picLocks noChangeAspect="1"/>
              </p:cNvPicPr>
              <p:nvPr/>
            </p:nvPicPr>
            <p:blipFill>
              <a:blip r:embed="rId5" cstate="print">
                <a:alphaModFix amt="75000"/>
                <a:extLst>
                  <a:ext uri="{28A0092B-C50C-407E-A947-70E740481C1C}">
                    <a14:useLocalDpi xmlns:a14="http://schemas.microsoft.com/office/drawing/2010/main" val="0"/>
                  </a:ext>
                </a:extLst>
              </a:blip>
              <a:stretch>
                <a:fillRect/>
              </a:stretch>
            </p:blipFill>
            <p:spPr>
              <a:xfrm>
                <a:off x="6311597" y="2210047"/>
                <a:ext cx="1401306" cy="811052"/>
              </a:xfrm>
              <a:prstGeom prst="rect">
                <a:avLst/>
              </a:prstGeom>
            </p:spPr>
          </p:pic>
        </p:grpSp>
        <p:sp>
          <p:nvSpPr>
            <p:cNvPr id="26" name="tb">
              <a:extLst>
                <a:ext uri="{FF2B5EF4-FFF2-40B4-BE49-F238E27FC236}">
                  <a16:creationId xmlns:a16="http://schemas.microsoft.com/office/drawing/2014/main" id="{85D575B9-DD30-28A0-1D16-58A1C023A4CF}"/>
                </a:ext>
              </a:extLst>
            </p:cNvPr>
            <p:cNvSpPr txBox="1"/>
            <p:nvPr/>
          </p:nvSpPr>
          <p:spPr>
            <a:xfrm>
              <a:off x="4832611" y="3681489"/>
              <a:ext cx="3139440" cy="2542373"/>
            </a:xfrm>
            <a:prstGeom prst="rect">
              <a:avLst/>
            </a:prstGeom>
            <a:noFill/>
          </p:spPr>
          <p:txBody>
            <a:bodyPr wrap="square" lIns="0" tIns="0" rIns="0" bIns="0" anchor="t">
              <a:normAutofit fontScale="92500"/>
            </a:bodyPr>
            <a:lstStyle/>
            <a:p>
              <a:pPr>
                <a:buClr>
                  <a:schemeClr val="tx1"/>
                </a:buClr>
              </a:pPr>
              <a:r>
                <a:rPr lang="en-US" sz="1600" b="1" dirty="0">
                  <a:cs typeface="Inter"/>
                </a:rPr>
                <a:t>Diagnostics</a:t>
              </a:r>
            </a:p>
            <a:p>
              <a:pPr marL="171450" indent="-171450">
                <a:buClr>
                  <a:schemeClr val="tx1"/>
                </a:buClr>
                <a:buFont typeface="Arial" panose="020B0604020202020204" pitchFamily="34" charset="0"/>
                <a:buChar char="•"/>
              </a:pPr>
              <a:r>
                <a:rPr lang="pt-BR" sz="1400" dirty="0" err="1">
                  <a:cs typeface="Inter"/>
                </a:rPr>
                <a:t>Emittance</a:t>
              </a:r>
              <a:r>
                <a:rPr lang="pt-BR" sz="1400" dirty="0">
                  <a:cs typeface="Inter"/>
                </a:rPr>
                <a:t> Scanners, Beam </a:t>
              </a:r>
              <a:r>
                <a:rPr lang="pt-BR" sz="1400" dirty="0" err="1">
                  <a:cs typeface="Inter"/>
                </a:rPr>
                <a:t>Profilers</a:t>
              </a:r>
              <a:r>
                <a:rPr lang="pt-BR" sz="1400" dirty="0">
                  <a:cs typeface="Inter"/>
                </a:rPr>
                <a:t>, Faraday </a:t>
              </a:r>
              <a:r>
                <a:rPr lang="pt-BR" sz="1400" dirty="0" err="1">
                  <a:cs typeface="Inter"/>
                </a:rPr>
                <a:t>Cups</a:t>
              </a:r>
              <a:r>
                <a:rPr lang="pt-BR" sz="1400" dirty="0">
                  <a:cs typeface="Inter"/>
                </a:rPr>
                <a:t>, Mass </a:t>
              </a:r>
              <a:r>
                <a:rPr lang="pt-BR" sz="1400" dirty="0" err="1">
                  <a:cs typeface="Inter"/>
                </a:rPr>
                <a:t>Spectrometers</a:t>
              </a:r>
              <a:endParaRPr lang="pt-BR" sz="1400" dirty="0">
                <a:cs typeface="Inter"/>
              </a:endParaRPr>
            </a:p>
            <a:p>
              <a:pPr>
                <a:buClr>
                  <a:schemeClr val="tx1"/>
                </a:buClr>
              </a:pPr>
              <a:endParaRPr lang="en-US" sz="1400" b="1" dirty="0">
                <a:cs typeface="Inter"/>
              </a:endParaRPr>
            </a:p>
            <a:p>
              <a:pPr>
                <a:buClr>
                  <a:schemeClr val="tx1"/>
                </a:buClr>
              </a:pPr>
              <a:r>
                <a:rPr lang="en-US" sz="1600" b="1" dirty="0"/>
                <a:t>Magnets</a:t>
              </a:r>
            </a:p>
            <a:p>
              <a:pPr marL="171450" indent="-171450">
                <a:buClr>
                  <a:schemeClr val="tx1"/>
                </a:buClr>
                <a:buFont typeface="Arial" panose="020B0604020202020204" pitchFamily="34" charset="0"/>
                <a:buChar char="•"/>
              </a:pPr>
              <a:r>
                <a:rPr lang="pt-BR" sz="1400" dirty="0">
                  <a:cs typeface="Inter"/>
                </a:rPr>
                <a:t>Dipoles, Solenoids, Quadropoles</a:t>
              </a:r>
            </a:p>
            <a:p>
              <a:pPr marL="171450" indent="-171450">
                <a:buClr>
                  <a:schemeClr val="tx1"/>
                </a:buClr>
                <a:buFont typeface="Arial" panose="020B0604020202020204" pitchFamily="34" charset="0"/>
                <a:buChar char="•"/>
              </a:pPr>
              <a:r>
                <a:rPr lang="pt-BR" sz="1400" dirty="0">
                  <a:cs typeface="Inter"/>
                </a:rPr>
                <a:t>Steering, Mass-Separating, Focussing</a:t>
              </a:r>
            </a:p>
            <a:p>
              <a:pPr>
                <a:buClr>
                  <a:schemeClr val="tx1"/>
                </a:buClr>
              </a:pPr>
              <a:endParaRPr lang="pt-BR" sz="1400" dirty="0">
                <a:cs typeface="Inter"/>
              </a:endParaRPr>
            </a:p>
            <a:p>
              <a:pPr>
                <a:buClr>
                  <a:schemeClr val="tx1"/>
                </a:buClr>
              </a:pPr>
              <a:r>
                <a:rPr lang="en-US" sz="1600" b="1" dirty="0"/>
                <a:t>Custom</a:t>
              </a:r>
              <a:r>
                <a:rPr lang="en-US" sz="1400" b="1" dirty="0">
                  <a:cs typeface="Inter"/>
                </a:rPr>
                <a:t> </a:t>
              </a:r>
              <a:r>
                <a:rPr lang="en-US" sz="1600" b="1" dirty="0"/>
                <a:t>Beamlines</a:t>
              </a:r>
            </a:p>
            <a:p>
              <a:pPr marL="171450" indent="-171450">
                <a:buClr>
                  <a:schemeClr val="tx1"/>
                </a:buClr>
                <a:buFont typeface="Arial" panose="020B0604020202020204" pitchFamily="34" charset="0"/>
                <a:buChar char="•"/>
              </a:pPr>
              <a:r>
                <a:rPr lang="en-CA" sz="1400" dirty="0"/>
                <a:t>Low energy beamlines for ion sources</a:t>
              </a:r>
            </a:p>
            <a:p>
              <a:pPr marL="171450" indent="-171450">
                <a:buClr>
                  <a:schemeClr val="tx1"/>
                </a:buClr>
                <a:buFont typeface="Arial" panose="020B0604020202020204" pitchFamily="34" charset="0"/>
                <a:buChar char="•"/>
              </a:pPr>
              <a:r>
                <a:rPr lang="pt-BR" sz="1400" dirty="0"/>
                <a:t>Application specific beamlines (BNCT, PET) </a:t>
              </a:r>
              <a:endParaRPr lang="pt-BR" sz="1400" dirty="0">
                <a:cs typeface="Inter"/>
              </a:endParaRPr>
            </a:p>
            <a:p>
              <a:pPr marL="285750" indent="-285750">
                <a:buClr>
                  <a:schemeClr val="tx1"/>
                </a:buClr>
                <a:buFont typeface="Arial" panose="020B0604020202020204" pitchFamily="34" charset="0"/>
                <a:buChar char="•"/>
              </a:pPr>
              <a:endParaRPr lang="en-CA" sz="1300" dirty="0"/>
            </a:p>
            <a:p>
              <a:pPr algn="l">
                <a:lnSpc>
                  <a:spcPct val="100000"/>
                </a:lnSpc>
                <a:spcBef>
                  <a:spcPts val="0"/>
                </a:spcBef>
                <a:buClr>
                  <a:schemeClr val="tx1"/>
                </a:buClr>
              </a:pPr>
              <a:endParaRPr lang="en-US" sz="1200" b="0" spc="0" dirty="0">
                <a:latin typeface="Inter"/>
                <a:cs typeface="Inter"/>
              </a:endParaRPr>
            </a:p>
          </p:txBody>
        </p:sp>
      </p:grpSp>
      <p:grpSp>
        <p:nvGrpSpPr>
          <p:cNvPr id="30" name="Group 29">
            <a:extLst>
              <a:ext uri="{FF2B5EF4-FFF2-40B4-BE49-F238E27FC236}">
                <a16:creationId xmlns:a16="http://schemas.microsoft.com/office/drawing/2014/main" id="{DF3F164D-E715-9647-6741-2EDE6DE7A742}"/>
              </a:ext>
            </a:extLst>
          </p:cNvPr>
          <p:cNvGrpSpPr/>
          <p:nvPr/>
        </p:nvGrpSpPr>
        <p:grpSpPr>
          <a:xfrm>
            <a:off x="8261438" y="1603890"/>
            <a:ext cx="3564344" cy="4635561"/>
            <a:chOff x="8505347" y="1599735"/>
            <a:chExt cx="3444320" cy="4635561"/>
          </a:xfrm>
        </p:grpSpPr>
        <p:grpSp>
          <p:nvGrpSpPr>
            <p:cNvPr id="18" name="Group 17">
              <a:extLst>
                <a:ext uri="{FF2B5EF4-FFF2-40B4-BE49-F238E27FC236}">
                  <a16:creationId xmlns:a16="http://schemas.microsoft.com/office/drawing/2014/main" id="{BE81F63C-36F5-8BB2-BC57-03F29EF8ED7A}"/>
                </a:ext>
              </a:extLst>
            </p:cNvPr>
            <p:cNvGrpSpPr/>
            <p:nvPr/>
          </p:nvGrpSpPr>
          <p:grpSpPr>
            <a:xfrm>
              <a:off x="8505347" y="1599735"/>
              <a:ext cx="3444320" cy="4635561"/>
              <a:chOff x="8158983" y="1599735"/>
              <a:chExt cx="3444320" cy="4635561"/>
            </a:xfrm>
          </p:grpSpPr>
          <p:sp>
            <p:nvSpPr>
              <p:cNvPr id="214" name="r"/>
              <p:cNvSpPr/>
              <p:nvPr/>
            </p:nvSpPr>
            <p:spPr>
              <a:xfrm>
                <a:off x="8158983" y="1608293"/>
                <a:ext cx="3444320" cy="4627003"/>
              </a:xfrm>
              <a:prstGeom prst="roundRect">
                <a:avLst>
                  <a:gd name="adj" fmla="val 3000"/>
                </a:avLst>
              </a:prstGeom>
              <a:solidFill>
                <a:schemeClr val="bg1">
                  <a:lumMod val="85000"/>
                </a:schemeClr>
              </a:solidFill>
              <a:ln>
                <a:noFill/>
              </a:ln>
              <a:effectLst>
                <a:outerShdw blurRad="50800" dist="38100" dir="2700000" algn="tl" rotWithShape="0">
                  <a:prstClr val="black">
                    <a:alpha val="40000"/>
                  </a:prstClr>
                </a:outerShdw>
              </a:effectLst>
            </p:spPr>
            <p:txBody>
              <a:bodyPr/>
              <a:lstStyle/>
              <a:p>
                <a:endParaRPr dirty="0"/>
              </a:p>
            </p:txBody>
          </p:sp>
          <p:sp>
            <p:nvSpPr>
              <p:cNvPr id="216" name="r"/>
              <p:cNvSpPr/>
              <p:nvPr/>
            </p:nvSpPr>
            <p:spPr>
              <a:xfrm>
                <a:off x="8158983" y="2946105"/>
                <a:ext cx="3444320" cy="144774"/>
              </a:xfrm>
              <a:prstGeom prst="rect">
                <a:avLst/>
              </a:prstGeom>
              <a:solidFill>
                <a:srgbClr val="DDC700"/>
              </a:solidFill>
              <a:ln>
                <a:noFill/>
              </a:ln>
            </p:spPr>
            <p:txBody>
              <a:bodyPr/>
              <a:lstStyle/>
              <a:p>
                <a:endParaRPr/>
              </a:p>
            </p:txBody>
          </p:sp>
          <p:sp>
            <p:nvSpPr>
              <p:cNvPr id="217" name="tb"/>
              <p:cNvSpPr txBox="1"/>
              <p:nvPr/>
            </p:nvSpPr>
            <p:spPr>
              <a:xfrm>
                <a:off x="8158983" y="3139616"/>
                <a:ext cx="3444319" cy="400000"/>
              </a:xfrm>
              <a:prstGeom prst="rect">
                <a:avLst/>
              </a:prstGeom>
              <a:noFill/>
            </p:spPr>
            <p:txBody>
              <a:bodyPr wrap="square" lIns="0" tIns="0" rIns="0" bIns="0" anchor="t">
                <a:normAutofit/>
              </a:bodyPr>
              <a:lstStyle/>
              <a:p>
                <a:pPr marL="0" indent="0" algn="ctr">
                  <a:lnSpc>
                    <a:spcPct val="100000"/>
                  </a:lnSpc>
                  <a:spcBef>
                    <a:spcPts val="0"/>
                  </a:spcBef>
                  <a:buNone/>
                </a:pPr>
                <a:r>
                  <a:rPr lang="en-US" b="1" spc="100" dirty="0">
                    <a:solidFill>
                      <a:srgbClr val="005191"/>
                    </a:solidFill>
                    <a:latin typeface="Inter ExtraBold" panose="02000503000000020004" pitchFamily="2" charset="0"/>
                    <a:ea typeface="Inter ExtraBold" panose="02000503000000020004" pitchFamily="2" charset="0"/>
                    <a:cs typeface="Inter"/>
                  </a:rPr>
                  <a:t>SERVICES</a:t>
                </a:r>
              </a:p>
            </p:txBody>
          </p:sp>
          <p:pic>
            <p:nvPicPr>
              <p:cNvPr id="5" name="Picture 4" descr="The diagram displays a colorful graph or plot with energy values (keV) plotted on the vertical axis and some other variable (possibly voltage, denoted as kV) on the horizontal axis, with negative and positive values plotted, indicating a range from -50 keV to +50 keV.&#10;&#10;AI-generated content may be incorrect.">
                <a:extLst>
                  <a:ext uri="{FF2B5EF4-FFF2-40B4-BE49-F238E27FC236}">
                    <a16:creationId xmlns:a16="http://schemas.microsoft.com/office/drawing/2014/main" id="{7AC50B54-5157-A3AF-A12D-F51DD1DB1225}"/>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l="25985" b="9868"/>
              <a:stretch>
                <a:fillRect/>
              </a:stretch>
            </p:blipFill>
            <p:spPr>
              <a:xfrm>
                <a:off x="10051473" y="1608295"/>
                <a:ext cx="1551829" cy="1417320"/>
              </a:xfrm>
              <a:prstGeom prst="rect">
                <a:avLst/>
              </a:prstGeom>
            </p:spPr>
          </p:pic>
          <p:pic>
            <p:nvPicPr>
              <p:cNvPr id="3" name="Picture 2" descr="Two technicians are collaboratively working on a complex piece of laboratory equipment, surrounded by various scientific tools and machinery.&#10;&#10;AI-generated content may be incorrect.">
                <a:extLst>
                  <a:ext uri="{FF2B5EF4-FFF2-40B4-BE49-F238E27FC236}">
                    <a16:creationId xmlns:a16="http://schemas.microsoft.com/office/drawing/2014/main" id="{127E7D67-C63D-5AAA-5131-2D526746CD91}"/>
                  </a:ext>
                </a:extLst>
              </p:cNvPr>
              <p:cNvPicPr>
                <a:picLocks noChangeAspect="1"/>
              </p:cNvPicPr>
              <p:nvPr/>
            </p:nvPicPr>
            <p:blipFill>
              <a:blip r:embed="rId8">
                <a:alphaModFix amt="76000"/>
                <a:extLst>
                  <a:ext uri="{28A0092B-C50C-407E-A947-70E740481C1C}">
                    <a14:useLocalDpi xmlns:a14="http://schemas.microsoft.com/office/drawing/2010/main" val="0"/>
                  </a:ext>
                </a:extLst>
              </a:blip>
              <a:srcRect b="23271"/>
              <a:stretch>
                <a:fillRect/>
              </a:stretch>
            </p:blipFill>
            <p:spPr>
              <a:xfrm>
                <a:off x="8158983" y="1599735"/>
                <a:ext cx="2689127" cy="1417320"/>
              </a:xfrm>
              <a:prstGeom prst="rect">
                <a:avLst/>
              </a:prstGeom>
            </p:spPr>
          </p:pic>
        </p:grpSp>
        <p:sp>
          <p:nvSpPr>
            <p:cNvPr id="28" name="tb">
              <a:extLst>
                <a:ext uri="{FF2B5EF4-FFF2-40B4-BE49-F238E27FC236}">
                  <a16:creationId xmlns:a16="http://schemas.microsoft.com/office/drawing/2014/main" id="{8813392F-A095-A2CD-24A4-51468F8B6F33}"/>
                </a:ext>
              </a:extLst>
            </p:cNvPr>
            <p:cNvSpPr txBox="1"/>
            <p:nvPr/>
          </p:nvSpPr>
          <p:spPr>
            <a:xfrm>
              <a:off x="8778126" y="3671391"/>
              <a:ext cx="3078872" cy="2432061"/>
            </a:xfrm>
            <a:prstGeom prst="rect">
              <a:avLst/>
            </a:prstGeom>
            <a:noFill/>
          </p:spPr>
          <p:txBody>
            <a:bodyPr wrap="square" lIns="0" tIns="0" rIns="0" bIns="0" anchor="t">
              <a:normAutofit/>
            </a:bodyPr>
            <a:lstStyle/>
            <a:p>
              <a:pPr>
                <a:buClr>
                  <a:schemeClr val="tx1"/>
                </a:buClr>
              </a:pPr>
              <a:r>
                <a:rPr lang="en-US" sz="1500" b="1" dirty="0">
                  <a:cs typeface="Inter"/>
                </a:rPr>
                <a:t>Ion Source Test Facility</a:t>
              </a:r>
            </a:p>
            <a:p>
              <a:pPr marL="171450" indent="-171450">
                <a:buClr>
                  <a:schemeClr val="tx1"/>
                </a:buClr>
                <a:buFont typeface="Arial" panose="020B0604020202020204" pitchFamily="34" charset="0"/>
                <a:buChar char="•"/>
              </a:pPr>
              <a:r>
                <a:rPr lang="en-CA" sz="1300" u="sng" dirty="0"/>
                <a:t>Test Stand 1</a:t>
              </a:r>
              <a:r>
                <a:rPr lang="en-CA" sz="1300" dirty="0"/>
                <a:t>: 2.54GHz and 14GHz ECR</a:t>
              </a:r>
              <a:endParaRPr lang="pt-BR" sz="1300" dirty="0"/>
            </a:p>
            <a:p>
              <a:pPr marL="171450" indent="-171450">
                <a:buClr>
                  <a:schemeClr val="tx1"/>
                </a:buClr>
                <a:buFont typeface="Arial" panose="020B0604020202020204" pitchFamily="34" charset="0"/>
                <a:buChar char="•"/>
              </a:pPr>
              <a:r>
                <a:rPr lang="en-CA" sz="1300" u="sng" dirty="0"/>
                <a:t>Test Stand 2</a:t>
              </a:r>
              <a:r>
                <a:rPr lang="en-CA" sz="1300" dirty="0"/>
                <a:t>: 10kW Filament Multicusp</a:t>
              </a:r>
            </a:p>
            <a:p>
              <a:pPr>
                <a:buClr>
                  <a:schemeClr val="tx1"/>
                </a:buClr>
              </a:pPr>
              <a:endParaRPr lang="en-US" sz="1400" b="1" dirty="0">
                <a:cs typeface="Inter"/>
              </a:endParaRPr>
            </a:p>
            <a:p>
              <a:pPr>
                <a:buClr>
                  <a:schemeClr val="tx1"/>
                </a:buClr>
              </a:pPr>
              <a:r>
                <a:rPr lang="en-US" sz="1500" b="1" dirty="0"/>
                <a:t>Modelling &amp; Simulation</a:t>
              </a:r>
            </a:p>
            <a:p>
              <a:pPr marL="171450" indent="-171450">
                <a:buClr>
                  <a:schemeClr val="tx1"/>
                </a:buClr>
                <a:buFont typeface="Arial" panose="020B0604020202020204" pitchFamily="34" charset="0"/>
                <a:buChar char="•"/>
              </a:pPr>
              <a:r>
                <a:rPr lang="pt-BR" sz="1300" dirty="0">
                  <a:cs typeface="Inter"/>
                </a:rPr>
                <a:t>Ion </a:t>
              </a:r>
              <a:r>
                <a:rPr lang="pt-BR" sz="1300" dirty="0" err="1">
                  <a:cs typeface="Inter"/>
                </a:rPr>
                <a:t>source</a:t>
              </a:r>
              <a:r>
                <a:rPr lang="pt-BR" sz="1300" dirty="0">
                  <a:cs typeface="Inter"/>
                </a:rPr>
                <a:t> and </a:t>
              </a:r>
              <a:r>
                <a:rPr lang="pt-BR" sz="1300" dirty="0" err="1">
                  <a:cs typeface="Inter"/>
                </a:rPr>
                <a:t>beamline</a:t>
              </a:r>
              <a:r>
                <a:rPr lang="pt-BR" sz="1300" dirty="0">
                  <a:cs typeface="Inter"/>
                </a:rPr>
                <a:t> </a:t>
              </a:r>
              <a:r>
                <a:rPr lang="pt-BR" sz="1300" dirty="0" err="1">
                  <a:cs typeface="Inter"/>
                </a:rPr>
                <a:t>simulation</a:t>
              </a:r>
              <a:endParaRPr lang="pt-BR" sz="1300" dirty="0">
                <a:cs typeface="Inter"/>
              </a:endParaRPr>
            </a:p>
            <a:p>
              <a:pPr marL="171450" indent="-171450">
                <a:buClr>
                  <a:schemeClr val="tx1"/>
                </a:buClr>
                <a:buFont typeface="Arial" panose="020B0604020202020204" pitchFamily="34" charset="0"/>
                <a:buChar char="•"/>
              </a:pPr>
              <a:r>
                <a:rPr lang="pt-BR" sz="1300" dirty="0" err="1">
                  <a:cs typeface="Inter"/>
                </a:rPr>
                <a:t>Thermal</a:t>
              </a:r>
              <a:r>
                <a:rPr lang="pt-BR" sz="1300" dirty="0">
                  <a:cs typeface="Inter"/>
                </a:rPr>
                <a:t> </a:t>
              </a:r>
              <a:r>
                <a:rPr lang="pt-BR" sz="1300" dirty="0" err="1">
                  <a:cs typeface="Inter"/>
                </a:rPr>
                <a:t>analysis</a:t>
              </a:r>
              <a:endParaRPr lang="pt-BR" sz="1300" dirty="0">
                <a:cs typeface="Inter"/>
              </a:endParaRPr>
            </a:p>
            <a:p>
              <a:pPr marL="171450" indent="-171450">
                <a:buClr>
                  <a:schemeClr val="tx1"/>
                </a:buClr>
                <a:buFont typeface="Arial" panose="020B0604020202020204" pitchFamily="34" charset="0"/>
                <a:buChar char="•"/>
              </a:pPr>
              <a:r>
                <a:rPr lang="pt-BR" sz="1300" dirty="0" err="1">
                  <a:cs typeface="Inter"/>
                </a:rPr>
                <a:t>Simulation</a:t>
              </a:r>
              <a:r>
                <a:rPr lang="pt-BR" sz="1300" dirty="0">
                  <a:cs typeface="Inter"/>
                </a:rPr>
                <a:t> Software</a:t>
              </a:r>
            </a:p>
            <a:p>
              <a:pPr>
                <a:buClr>
                  <a:schemeClr val="tx1"/>
                </a:buClr>
              </a:pPr>
              <a:endParaRPr lang="pt-BR" sz="1300" dirty="0">
                <a:cs typeface="Inter"/>
              </a:endParaRPr>
            </a:p>
            <a:p>
              <a:pPr>
                <a:buClr>
                  <a:schemeClr val="tx1"/>
                </a:buClr>
              </a:pPr>
              <a:r>
                <a:rPr lang="en-US" sz="1500" b="1" dirty="0"/>
                <a:t>Engineering &amp; System Integration</a:t>
              </a:r>
            </a:p>
            <a:p>
              <a:pPr marL="285750" indent="-285750">
                <a:buClr>
                  <a:schemeClr val="tx1"/>
                </a:buClr>
                <a:buFont typeface="Arial" panose="020B0604020202020204" pitchFamily="34" charset="0"/>
                <a:buChar char="•"/>
              </a:pPr>
              <a:endParaRPr lang="en-CA" sz="1300" dirty="0"/>
            </a:p>
            <a:p>
              <a:pPr algn="l">
                <a:lnSpc>
                  <a:spcPct val="100000"/>
                </a:lnSpc>
                <a:spcBef>
                  <a:spcPts val="0"/>
                </a:spcBef>
                <a:buClr>
                  <a:schemeClr val="tx1"/>
                </a:buClr>
              </a:pPr>
              <a:endParaRPr lang="en-US" sz="1200" b="0" spc="0" dirty="0">
                <a:latin typeface="Inter"/>
                <a:cs typeface="Inte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b"/>
          <p:cNvSpPr txBox="1"/>
          <p:nvPr/>
        </p:nvSpPr>
        <p:spPr>
          <a:xfrm>
            <a:off x="609480" y="320040"/>
            <a:ext cx="9000000" cy="260000"/>
          </a:xfrm>
          <a:prstGeom prst="rect">
            <a:avLst/>
          </a:prstGeom>
          <a:noFill/>
        </p:spPr>
        <p:txBody>
          <a:bodyPr wrap="square" lIns="0" tIns="0" rIns="0" bIns="0" anchor="t">
            <a:normAutofit/>
          </a:bodyPr>
          <a:lstStyle/>
          <a:p>
            <a:pPr marL="0" indent="0" algn="l">
              <a:lnSpc>
                <a:spcPct val="100000"/>
              </a:lnSpc>
              <a:spcBef>
                <a:spcPts val="0"/>
              </a:spcBef>
              <a:buNone/>
            </a:pPr>
            <a:r>
              <a:rPr lang="en-US" sz="1600" b="1" spc="200" dirty="0">
                <a:solidFill>
                  <a:srgbClr val="DDC700"/>
                </a:solidFill>
                <a:latin typeface="JetBrains Mono"/>
                <a:cs typeface="JetBrains Mono"/>
              </a:rPr>
              <a:t>TURNKEY SYSTEM ARCHITECTURE STRATEGY</a:t>
            </a:r>
          </a:p>
        </p:txBody>
      </p:sp>
      <p:sp>
        <p:nvSpPr>
          <p:cNvPr id="302" name="Title 1"/>
          <p:cNvSpPr>
            <a:spLocks noGrp="1"/>
          </p:cNvSpPr>
          <p:nvPr>
            <p:ph type="title"/>
          </p:nvPr>
        </p:nvSpPr>
        <p:spPr>
          <a:xfrm>
            <a:off x="609480" y="640080"/>
            <a:ext cx="6600000" cy="640080"/>
          </a:xfrm>
        </p:spPr>
        <p:txBody>
          <a:bodyPr>
            <a:normAutofit/>
          </a:bodyPr>
          <a:lstStyle/>
          <a:p>
            <a:r>
              <a:rPr lang="en-US" sz="3200" dirty="0">
                <a:latin typeface="Inter Black" panose="02000503000000020004" pitchFamily="2" charset="0"/>
                <a:ea typeface="Inter Black" panose="02000503000000020004" pitchFamily="2" charset="0"/>
              </a:rPr>
              <a:t>One Platform. Every Source.</a:t>
            </a:r>
          </a:p>
        </p:txBody>
      </p:sp>
      <p:sp>
        <p:nvSpPr>
          <p:cNvPr id="303" name="tb"/>
          <p:cNvSpPr txBox="1"/>
          <p:nvPr/>
        </p:nvSpPr>
        <p:spPr>
          <a:xfrm>
            <a:off x="5597830" y="824969"/>
            <a:ext cx="4182520" cy="400000"/>
          </a:xfrm>
          <a:prstGeom prst="rect">
            <a:avLst/>
          </a:prstGeom>
          <a:noFill/>
        </p:spPr>
        <p:txBody>
          <a:bodyPr wrap="square" lIns="0" tIns="0" rIns="0" bIns="0" anchor="ctr">
            <a:normAutofit/>
          </a:bodyPr>
          <a:lstStyle/>
          <a:p>
            <a:pPr marL="0" indent="0" algn="r">
              <a:lnSpc>
                <a:spcPct val="100000"/>
              </a:lnSpc>
              <a:spcBef>
                <a:spcPts val="0"/>
              </a:spcBef>
              <a:buNone/>
            </a:pPr>
            <a:r>
              <a:rPr lang="en-US" sz="1400" b="0" spc="0" dirty="0">
                <a:solidFill>
                  <a:srgbClr val="E6E6E6"/>
                </a:solidFill>
                <a:latin typeface="Inter"/>
                <a:cs typeface="Inter"/>
              </a:rPr>
              <a:t>Standardized core, modular by design</a:t>
            </a:r>
          </a:p>
        </p:txBody>
      </p:sp>
      <p:sp>
        <p:nvSpPr>
          <p:cNvPr id="304" name="r"/>
          <p:cNvSpPr/>
          <p:nvPr/>
        </p:nvSpPr>
        <p:spPr>
          <a:xfrm>
            <a:off x="627740" y="2042815"/>
            <a:ext cx="2537520" cy="623913"/>
          </a:xfrm>
          <a:prstGeom prst="roundRect">
            <a:avLst>
              <a:gd name="adj" fmla="val 8000"/>
            </a:avLst>
          </a:prstGeom>
          <a:noFill/>
          <a:ln w="12700">
            <a:solidFill>
              <a:srgbClr val="DDC700"/>
            </a:solidFill>
          </a:ln>
          <a:effectLst/>
        </p:spPr>
        <p:txBody>
          <a:bodyPr/>
          <a:lstStyle/>
          <a:p>
            <a:endParaRPr/>
          </a:p>
        </p:txBody>
      </p:sp>
      <p:sp>
        <p:nvSpPr>
          <p:cNvPr id="305" name="tb"/>
          <p:cNvSpPr txBox="1"/>
          <p:nvPr/>
        </p:nvSpPr>
        <p:spPr>
          <a:xfrm>
            <a:off x="801504" y="2110320"/>
            <a:ext cx="2126040" cy="300000"/>
          </a:xfrm>
          <a:prstGeom prst="rect">
            <a:avLst/>
          </a:prstGeom>
          <a:noFill/>
        </p:spPr>
        <p:txBody>
          <a:bodyPr wrap="square" lIns="0" tIns="0" rIns="0" bIns="0" anchor="t">
            <a:normAutofit/>
          </a:bodyPr>
          <a:lstStyle/>
          <a:p>
            <a:pPr marL="0" indent="0" algn="ctr">
              <a:lnSpc>
                <a:spcPct val="100000"/>
              </a:lnSpc>
              <a:spcBef>
                <a:spcPts val="0"/>
              </a:spcBef>
              <a:buNone/>
            </a:pPr>
            <a:r>
              <a:rPr lang="en-US" sz="1400" b="1" spc="0" dirty="0">
                <a:solidFill>
                  <a:srgbClr val="0D0D0D"/>
                </a:solidFill>
                <a:latin typeface="Inter"/>
                <a:cs typeface="Inter"/>
              </a:rPr>
              <a:t>ECR 2.45 GHz</a:t>
            </a:r>
          </a:p>
        </p:txBody>
      </p:sp>
      <p:sp>
        <p:nvSpPr>
          <p:cNvPr id="306" name="tb"/>
          <p:cNvSpPr txBox="1"/>
          <p:nvPr/>
        </p:nvSpPr>
        <p:spPr>
          <a:xfrm>
            <a:off x="801504" y="2357283"/>
            <a:ext cx="2126040" cy="260000"/>
          </a:xfrm>
          <a:prstGeom prst="rect">
            <a:avLst/>
          </a:prstGeom>
          <a:noFill/>
        </p:spPr>
        <p:txBody>
          <a:bodyPr wrap="square" lIns="0" tIns="0" rIns="0" bIns="0" anchor="t">
            <a:normAutofit/>
          </a:bodyPr>
          <a:lstStyle/>
          <a:p>
            <a:pPr marL="0" indent="0" algn="ctr">
              <a:lnSpc>
                <a:spcPct val="100000"/>
              </a:lnSpc>
              <a:spcBef>
                <a:spcPts val="0"/>
              </a:spcBef>
              <a:buNone/>
            </a:pPr>
            <a:r>
              <a:rPr lang="en-US" sz="900" b="0" spc="100" dirty="0">
                <a:solidFill>
                  <a:srgbClr val="6B6B6B"/>
                </a:solidFill>
                <a:latin typeface="JetBrains Mono"/>
                <a:cs typeface="JetBrains Mono"/>
              </a:rPr>
              <a:t>Microwave driven</a:t>
            </a:r>
          </a:p>
        </p:txBody>
      </p:sp>
      <p:sp>
        <p:nvSpPr>
          <p:cNvPr id="308" name="r"/>
          <p:cNvSpPr/>
          <p:nvPr/>
        </p:nvSpPr>
        <p:spPr>
          <a:xfrm>
            <a:off x="3371000" y="2042815"/>
            <a:ext cx="2647248" cy="640345"/>
          </a:xfrm>
          <a:prstGeom prst="roundRect">
            <a:avLst>
              <a:gd name="adj" fmla="val 8000"/>
            </a:avLst>
          </a:prstGeom>
          <a:noFill/>
          <a:ln w="12700">
            <a:solidFill>
              <a:srgbClr val="DDC700"/>
            </a:solidFill>
          </a:ln>
          <a:effectLst/>
        </p:spPr>
        <p:txBody>
          <a:bodyPr/>
          <a:lstStyle/>
          <a:p>
            <a:endParaRPr/>
          </a:p>
        </p:txBody>
      </p:sp>
      <p:sp>
        <p:nvSpPr>
          <p:cNvPr id="309" name="tb"/>
          <p:cNvSpPr txBox="1"/>
          <p:nvPr/>
        </p:nvSpPr>
        <p:spPr>
          <a:xfrm>
            <a:off x="3704812" y="2100349"/>
            <a:ext cx="2126040" cy="300000"/>
          </a:xfrm>
          <a:prstGeom prst="rect">
            <a:avLst/>
          </a:prstGeom>
          <a:noFill/>
        </p:spPr>
        <p:txBody>
          <a:bodyPr wrap="square" lIns="0" tIns="0" rIns="0" bIns="0" anchor="t">
            <a:normAutofit/>
          </a:bodyPr>
          <a:lstStyle/>
          <a:p>
            <a:pPr marL="0" indent="0" algn="ctr">
              <a:lnSpc>
                <a:spcPct val="100000"/>
              </a:lnSpc>
              <a:spcBef>
                <a:spcPts val="0"/>
              </a:spcBef>
              <a:buNone/>
            </a:pPr>
            <a:r>
              <a:rPr lang="en-US" sz="1400" b="1" spc="0" dirty="0">
                <a:solidFill>
                  <a:srgbClr val="0D0D0D"/>
                </a:solidFill>
                <a:latin typeface="Inter"/>
                <a:cs typeface="Inter"/>
              </a:rPr>
              <a:t>Multicusp Filament</a:t>
            </a:r>
          </a:p>
        </p:txBody>
      </p:sp>
      <p:sp>
        <p:nvSpPr>
          <p:cNvPr id="310" name="tb"/>
          <p:cNvSpPr txBox="1"/>
          <p:nvPr/>
        </p:nvSpPr>
        <p:spPr>
          <a:xfrm>
            <a:off x="3677380" y="2342043"/>
            <a:ext cx="2126040" cy="260000"/>
          </a:xfrm>
          <a:prstGeom prst="rect">
            <a:avLst/>
          </a:prstGeom>
          <a:noFill/>
        </p:spPr>
        <p:txBody>
          <a:bodyPr wrap="square" lIns="0" tIns="0" rIns="0" bIns="0" anchor="t">
            <a:normAutofit lnSpcReduction="10000"/>
          </a:bodyPr>
          <a:lstStyle/>
          <a:p>
            <a:pPr algn="ctr"/>
            <a:r>
              <a:rPr lang="en-US" sz="900" spc="100" dirty="0">
                <a:solidFill>
                  <a:srgbClr val="6B6B6B"/>
                </a:solidFill>
                <a:latin typeface="JetBrains Mono"/>
                <a:cs typeface="JetBrains Mono"/>
              </a:rPr>
              <a:t>Negative/Positive</a:t>
            </a:r>
          </a:p>
          <a:p>
            <a:pPr algn="ctr"/>
            <a:r>
              <a:rPr lang="en-US" sz="900" spc="100" dirty="0">
                <a:solidFill>
                  <a:srgbClr val="6B6B6B"/>
                </a:solidFill>
                <a:latin typeface="JetBrains Mono"/>
                <a:cs typeface="JetBrains Mono"/>
              </a:rPr>
              <a:t>Magnetic confinement</a:t>
            </a:r>
          </a:p>
        </p:txBody>
      </p:sp>
      <p:sp>
        <p:nvSpPr>
          <p:cNvPr id="316" name="r"/>
          <p:cNvSpPr/>
          <p:nvPr/>
        </p:nvSpPr>
        <p:spPr>
          <a:xfrm>
            <a:off x="9031107" y="2040351"/>
            <a:ext cx="2537520" cy="623913"/>
          </a:xfrm>
          <a:prstGeom prst="roundRect">
            <a:avLst>
              <a:gd name="adj" fmla="val 8000"/>
            </a:avLst>
          </a:prstGeom>
          <a:noFill/>
          <a:ln w="12700">
            <a:solidFill>
              <a:srgbClr val="DDC700"/>
            </a:solidFill>
          </a:ln>
          <a:effectLst/>
        </p:spPr>
        <p:txBody>
          <a:bodyPr/>
          <a:lstStyle/>
          <a:p>
            <a:endParaRPr/>
          </a:p>
        </p:txBody>
      </p:sp>
      <p:sp>
        <p:nvSpPr>
          <p:cNvPr id="317" name="tb"/>
          <p:cNvSpPr txBox="1"/>
          <p:nvPr/>
        </p:nvSpPr>
        <p:spPr>
          <a:xfrm>
            <a:off x="9250740" y="2103120"/>
            <a:ext cx="2126040" cy="300000"/>
          </a:xfrm>
          <a:prstGeom prst="rect">
            <a:avLst/>
          </a:prstGeom>
          <a:noFill/>
        </p:spPr>
        <p:txBody>
          <a:bodyPr wrap="square" lIns="0" tIns="0" rIns="0" bIns="0" anchor="t">
            <a:normAutofit/>
          </a:bodyPr>
          <a:lstStyle/>
          <a:p>
            <a:pPr marL="0" indent="0" algn="ctr">
              <a:lnSpc>
                <a:spcPct val="100000"/>
              </a:lnSpc>
              <a:spcBef>
                <a:spcPts val="0"/>
              </a:spcBef>
              <a:buNone/>
            </a:pPr>
            <a:r>
              <a:rPr lang="en-US" sz="1400" b="1" spc="0" dirty="0">
                <a:solidFill>
                  <a:srgbClr val="0D0D0D"/>
                </a:solidFill>
                <a:latin typeface="Inter"/>
                <a:cs typeface="Inter"/>
              </a:rPr>
              <a:t>Custom / OEM Sources</a:t>
            </a:r>
          </a:p>
        </p:txBody>
      </p:sp>
      <p:sp>
        <p:nvSpPr>
          <p:cNvPr id="318" name="tb"/>
          <p:cNvSpPr txBox="1"/>
          <p:nvPr/>
        </p:nvSpPr>
        <p:spPr>
          <a:xfrm>
            <a:off x="9236847" y="2326803"/>
            <a:ext cx="2126040" cy="260000"/>
          </a:xfrm>
          <a:prstGeom prst="rect">
            <a:avLst/>
          </a:prstGeom>
          <a:noFill/>
        </p:spPr>
        <p:txBody>
          <a:bodyPr wrap="square" lIns="0" tIns="0" rIns="0" bIns="0" anchor="t">
            <a:normAutofit/>
          </a:bodyPr>
          <a:lstStyle/>
          <a:p>
            <a:pPr marL="0" indent="0" algn="ctr">
              <a:lnSpc>
                <a:spcPct val="100000"/>
              </a:lnSpc>
              <a:spcBef>
                <a:spcPts val="0"/>
              </a:spcBef>
              <a:buNone/>
            </a:pPr>
            <a:r>
              <a:rPr lang="en-US" sz="900" b="0" spc="100" dirty="0">
                <a:solidFill>
                  <a:srgbClr val="6B6B6B"/>
                </a:solidFill>
                <a:latin typeface="JetBrains Mono"/>
                <a:cs typeface="JetBrains Mono"/>
              </a:rPr>
              <a:t>Application-specific</a:t>
            </a:r>
          </a:p>
        </p:txBody>
      </p:sp>
      <p:sp>
        <p:nvSpPr>
          <p:cNvPr id="336" name="r"/>
          <p:cNvSpPr/>
          <p:nvPr/>
        </p:nvSpPr>
        <p:spPr>
          <a:xfrm>
            <a:off x="607222" y="6000044"/>
            <a:ext cx="10973040" cy="18288"/>
          </a:xfrm>
          <a:prstGeom prst="rect">
            <a:avLst/>
          </a:prstGeom>
          <a:solidFill>
            <a:srgbClr val="D9D9D9"/>
          </a:solidFill>
          <a:ln>
            <a:noFill/>
          </a:ln>
        </p:spPr>
        <p:txBody>
          <a:bodyPr/>
          <a:lstStyle/>
          <a:p>
            <a:endParaRPr/>
          </a:p>
        </p:txBody>
      </p:sp>
      <p:sp>
        <p:nvSpPr>
          <p:cNvPr id="337" name="tb"/>
          <p:cNvSpPr txBox="1"/>
          <p:nvPr/>
        </p:nvSpPr>
        <p:spPr>
          <a:xfrm>
            <a:off x="529470" y="6088972"/>
            <a:ext cx="10973040" cy="300000"/>
          </a:xfrm>
          <a:prstGeom prst="rect">
            <a:avLst/>
          </a:prstGeom>
          <a:noFill/>
        </p:spPr>
        <p:txBody>
          <a:bodyPr wrap="square" lIns="0" tIns="0" rIns="0" bIns="0" anchor="t">
            <a:normAutofit lnSpcReduction="10000"/>
          </a:bodyPr>
          <a:lstStyle/>
          <a:p>
            <a:pPr marL="0" indent="0" algn="ctr">
              <a:lnSpc>
                <a:spcPct val="100000"/>
              </a:lnSpc>
              <a:spcBef>
                <a:spcPts val="0"/>
              </a:spcBef>
              <a:buNone/>
            </a:pPr>
            <a:r>
              <a:rPr lang="en-US" sz="2000" b="1" spc="200" dirty="0">
                <a:solidFill>
                  <a:srgbClr val="6B6B6B"/>
                </a:solidFill>
                <a:latin typeface="JetBrains Mono"/>
                <a:cs typeface="JetBrains Mono"/>
              </a:rPr>
              <a:t>ONE BASE PLATFORM · MANY BEAMS · FASTER TIME TO VALUE</a:t>
            </a:r>
          </a:p>
        </p:txBody>
      </p:sp>
      <p:sp>
        <p:nvSpPr>
          <p:cNvPr id="3" name="r">
            <a:extLst>
              <a:ext uri="{FF2B5EF4-FFF2-40B4-BE49-F238E27FC236}">
                <a16:creationId xmlns:a16="http://schemas.microsoft.com/office/drawing/2014/main" id="{9CB1EBC4-B25E-E560-5AC3-1782A30D8D99}"/>
              </a:ext>
            </a:extLst>
          </p:cNvPr>
          <p:cNvSpPr/>
          <p:nvPr/>
        </p:nvSpPr>
        <p:spPr>
          <a:xfrm>
            <a:off x="6217474" y="2042814"/>
            <a:ext cx="2647248" cy="645663"/>
          </a:xfrm>
          <a:prstGeom prst="roundRect">
            <a:avLst>
              <a:gd name="adj" fmla="val 8000"/>
            </a:avLst>
          </a:prstGeom>
          <a:noFill/>
          <a:ln w="12700">
            <a:solidFill>
              <a:srgbClr val="DDC700"/>
            </a:solidFill>
          </a:ln>
          <a:effectLst/>
        </p:spPr>
        <p:txBody>
          <a:bodyPr/>
          <a:lstStyle/>
          <a:p>
            <a:endParaRPr/>
          </a:p>
        </p:txBody>
      </p:sp>
      <p:sp>
        <p:nvSpPr>
          <p:cNvPr id="5" name="tb">
            <a:extLst>
              <a:ext uri="{FF2B5EF4-FFF2-40B4-BE49-F238E27FC236}">
                <a16:creationId xmlns:a16="http://schemas.microsoft.com/office/drawing/2014/main" id="{9DA674BA-E1E5-626D-5E88-D92C9463ACA0}"/>
              </a:ext>
            </a:extLst>
          </p:cNvPr>
          <p:cNvSpPr txBox="1"/>
          <p:nvPr/>
        </p:nvSpPr>
        <p:spPr>
          <a:xfrm>
            <a:off x="6416096" y="2110789"/>
            <a:ext cx="2126040" cy="300000"/>
          </a:xfrm>
          <a:prstGeom prst="rect">
            <a:avLst/>
          </a:prstGeom>
          <a:noFill/>
        </p:spPr>
        <p:txBody>
          <a:bodyPr wrap="square" lIns="0" tIns="0" rIns="0" bIns="0" anchor="t">
            <a:normAutofit/>
          </a:bodyPr>
          <a:lstStyle/>
          <a:p>
            <a:pPr marL="0" indent="0" algn="ctr">
              <a:lnSpc>
                <a:spcPct val="100000"/>
              </a:lnSpc>
              <a:spcBef>
                <a:spcPts val="0"/>
              </a:spcBef>
              <a:buNone/>
            </a:pPr>
            <a:r>
              <a:rPr lang="en-US" sz="1400" b="1" dirty="0">
                <a:solidFill>
                  <a:srgbClr val="0D0D0D"/>
                </a:solidFill>
                <a:latin typeface="Inter"/>
                <a:cs typeface="Inter"/>
              </a:rPr>
              <a:t>Future/In Development</a:t>
            </a:r>
            <a:endParaRPr lang="en-US" sz="1400" b="1" spc="0" dirty="0">
              <a:solidFill>
                <a:srgbClr val="0D0D0D"/>
              </a:solidFill>
              <a:latin typeface="Inter"/>
              <a:cs typeface="Inter"/>
            </a:endParaRPr>
          </a:p>
        </p:txBody>
      </p:sp>
      <p:sp>
        <p:nvSpPr>
          <p:cNvPr id="7" name="tb">
            <a:extLst>
              <a:ext uri="{FF2B5EF4-FFF2-40B4-BE49-F238E27FC236}">
                <a16:creationId xmlns:a16="http://schemas.microsoft.com/office/drawing/2014/main" id="{4F88A45E-FFA7-2CB8-AE9A-BDA5B5F2384A}"/>
              </a:ext>
            </a:extLst>
          </p:cNvPr>
          <p:cNvSpPr txBox="1"/>
          <p:nvPr/>
        </p:nvSpPr>
        <p:spPr>
          <a:xfrm>
            <a:off x="6432294" y="2364903"/>
            <a:ext cx="2292721" cy="260000"/>
          </a:xfrm>
          <a:prstGeom prst="rect">
            <a:avLst/>
          </a:prstGeom>
          <a:noFill/>
        </p:spPr>
        <p:txBody>
          <a:bodyPr wrap="square" lIns="0" tIns="0" rIns="0" bIns="0" anchor="t">
            <a:normAutofit lnSpcReduction="10000"/>
          </a:bodyPr>
          <a:lstStyle/>
          <a:p>
            <a:pPr algn="ctr"/>
            <a:r>
              <a:rPr lang="en-US" sz="900" spc="100" dirty="0">
                <a:solidFill>
                  <a:srgbClr val="6B6B6B"/>
                </a:solidFill>
                <a:latin typeface="JetBrains Mono"/>
                <a:cs typeface="JetBrains Mono"/>
              </a:rPr>
              <a:t>14.5 GHz Compact ECR</a:t>
            </a:r>
          </a:p>
          <a:p>
            <a:pPr algn="ctr"/>
            <a:r>
              <a:rPr lang="en-US" sz="900" spc="100" dirty="0">
                <a:solidFill>
                  <a:srgbClr val="6B6B6B"/>
                </a:solidFill>
                <a:latin typeface="JetBrains Mono"/>
                <a:cs typeface="JetBrains Mono"/>
              </a:rPr>
              <a:t>Multicusp 13.56 MHz RF</a:t>
            </a:r>
          </a:p>
        </p:txBody>
      </p:sp>
      <p:grpSp>
        <p:nvGrpSpPr>
          <p:cNvPr id="30" name="Group 29">
            <a:extLst>
              <a:ext uri="{FF2B5EF4-FFF2-40B4-BE49-F238E27FC236}">
                <a16:creationId xmlns:a16="http://schemas.microsoft.com/office/drawing/2014/main" id="{DA3628CB-55BC-BDD5-570D-7743F957ED96}"/>
              </a:ext>
            </a:extLst>
          </p:cNvPr>
          <p:cNvGrpSpPr/>
          <p:nvPr/>
        </p:nvGrpSpPr>
        <p:grpSpPr>
          <a:xfrm>
            <a:off x="609480" y="2673625"/>
            <a:ext cx="10973040" cy="1260140"/>
            <a:chOff x="609480" y="2880360"/>
            <a:chExt cx="10973040" cy="1260140"/>
          </a:xfrm>
        </p:grpSpPr>
        <p:sp>
          <p:nvSpPr>
            <p:cNvPr id="307" name="r"/>
            <p:cNvSpPr/>
            <p:nvPr/>
          </p:nvSpPr>
          <p:spPr>
            <a:xfrm>
              <a:off x="1864524" y="2880360"/>
              <a:ext cx="27432" cy="228600"/>
            </a:xfrm>
            <a:prstGeom prst="rect">
              <a:avLst/>
            </a:prstGeom>
            <a:solidFill>
              <a:srgbClr val="DDC700"/>
            </a:solidFill>
            <a:ln>
              <a:noFill/>
            </a:ln>
          </p:spPr>
          <p:txBody>
            <a:bodyPr/>
            <a:lstStyle/>
            <a:p>
              <a:endParaRPr/>
            </a:p>
          </p:txBody>
        </p:sp>
        <p:sp>
          <p:nvSpPr>
            <p:cNvPr id="311" name="r"/>
            <p:cNvSpPr/>
            <p:nvPr/>
          </p:nvSpPr>
          <p:spPr>
            <a:xfrm>
              <a:off x="4740400" y="2900380"/>
              <a:ext cx="27432" cy="228600"/>
            </a:xfrm>
            <a:prstGeom prst="rect">
              <a:avLst/>
            </a:prstGeom>
            <a:solidFill>
              <a:srgbClr val="DDC700"/>
            </a:solidFill>
            <a:ln>
              <a:noFill/>
            </a:ln>
          </p:spPr>
          <p:txBody>
            <a:bodyPr/>
            <a:lstStyle/>
            <a:p>
              <a:endParaRPr/>
            </a:p>
          </p:txBody>
        </p:sp>
        <p:sp>
          <p:nvSpPr>
            <p:cNvPr id="319" name="r"/>
            <p:cNvSpPr/>
            <p:nvPr/>
          </p:nvSpPr>
          <p:spPr>
            <a:xfrm>
              <a:off x="10300044" y="2880360"/>
              <a:ext cx="27432" cy="228600"/>
            </a:xfrm>
            <a:prstGeom prst="rect">
              <a:avLst/>
            </a:prstGeom>
            <a:solidFill>
              <a:srgbClr val="DDC700"/>
            </a:solidFill>
            <a:ln>
              <a:noFill/>
            </a:ln>
          </p:spPr>
          <p:txBody>
            <a:bodyPr/>
            <a:lstStyle/>
            <a:p>
              <a:endParaRPr/>
            </a:p>
          </p:txBody>
        </p:sp>
        <p:sp>
          <p:nvSpPr>
            <p:cNvPr id="320" name="r"/>
            <p:cNvSpPr/>
            <p:nvPr/>
          </p:nvSpPr>
          <p:spPr>
            <a:xfrm>
              <a:off x="609480" y="3108960"/>
              <a:ext cx="10973040" cy="1031540"/>
            </a:xfrm>
            <a:prstGeom prst="roundRect">
              <a:avLst>
                <a:gd name="adj" fmla="val 8000"/>
              </a:avLst>
            </a:prstGeom>
            <a:solidFill>
              <a:srgbClr val="0D0D0D"/>
            </a:solidFill>
            <a:ln>
              <a:noFill/>
            </a:ln>
            <a:effectLst>
              <a:outerShdw blurRad="50800" dist="38100" dir="2700000" algn="tl" rotWithShape="0">
                <a:prstClr val="black">
                  <a:alpha val="40000"/>
                </a:prstClr>
              </a:outerShdw>
            </a:effectLst>
          </p:spPr>
          <p:txBody>
            <a:bodyPr/>
            <a:lstStyle/>
            <a:p>
              <a:endParaRPr/>
            </a:p>
          </p:txBody>
        </p:sp>
        <p:sp>
          <p:nvSpPr>
            <p:cNvPr id="321" name="r"/>
            <p:cNvSpPr/>
            <p:nvPr/>
          </p:nvSpPr>
          <p:spPr>
            <a:xfrm>
              <a:off x="609480" y="3108960"/>
              <a:ext cx="10973040" cy="36576"/>
            </a:xfrm>
            <a:prstGeom prst="rect">
              <a:avLst/>
            </a:prstGeom>
            <a:solidFill>
              <a:srgbClr val="DDC700"/>
            </a:solidFill>
            <a:ln>
              <a:noFill/>
            </a:ln>
          </p:spPr>
          <p:txBody>
            <a:bodyPr/>
            <a:lstStyle/>
            <a:p>
              <a:endParaRPr/>
            </a:p>
          </p:txBody>
        </p:sp>
        <p:sp>
          <p:nvSpPr>
            <p:cNvPr id="322" name="tb"/>
            <p:cNvSpPr txBox="1"/>
            <p:nvPr/>
          </p:nvSpPr>
          <p:spPr>
            <a:xfrm>
              <a:off x="883800" y="3291840"/>
              <a:ext cx="4000000" cy="320000"/>
            </a:xfrm>
            <a:prstGeom prst="rect">
              <a:avLst/>
            </a:prstGeom>
            <a:noFill/>
          </p:spPr>
          <p:txBody>
            <a:bodyPr wrap="square" lIns="0" tIns="0" rIns="0" bIns="0" anchor="t">
              <a:normAutofit/>
            </a:bodyPr>
            <a:lstStyle/>
            <a:p>
              <a:pPr marL="0" indent="0" algn="l">
                <a:lnSpc>
                  <a:spcPct val="100000"/>
                </a:lnSpc>
                <a:spcBef>
                  <a:spcPts val="0"/>
                </a:spcBef>
                <a:buNone/>
              </a:pPr>
              <a:r>
                <a:rPr lang="en-US" b="1" spc="100" dirty="0">
                  <a:solidFill>
                    <a:srgbClr val="FFFFFF"/>
                  </a:solidFill>
                  <a:latin typeface="Inter"/>
                  <a:cs typeface="Inter"/>
                </a:rPr>
                <a:t>COMMON PLATFORM BASE</a:t>
              </a:r>
            </a:p>
          </p:txBody>
        </p:sp>
        <p:sp>
          <p:nvSpPr>
            <p:cNvPr id="323" name="tb"/>
            <p:cNvSpPr txBox="1"/>
            <p:nvPr/>
          </p:nvSpPr>
          <p:spPr>
            <a:xfrm>
              <a:off x="923460" y="3697126"/>
              <a:ext cx="2223540" cy="280000"/>
            </a:xfrm>
            <a:prstGeom prst="rect">
              <a:avLst/>
            </a:prstGeom>
            <a:noFill/>
            <a:ln>
              <a:solidFill>
                <a:schemeClr val="bg1"/>
              </a:solidFill>
              <a:prstDash val="dash"/>
            </a:ln>
          </p:spPr>
          <p:txBody>
            <a:bodyPr wrap="square" lIns="0" tIns="0" rIns="0" bIns="0" anchor="ctr">
              <a:normAutofit/>
            </a:bodyPr>
            <a:lstStyle/>
            <a:p>
              <a:pPr marL="0" indent="0" algn="ctr">
                <a:lnSpc>
                  <a:spcPct val="100000"/>
                </a:lnSpc>
                <a:spcBef>
                  <a:spcPts val="0"/>
                </a:spcBef>
                <a:buNone/>
              </a:pPr>
              <a:r>
                <a:rPr lang="en-US" sz="1200" b="0" spc="50" dirty="0">
                  <a:solidFill>
                    <a:srgbClr val="C8C8C8"/>
                  </a:solidFill>
                  <a:latin typeface="JetBrains Mono ExtraBold" panose="02000009000000000000" pitchFamily="49" charset="0"/>
                  <a:cs typeface="JetBrains Mono ExtraBold" panose="02000009000000000000" pitchFamily="49" charset="0"/>
                </a:rPr>
                <a:t>Vacuum &amp; cooling</a:t>
              </a:r>
            </a:p>
          </p:txBody>
        </p:sp>
        <p:sp>
          <p:nvSpPr>
            <p:cNvPr id="324" name="tb"/>
            <p:cNvSpPr txBox="1"/>
            <p:nvPr/>
          </p:nvSpPr>
          <p:spPr>
            <a:xfrm>
              <a:off x="3371958" y="3697126"/>
              <a:ext cx="2761870" cy="280000"/>
            </a:xfrm>
            <a:prstGeom prst="rect">
              <a:avLst/>
            </a:prstGeom>
            <a:noFill/>
            <a:ln>
              <a:solidFill>
                <a:schemeClr val="bg1"/>
              </a:solidFill>
              <a:prstDash val="dash"/>
            </a:ln>
          </p:spPr>
          <p:txBody>
            <a:bodyPr wrap="square" lIns="0" tIns="0" rIns="0" bIns="0" anchor="ctr">
              <a:noAutofit/>
            </a:bodyPr>
            <a:lstStyle/>
            <a:p>
              <a:pPr marL="0" indent="0" algn="ctr">
                <a:lnSpc>
                  <a:spcPct val="100000"/>
                </a:lnSpc>
                <a:spcBef>
                  <a:spcPts val="0"/>
                </a:spcBef>
                <a:buNone/>
              </a:pPr>
              <a:r>
                <a:rPr lang="en-US" sz="1200" b="1" spc="50" dirty="0">
                  <a:solidFill>
                    <a:srgbClr val="C8C8C8"/>
                  </a:solidFill>
                  <a:latin typeface="JetBrains Mono"/>
                  <a:cs typeface="JetBrains Mono"/>
                </a:rPr>
                <a:t>HV &amp; power distribution</a:t>
              </a:r>
            </a:p>
          </p:txBody>
        </p:sp>
        <p:sp>
          <p:nvSpPr>
            <p:cNvPr id="325" name="tb"/>
            <p:cNvSpPr txBox="1"/>
            <p:nvPr/>
          </p:nvSpPr>
          <p:spPr>
            <a:xfrm>
              <a:off x="6358786" y="3697126"/>
              <a:ext cx="2223540" cy="295469"/>
            </a:xfrm>
            <a:prstGeom prst="rect">
              <a:avLst/>
            </a:prstGeom>
            <a:noFill/>
            <a:ln>
              <a:solidFill>
                <a:schemeClr val="bg1"/>
              </a:solidFill>
              <a:prstDash val="dash"/>
            </a:ln>
          </p:spPr>
          <p:txBody>
            <a:bodyPr wrap="square" lIns="0" tIns="0" rIns="0" bIns="0" anchor="ctr">
              <a:normAutofit/>
            </a:bodyPr>
            <a:lstStyle/>
            <a:p>
              <a:pPr marL="0" indent="0" algn="ctr">
                <a:lnSpc>
                  <a:spcPct val="100000"/>
                </a:lnSpc>
                <a:spcBef>
                  <a:spcPts val="0"/>
                </a:spcBef>
                <a:buNone/>
              </a:pPr>
              <a:r>
                <a:rPr lang="en-US" sz="1200" b="1" spc="50" dirty="0">
                  <a:solidFill>
                    <a:srgbClr val="C8C8C8"/>
                  </a:solidFill>
                  <a:latin typeface="JetBrains Mono"/>
                  <a:cs typeface="JetBrains Mono"/>
                </a:rPr>
                <a:t>Controls &amp; software</a:t>
              </a:r>
            </a:p>
          </p:txBody>
        </p:sp>
        <p:sp>
          <p:nvSpPr>
            <p:cNvPr id="326" name="tb"/>
            <p:cNvSpPr txBox="1"/>
            <p:nvPr/>
          </p:nvSpPr>
          <p:spPr>
            <a:xfrm>
              <a:off x="8807284" y="3697126"/>
              <a:ext cx="2679766" cy="280000"/>
            </a:xfrm>
            <a:prstGeom prst="rect">
              <a:avLst/>
            </a:prstGeom>
            <a:noFill/>
            <a:ln>
              <a:solidFill>
                <a:schemeClr val="bg1"/>
              </a:solidFill>
              <a:prstDash val="dash"/>
            </a:ln>
          </p:spPr>
          <p:txBody>
            <a:bodyPr wrap="square" lIns="0" tIns="0" rIns="0" bIns="0" anchor="ctr">
              <a:noAutofit/>
            </a:bodyPr>
            <a:lstStyle/>
            <a:p>
              <a:pPr marL="0" indent="0" algn="ctr">
                <a:lnSpc>
                  <a:spcPct val="100000"/>
                </a:lnSpc>
                <a:spcBef>
                  <a:spcPts val="0"/>
                </a:spcBef>
                <a:buNone/>
              </a:pPr>
              <a:r>
                <a:rPr lang="en-US" sz="1200" b="1" spc="50" dirty="0">
                  <a:solidFill>
                    <a:srgbClr val="C8C8C8"/>
                  </a:solidFill>
                  <a:latin typeface="JetBrains Mono" panose="02000009000000000000" pitchFamily="49" charset="0"/>
                  <a:cs typeface="JetBrains Mono" panose="02000009000000000000" pitchFamily="49" charset="0"/>
                </a:rPr>
                <a:t>Diagnostics</a:t>
              </a:r>
              <a:r>
                <a:rPr lang="en-US" sz="1200" b="1" spc="50" dirty="0">
                  <a:solidFill>
                    <a:srgbClr val="C8C8C8"/>
                  </a:solidFill>
                  <a:latin typeface="JetBrains Mono ExtraBold" panose="02000009000000000000" pitchFamily="49" charset="0"/>
                  <a:cs typeface="JetBrains Mono ExtraBold" panose="02000009000000000000" pitchFamily="49" charset="0"/>
                </a:rPr>
                <a:t> &amp; interfaces</a:t>
              </a:r>
            </a:p>
          </p:txBody>
        </p:sp>
        <p:sp>
          <p:nvSpPr>
            <p:cNvPr id="9" name="r">
              <a:extLst>
                <a:ext uri="{FF2B5EF4-FFF2-40B4-BE49-F238E27FC236}">
                  <a16:creationId xmlns:a16="http://schemas.microsoft.com/office/drawing/2014/main" id="{ABECC0A1-36AD-5C17-09B3-28C5AB6992E3}"/>
                </a:ext>
              </a:extLst>
            </p:cNvPr>
            <p:cNvSpPr/>
            <p:nvPr/>
          </p:nvSpPr>
          <p:spPr>
            <a:xfrm>
              <a:off x="7479116" y="2883210"/>
              <a:ext cx="27432" cy="228600"/>
            </a:xfrm>
            <a:prstGeom prst="rect">
              <a:avLst/>
            </a:prstGeom>
            <a:solidFill>
              <a:srgbClr val="DDC700"/>
            </a:solidFill>
            <a:ln>
              <a:noFill/>
            </a:ln>
          </p:spPr>
          <p:txBody>
            <a:bodyPr/>
            <a:lstStyle/>
            <a:p>
              <a:endParaRPr/>
            </a:p>
          </p:txBody>
        </p:sp>
      </p:grpSp>
      <p:grpSp>
        <p:nvGrpSpPr>
          <p:cNvPr id="27" name="Group 26">
            <a:extLst>
              <a:ext uri="{FF2B5EF4-FFF2-40B4-BE49-F238E27FC236}">
                <a16:creationId xmlns:a16="http://schemas.microsoft.com/office/drawing/2014/main" id="{23A588C3-86F8-99B4-05EE-C7D163132592}"/>
              </a:ext>
            </a:extLst>
          </p:cNvPr>
          <p:cNvGrpSpPr/>
          <p:nvPr/>
        </p:nvGrpSpPr>
        <p:grpSpPr>
          <a:xfrm>
            <a:off x="529470" y="4198023"/>
            <a:ext cx="3567386" cy="1417598"/>
            <a:chOff x="529470" y="4404757"/>
            <a:chExt cx="3567386" cy="1417598"/>
          </a:xfrm>
        </p:grpSpPr>
        <p:grpSp>
          <p:nvGrpSpPr>
            <p:cNvPr id="14" name="Group 13">
              <a:extLst>
                <a:ext uri="{FF2B5EF4-FFF2-40B4-BE49-F238E27FC236}">
                  <a16:creationId xmlns:a16="http://schemas.microsoft.com/office/drawing/2014/main" id="{7110E4CD-2E9E-47D7-53F8-33EBD481B8EE}"/>
                </a:ext>
              </a:extLst>
            </p:cNvPr>
            <p:cNvGrpSpPr/>
            <p:nvPr/>
          </p:nvGrpSpPr>
          <p:grpSpPr>
            <a:xfrm>
              <a:off x="529470" y="4404757"/>
              <a:ext cx="3567386" cy="1417598"/>
              <a:chOff x="609480" y="4402081"/>
              <a:chExt cx="3444320" cy="1417598"/>
            </a:xfrm>
          </p:grpSpPr>
          <p:sp>
            <p:nvSpPr>
              <p:cNvPr id="11" name="r">
                <a:extLst>
                  <a:ext uri="{FF2B5EF4-FFF2-40B4-BE49-F238E27FC236}">
                    <a16:creationId xmlns:a16="http://schemas.microsoft.com/office/drawing/2014/main" id="{80E1E9C5-FE04-2358-3D7D-354F933D8FF0}"/>
                  </a:ext>
                </a:extLst>
              </p:cNvPr>
              <p:cNvSpPr/>
              <p:nvPr/>
            </p:nvSpPr>
            <p:spPr>
              <a:xfrm>
                <a:off x="609480" y="4404757"/>
                <a:ext cx="3444320" cy="1414922"/>
              </a:xfrm>
              <a:prstGeom prst="roundRect">
                <a:avLst>
                  <a:gd name="adj" fmla="val 5000"/>
                </a:avLst>
              </a:prstGeom>
              <a:solidFill>
                <a:schemeClr val="bg1">
                  <a:lumMod val="85000"/>
                </a:schemeClr>
              </a:solidFill>
              <a:ln>
                <a:solidFill>
                  <a:schemeClr val="bg1">
                    <a:lumMod val="65000"/>
                  </a:schemeClr>
                </a:solidFill>
              </a:ln>
            </p:spPr>
            <p:txBody>
              <a:bodyPr lIns="45720" rIns="45720" anchor="ctr"/>
              <a:lstStyle/>
              <a:p>
                <a:endParaRPr/>
              </a:p>
            </p:txBody>
          </p:sp>
          <p:sp>
            <p:nvSpPr>
              <p:cNvPr id="327" name="r"/>
              <p:cNvSpPr/>
              <p:nvPr/>
            </p:nvSpPr>
            <p:spPr>
              <a:xfrm flipV="1">
                <a:off x="609480" y="4402081"/>
                <a:ext cx="3444320" cy="45719"/>
              </a:xfrm>
              <a:prstGeom prst="rect">
                <a:avLst/>
              </a:prstGeom>
              <a:solidFill>
                <a:srgbClr val="DDC700"/>
              </a:solidFill>
              <a:ln>
                <a:solidFill>
                  <a:srgbClr val="DDC700"/>
                </a:solidFill>
              </a:ln>
            </p:spPr>
            <p:txBody>
              <a:bodyPr/>
              <a:lstStyle/>
              <a:p>
                <a:endParaRPr/>
              </a:p>
            </p:txBody>
          </p:sp>
        </p:grpSp>
        <p:sp>
          <p:nvSpPr>
            <p:cNvPr id="328" name="tb"/>
            <p:cNvSpPr txBox="1"/>
            <p:nvPr/>
          </p:nvSpPr>
          <p:spPr>
            <a:xfrm>
              <a:off x="769500" y="4553108"/>
              <a:ext cx="2857560" cy="280000"/>
            </a:xfrm>
            <a:prstGeom prst="rect">
              <a:avLst/>
            </a:prstGeom>
            <a:noFill/>
          </p:spPr>
          <p:txBody>
            <a:bodyPr wrap="square" lIns="0" tIns="0" rIns="0" bIns="0" anchor="t">
              <a:normAutofit/>
            </a:bodyPr>
            <a:lstStyle/>
            <a:p>
              <a:pPr marL="0" indent="0" algn="l">
                <a:lnSpc>
                  <a:spcPct val="100000"/>
                </a:lnSpc>
                <a:spcBef>
                  <a:spcPts val="0"/>
                </a:spcBef>
                <a:buNone/>
              </a:pPr>
              <a:r>
                <a:rPr lang="en-US" sz="1400" b="1" spc="150" dirty="0">
                  <a:solidFill>
                    <a:srgbClr val="005191"/>
                  </a:solidFill>
                  <a:latin typeface="JetBrains Mono ExtraBold" panose="02000009000000000000" pitchFamily="49" charset="0"/>
                  <a:cs typeface="JetBrains Mono ExtraBold" panose="02000009000000000000" pitchFamily="49" charset="0"/>
                </a:rPr>
                <a:t>SHORTER LEAD TIME</a:t>
              </a:r>
            </a:p>
          </p:txBody>
        </p:sp>
        <p:sp>
          <p:nvSpPr>
            <p:cNvPr id="329" name="tb"/>
            <p:cNvSpPr txBox="1"/>
            <p:nvPr/>
          </p:nvSpPr>
          <p:spPr>
            <a:xfrm>
              <a:off x="769500" y="4977398"/>
              <a:ext cx="2857560" cy="457201"/>
            </a:xfrm>
            <a:prstGeom prst="rect">
              <a:avLst/>
            </a:prstGeom>
            <a:noFill/>
          </p:spPr>
          <p:txBody>
            <a:bodyPr wrap="square" lIns="0" tIns="0" rIns="0" bIns="0" anchor="t">
              <a:normAutofit/>
            </a:bodyPr>
            <a:lstStyle/>
            <a:p>
              <a:pPr marL="171450" indent="-171450" algn="l">
                <a:lnSpc>
                  <a:spcPct val="100000"/>
                </a:lnSpc>
                <a:spcBef>
                  <a:spcPts val="0"/>
                </a:spcBef>
                <a:buFont typeface="Arial" panose="020B0604020202020204" pitchFamily="34" charset="0"/>
                <a:buChar char="•"/>
              </a:pPr>
              <a:r>
                <a:rPr lang="en-US" sz="1200" b="0" spc="0" dirty="0">
                  <a:solidFill>
                    <a:srgbClr val="343434"/>
                  </a:solidFill>
                  <a:latin typeface="Inter"/>
                  <a:cs typeface="Inter"/>
                </a:rPr>
                <a:t>Proven core subsystems, built and stocked to a standard design</a:t>
              </a:r>
            </a:p>
          </p:txBody>
        </p:sp>
        <p:sp>
          <p:nvSpPr>
            <p:cNvPr id="22" name="r">
              <a:extLst>
                <a:ext uri="{FF2B5EF4-FFF2-40B4-BE49-F238E27FC236}">
                  <a16:creationId xmlns:a16="http://schemas.microsoft.com/office/drawing/2014/main" id="{480CD840-658C-9BE4-F507-6B905DA8B8DD}"/>
                </a:ext>
              </a:extLst>
            </p:cNvPr>
            <p:cNvSpPr/>
            <p:nvPr/>
          </p:nvSpPr>
          <p:spPr>
            <a:xfrm>
              <a:off x="769500" y="4837057"/>
              <a:ext cx="457200" cy="27432"/>
            </a:xfrm>
            <a:prstGeom prst="rect">
              <a:avLst/>
            </a:prstGeom>
            <a:solidFill>
              <a:srgbClr val="DDC700"/>
            </a:solidFill>
            <a:ln>
              <a:noFill/>
            </a:ln>
          </p:spPr>
          <p:txBody>
            <a:bodyPr/>
            <a:lstStyle/>
            <a:p>
              <a:endParaRPr/>
            </a:p>
          </p:txBody>
        </p:sp>
      </p:grpSp>
      <p:grpSp>
        <p:nvGrpSpPr>
          <p:cNvPr id="28" name="Group 27">
            <a:extLst>
              <a:ext uri="{FF2B5EF4-FFF2-40B4-BE49-F238E27FC236}">
                <a16:creationId xmlns:a16="http://schemas.microsoft.com/office/drawing/2014/main" id="{0F104ABF-F03B-20D8-7DD1-A0DF1A922712}"/>
              </a:ext>
            </a:extLst>
          </p:cNvPr>
          <p:cNvGrpSpPr/>
          <p:nvPr/>
        </p:nvGrpSpPr>
        <p:grpSpPr>
          <a:xfrm>
            <a:off x="4245249" y="4198023"/>
            <a:ext cx="3584538" cy="1413093"/>
            <a:chOff x="4206190" y="4439223"/>
            <a:chExt cx="3584538" cy="1413093"/>
          </a:xfrm>
        </p:grpSpPr>
        <p:grpSp>
          <p:nvGrpSpPr>
            <p:cNvPr id="18" name="Group 17">
              <a:extLst>
                <a:ext uri="{FF2B5EF4-FFF2-40B4-BE49-F238E27FC236}">
                  <a16:creationId xmlns:a16="http://schemas.microsoft.com/office/drawing/2014/main" id="{A81F7532-B389-C6D3-3172-DF4330903940}"/>
                </a:ext>
              </a:extLst>
            </p:cNvPr>
            <p:cNvGrpSpPr/>
            <p:nvPr/>
          </p:nvGrpSpPr>
          <p:grpSpPr>
            <a:xfrm>
              <a:off x="4206190" y="4439223"/>
              <a:ext cx="3522478" cy="1413093"/>
              <a:chOff x="609480" y="4402080"/>
              <a:chExt cx="3522478" cy="1413093"/>
            </a:xfrm>
          </p:grpSpPr>
          <p:sp>
            <p:nvSpPr>
              <p:cNvPr id="19" name="r">
                <a:extLst>
                  <a:ext uri="{FF2B5EF4-FFF2-40B4-BE49-F238E27FC236}">
                    <a16:creationId xmlns:a16="http://schemas.microsoft.com/office/drawing/2014/main" id="{F3E94D7C-98C3-32A2-B633-28F9F251EAEA}"/>
                  </a:ext>
                </a:extLst>
              </p:cNvPr>
              <p:cNvSpPr/>
              <p:nvPr/>
            </p:nvSpPr>
            <p:spPr>
              <a:xfrm>
                <a:off x="609480" y="4404756"/>
                <a:ext cx="3522478" cy="1410417"/>
              </a:xfrm>
              <a:prstGeom prst="roundRect">
                <a:avLst>
                  <a:gd name="adj" fmla="val 5000"/>
                </a:avLst>
              </a:prstGeom>
              <a:solidFill>
                <a:schemeClr val="bg1">
                  <a:lumMod val="85000"/>
                </a:schemeClr>
              </a:solidFill>
              <a:ln>
                <a:solidFill>
                  <a:schemeClr val="bg1">
                    <a:lumMod val="65000"/>
                  </a:schemeClr>
                </a:solidFill>
              </a:ln>
            </p:spPr>
            <p:txBody>
              <a:bodyPr lIns="45720" rIns="45720" anchor="ctr"/>
              <a:lstStyle/>
              <a:p>
                <a:endParaRPr/>
              </a:p>
            </p:txBody>
          </p:sp>
          <p:sp>
            <p:nvSpPr>
              <p:cNvPr id="20" name="r">
                <a:extLst>
                  <a:ext uri="{FF2B5EF4-FFF2-40B4-BE49-F238E27FC236}">
                    <a16:creationId xmlns:a16="http://schemas.microsoft.com/office/drawing/2014/main" id="{769738E0-C371-ABA9-7868-364D74631B91}"/>
                  </a:ext>
                </a:extLst>
              </p:cNvPr>
              <p:cNvSpPr/>
              <p:nvPr/>
            </p:nvSpPr>
            <p:spPr>
              <a:xfrm flipV="1">
                <a:off x="609480" y="4402080"/>
                <a:ext cx="3522478" cy="45720"/>
              </a:xfrm>
              <a:prstGeom prst="rect">
                <a:avLst/>
              </a:prstGeom>
              <a:solidFill>
                <a:srgbClr val="DDC700"/>
              </a:solidFill>
              <a:ln>
                <a:solidFill>
                  <a:srgbClr val="DDC700"/>
                </a:solidFill>
              </a:ln>
            </p:spPr>
            <p:txBody>
              <a:bodyPr/>
              <a:lstStyle/>
              <a:p>
                <a:endParaRPr/>
              </a:p>
            </p:txBody>
          </p:sp>
        </p:grpSp>
        <p:sp>
          <p:nvSpPr>
            <p:cNvPr id="331" name="tb"/>
            <p:cNvSpPr txBox="1"/>
            <p:nvPr/>
          </p:nvSpPr>
          <p:spPr>
            <a:xfrm>
              <a:off x="4346408" y="4547909"/>
              <a:ext cx="3444320" cy="280000"/>
            </a:xfrm>
            <a:prstGeom prst="rect">
              <a:avLst/>
            </a:prstGeom>
            <a:noFill/>
          </p:spPr>
          <p:txBody>
            <a:bodyPr wrap="square" lIns="0" tIns="0" rIns="0" bIns="0" anchor="t">
              <a:normAutofit/>
            </a:bodyPr>
            <a:lstStyle/>
            <a:p>
              <a:pPr marL="0" indent="0" algn="l">
                <a:lnSpc>
                  <a:spcPct val="100000"/>
                </a:lnSpc>
                <a:spcBef>
                  <a:spcPts val="0"/>
                </a:spcBef>
                <a:buNone/>
              </a:pPr>
              <a:r>
                <a:rPr lang="en-US" sz="1400" b="1" spc="150" dirty="0">
                  <a:solidFill>
                    <a:srgbClr val="005191"/>
                  </a:solidFill>
                  <a:latin typeface="JetBrains Mono ExtraBold" panose="02000009000000000000" pitchFamily="49" charset="0"/>
                  <a:cs typeface="JetBrains Mono ExtraBold" panose="02000009000000000000" pitchFamily="49" charset="0"/>
                </a:rPr>
                <a:t>MAXIMUM FLEXIBILITY</a:t>
              </a:r>
            </a:p>
          </p:txBody>
        </p:sp>
        <p:sp>
          <p:nvSpPr>
            <p:cNvPr id="332" name="tb"/>
            <p:cNvSpPr txBox="1"/>
            <p:nvPr/>
          </p:nvSpPr>
          <p:spPr>
            <a:xfrm>
              <a:off x="4373840" y="5000402"/>
              <a:ext cx="3105276" cy="496360"/>
            </a:xfrm>
            <a:prstGeom prst="rect">
              <a:avLst/>
            </a:prstGeom>
            <a:noFill/>
          </p:spPr>
          <p:txBody>
            <a:bodyPr wrap="square" lIns="0" tIns="0" rIns="0" bIns="0" anchor="t">
              <a:normAutofit/>
            </a:bodyPr>
            <a:lstStyle/>
            <a:p>
              <a:pPr marL="171450" indent="-171450" algn="l">
                <a:lnSpc>
                  <a:spcPct val="100000"/>
                </a:lnSpc>
                <a:spcBef>
                  <a:spcPts val="0"/>
                </a:spcBef>
                <a:buFont typeface="Arial" panose="020B0604020202020204" pitchFamily="34" charset="0"/>
                <a:buChar char="•"/>
              </a:pPr>
              <a:r>
                <a:rPr lang="en-US" sz="1200" b="0" spc="0" dirty="0">
                  <a:solidFill>
                    <a:srgbClr val="343434"/>
                  </a:solidFill>
                  <a:cs typeface="JetBrains Mono" panose="02000009000000000000" pitchFamily="49" charset="0"/>
                </a:rPr>
                <a:t>Swap the source modules to match the application</a:t>
              </a:r>
            </a:p>
          </p:txBody>
        </p:sp>
        <p:sp>
          <p:nvSpPr>
            <p:cNvPr id="24" name="r">
              <a:extLst>
                <a:ext uri="{FF2B5EF4-FFF2-40B4-BE49-F238E27FC236}">
                  <a16:creationId xmlns:a16="http://schemas.microsoft.com/office/drawing/2014/main" id="{03BEB41B-C723-5504-B666-4AC8702E2777}"/>
                </a:ext>
              </a:extLst>
            </p:cNvPr>
            <p:cNvSpPr/>
            <p:nvPr/>
          </p:nvSpPr>
          <p:spPr>
            <a:xfrm>
              <a:off x="4356558" y="4846439"/>
              <a:ext cx="457200" cy="27432"/>
            </a:xfrm>
            <a:prstGeom prst="rect">
              <a:avLst/>
            </a:prstGeom>
            <a:solidFill>
              <a:srgbClr val="DDC700"/>
            </a:solidFill>
            <a:ln>
              <a:noFill/>
            </a:ln>
          </p:spPr>
          <p:txBody>
            <a:bodyPr/>
            <a:lstStyle/>
            <a:p>
              <a:endParaRPr/>
            </a:p>
          </p:txBody>
        </p:sp>
      </p:grpSp>
      <p:grpSp>
        <p:nvGrpSpPr>
          <p:cNvPr id="29" name="Group 28">
            <a:extLst>
              <a:ext uri="{FF2B5EF4-FFF2-40B4-BE49-F238E27FC236}">
                <a16:creationId xmlns:a16="http://schemas.microsoft.com/office/drawing/2014/main" id="{B7A9B821-8A2E-3A70-E4C4-8C9FA392953B}"/>
              </a:ext>
            </a:extLst>
          </p:cNvPr>
          <p:cNvGrpSpPr/>
          <p:nvPr/>
        </p:nvGrpSpPr>
        <p:grpSpPr>
          <a:xfrm>
            <a:off x="7978180" y="4198023"/>
            <a:ext cx="3604340" cy="1398779"/>
            <a:chOff x="7978180" y="4411445"/>
            <a:chExt cx="3604340" cy="1398779"/>
          </a:xfrm>
        </p:grpSpPr>
        <p:grpSp>
          <p:nvGrpSpPr>
            <p:cNvPr id="15" name="Group 14">
              <a:extLst>
                <a:ext uri="{FF2B5EF4-FFF2-40B4-BE49-F238E27FC236}">
                  <a16:creationId xmlns:a16="http://schemas.microsoft.com/office/drawing/2014/main" id="{D2DB0D2A-2121-3880-A5AC-02D44C226257}"/>
                </a:ext>
              </a:extLst>
            </p:cNvPr>
            <p:cNvGrpSpPr/>
            <p:nvPr/>
          </p:nvGrpSpPr>
          <p:grpSpPr>
            <a:xfrm>
              <a:off x="7978180" y="4411445"/>
              <a:ext cx="3604340" cy="1398779"/>
              <a:chOff x="609480" y="4370326"/>
              <a:chExt cx="3604340" cy="1398779"/>
            </a:xfrm>
          </p:grpSpPr>
          <p:sp>
            <p:nvSpPr>
              <p:cNvPr id="16" name="r">
                <a:extLst>
                  <a:ext uri="{FF2B5EF4-FFF2-40B4-BE49-F238E27FC236}">
                    <a16:creationId xmlns:a16="http://schemas.microsoft.com/office/drawing/2014/main" id="{FD77CBE5-B17C-E0E5-5046-C6E73B2509E8}"/>
                  </a:ext>
                </a:extLst>
              </p:cNvPr>
              <p:cNvSpPr/>
              <p:nvPr/>
            </p:nvSpPr>
            <p:spPr>
              <a:xfrm>
                <a:off x="609480" y="4404756"/>
                <a:ext cx="3604340" cy="1364349"/>
              </a:xfrm>
              <a:prstGeom prst="roundRect">
                <a:avLst>
                  <a:gd name="adj" fmla="val 5000"/>
                </a:avLst>
              </a:prstGeom>
              <a:solidFill>
                <a:schemeClr val="bg1">
                  <a:lumMod val="85000"/>
                </a:schemeClr>
              </a:solidFill>
              <a:ln>
                <a:solidFill>
                  <a:schemeClr val="bg1">
                    <a:lumMod val="65000"/>
                  </a:schemeClr>
                </a:solidFill>
              </a:ln>
            </p:spPr>
            <p:txBody>
              <a:bodyPr lIns="45720" rIns="45720" anchor="ctr"/>
              <a:lstStyle/>
              <a:p>
                <a:endParaRPr/>
              </a:p>
            </p:txBody>
          </p:sp>
          <p:sp>
            <p:nvSpPr>
              <p:cNvPr id="17" name="r">
                <a:extLst>
                  <a:ext uri="{FF2B5EF4-FFF2-40B4-BE49-F238E27FC236}">
                    <a16:creationId xmlns:a16="http://schemas.microsoft.com/office/drawing/2014/main" id="{17B514BC-3796-D6B7-6662-EEEAD46AFA8B}"/>
                  </a:ext>
                </a:extLst>
              </p:cNvPr>
              <p:cNvSpPr/>
              <p:nvPr/>
            </p:nvSpPr>
            <p:spPr>
              <a:xfrm flipV="1">
                <a:off x="609480" y="4370326"/>
                <a:ext cx="3604340" cy="77473"/>
              </a:xfrm>
              <a:prstGeom prst="rect">
                <a:avLst/>
              </a:prstGeom>
              <a:solidFill>
                <a:srgbClr val="DDC700"/>
              </a:solidFill>
              <a:ln>
                <a:solidFill>
                  <a:srgbClr val="DDC700"/>
                </a:solidFill>
              </a:ln>
            </p:spPr>
            <p:txBody>
              <a:bodyPr/>
              <a:lstStyle/>
              <a:p>
                <a:endParaRPr/>
              </a:p>
            </p:txBody>
          </p:sp>
        </p:grpSp>
        <p:sp>
          <p:nvSpPr>
            <p:cNvPr id="334" name="tb"/>
            <p:cNvSpPr txBox="1"/>
            <p:nvPr/>
          </p:nvSpPr>
          <p:spPr>
            <a:xfrm>
              <a:off x="8058190" y="4566439"/>
              <a:ext cx="3444320" cy="280000"/>
            </a:xfrm>
            <a:prstGeom prst="rect">
              <a:avLst/>
            </a:prstGeom>
            <a:noFill/>
          </p:spPr>
          <p:txBody>
            <a:bodyPr wrap="square" lIns="0" tIns="0" rIns="0" bIns="0" anchor="t">
              <a:normAutofit/>
            </a:bodyPr>
            <a:lstStyle/>
            <a:p>
              <a:pPr marL="0" indent="0" algn="l">
                <a:lnSpc>
                  <a:spcPct val="100000"/>
                </a:lnSpc>
                <a:spcBef>
                  <a:spcPts val="0"/>
                </a:spcBef>
                <a:buNone/>
              </a:pPr>
              <a:r>
                <a:rPr lang="en-US" sz="1400" b="1" spc="150" dirty="0">
                  <a:solidFill>
                    <a:srgbClr val="005191"/>
                  </a:solidFill>
                  <a:latin typeface="JetBrains Mono ExtraBold" panose="02000009000000000000" pitchFamily="49" charset="0"/>
                  <a:cs typeface="JetBrains Mono ExtraBold" panose="02000009000000000000" pitchFamily="49" charset="0"/>
                </a:rPr>
                <a:t>LOWER RISK &amp; EASIER SUPPORT</a:t>
              </a:r>
            </a:p>
          </p:txBody>
        </p:sp>
        <p:sp>
          <p:nvSpPr>
            <p:cNvPr id="335" name="tb"/>
            <p:cNvSpPr txBox="1"/>
            <p:nvPr/>
          </p:nvSpPr>
          <p:spPr>
            <a:xfrm>
              <a:off x="8161060" y="4974336"/>
              <a:ext cx="3238580" cy="592402"/>
            </a:xfrm>
            <a:prstGeom prst="rect">
              <a:avLst/>
            </a:prstGeom>
            <a:noFill/>
          </p:spPr>
          <p:txBody>
            <a:bodyPr wrap="square" lIns="0" tIns="0" rIns="0" bIns="0" anchor="t">
              <a:normAutofit fontScale="92500" lnSpcReduction="20000"/>
            </a:bodyPr>
            <a:lstStyle/>
            <a:p>
              <a:pPr marL="171450" indent="-171450" algn="l">
                <a:lnSpc>
                  <a:spcPct val="100000"/>
                </a:lnSpc>
                <a:spcBef>
                  <a:spcPts val="0"/>
                </a:spcBef>
                <a:spcAft>
                  <a:spcPts val="300"/>
                </a:spcAft>
                <a:buFont typeface="Arial" panose="020B0604020202020204" pitchFamily="34" charset="0"/>
                <a:buChar char="•"/>
              </a:pPr>
              <a:r>
                <a:rPr lang="en-US" sz="1200" dirty="0">
                  <a:solidFill>
                    <a:srgbClr val="343434"/>
                  </a:solidFill>
                  <a:cs typeface="JetBrains Mono" panose="02000009000000000000" pitchFamily="49" charset="0"/>
                </a:rPr>
                <a:t>Beam-tested as a full configuration before shipment</a:t>
              </a:r>
            </a:p>
            <a:p>
              <a:pPr marL="171450" indent="-171450" algn="l">
                <a:lnSpc>
                  <a:spcPct val="100000"/>
                </a:lnSpc>
                <a:spcBef>
                  <a:spcPts val="0"/>
                </a:spcBef>
                <a:buFont typeface="Arial" panose="020B0604020202020204" pitchFamily="34" charset="0"/>
                <a:buChar char="•"/>
              </a:pPr>
              <a:r>
                <a:rPr lang="en-US" sz="1200" dirty="0">
                  <a:solidFill>
                    <a:srgbClr val="343434"/>
                  </a:solidFill>
                  <a:cs typeface="JetBrains Mono" panose="02000009000000000000" pitchFamily="49" charset="0"/>
                </a:rPr>
                <a:t>Common platform = simpler service and spares</a:t>
              </a:r>
            </a:p>
          </p:txBody>
        </p:sp>
        <p:sp>
          <p:nvSpPr>
            <p:cNvPr id="26" name="r">
              <a:extLst>
                <a:ext uri="{FF2B5EF4-FFF2-40B4-BE49-F238E27FC236}">
                  <a16:creationId xmlns:a16="http://schemas.microsoft.com/office/drawing/2014/main" id="{F9B66CC7-B3A5-B7A3-1B77-F879978742B0}"/>
                </a:ext>
              </a:extLst>
            </p:cNvPr>
            <p:cNvSpPr/>
            <p:nvPr/>
          </p:nvSpPr>
          <p:spPr>
            <a:xfrm>
              <a:off x="8056350" y="4864727"/>
              <a:ext cx="457200" cy="27432"/>
            </a:xfrm>
            <a:prstGeom prst="rect">
              <a:avLst/>
            </a:prstGeom>
            <a:solidFill>
              <a:srgbClr val="DDC700"/>
            </a:solidFill>
            <a:ln>
              <a:noFill/>
            </a:ln>
          </p:spPr>
          <p:txBody>
            <a:bodyPr/>
            <a:lstStyle/>
            <a:p>
              <a:endParaRPr/>
            </a:p>
          </p:txBody>
        </p:sp>
      </p:grpSp>
      <p:cxnSp>
        <p:nvCxnSpPr>
          <p:cNvPr id="33" name="Straight Connector 32">
            <a:extLst>
              <a:ext uri="{FF2B5EF4-FFF2-40B4-BE49-F238E27FC236}">
                <a16:creationId xmlns:a16="http://schemas.microsoft.com/office/drawing/2014/main" id="{A26AE41B-32B2-FD2E-981D-04AF7ECD109F}"/>
              </a:ext>
            </a:extLst>
          </p:cNvPr>
          <p:cNvCxnSpPr>
            <a:cxnSpLocks/>
            <a:stCxn id="31" idx="1"/>
          </p:cNvCxnSpPr>
          <p:nvPr/>
        </p:nvCxnSpPr>
        <p:spPr>
          <a:xfrm flipH="1" flipV="1">
            <a:off x="2264799" y="1850864"/>
            <a:ext cx="1164201" cy="24897"/>
          </a:xfrm>
          <a:prstGeom prst="line">
            <a:avLst/>
          </a:prstGeom>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830A94E8-14DE-A86B-0639-76291A0555C5}"/>
              </a:ext>
            </a:extLst>
          </p:cNvPr>
          <p:cNvGrpSpPr/>
          <p:nvPr/>
        </p:nvGrpSpPr>
        <p:grpSpPr>
          <a:xfrm>
            <a:off x="627740" y="1752650"/>
            <a:ext cx="8241267" cy="273847"/>
            <a:chOff x="627740" y="1766504"/>
            <a:chExt cx="8241267" cy="273847"/>
          </a:xfrm>
        </p:grpSpPr>
        <p:sp>
          <p:nvSpPr>
            <p:cNvPr id="31" name="TextBox 30">
              <a:extLst>
                <a:ext uri="{FF2B5EF4-FFF2-40B4-BE49-F238E27FC236}">
                  <a16:creationId xmlns:a16="http://schemas.microsoft.com/office/drawing/2014/main" id="{F86B8DCA-D79F-ECC2-F01C-37F58D7B31DF}"/>
                </a:ext>
              </a:extLst>
            </p:cNvPr>
            <p:cNvSpPr txBox="1"/>
            <p:nvPr/>
          </p:nvSpPr>
          <p:spPr>
            <a:xfrm>
              <a:off x="3429000" y="1766504"/>
              <a:ext cx="2589248" cy="246221"/>
            </a:xfrm>
            <a:prstGeom prst="rect">
              <a:avLst/>
            </a:prstGeom>
            <a:solidFill>
              <a:srgbClr val="F5F5F3"/>
            </a:solidFill>
          </p:spPr>
          <p:txBody>
            <a:bodyPr wrap="square" lIns="0" rIns="0" rtlCol="0">
              <a:spAutoFit/>
            </a:bodyPr>
            <a:lstStyle/>
            <a:p>
              <a:pPr algn="ctr"/>
              <a:r>
                <a:rPr lang="en-CA" sz="1000" dirty="0">
                  <a:latin typeface="JetBrains Mono" panose="02000009000000000000" pitchFamily="49" charset="0"/>
                  <a:cs typeface="JetBrains Mono" panose="02000009000000000000" pitchFamily="49" charset="0"/>
                </a:rPr>
                <a:t>Standard, Pre-designed Sources</a:t>
              </a:r>
            </a:p>
          </p:txBody>
        </p:sp>
        <p:cxnSp>
          <p:nvCxnSpPr>
            <p:cNvPr id="38" name="Straight Connector 37">
              <a:extLst>
                <a:ext uri="{FF2B5EF4-FFF2-40B4-BE49-F238E27FC236}">
                  <a16:creationId xmlns:a16="http://schemas.microsoft.com/office/drawing/2014/main" id="{5B32056F-5FD5-7970-968F-1EFA76666911}"/>
                </a:ext>
              </a:extLst>
            </p:cNvPr>
            <p:cNvCxnSpPr>
              <a:cxnSpLocks/>
              <a:endCxn id="31" idx="1"/>
            </p:cNvCxnSpPr>
            <p:nvPr/>
          </p:nvCxnSpPr>
          <p:spPr>
            <a:xfrm flipV="1">
              <a:off x="627740" y="1889615"/>
              <a:ext cx="2801260" cy="7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33680A1-18BF-34D1-C7CF-308730E84E7B}"/>
                </a:ext>
              </a:extLst>
            </p:cNvPr>
            <p:cNvCxnSpPr>
              <a:cxnSpLocks/>
            </p:cNvCxnSpPr>
            <p:nvPr/>
          </p:nvCxnSpPr>
          <p:spPr>
            <a:xfrm>
              <a:off x="5995245" y="1897309"/>
              <a:ext cx="28694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A4B9BF3-C9A3-A331-B421-22159FA087E1}"/>
                </a:ext>
              </a:extLst>
            </p:cNvPr>
            <p:cNvCxnSpPr>
              <a:cxnSpLocks/>
            </p:cNvCxnSpPr>
            <p:nvPr/>
          </p:nvCxnSpPr>
          <p:spPr>
            <a:xfrm>
              <a:off x="627740" y="1897309"/>
              <a:ext cx="0" cy="1430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D40C536-3E03-8D4C-7A0A-74BC1A29934F}"/>
                </a:ext>
              </a:extLst>
            </p:cNvPr>
            <p:cNvCxnSpPr>
              <a:cxnSpLocks/>
            </p:cNvCxnSpPr>
            <p:nvPr/>
          </p:nvCxnSpPr>
          <p:spPr>
            <a:xfrm>
              <a:off x="8869007" y="1897309"/>
              <a:ext cx="0" cy="1430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F98C7-397F-3DE2-625D-46FE497C20A3}"/>
            </a:ext>
          </a:extLst>
        </p:cNvPr>
        <p:cNvGrpSpPr/>
        <p:nvPr/>
      </p:nvGrpSpPr>
      <p:grpSpPr>
        <a:xfrm>
          <a:off x="0" y="0"/>
          <a:ext cx="0" cy="0"/>
          <a:chOff x="0" y="0"/>
          <a:chExt cx="0" cy="0"/>
        </a:xfrm>
      </p:grpSpPr>
      <p:sp>
        <p:nvSpPr>
          <p:cNvPr id="26" name="r">
            <a:extLst>
              <a:ext uri="{FF2B5EF4-FFF2-40B4-BE49-F238E27FC236}">
                <a16:creationId xmlns:a16="http://schemas.microsoft.com/office/drawing/2014/main" id="{BE24B46A-F8CF-A645-8259-A78A74BF12F6}"/>
              </a:ext>
            </a:extLst>
          </p:cNvPr>
          <p:cNvSpPr/>
          <p:nvPr/>
        </p:nvSpPr>
        <p:spPr>
          <a:xfrm>
            <a:off x="9572349" y="2786678"/>
            <a:ext cx="1953190" cy="3018994"/>
          </a:xfrm>
          <a:prstGeom prst="roundRect">
            <a:avLst>
              <a:gd name="adj" fmla="val 5000"/>
            </a:avLst>
          </a:prstGeom>
          <a:solidFill>
            <a:schemeClr val="bg1">
              <a:lumMod val="85000"/>
            </a:schemeClr>
          </a:solidFill>
          <a:ln>
            <a:solidFill>
              <a:schemeClr val="bg1">
                <a:lumMod val="65000"/>
              </a:schemeClr>
            </a:solidFill>
          </a:ln>
          <a:effectLst>
            <a:outerShdw blurRad="50800" dist="38100" dir="2700000" algn="tl" rotWithShape="0">
              <a:prstClr val="black">
                <a:alpha val="40000"/>
              </a:prstClr>
            </a:outerShdw>
          </a:effectLst>
        </p:spPr>
        <p:txBody>
          <a:bodyPr lIns="45720" rIns="45720" anchor="ctr"/>
          <a:lstStyle/>
          <a:p>
            <a:endParaRPr dirty="0"/>
          </a:p>
        </p:txBody>
      </p:sp>
      <p:sp>
        <p:nvSpPr>
          <p:cNvPr id="24" name="r">
            <a:extLst>
              <a:ext uri="{FF2B5EF4-FFF2-40B4-BE49-F238E27FC236}">
                <a16:creationId xmlns:a16="http://schemas.microsoft.com/office/drawing/2014/main" id="{BA646C43-008B-50D7-A824-F7989FF3926A}"/>
              </a:ext>
            </a:extLst>
          </p:cNvPr>
          <p:cNvSpPr/>
          <p:nvPr/>
        </p:nvSpPr>
        <p:spPr>
          <a:xfrm>
            <a:off x="7363005" y="2783227"/>
            <a:ext cx="1953190" cy="3018994"/>
          </a:xfrm>
          <a:prstGeom prst="roundRect">
            <a:avLst>
              <a:gd name="adj" fmla="val 5000"/>
            </a:avLst>
          </a:prstGeom>
          <a:solidFill>
            <a:schemeClr val="bg1">
              <a:lumMod val="85000"/>
            </a:schemeClr>
          </a:solidFill>
          <a:ln>
            <a:solidFill>
              <a:schemeClr val="bg1">
                <a:lumMod val="65000"/>
              </a:schemeClr>
            </a:solidFill>
          </a:ln>
          <a:effectLst>
            <a:outerShdw blurRad="50800" dist="38100" dir="2700000" algn="tl" rotWithShape="0">
              <a:prstClr val="black">
                <a:alpha val="40000"/>
              </a:prstClr>
            </a:outerShdw>
          </a:effectLst>
        </p:spPr>
        <p:txBody>
          <a:bodyPr lIns="45720" rIns="45720" anchor="ctr"/>
          <a:lstStyle/>
          <a:p>
            <a:endParaRPr/>
          </a:p>
        </p:txBody>
      </p:sp>
      <p:sp>
        <p:nvSpPr>
          <p:cNvPr id="20" name="r">
            <a:extLst>
              <a:ext uri="{FF2B5EF4-FFF2-40B4-BE49-F238E27FC236}">
                <a16:creationId xmlns:a16="http://schemas.microsoft.com/office/drawing/2014/main" id="{B89EF058-EB36-2961-9CC9-3B84622500C3}"/>
              </a:ext>
            </a:extLst>
          </p:cNvPr>
          <p:cNvSpPr/>
          <p:nvPr/>
        </p:nvSpPr>
        <p:spPr>
          <a:xfrm>
            <a:off x="5197855" y="2779116"/>
            <a:ext cx="1953190" cy="3018994"/>
          </a:xfrm>
          <a:prstGeom prst="roundRect">
            <a:avLst>
              <a:gd name="adj" fmla="val 5000"/>
            </a:avLst>
          </a:prstGeom>
          <a:solidFill>
            <a:schemeClr val="bg1">
              <a:lumMod val="85000"/>
            </a:schemeClr>
          </a:solidFill>
          <a:ln>
            <a:solidFill>
              <a:schemeClr val="bg1">
                <a:lumMod val="65000"/>
              </a:schemeClr>
            </a:solidFill>
          </a:ln>
          <a:effectLst>
            <a:outerShdw blurRad="50800" dist="38100" dir="2700000" algn="tl" rotWithShape="0">
              <a:prstClr val="black">
                <a:alpha val="40000"/>
              </a:prstClr>
            </a:outerShdw>
          </a:effectLst>
        </p:spPr>
        <p:txBody>
          <a:bodyPr lIns="45720" rIns="45720" anchor="ctr"/>
          <a:lstStyle/>
          <a:p>
            <a:endParaRPr dirty="0"/>
          </a:p>
        </p:txBody>
      </p:sp>
      <p:sp>
        <p:nvSpPr>
          <p:cNvPr id="18" name="r">
            <a:extLst>
              <a:ext uri="{FF2B5EF4-FFF2-40B4-BE49-F238E27FC236}">
                <a16:creationId xmlns:a16="http://schemas.microsoft.com/office/drawing/2014/main" id="{B94EE1FB-937D-C7BB-4532-69FC748D62C3}"/>
              </a:ext>
            </a:extLst>
          </p:cNvPr>
          <p:cNvSpPr/>
          <p:nvPr/>
        </p:nvSpPr>
        <p:spPr>
          <a:xfrm>
            <a:off x="3002481" y="2779116"/>
            <a:ext cx="1953190" cy="3018994"/>
          </a:xfrm>
          <a:prstGeom prst="roundRect">
            <a:avLst>
              <a:gd name="adj" fmla="val 5000"/>
            </a:avLst>
          </a:prstGeom>
          <a:solidFill>
            <a:schemeClr val="bg1">
              <a:lumMod val="85000"/>
            </a:schemeClr>
          </a:solidFill>
          <a:ln>
            <a:solidFill>
              <a:schemeClr val="bg1">
                <a:lumMod val="65000"/>
              </a:schemeClr>
            </a:solidFill>
          </a:ln>
          <a:effectLst>
            <a:outerShdw blurRad="50800" dist="38100" dir="2700000" algn="tl" rotWithShape="0">
              <a:prstClr val="black">
                <a:alpha val="40000"/>
              </a:prstClr>
            </a:outerShdw>
          </a:effectLst>
        </p:spPr>
        <p:txBody>
          <a:bodyPr lIns="45720" rIns="45720" anchor="ctr"/>
          <a:lstStyle/>
          <a:p>
            <a:endParaRPr/>
          </a:p>
        </p:txBody>
      </p:sp>
      <p:sp>
        <p:nvSpPr>
          <p:cNvPr id="11" name="r">
            <a:extLst>
              <a:ext uri="{FF2B5EF4-FFF2-40B4-BE49-F238E27FC236}">
                <a16:creationId xmlns:a16="http://schemas.microsoft.com/office/drawing/2014/main" id="{E8A7D3A9-124B-28E2-3F45-2653A3121EF3}"/>
              </a:ext>
            </a:extLst>
          </p:cNvPr>
          <p:cNvSpPr/>
          <p:nvPr/>
        </p:nvSpPr>
        <p:spPr>
          <a:xfrm>
            <a:off x="838198" y="2779116"/>
            <a:ext cx="1953190" cy="3018994"/>
          </a:xfrm>
          <a:prstGeom prst="roundRect">
            <a:avLst>
              <a:gd name="adj" fmla="val 5000"/>
            </a:avLst>
          </a:prstGeom>
          <a:solidFill>
            <a:schemeClr val="bg1">
              <a:lumMod val="85000"/>
            </a:schemeClr>
          </a:solidFill>
          <a:ln>
            <a:solidFill>
              <a:schemeClr val="bg1">
                <a:lumMod val="65000"/>
              </a:schemeClr>
            </a:solidFill>
          </a:ln>
          <a:effectLst>
            <a:outerShdw blurRad="50800" dist="38100" dir="2700000" algn="tl" rotWithShape="0">
              <a:prstClr val="black">
                <a:alpha val="40000"/>
              </a:prstClr>
            </a:outerShdw>
          </a:effectLst>
        </p:spPr>
        <p:txBody>
          <a:bodyPr lIns="45720" rIns="45720" anchor="ctr"/>
          <a:lstStyle/>
          <a:p>
            <a:endParaRPr/>
          </a:p>
        </p:txBody>
      </p:sp>
      <p:sp>
        <p:nvSpPr>
          <p:cNvPr id="8" name="Title 7">
            <a:extLst>
              <a:ext uri="{FF2B5EF4-FFF2-40B4-BE49-F238E27FC236}">
                <a16:creationId xmlns:a16="http://schemas.microsoft.com/office/drawing/2014/main" id="{EACC1225-7649-81F6-C712-D051814A25CD}"/>
              </a:ext>
            </a:extLst>
          </p:cNvPr>
          <p:cNvSpPr>
            <a:spLocks noGrp="1"/>
          </p:cNvSpPr>
          <p:nvPr>
            <p:ph type="title"/>
          </p:nvPr>
        </p:nvSpPr>
        <p:spPr>
          <a:xfrm>
            <a:off x="609481" y="709928"/>
            <a:ext cx="10521518" cy="597425"/>
          </a:xfrm>
        </p:spPr>
        <p:txBody>
          <a:bodyPr anchor="ctr">
            <a:normAutofit/>
          </a:bodyPr>
          <a:lstStyle/>
          <a:p>
            <a:r>
              <a:rPr lang="en-US" sz="3200" dirty="0">
                <a:latin typeface="Inter Black" panose="02000503000000020004" pitchFamily="2" charset="0"/>
                <a:ea typeface="Inter Black" panose="02000503000000020004" pitchFamily="2" charset="0"/>
              </a:rPr>
              <a:t>Fueling enhanced customer experience and growth</a:t>
            </a:r>
            <a:endParaRPr lang="en-CA" sz="3200" dirty="0">
              <a:latin typeface="Inter Black" panose="02000503000000020004" pitchFamily="2" charset="0"/>
              <a:ea typeface="Inter Black" panose="02000503000000020004" pitchFamily="2" charset="0"/>
            </a:endParaRPr>
          </a:p>
        </p:txBody>
      </p:sp>
      <p:sp>
        <p:nvSpPr>
          <p:cNvPr id="53" name="TextBox 52">
            <a:extLst>
              <a:ext uri="{FF2B5EF4-FFF2-40B4-BE49-F238E27FC236}">
                <a16:creationId xmlns:a16="http://schemas.microsoft.com/office/drawing/2014/main" id="{51E9C582-8E88-8B6C-C64D-5D7FD63D5D70}"/>
              </a:ext>
            </a:extLst>
          </p:cNvPr>
          <p:cNvSpPr txBox="1"/>
          <p:nvPr/>
        </p:nvSpPr>
        <p:spPr>
          <a:xfrm>
            <a:off x="862778" y="4193020"/>
            <a:ext cx="1908129" cy="821763"/>
          </a:xfrm>
          <a:prstGeom prst="rect">
            <a:avLst/>
          </a:prstGeom>
          <a:noFill/>
        </p:spPr>
        <p:txBody>
          <a:bodyPr wrap="square" rtlCol="0">
            <a:spAutoFit/>
          </a:bodyPr>
          <a:lstStyle/>
          <a:p>
            <a:pPr marL="285750" lvl="0" indent="-180000" defTabSz="622300">
              <a:lnSpc>
                <a:spcPct val="90000"/>
              </a:lnSpc>
              <a:spcBef>
                <a:spcPct val="0"/>
              </a:spcBef>
              <a:spcAft>
                <a:spcPct val="35000"/>
              </a:spcAft>
              <a:buFont typeface="Arial" panose="020B0604020202020204" pitchFamily="34" charset="0"/>
              <a:buChar char="•"/>
            </a:pPr>
            <a:r>
              <a:rPr lang="en-US" sz="1200" dirty="0">
                <a:cs typeface="JetBrains Mono" panose="02000009000000000000" pitchFamily="49" charset="0"/>
              </a:rPr>
              <a:t>Deliver more value to customers </a:t>
            </a:r>
          </a:p>
          <a:p>
            <a:pPr marL="285750" lvl="0" indent="-180000" defTabSz="622300">
              <a:lnSpc>
                <a:spcPct val="90000"/>
              </a:lnSpc>
              <a:spcBef>
                <a:spcPct val="0"/>
              </a:spcBef>
              <a:spcAft>
                <a:spcPct val="35000"/>
              </a:spcAft>
              <a:buFont typeface="Arial" panose="020B0604020202020204" pitchFamily="34" charset="0"/>
              <a:buChar char="•"/>
            </a:pPr>
            <a:r>
              <a:rPr lang="en-US" sz="1200" dirty="0">
                <a:cs typeface="JetBrains Mono" panose="02000009000000000000" pitchFamily="49" charset="0"/>
              </a:rPr>
              <a:t>Drive focused growth</a:t>
            </a:r>
          </a:p>
        </p:txBody>
      </p:sp>
      <p:grpSp>
        <p:nvGrpSpPr>
          <p:cNvPr id="68" name="Group 67">
            <a:extLst>
              <a:ext uri="{FF2B5EF4-FFF2-40B4-BE49-F238E27FC236}">
                <a16:creationId xmlns:a16="http://schemas.microsoft.com/office/drawing/2014/main" id="{D1213DFA-3748-0644-E48E-C765B44F081A}"/>
              </a:ext>
            </a:extLst>
          </p:cNvPr>
          <p:cNvGrpSpPr/>
          <p:nvPr/>
        </p:nvGrpSpPr>
        <p:grpSpPr>
          <a:xfrm>
            <a:off x="1232738" y="2059353"/>
            <a:ext cx="1164110" cy="1179193"/>
            <a:chOff x="1249691" y="1399279"/>
            <a:chExt cx="1164110" cy="1164110"/>
          </a:xfrm>
        </p:grpSpPr>
        <p:sp>
          <p:nvSpPr>
            <p:cNvPr id="9" name="Freeform: Shape 8">
              <a:extLst>
                <a:ext uri="{FF2B5EF4-FFF2-40B4-BE49-F238E27FC236}">
                  <a16:creationId xmlns:a16="http://schemas.microsoft.com/office/drawing/2014/main" id="{53724FFE-6E7F-99B9-AF6F-8469B1E03D71}"/>
                </a:ext>
              </a:extLst>
            </p:cNvPr>
            <p:cNvSpPr/>
            <p:nvPr/>
          </p:nvSpPr>
          <p:spPr>
            <a:xfrm>
              <a:off x="1249691" y="1399279"/>
              <a:ext cx="1164110" cy="1164110"/>
            </a:xfrm>
            <a:custGeom>
              <a:avLst/>
              <a:gdLst>
                <a:gd name="csX0" fmla="*/ 0 w 817320"/>
                <a:gd name="csY0" fmla="*/ 408660 h 817320"/>
                <a:gd name="csX1" fmla="*/ 408660 w 817320"/>
                <a:gd name="csY1" fmla="*/ 0 h 817320"/>
                <a:gd name="csX2" fmla="*/ 817320 w 817320"/>
                <a:gd name="csY2" fmla="*/ 408660 h 817320"/>
                <a:gd name="csX3" fmla="*/ 408660 w 817320"/>
                <a:gd name="csY3" fmla="*/ 817320 h 817320"/>
                <a:gd name="csX4" fmla="*/ 0 w 817320"/>
                <a:gd name="csY4" fmla="*/ 408660 h 817320"/>
              </a:gdLst>
              <a:ahLst/>
              <a:cxnLst>
                <a:cxn ang="0">
                  <a:pos x="csX0" y="csY0"/>
                </a:cxn>
                <a:cxn ang="0">
                  <a:pos x="csX1" y="csY1"/>
                </a:cxn>
                <a:cxn ang="0">
                  <a:pos x="csX2" y="csY2"/>
                </a:cxn>
                <a:cxn ang="0">
                  <a:pos x="csX3" y="csY3"/>
                </a:cxn>
                <a:cxn ang="0">
                  <a:pos x="csX4" y="csY4"/>
                </a:cxn>
              </a:cxnLst>
              <a:rect l="l" t="t" r="r" b="b"/>
              <a:pathLst>
                <a:path w="817320" h="817320">
                  <a:moveTo>
                    <a:pt x="0" y="408660"/>
                  </a:moveTo>
                  <a:cubicBezTo>
                    <a:pt x="0" y="182963"/>
                    <a:pt x="182963" y="0"/>
                    <a:pt x="408660" y="0"/>
                  </a:cubicBezTo>
                  <a:cubicBezTo>
                    <a:pt x="634357" y="0"/>
                    <a:pt x="817320" y="182963"/>
                    <a:pt x="817320" y="408660"/>
                  </a:cubicBezTo>
                  <a:cubicBezTo>
                    <a:pt x="817320" y="634357"/>
                    <a:pt x="634357" y="817320"/>
                    <a:pt x="408660" y="817320"/>
                  </a:cubicBezTo>
                  <a:cubicBezTo>
                    <a:pt x="182963" y="817320"/>
                    <a:pt x="0" y="634357"/>
                    <a:pt x="0" y="408660"/>
                  </a:cubicBezTo>
                  <a:close/>
                </a:path>
              </a:pathLst>
            </a:custGeom>
            <a:solidFill>
              <a:srgbClr val="DDC700"/>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3416" tIns="132394" rIns="183416" bIns="132394" numCol="1" spcCol="1270" anchor="ctr" anchorCtr="0">
              <a:noAutofit/>
            </a:bodyPr>
            <a:lstStyle/>
            <a:p>
              <a:pPr marL="0" lvl="0" indent="0" algn="ctr" defTabSz="1866900">
                <a:lnSpc>
                  <a:spcPct val="90000"/>
                </a:lnSpc>
                <a:spcBef>
                  <a:spcPct val="0"/>
                </a:spcBef>
                <a:spcAft>
                  <a:spcPct val="35000"/>
                </a:spcAft>
                <a:buNone/>
              </a:pPr>
              <a:endParaRPr lang="en-US" sz="4200" kern="1200" dirty="0"/>
            </a:p>
          </p:txBody>
        </p:sp>
        <p:pic>
          <p:nvPicPr>
            <p:cNvPr id="63" name="Graphic 62" descr="Tic Tac Toe with solid fill">
              <a:extLst>
                <a:ext uri="{FF2B5EF4-FFF2-40B4-BE49-F238E27FC236}">
                  <a16:creationId xmlns:a16="http://schemas.microsoft.com/office/drawing/2014/main" id="{2ECFCCA9-B381-AAAE-EFAE-C3589C383B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57979" y="1491818"/>
              <a:ext cx="914400" cy="914400"/>
            </a:xfrm>
            <a:prstGeom prst="rect">
              <a:avLst/>
            </a:prstGeom>
          </p:spPr>
        </p:pic>
      </p:grpSp>
      <p:sp>
        <p:nvSpPr>
          <p:cNvPr id="54" name="TextBox 53">
            <a:extLst>
              <a:ext uri="{FF2B5EF4-FFF2-40B4-BE49-F238E27FC236}">
                <a16:creationId xmlns:a16="http://schemas.microsoft.com/office/drawing/2014/main" id="{664D374F-79A0-2860-91AC-65998511303C}"/>
              </a:ext>
            </a:extLst>
          </p:cNvPr>
          <p:cNvSpPr txBox="1"/>
          <p:nvPr/>
        </p:nvSpPr>
        <p:spPr>
          <a:xfrm>
            <a:off x="7373614" y="3250488"/>
            <a:ext cx="1942405" cy="840178"/>
          </a:xfrm>
          <a:prstGeom prst="rect">
            <a:avLst/>
          </a:prstGeom>
          <a:noFill/>
        </p:spPr>
        <p:txBody>
          <a:bodyPr wrap="square" rtlCol="0">
            <a:spAutoFit/>
          </a:bodyPr>
          <a:lstStyle/>
          <a:p>
            <a:pPr lvl="0" algn="ctr" defTabSz="622300">
              <a:lnSpc>
                <a:spcPct val="90000"/>
              </a:lnSpc>
              <a:spcBef>
                <a:spcPct val="0"/>
              </a:spcBef>
              <a:spcAft>
                <a:spcPct val="35000"/>
              </a:spcAft>
            </a:pPr>
            <a:r>
              <a:rPr lang="en-US" b="1" dirty="0">
                <a:solidFill>
                  <a:srgbClr val="005191"/>
                </a:solidFill>
              </a:rPr>
              <a:t>Digital Operations Platform</a:t>
            </a:r>
          </a:p>
        </p:txBody>
      </p:sp>
      <p:sp>
        <p:nvSpPr>
          <p:cNvPr id="55" name="TextBox 54">
            <a:extLst>
              <a:ext uri="{FF2B5EF4-FFF2-40B4-BE49-F238E27FC236}">
                <a16:creationId xmlns:a16="http://schemas.microsoft.com/office/drawing/2014/main" id="{0361BED1-88C4-DB6D-8CCE-80A10FBD5FE0}"/>
              </a:ext>
            </a:extLst>
          </p:cNvPr>
          <p:cNvSpPr txBox="1"/>
          <p:nvPr/>
        </p:nvSpPr>
        <p:spPr>
          <a:xfrm>
            <a:off x="7352395" y="4193020"/>
            <a:ext cx="1949597" cy="923330"/>
          </a:xfrm>
          <a:prstGeom prst="rect">
            <a:avLst/>
          </a:prstGeom>
          <a:noFill/>
        </p:spPr>
        <p:txBody>
          <a:bodyPr wrap="square" rtlCol="0">
            <a:spAutoFit/>
          </a:bodyPr>
          <a:lstStyle/>
          <a:p>
            <a:pPr marL="285750" lvl="0" indent="-180000" defTabSz="622300">
              <a:lnSpc>
                <a:spcPct val="90000"/>
              </a:lnSpc>
              <a:spcBef>
                <a:spcPct val="0"/>
              </a:spcBef>
              <a:spcAft>
                <a:spcPct val="35000"/>
              </a:spcAft>
              <a:buFont typeface="Arial" panose="020B0604020202020204" pitchFamily="34" charset="0"/>
              <a:buChar char="•"/>
            </a:pPr>
            <a:r>
              <a:rPr lang="en-US" sz="1200" dirty="0">
                <a:latin typeface="+mj-lt"/>
                <a:cs typeface="JetBrains Mono" panose="02000009000000000000" pitchFamily="49" charset="0"/>
              </a:rPr>
              <a:t>ERP/CRM to streamline workflows and enhance customer experience.</a:t>
            </a:r>
          </a:p>
        </p:txBody>
      </p:sp>
      <p:grpSp>
        <p:nvGrpSpPr>
          <p:cNvPr id="79" name="Group 78">
            <a:extLst>
              <a:ext uri="{FF2B5EF4-FFF2-40B4-BE49-F238E27FC236}">
                <a16:creationId xmlns:a16="http://schemas.microsoft.com/office/drawing/2014/main" id="{3C055A11-7637-5DD7-6F79-A7BC8010BC5E}"/>
              </a:ext>
            </a:extLst>
          </p:cNvPr>
          <p:cNvGrpSpPr/>
          <p:nvPr/>
        </p:nvGrpSpPr>
        <p:grpSpPr>
          <a:xfrm>
            <a:off x="7757545" y="2066930"/>
            <a:ext cx="1164110" cy="1164038"/>
            <a:chOff x="3342239" y="1553240"/>
            <a:chExt cx="1164110" cy="1164110"/>
          </a:xfrm>
        </p:grpSpPr>
        <p:sp>
          <p:nvSpPr>
            <p:cNvPr id="64" name="Freeform: Shape 63">
              <a:extLst>
                <a:ext uri="{FF2B5EF4-FFF2-40B4-BE49-F238E27FC236}">
                  <a16:creationId xmlns:a16="http://schemas.microsoft.com/office/drawing/2014/main" id="{E4966214-1152-D7ED-E120-DA2D8830EBDC}"/>
                </a:ext>
              </a:extLst>
            </p:cNvPr>
            <p:cNvSpPr/>
            <p:nvPr/>
          </p:nvSpPr>
          <p:spPr>
            <a:xfrm>
              <a:off x="3342239" y="1553240"/>
              <a:ext cx="1164110" cy="1164110"/>
            </a:xfrm>
            <a:custGeom>
              <a:avLst/>
              <a:gdLst>
                <a:gd name="csX0" fmla="*/ 0 w 817320"/>
                <a:gd name="csY0" fmla="*/ 408660 h 817320"/>
                <a:gd name="csX1" fmla="*/ 408660 w 817320"/>
                <a:gd name="csY1" fmla="*/ 0 h 817320"/>
                <a:gd name="csX2" fmla="*/ 817320 w 817320"/>
                <a:gd name="csY2" fmla="*/ 408660 h 817320"/>
                <a:gd name="csX3" fmla="*/ 408660 w 817320"/>
                <a:gd name="csY3" fmla="*/ 817320 h 817320"/>
                <a:gd name="csX4" fmla="*/ 0 w 817320"/>
                <a:gd name="csY4" fmla="*/ 408660 h 817320"/>
              </a:gdLst>
              <a:ahLst/>
              <a:cxnLst>
                <a:cxn ang="0">
                  <a:pos x="csX0" y="csY0"/>
                </a:cxn>
                <a:cxn ang="0">
                  <a:pos x="csX1" y="csY1"/>
                </a:cxn>
                <a:cxn ang="0">
                  <a:pos x="csX2" y="csY2"/>
                </a:cxn>
                <a:cxn ang="0">
                  <a:pos x="csX3" y="csY3"/>
                </a:cxn>
                <a:cxn ang="0">
                  <a:pos x="csX4" y="csY4"/>
                </a:cxn>
              </a:cxnLst>
              <a:rect l="l" t="t" r="r" b="b"/>
              <a:pathLst>
                <a:path w="817320" h="817320">
                  <a:moveTo>
                    <a:pt x="0" y="408660"/>
                  </a:moveTo>
                  <a:cubicBezTo>
                    <a:pt x="0" y="182963"/>
                    <a:pt x="182963" y="0"/>
                    <a:pt x="408660" y="0"/>
                  </a:cubicBezTo>
                  <a:cubicBezTo>
                    <a:pt x="634357" y="0"/>
                    <a:pt x="817320" y="182963"/>
                    <a:pt x="817320" y="408660"/>
                  </a:cubicBezTo>
                  <a:cubicBezTo>
                    <a:pt x="817320" y="634357"/>
                    <a:pt x="634357" y="817320"/>
                    <a:pt x="408660" y="817320"/>
                  </a:cubicBezTo>
                  <a:cubicBezTo>
                    <a:pt x="182963" y="817320"/>
                    <a:pt x="0" y="634357"/>
                    <a:pt x="0" y="408660"/>
                  </a:cubicBezTo>
                  <a:close/>
                </a:path>
              </a:pathLst>
            </a:custGeom>
            <a:solidFill>
              <a:srgbClr val="DDC700"/>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3416" tIns="132394" rIns="183416" bIns="132394" numCol="1" spcCol="1270" anchor="ctr" anchorCtr="0">
              <a:noAutofit/>
            </a:bodyPr>
            <a:lstStyle/>
            <a:p>
              <a:pPr marL="0" lvl="0" indent="0" algn="ctr" defTabSz="1866900">
                <a:lnSpc>
                  <a:spcPct val="90000"/>
                </a:lnSpc>
                <a:spcBef>
                  <a:spcPct val="0"/>
                </a:spcBef>
                <a:spcAft>
                  <a:spcPct val="35000"/>
                </a:spcAft>
                <a:buNone/>
              </a:pPr>
              <a:endParaRPr lang="en-US" sz="4200" kern="1200" dirty="0"/>
            </a:p>
          </p:txBody>
        </p:sp>
        <p:pic>
          <p:nvPicPr>
            <p:cNvPr id="70" name="Graphic 69" descr="Circles with arrows with solid fill">
              <a:extLst>
                <a:ext uri="{FF2B5EF4-FFF2-40B4-BE49-F238E27FC236}">
                  <a16:creationId xmlns:a16="http://schemas.microsoft.com/office/drawing/2014/main" id="{3C39C748-57F5-AA47-3C65-FBB2C865EF8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71768" y="1674571"/>
              <a:ext cx="914400" cy="914400"/>
            </a:xfrm>
            <a:prstGeom prst="rect">
              <a:avLst/>
            </a:prstGeom>
          </p:spPr>
        </p:pic>
      </p:grpSp>
      <p:sp>
        <p:nvSpPr>
          <p:cNvPr id="56" name="TextBox 55">
            <a:extLst>
              <a:ext uri="{FF2B5EF4-FFF2-40B4-BE49-F238E27FC236}">
                <a16:creationId xmlns:a16="http://schemas.microsoft.com/office/drawing/2014/main" id="{E4862441-3044-C838-41B3-44A15AD74CEE}"/>
              </a:ext>
            </a:extLst>
          </p:cNvPr>
          <p:cNvSpPr txBox="1"/>
          <p:nvPr/>
        </p:nvSpPr>
        <p:spPr>
          <a:xfrm>
            <a:off x="3046276" y="3259858"/>
            <a:ext cx="1946003" cy="590931"/>
          </a:xfrm>
          <a:prstGeom prst="rect">
            <a:avLst/>
          </a:prstGeom>
          <a:noFill/>
        </p:spPr>
        <p:txBody>
          <a:bodyPr wrap="square" rtlCol="0">
            <a:spAutoFit/>
          </a:bodyPr>
          <a:lstStyle/>
          <a:p>
            <a:pPr lvl="0" algn="ctr" defTabSz="622300">
              <a:lnSpc>
                <a:spcPct val="90000"/>
              </a:lnSpc>
              <a:spcBef>
                <a:spcPct val="0"/>
              </a:spcBef>
              <a:spcAft>
                <a:spcPct val="35000"/>
              </a:spcAft>
            </a:pPr>
            <a:r>
              <a:rPr lang="en-US" b="1" dirty="0">
                <a:solidFill>
                  <a:srgbClr val="005191"/>
                </a:solidFill>
              </a:rPr>
              <a:t>Interactive Website</a:t>
            </a:r>
          </a:p>
        </p:txBody>
      </p:sp>
      <p:sp>
        <p:nvSpPr>
          <p:cNvPr id="57" name="TextBox 56">
            <a:extLst>
              <a:ext uri="{FF2B5EF4-FFF2-40B4-BE49-F238E27FC236}">
                <a16:creationId xmlns:a16="http://schemas.microsoft.com/office/drawing/2014/main" id="{F9202120-85CC-A1BA-AEE0-EB78A355ECA3}"/>
              </a:ext>
            </a:extLst>
          </p:cNvPr>
          <p:cNvSpPr txBox="1"/>
          <p:nvPr/>
        </p:nvSpPr>
        <p:spPr>
          <a:xfrm>
            <a:off x="3002481" y="4193020"/>
            <a:ext cx="1963800" cy="1218795"/>
          </a:xfrm>
          <a:prstGeom prst="rect">
            <a:avLst/>
          </a:prstGeom>
          <a:noFill/>
        </p:spPr>
        <p:txBody>
          <a:bodyPr wrap="square" rtlCol="0">
            <a:spAutoFit/>
          </a:bodyPr>
          <a:lstStyle/>
          <a:p>
            <a:pPr marL="285750" lvl="0" indent="-180000" defTabSz="622300">
              <a:lnSpc>
                <a:spcPct val="90000"/>
              </a:lnSpc>
              <a:spcBef>
                <a:spcPct val="0"/>
              </a:spcBef>
              <a:spcAft>
                <a:spcPct val="35000"/>
              </a:spcAft>
              <a:buFont typeface="Arial" panose="020B0604020202020204" pitchFamily="34" charset="0"/>
              <a:buChar char="•"/>
            </a:pPr>
            <a:r>
              <a:rPr lang="en-US" sz="1200" dirty="0">
                <a:latin typeface="+mj-lt"/>
                <a:cs typeface="JetBrains Mono" panose="02000009000000000000" pitchFamily="49" charset="0"/>
              </a:rPr>
              <a:t>Elevate customer engagement</a:t>
            </a:r>
          </a:p>
          <a:p>
            <a:pPr marL="285750" lvl="0" indent="-180000" defTabSz="622300">
              <a:lnSpc>
                <a:spcPct val="90000"/>
              </a:lnSpc>
              <a:spcBef>
                <a:spcPct val="0"/>
              </a:spcBef>
              <a:spcAft>
                <a:spcPct val="35000"/>
              </a:spcAft>
              <a:buFont typeface="Arial" panose="020B0604020202020204" pitchFamily="34" charset="0"/>
              <a:buChar char="•"/>
            </a:pPr>
            <a:r>
              <a:rPr lang="en-US" sz="1200" dirty="0">
                <a:latin typeface="+mj-lt"/>
                <a:cs typeface="JetBrains Mono" panose="02000009000000000000" pitchFamily="49" charset="0"/>
              </a:rPr>
              <a:t>Showcase product value</a:t>
            </a:r>
          </a:p>
          <a:p>
            <a:pPr marL="285750" lvl="0" indent="-180000" defTabSz="622300">
              <a:lnSpc>
                <a:spcPct val="90000"/>
              </a:lnSpc>
              <a:spcBef>
                <a:spcPct val="0"/>
              </a:spcBef>
              <a:spcAft>
                <a:spcPct val="35000"/>
              </a:spcAft>
              <a:buFont typeface="Arial" panose="020B0604020202020204" pitchFamily="34" charset="0"/>
              <a:buChar char="•"/>
            </a:pPr>
            <a:r>
              <a:rPr lang="en-US" sz="1200" dirty="0">
                <a:latin typeface="+mj-lt"/>
                <a:cs typeface="JetBrains Mono" panose="02000009000000000000" pitchFamily="49" charset="0"/>
              </a:rPr>
              <a:t>Maximize brand awareness</a:t>
            </a:r>
          </a:p>
        </p:txBody>
      </p:sp>
      <p:grpSp>
        <p:nvGrpSpPr>
          <p:cNvPr id="80" name="Group 79">
            <a:extLst>
              <a:ext uri="{FF2B5EF4-FFF2-40B4-BE49-F238E27FC236}">
                <a16:creationId xmlns:a16="http://schemas.microsoft.com/office/drawing/2014/main" id="{4B3040CD-D6A0-301B-6E19-5BF423E74A06}"/>
              </a:ext>
            </a:extLst>
          </p:cNvPr>
          <p:cNvGrpSpPr/>
          <p:nvPr/>
        </p:nvGrpSpPr>
        <p:grpSpPr>
          <a:xfrm>
            <a:off x="3397021" y="2059365"/>
            <a:ext cx="1164110" cy="1179168"/>
            <a:chOff x="5575028" y="1495543"/>
            <a:chExt cx="1164110" cy="1164110"/>
          </a:xfrm>
        </p:grpSpPr>
        <p:sp>
          <p:nvSpPr>
            <p:cNvPr id="65" name="Freeform: Shape 64">
              <a:extLst>
                <a:ext uri="{FF2B5EF4-FFF2-40B4-BE49-F238E27FC236}">
                  <a16:creationId xmlns:a16="http://schemas.microsoft.com/office/drawing/2014/main" id="{F0C1AF28-8CF1-4F12-A35A-39A9A78DD784}"/>
                </a:ext>
              </a:extLst>
            </p:cNvPr>
            <p:cNvSpPr/>
            <p:nvPr/>
          </p:nvSpPr>
          <p:spPr>
            <a:xfrm>
              <a:off x="5575028" y="1495543"/>
              <a:ext cx="1164110" cy="1164110"/>
            </a:xfrm>
            <a:custGeom>
              <a:avLst/>
              <a:gdLst>
                <a:gd name="csX0" fmla="*/ 0 w 817320"/>
                <a:gd name="csY0" fmla="*/ 408660 h 817320"/>
                <a:gd name="csX1" fmla="*/ 408660 w 817320"/>
                <a:gd name="csY1" fmla="*/ 0 h 817320"/>
                <a:gd name="csX2" fmla="*/ 817320 w 817320"/>
                <a:gd name="csY2" fmla="*/ 408660 h 817320"/>
                <a:gd name="csX3" fmla="*/ 408660 w 817320"/>
                <a:gd name="csY3" fmla="*/ 817320 h 817320"/>
                <a:gd name="csX4" fmla="*/ 0 w 817320"/>
                <a:gd name="csY4" fmla="*/ 408660 h 817320"/>
              </a:gdLst>
              <a:ahLst/>
              <a:cxnLst>
                <a:cxn ang="0">
                  <a:pos x="csX0" y="csY0"/>
                </a:cxn>
                <a:cxn ang="0">
                  <a:pos x="csX1" y="csY1"/>
                </a:cxn>
                <a:cxn ang="0">
                  <a:pos x="csX2" y="csY2"/>
                </a:cxn>
                <a:cxn ang="0">
                  <a:pos x="csX3" y="csY3"/>
                </a:cxn>
                <a:cxn ang="0">
                  <a:pos x="csX4" y="csY4"/>
                </a:cxn>
              </a:cxnLst>
              <a:rect l="l" t="t" r="r" b="b"/>
              <a:pathLst>
                <a:path w="817320" h="817320">
                  <a:moveTo>
                    <a:pt x="0" y="408660"/>
                  </a:moveTo>
                  <a:cubicBezTo>
                    <a:pt x="0" y="182963"/>
                    <a:pt x="182963" y="0"/>
                    <a:pt x="408660" y="0"/>
                  </a:cubicBezTo>
                  <a:cubicBezTo>
                    <a:pt x="634357" y="0"/>
                    <a:pt x="817320" y="182963"/>
                    <a:pt x="817320" y="408660"/>
                  </a:cubicBezTo>
                  <a:cubicBezTo>
                    <a:pt x="817320" y="634357"/>
                    <a:pt x="634357" y="817320"/>
                    <a:pt x="408660" y="817320"/>
                  </a:cubicBezTo>
                  <a:cubicBezTo>
                    <a:pt x="182963" y="817320"/>
                    <a:pt x="0" y="634357"/>
                    <a:pt x="0" y="408660"/>
                  </a:cubicBezTo>
                  <a:close/>
                </a:path>
              </a:pathLst>
            </a:custGeom>
            <a:solidFill>
              <a:srgbClr val="DDC700"/>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3416" tIns="132394" rIns="183416" bIns="132394" numCol="1" spcCol="1270" anchor="ctr" anchorCtr="0">
              <a:noAutofit/>
            </a:bodyPr>
            <a:lstStyle/>
            <a:p>
              <a:pPr marL="0" lvl="0" indent="0" algn="ctr" defTabSz="1866900">
                <a:lnSpc>
                  <a:spcPct val="90000"/>
                </a:lnSpc>
                <a:spcBef>
                  <a:spcPct val="0"/>
                </a:spcBef>
                <a:spcAft>
                  <a:spcPct val="35000"/>
                </a:spcAft>
                <a:buNone/>
              </a:pPr>
              <a:endParaRPr lang="en-US" sz="4200" kern="1200" dirty="0"/>
            </a:p>
          </p:txBody>
        </p:sp>
        <p:pic>
          <p:nvPicPr>
            <p:cNvPr id="72" name="Graphic 71" descr="Internet with solid fill">
              <a:extLst>
                <a:ext uri="{FF2B5EF4-FFF2-40B4-BE49-F238E27FC236}">
                  <a16:creationId xmlns:a16="http://schemas.microsoft.com/office/drawing/2014/main" id="{8B96DE5A-D439-FD9A-51A7-EBFEC7F43F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98084" y="1549873"/>
              <a:ext cx="914400" cy="914400"/>
            </a:xfrm>
            <a:prstGeom prst="rect">
              <a:avLst/>
            </a:prstGeom>
          </p:spPr>
        </p:pic>
      </p:grpSp>
      <p:sp>
        <p:nvSpPr>
          <p:cNvPr id="58" name="TextBox 57">
            <a:extLst>
              <a:ext uri="{FF2B5EF4-FFF2-40B4-BE49-F238E27FC236}">
                <a16:creationId xmlns:a16="http://schemas.microsoft.com/office/drawing/2014/main" id="{5143D988-EA24-FFB6-AA8D-1A669F2788F8}"/>
              </a:ext>
            </a:extLst>
          </p:cNvPr>
          <p:cNvSpPr txBox="1"/>
          <p:nvPr/>
        </p:nvSpPr>
        <p:spPr>
          <a:xfrm>
            <a:off x="9572345" y="3258301"/>
            <a:ext cx="1953194" cy="851099"/>
          </a:xfrm>
          <a:prstGeom prst="rect">
            <a:avLst/>
          </a:prstGeom>
          <a:noFill/>
        </p:spPr>
        <p:txBody>
          <a:bodyPr wrap="square" rtlCol="0">
            <a:spAutoFit/>
          </a:bodyPr>
          <a:lstStyle/>
          <a:p>
            <a:pPr lvl="0" algn="ctr" defTabSz="622300">
              <a:lnSpc>
                <a:spcPct val="90000"/>
              </a:lnSpc>
              <a:spcBef>
                <a:spcPct val="0"/>
              </a:spcBef>
              <a:spcAft>
                <a:spcPct val="35000"/>
              </a:spcAft>
            </a:pPr>
            <a:r>
              <a:rPr lang="en-US" b="1" dirty="0">
                <a:solidFill>
                  <a:srgbClr val="005191"/>
                </a:solidFill>
              </a:rPr>
              <a:t>Quality Management System (QMS) </a:t>
            </a:r>
          </a:p>
        </p:txBody>
      </p:sp>
      <p:sp>
        <p:nvSpPr>
          <p:cNvPr id="59" name="TextBox 58">
            <a:extLst>
              <a:ext uri="{FF2B5EF4-FFF2-40B4-BE49-F238E27FC236}">
                <a16:creationId xmlns:a16="http://schemas.microsoft.com/office/drawing/2014/main" id="{1A71242D-5AE4-CBA9-A17E-3DDD6069B025}"/>
              </a:ext>
            </a:extLst>
          </p:cNvPr>
          <p:cNvSpPr txBox="1"/>
          <p:nvPr/>
        </p:nvSpPr>
        <p:spPr>
          <a:xfrm>
            <a:off x="9572345" y="4193020"/>
            <a:ext cx="1926812" cy="1089529"/>
          </a:xfrm>
          <a:prstGeom prst="rect">
            <a:avLst/>
          </a:prstGeom>
          <a:noFill/>
        </p:spPr>
        <p:txBody>
          <a:bodyPr wrap="square" rtlCol="0">
            <a:spAutoFit/>
          </a:bodyPr>
          <a:lstStyle/>
          <a:p>
            <a:pPr marL="285750" lvl="0" indent="-180000" defTabSz="622300">
              <a:lnSpc>
                <a:spcPct val="90000"/>
              </a:lnSpc>
              <a:spcBef>
                <a:spcPct val="0"/>
              </a:spcBef>
              <a:spcAft>
                <a:spcPct val="35000"/>
              </a:spcAft>
              <a:buFont typeface="Arial" panose="020B0604020202020204" pitchFamily="34" charset="0"/>
              <a:buChar char="•"/>
            </a:pPr>
            <a:r>
              <a:rPr lang="en-US" sz="1200" dirty="0">
                <a:latin typeface="+mj-lt"/>
                <a:cs typeface="JetBrains Mono" panose="02000009000000000000" pitchFamily="49" charset="0"/>
              </a:rPr>
              <a:t>An ISO 9001–aligned QMS to strengthen consistency and operational excellence.</a:t>
            </a:r>
          </a:p>
        </p:txBody>
      </p:sp>
      <p:grpSp>
        <p:nvGrpSpPr>
          <p:cNvPr id="81" name="Group 80">
            <a:extLst>
              <a:ext uri="{FF2B5EF4-FFF2-40B4-BE49-F238E27FC236}">
                <a16:creationId xmlns:a16="http://schemas.microsoft.com/office/drawing/2014/main" id="{1BE21053-A7CB-28C8-8600-4D14E8303627}"/>
              </a:ext>
            </a:extLst>
          </p:cNvPr>
          <p:cNvGrpSpPr/>
          <p:nvPr/>
        </p:nvGrpSpPr>
        <p:grpSpPr>
          <a:xfrm>
            <a:off x="9966889" y="2059365"/>
            <a:ext cx="1164110" cy="1179168"/>
            <a:chOff x="7643155" y="1884335"/>
            <a:chExt cx="1164110" cy="1164110"/>
          </a:xfrm>
        </p:grpSpPr>
        <p:sp>
          <p:nvSpPr>
            <p:cNvPr id="67" name="Freeform: Shape 66">
              <a:extLst>
                <a:ext uri="{FF2B5EF4-FFF2-40B4-BE49-F238E27FC236}">
                  <a16:creationId xmlns:a16="http://schemas.microsoft.com/office/drawing/2014/main" id="{FDBC5903-3727-2AF7-A11D-D824DD9411C6}"/>
                </a:ext>
              </a:extLst>
            </p:cNvPr>
            <p:cNvSpPr/>
            <p:nvPr/>
          </p:nvSpPr>
          <p:spPr>
            <a:xfrm>
              <a:off x="7643155" y="1884335"/>
              <a:ext cx="1164110" cy="1164110"/>
            </a:xfrm>
            <a:custGeom>
              <a:avLst/>
              <a:gdLst>
                <a:gd name="csX0" fmla="*/ 0 w 817320"/>
                <a:gd name="csY0" fmla="*/ 408660 h 817320"/>
                <a:gd name="csX1" fmla="*/ 408660 w 817320"/>
                <a:gd name="csY1" fmla="*/ 0 h 817320"/>
                <a:gd name="csX2" fmla="*/ 817320 w 817320"/>
                <a:gd name="csY2" fmla="*/ 408660 h 817320"/>
                <a:gd name="csX3" fmla="*/ 408660 w 817320"/>
                <a:gd name="csY3" fmla="*/ 817320 h 817320"/>
                <a:gd name="csX4" fmla="*/ 0 w 817320"/>
                <a:gd name="csY4" fmla="*/ 408660 h 817320"/>
              </a:gdLst>
              <a:ahLst/>
              <a:cxnLst>
                <a:cxn ang="0">
                  <a:pos x="csX0" y="csY0"/>
                </a:cxn>
                <a:cxn ang="0">
                  <a:pos x="csX1" y="csY1"/>
                </a:cxn>
                <a:cxn ang="0">
                  <a:pos x="csX2" y="csY2"/>
                </a:cxn>
                <a:cxn ang="0">
                  <a:pos x="csX3" y="csY3"/>
                </a:cxn>
                <a:cxn ang="0">
                  <a:pos x="csX4" y="csY4"/>
                </a:cxn>
              </a:cxnLst>
              <a:rect l="l" t="t" r="r" b="b"/>
              <a:pathLst>
                <a:path w="817320" h="817320">
                  <a:moveTo>
                    <a:pt x="0" y="408660"/>
                  </a:moveTo>
                  <a:cubicBezTo>
                    <a:pt x="0" y="182963"/>
                    <a:pt x="182963" y="0"/>
                    <a:pt x="408660" y="0"/>
                  </a:cubicBezTo>
                  <a:cubicBezTo>
                    <a:pt x="634357" y="0"/>
                    <a:pt x="817320" y="182963"/>
                    <a:pt x="817320" y="408660"/>
                  </a:cubicBezTo>
                  <a:cubicBezTo>
                    <a:pt x="817320" y="634357"/>
                    <a:pt x="634357" y="817320"/>
                    <a:pt x="408660" y="817320"/>
                  </a:cubicBezTo>
                  <a:cubicBezTo>
                    <a:pt x="182963" y="817320"/>
                    <a:pt x="0" y="634357"/>
                    <a:pt x="0" y="408660"/>
                  </a:cubicBezTo>
                  <a:close/>
                </a:path>
              </a:pathLst>
            </a:custGeom>
            <a:solidFill>
              <a:srgbClr val="DDC700"/>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3416" tIns="132394" rIns="183416" bIns="132394" numCol="1" spcCol="1270" anchor="ctr" anchorCtr="0">
              <a:noAutofit/>
            </a:bodyPr>
            <a:lstStyle/>
            <a:p>
              <a:pPr marL="0" lvl="0" indent="0" algn="ctr" defTabSz="1866900">
                <a:lnSpc>
                  <a:spcPct val="90000"/>
                </a:lnSpc>
                <a:spcBef>
                  <a:spcPct val="0"/>
                </a:spcBef>
                <a:spcAft>
                  <a:spcPct val="35000"/>
                </a:spcAft>
                <a:buNone/>
              </a:pPr>
              <a:endParaRPr lang="en-US" sz="4200" kern="1200" dirty="0"/>
            </a:p>
          </p:txBody>
        </p:sp>
        <p:pic>
          <p:nvPicPr>
            <p:cNvPr id="74" name="Graphic 73" descr="Clipboard Badge with solid fill">
              <a:extLst>
                <a:ext uri="{FF2B5EF4-FFF2-40B4-BE49-F238E27FC236}">
                  <a16:creationId xmlns:a16="http://schemas.microsoft.com/office/drawing/2014/main" id="{329DC8BB-A879-9368-8BCC-CFF213CD65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75630" y="1993047"/>
              <a:ext cx="914400" cy="914400"/>
            </a:xfrm>
            <a:prstGeom prst="rect">
              <a:avLst/>
            </a:prstGeom>
          </p:spPr>
        </p:pic>
      </p:grpSp>
      <p:sp>
        <p:nvSpPr>
          <p:cNvPr id="60" name="TextBox 59">
            <a:extLst>
              <a:ext uri="{FF2B5EF4-FFF2-40B4-BE49-F238E27FC236}">
                <a16:creationId xmlns:a16="http://schemas.microsoft.com/office/drawing/2014/main" id="{18BAFDAB-054B-01B0-850D-AC51D8F82C54}"/>
              </a:ext>
            </a:extLst>
          </p:cNvPr>
          <p:cNvSpPr txBox="1"/>
          <p:nvPr/>
        </p:nvSpPr>
        <p:spPr>
          <a:xfrm>
            <a:off x="5145777" y="3259858"/>
            <a:ext cx="1953194" cy="840230"/>
          </a:xfrm>
          <a:prstGeom prst="rect">
            <a:avLst/>
          </a:prstGeom>
          <a:noFill/>
        </p:spPr>
        <p:txBody>
          <a:bodyPr wrap="square" rtlCol="0">
            <a:spAutoFit/>
          </a:bodyPr>
          <a:lstStyle/>
          <a:p>
            <a:pPr lvl="0" algn="ctr" defTabSz="622300">
              <a:lnSpc>
                <a:spcPct val="90000"/>
              </a:lnSpc>
              <a:spcBef>
                <a:spcPct val="0"/>
              </a:spcBef>
              <a:spcAft>
                <a:spcPct val="35000"/>
              </a:spcAft>
            </a:pPr>
            <a:r>
              <a:rPr lang="en-US" b="1" dirty="0">
                <a:solidFill>
                  <a:srgbClr val="005191"/>
                </a:solidFill>
              </a:rPr>
              <a:t>Global Advisory Network</a:t>
            </a:r>
          </a:p>
        </p:txBody>
      </p:sp>
      <p:sp>
        <p:nvSpPr>
          <p:cNvPr id="61" name="TextBox 60">
            <a:extLst>
              <a:ext uri="{FF2B5EF4-FFF2-40B4-BE49-F238E27FC236}">
                <a16:creationId xmlns:a16="http://schemas.microsoft.com/office/drawing/2014/main" id="{DF6A9A4F-DF84-4013-DA88-E68F4089566F}"/>
              </a:ext>
            </a:extLst>
          </p:cNvPr>
          <p:cNvSpPr txBox="1"/>
          <p:nvPr/>
        </p:nvSpPr>
        <p:spPr>
          <a:xfrm>
            <a:off x="5211821" y="4193020"/>
            <a:ext cx="1884420" cy="923330"/>
          </a:xfrm>
          <a:prstGeom prst="rect">
            <a:avLst/>
          </a:prstGeom>
          <a:noFill/>
        </p:spPr>
        <p:txBody>
          <a:bodyPr wrap="square" rtlCol="0">
            <a:spAutoFit/>
          </a:bodyPr>
          <a:lstStyle/>
          <a:p>
            <a:pPr marL="285750" lvl="0" indent="-180000" defTabSz="622300">
              <a:lnSpc>
                <a:spcPct val="90000"/>
              </a:lnSpc>
              <a:spcBef>
                <a:spcPct val="0"/>
              </a:spcBef>
              <a:spcAft>
                <a:spcPct val="35000"/>
              </a:spcAft>
              <a:buFont typeface="Arial" panose="020B0604020202020204" pitchFamily="34" charset="0"/>
              <a:buChar char="•"/>
            </a:pPr>
            <a:r>
              <a:rPr lang="en-US" sz="1200" dirty="0">
                <a:latin typeface="+mj-lt"/>
                <a:cs typeface="JetBrains Mono" panose="02000009000000000000" pitchFamily="49" charset="0"/>
              </a:rPr>
              <a:t>World‑class advisors to help  guide strategy, market expansion, technology.</a:t>
            </a:r>
          </a:p>
        </p:txBody>
      </p:sp>
      <p:grpSp>
        <p:nvGrpSpPr>
          <p:cNvPr id="82" name="Group 81">
            <a:extLst>
              <a:ext uri="{FF2B5EF4-FFF2-40B4-BE49-F238E27FC236}">
                <a16:creationId xmlns:a16="http://schemas.microsoft.com/office/drawing/2014/main" id="{20FCB58F-5812-CE1F-6144-0BD38C7EE4EA}"/>
              </a:ext>
            </a:extLst>
          </p:cNvPr>
          <p:cNvGrpSpPr/>
          <p:nvPr/>
        </p:nvGrpSpPr>
        <p:grpSpPr>
          <a:xfrm>
            <a:off x="5592395" y="2066894"/>
            <a:ext cx="1164110" cy="1164110"/>
            <a:chOff x="9799513" y="1573028"/>
            <a:chExt cx="1164110" cy="1164110"/>
          </a:xfrm>
        </p:grpSpPr>
        <p:sp>
          <p:nvSpPr>
            <p:cNvPr id="66" name="Freeform: Shape 65">
              <a:extLst>
                <a:ext uri="{FF2B5EF4-FFF2-40B4-BE49-F238E27FC236}">
                  <a16:creationId xmlns:a16="http://schemas.microsoft.com/office/drawing/2014/main" id="{24DA9C7F-C1F0-E90D-6025-846B0E72D0D7}"/>
                </a:ext>
              </a:extLst>
            </p:cNvPr>
            <p:cNvSpPr/>
            <p:nvPr/>
          </p:nvSpPr>
          <p:spPr>
            <a:xfrm>
              <a:off x="9799513" y="1573028"/>
              <a:ext cx="1164110" cy="1164110"/>
            </a:xfrm>
            <a:custGeom>
              <a:avLst/>
              <a:gdLst>
                <a:gd name="csX0" fmla="*/ 0 w 817320"/>
                <a:gd name="csY0" fmla="*/ 408660 h 817320"/>
                <a:gd name="csX1" fmla="*/ 408660 w 817320"/>
                <a:gd name="csY1" fmla="*/ 0 h 817320"/>
                <a:gd name="csX2" fmla="*/ 817320 w 817320"/>
                <a:gd name="csY2" fmla="*/ 408660 h 817320"/>
                <a:gd name="csX3" fmla="*/ 408660 w 817320"/>
                <a:gd name="csY3" fmla="*/ 817320 h 817320"/>
                <a:gd name="csX4" fmla="*/ 0 w 817320"/>
                <a:gd name="csY4" fmla="*/ 408660 h 817320"/>
              </a:gdLst>
              <a:ahLst/>
              <a:cxnLst>
                <a:cxn ang="0">
                  <a:pos x="csX0" y="csY0"/>
                </a:cxn>
                <a:cxn ang="0">
                  <a:pos x="csX1" y="csY1"/>
                </a:cxn>
                <a:cxn ang="0">
                  <a:pos x="csX2" y="csY2"/>
                </a:cxn>
                <a:cxn ang="0">
                  <a:pos x="csX3" y="csY3"/>
                </a:cxn>
                <a:cxn ang="0">
                  <a:pos x="csX4" y="csY4"/>
                </a:cxn>
              </a:cxnLst>
              <a:rect l="l" t="t" r="r" b="b"/>
              <a:pathLst>
                <a:path w="817320" h="817320">
                  <a:moveTo>
                    <a:pt x="0" y="408660"/>
                  </a:moveTo>
                  <a:cubicBezTo>
                    <a:pt x="0" y="182963"/>
                    <a:pt x="182963" y="0"/>
                    <a:pt x="408660" y="0"/>
                  </a:cubicBezTo>
                  <a:cubicBezTo>
                    <a:pt x="634357" y="0"/>
                    <a:pt x="817320" y="182963"/>
                    <a:pt x="817320" y="408660"/>
                  </a:cubicBezTo>
                  <a:cubicBezTo>
                    <a:pt x="817320" y="634357"/>
                    <a:pt x="634357" y="817320"/>
                    <a:pt x="408660" y="817320"/>
                  </a:cubicBezTo>
                  <a:cubicBezTo>
                    <a:pt x="182963" y="817320"/>
                    <a:pt x="0" y="634357"/>
                    <a:pt x="0" y="408660"/>
                  </a:cubicBezTo>
                  <a:close/>
                </a:path>
              </a:pathLst>
            </a:custGeom>
            <a:solidFill>
              <a:srgbClr val="DDC700"/>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3416" tIns="132394" rIns="183416" bIns="132394" numCol="1" spcCol="1270" anchor="ctr" anchorCtr="0">
              <a:noAutofit/>
            </a:bodyPr>
            <a:lstStyle/>
            <a:p>
              <a:pPr marL="0" lvl="0" indent="0" algn="ctr" defTabSz="1866900">
                <a:lnSpc>
                  <a:spcPct val="90000"/>
                </a:lnSpc>
                <a:spcBef>
                  <a:spcPct val="0"/>
                </a:spcBef>
                <a:spcAft>
                  <a:spcPct val="35000"/>
                </a:spcAft>
                <a:buNone/>
              </a:pPr>
              <a:endParaRPr lang="en-US" sz="4200" kern="1200" dirty="0"/>
            </a:p>
          </p:txBody>
        </p:sp>
        <p:pic>
          <p:nvPicPr>
            <p:cNvPr id="76" name="Graphic 75" descr="Business Growth with solid fill">
              <a:extLst>
                <a:ext uri="{FF2B5EF4-FFF2-40B4-BE49-F238E27FC236}">
                  <a16:creationId xmlns:a16="http://schemas.microsoft.com/office/drawing/2014/main" id="{0A045FFF-CEFC-1AF8-4279-D68ED5B3B1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989920" y="1708988"/>
              <a:ext cx="914400" cy="914400"/>
            </a:xfrm>
            <a:prstGeom prst="rect">
              <a:avLst/>
            </a:prstGeom>
          </p:spPr>
        </p:pic>
      </p:grpSp>
      <p:sp>
        <p:nvSpPr>
          <p:cNvPr id="3" name="tb">
            <a:extLst>
              <a:ext uri="{FF2B5EF4-FFF2-40B4-BE49-F238E27FC236}">
                <a16:creationId xmlns:a16="http://schemas.microsoft.com/office/drawing/2014/main" id="{92FE43F6-87D2-A67C-290F-F608BB0C3061}"/>
              </a:ext>
            </a:extLst>
          </p:cNvPr>
          <p:cNvSpPr txBox="1"/>
          <p:nvPr/>
        </p:nvSpPr>
        <p:spPr>
          <a:xfrm>
            <a:off x="609480" y="320040"/>
            <a:ext cx="9000000" cy="260000"/>
          </a:xfrm>
          <a:prstGeom prst="rect">
            <a:avLst/>
          </a:prstGeom>
          <a:noFill/>
        </p:spPr>
        <p:txBody>
          <a:bodyPr wrap="square" lIns="0" tIns="0" rIns="0" bIns="0" anchor="t">
            <a:normAutofit/>
          </a:bodyPr>
          <a:lstStyle/>
          <a:p>
            <a:pPr marL="0" indent="0" algn="l">
              <a:lnSpc>
                <a:spcPct val="100000"/>
              </a:lnSpc>
              <a:spcBef>
                <a:spcPts val="0"/>
              </a:spcBef>
              <a:buNone/>
            </a:pPr>
            <a:r>
              <a:rPr lang="en-US" sz="1600" b="1" spc="200" dirty="0">
                <a:solidFill>
                  <a:srgbClr val="DDC700"/>
                </a:solidFill>
                <a:latin typeface="JetBrains Mono"/>
                <a:cs typeface="JetBrains Mono"/>
              </a:rPr>
              <a:t>NEAR-TERM STRATEGIC INITIATIVES</a:t>
            </a:r>
          </a:p>
        </p:txBody>
      </p:sp>
      <p:sp>
        <p:nvSpPr>
          <p:cNvPr id="13" name="tb">
            <a:extLst>
              <a:ext uri="{FF2B5EF4-FFF2-40B4-BE49-F238E27FC236}">
                <a16:creationId xmlns:a16="http://schemas.microsoft.com/office/drawing/2014/main" id="{BFA23A86-C98A-07CA-7527-FD325F37D0C7}"/>
              </a:ext>
            </a:extLst>
          </p:cNvPr>
          <p:cNvSpPr txBox="1"/>
          <p:nvPr/>
        </p:nvSpPr>
        <p:spPr>
          <a:xfrm>
            <a:off x="862777" y="5586255"/>
            <a:ext cx="1963801" cy="260000"/>
          </a:xfrm>
          <a:prstGeom prst="rect">
            <a:avLst/>
          </a:prstGeom>
          <a:noFill/>
        </p:spPr>
        <p:txBody>
          <a:bodyPr wrap="square" lIns="0" tIns="0" rIns="0" bIns="0" anchor="t">
            <a:normAutofit/>
          </a:bodyPr>
          <a:lstStyle/>
          <a:p>
            <a:pPr marL="0" indent="0" algn="ctr">
              <a:lnSpc>
                <a:spcPct val="100000"/>
              </a:lnSpc>
              <a:spcBef>
                <a:spcPts val="0"/>
              </a:spcBef>
              <a:buNone/>
            </a:pPr>
            <a:r>
              <a:rPr lang="en-US" sz="900" b="1" spc="150" dirty="0">
                <a:solidFill>
                  <a:schemeClr val="accent6">
                    <a:lumMod val="75000"/>
                  </a:schemeClr>
                </a:solidFill>
                <a:latin typeface="JetBrains Mono ExtraBold" panose="02000009000000000000" pitchFamily="49" charset="0"/>
                <a:cs typeface="JetBrains Mono ExtraBold" panose="02000009000000000000" pitchFamily="49" charset="0"/>
              </a:rPr>
              <a:t>[ COMPLETE ]</a:t>
            </a:r>
          </a:p>
        </p:txBody>
      </p:sp>
      <p:sp>
        <p:nvSpPr>
          <p:cNvPr id="52" name="TextBox 51">
            <a:extLst>
              <a:ext uri="{FF2B5EF4-FFF2-40B4-BE49-F238E27FC236}">
                <a16:creationId xmlns:a16="http://schemas.microsoft.com/office/drawing/2014/main" id="{5BA30309-F6FA-49BF-9418-42E388AA87EB}"/>
              </a:ext>
            </a:extLst>
          </p:cNvPr>
          <p:cNvSpPr txBox="1"/>
          <p:nvPr/>
        </p:nvSpPr>
        <p:spPr>
          <a:xfrm>
            <a:off x="791110" y="3259858"/>
            <a:ext cx="1949598" cy="598587"/>
          </a:xfrm>
          <a:prstGeom prst="rect">
            <a:avLst/>
          </a:prstGeom>
          <a:noFill/>
        </p:spPr>
        <p:txBody>
          <a:bodyPr wrap="square" rtlCol="0">
            <a:spAutoFit/>
          </a:bodyPr>
          <a:lstStyle/>
          <a:p>
            <a:pPr lvl="0" algn="ctr" defTabSz="622300">
              <a:lnSpc>
                <a:spcPct val="90000"/>
              </a:lnSpc>
              <a:spcBef>
                <a:spcPct val="0"/>
              </a:spcBef>
              <a:spcAft>
                <a:spcPct val="35000"/>
              </a:spcAft>
            </a:pPr>
            <a:r>
              <a:rPr lang="en-US" b="1" dirty="0">
                <a:solidFill>
                  <a:srgbClr val="005191"/>
                </a:solidFill>
              </a:rPr>
              <a:t>5‑year Strategic Plan</a:t>
            </a:r>
          </a:p>
        </p:txBody>
      </p:sp>
      <p:sp>
        <p:nvSpPr>
          <p:cNvPr id="22" name="tb">
            <a:extLst>
              <a:ext uri="{FF2B5EF4-FFF2-40B4-BE49-F238E27FC236}">
                <a16:creationId xmlns:a16="http://schemas.microsoft.com/office/drawing/2014/main" id="{051C1C58-2DFF-0D5F-7BD4-BF0AB4CF836F}"/>
              </a:ext>
            </a:extLst>
          </p:cNvPr>
          <p:cNvSpPr txBox="1"/>
          <p:nvPr/>
        </p:nvSpPr>
        <p:spPr>
          <a:xfrm>
            <a:off x="2996964" y="5570309"/>
            <a:ext cx="1978322" cy="260000"/>
          </a:xfrm>
          <a:prstGeom prst="rect">
            <a:avLst/>
          </a:prstGeom>
          <a:noFill/>
        </p:spPr>
        <p:txBody>
          <a:bodyPr wrap="square" lIns="0" tIns="0" rIns="0" bIns="0" anchor="t">
            <a:normAutofit/>
          </a:bodyPr>
          <a:lstStyle/>
          <a:p>
            <a:pPr marL="0" indent="0" algn="ctr">
              <a:lnSpc>
                <a:spcPct val="100000"/>
              </a:lnSpc>
              <a:spcBef>
                <a:spcPts val="0"/>
              </a:spcBef>
              <a:buNone/>
            </a:pPr>
            <a:r>
              <a:rPr lang="en-US" sz="900" b="1" spc="150" dirty="0">
                <a:solidFill>
                  <a:schemeClr val="accent6">
                    <a:lumMod val="75000"/>
                  </a:schemeClr>
                </a:solidFill>
                <a:latin typeface="JetBrains Mono ExtraBold" panose="02000009000000000000" pitchFamily="49" charset="0"/>
                <a:cs typeface="JetBrains Mono ExtraBold" panose="02000009000000000000" pitchFamily="49" charset="0"/>
              </a:rPr>
              <a:t>[ PHASE 1 COMPLETE ]</a:t>
            </a:r>
          </a:p>
        </p:txBody>
      </p:sp>
      <p:sp>
        <p:nvSpPr>
          <p:cNvPr id="28" name="tb">
            <a:extLst>
              <a:ext uri="{FF2B5EF4-FFF2-40B4-BE49-F238E27FC236}">
                <a16:creationId xmlns:a16="http://schemas.microsoft.com/office/drawing/2014/main" id="{1646B3E2-6350-0A3E-7A59-BAC3AFA5ED1D}"/>
              </a:ext>
            </a:extLst>
          </p:cNvPr>
          <p:cNvSpPr txBox="1"/>
          <p:nvPr/>
        </p:nvSpPr>
        <p:spPr>
          <a:xfrm>
            <a:off x="5187245" y="5570309"/>
            <a:ext cx="1963800" cy="260000"/>
          </a:xfrm>
          <a:prstGeom prst="rect">
            <a:avLst/>
          </a:prstGeom>
          <a:noFill/>
        </p:spPr>
        <p:txBody>
          <a:bodyPr wrap="square" lIns="0" tIns="0" rIns="0" bIns="0" anchor="t">
            <a:normAutofit/>
          </a:bodyPr>
          <a:lstStyle/>
          <a:p>
            <a:pPr marL="0" indent="0" algn="ctr">
              <a:lnSpc>
                <a:spcPct val="100000"/>
              </a:lnSpc>
              <a:spcBef>
                <a:spcPts val="0"/>
              </a:spcBef>
              <a:buNone/>
            </a:pPr>
            <a:r>
              <a:rPr lang="en-US" sz="900" b="1" spc="150" dirty="0">
                <a:solidFill>
                  <a:srgbClr val="005191"/>
                </a:solidFill>
                <a:latin typeface="JetBrains Mono"/>
                <a:cs typeface="JetBrains Mono"/>
              </a:rPr>
              <a:t>[ </a:t>
            </a:r>
            <a:r>
              <a:rPr lang="en-US" sz="900" b="1" spc="150" dirty="0">
                <a:solidFill>
                  <a:srgbClr val="005191"/>
                </a:solidFill>
                <a:latin typeface="JetBrains Mono ExtraBold" panose="02000009000000000000" pitchFamily="49" charset="0"/>
                <a:cs typeface="JetBrains Mono ExtraBold" panose="02000009000000000000" pitchFamily="49" charset="0"/>
              </a:rPr>
              <a:t>ON-GOING</a:t>
            </a:r>
            <a:r>
              <a:rPr lang="en-US" sz="900" b="1" spc="150" dirty="0">
                <a:solidFill>
                  <a:srgbClr val="005191"/>
                </a:solidFill>
                <a:latin typeface="JetBrains Mono"/>
                <a:cs typeface="JetBrains Mono"/>
              </a:rPr>
              <a:t> ]</a:t>
            </a:r>
          </a:p>
        </p:txBody>
      </p:sp>
      <p:sp>
        <p:nvSpPr>
          <p:cNvPr id="30" name="tb">
            <a:extLst>
              <a:ext uri="{FF2B5EF4-FFF2-40B4-BE49-F238E27FC236}">
                <a16:creationId xmlns:a16="http://schemas.microsoft.com/office/drawing/2014/main" id="{B3D375A5-09F2-FFF9-8CBB-5E3EFCA2B167}"/>
              </a:ext>
            </a:extLst>
          </p:cNvPr>
          <p:cNvSpPr txBox="1"/>
          <p:nvPr/>
        </p:nvSpPr>
        <p:spPr>
          <a:xfrm>
            <a:off x="6927827" y="5565243"/>
            <a:ext cx="2895680" cy="260000"/>
          </a:xfrm>
          <a:prstGeom prst="rect">
            <a:avLst/>
          </a:prstGeom>
          <a:noFill/>
        </p:spPr>
        <p:txBody>
          <a:bodyPr wrap="square" lIns="0" tIns="0" rIns="0" bIns="0" anchor="t">
            <a:normAutofit/>
          </a:bodyPr>
          <a:lstStyle/>
          <a:p>
            <a:pPr marL="0" indent="0" algn="ctr">
              <a:lnSpc>
                <a:spcPct val="100000"/>
              </a:lnSpc>
              <a:spcBef>
                <a:spcPts val="0"/>
              </a:spcBef>
              <a:buNone/>
            </a:pPr>
            <a:endParaRPr lang="en-US" sz="900" b="1" spc="150" dirty="0">
              <a:solidFill>
                <a:schemeClr val="accent6">
                  <a:lumMod val="75000"/>
                </a:schemeClr>
              </a:solidFill>
              <a:latin typeface="JetBrains Mono"/>
              <a:cs typeface="JetBrains Mono"/>
            </a:endParaRPr>
          </a:p>
        </p:txBody>
      </p:sp>
      <p:sp>
        <p:nvSpPr>
          <p:cNvPr id="32" name="tb">
            <a:extLst>
              <a:ext uri="{FF2B5EF4-FFF2-40B4-BE49-F238E27FC236}">
                <a16:creationId xmlns:a16="http://schemas.microsoft.com/office/drawing/2014/main" id="{55743C14-B8B0-ABCF-7A96-91F628F092F7}"/>
              </a:ext>
            </a:extLst>
          </p:cNvPr>
          <p:cNvSpPr txBox="1"/>
          <p:nvPr/>
        </p:nvSpPr>
        <p:spPr>
          <a:xfrm>
            <a:off x="7382619" y="5547896"/>
            <a:ext cx="1944186" cy="260000"/>
          </a:xfrm>
          <a:prstGeom prst="rect">
            <a:avLst/>
          </a:prstGeom>
          <a:noFill/>
        </p:spPr>
        <p:txBody>
          <a:bodyPr wrap="square" lIns="0" tIns="0" rIns="0" bIns="0" anchor="t">
            <a:normAutofit/>
          </a:bodyPr>
          <a:lstStyle/>
          <a:p>
            <a:pPr algn="ctr"/>
            <a:r>
              <a:rPr lang="en-US" sz="900" b="1" spc="150" dirty="0">
                <a:solidFill>
                  <a:schemeClr val="bg1">
                    <a:lumMod val="50000"/>
                  </a:schemeClr>
                </a:solidFill>
                <a:latin typeface="JetBrains Mono ExtraBold" panose="02000009000000000000" pitchFamily="49" charset="0"/>
                <a:cs typeface="JetBrains Mono ExtraBold" panose="02000009000000000000" pitchFamily="49" charset="0"/>
              </a:rPr>
              <a:t>[ TARGET: Q2/FY27 ]</a:t>
            </a:r>
          </a:p>
        </p:txBody>
      </p:sp>
      <p:sp>
        <p:nvSpPr>
          <p:cNvPr id="34" name="tb">
            <a:extLst>
              <a:ext uri="{FF2B5EF4-FFF2-40B4-BE49-F238E27FC236}">
                <a16:creationId xmlns:a16="http://schemas.microsoft.com/office/drawing/2014/main" id="{201FC0E1-FE21-6592-1B41-CEC3093C9E55}"/>
              </a:ext>
            </a:extLst>
          </p:cNvPr>
          <p:cNvSpPr txBox="1"/>
          <p:nvPr/>
        </p:nvSpPr>
        <p:spPr>
          <a:xfrm>
            <a:off x="9619903" y="5538110"/>
            <a:ext cx="1944186" cy="260000"/>
          </a:xfrm>
          <a:prstGeom prst="rect">
            <a:avLst/>
          </a:prstGeom>
          <a:noFill/>
        </p:spPr>
        <p:txBody>
          <a:bodyPr wrap="square" lIns="0" tIns="0" rIns="0" bIns="0" anchor="t">
            <a:normAutofit/>
          </a:bodyPr>
          <a:lstStyle/>
          <a:p>
            <a:pPr algn="ctr"/>
            <a:r>
              <a:rPr lang="en-US" sz="900" b="1" spc="150" dirty="0">
                <a:solidFill>
                  <a:schemeClr val="bg1">
                    <a:lumMod val="50000"/>
                  </a:schemeClr>
                </a:solidFill>
                <a:latin typeface="JetBrains Mono ExtraBold" panose="02000009000000000000" pitchFamily="49" charset="0"/>
                <a:cs typeface="JetBrains Mono ExtraBold" panose="02000009000000000000" pitchFamily="49" charset="0"/>
              </a:rPr>
              <a:t>[ TARGET : Q2/FY27 ]</a:t>
            </a:r>
          </a:p>
        </p:txBody>
      </p:sp>
    </p:spTree>
    <p:extLst>
      <p:ext uri="{BB962C8B-B14F-4D97-AF65-F5344CB8AC3E}">
        <p14:creationId xmlns:p14="http://schemas.microsoft.com/office/powerpoint/2010/main" val="256852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Thank you. Enjoy NIBS’26 and your time in Nelson!</a:t>
            </a:r>
          </a:p>
        </p:txBody>
      </p:sp>
      <p:sp>
        <p:nvSpPr>
          <p:cNvPr id="3" name="Text Placeholder 1"/>
          <p:cNvSpPr>
            <a:spLocks noGrp="1"/>
          </p:cNvSpPr>
          <p:nvPr>
            <p:ph type="body" idx="1"/>
          </p:nvPr>
        </p:nvSpPr>
        <p:spPr/>
        <p:txBody>
          <a:bodyPr>
            <a:normAutofit/>
          </a:bodyPr>
          <a:lstStyle/>
          <a:p>
            <a:r>
              <a:rPr lang="en-US" sz="1800" dirty="0"/>
              <a:t>info@d-pace.com  |  +1 250 352 5162  |  d-pace.com</a:t>
            </a:r>
          </a:p>
        </p:txBody>
      </p:sp>
      <p:sp>
        <p:nvSpPr>
          <p:cNvPr id="40" name="Booth Badge"/>
          <p:cNvSpPr/>
          <p:nvPr/>
        </p:nvSpPr>
        <p:spPr>
          <a:xfrm>
            <a:off x="6798039" y="4437089"/>
            <a:ext cx="5124916" cy="1767590"/>
          </a:xfrm>
          <a:prstGeom prst="roundRect">
            <a:avLst>
              <a:gd name="adj" fmla="val 9000"/>
            </a:avLst>
          </a:prstGeom>
          <a:solidFill>
            <a:srgbClr val="DDC700"/>
          </a:solidFill>
          <a:ln>
            <a:noFill/>
          </a:ln>
          <a:effectLst>
            <a:glow rad="127000">
              <a:schemeClr val="accent3">
                <a:lumMod val="20000"/>
                <a:lumOff val="80000"/>
                <a:alpha val="40000"/>
              </a:schemeClr>
            </a:glow>
            <a:outerShdw blurRad="190500" dist="63500" dir="2700000" algn="tl" rotWithShape="0">
              <a:srgbClr val="000000">
                <a:alpha val="45000"/>
              </a:srgbClr>
            </a:outerShdw>
            <a:softEdge rad="50800"/>
          </a:effectLst>
          <a:scene3d>
            <a:camera prst="orthographicFront"/>
            <a:lightRig rig="threePt" dir="t"/>
          </a:scene3d>
          <a:sp3d>
            <a:bevelT/>
          </a:sp3d>
        </p:spPr>
        <p:txBody>
          <a:bodyPr lIns="274320" tIns="182880" rIns="274320" bIns="182880" anchor="ctr">
            <a:normAutofit/>
          </a:bodyPr>
          <a:lstStyle/>
          <a:p>
            <a:pPr algn="l"/>
            <a:r>
              <a:rPr lang="en-US" sz="1400" b="1" spc="300" dirty="0">
                <a:latin typeface="Consolas"/>
              </a:rPr>
              <a:t>VISIT US  ·  EXHIBIT HALL</a:t>
            </a:r>
          </a:p>
          <a:p>
            <a:pPr algn="l">
              <a:spcBef>
                <a:spcPts val="600"/>
              </a:spcBef>
            </a:pPr>
            <a:r>
              <a:rPr lang="en-US" sz="2200" b="1" dirty="0"/>
              <a:t>Be sure to visit the D-Pace booth</a:t>
            </a:r>
          </a:p>
          <a:p>
            <a:pPr algn="l"/>
            <a:r>
              <a:rPr lang="en-US" sz="2200" dirty="0"/>
              <a:t>to meet the team and learn about us!</a:t>
            </a:r>
          </a:p>
        </p:txBody>
      </p:sp>
      <p:sp>
        <p:nvSpPr>
          <p:cNvPr id="5" name="tb">
            <a:extLst>
              <a:ext uri="{FF2B5EF4-FFF2-40B4-BE49-F238E27FC236}">
                <a16:creationId xmlns:a16="http://schemas.microsoft.com/office/drawing/2014/main" id="{B4C7356F-12AB-C39F-B91A-E474F3FE9C2D}"/>
              </a:ext>
            </a:extLst>
          </p:cNvPr>
          <p:cNvSpPr txBox="1"/>
          <p:nvPr/>
        </p:nvSpPr>
        <p:spPr>
          <a:xfrm>
            <a:off x="661946" y="1477300"/>
            <a:ext cx="9000000" cy="260000"/>
          </a:xfrm>
          <a:prstGeom prst="rect">
            <a:avLst/>
          </a:prstGeom>
          <a:noFill/>
        </p:spPr>
        <p:txBody>
          <a:bodyPr wrap="square" lIns="0" tIns="0" rIns="0" bIns="0" anchor="t">
            <a:normAutofit/>
          </a:bodyPr>
          <a:lstStyle/>
          <a:p>
            <a:pPr marL="0" indent="0" algn="l">
              <a:lnSpc>
                <a:spcPct val="100000"/>
              </a:lnSpc>
              <a:spcBef>
                <a:spcPts val="0"/>
              </a:spcBef>
              <a:buNone/>
            </a:pPr>
            <a:r>
              <a:rPr lang="en-US" sz="1600" b="1" spc="200" dirty="0">
                <a:solidFill>
                  <a:srgbClr val="DDC700"/>
                </a:solidFill>
                <a:latin typeface="JetBrains Mono"/>
                <a:cs typeface="JetBrains Mono"/>
              </a:rPr>
              <a:t>CLOSING</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majorFont>
      <a:minorFont>
        <a:latin typeface="Inter"/>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7523</TotalTime>
  <Words>1787</Words>
  <Application>Microsoft Office PowerPoint</Application>
  <PresentationFormat>Widescreen</PresentationFormat>
  <Paragraphs>198</Paragraphs>
  <Slides>7</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vt:i4>
      </vt:variant>
    </vt:vector>
  </HeadingPairs>
  <TitlesOfParts>
    <vt:vector size="18" baseType="lpstr">
      <vt:lpstr>JetBrains Mono</vt:lpstr>
      <vt:lpstr>Symbol</vt:lpstr>
      <vt:lpstr>Inter ExtraBold</vt:lpstr>
      <vt:lpstr>Arial</vt:lpstr>
      <vt:lpstr>Times New Roman</vt:lpstr>
      <vt:lpstr>Inter</vt:lpstr>
      <vt:lpstr>Wingdings</vt:lpstr>
      <vt:lpstr>Consolas</vt:lpstr>
      <vt:lpstr>JetBrains Mono ExtraBold</vt:lpstr>
      <vt:lpstr>Inter Black</vt:lpstr>
      <vt:lpstr>Office Theme</vt:lpstr>
      <vt:lpstr>PowerPoint Presentation</vt:lpstr>
      <vt:lpstr>Three Decades. One Key Focus. ​​​​</vt:lpstr>
      <vt:lpstr>Field Proven Across Critical Sectors</vt:lpstr>
      <vt:lpstr>Source. System. Support.</vt:lpstr>
      <vt:lpstr>One Platform. Every Source.</vt:lpstr>
      <vt:lpstr>Fueling enhanced customer experience and growth</vt:lpstr>
      <vt:lpstr>Thank you. Enjoy NIBS’26 and your time in Nelson!</vt:lpstr>
    </vt:vector>
  </TitlesOfParts>
  <Company>D-Pace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D-Pace PowerPoint Template</dc:title>
  <dc:subject>D-Pace branded PowerPoint template</dc:subject>
  <dc:creator>Richard McElroy</dc:creator>
  <dc:description/>
  <cp:lastModifiedBy>Richard McElroy</cp:lastModifiedBy>
  <cp:revision>3</cp:revision>
  <dcterms:created xsi:type="dcterms:W3CDTF">2026-08-26T18:04:10Z</dcterms:created>
  <dcterms:modified xsi:type="dcterms:W3CDTF">2026-09-18T02:26:20Z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17</vt:r8>
  </property>
  <property fmtid="{D5CDD505-2E9C-101B-9397-08002B2CF9AE}" pid="3" name="PresentationFormat">
    <vt:lpwstr>On-screen Show (16:9)</vt:lpwstr>
  </property>
  <property fmtid="{D5CDD505-2E9C-101B-9397-08002B2CF9AE}" pid="4" name="Slides">
    <vt:r8>17</vt:r8>
  </property>
</Properties>
</file>