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2" r:id="rId1"/>
    <p:sldMasterId id="2147483784" r:id="rId2"/>
    <p:sldMasterId id="2147483670" r:id="rId3"/>
  </p:sldMasterIdLst>
  <p:notesMasterIdLst>
    <p:notesMasterId r:id="rId17"/>
  </p:notesMasterIdLst>
  <p:sldIdLst>
    <p:sldId id="1140" r:id="rId4"/>
    <p:sldId id="481" r:id="rId5"/>
    <p:sldId id="1088" r:id="rId6"/>
    <p:sldId id="1139" r:id="rId7"/>
    <p:sldId id="369" r:id="rId8"/>
    <p:sldId id="1089" r:id="rId9"/>
    <p:sldId id="1090" r:id="rId10"/>
    <p:sldId id="1091" r:id="rId11"/>
    <p:sldId id="372" r:id="rId12"/>
    <p:sldId id="371" r:id="rId13"/>
    <p:sldId id="1087" r:id="rId14"/>
    <p:sldId id="463" r:id="rId15"/>
    <p:sldId id="1040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76666D-13F7-1845-B7C2-9C5389F52B68}">
          <p14:sldIdLst>
            <p14:sldId id="1140"/>
            <p14:sldId id="481"/>
            <p14:sldId id="1088"/>
            <p14:sldId id="1139"/>
            <p14:sldId id="369"/>
            <p14:sldId id="1089"/>
            <p14:sldId id="1090"/>
            <p14:sldId id="1091"/>
            <p14:sldId id="372"/>
            <p14:sldId id="371"/>
            <p14:sldId id="1087"/>
            <p14:sldId id="463"/>
            <p14:sldId id="10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7367"/>
    <a:srgbClr val="00457C"/>
    <a:srgbClr val="3F73AC"/>
    <a:srgbClr val="00407A"/>
    <a:srgbClr val="0065C6"/>
    <a:srgbClr val="719931"/>
    <a:srgbClr val="FFDE01"/>
    <a:srgbClr val="0F3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17"/>
    <p:restoredTop sz="96983"/>
  </p:normalViewPr>
  <p:slideViewPr>
    <p:cSldViewPr snapToGrid="0" snapToObjects="1">
      <p:cViewPr>
        <p:scale>
          <a:sx n="141" d="100"/>
          <a:sy n="141" d="100"/>
        </p:scale>
        <p:origin x="1304" y="12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C5C8D-675B-EB49-8FB9-90BF31DCC681}" type="datetimeFigureOut">
              <a:rPr lang="en-US" smtClean="0"/>
              <a:pPr/>
              <a:t>10/24/25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365EF-C4B2-694D-83CF-54F2053DD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DF385-2119-94AD-E015-82216324A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20693-1116-822C-612A-A57648B07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CFC9E-2814-D30B-F061-C89456F5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96E73-B3BF-7B5E-C4EF-D2F5DCC81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9B09A-EB13-2FD5-5776-7E5AD7EF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6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1836-2E01-01B6-2968-E6707F68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18ED6-3AFE-B35E-CD4C-4A8206019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0DCE0-9F5D-5CBA-0A59-1F46CB85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14CEC-C413-D719-C07E-B470CB3B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9E4B6-BAF6-F950-049F-C80E20B03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2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543E-1BFE-2F86-5572-F00BA1EA5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0DE2C-03CE-FBB1-AA63-314AE0A23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C3215-CDB6-A95B-980B-602DF4B06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176B-FC48-A03D-5E8E-9DF98393F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88232-6C67-BAA5-9DC2-59E931CE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3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91B8-16E9-B69F-4580-5BBC6A62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C97F4-A75A-BDBE-005F-8F05781E4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72AD4-C8A7-6E07-2A93-4EF40FE0F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9A6BB-6E47-206F-9BA7-03879B59E1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65890-B81D-5DC6-647F-D9B21F5C4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196B2-5930-870B-A23D-1D8F49D1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1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0345-4FA1-DBDB-227F-69EEC412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14EAC-8621-F88E-1AB1-FC3DEED9C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66F5E7-A66F-E82F-2B15-4A6A51F55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0DE09C-E2E5-7927-EDBB-E6A00E390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D903E5-CE3B-3886-152E-9651BEEDA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E6D25E-5559-BF11-FA79-4001AFEF5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082FEF-1744-8A40-5464-D62AA69B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90C0B2-BC8C-5DC8-2EA7-86906EDE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3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BB0A2-AA02-1A3A-DA69-3BAEBC37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148485-B4A4-3B6E-CC19-7023F492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E5081-D82A-EA88-9493-AA3AC7CA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5A348-7E0F-1A17-F2E1-C62653D4F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5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176F6-4DD2-A462-20F1-9F648275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61847B-A61D-6052-57CE-D9BA68B0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753F0-0E8F-4F68-9E6A-ABBAA2AE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7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41B6-2C13-4562-C2A0-28565B47D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A48C0-958F-EC94-B6B8-BBC7F660D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BBF36-3265-8C9A-A093-98DCB7D79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F0DAD0-6287-F8DD-2FC6-BFBEAF34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E8556-13D2-2373-D97F-B5ACE7FE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2911F-CD28-16B8-F8DC-7C58010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5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57096-FF05-F959-164B-5A6206C57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216098-C24F-620F-F93A-9C7840556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64FD4-E005-8BBD-0952-7E3FD387F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91AE8-002E-BBED-D85E-C8FB8298F7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532A7-6F10-D6D5-4F74-1910E534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59981-A5A4-B3E1-FECA-121EF1E49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3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2A6F-1ECD-67F5-5795-66C3078F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780668-C3FC-3573-EB93-3216B208B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54F3C-647D-29BE-77CE-58D4A3CC60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60ED6-3491-A518-ADA4-DA76F4F0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CF829-0705-12DC-D593-BA19CE9C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0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5A77B6-9B18-5780-0C20-16340EB85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571CB-6E57-6859-8FEB-53D364685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29477-39A4-3FFF-3631-EEFC2598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84EB2886-CE05-3844-8353-6617419A95AB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7694D-B254-C6D6-9080-D9D586A3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5B8C-BBCC-B897-72D4-5B71FAD2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3B965E6-956D-0F48-87CF-54D5E3980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5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7DB048A-DB63-FD1E-DDC2-8BE9CE940258}"/>
              </a:ext>
            </a:extLst>
          </p:cNvPr>
          <p:cNvSpPr txBox="1">
            <a:spLocks/>
          </p:cNvSpPr>
          <p:nvPr userDrawn="1"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‹#›</a:t>
            </a:fld>
            <a:endParaRPr lang="en-US" sz="800" baseline="0" dirty="0"/>
          </a:p>
        </p:txBody>
      </p:sp>
    </p:spTree>
    <p:extLst>
      <p:ext uri="{BB962C8B-B14F-4D97-AF65-F5344CB8AC3E}">
        <p14:creationId xmlns:p14="http://schemas.microsoft.com/office/powerpoint/2010/main" val="3196613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6990"/>
            <a:ext cx="8229600" cy="857250"/>
          </a:xfrm>
        </p:spPr>
        <p:txBody>
          <a:bodyPr/>
          <a:lstStyle>
            <a:lvl1pPr>
              <a:defRPr>
                <a:solidFill>
                  <a:srgbClr val="00407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081247-12D3-9056-1E73-2D91AF687E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4119" y="1659337"/>
            <a:ext cx="4195762" cy="28638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845373A-1BA2-5136-F79F-ED9FC47FC65C}"/>
              </a:ext>
            </a:extLst>
          </p:cNvPr>
          <p:cNvSpPr txBox="1">
            <a:spLocks/>
          </p:cNvSpPr>
          <p:nvPr userDrawn="1"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‹#›</a:t>
            </a:fld>
            <a:endParaRPr lang="en-US" sz="800" baseline="0" dirty="0"/>
          </a:p>
        </p:txBody>
      </p:sp>
    </p:spTree>
    <p:extLst>
      <p:ext uri="{BB962C8B-B14F-4D97-AF65-F5344CB8AC3E}">
        <p14:creationId xmlns:p14="http://schemas.microsoft.com/office/powerpoint/2010/main" val="92344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6B7D3561-1522-82F6-6D09-A66359BFC3AA}"/>
              </a:ext>
            </a:extLst>
          </p:cNvPr>
          <p:cNvSpPr txBox="1">
            <a:spLocks/>
          </p:cNvSpPr>
          <p:nvPr userDrawn="1"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‹#›</a:t>
            </a:fld>
            <a:endParaRPr lang="en-US" sz="800" baseline="0" dirty="0"/>
          </a:p>
        </p:txBody>
      </p:sp>
    </p:spTree>
    <p:extLst>
      <p:ext uri="{BB962C8B-B14F-4D97-AF65-F5344CB8AC3E}">
        <p14:creationId xmlns:p14="http://schemas.microsoft.com/office/powerpoint/2010/main" val="3877889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665C0-B920-793E-28FF-E11AA4721811}"/>
              </a:ext>
            </a:extLst>
          </p:cNvPr>
          <p:cNvSpPr txBox="1">
            <a:spLocks/>
          </p:cNvSpPr>
          <p:nvPr userDrawn="1"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‹#›</a:t>
            </a:fld>
            <a:endParaRPr lang="en-US" sz="800" baseline="0" dirty="0"/>
          </a:p>
        </p:txBody>
      </p:sp>
    </p:spTree>
    <p:extLst>
      <p:ext uri="{BB962C8B-B14F-4D97-AF65-F5344CB8AC3E}">
        <p14:creationId xmlns:p14="http://schemas.microsoft.com/office/powerpoint/2010/main" val="1106645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618998C-1EDD-4B4E-B136-9FC837960608}" type="datetime1">
              <a:rPr lang="en-US" smtClean="0"/>
              <a:t>10/24/25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F5F923D-9F45-D33A-393C-26E1ECE954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197" y="883594"/>
            <a:ext cx="3415553" cy="315281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BB2297-0365-16E7-1BC3-DFDDCA41C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3945" y="595943"/>
            <a:ext cx="4672854" cy="1707963"/>
          </a:xfrm>
        </p:spPr>
        <p:txBody>
          <a:bodyPr/>
          <a:lstStyle>
            <a:lvl1pPr marL="0" indent="0">
              <a:buFontTx/>
              <a:buNone/>
              <a:defRPr sz="2400" b="1" i="0" baseline="0">
                <a:solidFill>
                  <a:srgbClr val="0F3368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960F376-68F1-A71D-C953-DA471E8880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46711" y="2459683"/>
            <a:ext cx="4740087" cy="1655117"/>
          </a:xfrm>
        </p:spPr>
        <p:txBody>
          <a:bodyPr>
            <a:normAutofit/>
          </a:bodyPr>
          <a:lstStyle>
            <a:lvl1pPr marL="164592" indent="-160020">
              <a:buClr>
                <a:srgbClr val="00B0F0"/>
              </a:buClr>
              <a:buSzPct val="120000"/>
              <a:defRPr sz="1200" baseline="0">
                <a:solidFill>
                  <a:srgbClr val="0F3368"/>
                </a:solidFill>
              </a:defRPr>
            </a:lvl1pPr>
            <a:lvl2pPr>
              <a:buClr>
                <a:srgbClr val="00B0F0"/>
              </a:buClr>
              <a:buSzPct val="120000"/>
              <a:defRPr sz="1200" baseline="0">
                <a:solidFill>
                  <a:srgbClr val="0F3368"/>
                </a:solidFill>
              </a:defRPr>
            </a:lvl2pPr>
            <a:lvl3pPr>
              <a:buClr>
                <a:srgbClr val="00B0F0"/>
              </a:buClr>
              <a:buSzPct val="120000"/>
              <a:defRPr sz="1200" baseline="0">
                <a:solidFill>
                  <a:srgbClr val="0F3368"/>
                </a:solidFill>
              </a:defRPr>
            </a:lvl3pPr>
            <a:lvl4pPr>
              <a:buClr>
                <a:srgbClr val="00B0F0"/>
              </a:buClr>
              <a:buSzPct val="120000"/>
              <a:defRPr sz="1200" baseline="0">
                <a:solidFill>
                  <a:srgbClr val="0F3368"/>
                </a:solidFill>
              </a:defRPr>
            </a:lvl4pPr>
            <a:lvl5pPr>
              <a:buClr>
                <a:srgbClr val="00B0F0"/>
              </a:buClr>
              <a:buSzPct val="120000"/>
              <a:defRPr sz="1200" baseline="0">
                <a:solidFill>
                  <a:srgbClr val="0F336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3B5391-1153-1F5F-C819-6E8F3CBF8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00" baseline="0">
                <a:uFill>
                  <a:solidFill>
                    <a:srgbClr val="0F3368"/>
                  </a:solidFill>
                </a:uFill>
                <a:latin typeface="HelveticaNeueLT Pro 65 Md" panose="020B0604020202020204" pitchFamily="34" charset="77"/>
              </a:defRPr>
            </a:lvl1pPr>
          </a:lstStyle>
          <a:p>
            <a:r>
              <a:rPr lang="en-US" dirty="0">
                <a:solidFill>
                  <a:srgbClr val="242424"/>
                </a:solidFill>
              </a:rPr>
              <a:t> </a:t>
            </a:r>
            <a:r>
              <a:rPr lang="en-US" dirty="0" err="1">
                <a:solidFill>
                  <a:srgbClr val="242424"/>
                </a:solidFill>
              </a:rPr>
              <a:t>UltraFest</a:t>
            </a:r>
            <a:r>
              <a:rPr lang="en-US" dirty="0">
                <a:solidFill>
                  <a:srgbClr val="242424"/>
                </a:solidFill>
              </a:rPr>
              <a:t> 2023 • </a:t>
            </a:r>
            <a:fld id="{856D5220-4034-0C41-8804-EDCDE56FEB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98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4343A-5534-1536-53A5-3D96AEA7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242424"/>
                </a:solidFill>
              </a:rPr>
              <a:t> Houston, 9.23.2023 • </a:t>
            </a:r>
            <a:fld id="{856D5220-4034-0C41-8804-EDCDE56FEB9B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226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51B04-5889-46EC-9691-0E56F37012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A7851-5101-45C7-A819-3BFDCC6907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51B04-5889-46EC-9691-0E56F37012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A7851-5101-45C7-A819-3BFDCC6907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40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7DEA43-0381-E704-D3B3-8D1D9B3AAC86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38" r="990" b="-22184"/>
          <a:stretch/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E6493EE-675B-415D-AE49-9D35AC068697}"/>
              </a:ext>
            </a:extLst>
          </p:cNvPr>
          <p:cNvGrpSpPr/>
          <p:nvPr userDrawn="1"/>
        </p:nvGrpSpPr>
        <p:grpSpPr>
          <a:xfrm>
            <a:off x="91204" y="4435117"/>
            <a:ext cx="1138089" cy="634707"/>
            <a:chOff x="539321" y="4197383"/>
            <a:chExt cx="1564369" cy="8724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8D66A18-1A6E-0DBC-11B8-CF87D9BC4D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6377" y="4197383"/>
              <a:ext cx="727313" cy="87244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5BE009C-081E-7109-E9AD-8AB5244D8A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321" y="4197383"/>
              <a:ext cx="785198" cy="872442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9888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56135"/>
            <a:ext cx="8229600" cy="3138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787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90" r:id="rId5"/>
    <p:sldLayoutId id="2147483791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b="1" kern="1200" baseline="0">
          <a:solidFill>
            <a:srgbClr val="00407A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1143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51B04-5889-46EC-9691-0E56F370120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10/24/25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A7851-5101-45C7-A819-3BFDCC6907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" name="Picture 13" descr="TBonly_NAVY_long_Footer_RGB_300dpi_NAVYbarONLY_v4_09042019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76572"/>
            <a:ext cx="9144000" cy="5669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 baseline="0">
          <a:solidFill>
            <a:schemeClr val="bg1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8B2EC-49BC-9384-ACE0-3AC7C73C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E9B0F5-65AC-F118-88DB-5F8BB443F4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60483" y="1957790"/>
            <a:ext cx="7132037" cy="122792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1B5CCEB-308D-AEC6-0CE0-24C5A3A8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8871" y="4037845"/>
            <a:ext cx="4409037" cy="1033892"/>
          </a:xfrm>
        </p:spPr>
        <p:txBody>
          <a:bodyPr>
            <a:normAutofit/>
          </a:bodyPr>
          <a:lstStyle/>
          <a:p>
            <a:pPr algn="l">
              <a:lnSpc>
                <a:spcPts val="2460"/>
              </a:lnSpc>
            </a:pPr>
            <a:r>
              <a:rPr lang="en-US" sz="1400" b="0" spc="100" dirty="0">
                <a:solidFill>
                  <a:srgbClr val="0065C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PRESENTED BY: </a:t>
            </a:r>
            <a:r>
              <a:rPr lang="en-US" sz="1800" spc="100" dirty="0">
                <a:solidFill>
                  <a:srgbClr val="0065C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DU AND</a:t>
            </a:r>
            <a:br>
              <a:rPr lang="en-US" sz="1800" spc="100" dirty="0">
                <a:solidFill>
                  <a:srgbClr val="0065C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800" spc="100" dirty="0">
                <a:solidFill>
                  <a:srgbClr val="0065C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MANNY SUBRAMANIAN, PH.D.</a:t>
            </a:r>
          </a:p>
        </p:txBody>
      </p:sp>
    </p:spTree>
    <p:extLst>
      <p:ext uri="{BB962C8B-B14F-4D97-AF65-F5344CB8AC3E}">
        <p14:creationId xmlns:p14="http://schemas.microsoft.com/office/powerpoint/2010/main" val="360248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629586-439E-0987-37F9-8CEC864DE7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9447" y="454025"/>
            <a:ext cx="5599419" cy="857250"/>
          </a:xfrm>
        </p:spPr>
        <p:txBody>
          <a:bodyPr>
            <a:normAutofit/>
          </a:bodyPr>
          <a:lstStyle/>
          <a:p>
            <a:r>
              <a:rPr lang="en-US" sz="3200" dirty="0" err="1"/>
              <a:t>TeamBest</a:t>
            </a:r>
            <a:r>
              <a:rPr lang="en-US" sz="3200" dirty="0"/>
              <a:t> Global Companies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F529A3B-EC5C-BB34-3B81-9796DFE82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" t="3625" r="1577" b="3625"/>
          <a:stretch/>
        </p:blipFill>
        <p:spPr>
          <a:xfrm>
            <a:off x="1679447" y="1279921"/>
            <a:ext cx="566928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07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0150D2-A32E-D180-7F93-CB5450B7B7AE}"/>
              </a:ext>
            </a:extLst>
          </p:cNvPr>
          <p:cNvSpPr txBox="1"/>
          <p:nvPr/>
        </p:nvSpPr>
        <p:spPr>
          <a:xfrm>
            <a:off x="4586431" y="2492374"/>
            <a:ext cx="31466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Push button graphic interface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latin typeface="Helvetica Neue LT Pro" panose="020B0604020202020204" pitchFamily="34" charset="77"/>
              </a:rPr>
              <a:t>Single or batch dose production</a:t>
            </a:r>
            <a:endParaRPr lang="en-US" sz="1200" dirty="0">
              <a:solidFill>
                <a:srgbClr val="0F3368"/>
              </a:solidFill>
              <a:effectLst/>
              <a:latin typeface="Helvetica Neue LT Pro" panose="020B0604020202020204" pitchFamily="34" charset="77"/>
            </a:endParaRP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Capable of producing: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FDG, Na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F, </a:t>
            </a:r>
            <a:b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</a:b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F-MISO,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FLT,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F-Choline,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F-DOPA, and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F-PSMA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latin typeface="Helvetica Neue LT Pro" panose="020B0604020202020204" pitchFamily="34" charset="77"/>
              </a:rPr>
              <a:t>Final dose delivery to syringe or vial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latin typeface="Helvetica Neue LT Pro" panose="020B0604020202020204" pitchFamily="34" charset="77"/>
              </a:rPr>
              <a:t>Integrated self-shielded cyclotron and chemistry module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latin typeface="Helvetica Neue LT Pro" panose="020B0604020202020204" pitchFamily="34" charset="77"/>
              </a:rPr>
              <a:t>Complete production lab in a 5 x 5 meter area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F3368"/>
              </a:solidFill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1294E2C-58AF-DEBD-2409-20BF8D4FBF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930" b="-6291"/>
          <a:stretch>
            <a:fillRect/>
          </a:stretch>
        </p:blipFill>
        <p:spPr>
          <a:xfrm>
            <a:off x="392255" y="576421"/>
            <a:ext cx="4194175" cy="3657600"/>
          </a:xfrm>
          <a:prstGeom prst="rect">
            <a:avLst/>
          </a:prstGeom>
          <a:effectLst>
            <a:outerShdw blurRad="245744" dir="18900000" sx="98969" sy="98969" algn="bl" rotWithShape="0">
              <a:prstClr val="black">
                <a:alpha val="41877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49372E-79C3-FAFC-F1F5-B3FCBE308AA9}"/>
              </a:ext>
            </a:extLst>
          </p:cNvPr>
          <p:cNvSpPr txBox="1"/>
          <p:nvPr/>
        </p:nvSpPr>
        <p:spPr>
          <a:xfrm>
            <a:off x="4436048" y="1574224"/>
            <a:ext cx="419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00B0F0"/>
              </a:buClr>
              <a:buSzPct val="120000"/>
            </a:pPr>
            <a: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Best</a:t>
            </a:r>
            <a:r>
              <a:rPr lang="en-US" sz="2400" baseline="30000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™</a:t>
            </a:r>
            <a: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 B100 </a:t>
            </a:r>
            <a:b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</a:br>
            <a: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Self-Shielded Cyclotron</a:t>
            </a:r>
            <a:endParaRPr lang="en-US" sz="1200" dirty="0">
              <a:solidFill>
                <a:srgbClr val="0F33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3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46811-092E-BEEB-B99B-DE06D4441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D46EF7-87B0-CD8D-08A5-8CFA73EB567F}"/>
              </a:ext>
            </a:extLst>
          </p:cNvPr>
          <p:cNvSpPr txBox="1"/>
          <p:nvPr/>
        </p:nvSpPr>
        <p:spPr>
          <a:xfrm>
            <a:off x="4586430" y="2492374"/>
            <a:ext cx="3507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Low energy compact system, can be placed next to PET/CT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Easy to operate push-button graphic interface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Automated quality control testing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Ideal for Nuclear Cardiology/Oncology and other applications</a:t>
            </a:r>
          </a:p>
          <a:p>
            <a:pPr marL="171450" indent="-171450">
              <a:spcAft>
                <a:spcPts val="600"/>
              </a:spcAft>
              <a:buClr>
                <a:srgbClr val="00B0F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Capable of producing: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FDG, Na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F, </a:t>
            </a:r>
            <a:b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</a:b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F-MISO,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FLT,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F-Choline,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F-DOPA, </a:t>
            </a:r>
            <a:b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</a:b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F-PSMA,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13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N and </a:t>
            </a:r>
            <a:r>
              <a:rPr lang="en-US" sz="1200" baseline="300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68</a:t>
            </a: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Ga</a:t>
            </a:r>
            <a:endParaRPr lang="en-US" sz="1200" dirty="0">
              <a:solidFill>
                <a:srgbClr val="0F3368"/>
              </a:solidFill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8933BDB-7548-6814-2E9F-CA3BDC36B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930" b="-6291"/>
          <a:stretch>
            <a:fillRect/>
          </a:stretch>
        </p:blipFill>
        <p:spPr>
          <a:xfrm>
            <a:off x="392255" y="576421"/>
            <a:ext cx="4194175" cy="3657600"/>
          </a:xfrm>
          <a:prstGeom prst="rect">
            <a:avLst/>
          </a:prstGeom>
          <a:effectLst>
            <a:outerShdw blurRad="245744" dir="18900000" sx="98969" sy="98969" algn="bl" rotWithShape="0">
              <a:prstClr val="black">
                <a:alpha val="41877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AD1723-F715-79C4-B5D9-74C0E375B6C6}"/>
              </a:ext>
            </a:extLst>
          </p:cNvPr>
          <p:cNvSpPr txBox="1"/>
          <p:nvPr/>
        </p:nvSpPr>
        <p:spPr>
          <a:xfrm>
            <a:off x="4436048" y="1574224"/>
            <a:ext cx="419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00B0F0"/>
              </a:buClr>
              <a:buSzPct val="120000"/>
            </a:pPr>
            <a: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Best</a:t>
            </a:r>
            <a:r>
              <a:rPr lang="en-US" sz="2400" baseline="30000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™</a:t>
            </a:r>
            <a:r>
              <a:rPr lang="en-US" sz="2400" b="1" dirty="0">
                <a:solidFill>
                  <a:srgbClr val="00407A"/>
                </a:solidFill>
                <a:effectLst/>
                <a:latin typeface="Helvetica Neue LT Pro" panose="020B0604020202020204" pitchFamily="34" charset="77"/>
              </a:rPr>
              <a:t> BG-95 Sub-Compact Self-Shielded Cyclotron</a:t>
            </a:r>
            <a:endParaRPr lang="en-US" sz="1200" dirty="0">
              <a:solidFill>
                <a:srgbClr val="0F33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81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yclotron Group 04 10000x4000.JPG"/>
          <p:cNvPicPr>
            <a:picLocks noChangeAspect="1"/>
          </p:cNvPicPr>
          <p:nvPr/>
        </p:nvPicPr>
        <p:blipFill>
          <a:blip r:embed="rId2" cstate="print"/>
          <a:srcRect t="6667" b="3667"/>
          <a:stretch>
            <a:fillRect/>
          </a:stretch>
        </p:blipFill>
        <p:spPr>
          <a:xfrm>
            <a:off x="0" y="0"/>
            <a:ext cx="9144000" cy="2733022"/>
          </a:xfrm>
          <a:prstGeom prst="rect">
            <a:avLst/>
          </a:prstGeom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68300" y="3121599"/>
            <a:ext cx="19512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B15p  PET</a:t>
            </a:r>
          </a:p>
          <a:p>
            <a:r>
              <a:rPr lang="en-US" sz="1400" dirty="0"/>
              <a:t>15 MeV</a:t>
            </a:r>
          </a:p>
          <a:p>
            <a:r>
              <a:rPr lang="en-US" sz="1400" dirty="0"/>
              <a:t>400 µA +</a:t>
            </a:r>
          </a:p>
          <a:p>
            <a:r>
              <a:rPr lang="en-US" sz="1400" dirty="0"/>
              <a:t>Targets Radiochemistry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319020" y="3124693"/>
            <a:ext cx="1981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B20u/25p </a:t>
            </a:r>
          </a:p>
          <a:p>
            <a:r>
              <a:rPr lang="en-US" sz="1400" dirty="0"/>
              <a:t>20/15-25 </a:t>
            </a:r>
            <a:r>
              <a:rPr lang="en-US" sz="1400" dirty="0" err="1"/>
              <a:t>MeV</a:t>
            </a:r>
            <a:endParaRPr lang="en-US" sz="1400" dirty="0"/>
          </a:p>
          <a:p>
            <a:r>
              <a:rPr lang="en-US" sz="1400" dirty="0"/>
              <a:t>400 µA +</a:t>
            </a:r>
          </a:p>
          <a:p>
            <a:r>
              <a:rPr lang="en-US" sz="1400" dirty="0"/>
              <a:t>Targets Radiochemistry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310380" y="3124693"/>
            <a:ext cx="205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B30u/35p</a:t>
            </a:r>
          </a:p>
          <a:p>
            <a:r>
              <a:rPr lang="en-US" sz="1400" dirty="0"/>
              <a:t>30/15-35 </a:t>
            </a:r>
            <a:r>
              <a:rPr lang="en-US" sz="1400" dirty="0" err="1"/>
              <a:t>MeV</a:t>
            </a:r>
            <a:endParaRPr lang="en-US" sz="1400" dirty="0"/>
          </a:p>
          <a:p>
            <a:r>
              <a:rPr lang="en-US" sz="1400" dirty="0"/>
              <a:t>400/1000 µA</a:t>
            </a:r>
          </a:p>
          <a:p>
            <a:r>
              <a:rPr lang="en-US" sz="1400" dirty="0"/>
              <a:t>Targets Radiochemistry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6786880" y="3121595"/>
            <a:ext cx="2209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B70p</a:t>
            </a:r>
          </a:p>
          <a:p>
            <a:r>
              <a:rPr lang="en-US" sz="1400" dirty="0"/>
              <a:t>35-70 MeV</a:t>
            </a:r>
          </a:p>
          <a:p>
            <a:r>
              <a:rPr lang="en-US" sz="1400" dirty="0"/>
              <a:t>1000 µA</a:t>
            </a:r>
          </a:p>
          <a:p>
            <a:r>
              <a:rPr lang="en-US" sz="1400" dirty="0"/>
              <a:t>Targets Radiochemistry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877520" y="4380044"/>
            <a:ext cx="57708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457C"/>
                </a:solidFill>
              </a:rPr>
              <a:t>Each cyclotron allows production access to special radioisotopes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459730" y="2252322"/>
            <a:ext cx="3359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rgbClr val="0F3368"/>
                </a:solidFill>
              </a:rPr>
              <a:t>Radiotherapeutics</a:t>
            </a:r>
            <a:r>
              <a:rPr lang="en-US" sz="1600" b="1" dirty="0">
                <a:solidFill>
                  <a:srgbClr val="0F3368"/>
                </a:solidFill>
              </a:rPr>
              <a:t> and Generators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19234" y="2020745"/>
            <a:ext cx="23416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F3368"/>
                </a:solidFill>
              </a:rPr>
              <a:t>SPECT Radioisotopes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8100" y="533817"/>
            <a:ext cx="1587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F3368"/>
                </a:solidFill>
              </a:rPr>
              <a:t>PET and TC</a:t>
            </a:r>
            <a:r>
              <a:rPr lang="en-US" sz="1600" b="1" baseline="30000" dirty="0">
                <a:solidFill>
                  <a:srgbClr val="0F3368"/>
                </a:solidFill>
              </a:rPr>
              <a:t>99m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1F4CB64-2145-FA04-2C4E-DA5DF4F34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848" y="950665"/>
            <a:ext cx="2143692" cy="335710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FE488-F0D0-470F-BF04-1C48CCB46A5F}"/>
              </a:ext>
            </a:extLst>
          </p:cNvPr>
          <p:cNvSpPr txBox="1"/>
          <p:nvPr/>
        </p:nvSpPr>
        <p:spPr>
          <a:xfrm>
            <a:off x="3869706" y="2704321"/>
            <a:ext cx="344549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F3368"/>
                </a:solidFill>
                <a:effectLst/>
                <a:latin typeface="Helvetica Neue LT Pro" panose="020B0604020202020204" pitchFamily="34" charset="77"/>
              </a:rPr>
              <a:t>Easy to </a:t>
            </a:r>
            <a:r>
              <a:rPr lang="en-US" sz="1200" dirty="0">
                <a:latin typeface="Helvetica Neue LT Pro" panose="020B0604020202020204" pitchFamily="34" charset="77"/>
              </a:rPr>
              <a:t>1–1000 µA extracted beam current 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Helvetica Neue LT Pro" panose="020B0604020202020204" pitchFamily="34" charset="77"/>
              </a:rPr>
              <a:t>Capable of producing the following isotopes: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18</a:t>
            </a:r>
            <a:r>
              <a:rPr lang="en-US" sz="1200" dirty="0">
                <a:latin typeface="Helvetica Neue LT Pro" panose="020B0604020202020204" pitchFamily="34" charset="77"/>
              </a:rPr>
              <a:t>F,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68</a:t>
            </a:r>
            <a:r>
              <a:rPr lang="en-US" sz="1200" dirty="0">
                <a:latin typeface="Helvetica Neue LT Pro" panose="020B0604020202020204" pitchFamily="34" charset="77"/>
              </a:rPr>
              <a:t>Ga,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89</a:t>
            </a:r>
            <a:r>
              <a:rPr lang="en-US" sz="1200" dirty="0">
                <a:latin typeface="Helvetica Neue LT Pro" panose="020B0604020202020204" pitchFamily="34" charset="77"/>
              </a:rPr>
              <a:t>Zr,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99m</a:t>
            </a:r>
            <a:r>
              <a:rPr lang="en-US" sz="1200" dirty="0">
                <a:latin typeface="Helvetica Neue LT Pro" panose="020B0604020202020204" pitchFamily="34" charset="77"/>
              </a:rPr>
              <a:t>Tc,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11</a:t>
            </a:r>
            <a:r>
              <a:rPr lang="en-US" sz="1200" dirty="0">
                <a:latin typeface="Helvetica Neue LT Pro" panose="020B0604020202020204" pitchFamily="34" charset="77"/>
              </a:rPr>
              <a:t>C,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13</a:t>
            </a:r>
            <a:r>
              <a:rPr lang="en-US" sz="1200" dirty="0">
                <a:latin typeface="Helvetica Neue LT Pro" panose="020B0604020202020204" pitchFamily="34" charset="77"/>
              </a:rPr>
              <a:t>N,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15</a:t>
            </a:r>
            <a:r>
              <a:rPr lang="en-US" sz="1200" dirty="0">
                <a:latin typeface="Helvetica Neue LT Pro" panose="020B0604020202020204" pitchFamily="34" charset="77"/>
              </a:rPr>
              <a:t>O,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64</a:t>
            </a:r>
            <a:r>
              <a:rPr lang="en-US" sz="1200" dirty="0">
                <a:latin typeface="Helvetica Neue LT Pro" panose="020B0604020202020204" pitchFamily="34" charset="77"/>
              </a:rPr>
              <a:t>Cu,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67</a:t>
            </a:r>
            <a:r>
              <a:rPr lang="en-US" sz="1200" dirty="0">
                <a:latin typeface="Helvetica Neue LT Pro" panose="020B0604020202020204" pitchFamily="34" charset="77"/>
              </a:rPr>
              <a:t>Ga,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111</a:t>
            </a:r>
            <a:r>
              <a:rPr lang="en-US" sz="1200" dirty="0">
                <a:latin typeface="Helvetica Neue LT Pro" panose="020B0604020202020204" pitchFamily="34" charset="77"/>
              </a:rPr>
              <a:t>In,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124</a:t>
            </a:r>
            <a:r>
              <a:rPr lang="en-US" sz="1200" dirty="0">
                <a:latin typeface="Helvetica Neue LT Pro" panose="020B0604020202020204" pitchFamily="34" charset="77"/>
              </a:rPr>
              <a:t>I, </a:t>
            </a:r>
            <a:r>
              <a:rPr lang="en-US" sz="1200" baseline="30000" dirty="0">
                <a:latin typeface="Helvetica Neue LT Pro" panose="020B0604020202020204" pitchFamily="34" charset="77"/>
              </a:rPr>
              <a:t>225</a:t>
            </a:r>
            <a:r>
              <a:rPr lang="en-US" sz="1200" dirty="0">
                <a:latin typeface="Helvetica Neue LT Pro" panose="020B0604020202020204" pitchFamily="34" charset="77"/>
              </a:rPr>
              <a:t>Ac and </a:t>
            </a:r>
            <a:r>
              <a:rPr lang="en-US" sz="1200" baseline="30000" dirty="0">
                <a:latin typeface="Helvetica Neue LT Pro" panose="020B0604020202020204" pitchFamily="34" charset="77"/>
              </a:rPr>
              <a:t>103</a:t>
            </a:r>
            <a:r>
              <a:rPr lang="en-US" sz="1200" dirty="0">
                <a:latin typeface="Helvetica Neue LT Pro" panose="020B0604020202020204" pitchFamily="34" charset="77"/>
              </a:rPr>
              <a:t>Pd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Helvetica Neue LT Pro" panose="020B0604020202020204" pitchFamily="34" charset="77"/>
              </a:rPr>
              <a:t>Up to 5 x 10</a:t>
            </a:r>
            <a:r>
              <a:rPr lang="en-US" sz="1200" baseline="30000" dirty="0">
                <a:latin typeface="Helvetica Neue LT Pro" panose="020B0604020202020204" pitchFamily="34" charset="77"/>
              </a:rPr>
              <a:t>13</a:t>
            </a:r>
            <a:r>
              <a:rPr lang="en-US" sz="1200" dirty="0">
                <a:latin typeface="Helvetica Neue LT Pro" panose="020B0604020202020204" pitchFamily="34" charset="77"/>
              </a:rPr>
              <a:t> neutrons per second from external target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Helvetica Neue LT Pro" panose="020B0604020202020204" pitchFamily="34" charset="77"/>
              </a:rPr>
              <a:t>21 stripping foils at each stripping port for </a:t>
            </a:r>
            <a:br>
              <a:rPr lang="en-US" sz="1200" dirty="0">
                <a:latin typeface="Helvetica Neue LT Pro" panose="020B0604020202020204" pitchFamily="34" charset="77"/>
              </a:rPr>
            </a:br>
            <a:r>
              <a:rPr lang="en-US" sz="1200" dirty="0">
                <a:latin typeface="Helvetica Neue LT Pro" panose="020B0604020202020204" pitchFamily="34" charset="77"/>
              </a:rPr>
              <a:t>2-minute rapid change</a:t>
            </a:r>
            <a:endParaRPr lang="en-US" sz="1200" dirty="0">
              <a:solidFill>
                <a:srgbClr val="0F3368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CA31D9-D72F-2E9D-9015-35330E24FC19}"/>
              </a:ext>
            </a:extLst>
          </p:cNvPr>
          <p:cNvSpPr txBox="1"/>
          <p:nvPr/>
        </p:nvSpPr>
        <p:spPr>
          <a:xfrm>
            <a:off x="3684198" y="1428888"/>
            <a:ext cx="4194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Best</a:t>
            </a:r>
            <a:r>
              <a:rPr lang="en-US" sz="2400" baseline="30000" dirty="0">
                <a:solidFill>
                  <a:srgbClr val="00407A"/>
                </a:solidFill>
                <a:latin typeface="HelveticaNeueLT Pro 55 Roman" panose="020B0604020202020204" pitchFamily="34" charset="77"/>
              </a:rPr>
              <a:t>™</a:t>
            </a:r>
            <a:r>
              <a:rPr lang="en-US" sz="2400" b="1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6–15 MeV Compact </a:t>
            </a:r>
            <a:br>
              <a:rPr lang="en-US" sz="2400" b="1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2400" b="1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High Current/Variable Energy Proton Cyclotron</a:t>
            </a:r>
          </a:p>
        </p:txBody>
      </p:sp>
    </p:spTree>
    <p:extLst>
      <p:ext uri="{BB962C8B-B14F-4D97-AF65-F5344CB8AC3E}">
        <p14:creationId xmlns:p14="http://schemas.microsoft.com/office/powerpoint/2010/main" val="246895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B62563-CFFA-E216-1AF7-70A3B1FD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58383" y="1490306"/>
            <a:ext cx="4672854" cy="1707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Best</a:t>
            </a:r>
            <a:r>
              <a:rPr lang="en-US" b="0" baseline="30000" dirty="0">
                <a:solidFill>
                  <a:srgbClr val="00407A"/>
                </a:solidFill>
                <a:latin typeface="HelveticaNeueLT Pro 55 Roman" panose="020B0604020202020204" pitchFamily="34" charset="77"/>
              </a:rPr>
              <a:t>™</a:t>
            </a:r>
            <a:r>
              <a:rPr lang="en-US" dirty="0">
                <a:solidFill>
                  <a:srgbClr val="00407A"/>
                </a:solidFill>
                <a:latin typeface="HelveticaNeueLT Pro 55 Roman" panose="020B06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b="1" dirty="0">
                <a:effectLst/>
                <a:latin typeface="Helvetica Neue LT Pro" panose="020B0604020202020204" pitchFamily="34" charset="77"/>
              </a:rPr>
              <a:t>B25u Upgradeable to </a:t>
            </a:r>
            <a:br>
              <a:rPr lang="en-US" b="1" dirty="0">
                <a:effectLst/>
                <a:latin typeface="Helvetica Neue LT Pro" panose="020B0604020202020204" pitchFamily="34" charset="77"/>
              </a:rPr>
            </a:br>
            <a:r>
              <a:rPr lang="en-US" b="1" dirty="0">
                <a:effectLst/>
                <a:latin typeface="Helvetica Neue LT Pro" panose="020B0604020202020204" pitchFamily="34" charset="77"/>
              </a:rPr>
              <a:t>B35adp Cyclotron for Medical Radioisotopes Production </a:t>
            </a:r>
            <a:br>
              <a:rPr lang="en-US" b="1" dirty="0">
                <a:effectLst/>
                <a:latin typeface="Helvetica Neue LT Pro" panose="020B0604020202020204" pitchFamily="34" charset="77"/>
              </a:rPr>
            </a:br>
            <a:r>
              <a:rPr lang="en-US" b="1" dirty="0">
                <a:effectLst/>
                <a:latin typeface="Helvetica Neue LT Pro" panose="020B0604020202020204" pitchFamily="34" charset="77"/>
              </a:rPr>
              <a:t>and Other Applications</a:t>
            </a:r>
            <a:endParaRPr lang="en-US" dirty="0">
              <a:effectLst/>
              <a:latin typeface="Helvetica Neue LT Pro" panose="020B0604020202020204" pitchFamily="34" charset="77"/>
            </a:endParaRP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0904AF-D9BA-88CB-0862-E1806D2D30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4851" y="3121483"/>
            <a:ext cx="3267636" cy="162822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Proton Particle Beam: </a:t>
            </a: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1000 µA Beam Current up to 35 MeV Energy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Deuteron Particle Beam: </a:t>
            </a: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500 µA Beam Current up to 15 MeV Energy</a:t>
            </a:r>
          </a:p>
          <a:p>
            <a:r>
              <a:rPr lang="en-US" b="1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Alpha Particle Beam: </a:t>
            </a: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200 µA Beam Current up to 35 MeV Energy</a:t>
            </a:r>
          </a:p>
          <a:p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76E560F-5589-702E-2D0B-F018DB4375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1389" r="-1389"/>
          <a:stretch>
            <a:fillRect/>
          </a:stretch>
        </p:blipFill>
        <p:spPr>
          <a:xfrm>
            <a:off x="663477" y="1405495"/>
            <a:ext cx="3157156" cy="2682716"/>
          </a:xfr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2C5B7A2A-9452-22D2-0DC3-EA2D1AC9830E}"/>
              </a:ext>
            </a:extLst>
          </p:cNvPr>
          <p:cNvSpPr txBox="1">
            <a:spLocks/>
          </p:cNvSpPr>
          <p:nvPr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7</a:t>
            </a:fld>
            <a:endParaRPr lang="en-US" sz="800" baseline="0" dirty="0"/>
          </a:p>
        </p:txBody>
      </p:sp>
    </p:spTree>
    <p:extLst>
      <p:ext uri="{BB962C8B-B14F-4D97-AF65-F5344CB8AC3E}">
        <p14:creationId xmlns:p14="http://schemas.microsoft.com/office/powerpoint/2010/main" val="3270555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02DC4-36B7-FE20-C493-A4ABF9C18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47168" y="1851012"/>
            <a:ext cx="4354935" cy="1197281"/>
          </a:xfrm>
        </p:spPr>
        <p:txBody>
          <a:bodyPr/>
          <a:lstStyle/>
          <a:p>
            <a:r>
              <a:rPr lang="en-US" b="1" dirty="0">
                <a:effectLst/>
                <a:latin typeface="Helvetica Neue LT Pro" panose="020B0604020202020204" pitchFamily="34" charset="77"/>
              </a:rPr>
              <a:t>Best</a:t>
            </a:r>
            <a:r>
              <a:rPr lang="en-US" b="0" baseline="30000" dirty="0">
                <a:solidFill>
                  <a:srgbClr val="00407A"/>
                </a:solidFill>
                <a:latin typeface="HelveticaNeueLT Pro 55 Roman" panose="020B0604020202020204" pitchFamily="34" charset="77"/>
              </a:rPr>
              <a:t>™  </a:t>
            </a:r>
            <a:r>
              <a:rPr lang="en-US" b="1" dirty="0">
                <a:effectLst/>
                <a:latin typeface="Helvetica Neue LT Pro" panose="020B0604020202020204" pitchFamily="34" charset="77"/>
              </a:rPr>
              <a:t>B-70 MeV Cyclotron </a:t>
            </a:r>
            <a:br>
              <a:rPr lang="en-US" b="1" dirty="0">
                <a:effectLst/>
                <a:latin typeface="Helvetica Neue LT Pro" panose="020B0604020202020204" pitchFamily="34" charset="77"/>
              </a:rPr>
            </a:br>
            <a:r>
              <a:rPr lang="en-US" b="1" dirty="0">
                <a:effectLst/>
                <a:latin typeface="Helvetica Neue LT Pro" panose="020B0604020202020204" pitchFamily="34" charset="77"/>
              </a:rPr>
              <a:t>Ideal for Sr-82/Rb-82 Supply</a:t>
            </a:r>
            <a:br>
              <a:rPr lang="en-US" b="1" dirty="0">
                <a:effectLst/>
                <a:latin typeface="Helvetica Neue LT Pro" panose="020B0604020202020204" pitchFamily="34" charset="77"/>
              </a:rPr>
            </a:br>
            <a:r>
              <a:rPr lang="en-US" b="1" dirty="0">
                <a:effectLst/>
                <a:latin typeface="Helvetica Neue LT Pro" panose="020B0604020202020204" pitchFamily="34" charset="77"/>
              </a:rPr>
              <a:t>and Research</a:t>
            </a:r>
            <a:endParaRPr lang="en-US" dirty="0">
              <a:effectLst/>
              <a:latin typeface="Helvetica Neue LT Pro" panose="020B0604020202020204" pitchFamily="34" charset="77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CEDA08-ED3E-C504-DFA1-DB7271DA0D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4629" y="3048293"/>
            <a:ext cx="4207474" cy="119728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35-70 MeV variable energy H- cyclotron 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700 µA extracted beam current (upgradable to 1000 µA) 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2 simultaneous extracted beams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effectLst/>
                <a:latin typeface="Helvetica Neue LT Pro" panose="020B0604020202020204" pitchFamily="34" charset="77"/>
              </a:rPr>
              <a:t>Multiple independent beam lines and target positions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FC51CD-16D7-4F12-BEAC-3B088B39FCA5}"/>
              </a:ext>
            </a:extLst>
          </p:cNvPr>
          <p:cNvSpPr txBox="1">
            <a:spLocks/>
          </p:cNvSpPr>
          <p:nvPr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/>
              <a:t>  www.bestcyclotron.com | </a:t>
            </a:r>
            <a:fld id="{583A0340-D5BD-BB44-B731-CE301C9DD476}" type="slidenum">
              <a:rPr lang="en-US" sz="800" baseline="0" smtClean="0"/>
              <a:pPr/>
              <a:t>8</a:t>
            </a:fld>
            <a:endParaRPr lang="en-US" sz="800" baseline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B202ED-B1C2-2C13-4272-89D57EAED0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98" y="1118775"/>
            <a:ext cx="3572939" cy="277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52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:\1. Marketing Materials\3. Cyclotron\INFN\INFN photos of Arrival of Cyclotron 2015-05-11\001_Ciclotrone_Pardi_web-1.jpg"/>
          <p:cNvPicPr>
            <a:picLocks noChangeAspect="1" noChangeArrowheads="1"/>
          </p:cNvPicPr>
          <p:nvPr/>
        </p:nvPicPr>
        <p:blipFill>
          <a:blip r:embed="rId2" cstate="print"/>
          <a:srcRect l="994" t="4528" r="-994" b="10868"/>
          <a:stretch>
            <a:fillRect/>
          </a:stretch>
        </p:blipFill>
        <p:spPr bwMode="auto">
          <a:xfrm>
            <a:off x="-1" y="-75491"/>
            <a:ext cx="9335387" cy="5232599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049983" y="460744"/>
            <a:ext cx="4004929" cy="10774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 b="1" dirty="0">
                <a:solidFill>
                  <a:srgbClr val="00457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Installation of 70 MeV Cyclotron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98075" y="1440934"/>
            <a:ext cx="35750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solidFill>
                  <a:srgbClr val="00457C"/>
                </a:solidFill>
                <a:latin typeface="HelveticaNeueLT Pro 65 Md" panose="020B0604020202020204" pitchFamily="34" charset="77"/>
              </a:rPr>
              <a:t>May 2015 – </a:t>
            </a:r>
            <a:r>
              <a:rPr lang="en-CA" sz="1600" b="1" dirty="0" err="1">
                <a:solidFill>
                  <a:srgbClr val="00457C"/>
                </a:solidFill>
                <a:latin typeface="HelveticaNeueLT Pro 65 Md" panose="020B0604020202020204" pitchFamily="34" charset="77"/>
              </a:rPr>
              <a:t>Legnaro</a:t>
            </a:r>
            <a:r>
              <a:rPr lang="en-CA" sz="1600" b="1" dirty="0">
                <a:solidFill>
                  <a:srgbClr val="00457C"/>
                </a:solidFill>
                <a:latin typeface="HelveticaNeueLT Pro 65 Md" panose="020B0604020202020204" pitchFamily="34" charset="77"/>
              </a:rPr>
              <a:t>, Padova, Italy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522C3-2306-27A3-8937-C51D41109F0E}"/>
              </a:ext>
            </a:extLst>
          </p:cNvPr>
          <p:cNvSpPr txBox="1">
            <a:spLocks/>
          </p:cNvSpPr>
          <p:nvPr/>
        </p:nvSpPr>
        <p:spPr>
          <a:xfrm>
            <a:off x="7102549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>
                <a:solidFill>
                  <a:schemeClr val="bg1"/>
                </a:solidFill>
              </a:rPr>
              <a:t>  www.bestcyclotron.com | </a:t>
            </a:r>
            <a:fld id="{583A0340-D5BD-BB44-B731-CE301C9DD476}" type="slidenum">
              <a:rPr lang="en-US" sz="800" baseline="0" smtClean="0">
                <a:solidFill>
                  <a:schemeClr val="bg1"/>
                </a:solidFill>
              </a:rPr>
              <a:pPr/>
              <a:t>9</a:t>
            </a:fld>
            <a:endParaRPr lang="en-US" sz="800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:\1. Marketing Materials\3. Cyclotron\INFN\INFN Photos 2015 Ciclotron\AAC_1303-1.jpg"/>
          <p:cNvPicPr>
            <a:picLocks noChangeAspect="1" noChangeArrowheads="1"/>
          </p:cNvPicPr>
          <p:nvPr/>
        </p:nvPicPr>
        <p:blipFill>
          <a:blip r:embed="rId2" cstate="print"/>
          <a:srcRect t="8998" b="5999"/>
          <a:stretch>
            <a:fillRect/>
          </a:stretch>
        </p:blipFill>
        <p:spPr bwMode="auto">
          <a:xfrm>
            <a:off x="0" y="7"/>
            <a:ext cx="9145463" cy="5183194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D688C6-1670-7081-6DB1-F4C90B59630C}"/>
              </a:ext>
            </a:extLst>
          </p:cNvPr>
          <p:cNvSpPr/>
          <p:nvPr/>
        </p:nvSpPr>
        <p:spPr>
          <a:xfrm>
            <a:off x="4876800" y="404037"/>
            <a:ext cx="4267200" cy="1474382"/>
          </a:xfrm>
          <a:prstGeom prst="rect">
            <a:avLst/>
          </a:prstGeom>
          <a:solidFill>
            <a:srgbClr val="3F73AC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7B62F2-75E1-D050-B62B-2250B23EFCA0}"/>
              </a:ext>
            </a:extLst>
          </p:cNvPr>
          <p:cNvSpPr txBox="1">
            <a:spLocks/>
          </p:cNvSpPr>
          <p:nvPr/>
        </p:nvSpPr>
        <p:spPr>
          <a:xfrm>
            <a:off x="5007936" y="460744"/>
            <a:ext cx="4004929" cy="10774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Installation of 70 MeV Cyclotron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3D6CD5-CD31-DDDA-550E-5F69D52524C9}"/>
              </a:ext>
            </a:extLst>
          </p:cNvPr>
          <p:cNvSpPr/>
          <p:nvPr/>
        </p:nvSpPr>
        <p:spPr>
          <a:xfrm>
            <a:off x="5222891" y="1440934"/>
            <a:ext cx="35750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solidFill>
                  <a:schemeClr val="bg1"/>
                </a:solidFill>
                <a:latin typeface="HelveticaNeueLT Pro 65 Md" panose="020B0604020202020204" pitchFamily="34" charset="77"/>
              </a:rPr>
              <a:t>May 2015 – </a:t>
            </a:r>
            <a:r>
              <a:rPr lang="en-CA" sz="1600" b="1" dirty="0" err="1">
                <a:solidFill>
                  <a:schemeClr val="bg1"/>
                </a:solidFill>
                <a:latin typeface="HelveticaNeueLT Pro 65 Md" panose="020B0604020202020204" pitchFamily="34" charset="77"/>
              </a:rPr>
              <a:t>Legnaro</a:t>
            </a:r>
            <a:r>
              <a:rPr lang="en-CA" sz="1600" b="1" dirty="0">
                <a:solidFill>
                  <a:schemeClr val="bg1"/>
                </a:solidFill>
                <a:latin typeface="HelveticaNeueLT Pro 65 Md" panose="020B0604020202020204" pitchFamily="34" charset="77"/>
              </a:rPr>
              <a:t>, Padova, Italy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BA0ACF2B-21CB-9684-82E4-73540003C56F}"/>
              </a:ext>
            </a:extLst>
          </p:cNvPr>
          <p:cNvSpPr txBox="1">
            <a:spLocks/>
          </p:cNvSpPr>
          <p:nvPr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>
                <a:solidFill>
                  <a:schemeClr val="bg1"/>
                </a:solidFill>
              </a:rPr>
              <a:t>  www.bestcyclotron.com | </a:t>
            </a:r>
            <a:fld id="{583A0340-D5BD-BB44-B731-CE301C9DD476}" type="slidenum">
              <a:rPr lang="en-US" sz="800" baseline="0" smtClean="0">
                <a:solidFill>
                  <a:schemeClr val="bg1"/>
                </a:solidFill>
              </a:rPr>
              <a:pPr/>
              <a:t>10</a:t>
            </a:fld>
            <a:endParaRPr lang="en-US" sz="800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6. Advertising and Press\Cyclotron\INFN Photos 2015 Ciclotron\AAC_4886 Panorama_new_2-1.jpg"/>
          <p:cNvPicPr>
            <a:picLocks noChangeAspect="1" noChangeArrowheads="1"/>
          </p:cNvPicPr>
          <p:nvPr/>
        </p:nvPicPr>
        <p:blipFill>
          <a:blip r:embed="rId2" cstate="print"/>
          <a:srcRect t="-2567" b="-2567"/>
          <a:stretch>
            <a:fillRect/>
          </a:stretch>
        </p:blipFill>
        <p:spPr bwMode="auto">
          <a:xfrm>
            <a:off x="-563493" y="-162963"/>
            <a:ext cx="9764809" cy="5468293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E3916E-F60C-AF0E-D728-80A4DF7BCCBC}"/>
              </a:ext>
            </a:extLst>
          </p:cNvPr>
          <p:cNvSpPr/>
          <p:nvPr/>
        </p:nvSpPr>
        <p:spPr>
          <a:xfrm>
            <a:off x="5269116" y="404037"/>
            <a:ext cx="3558013" cy="1134141"/>
          </a:xfrm>
          <a:prstGeom prst="rect">
            <a:avLst/>
          </a:prstGeom>
          <a:solidFill>
            <a:srgbClr val="737367">
              <a:alpha val="825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0F95AE-EFB6-36FA-AB9C-DDFFB625B742}"/>
              </a:ext>
            </a:extLst>
          </p:cNvPr>
          <p:cNvSpPr txBox="1">
            <a:spLocks/>
          </p:cNvSpPr>
          <p:nvPr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aseline="0" dirty="0">
                <a:solidFill>
                  <a:schemeClr val="bg1"/>
                </a:solidFill>
              </a:rPr>
              <a:t>  www.bestcyclotron.com | </a:t>
            </a:r>
            <a:fld id="{583A0340-D5BD-BB44-B731-CE301C9DD476}" type="slidenum">
              <a:rPr lang="en-US" sz="800" baseline="0" smtClean="0">
                <a:solidFill>
                  <a:schemeClr val="bg1"/>
                </a:solidFill>
              </a:rPr>
              <a:pPr/>
              <a:t>11</a:t>
            </a:fld>
            <a:endParaRPr lang="en-US" sz="800" baseline="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6AC6B-161A-757C-DECF-1E205EE9E85A}"/>
              </a:ext>
            </a:extLst>
          </p:cNvPr>
          <p:cNvSpPr txBox="1">
            <a:spLocks/>
          </p:cNvSpPr>
          <p:nvPr/>
        </p:nvSpPr>
        <p:spPr>
          <a:xfrm>
            <a:off x="5007936" y="460744"/>
            <a:ext cx="4004929" cy="10774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70 MeV Cyclotron</a:t>
            </a:r>
            <a:b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 INFN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75F375-D1FC-A2BA-9D86-3AB41CDC6B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3" t="951" r="702" b="819"/>
          <a:stretch>
            <a:fillRect/>
          </a:stretch>
        </p:blipFill>
        <p:spPr>
          <a:xfrm>
            <a:off x="1396480" y="143976"/>
            <a:ext cx="6656832" cy="47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91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3D3E-4B0E-571C-AB26-1427FE79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5536"/>
            <a:ext cx="8229600" cy="857250"/>
          </a:xfrm>
        </p:spPr>
        <p:txBody>
          <a:bodyPr>
            <a:noAutofit/>
          </a:bodyPr>
          <a:lstStyle/>
          <a:p>
            <a:r>
              <a:rPr lang="en-US" sz="6000" dirty="0"/>
              <a:t>Thank You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E12DA7ED-659D-2509-F0A9-1AE4A4E89645}"/>
              </a:ext>
            </a:extLst>
          </p:cNvPr>
          <p:cNvSpPr txBox="1">
            <a:spLocks/>
          </p:cNvSpPr>
          <p:nvPr/>
        </p:nvSpPr>
        <p:spPr>
          <a:xfrm>
            <a:off x="7010400" y="486965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83A0340-D5BD-BB44-B731-CE301C9DD47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1948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5978</TotalTime>
  <Words>434</Words>
  <Application>Microsoft Macintosh PowerPoint</Application>
  <PresentationFormat>On-screen Show (16:9)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Helvetica Neue</vt:lpstr>
      <vt:lpstr>Helvetica Neue LT Pro</vt:lpstr>
      <vt:lpstr>HelveticaNeueLT Pro 55 Roman</vt:lpstr>
      <vt:lpstr>HelveticaNeueLT Pro 65 Md</vt:lpstr>
      <vt:lpstr>Custom Design</vt:lpstr>
      <vt:lpstr>7_Office Theme</vt:lpstr>
      <vt:lpstr>5_Office Theme</vt:lpstr>
      <vt:lpstr>PRESENTED BY: DAVID DU AND MANNY SUBRAMANIAN, PH.D.</vt:lpstr>
      <vt:lpstr>TeamBest Global Companies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Best Medical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Vanessa Steinebach</dc:creator>
  <cp:lastModifiedBy>Sally Hoffmaster</cp:lastModifiedBy>
  <cp:revision>182</cp:revision>
  <cp:lastPrinted>2025-05-13T20:33:40Z</cp:lastPrinted>
  <dcterms:created xsi:type="dcterms:W3CDTF">2022-05-20T16:45:36Z</dcterms:created>
  <dcterms:modified xsi:type="dcterms:W3CDTF">2025-10-24T15:54:15Z</dcterms:modified>
</cp:coreProperties>
</file>