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8" r:id="rId3"/>
    <p:sldId id="279" r:id="rId4"/>
    <p:sldId id="280" r:id="rId5"/>
    <p:sldId id="277" r:id="rId6"/>
    <p:sldId id="275" r:id="rId7"/>
    <p:sldId id="260" r:id="rId8"/>
    <p:sldId id="276" r:id="rId9"/>
    <p:sldId id="261" r:id="rId10"/>
    <p:sldId id="263" r:id="rId11"/>
    <p:sldId id="264" r:id="rId12"/>
    <p:sldId id="266" r:id="rId13"/>
    <p:sldId id="267" r:id="rId14"/>
    <p:sldId id="270" r:id="rId15"/>
    <p:sldId id="281" r:id="rId16"/>
    <p:sldId id="282" r:id="rId17"/>
    <p:sldId id="274" r:id="rId18"/>
    <p:sldId id="268" r:id="rId19"/>
    <p:sldId id="269" r:id="rId20"/>
    <p:sldId id="262" r:id="rId21"/>
    <p:sldId id="271" r:id="rId22"/>
    <p:sldId id="273" r:id="rId23"/>
    <p:sldId id="272" r:id="rId2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CC99"/>
    <a:srgbClr val="FFC000"/>
    <a:srgbClr val="CCFFCC"/>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177" autoAdjust="0"/>
  </p:normalViewPr>
  <p:slideViewPr>
    <p:cSldViewPr snapToGrid="0">
      <p:cViewPr varScale="1">
        <p:scale>
          <a:sx n="68" d="100"/>
          <a:sy n="68" d="100"/>
        </p:scale>
        <p:origin x="54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F3F883-97D1-4C3E-AEF6-60951AAC484F}" type="datetimeFigureOut">
              <a:rPr kumimoji="1" lang="ja-JP" altLang="en-US" smtClean="0"/>
              <a:t>2026/9/20</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915070-E186-444E-BF9A-556BC9DC3CF1}" type="slidenum">
              <a:rPr kumimoji="1" lang="ja-JP" altLang="en-US" smtClean="0"/>
              <a:t>‹#›</a:t>
            </a:fld>
            <a:endParaRPr kumimoji="1" lang="ja-JP" altLang="en-US"/>
          </a:p>
        </p:txBody>
      </p:sp>
    </p:spTree>
    <p:extLst>
      <p:ext uri="{BB962C8B-B14F-4D97-AF65-F5344CB8AC3E}">
        <p14:creationId xmlns:p14="http://schemas.microsoft.com/office/powerpoint/2010/main" val="55887719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4915070-E186-444E-BF9A-556BC9DC3CF1}" type="slidenum">
              <a:rPr kumimoji="1" lang="ja-JP" altLang="en-US" smtClean="0"/>
              <a:t>7</a:t>
            </a:fld>
            <a:endParaRPr kumimoji="1" lang="ja-JP" altLang="en-US"/>
          </a:p>
        </p:txBody>
      </p:sp>
    </p:spTree>
    <p:extLst>
      <p:ext uri="{BB962C8B-B14F-4D97-AF65-F5344CB8AC3E}">
        <p14:creationId xmlns:p14="http://schemas.microsoft.com/office/powerpoint/2010/main" val="4236437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4915070-E186-444E-BF9A-556BC9DC3CF1}" type="slidenum">
              <a:rPr kumimoji="1" lang="ja-JP" altLang="en-US" smtClean="0"/>
              <a:t>10</a:t>
            </a:fld>
            <a:endParaRPr kumimoji="1" lang="ja-JP" altLang="en-US"/>
          </a:p>
        </p:txBody>
      </p:sp>
    </p:spTree>
    <p:extLst>
      <p:ext uri="{BB962C8B-B14F-4D97-AF65-F5344CB8AC3E}">
        <p14:creationId xmlns:p14="http://schemas.microsoft.com/office/powerpoint/2010/main" val="3037437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4915070-E186-444E-BF9A-556BC9DC3CF1}" type="slidenum">
              <a:rPr kumimoji="1" lang="ja-JP" altLang="en-US" smtClean="0"/>
              <a:t>12</a:t>
            </a:fld>
            <a:endParaRPr kumimoji="1" lang="ja-JP" altLang="en-US"/>
          </a:p>
        </p:txBody>
      </p:sp>
    </p:spTree>
    <p:extLst>
      <p:ext uri="{BB962C8B-B14F-4D97-AF65-F5344CB8AC3E}">
        <p14:creationId xmlns:p14="http://schemas.microsoft.com/office/powerpoint/2010/main" val="3947843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4915070-E186-444E-BF9A-556BC9DC3CF1}" type="slidenum">
              <a:rPr kumimoji="1" lang="ja-JP" altLang="en-US" smtClean="0"/>
              <a:t>13</a:t>
            </a:fld>
            <a:endParaRPr kumimoji="1" lang="ja-JP" altLang="en-US"/>
          </a:p>
        </p:txBody>
      </p:sp>
    </p:spTree>
    <p:extLst>
      <p:ext uri="{BB962C8B-B14F-4D97-AF65-F5344CB8AC3E}">
        <p14:creationId xmlns:p14="http://schemas.microsoft.com/office/powerpoint/2010/main" val="3278227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4915070-E186-444E-BF9A-556BC9DC3CF1}" type="slidenum">
              <a:rPr kumimoji="1" lang="ja-JP" altLang="en-US" smtClean="0"/>
              <a:t>17</a:t>
            </a:fld>
            <a:endParaRPr kumimoji="1" lang="ja-JP" altLang="en-US"/>
          </a:p>
        </p:txBody>
      </p:sp>
    </p:spTree>
    <p:extLst>
      <p:ext uri="{BB962C8B-B14F-4D97-AF65-F5344CB8AC3E}">
        <p14:creationId xmlns:p14="http://schemas.microsoft.com/office/powerpoint/2010/main" val="741860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4915070-E186-444E-BF9A-556BC9DC3CF1}" type="slidenum">
              <a:rPr kumimoji="1" lang="ja-JP" altLang="en-US" smtClean="0"/>
              <a:t>18</a:t>
            </a:fld>
            <a:endParaRPr kumimoji="1" lang="ja-JP" altLang="en-US"/>
          </a:p>
        </p:txBody>
      </p:sp>
    </p:spTree>
    <p:extLst>
      <p:ext uri="{BB962C8B-B14F-4D97-AF65-F5344CB8AC3E}">
        <p14:creationId xmlns:p14="http://schemas.microsoft.com/office/powerpoint/2010/main" val="3357421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4915070-E186-444E-BF9A-556BC9DC3CF1}" type="slidenum">
              <a:rPr kumimoji="1" lang="ja-JP" altLang="en-US" smtClean="0"/>
              <a:t>19</a:t>
            </a:fld>
            <a:endParaRPr kumimoji="1" lang="ja-JP" altLang="en-US"/>
          </a:p>
        </p:txBody>
      </p:sp>
    </p:spTree>
    <p:extLst>
      <p:ext uri="{BB962C8B-B14F-4D97-AF65-F5344CB8AC3E}">
        <p14:creationId xmlns:p14="http://schemas.microsoft.com/office/powerpoint/2010/main" val="3564472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4915070-E186-444E-BF9A-556BC9DC3CF1}" type="slidenum">
              <a:rPr kumimoji="1" lang="ja-JP" altLang="en-US" smtClean="0"/>
              <a:t>22</a:t>
            </a:fld>
            <a:endParaRPr kumimoji="1" lang="ja-JP" altLang="en-US"/>
          </a:p>
        </p:txBody>
      </p:sp>
    </p:spTree>
    <p:extLst>
      <p:ext uri="{BB962C8B-B14F-4D97-AF65-F5344CB8AC3E}">
        <p14:creationId xmlns:p14="http://schemas.microsoft.com/office/powerpoint/2010/main" val="1049611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D5CB78-1485-AAE7-2ACC-9B806B5D9FAF}"/>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33E608BC-BDFD-EC9A-9D44-4D2A1A459C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89E011F3-11BD-752F-C734-E9BAF3C34580}"/>
              </a:ext>
            </a:extLst>
          </p:cNvPr>
          <p:cNvSpPr>
            <a:spLocks noGrp="1"/>
          </p:cNvSpPr>
          <p:nvPr>
            <p:ph type="dt" sz="half" idx="10"/>
          </p:nvPr>
        </p:nvSpPr>
        <p:spPr/>
        <p:txBody>
          <a:bodyPr/>
          <a:lstStyle/>
          <a:p>
            <a:fld id="{DB30FCC5-F85C-40C0-A99A-0C884459855F}" type="datetimeFigureOut">
              <a:rPr kumimoji="1" lang="ja-JP" altLang="en-US" smtClean="0"/>
              <a:t>2026/9/20</a:t>
            </a:fld>
            <a:endParaRPr kumimoji="1" lang="ja-JP" altLang="en-US"/>
          </a:p>
        </p:txBody>
      </p:sp>
      <p:sp>
        <p:nvSpPr>
          <p:cNvPr id="5" name="フッター プレースホルダー 4">
            <a:extLst>
              <a:ext uri="{FF2B5EF4-FFF2-40B4-BE49-F238E27FC236}">
                <a16:creationId xmlns:a16="http://schemas.microsoft.com/office/drawing/2014/main" id="{087F0987-0BC6-E449-19D8-ADAA12D0C98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D8B973A-D574-1569-401E-CDAA8C1A073E}"/>
              </a:ext>
            </a:extLst>
          </p:cNvPr>
          <p:cNvSpPr>
            <a:spLocks noGrp="1"/>
          </p:cNvSpPr>
          <p:nvPr>
            <p:ph type="sldNum" sz="quarter" idx="12"/>
          </p:nvPr>
        </p:nvSpPr>
        <p:spPr/>
        <p:txBody>
          <a:bodyPr/>
          <a:lstStyle/>
          <a:p>
            <a:fld id="{92CF487C-BE61-48A4-A473-F0439DADACB3}" type="slidenum">
              <a:rPr kumimoji="1" lang="ja-JP" altLang="en-US" smtClean="0"/>
              <a:t>‹#›</a:t>
            </a:fld>
            <a:endParaRPr kumimoji="1" lang="ja-JP" altLang="en-US"/>
          </a:p>
        </p:txBody>
      </p:sp>
    </p:spTree>
    <p:extLst>
      <p:ext uri="{BB962C8B-B14F-4D97-AF65-F5344CB8AC3E}">
        <p14:creationId xmlns:p14="http://schemas.microsoft.com/office/powerpoint/2010/main" val="4085070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16D5AF0-BE83-F2CB-02C9-7214F83E712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C3AC636-A348-E397-BD96-DE110DF94230}"/>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A00AD8E-C95B-9097-EF70-D585EBB96779}"/>
              </a:ext>
            </a:extLst>
          </p:cNvPr>
          <p:cNvSpPr>
            <a:spLocks noGrp="1"/>
          </p:cNvSpPr>
          <p:nvPr>
            <p:ph type="dt" sz="half" idx="10"/>
          </p:nvPr>
        </p:nvSpPr>
        <p:spPr/>
        <p:txBody>
          <a:bodyPr/>
          <a:lstStyle/>
          <a:p>
            <a:fld id="{DB30FCC5-F85C-40C0-A99A-0C884459855F}" type="datetimeFigureOut">
              <a:rPr kumimoji="1" lang="ja-JP" altLang="en-US" smtClean="0"/>
              <a:t>2026/9/20</a:t>
            </a:fld>
            <a:endParaRPr kumimoji="1" lang="ja-JP" altLang="en-US"/>
          </a:p>
        </p:txBody>
      </p:sp>
      <p:sp>
        <p:nvSpPr>
          <p:cNvPr id="5" name="フッター プレースホルダー 4">
            <a:extLst>
              <a:ext uri="{FF2B5EF4-FFF2-40B4-BE49-F238E27FC236}">
                <a16:creationId xmlns:a16="http://schemas.microsoft.com/office/drawing/2014/main" id="{FBD35F4F-C087-65AA-9E3A-B179A639D14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30062C3-A6F8-B5BE-75DA-318D2297A3C8}"/>
              </a:ext>
            </a:extLst>
          </p:cNvPr>
          <p:cNvSpPr>
            <a:spLocks noGrp="1"/>
          </p:cNvSpPr>
          <p:nvPr>
            <p:ph type="sldNum" sz="quarter" idx="12"/>
          </p:nvPr>
        </p:nvSpPr>
        <p:spPr/>
        <p:txBody>
          <a:bodyPr/>
          <a:lstStyle/>
          <a:p>
            <a:fld id="{92CF487C-BE61-48A4-A473-F0439DADACB3}" type="slidenum">
              <a:rPr kumimoji="1" lang="ja-JP" altLang="en-US" smtClean="0"/>
              <a:t>‹#›</a:t>
            </a:fld>
            <a:endParaRPr kumimoji="1" lang="ja-JP" altLang="en-US"/>
          </a:p>
        </p:txBody>
      </p:sp>
    </p:spTree>
    <p:extLst>
      <p:ext uri="{BB962C8B-B14F-4D97-AF65-F5344CB8AC3E}">
        <p14:creationId xmlns:p14="http://schemas.microsoft.com/office/powerpoint/2010/main" val="3886791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C60C5B-E3E4-14D3-D421-BB0FF06AF43F}"/>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C9CBD8F-E3EE-18D8-9013-B4EDDF75808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8F78506A-1D7E-63C9-6E2C-D6182FCBA063}"/>
              </a:ext>
            </a:extLst>
          </p:cNvPr>
          <p:cNvSpPr>
            <a:spLocks noGrp="1"/>
          </p:cNvSpPr>
          <p:nvPr>
            <p:ph type="dt" sz="half" idx="10"/>
          </p:nvPr>
        </p:nvSpPr>
        <p:spPr/>
        <p:txBody>
          <a:bodyPr/>
          <a:lstStyle/>
          <a:p>
            <a:fld id="{DB30FCC5-F85C-40C0-A99A-0C884459855F}" type="datetimeFigureOut">
              <a:rPr kumimoji="1" lang="ja-JP" altLang="en-US" smtClean="0"/>
              <a:t>2026/9/20</a:t>
            </a:fld>
            <a:endParaRPr kumimoji="1" lang="ja-JP" altLang="en-US"/>
          </a:p>
        </p:txBody>
      </p:sp>
      <p:sp>
        <p:nvSpPr>
          <p:cNvPr id="5" name="フッター プレースホルダー 4">
            <a:extLst>
              <a:ext uri="{FF2B5EF4-FFF2-40B4-BE49-F238E27FC236}">
                <a16:creationId xmlns:a16="http://schemas.microsoft.com/office/drawing/2014/main" id="{AFAB1CB1-1C98-594F-5C33-802FA1ECEDB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F362D6E-82BE-4A6D-B508-B9B711029A6C}"/>
              </a:ext>
            </a:extLst>
          </p:cNvPr>
          <p:cNvSpPr>
            <a:spLocks noGrp="1"/>
          </p:cNvSpPr>
          <p:nvPr>
            <p:ph type="sldNum" sz="quarter" idx="12"/>
          </p:nvPr>
        </p:nvSpPr>
        <p:spPr/>
        <p:txBody>
          <a:bodyPr/>
          <a:lstStyle/>
          <a:p>
            <a:fld id="{92CF487C-BE61-48A4-A473-F0439DADACB3}" type="slidenum">
              <a:rPr kumimoji="1" lang="ja-JP" altLang="en-US" smtClean="0"/>
              <a:t>‹#›</a:t>
            </a:fld>
            <a:endParaRPr kumimoji="1" lang="ja-JP" altLang="en-US"/>
          </a:p>
        </p:txBody>
      </p:sp>
    </p:spTree>
    <p:extLst>
      <p:ext uri="{BB962C8B-B14F-4D97-AF65-F5344CB8AC3E}">
        <p14:creationId xmlns:p14="http://schemas.microsoft.com/office/powerpoint/2010/main" val="3171460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93DAF7-715E-9E3C-2456-D7C7717D40A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941A516-1F08-927F-F3CE-A83288051C7E}"/>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0C14DA3F-4102-0FCA-276F-A0D5DF8EF52B}"/>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09C3B46-0C62-9D80-3051-CA2F15F9800B}"/>
              </a:ext>
            </a:extLst>
          </p:cNvPr>
          <p:cNvSpPr>
            <a:spLocks noGrp="1"/>
          </p:cNvSpPr>
          <p:nvPr>
            <p:ph type="dt" sz="half" idx="10"/>
          </p:nvPr>
        </p:nvSpPr>
        <p:spPr/>
        <p:txBody>
          <a:bodyPr/>
          <a:lstStyle/>
          <a:p>
            <a:fld id="{DB30FCC5-F85C-40C0-A99A-0C884459855F}" type="datetimeFigureOut">
              <a:rPr kumimoji="1" lang="ja-JP" altLang="en-US" smtClean="0"/>
              <a:t>2026/9/20</a:t>
            </a:fld>
            <a:endParaRPr kumimoji="1" lang="ja-JP" altLang="en-US"/>
          </a:p>
        </p:txBody>
      </p:sp>
      <p:sp>
        <p:nvSpPr>
          <p:cNvPr id="6" name="フッター プレースホルダー 5">
            <a:extLst>
              <a:ext uri="{FF2B5EF4-FFF2-40B4-BE49-F238E27FC236}">
                <a16:creationId xmlns:a16="http://schemas.microsoft.com/office/drawing/2014/main" id="{9AA843FE-9A31-11DD-1EA6-BCA27F9E7A2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6318E45-C822-A3F0-0F03-D43055EFF029}"/>
              </a:ext>
            </a:extLst>
          </p:cNvPr>
          <p:cNvSpPr>
            <a:spLocks noGrp="1"/>
          </p:cNvSpPr>
          <p:nvPr>
            <p:ph type="sldNum" sz="quarter" idx="12"/>
          </p:nvPr>
        </p:nvSpPr>
        <p:spPr/>
        <p:txBody>
          <a:bodyPr/>
          <a:lstStyle/>
          <a:p>
            <a:fld id="{92CF487C-BE61-48A4-A473-F0439DADACB3}" type="slidenum">
              <a:rPr kumimoji="1" lang="ja-JP" altLang="en-US" smtClean="0"/>
              <a:t>‹#›</a:t>
            </a:fld>
            <a:endParaRPr kumimoji="1" lang="ja-JP" altLang="en-US"/>
          </a:p>
        </p:txBody>
      </p:sp>
    </p:spTree>
    <p:extLst>
      <p:ext uri="{BB962C8B-B14F-4D97-AF65-F5344CB8AC3E}">
        <p14:creationId xmlns:p14="http://schemas.microsoft.com/office/powerpoint/2010/main" val="2163393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3A17D7-007A-12D4-B549-A61966E42AB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7103A4E-F81C-ED2E-C22D-13DD146863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9616AE52-246C-71E7-11C0-2E41252BAD8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FD9EC5EC-417A-A029-EA61-F67160B5C2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1AC161A7-716E-BDA0-DA9D-CB7078DF43E1}"/>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8060CC3-5B1A-A6C1-4119-31AAD5119EC3}"/>
              </a:ext>
            </a:extLst>
          </p:cNvPr>
          <p:cNvSpPr>
            <a:spLocks noGrp="1"/>
          </p:cNvSpPr>
          <p:nvPr>
            <p:ph type="dt" sz="half" idx="10"/>
          </p:nvPr>
        </p:nvSpPr>
        <p:spPr/>
        <p:txBody>
          <a:bodyPr/>
          <a:lstStyle/>
          <a:p>
            <a:fld id="{DB30FCC5-F85C-40C0-A99A-0C884459855F}" type="datetimeFigureOut">
              <a:rPr kumimoji="1" lang="ja-JP" altLang="en-US" smtClean="0"/>
              <a:t>2026/9/20</a:t>
            </a:fld>
            <a:endParaRPr kumimoji="1" lang="ja-JP" altLang="en-US"/>
          </a:p>
        </p:txBody>
      </p:sp>
      <p:sp>
        <p:nvSpPr>
          <p:cNvPr id="8" name="フッター プレースホルダー 7">
            <a:extLst>
              <a:ext uri="{FF2B5EF4-FFF2-40B4-BE49-F238E27FC236}">
                <a16:creationId xmlns:a16="http://schemas.microsoft.com/office/drawing/2014/main" id="{E5A61996-B997-BA54-83F9-6D2D37773A73}"/>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B1FDACD8-9C7B-6EA6-F116-2FB727E545CE}"/>
              </a:ext>
            </a:extLst>
          </p:cNvPr>
          <p:cNvSpPr>
            <a:spLocks noGrp="1"/>
          </p:cNvSpPr>
          <p:nvPr>
            <p:ph type="sldNum" sz="quarter" idx="12"/>
          </p:nvPr>
        </p:nvSpPr>
        <p:spPr/>
        <p:txBody>
          <a:bodyPr/>
          <a:lstStyle/>
          <a:p>
            <a:fld id="{92CF487C-BE61-48A4-A473-F0439DADACB3}" type="slidenum">
              <a:rPr kumimoji="1" lang="ja-JP" altLang="en-US" smtClean="0"/>
              <a:t>‹#›</a:t>
            </a:fld>
            <a:endParaRPr kumimoji="1" lang="ja-JP" altLang="en-US"/>
          </a:p>
        </p:txBody>
      </p:sp>
    </p:spTree>
    <p:extLst>
      <p:ext uri="{BB962C8B-B14F-4D97-AF65-F5344CB8AC3E}">
        <p14:creationId xmlns:p14="http://schemas.microsoft.com/office/powerpoint/2010/main" val="585975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21F9F5-CB09-50E1-7847-6F6FA04777F3}"/>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9AA2023E-EA67-56E7-807E-9B3F15F5B115}"/>
              </a:ext>
            </a:extLst>
          </p:cNvPr>
          <p:cNvSpPr>
            <a:spLocks noGrp="1"/>
          </p:cNvSpPr>
          <p:nvPr>
            <p:ph type="dt" sz="half" idx="10"/>
          </p:nvPr>
        </p:nvSpPr>
        <p:spPr/>
        <p:txBody>
          <a:bodyPr/>
          <a:lstStyle/>
          <a:p>
            <a:fld id="{DB30FCC5-F85C-40C0-A99A-0C884459855F}" type="datetimeFigureOut">
              <a:rPr kumimoji="1" lang="ja-JP" altLang="en-US" smtClean="0"/>
              <a:t>2026/9/20</a:t>
            </a:fld>
            <a:endParaRPr kumimoji="1" lang="ja-JP" altLang="en-US"/>
          </a:p>
        </p:txBody>
      </p:sp>
      <p:sp>
        <p:nvSpPr>
          <p:cNvPr id="4" name="フッター プレースホルダー 3">
            <a:extLst>
              <a:ext uri="{FF2B5EF4-FFF2-40B4-BE49-F238E27FC236}">
                <a16:creationId xmlns:a16="http://schemas.microsoft.com/office/drawing/2014/main" id="{6133B631-A459-7140-0F07-D1AE1E8018FA}"/>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26F0E9C8-2E2A-4B2A-1E03-7EC153583382}"/>
              </a:ext>
            </a:extLst>
          </p:cNvPr>
          <p:cNvSpPr>
            <a:spLocks noGrp="1"/>
          </p:cNvSpPr>
          <p:nvPr>
            <p:ph type="sldNum" sz="quarter" idx="12"/>
          </p:nvPr>
        </p:nvSpPr>
        <p:spPr/>
        <p:txBody>
          <a:bodyPr/>
          <a:lstStyle/>
          <a:p>
            <a:fld id="{92CF487C-BE61-48A4-A473-F0439DADACB3}" type="slidenum">
              <a:rPr kumimoji="1" lang="ja-JP" altLang="en-US" smtClean="0"/>
              <a:t>‹#›</a:t>
            </a:fld>
            <a:endParaRPr kumimoji="1" lang="ja-JP" altLang="en-US"/>
          </a:p>
        </p:txBody>
      </p:sp>
    </p:spTree>
    <p:extLst>
      <p:ext uri="{BB962C8B-B14F-4D97-AF65-F5344CB8AC3E}">
        <p14:creationId xmlns:p14="http://schemas.microsoft.com/office/powerpoint/2010/main" val="1073795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88919D0-D974-1320-4A42-B854A51C040D}"/>
              </a:ext>
            </a:extLst>
          </p:cNvPr>
          <p:cNvSpPr>
            <a:spLocks noGrp="1"/>
          </p:cNvSpPr>
          <p:nvPr>
            <p:ph type="dt" sz="half" idx="10"/>
          </p:nvPr>
        </p:nvSpPr>
        <p:spPr/>
        <p:txBody>
          <a:bodyPr/>
          <a:lstStyle/>
          <a:p>
            <a:fld id="{DB30FCC5-F85C-40C0-A99A-0C884459855F}" type="datetimeFigureOut">
              <a:rPr kumimoji="1" lang="ja-JP" altLang="en-US" smtClean="0"/>
              <a:t>2026/9/20</a:t>
            </a:fld>
            <a:endParaRPr kumimoji="1" lang="ja-JP" altLang="en-US"/>
          </a:p>
        </p:txBody>
      </p:sp>
      <p:sp>
        <p:nvSpPr>
          <p:cNvPr id="3" name="フッター プレースホルダー 2">
            <a:extLst>
              <a:ext uri="{FF2B5EF4-FFF2-40B4-BE49-F238E27FC236}">
                <a16:creationId xmlns:a16="http://schemas.microsoft.com/office/drawing/2014/main" id="{B8FC41B8-FAEA-0629-2833-83E325258E68}"/>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D749133-6AB5-FBB9-8DC0-C8B2F1E77A15}"/>
              </a:ext>
            </a:extLst>
          </p:cNvPr>
          <p:cNvSpPr>
            <a:spLocks noGrp="1"/>
          </p:cNvSpPr>
          <p:nvPr>
            <p:ph type="sldNum" sz="quarter" idx="12"/>
          </p:nvPr>
        </p:nvSpPr>
        <p:spPr/>
        <p:txBody>
          <a:bodyPr/>
          <a:lstStyle/>
          <a:p>
            <a:fld id="{92CF487C-BE61-48A4-A473-F0439DADACB3}" type="slidenum">
              <a:rPr kumimoji="1" lang="ja-JP" altLang="en-US" smtClean="0"/>
              <a:t>‹#›</a:t>
            </a:fld>
            <a:endParaRPr kumimoji="1" lang="ja-JP" altLang="en-US"/>
          </a:p>
        </p:txBody>
      </p:sp>
    </p:spTree>
    <p:extLst>
      <p:ext uri="{BB962C8B-B14F-4D97-AF65-F5344CB8AC3E}">
        <p14:creationId xmlns:p14="http://schemas.microsoft.com/office/powerpoint/2010/main" val="320999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705A2D-1E58-146D-87FD-05F15B59549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88C2CDE-2ABE-6358-57D6-E94A86BBA8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2BFC755-120F-F0CD-639F-8BA892F5F7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9D17090-337D-0CEA-58EB-521F94FEE871}"/>
              </a:ext>
            </a:extLst>
          </p:cNvPr>
          <p:cNvSpPr>
            <a:spLocks noGrp="1"/>
          </p:cNvSpPr>
          <p:nvPr>
            <p:ph type="dt" sz="half" idx="10"/>
          </p:nvPr>
        </p:nvSpPr>
        <p:spPr/>
        <p:txBody>
          <a:bodyPr/>
          <a:lstStyle/>
          <a:p>
            <a:fld id="{DB30FCC5-F85C-40C0-A99A-0C884459855F}" type="datetimeFigureOut">
              <a:rPr kumimoji="1" lang="ja-JP" altLang="en-US" smtClean="0"/>
              <a:t>2026/9/20</a:t>
            </a:fld>
            <a:endParaRPr kumimoji="1" lang="ja-JP" altLang="en-US"/>
          </a:p>
        </p:txBody>
      </p:sp>
      <p:sp>
        <p:nvSpPr>
          <p:cNvPr id="6" name="フッター プレースホルダー 5">
            <a:extLst>
              <a:ext uri="{FF2B5EF4-FFF2-40B4-BE49-F238E27FC236}">
                <a16:creationId xmlns:a16="http://schemas.microsoft.com/office/drawing/2014/main" id="{2ADF5D9D-5097-C2AB-1D2E-E001978CEEC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FAE513A-474C-DD53-4BF9-D6F63F0F29DA}"/>
              </a:ext>
            </a:extLst>
          </p:cNvPr>
          <p:cNvSpPr>
            <a:spLocks noGrp="1"/>
          </p:cNvSpPr>
          <p:nvPr>
            <p:ph type="sldNum" sz="quarter" idx="12"/>
          </p:nvPr>
        </p:nvSpPr>
        <p:spPr/>
        <p:txBody>
          <a:bodyPr/>
          <a:lstStyle/>
          <a:p>
            <a:fld id="{92CF487C-BE61-48A4-A473-F0439DADACB3}" type="slidenum">
              <a:rPr kumimoji="1" lang="ja-JP" altLang="en-US" smtClean="0"/>
              <a:t>‹#›</a:t>
            </a:fld>
            <a:endParaRPr kumimoji="1" lang="ja-JP" altLang="en-US"/>
          </a:p>
        </p:txBody>
      </p:sp>
    </p:spTree>
    <p:extLst>
      <p:ext uri="{BB962C8B-B14F-4D97-AF65-F5344CB8AC3E}">
        <p14:creationId xmlns:p14="http://schemas.microsoft.com/office/powerpoint/2010/main" val="1878426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ECCB98-25FE-CD75-ABC9-C53008C4FE8B}"/>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8EC72FC-AB94-9BE8-27D4-460C8E763D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3E61A11-14D9-4D8E-FAC5-674031E9C7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D108922-750F-18FD-D7F3-0D435F7EF959}"/>
              </a:ext>
            </a:extLst>
          </p:cNvPr>
          <p:cNvSpPr>
            <a:spLocks noGrp="1"/>
          </p:cNvSpPr>
          <p:nvPr>
            <p:ph type="dt" sz="half" idx="10"/>
          </p:nvPr>
        </p:nvSpPr>
        <p:spPr/>
        <p:txBody>
          <a:bodyPr/>
          <a:lstStyle/>
          <a:p>
            <a:fld id="{DB30FCC5-F85C-40C0-A99A-0C884459855F}" type="datetimeFigureOut">
              <a:rPr kumimoji="1" lang="ja-JP" altLang="en-US" smtClean="0"/>
              <a:t>2026/9/20</a:t>
            </a:fld>
            <a:endParaRPr kumimoji="1" lang="ja-JP" altLang="en-US"/>
          </a:p>
        </p:txBody>
      </p:sp>
      <p:sp>
        <p:nvSpPr>
          <p:cNvPr id="6" name="フッター プレースホルダー 5">
            <a:extLst>
              <a:ext uri="{FF2B5EF4-FFF2-40B4-BE49-F238E27FC236}">
                <a16:creationId xmlns:a16="http://schemas.microsoft.com/office/drawing/2014/main" id="{8779FCDC-C68A-9953-2B8C-CB5B3FC9B0C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040B0E2-99ED-EC6E-36FD-55EA22FAFBC0}"/>
              </a:ext>
            </a:extLst>
          </p:cNvPr>
          <p:cNvSpPr>
            <a:spLocks noGrp="1"/>
          </p:cNvSpPr>
          <p:nvPr>
            <p:ph type="sldNum" sz="quarter" idx="12"/>
          </p:nvPr>
        </p:nvSpPr>
        <p:spPr/>
        <p:txBody>
          <a:bodyPr/>
          <a:lstStyle/>
          <a:p>
            <a:fld id="{92CF487C-BE61-48A4-A473-F0439DADACB3}" type="slidenum">
              <a:rPr kumimoji="1" lang="ja-JP" altLang="en-US" smtClean="0"/>
              <a:t>‹#›</a:t>
            </a:fld>
            <a:endParaRPr kumimoji="1" lang="ja-JP" altLang="en-US"/>
          </a:p>
        </p:txBody>
      </p:sp>
    </p:spTree>
    <p:extLst>
      <p:ext uri="{BB962C8B-B14F-4D97-AF65-F5344CB8AC3E}">
        <p14:creationId xmlns:p14="http://schemas.microsoft.com/office/powerpoint/2010/main" val="3678671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3E881D-F879-5597-0E73-B3482EA579E7}"/>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362F69D-8A93-043B-18A9-4746AD10286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DCA3F50-6BFA-792F-551B-352008DC9BAD}"/>
              </a:ext>
            </a:extLst>
          </p:cNvPr>
          <p:cNvSpPr>
            <a:spLocks noGrp="1"/>
          </p:cNvSpPr>
          <p:nvPr>
            <p:ph type="dt" sz="half" idx="10"/>
          </p:nvPr>
        </p:nvSpPr>
        <p:spPr/>
        <p:txBody>
          <a:bodyPr/>
          <a:lstStyle/>
          <a:p>
            <a:fld id="{DB30FCC5-F85C-40C0-A99A-0C884459855F}" type="datetimeFigureOut">
              <a:rPr kumimoji="1" lang="ja-JP" altLang="en-US" smtClean="0"/>
              <a:t>2026/9/20</a:t>
            </a:fld>
            <a:endParaRPr kumimoji="1" lang="ja-JP" altLang="en-US"/>
          </a:p>
        </p:txBody>
      </p:sp>
      <p:sp>
        <p:nvSpPr>
          <p:cNvPr id="5" name="フッター プレースホルダー 4">
            <a:extLst>
              <a:ext uri="{FF2B5EF4-FFF2-40B4-BE49-F238E27FC236}">
                <a16:creationId xmlns:a16="http://schemas.microsoft.com/office/drawing/2014/main" id="{F247B820-4FD6-6A7F-A3E8-A31948BC170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FD97BF7-30F8-09D2-FE33-6F75D513C390}"/>
              </a:ext>
            </a:extLst>
          </p:cNvPr>
          <p:cNvSpPr>
            <a:spLocks noGrp="1"/>
          </p:cNvSpPr>
          <p:nvPr>
            <p:ph type="sldNum" sz="quarter" idx="12"/>
          </p:nvPr>
        </p:nvSpPr>
        <p:spPr/>
        <p:txBody>
          <a:bodyPr/>
          <a:lstStyle/>
          <a:p>
            <a:fld id="{92CF487C-BE61-48A4-A473-F0439DADACB3}" type="slidenum">
              <a:rPr kumimoji="1" lang="ja-JP" altLang="en-US" smtClean="0"/>
              <a:t>‹#›</a:t>
            </a:fld>
            <a:endParaRPr kumimoji="1" lang="ja-JP" altLang="en-US"/>
          </a:p>
        </p:txBody>
      </p:sp>
    </p:spTree>
    <p:extLst>
      <p:ext uri="{BB962C8B-B14F-4D97-AF65-F5344CB8AC3E}">
        <p14:creationId xmlns:p14="http://schemas.microsoft.com/office/powerpoint/2010/main" val="1181183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36F1B70-3269-1EF4-29A6-714F0541DA5C}"/>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CAEE24E-BC64-473C-54E3-B78D2E5BF4D7}"/>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565972F-D2C6-E5E1-F51F-C05E1BC60E45}"/>
              </a:ext>
            </a:extLst>
          </p:cNvPr>
          <p:cNvSpPr>
            <a:spLocks noGrp="1"/>
          </p:cNvSpPr>
          <p:nvPr>
            <p:ph type="dt" sz="half" idx="10"/>
          </p:nvPr>
        </p:nvSpPr>
        <p:spPr/>
        <p:txBody>
          <a:bodyPr/>
          <a:lstStyle/>
          <a:p>
            <a:fld id="{DB30FCC5-F85C-40C0-A99A-0C884459855F}" type="datetimeFigureOut">
              <a:rPr kumimoji="1" lang="ja-JP" altLang="en-US" smtClean="0"/>
              <a:t>2026/9/20</a:t>
            </a:fld>
            <a:endParaRPr kumimoji="1" lang="ja-JP" altLang="en-US"/>
          </a:p>
        </p:txBody>
      </p:sp>
      <p:sp>
        <p:nvSpPr>
          <p:cNvPr id="5" name="フッター プレースホルダー 4">
            <a:extLst>
              <a:ext uri="{FF2B5EF4-FFF2-40B4-BE49-F238E27FC236}">
                <a16:creationId xmlns:a16="http://schemas.microsoft.com/office/drawing/2014/main" id="{B021A5F8-024F-77AC-A15D-67E879BD07F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D4C1EF1-1B2A-292D-216A-DA7C328FD9EA}"/>
              </a:ext>
            </a:extLst>
          </p:cNvPr>
          <p:cNvSpPr>
            <a:spLocks noGrp="1"/>
          </p:cNvSpPr>
          <p:nvPr>
            <p:ph type="sldNum" sz="quarter" idx="12"/>
          </p:nvPr>
        </p:nvSpPr>
        <p:spPr/>
        <p:txBody>
          <a:bodyPr/>
          <a:lstStyle/>
          <a:p>
            <a:fld id="{92CF487C-BE61-48A4-A473-F0439DADACB3}" type="slidenum">
              <a:rPr kumimoji="1" lang="ja-JP" altLang="en-US" smtClean="0"/>
              <a:t>‹#›</a:t>
            </a:fld>
            <a:endParaRPr kumimoji="1" lang="ja-JP" altLang="en-US"/>
          </a:p>
        </p:txBody>
      </p:sp>
    </p:spTree>
    <p:extLst>
      <p:ext uri="{BB962C8B-B14F-4D97-AF65-F5344CB8AC3E}">
        <p14:creationId xmlns:p14="http://schemas.microsoft.com/office/powerpoint/2010/main" val="954744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C5556B83-E28E-F696-F5D3-F51810D09B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6B77D32-D7FA-89EA-CCA9-C6BBB34F11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6C70063-B794-17F6-34E5-F1C2F9623A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B30FCC5-F85C-40C0-A99A-0C884459855F}" type="datetimeFigureOut">
              <a:rPr kumimoji="1" lang="ja-JP" altLang="en-US" smtClean="0"/>
              <a:t>2026/9/20</a:t>
            </a:fld>
            <a:endParaRPr kumimoji="1" lang="ja-JP" altLang="en-US"/>
          </a:p>
        </p:txBody>
      </p:sp>
      <p:sp>
        <p:nvSpPr>
          <p:cNvPr id="5" name="フッター プレースホルダー 4">
            <a:extLst>
              <a:ext uri="{FF2B5EF4-FFF2-40B4-BE49-F238E27FC236}">
                <a16:creationId xmlns:a16="http://schemas.microsoft.com/office/drawing/2014/main" id="{E455E85E-118D-428B-FEF0-C7DF1255AD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3B4927D7-2E43-B290-ADD0-3A8DB3B2BC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2CF487C-BE61-48A4-A473-F0439DADACB3}" type="slidenum">
              <a:rPr kumimoji="1" lang="ja-JP" altLang="en-US" smtClean="0"/>
              <a:t>‹#›</a:t>
            </a:fld>
            <a:endParaRPr kumimoji="1" lang="ja-JP" altLang="en-US"/>
          </a:p>
        </p:txBody>
      </p:sp>
    </p:spTree>
    <p:extLst>
      <p:ext uri="{BB962C8B-B14F-4D97-AF65-F5344CB8AC3E}">
        <p14:creationId xmlns:p14="http://schemas.microsoft.com/office/powerpoint/2010/main" val="4956095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image" Target="../media/image3.png"/><Relationship Id="rId7" Type="http://schemas.openxmlformats.org/officeDocument/2006/relationships/oleObject" Target="../embeddings/oleObject2.bin"/><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wmf"/><Relationship Id="rId5" Type="http://schemas.openxmlformats.org/officeDocument/2006/relationships/oleObject" Target="../embeddings/oleObject1.bin"/><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3.bin"/><Relationship Id="rId1" Type="http://schemas.openxmlformats.org/officeDocument/2006/relationships/slideLayout" Target="../slideLayouts/slideLayout7.xml"/><Relationship Id="rId5" Type="http://schemas.openxmlformats.org/officeDocument/2006/relationships/image" Target="../media/image10.wmf"/><Relationship Id="rId4"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19.png"/><Relationship Id="rId3" Type="http://schemas.openxmlformats.org/officeDocument/2006/relationships/image" Target="../media/image13.wmf"/><Relationship Id="rId7" Type="http://schemas.openxmlformats.org/officeDocument/2006/relationships/image" Target="../media/image15.wmf"/><Relationship Id="rId12" Type="http://schemas.openxmlformats.org/officeDocument/2006/relationships/image" Target="../media/image18.png"/><Relationship Id="rId2" Type="http://schemas.openxmlformats.org/officeDocument/2006/relationships/oleObject" Target="../embeddings/oleObject5.bin"/><Relationship Id="rId1" Type="http://schemas.openxmlformats.org/officeDocument/2006/relationships/slideLayout" Target="../slideLayouts/slideLayout7.xml"/><Relationship Id="rId6" Type="http://schemas.openxmlformats.org/officeDocument/2006/relationships/oleObject" Target="../embeddings/oleObject7.bin"/><Relationship Id="rId11" Type="http://schemas.openxmlformats.org/officeDocument/2006/relationships/image" Target="../media/image17.wmf"/><Relationship Id="rId5" Type="http://schemas.openxmlformats.org/officeDocument/2006/relationships/image" Target="../media/image14.wmf"/><Relationship Id="rId10" Type="http://schemas.openxmlformats.org/officeDocument/2006/relationships/oleObject" Target="../embeddings/oleObject9.bin"/><Relationship Id="rId4" Type="http://schemas.openxmlformats.org/officeDocument/2006/relationships/oleObject" Target="../embeddings/oleObject6.bin"/><Relationship Id="rId9" Type="http://schemas.openxmlformats.org/officeDocument/2006/relationships/image" Target="../media/image16.wmf"/></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20.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01.png"/><Relationship Id="rId13" Type="http://schemas.openxmlformats.org/officeDocument/2006/relationships/image" Target="../media/image26.png"/><Relationship Id="rId3" Type="http://schemas.openxmlformats.org/officeDocument/2006/relationships/image" Target="../media/image150.png"/><Relationship Id="rId7" Type="http://schemas.openxmlformats.org/officeDocument/2006/relationships/image" Target="../media/image23.png"/><Relationship Id="rId12" Type="http://schemas.openxmlformats.org/officeDocument/2006/relationships/image" Target="../media/image24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21.png"/><Relationship Id="rId11" Type="http://schemas.openxmlformats.org/officeDocument/2006/relationships/image" Target="../media/image25.png"/><Relationship Id="rId5" Type="http://schemas.openxmlformats.org/officeDocument/2006/relationships/image" Target="../media/image17.png"/><Relationship Id="rId10" Type="http://schemas.openxmlformats.org/officeDocument/2006/relationships/image" Target="../media/image220.png"/><Relationship Id="rId4" Type="http://schemas.openxmlformats.org/officeDocument/2006/relationships/image" Target="../media/image160.png"/><Relationship Id="rId9"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270.png"/></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29.png"/><Relationship Id="rId10" Type="http://schemas.openxmlformats.org/officeDocument/2006/relationships/image" Target="../media/image30.png"/><Relationship Id="rId4" Type="http://schemas.openxmlformats.org/officeDocument/2006/relationships/image" Target="../media/image28.png"/><Relationship Id="rId9"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37.png"/><Relationship Id="rId7" Type="http://schemas.openxmlformats.org/officeDocument/2006/relationships/image" Target="../media/image44.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70.png"/><Relationship Id="rId3" Type="http://schemas.openxmlformats.org/officeDocument/2006/relationships/image" Target="../media/image22.png"/><Relationship Id="rId7" Type="http://schemas.openxmlformats.org/officeDocument/2006/relationships/image" Target="../media/image36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30.png"/><Relationship Id="rId5" Type="http://schemas.openxmlformats.org/officeDocument/2006/relationships/image" Target="../media/image47.png"/><Relationship Id="rId10" Type="http://schemas.openxmlformats.org/officeDocument/2006/relationships/image" Target="../media/image430.png"/><Relationship Id="rId4" Type="http://schemas.openxmlformats.org/officeDocument/2006/relationships/image" Target="../media/image310.png"/><Relationship Id="rId9" Type="http://schemas.openxmlformats.org/officeDocument/2006/relationships/image" Target="../media/image390.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48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70.png"/><Relationship Id="rId5" Type="http://schemas.openxmlformats.org/officeDocument/2006/relationships/image" Target="../media/image50.png"/><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oleObject" Target="../embeddings/oleObject10.bin"/><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4.wmf"/><Relationship Id="rId11" Type="http://schemas.openxmlformats.org/officeDocument/2006/relationships/image" Target="../media/image55.wmf"/><Relationship Id="rId5" Type="http://schemas.openxmlformats.org/officeDocument/2006/relationships/oleObject" Target="../embeddings/oleObject11.bin"/><Relationship Id="rId10" Type="http://schemas.openxmlformats.org/officeDocument/2006/relationships/oleObject" Target="../embeddings/oleObject12.bin"/><Relationship Id="rId4" Type="http://schemas.openxmlformats.org/officeDocument/2006/relationships/image" Target="../media/image53.wmf"/><Relationship Id="rId9" Type="http://schemas.openxmlformats.org/officeDocument/2006/relationships/image" Target="../media/image6.wmf"/></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1">
            <a:extLst>
              <a:ext uri="{FF2B5EF4-FFF2-40B4-BE49-F238E27FC236}">
                <a16:creationId xmlns:a16="http://schemas.microsoft.com/office/drawing/2014/main" id="{AB7179D1-ACD9-2E26-CF86-D6C499609E61}"/>
              </a:ext>
            </a:extLst>
          </p:cNvPr>
          <p:cNvSpPr>
            <a:spLocks noGrp="1"/>
          </p:cNvSpPr>
          <p:nvPr>
            <p:ph type="ctrTitle"/>
          </p:nvPr>
        </p:nvSpPr>
        <p:spPr>
          <a:xfrm>
            <a:off x="237566" y="1308828"/>
            <a:ext cx="11598264" cy="1220135"/>
          </a:xfrm>
          <a:solidFill>
            <a:srgbClr val="FFFF99"/>
          </a:solidFill>
          <a:ln>
            <a:noFill/>
          </a:ln>
        </p:spPr>
        <p:style>
          <a:lnRef idx="2">
            <a:schemeClr val="accent2"/>
          </a:lnRef>
          <a:fillRef idx="1">
            <a:schemeClr val="lt1"/>
          </a:fillRef>
          <a:effectRef idx="0">
            <a:schemeClr val="accent2"/>
          </a:effectRef>
          <a:fontRef idx="minor">
            <a:schemeClr val="dk1"/>
          </a:fontRef>
        </p:style>
        <p:txBody>
          <a:bodyPr>
            <a:normAutofit/>
          </a:bodyPr>
          <a:lstStyle/>
          <a:p>
            <a:r>
              <a:rPr lang="en-US" altLang="ja-JP" sz="3600" b="1" dirty="0">
                <a:latin typeface="Times New Roman" panose="02020603050405020304" pitchFamily="18" charset="0"/>
                <a:cs typeface="Times New Roman" panose="02020603050405020304" pitchFamily="18" charset="0"/>
              </a:rPr>
              <a:t>Analysis of the plasma meniscus in a negative ion source from the viewpoint of force balance</a:t>
            </a:r>
            <a:endParaRPr kumimoji="1" lang="ja-JP" altLang="en-US" sz="3600" dirty="0"/>
          </a:p>
        </p:txBody>
      </p:sp>
      <p:sp>
        <p:nvSpPr>
          <p:cNvPr id="9" name="サブタイトル 2">
            <a:extLst>
              <a:ext uri="{FF2B5EF4-FFF2-40B4-BE49-F238E27FC236}">
                <a16:creationId xmlns:a16="http://schemas.microsoft.com/office/drawing/2014/main" id="{71397CC9-EEB2-D752-5F74-C34F9FB83056}"/>
              </a:ext>
            </a:extLst>
          </p:cNvPr>
          <p:cNvSpPr>
            <a:spLocks noGrp="1"/>
          </p:cNvSpPr>
          <p:nvPr>
            <p:ph type="subTitle" idx="1"/>
          </p:nvPr>
        </p:nvSpPr>
        <p:spPr>
          <a:xfrm>
            <a:off x="983597" y="3283275"/>
            <a:ext cx="10410444" cy="1536513"/>
          </a:xfrm>
          <a:ln w="38100">
            <a:solidFill>
              <a:srgbClr val="FF0000"/>
            </a:solidFill>
          </a:ln>
        </p:spPr>
        <p:txBody>
          <a:bodyPr>
            <a:normAutofit fontScale="92500" lnSpcReduction="10000"/>
          </a:bodyPr>
          <a:lstStyle/>
          <a:p>
            <a:pPr algn="just">
              <a:spcBef>
                <a:spcPct val="0"/>
              </a:spcBef>
            </a:pPr>
            <a:r>
              <a:rPr lang="en-US" altLang="ja-JP" sz="2800" b="1" dirty="0">
                <a:latin typeface="Times New Roman" panose="02020603050405020304" pitchFamily="18" charset="0"/>
              </a:rPr>
              <a:t>K. </a:t>
            </a:r>
            <a:r>
              <a:rPr lang="en-US" altLang="ja-JP" sz="2800" b="1" dirty="0" err="1">
                <a:latin typeface="Times New Roman" panose="02020603050405020304" pitchFamily="18" charset="0"/>
              </a:rPr>
              <a:t>Miyamoto</a:t>
            </a:r>
            <a:r>
              <a:rPr lang="en-US" altLang="ja-JP" sz="2800" b="1" baseline="30000" dirty="0" err="1">
                <a:latin typeface="Times New Roman" panose="02020603050405020304" pitchFamily="18" charset="0"/>
              </a:rPr>
              <a:t>a</a:t>
            </a:r>
            <a:r>
              <a:rPr lang="en-US" altLang="ja-JP" sz="2800" b="1" baseline="30000" dirty="0">
                <a:latin typeface="Times New Roman" panose="02020603050405020304" pitchFamily="18" charset="0"/>
              </a:rPr>
              <a:t>)</a:t>
            </a:r>
            <a:r>
              <a:rPr lang="en-US" altLang="ja-JP" sz="2800" b="1" dirty="0">
                <a:latin typeface="Times New Roman" panose="02020603050405020304" pitchFamily="18" charset="0"/>
              </a:rPr>
              <a:t>, K. </a:t>
            </a:r>
            <a:r>
              <a:rPr lang="en-US" altLang="ja-JP" sz="2800" b="1" dirty="0" err="1">
                <a:latin typeface="Times New Roman" panose="02020603050405020304" pitchFamily="18" charset="0"/>
              </a:rPr>
              <a:t>Hayashi</a:t>
            </a:r>
            <a:r>
              <a:rPr lang="en-US" altLang="ja-JP" sz="2800" b="1" baseline="30000" dirty="0" err="1">
                <a:latin typeface="Times New Roman" panose="02020603050405020304" pitchFamily="18" charset="0"/>
              </a:rPr>
              <a:t>b</a:t>
            </a:r>
            <a:r>
              <a:rPr lang="en-US" altLang="ja-JP" sz="2800" b="1" baseline="30000" dirty="0">
                <a:latin typeface="Times New Roman" panose="02020603050405020304" pitchFamily="18" charset="0"/>
              </a:rPr>
              <a:t>)</a:t>
            </a:r>
            <a:r>
              <a:rPr lang="en-US" altLang="ja-JP" sz="2800" b="1" dirty="0">
                <a:latin typeface="Times New Roman" panose="02020603050405020304" pitchFamily="18" charset="0"/>
              </a:rPr>
              <a:t>, K. </a:t>
            </a:r>
            <a:r>
              <a:rPr lang="en-US" altLang="ja-JP" sz="2800" b="1" dirty="0" err="1">
                <a:latin typeface="Times New Roman" panose="02020603050405020304" pitchFamily="18" charset="0"/>
              </a:rPr>
              <a:t>Hoshino</a:t>
            </a:r>
            <a:r>
              <a:rPr lang="en-US" altLang="ja-JP" sz="2800" b="1" baseline="30000" dirty="0" err="1">
                <a:latin typeface="Times New Roman" panose="02020603050405020304" pitchFamily="18" charset="0"/>
              </a:rPr>
              <a:t>c</a:t>
            </a:r>
            <a:r>
              <a:rPr lang="en-US" altLang="ja-JP" sz="2800" b="1" baseline="30000" dirty="0">
                <a:latin typeface="Times New Roman" panose="02020603050405020304" pitchFamily="18" charset="0"/>
              </a:rPr>
              <a:t>) </a:t>
            </a:r>
            <a:r>
              <a:rPr lang="en-US" altLang="ja-JP" sz="2800" b="1" dirty="0"/>
              <a:t>,</a:t>
            </a:r>
            <a:r>
              <a:rPr lang="en-US" altLang="ja-JP" sz="2800" dirty="0"/>
              <a:t> </a:t>
            </a:r>
            <a:r>
              <a:rPr lang="en-US" altLang="ja-JP" sz="2800" b="1" dirty="0">
                <a:latin typeface="Times New Roman" panose="02020603050405020304" pitchFamily="18" charset="0"/>
              </a:rPr>
              <a:t>and</a:t>
            </a:r>
            <a:r>
              <a:rPr lang="en-US" altLang="ja-JP" sz="2800" dirty="0"/>
              <a:t> </a:t>
            </a:r>
            <a:r>
              <a:rPr lang="en-US" altLang="ja-JP" sz="2800" b="1" dirty="0">
                <a:latin typeface="Times New Roman" panose="02020603050405020304" pitchFamily="18" charset="0"/>
                <a:cs typeface="Times New Roman" panose="02020603050405020304" pitchFamily="18" charset="0"/>
              </a:rPr>
              <a:t>the late </a:t>
            </a:r>
            <a:r>
              <a:rPr lang="en-US" altLang="ja-JP" sz="2800" b="1" dirty="0">
                <a:latin typeface="Times New Roman" panose="02020603050405020304" pitchFamily="18" charset="0"/>
              </a:rPr>
              <a:t>A. </a:t>
            </a:r>
            <a:r>
              <a:rPr lang="en-US" altLang="ja-JP" sz="2800" b="1" dirty="0" err="1">
                <a:latin typeface="Times New Roman" panose="02020603050405020304" pitchFamily="18" charset="0"/>
              </a:rPr>
              <a:t>Hatayama</a:t>
            </a:r>
            <a:r>
              <a:rPr lang="en-US" altLang="ja-JP" sz="2800" b="1" baseline="30000" dirty="0" err="1">
                <a:latin typeface="Times New Roman" panose="02020603050405020304" pitchFamily="18" charset="0"/>
              </a:rPr>
              <a:t>c</a:t>
            </a:r>
            <a:r>
              <a:rPr lang="en-US" altLang="ja-JP" sz="2800" b="1" baseline="30000" dirty="0">
                <a:latin typeface="Times New Roman" panose="02020603050405020304" pitchFamily="18" charset="0"/>
              </a:rPr>
              <a:t>)</a:t>
            </a:r>
          </a:p>
          <a:p>
            <a:pPr>
              <a:spcBef>
                <a:spcPct val="0"/>
              </a:spcBef>
            </a:pPr>
            <a:endParaRPr lang="en-US" altLang="ja-JP" b="1" baseline="30000" dirty="0">
              <a:latin typeface="Times New Roman" panose="02020603050405020304" pitchFamily="18" charset="0"/>
            </a:endParaRPr>
          </a:p>
          <a:p>
            <a:pPr algn="l">
              <a:spcBef>
                <a:spcPct val="0"/>
              </a:spcBef>
            </a:pPr>
            <a:r>
              <a:rPr lang="en-US" altLang="ja-JP" b="1" dirty="0">
                <a:latin typeface="Times New Roman" panose="02020603050405020304" pitchFamily="18" charset="0"/>
              </a:rPr>
              <a:t>a) </a:t>
            </a:r>
            <a:r>
              <a:rPr lang="en-US" altLang="ja-JP" b="1" i="1" dirty="0">
                <a:latin typeface="Times New Roman" panose="02020603050405020304" pitchFamily="18" charset="0"/>
              </a:rPr>
              <a:t>Naruto University of Education</a:t>
            </a:r>
          </a:p>
          <a:p>
            <a:pPr algn="l">
              <a:spcBef>
                <a:spcPct val="0"/>
              </a:spcBef>
            </a:pPr>
            <a:r>
              <a:rPr lang="en-US" altLang="ja-JP" b="1" dirty="0">
                <a:latin typeface="Times New Roman" panose="02020603050405020304" pitchFamily="18" charset="0"/>
              </a:rPr>
              <a:t>b) </a:t>
            </a:r>
            <a:r>
              <a:rPr lang="en-US" altLang="ja-JP" b="1" i="1" dirty="0">
                <a:latin typeface="Times New Roman" panose="02020603050405020304" pitchFamily="18" charset="0"/>
              </a:rPr>
              <a:t>NIFS</a:t>
            </a:r>
          </a:p>
          <a:p>
            <a:pPr algn="l">
              <a:spcBef>
                <a:spcPct val="0"/>
              </a:spcBef>
            </a:pPr>
            <a:r>
              <a:rPr lang="en-US" altLang="ja-JP" b="1" dirty="0">
                <a:latin typeface="Times New Roman" panose="02020603050405020304" pitchFamily="18" charset="0"/>
              </a:rPr>
              <a:t>c) </a:t>
            </a:r>
            <a:r>
              <a:rPr lang="en-US" altLang="ja-JP" b="1" i="1" dirty="0">
                <a:latin typeface="Times New Roman" panose="02020603050405020304" pitchFamily="18" charset="0"/>
              </a:rPr>
              <a:t>Faculty of Science and Technology, Keio University</a:t>
            </a:r>
          </a:p>
          <a:p>
            <a:endParaRPr kumimoji="1" lang="ja-JP" altLang="en-US" dirty="0"/>
          </a:p>
        </p:txBody>
      </p:sp>
      <p:sp>
        <p:nvSpPr>
          <p:cNvPr id="16" name="正方形/長方形 15">
            <a:extLst>
              <a:ext uri="{FF2B5EF4-FFF2-40B4-BE49-F238E27FC236}">
                <a16:creationId xmlns:a16="http://schemas.microsoft.com/office/drawing/2014/main" id="{81D74DC3-A567-7F77-49E2-6151DFFBB41C}"/>
              </a:ext>
            </a:extLst>
          </p:cNvPr>
          <p:cNvSpPr/>
          <p:nvPr/>
        </p:nvSpPr>
        <p:spPr>
          <a:xfrm>
            <a:off x="3834527" y="5861777"/>
            <a:ext cx="8001303" cy="646331"/>
          </a:xfrm>
          <a:prstGeom prst="rect">
            <a:avLst/>
          </a:prstGeom>
          <a:solidFill>
            <a:schemeClr val="accent6">
              <a:lumMod val="40000"/>
              <a:lumOff val="60000"/>
            </a:schemeClr>
          </a:solidFill>
        </p:spPr>
        <p:txBody>
          <a:bodyPr wrap="square">
            <a:spAutoFit/>
          </a:bodyPr>
          <a:lstStyle/>
          <a:p>
            <a:pPr>
              <a:spcBef>
                <a:spcPct val="0"/>
              </a:spcBef>
            </a:pPr>
            <a:r>
              <a:rPr lang="en-US" altLang="ja-JP" b="1" i="1" dirty="0">
                <a:latin typeface="Times New Roman" panose="02020603050405020304" pitchFamily="18" charset="0"/>
              </a:rPr>
              <a:t>10th International symposium on Negative Ions, Beams and Sources - NIBS’26</a:t>
            </a:r>
          </a:p>
          <a:p>
            <a:pPr>
              <a:spcBef>
                <a:spcPct val="0"/>
              </a:spcBef>
            </a:pPr>
            <a:r>
              <a:rPr lang="en-US" altLang="ja-JP" b="1" i="1" dirty="0">
                <a:latin typeface="Times New Roman" panose="02020603050405020304" pitchFamily="18" charset="0"/>
              </a:rPr>
              <a:t>Sept. 20 – 25, 2026, Prestige Lakeside Resort Nelson, Canada</a:t>
            </a:r>
          </a:p>
        </p:txBody>
      </p:sp>
    </p:spTree>
    <p:extLst>
      <p:ext uri="{BB962C8B-B14F-4D97-AF65-F5344CB8AC3E}">
        <p14:creationId xmlns:p14="http://schemas.microsoft.com/office/powerpoint/2010/main" val="3632578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 Box 5">
                <a:extLst>
                  <a:ext uri="{FF2B5EF4-FFF2-40B4-BE49-F238E27FC236}">
                    <a16:creationId xmlns:a16="http://schemas.microsoft.com/office/drawing/2014/main" id="{D4F19660-95F8-4832-4C62-B954CC0EC4F2}"/>
                  </a:ext>
                </a:extLst>
              </p:cNvPr>
              <p:cNvSpPr txBox="1">
                <a:spLocks noChangeArrowheads="1"/>
              </p:cNvSpPr>
              <p:nvPr/>
            </p:nvSpPr>
            <p:spPr bwMode="auto">
              <a:xfrm>
                <a:off x="991880" y="655290"/>
                <a:ext cx="10404182" cy="5201424"/>
              </a:xfrm>
              <a:prstGeom prst="rect">
                <a:avLst/>
              </a:prstGeom>
              <a:noFill/>
              <a:ln w="38100">
                <a:solidFill>
                  <a:srgbClr val="00B050"/>
                </a:solidFill>
                <a:miter lim="800000"/>
                <a:headEnd/>
                <a:tailEnd/>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lvl1pPr marL="342900" indent="-342900"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800100" indent="-342900" eaLnBrk="0" hangingPunct="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257300" indent="-342900" eaLnBrk="0" hangingPunct="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714500" indent="-3429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171700" indent="-342900" eaLnBrk="0" hangingPunct="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628900" indent="-3429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3086100" indent="-3429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543300" indent="-3429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4000500" indent="-3429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u="sng" dirty="0">
                    <a:latin typeface="Times New Roman" panose="02020603050405020304" pitchFamily="18" charset="0"/>
                  </a:rPr>
                  <a:t>Contents</a:t>
                </a:r>
              </a:p>
              <a:p>
                <a:pPr eaLnBrk="1" hangingPunct="1">
                  <a:spcBef>
                    <a:spcPct val="0"/>
                  </a:spcBef>
                  <a:buFontTx/>
                  <a:buNone/>
                </a:pPr>
                <a:endParaRPr lang="en-US" altLang="ja-JP" sz="1200" dirty="0">
                  <a:latin typeface="Times New Roman" panose="02020603050405020304" pitchFamily="18" charset="0"/>
                </a:endParaRPr>
              </a:p>
              <a:p>
                <a:pPr eaLnBrk="1" hangingPunct="1">
                  <a:spcBef>
                    <a:spcPct val="0"/>
                  </a:spcBef>
                  <a:buFontTx/>
                  <a:buAutoNum type="arabicPeriod"/>
                </a:pPr>
                <a:r>
                  <a:rPr lang="en-US" altLang="ja-JP" sz="2400" b="1" u="sng" dirty="0">
                    <a:latin typeface="Times New Roman" panose="02020603050405020304" pitchFamily="18" charset="0"/>
                  </a:rPr>
                  <a:t>Introduction</a:t>
                </a:r>
              </a:p>
              <a:p>
                <a:pPr eaLnBrk="1" hangingPunct="1">
                  <a:spcBef>
                    <a:spcPct val="0"/>
                  </a:spcBef>
                  <a:buNone/>
                </a:pP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Recent studies about </a:t>
                </a:r>
                <a:r>
                  <a:rPr lang="en-US" altLang="ja-JP" sz="2400" b="1" dirty="0">
                    <a:solidFill>
                      <a:srgbClr val="FF0000"/>
                    </a:solidFill>
                    <a:latin typeface="Times New Roman" panose="02020603050405020304" pitchFamily="18" charset="0"/>
                    <a:cs typeface="Times New Roman" panose="02020603050405020304" pitchFamily="18" charset="0"/>
                  </a:rPr>
                  <a:t>plasma meniscus</a:t>
                </a:r>
                <a:r>
                  <a:rPr lang="en-US" altLang="ja-JP" sz="2400" dirty="0">
                    <a:solidFill>
                      <a:srgbClr val="FF0000"/>
                    </a:solidFill>
                    <a:latin typeface="Times New Roman" panose="02020603050405020304" pitchFamily="18" charset="0"/>
                    <a:cs typeface="Times New Roman" panose="02020603050405020304" pitchFamily="18" charset="0"/>
                  </a:rPr>
                  <a:t> </a:t>
                </a:r>
                <a:r>
                  <a:rPr lang="en-US" altLang="ja-JP" sz="2400" dirty="0">
                    <a:latin typeface="Times New Roman" panose="02020603050405020304" pitchFamily="18" charset="0"/>
                    <a:cs typeface="Times New Roman" panose="02020603050405020304" pitchFamily="18" charset="0"/>
                  </a:rPr>
                  <a:t>in a negative ion source</a:t>
                </a:r>
              </a:p>
              <a:p>
                <a:pPr eaLnBrk="1" hangingPunct="1">
                  <a:spcBef>
                    <a:spcPct val="0"/>
                  </a:spcBef>
                  <a:buNone/>
                </a:pPr>
                <a:endParaRPr lang="en-US" altLang="ja-JP" sz="1200" dirty="0">
                  <a:latin typeface="Times New Roman" panose="02020603050405020304" pitchFamily="18" charset="0"/>
                </a:endParaRPr>
              </a:p>
              <a:p>
                <a:pPr eaLnBrk="1" hangingPunct="1">
                  <a:spcBef>
                    <a:spcPct val="0"/>
                  </a:spcBef>
                  <a:buFontTx/>
                  <a:buNone/>
                </a:pPr>
                <a:r>
                  <a:rPr lang="en-US" altLang="ja-JP" sz="2400" b="1" dirty="0">
                    <a:latin typeface="Times New Roman" panose="02020603050405020304" pitchFamily="18" charset="0"/>
                  </a:rPr>
                  <a:t>2. </a:t>
                </a:r>
                <a:r>
                  <a:rPr lang="en-US" altLang="ja-JP" sz="2400" b="1" u="sng" dirty="0">
                    <a:latin typeface="Times New Roman" panose="02020603050405020304" pitchFamily="18" charset="0"/>
                  </a:rPr>
                  <a:t>3D PIC-MCC simulation model</a:t>
                </a:r>
                <a:r>
                  <a:rPr lang="en-US" altLang="ja-JP" sz="2400" u="sng" dirty="0">
                    <a:latin typeface="Times New Roman" panose="02020603050405020304" pitchFamily="18" charset="0"/>
                  </a:rPr>
                  <a:t> </a:t>
                </a:r>
                <a:endParaRPr lang="en-US" altLang="ja-JP" sz="1200" u="sng" dirty="0">
                  <a:latin typeface="Times New Roman" panose="02020603050405020304" pitchFamily="18" charset="0"/>
                </a:endParaRPr>
              </a:p>
              <a:p>
                <a:pPr algn="just" eaLnBrk="1" hangingPunct="1">
                  <a:spcBef>
                    <a:spcPct val="0"/>
                  </a:spcBef>
                  <a:buFontTx/>
                  <a:buNone/>
                </a:pPr>
                <a:r>
                  <a:rPr lang="ja-JP" altLang="en-US" sz="2400" dirty="0">
                    <a:latin typeface="Times New Roman" panose="02020603050405020304" pitchFamily="18" charset="0"/>
                  </a:rPr>
                  <a:t>・</a:t>
                </a:r>
                <a:r>
                  <a:rPr lang="en-US" altLang="ja-JP" sz="2400" dirty="0">
                    <a:latin typeface="Times New Roman" panose="02020603050405020304" pitchFamily="18" charset="0"/>
                  </a:rPr>
                  <a:t>Integrated model (source plasma, extraction region, and accelerator)</a:t>
                </a:r>
              </a:p>
              <a:p>
                <a:pPr eaLnBrk="1" hangingPunct="1">
                  <a:spcBef>
                    <a:spcPct val="0"/>
                  </a:spcBef>
                  <a:buFontTx/>
                  <a:buNone/>
                </a:pPr>
                <a:r>
                  <a:rPr lang="ja-JP" altLang="en-US" sz="2400" dirty="0">
                    <a:latin typeface="Times New Roman" panose="02020603050405020304" pitchFamily="18" charset="0"/>
                  </a:rPr>
                  <a:t>・</a:t>
                </a:r>
                <a:r>
                  <a:rPr lang="en-US" altLang="ja-JP" sz="2400" b="1" dirty="0">
                    <a:solidFill>
                      <a:srgbClr val="FF0000"/>
                    </a:solidFill>
                    <a:latin typeface="Times New Roman" panose="02020603050405020304" pitchFamily="18" charset="0"/>
                  </a:rPr>
                  <a:t>Scale down </a:t>
                </a:r>
                <a:r>
                  <a:rPr lang="en-US" altLang="ja-JP" sz="2400" dirty="0">
                    <a:latin typeface="Times New Roman" panose="02020603050405020304" pitchFamily="18" charset="0"/>
                  </a:rPr>
                  <a:t>model (PIC constraint for mesh size: </a:t>
                </a:r>
                <a14:m>
                  <m:oMath xmlns:m="http://schemas.openxmlformats.org/officeDocument/2006/math">
                    <m:r>
                      <m:rPr>
                        <m:sty m:val="p"/>
                      </m:rPr>
                      <a:rPr lang="el-GR" altLang="ja-JP" sz="2400" i="1" smtClean="0">
                        <a:latin typeface="Cambria Math" panose="02040503050406030204" pitchFamily="18" charset="0"/>
                        <a:ea typeface="Cambria Math" panose="02040503050406030204" pitchFamily="18" charset="0"/>
                      </a:rPr>
                      <m:t>Δ</m:t>
                    </m:r>
                    <m:r>
                      <a:rPr lang="en-US" altLang="ja-JP" sz="2400" i="1">
                        <a:latin typeface="Cambria Math" panose="02040503050406030204" pitchFamily="18" charset="0"/>
                        <a:ea typeface="Cambria Math" panose="02040503050406030204" pitchFamily="18" charset="0"/>
                      </a:rPr>
                      <m:t>≤</m:t>
                    </m:r>
                    <m:sSub>
                      <m:sSubPr>
                        <m:ctrlPr>
                          <a:rPr lang="ja-JP" altLang="en-US" sz="2400" i="1" smtClean="0">
                            <a:latin typeface="Cambria Math" panose="02040503050406030204" pitchFamily="18" charset="0"/>
                            <a:ea typeface="Cambria Math" panose="02040503050406030204" pitchFamily="18" charset="0"/>
                          </a:rPr>
                        </m:ctrlPr>
                      </m:sSubPr>
                      <m:e>
                        <m:r>
                          <a:rPr lang="ja-JP" altLang="en-US" sz="2400" i="1" smtClean="0">
                            <a:latin typeface="Cambria Math" panose="02040503050406030204" pitchFamily="18" charset="0"/>
                            <a:ea typeface="Cambria Math" panose="02040503050406030204" pitchFamily="18" charset="0"/>
                          </a:rPr>
                          <m:t>𝜆</m:t>
                        </m:r>
                      </m:e>
                      <m:sub>
                        <m:r>
                          <a:rPr lang="en-US" altLang="ja-JP" sz="2400" b="0" i="1" smtClean="0">
                            <a:latin typeface="Cambria Math" panose="02040503050406030204" pitchFamily="18" charset="0"/>
                            <a:ea typeface="Cambria Math" panose="02040503050406030204" pitchFamily="18" charset="0"/>
                          </a:rPr>
                          <m:t>𝐷</m:t>
                        </m:r>
                      </m:sub>
                    </m:sSub>
                  </m:oMath>
                </a14:m>
                <a:r>
                  <a:rPr lang="en-US" altLang="ja-JP" sz="2400" dirty="0">
                    <a:latin typeface="Times New Roman" panose="02020603050405020304" pitchFamily="18" charset="0"/>
                  </a:rPr>
                  <a:t>)</a:t>
                </a:r>
              </a:p>
              <a:p>
                <a:pPr eaLnBrk="1" hangingPunct="1">
                  <a:spcBef>
                    <a:spcPct val="0"/>
                  </a:spcBef>
                  <a:buFontTx/>
                  <a:buNone/>
                </a:pPr>
                <a:endParaRPr lang="en-US" altLang="ja-JP" sz="1200" dirty="0">
                  <a:latin typeface="Times New Roman" panose="02020603050405020304" pitchFamily="18" charset="0"/>
                </a:endParaRPr>
              </a:p>
              <a:p>
                <a:pPr eaLnBrk="1" hangingPunct="1">
                  <a:spcBef>
                    <a:spcPct val="0"/>
                  </a:spcBef>
                  <a:buFontTx/>
                  <a:buNone/>
                </a:pPr>
                <a:r>
                  <a:rPr lang="en-US" altLang="ja-JP" sz="2400" b="1" dirty="0">
                    <a:latin typeface="Times New Roman" panose="02020603050405020304" pitchFamily="18" charset="0"/>
                  </a:rPr>
                  <a:t>3. </a:t>
                </a:r>
                <a:r>
                  <a:rPr lang="en-US" altLang="ja-JP" sz="2400" b="1" u="sng" dirty="0">
                    <a:latin typeface="Times New Roman" panose="02020603050405020304" pitchFamily="18" charset="0"/>
                  </a:rPr>
                  <a:t>Simulation results</a:t>
                </a:r>
              </a:p>
              <a:p>
                <a:pPr eaLnBrk="1" hangingPunct="1">
                  <a:spcBef>
                    <a:spcPct val="0"/>
                  </a:spcBef>
                  <a:buNone/>
                </a:pP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Dependence of </a:t>
                </a:r>
                <a:r>
                  <a:rPr lang="en-US" altLang="ja-JP" sz="2400" b="1" dirty="0">
                    <a:solidFill>
                      <a:srgbClr val="FF0000"/>
                    </a:solidFill>
                    <a:latin typeface="Times New Roman" panose="02020603050405020304" pitchFamily="18" charset="0"/>
                    <a:cs typeface="Times New Roman" panose="02020603050405020304" pitchFamily="18" charset="0"/>
                  </a:rPr>
                  <a:t>H</a:t>
                </a:r>
                <a:r>
                  <a:rPr lang="en-US" altLang="ja-JP" sz="2400" b="1" baseline="30000" dirty="0">
                    <a:solidFill>
                      <a:srgbClr val="FF0000"/>
                    </a:solidFill>
                    <a:latin typeface="Times New Roman" panose="02020603050405020304" pitchFamily="18" charset="0"/>
                    <a:cs typeface="Times New Roman" panose="02020603050405020304" pitchFamily="18" charset="0"/>
                  </a:rPr>
                  <a:t>-</a:t>
                </a:r>
                <a:r>
                  <a:rPr lang="en-US" altLang="ja-JP" sz="2400" b="1" dirty="0">
                    <a:solidFill>
                      <a:srgbClr val="FF0000"/>
                    </a:solidFill>
                    <a:latin typeface="Times New Roman" panose="02020603050405020304" pitchFamily="18" charset="0"/>
                    <a:cs typeface="Times New Roman" panose="02020603050405020304" pitchFamily="18" charset="0"/>
                  </a:rPr>
                  <a:t>/H</a:t>
                </a:r>
                <a:r>
                  <a:rPr lang="en-US" altLang="ja-JP" sz="2400" b="1" baseline="30000" dirty="0">
                    <a:solidFill>
                      <a:srgbClr val="FF0000"/>
                    </a:solidFill>
                    <a:latin typeface="Times New Roman" panose="02020603050405020304" pitchFamily="18" charset="0"/>
                    <a:cs typeface="Times New Roman" panose="02020603050405020304" pitchFamily="18" charset="0"/>
                  </a:rPr>
                  <a:t>+</a:t>
                </a:r>
                <a:r>
                  <a:rPr lang="en-US" altLang="ja-JP" sz="2400" b="1" dirty="0">
                    <a:solidFill>
                      <a:srgbClr val="FF0000"/>
                    </a:solidFill>
                    <a:latin typeface="Times New Roman" panose="02020603050405020304" pitchFamily="18" charset="0"/>
                    <a:cs typeface="Times New Roman" panose="02020603050405020304" pitchFamily="18" charset="0"/>
                  </a:rPr>
                  <a:t> ion density</a:t>
                </a:r>
                <a:r>
                  <a:rPr lang="en-US" altLang="ja-JP" sz="2400" dirty="0">
                    <a:solidFill>
                      <a:srgbClr val="FF0000"/>
                    </a:solidFill>
                    <a:latin typeface="Times New Roman" panose="02020603050405020304" pitchFamily="18" charset="0"/>
                    <a:cs typeface="Times New Roman" panose="02020603050405020304" pitchFamily="18" charset="0"/>
                  </a:rPr>
                  <a:t> </a:t>
                </a:r>
                <a:r>
                  <a:rPr lang="en-US" altLang="ja-JP" sz="2400" dirty="0">
                    <a:latin typeface="Times New Roman" panose="02020603050405020304" pitchFamily="18" charset="0"/>
                    <a:cs typeface="Times New Roman" panose="02020603050405020304" pitchFamily="18" charset="0"/>
                  </a:rPr>
                  <a:t>on </a:t>
                </a:r>
                <a:r>
                  <a:rPr lang="en-US" altLang="ja-JP" sz="2400" b="1" dirty="0">
                    <a:solidFill>
                      <a:srgbClr val="FF0000"/>
                    </a:solidFill>
                    <a:latin typeface="Times New Roman" panose="02020603050405020304" pitchFamily="18" charset="0"/>
                    <a:cs typeface="Times New Roman" panose="02020603050405020304" pitchFamily="18" charset="0"/>
                  </a:rPr>
                  <a:t>electrostatic potential</a:t>
                </a:r>
                <a:endParaRPr lang="en-US" altLang="ja-JP" sz="2400" b="1" baseline="-25000" dirty="0">
                  <a:solidFill>
                    <a:srgbClr val="FF0000"/>
                  </a:solidFill>
                  <a:latin typeface="Times New Roman" panose="02020603050405020304" pitchFamily="18" charset="0"/>
                  <a:cs typeface="Times New Roman" panose="02020603050405020304" pitchFamily="18" charset="0"/>
                </a:endParaRPr>
              </a:p>
              <a:p>
                <a:pPr eaLnBrk="1" hangingPunct="1">
                  <a:spcBef>
                    <a:spcPct val="0"/>
                  </a:spcBef>
                  <a:buNone/>
                </a:pPr>
                <a:r>
                  <a:rPr lang="ja-JP" altLang="en-US" sz="2400" dirty="0">
                    <a:latin typeface="Times New Roman" panose="02020603050405020304" pitchFamily="18" charset="0"/>
                  </a:rPr>
                  <a:t>・</a:t>
                </a:r>
                <a:r>
                  <a:rPr lang="en-US" altLang="ja-JP" sz="2400" dirty="0">
                    <a:latin typeface="Times New Roman" panose="02020603050405020304" pitchFamily="18" charset="0"/>
                  </a:rPr>
                  <a:t> </a:t>
                </a:r>
                <a:r>
                  <a:rPr lang="en-US" altLang="ja-JP" sz="2400" b="1" dirty="0">
                    <a:solidFill>
                      <a:srgbClr val="FF0000"/>
                    </a:solidFill>
                    <a:latin typeface="Times New Roman" panose="02020603050405020304" pitchFamily="18" charset="0"/>
                  </a:rPr>
                  <a:t>Force</a:t>
                </a:r>
                <a:r>
                  <a:rPr lang="en-US" altLang="ja-JP" sz="2400" dirty="0">
                    <a:solidFill>
                      <a:srgbClr val="FF0000"/>
                    </a:solidFill>
                    <a:latin typeface="Times New Roman" panose="02020603050405020304" pitchFamily="18" charset="0"/>
                  </a:rPr>
                  <a:t> </a:t>
                </a:r>
                <a:r>
                  <a:rPr lang="en-US" altLang="ja-JP" sz="2400" b="1" dirty="0">
                    <a:solidFill>
                      <a:srgbClr val="FF0000"/>
                    </a:solidFill>
                    <a:latin typeface="Times New Roman" panose="02020603050405020304" pitchFamily="18" charset="0"/>
                  </a:rPr>
                  <a:t>balance</a:t>
                </a:r>
                <a:r>
                  <a:rPr lang="en-US" altLang="ja-JP" sz="2400" dirty="0">
                    <a:solidFill>
                      <a:srgbClr val="FF0000"/>
                    </a:solidFill>
                    <a:latin typeface="Times New Roman" panose="02020603050405020304" pitchFamily="18" charset="0"/>
                  </a:rPr>
                  <a:t> </a:t>
                </a:r>
                <a:r>
                  <a:rPr lang="en-US" altLang="ja-JP" sz="2400" dirty="0">
                    <a:latin typeface="Times New Roman" panose="02020603050405020304" pitchFamily="18" charset="0"/>
                  </a:rPr>
                  <a:t>in H</a:t>
                </a:r>
                <a:r>
                  <a:rPr lang="en-US" altLang="ja-JP" sz="2400" baseline="30000" dirty="0">
                    <a:latin typeface="Times New Roman" panose="02020603050405020304" pitchFamily="18" charset="0"/>
                  </a:rPr>
                  <a:t>-</a:t>
                </a:r>
                <a:r>
                  <a:rPr lang="en-US" altLang="ja-JP" sz="2400" dirty="0">
                    <a:latin typeface="Times New Roman" panose="02020603050405020304" pitchFamily="18" charset="0"/>
                  </a:rPr>
                  <a:t>/H</a:t>
                </a:r>
                <a:r>
                  <a:rPr lang="en-US" altLang="ja-JP" sz="2400" baseline="30000" dirty="0">
                    <a:latin typeface="Times New Roman" panose="02020603050405020304" pitchFamily="18" charset="0"/>
                  </a:rPr>
                  <a:t>+</a:t>
                </a:r>
                <a:r>
                  <a:rPr lang="en-US" altLang="ja-JP" sz="2400" dirty="0">
                    <a:latin typeface="Times New Roman" panose="02020603050405020304" pitchFamily="18" charset="0"/>
                  </a:rPr>
                  <a:t> ions </a:t>
                </a:r>
              </a:p>
              <a:p>
                <a:pPr eaLnBrk="1" hangingPunct="1">
                  <a:spcBef>
                    <a:spcPct val="0"/>
                  </a:spcBef>
                  <a:buNone/>
                </a:pPr>
                <a:r>
                  <a:rPr lang="ja-JP" altLang="en-US" sz="2400" dirty="0">
                    <a:latin typeface="Times New Roman" panose="02020603050405020304" pitchFamily="18" charset="0"/>
                  </a:rPr>
                  <a:t>・ </a:t>
                </a:r>
                <a:r>
                  <a:rPr lang="en-US" altLang="ja-JP" sz="2400" dirty="0">
                    <a:latin typeface="Times New Roman" panose="02020603050405020304" pitchFamily="18" charset="0"/>
                  </a:rPr>
                  <a:t>Interpretation of the potential dependence of H</a:t>
                </a:r>
                <a:r>
                  <a:rPr lang="en-US" altLang="ja-JP" sz="2400" baseline="30000" dirty="0">
                    <a:latin typeface="Times New Roman" panose="02020603050405020304" pitchFamily="18" charset="0"/>
                  </a:rPr>
                  <a:t>-</a:t>
                </a:r>
                <a:r>
                  <a:rPr lang="en-US" altLang="ja-JP" sz="2400" dirty="0">
                    <a:latin typeface="Times New Roman" panose="02020603050405020304" pitchFamily="18" charset="0"/>
                  </a:rPr>
                  <a:t> ion density using </a:t>
                </a:r>
                <a:r>
                  <a:rPr lang="en-US" altLang="ja-JP" sz="2400" b="1" dirty="0">
                    <a:solidFill>
                      <a:srgbClr val="FF0000"/>
                    </a:solidFill>
                    <a:latin typeface="Times New Roman" panose="02020603050405020304" pitchFamily="18" charset="0"/>
                  </a:rPr>
                  <a:t>fluid equations</a:t>
                </a:r>
              </a:p>
              <a:p>
                <a:pPr eaLnBrk="1" hangingPunct="1">
                  <a:spcBef>
                    <a:spcPct val="0"/>
                  </a:spcBef>
                  <a:buNone/>
                </a:pPr>
                <a:endParaRPr lang="en-US" altLang="ja-JP" sz="1200" b="1" dirty="0">
                  <a:latin typeface="Times New Roman" panose="02020603050405020304" pitchFamily="18" charset="0"/>
                </a:endParaRPr>
              </a:p>
              <a:p>
                <a:pPr marL="271463" indent="-271463" algn="just" eaLnBrk="1" hangingPunct="1">
                  <a:spcBef>
                    <a:spcPct val="0"/>
                  </a:spcBef>
                  <a:buNone/>
                </a:pPr>
                <a:endParaRPr lang="en-US" altLang="ja-JP" sz="1200" b="1" dirty="0">
                  <a:latin typeface="Times New Roman" panose="02020603050405020304" pitchFamily="18" charset="0"/>
                </a:endParaRPr>
              </a:p>
              <a:p>
                <a:pPr eaLnBrk="1" hangingPunct="1">
                  <a:spcBef>
                    <a:spcPct val="0"/>
                  </a:spcBef>
                  <a:buFontTx/>
                  <a:buNone/>
                </a:pPr>
                <a:r>
                  <a:rPr lang="en-US" altLang="ja-JP" sz="2400" b="1" dirty="0">
                    <a:latin typeface="Times New Roman" panose="02020603050405020304" pitchFamily="18" charset="0"/>
                  </a:rPr>
                  <a:t>4. </a:t>
                </a:r>
                <a:r>
                  <a:rPr lang="en-US" altLang="ja-JP" sz="2400" b="1" u="sng" dirty="0">
                    <a:latin typeface="Times New Roman" panose="02020603050405020304" pitchFamily="18" charset="0"/>
                  </a:rPr>
                  <a:t>Summary</a:t>
                </a:r>
              </a:p>
            </p:txBody>
          </p:sp>
        </mc:Choice>
        <mc:Fallback xmlns="">
          <p:sp>
            <p:nvSpPr>
              <p:cNvPr id="3" name="Text Box 5">
                <a:extLst>
                  <a:ext uri="{FF2B5EF4-FFF2-40B4-BE49-F238E27FC236}">
                    <a16:creationId xmlns:a16="http://schemas.microsoft.com/office/drawing/2014/main" id="{D4F19660-95F8-4832-4C62-B954CC0EC4F2}"/>
                  </a:ext>
                </a:extLst>
              </p:cNvPr>
              <p:cNvSpPr txBox="1">
                <a:spLocks noRot="1" noChangeAspect="1" noMove="1" noResize="1" noEditPoints="1" noAdjustHandles="1" noChangeArrowheads="1" noChangeShapeType="1" noTextEdit="1"/>
              </p:cNvSpPr>
              <p:nvPr/>
            </p:nvSpPr>
            <p:spPr bwMode="auto">
              <a:xfrm>
                <a:off x="991880" y="655290"/>
                <a:ext cx="10404182" cy="5201424"/>
              </a:xfrm>
              <a:prstGeom prst="rect">
                <a:avLst/>
              </a:prstGeom>
              <a:blipFill>
                <a:blip r:embed="rId2"/>
                <a:stretch>
                  <a:fillRect l="-1343" t="-1279" r="-409" b="-1279"/>
                </a:stretch>
              </a:blipFill>
              <a:ln w="38100">
                <a:solidFill>
                  <a:srgbClr val="00B05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a:noFill/>
                  </a:rPr>
                  <a:t> </a:t>
                </a:r>
              </a:p>
            </p:txBody>
          </p:sp>
        </mc:Fallback>
      </mc:AlternateContent>
    </p:spTree>
    <p:extLst>
      <p:ext uri="{BB962C8B-B14F-4D97-AF65-F5344CB8AC3E}">
        <p14:creationId xmlns:p14="http://schemas.microsoft.com/office/powerpoint/2010/main" val="280320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964BAE26-EDE8-5F9D-E814-A75A03A5A70C}"/>
              </a:ext>
            </a:extLst>
          </p:cNvPr>
          <p:cNvSpPr txBox="1"/>
          <p:nvPr/>
        </p:nvSpPr>
        <p:spPr>
          <a:xfrm>
            <a:off x="1314752" y="5692170"/>
            <a:ext cx="3211822" cy="1046440"/>
          </a:xfrm>
          <a:prstGeom prst="rect">
            <a:avLst/>
          </a:prstGeom>
          <a:noFill/>
          <a:ln w="28575">
            <a:solidFill>
              <a:srgbClr val="00B050"/>
            </a:solidFill>
          </a:ln>
        </p:spPr>
        <p:txBody>
          <a:bodyPr wrap="square" rtlCol="0">
            <a:spAutoFit/>
          </a:bodyPr>
          <a:lstStyle/>
          <a:p>
            <a:pPr algn="just"/>
            <a:r>
              <a:rPr lang="en-US" altLang="ja-JP" b="1" dirty="0">
                <a:latin typeface="Times New Roman" panose="02020603050405020304" pitchFamily="18" charset="0"/>
                <a:cs typeface="Times New Roman" panose="02020603050405020304" pitchFamily="18" charset="0"/>
              </a:rPr>
              <a:t>Plasma meniscus</a:t>
            </a:r>
            <a:r>
              <a:rPr lang="ja-JP" altLang="en-US" b="1" dirty="0">
                <a:latin typeface="Times New Roman" panose="02020603050405020304" pitchFamily="18" charset="0"/>
                <a:cs typeface="Times New Roman" panose="02020603050405020304" pitchFamily="18" charset="0"/>
              </a:rPr>
              <a:t>：</a:t>
            </a:r>
            <a:r>
              <a:rPr lang="en-US" altLang="ja-JP" b="1" dirty="0">
                <a:latin typeface="Times New Roman" panose="02020603050405020304" pitchFamily="18" charset="0"/>
                <a:cs typeface="Times New Roman" panose="02020603050405020304" pitchFamily="18" charset="0"/>
              </a:rPr>
              <a:t>flat</a:t>
            </a:r>
          </a:p>
          <a:p>
            <a:pPr algn="just"/>
            <a:endParaRPr lang="en-US" altLang="ja-JP" sz="800" b="1" dirty="0">
              <a:latin typeface="Times New Roman" panose="02020603050405020304" pitchFamily="18" charset="0"/>
              <a:cs typeface="Times New Roman" panose="02020603050405020304" pitchFamily="18" charset="0"/>
            </a:endParaRPr>
          </a:p>
          <a:p>
            <a:pPr algn="just"/>
            <a:r>
              <a:rPr lang="en-US" altLang="ja-JP" b="1" dirty="0">
                <a:latin typeface="Times New Roman" panose="02020603050405020304" pitchFamily="18" charset="0"/>
                <a:cs typeface="Times New Roman" panose="02020603050405020304" pitchFamily="18" charset="0"/>
              </a:rPr>
              <a:t>Extracted ion beam</a:t>
            </a:r>
            <a:r>
              <a:rPr lang="ja-JP" altLang="en-US" b="1" dirty="0">
                <a:latin typeface="Times New Roman" panose="02020603050405020304" pitchFamily="18" charset="0"/>
                <a:cs typeface="Times New Roman" panose="02020603050405020304" pitchFamily="18" charset="0"/>
              </a:rPr>
              <a:t>：</a:t>
            </a:r>
            <a:r>
              <a:rPr lang="en-US" altLang="ja-JP" b="1" dirty="0">
                <a:latin typeface="Times New Roman" panose="02020603050405020304" pitchFamily="18" charset="0"/>
                <a:cs typeface="Times New Roman" panose="02020603050405020304" pitchFamily="18" charset="0"/>
              </a:rPr>
              <a:t>parallel</a:t>
            </a:r>
            <a:endParaRPr lang="en-US" altLang="ja-JP" sz="800" b="1" dirty="0">
              <a:latin typeface="Times New Roman" panose="02020603050405020304" pitchFamily="18" charset="0"/>
              <a:cs typeface="Times New Roman" panose="02020603050405020304" pitchFamily="18" charset="0"/>
            </a:endParaRPr>
          </a:p>
          <a:p>
            <a:pPr algn="just"/>
            <a:r>
              <a:rPr lang="en-US" altLang="ja-JP" b="1" dirty="0">
                <a:solidFill>
                  <a:srgbClr val="FF0000"/>
                </a:solidFill>
                <a:latin typeface="Times New Roman" panose="02020603050405020304" pitchFamily="18" charset="0"/>
                <a:cs typeface="Times New Roman" panose="02020603050405020304" pitchFamily="18" charset="0"/>
              </a:rPr>
              <a:t>Optimum </a:t>
            </a:r>
            <a:r>
              <a:rPr lang="en-US" altLang="ja-JP" b="1" dirty="0" err="1">
                <a:solidFill>
                  <a:srgbClr val="FF0000"/>
                </a:solidFill>
                <a:latin typeface="Times New Roman" panose="02020603050405020304" pitchFamily="18" charset="0"/>
                <a:cs typeface="Times New Roman" panose="02020603050405020304" pitchFamily="18" charset="0"/>
              </a:rPr>
              <a:t>perveance</a:t>
            </a:r>
            <a:endParaRPr lang="en-US" altLang="ja-JP" b="1" dirty="0">
              <a:solidFill>
                <a:srgbClr val="FF0000"/>
              </a:solidFill>
              <a:latin typeface="Times New Roman" panose="02020603050405020304" pitchFamily="18" charset="0"/>
              <a:cs typeface="Times New Roman" panose="02020603050405020304" pitchFamily="18" charset="0"/>
            </a:endParaRPr>
          </a:p>
        </p:txBody>
      </p:sp>
      <p:sp>
        <p:nvSpPr>
          <p:cNvPr id="4" name="テキスト ボックス 3">
            <a:extLst>
              <a:ext uri="{FF2B5EF4-FFF2-40B4-BE49-F238E27FC236}">
                <a16:creationId xmlns:a16="http://schemas.microsoft.com/office/drawing/2014/main" id="{1EBDD5CF-751F-DD1F-6C76-CBE4938E675E}"/>
              </a:ext>
            </a:extLst>
          </p:cNvPr>
          <p:cNvSpPr txBox="1"/>
          <p:nvPr/>
        </p:nvSpPr>
        <p:spPr>
          <a:xfrm>
            <a:off x="4967805" y="5692170"/>
            <a:ext cx="3084499" cy="1046440"/>
          </a:xfrm>
          <a:prstGeom prst="rect">
            <a:avLst/>
          </a:prstGeom>
          <a:noFill/>
          <a:ln w="28575">
            <a:solidFill>
              <a:srgbClr val="00B050"/>
            </a:solidFill>
          </a:ln>
        </p:spPr>
        <p:txBody>
          <a:bodyPr wrap="none" rtlCol="0">
            <a:spAutoFit/>
          </a:bodyPr>
          <a:lstStyle/>
          <a:p>
            <a:pPr algn="just"/>
            <a:r>
              <a:rPr lang="en-US" altLang="ja-JP" b="1" dirty="0">
                <a:latin typeface="Times New Roman" panose="02020603050405020304" pitchFamily="18" charset="0"/>
                <a:cs typeface="Times New Roman" panose="02020603050405020304" pitchFamily="18" charset="0"/>
              </a:rPr>
              <a:t>Plasma meniscus : Convex </a:t>
            </a:r>
            <a:r>
              <a:rPr lang="ja-JP" altLang="en-US" b="1" dirty="0">
                <a:latin typeface="Times New Roman" panose="02020603050405020304" pitchFamily="18" charset="0"/>
                <a:cs typeface="Times New Roman" panose="02020603050405020304" pitchFamily="18" charset="0"/>
              </a:rPr>
              <a:t>凸</a:t>
            </a:r>
            <a:endParaRPr lang="en-US" altLang="ja-JP" b="1" dirty="0">
              <a:latin typeface="Times New Roman" panose="02020603050405020304" pitchFamily="18" charset="0"/>
              <a:cs typeface="Times New Roman" panose="02020603050405020304" pitchFamily="18" charset="0"/>
            </a:endParaRPr>
          </a:p>
          <a:p>
            <a:pPr algn="just"/>
            <a:r>
              <a:rPr lang="en-US" altLang="ja-JP" dirty="0">
                <a:latin typeface="Times New Roman" panose="02020603050405020304" pitchFamily="18" charset="0"/>
                <a:cs typeface="Times New Roman" panose="02020603050405020304" pitchFamily="18" charset="0"/>
              </a:rPr>
              <a:t> comes out towards the EG</a:t>
            </a:r>
          </a:p>
          <a:p>
            <a:pPr algn="just"/>
            <a:endParaRPr lang="en-US" altLang="ja-JP" sz="800" b="1" dirty="0">
              <a:latin typeface="Times New Roman" panose="02020603050405020304" pitchFamily="18" charset="0"/>
              <a:cs typeface="Times New Roman" panose="02020603050405020304" pitchFamily="18" charset="0"/>
            </a:endParaRPr>
          </a:p>
          <a:p>
            <a:pPr algn="just"/>
            <a:r>
              <a:rPr lang="en-US" altLang="ja-JP" b="1" dirty="0">
                <a:latin typeface="Times New Roman" panose="02020603050405020304" pitchFamily="18" charset="0"/>
                <a:cs typeface="Times New Roman" panose="02020603050405020304" pitchFamily="18" charset="0"/>
              </a:rPr>
              <a:t>Extracted beams </a:t>
            </a:r>
            <a:r>
              <a:rPr lang="en-US" altLang="ja-JP" dirty="0">
                <a:latin typeface="Times New Roman" panose="02020603050405020304" pitchFamily="18" charset="0"/>
                <a:cs typeface="Times New Roman" panose="02020603050405020304" pitchFamily="18" charset="0"/>
              </a:rPr>
              <a:t>: </a:t>
            </a:r>
            <a:r>
              <a:rPr lang="en-US" altLang="ja-JP" b="1" dirty="0">
                <a:latin typeface="Times New Roman" panose="02020603050405020304" pitchFamily="18" charset="0"/>
                <a:cs typeface="Times New Roman" panose="02020603050405020304" pitchFamily="18" charset="0"/>
              </a:rPr>
              <a:t>diverged</a:t>
            </a:r>
          </a:p>
        </p:txBody>
      </p:sp>
      <p:sp>
        <p:nvSpPr>
          <p:cNvPr id="5" name="テキスト ボックス 4">
            <a:extLst>
              <a:ext uri="{FF2B5EF4-FFF2-40B4-BE49-F238E27FC236}">
                <a16:creationId xmlns:a16="http://schemas.microsoft.com/office/drawing/2014/main" id="{18F9F989-12EE-958D-1C06-72866031D650}"/>
              </a:ext>
            </a:extLst>
          </p:cNvPr>
          <p:cNvSpPr txBox="1"/>
          <p:nvPr/>
        </p:nvSpPr>
        <p:spPr>
          <a:xfrm>
            <a:off x="8678919" y="5750648"/>
            <a:ext cx="3360856" cy="1046440"/>
          </a:xfrm>
          <a:prstGeom prst="rect">
            <a:avLst/>
          </a:prstGeom>
          <a:noFill/>
          <a:ln w="28575">
            <a:solidFill>
              <a:srgbClr val="00B050"/>
            </a:solidFill>
          </a:ln>
        </p:spPr>
        <p:txBody>
          <a:bodyPr wrap="none" rtlCol="0">
            <a:spAutoFit/>
          </a:bodyPr>
          <a:lstStyle/>
          <a:p>
            <a:pPr algn="just"/>
            <a:r>
              <a:rPr lang="en-US" altLang="ja-JP" b="1" dirty="0">
                <a:latin typeface="Times New Roman" panose="02020603050405020304" pitchFamily="18" charset="0"/>
                <a:cs typeface="Times New Roman" panose="02020603050405020304" pitchFamily="18" charset="0"/>
              </a:rPr>
              <a:t>Plasma meniscus : Concave </a:t>
            </a:r>
            <a:r>
              <a:rPr lang="ja-JP" altLang="en-US" b="1" dirty="0">
                <a:latin typeface="Times New Roman" panose="02020603050405020304" pitchFamily="18" charset="0"/>
                <a:cs typeface="Times New Roman" panose="02020603050405020304" pitchFamily="18" charset="0"/>
              </a:rPr>
              <a:t>凹</a:t>
            </a:r>
            <a:endParaRPr lang="en-US" altLang="ja-JP" b="1" dirty="0">
              <a:latin typeface="Times New Roman" panose="02020603050405020304" pitchFamily="18" charset="0"/>
              <a:cs typeface="Times New Roman" panose="02020603050405020304" pitchFamily="18" charset="0"/>
            </a:endParaRPr>
          </a:p>
          <a:p>
            <a:pPr algn="just"/>
            <a:r>
              <a:rPr lang="en-US" altLang="ja-JP" dirty="0">
                <a:latin typeface="Times New Roman" panose="02020603050405020304" pitchFamily="18" charset="0"/>
                <a:cs typeface="Times New Roman" panose="02020603050405020304" pitchFamily="18" charset="0"/>
              </a:rPr>
              <a:t> penetrates into the source region</a:t>
            </a:r>
          </a:p>
          <a:p>
            <a:pPr algn="just"/>
            <a:endParaRPr lang="en-US" altLang="ja-JP" sz="800" b="1" dirty="0">
              <a:latin typeface="Times New Roman" panose="02020603050405020304" pitchFamily="18" charset="0"/>
              <a:cs typeface="Times New Roman" panose="02020603050405020304" pitchFamily="18" charset="0"/>
            </a:endParaRPr>
          </a:p>
          <a:p>
            <a:pPr algn="just"/>
            <a:r>
              <a:rPr lang="en-US" altLang="ja-JP" b="1" dirty="0">
                <a:latin typeface="Times New Roman" panose="02020603050405020304" pitchFamily="18" charset="0"/>
                <a:cs typeface="Times New Roman" panose="02020603050405020304" pitchFamily="18" charset="0"/>
              </a:rPr>
              <a:t>Extracted beams </a:t>
            </a:r>
            <a:r>
              <a:rPr lang="en-US" altLang="ja-JP" dirty="0">
                <a:latin typeface="Times New Roman" panose="02020603050405020304" pitchFamily="18" charset="0"/>
                <a:cs typeface="Times New Roman" panose="02020603050405020304" pitchFamily="18" charset="0"/>
              </a:rPr>
              <a:t>: </a:t>
            </a:r>
            <a:r>
              <a:rPr lang="en-US" altLang="ja-JP" b="1" dirty="0">
                <a:latin typeface="Times New Roman" panose="02020603050405020304" pitchFamily="18" charset="0"/>
                <a:cs typeface="Times New Roman" panose="02020603050405020304" pitchFamily="18" charset="0"/>
              </a:rPr>
              <a:t>over-focused</a:t>
            </a:r>
          </a:p>
        </p:txBody>
      </p:sp>
      <p:sp>
        <p:nvSpPr>
          <p:cNvPr id="6" name="Line 5">
            <a:extLst>
              <a:ext uri="{FF2B5EF4-FFF2-40B4-BE49-F238E27FC236}">
                <a16:creationId xmlns:a16="http://schemas.microsoft.com/office/drawing/2014/main" id="{A0855F08-FCDD-2DEB-EF3E-67416234AAF0}"/>
              </a:ext>
            </a:extLst>
          </p:cNvPr>
          <p:cNvSpPr>
            <a:spLocks noChangeShapeType="1"/>
          </p:cNvSpPr>
          <p:nvPr/>
        </p:nvSpPr>
        <p:spPr bwMode="auto">
          <a:xfrm>
            <a:off x="349093" y="498470"/>
            <a:ext cx="9314267" cy="0"/>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7" name="正方形/長方形 6">
            <a:extLst>
              <a:ext uri="{FF2B5EF4-FFF2-40B4-BE49-F238E27FC236}">
                <a16:creationId xmlns:a16="http://schemas.microsoft.com/office/drawing/2014/main" id="{D9D2F156-424D-0710-DBE6-0DCCF1854024}"/>
              </a:ext>
            </a:extLst>
          </p:cNvPr>
          <p:cNvSpPr/>
          <p:nvPr/>
        </p:nvSpPr>
        <p:spPr>
          <a:xfrm>
            <a:off x="245999" y="-24750"/>
            <a:ext cx="9443611" cy="523220"/>
          </a:xfrm>
          <a:prstGeom prst="rect">
            <a:avLst/>
          </a:prstGeom>
        </p:spPr>
        <p:txBody>
          <a:bodyPr wrap="none">
            <a:spAutoFit/>
          </a:bodyPr>
          <a:lstStyle/>
          <a:p>
            <a:r>
              <a:rPr lang="en-US" altLang="ja-JP" sz="2800" dirty="0">
                <a:solidFill>
                  <a:srgbClr val="6666FF"/>
                </a:solidFill>
                <a:latin typeface="Times New Roman" panose="02020603050405020304" pitchFamily="18" charset="0"/>
                <a:cs typeface="Times New Roman" panose="02020603050405020304" pitchFamily="18" charset="0"/>
              </a:rPr>
              <a:t>Relation between shape of plasma meniscus and ion beam optics</a:t>
            </a:r>
            <a:endParaRPr lang="ja-JP" altLang="en-US" sz="2800" dirty="0">
              <a:solidFill>
                <a:srgbClr val="6666FF"/>
              </a:solidFill>
              <a:latin typeface="Times New Roman" panose="02020603050405020304" pitchFamily="18" charset="0"/>
              <a:cs typeface="Times New Roman" panose="02020603050405020304" pitchFamily="18" charset="0"/>
            </a:endParaRPr>
          </a:p>
        </p:txBody>
      </p:sp>
      <p:pic>
        <p:nvPicPr>
          <p:cNvPr id="8" name="Picture 16">
            <a:extLst>
              <a:ext uri="{FF2B5EF4-FFF2-40B4-BE49-F238E27FC236}">
                <a16:creationId xmlns:a16="http://schemas.microsoft.com/office/drawing/2014/main" id="{71A473BC-38C9-11E2-D48E-910550642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0170" y="2605682"/>
            <a:ext cx="2413000"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a:extLst>
              <a:ext uri="{FF2B5EF4-FFF2-40B4-BE49-F238E27FC236}">
                <a16:creationId xmlns:a16="http://schemas.microsoft.com/office/drawing/2014/main" id="{42B3C99F-E5D4-524B-433C-B2DA49DB62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7151" y="2605682"/>
            <a:ext cx="243840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8">
            <a:extLst>
              <a:ext uri="{FF2B5EF4-FFF2-40B4-BE49-F238E27FC236}">
                <a16:creationId xmlns:a16="http://schemas.microsoft.com/office/drawing/2014/main" id="{840B2AB0-891C-ADF7-F730-2FC8398948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7900" y="2595634"/>
            <a:ext cx="2438400"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テキスト ボックス 10">
            <a:extLst>
              <a:ext uri="{FF2B5EF4-FFF2-40B4-BE49-F238E27FC236}">
                <a16:creationId xmlns:a16="http://schemas.microsoft.com/office/drawing/2014/main" id="{841105D9-6DB9-D592-A007-594BEAAC4EF4}"/>
              </a:ext>
            </a:extLst>
          </p:cNvPr>
          <p:cNvSpPr txBox="1"/>
          <p:nvPr/>
        </p:nvSpPr>
        <p:spPr>
          <a:xfrm>
            <a:off x="2743231" y="2258669"/>
            <a:ext cx="479618" cy="369332"/>
          </a:xfrm>
          <a:prstGeom prst="rect">
            <a:avLst/>
          </a:prstGeom>
          <a:noFill/>
        </p:spPr>
        <p:txBody>
          <a:bodyPr wrap="none" rtlCol="0">
            <a:spAutoFit/>
          </a:bodyPr>
          <a:lstStyle/>
          <a:p>
            <a:pPr algn="just"/>
            <a:r>
              <a:rPr kumimoji="1" lang="en-US" altLang="ja-JP" dirty="0">
                <a:latin typeface="Times New Roman" panose="02020603050405020304" pitchFamily="18" charset="0"/>
                <a:cs typeface="Times New Roman" panose="02020603050405020304" pitchFamily="18" charset="0"/>
              </a:rPr>
              <a:t>PG</a:t>
            </a:r>
            <a:endParaRPr kumimoji="1" lang="ja-JP" altLang="en-US" dirty="0">
              <a:latin typeface="Times New Roman" panose="02020603050405020304" pitchFamily="18" charset="0"/>
              <a:cs typeface="Times New Roman" panose="02020603050405020304" pitchFamily="18" charset="0"/>
            </a:endParaRPr>
          </a:p>
        </p:txBody>
      </p:sp>
      <p:sp>
        <p:nvSpPr>
          <p:cNvPr id="12" name="テキスト ボックス 11">
            <a:extLst>
              <a:ext uri="{FF2B5EF4-FFF2-40B4-BE49-F238E27FC236}">
                <a16:creationId xmlns:a16="http://schemas.microsoft.com/office/drawing/2014/main" id="{F9981735-2972-4F55-42F4-88B6C6A4A5D7}"/>
              </a:ext>
            </a:extLst>
          </p:cNvPr>
          <p:cNvSpPr txBox="1"/>
          <p:nvPr/>
        </p:nvSpPr>
        <p:spPr>
          <a:xfrm>
            <a:off x="3252641" y="2258669"/>
            <a:ext cx="495649" cy="369332"/>
          </a:xfrm>
          <a:prstGeom prst="rect">
            <a:avLst/>
          </a:prstGeom>
          <a:noFill/>
        </p:spPr>
        <p:txBody>
          <a:bodyPr wrap="none" rtlCol="0">
            <a:spAutoFit/>
          </a:bodyPr>
          <a:lstStyle/>
          <a:p>
            <a:pPr algn="just"/>
            <a:r>
              <a:rPr lang="en-US" altLang="ja-JP" dirty="0">
                <a:latin typeface="Times New Roman" panose="02020603050405020304" pitchFamily="18" charset="0"/>
                <a:cs typeface="Times New Roman" panose="02020603050405020304" pitchFamily="18" charset="0"/>
              </a:rPr>
              <a:t>E</a:t>
            </a:r>
            <a:r>
              <a:rPr kumimoji="1" lang="en-US" altLang="ja-JP" dirty="0">
                <a:latin typeface="Times New Roman" panose="02020603050405020304" pitchFamily="18" charset="0"/>
                <a:cs typeface="Times New Roman" panose="02020603050405020304" pitchFamily="18" charset="0"/>
              </a:rPr>
              <a:t>G</a:t>
            </a:r>
            <a:endParaRPr kumimoji="1" lang="ja-JP" altLang="en-US" dirty="0">
              <a:latin typeface="Times New Roman" panose="02020603050405020304" pitchFamily="18" charset="0"/>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065F674D-5EC6-37F0-A48A-AFB412861434}"/>
              </a:ext>
            </a:extLst>
          </p:cNvPr>
          <p:cNvSpPr txBox="1"/>
          <p:nvPr/>
        </p:nvSpPr>
        <p:spPr>
          <a:xfrm>
            <a:off x="6377188" y="2268261"/>
            <a:ext cx="479618" cy="369332"/>
          </a:xfrm>
          <a:prstGeom prst="rect">
            <a:avLst/>
          </a:prstGeom>
          <a:noFill/>
        </p:spPr>
        <p:txBody>
          <a:bodyPr wrap="none" rtlCol="0">
            <a:spAutoFit/>
          </a:bodyPr>
          <a:lstStyle/>
          <a:p>
            <a:pPr algn="just"/>
            <a:r>
              <a:rPr kumimoji="1" lang="en-US" altLang="ja-JP" dirty="0">
                <a:latin typeface="Times New Roman" panose="02020603050405020304" pitchFamily="18" charset="0"/>
                <a:cs typeface="Times New Roman" panose="02020603050405020304" pitchFamily="18" charset="0"/>
              </a:rPr>
              <a:t>PG</a:t>
            </a:r>
            <a:endParaRPr kumimoji="1" lang="ja-JP" altLang="en-US" dirty="0">
              <a:latin typeface="Times New Roman" panose="02020603050405020304" pitchFamily="18" charset="0"/>
              <a:cs typeface="Times New Roman" panose="02020603050405020304" pitchFamily="18" charset="0"/>
            </a:endParaRPr>
          </a:p>
        </p:txBody>
      </p:sp>
      <p:sp>
        <p:nvSpPr>
          <p:cNvPr id="14" name="テキスト ボックス 13">
            <a:extLst>
              <a:ext uri="{FF2B5EF4-FFF2-40B4-BE49-F238E27FC236}">
                <a16:creationId xmlns:a16="http://schemas.microsoft.com/office/drawing/2014/main" id="{7419AC41-3342-F114-029B-7AD1647BC1F4}"/>
              </a:ext>
            </a:extLst>
          </p:cNvPr>
          <p:cNvSpPr txBox="1"/>
          <p:nvPr/>
        </p:nvSpPr>
        <p:spPr>
          <a:xfrm>
            <a:off x="6886598" y="2268261"/>
            <a:ext cx="495649" cy="369332"/>
          </a:xfrm>
          <a:prstGeom prst="rect">
            <a:avLst/>
          </a:prstGeom>
          <a:noFill/>
        </p:spPr>
        <p:txBody>
          <a:bodyPr wrap="none" rtlCol="0">
            <a:spAutoFit/>
          </a:bodyPr>
          <a:lstStyle/>
          <a:p>
            <a:pPr algn="just"/>
            <a:r>
              <a:rPr lang="en-US" altLang="ja-JP" dirty="0">
                <a:latin typeface="Times New Roman" panose="02020603050405020304" pitchFamily="18" charset="0"/>
                <a:cs typeface="Times New Roman" panose="02020603050405020304" pitchFamily="18" charset="0"/>
              </a:rPr>
              <a:t>E</a:t>
            </a:r>
            <a:r>
              <a:rPr kumimoji="1" lang="en-US" altLang="ja-JP" dirty="0">
                <a:latin typeface="Times New Roman" panose="02020603050405020304" pitchFamily="18" charset="0"/>
                <a:cs typeface="Times New Roman" panose="02020603050405020304" pitchFamily="18" charset="0"/>
              </a:rPr>
              <a:t>G</a:t>
            </a:r>
            <a:endParaRPr kumimoji="1" lang="ja-JP" altLang="en-US" dirty="0">
              <a:latin typeface="Times New Roman" panose="02020603050405020304" pitchFamily="18" charset="0"/>
              <a:cs typeface="Times New Roman" panose="02020603050405020304" pitchFamily="18" charset="0"/>
            </a:endParaRPr>
          </a:p>
        </p:txBody>
      </p:sp>
      <p:sp>
        <p:nvSpPr>
          <p:cNvPr id="15" name="テキスト ボックス 14">
            <a:extLst>
              <a:ext uri="{FF2B5EF4-FFF2-40B4-BE49-F238E27FC236}">
                <a16:creationId xmlns:a16="http://schemas.microsoft.com/office/drawing/2014/main" id="{F1B26BE3-C18F-9C06-38AC-766D887E92AF}"/>
              </a:ext>
            </a:extLst>
          </p:cNvPr>
          <p:cNvSpPr txBox="1"/>
          <p:nvPr/>
        </p:nvSpPr>
        <p:spPr>
          <a:xfrm>
            <a:off x="10140245" y="2228734"/>
            <a:ext cx="479618" cy="369332"/>
          </a:xfrm>
          <a:prstGeom prst="rect">
            <a:avLst/>
          </a:prstGeom>
          <a:noFill/>
        </p:spPr>
        <p:txBody>
          <a:bodyPr wrap="none" rtlCol="0">
            <a:spAutoFit/>
          </a:bodyPr>
          <a:lstStyle/>
          <a:p>
            <a:pPr algn="just"/>
            <a:r>
              <a:rPr kumimoji="1" lang="en-US" altLang="ja-JP" dirty="0">
                <a:latin typeface="Times New Roman" panose="02020603050405020304" pitchFamily="18" charset="0"/>
                <a:cs typeface="Times New Roman" panose="02020603050405020304" pitchFamily="18" charset="0"/>
              </a:rPr>
              <a:t>PG</a:t>
            </a:r>
            <a:endParaRPr kumimoji="1" lang="ja-JP" altLang="en-US" dirty="0">
              <a:latin typeface="Times New Roman" panose="02020603050405020304" pitchFamily="18" charset="0"/>
              <a:cs typeface="Times New Roman" panose="02020603050405020304" pitchFamily="18" charset="0"/>
            </a:endParaRPr>
          </a:p>
        </p:txBody>
      </p:sp>
      <p:sp>
        <p:nvSpPr>
          <p:cNvPr id="16" name="テキスト ボックス 15">
            <a:extLst>
              <a:ext uri="{FF2B5EF4-FFF2-40B4-BE49-F238E27FC236}">
                <a16:creationId xmlns:a16="http://schemas.microsoft.com/office/drawing/2014/main" id="{51FE945F-F8D9-D3F8-4B1F-E7D77DEC22BC}"/>
              </a:ext>
            </a:extLst>
          </p:cNvPr>
          <p:cNvSpPr txBox="1"/>
          <p:nvPr/>
        </p:nvSpPr>
        <p:spPr>
          <a:xfrm>
            <a:off x="10649655" y="2228734"/>
            <a:ext cx="495649" cy="369332"/>
          </a:xfrm>
          <a:prstGeom prst="rect">
            <a:avLst/>
          </a:prstGeom>
          <a:noFill/>
        </p:spPr>
        <p:txBody>
          <a:bodyPr wrap="none" rtlCol="0">
            <a:spAutoFit/>
          </a:bodyPr>
          <a:lstStyle/>
          <a:p>
            <a:pPr algn="just"/>
            <a:r>
              <a:rPr lang="en-US" altLang="ja-JP" dirty="0">
                <a:latin typeface="Times New Roman" panose="02020603050405020304" pitchFamily="18" charset="0"/>
                <a:cs typeface="Times New Roman" panose="02020603050405020304" pitchFamily="18" charset="0"/>
              </a:rPr>
              <a:t>E</a:t>
            </a:r>
            <a:r>
              <a:rPr kumimoji="1" lang="en-US" altLang="ja-JP" dirty="0">
                <a:latin typeface="Times New Roman" panose="02020603050405020304" pitchFamily="18" charset="0"/>
                <a:cs typeface="Times New Roman" panose="02020603050405020304" pitchFamily="18" charset="0"/>
              </a:rPr>
              <a:t>G</a:t>
            </a:r>
            <a:endParaRPr kumimoji="1" lang="ja-JP" altLang="en-US" dirty="0">
              <a:latin typeface="Times New Roman" panose="02020603050405020304" pitchFamily="18" charset="0"/>
              <a:cs typeface="Times New Roman" panose="02020603050405020304" pitchFamily="18" charset="0"/>
            </a:endParaRPr>
          </a:p>
        </p:txBody>
      </p:sp>
      <p:cxnSp>
        <p:nvCxnSpPr>
          <p:cNvPr id="17" name="直線矢印コネクタ 16">
            <a:extLst>
              <a:ext uri="{FF2B5EF4-FFF2-40B4-BE49-F238E27FC236}">
                <a16:creationId xmlns:a16="http://schemas.microsoft.com/office/drawing/2014/main" id="{2CF072F9-B35D-606D-302E-E2DCECCDEB1A}"/>
              </a:ext>
            </a:extLst>
          </p:cNvPr>
          <p:cNvCxnSpPr/>
          <p:nvPr/>
        </p:nvCxnSpPr>
        <p:spPr>
          <a:xfrm flipV="1">
            <a:off x="2995864" y="3786829"/>
            <a:ext cx="379754" cy="6303"/>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aphicFrame>
        <p:nvGraphicFramePr>
          <p:cNvPr id="18" name="オブジェクト 17">
            <a:extLst>
              <a:ext uri="{FF2B5EF4-FFF2-40B4-BE49-F238E27FC236}">
                <a16:creationId xmlns:a16="http://schemas.microsoft.com/office/drawing/2014/main" id="{2678A315-E747-A769-9F6E-829D0409B117}"/>
              </a:ext>
            </a:extLst>
          </p:cNvPr>
          <p:cNvGraphicFramePr>
            <a:graphicFrameLocks noChangeAspect="1"/>
          </p:cNvGraphicFramePr>
          <p:nvPr>
            <p:extLst>
              <p:ext uri="{D42A27DB-BD31-4B8C-83A1-F6EECF244321}">
                <p14:modId xmlns:p14="http://schemas.microsoft.com/office/powerpoint/2010/main" val="3058849221"/>
              </p:ext>
            </p:extLst>
          </p:nvPr>
        </p:nvGraphicFramePr>
        <p:xfrm>
          <a:off x="3449785" y="3606761"/>
          <a:ext cx="307837" cy="391792"/>
        </p:xfrm>
        <a:graphic>
          <a:graphicData uri="http://schemas.openxmlformats.org/presentationml/2006/ole">
            <mc:AlternateContent xmlns:mc="http://schemas.openxmlformats.org/markup-compatibility/2006">
              <mc:Choice xmlns:v="urn:schemas-microsoft-com:vml" Requires="v">
                <p:oleObj name="Equation" r:id="rId5" imgW="139680" imgH="177480" progId="Equation.DSMT4">
                  <p:embed/>
                </p:oleObj>
              </mc:Choice>
              <mc:Fallback>
                <p:oleObj name="Equation" r:id="rId5" imgW="139680" imgH="177480" progId="Equation.DSMT4">
                  <p:embed/>
                  <p:pic>
                    <p:nvPicPr>
                      <p:cNvPr id="23" name="オブジェクト 22"/>
                      <p:cNvPicPr/>
                      <p:nvPr/>
                    </p:nvPicPr>
                    <p:blipFill>
                      <a:blip r:embed="rId6"/>
                      <a:stretch>
                        <a:fillRect/>
                      </a:stretch>
                    </p:blipFill>
                    <p:spPr>
                      <a:xfrm>
                        <a:off x="3449785" y="3606761"/>
                        <a:ext cx="307837" cy="391792"/>
                      </a:xfrm>
                      <a:prstGeom prst="rect">
                        <a:avLst/>
                      </a:prstGeom>
                      <a:solidFill>
                        <a:srgbClr val="FFFF00"/>
                      </a:solidFill>
                    </p:spPr>
                  </p:pic>
                </p:oleObj>
              </mc:Fallback>
            </mc:AlternateContent>
          </a:graphicData>
        </a:graphic>
      </p:graphicFrame>
      <p:cxnSp>
        <p:nvCxnSpPr>
          <p:cNvPr id="19" name="直線矢印コネクタ 18">
            <a:extLst>
              <a:ext uri="{FF2B5EF4-FFF2-40B4-BE49-F238E27FC236}">
                <a16:creationId xmlns:a16="http://schemas.microsoft.com/office/drawing/2014/main" id="{EA712D3C-D18D-FB90-E7C2-10740A5A0CEF}"/>
              </a:ext>
            </a:extLst>
          </p:cNvPr>
          <p:cNvCxnSpPr/>
          <p:nvPr/>
        </p:nvCxnSpPr>
        <p:spPr>
          <a:xfrm>
            <a:off x="6766496" y="3761381"/>
            <a:ext cx="231918" cy="9525"/>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aphicFrame>
        <p:nvGraphicFramePr>
          <p:cNvPr id="20" name="オブジェクト 19">
            <a:extLst>
              <a:ext uri="{FF2B5EF4-FFF2-40B4-BE49-F238E27FC236}">
                <a16:creationId xmlns:a16="http://schemas.microsoft.com/office/drawing/2014/main" id="{55CE54CD-AF2F-7D62-51A0-E66E8248D2CC}"/>
              </a:ext>
            </a:extLst>
          </p:cNvPr>
          <p:cNvGraphicFramePr>
            <a:graphicFrameLocks noChangeAspect="1"/>
          </p:cNvGraphicFramePr>
          <p:nvPr>
            <p:extLst>
              <p:ext uri="{D42A27DB-BD31-4B8C-83A1-F6EECF244321}">
                <p14:modId xmlns:p14="http://schemas.microsoft.com/office/powerpoint/2010/main" val="1118349237"/>
              </p:ext>
            </p:extLst>
          </p:nvPr>
        </p:nvGraphicFramePr>
        <p:xfrm>
          <a:off x="7078219" y="3559853"/>
          <a:ext cx="453952" cy="453952"/>
        </p:xfrm>
        <a:graphic>
          <a:graphicData uri="http://schemas.openxmlformats.org/presentationml/2006/ole">
            <mc:AlternateContent xmlns:mc="http://schemas.openxmlformats.org/markup-compatibility/2006">
              <mc:Choice xmlns:v="urn:schemas-microsoft-com:vml" Requires="v">
                <p:oleObj name="Equation" r:id="rId7" imgW="241200" imgH="241200" progId="Equation.DSMT4">
                  <p:embed/>
                </p:oleObj>
              </mc:Choice>
              <mc:Fallback>
                <p:oleObj name="Equation" r:id="rId7" imgW="241200" imgH="241200" progId="Equation.DSMT4">
                  <p:embed/>
                  <p:pic>
                    <p:nvPicPr>
                      <p:cNvPr id="25" name="オブジェクト 24"/>
                      <p:cNvPicPr/>
                      <p:nvPr/>
                    </p:nvPicPr>
                    <p:blipFill>
                      <a:blip r:embed="rId8"/>
                      <a:stretch>
                        <a:fillRect/>
                      </a:stretch>
                    </p:blipFill>
                    <p:spPr>
                      <a:xfrm>
                        <a:off x="7078219" y="3559853"/>
                        <a:ext cx="453952" cy="453952"/>
                      </a:xfrm>
                      <a:prstGeom prst="rect">
                        <a:avLst/>
                      </a:prstGeom>
                      <a:solidFill>
                        <a:srgbClr val="FFFF00"/>
                      </a:solidFill>
                    </p:spPr>
                  </p:pic>
                </p:oleObj>
              </mc:Fallback>
            </mc:AlternateContent>
          </a:graphicData>
        </a:graphic>
      </p:graphicFrame>
      <p:cxnSp>
        <p:nvCxnSpPr>
          <p:cNvPr id="21" name="直線矢印コネクタ 20">
            <a:extLst>
              <a:ext uri="{FF2B5EF4-FFF2-40B4-BE49-F238E27FC236}">
                <a16:creationId xmlns:a16="http://schemas.microsoft.com/office/drawing/2014/main" id="{2B791DB0-66DF-63DE-5B8F-A547E6C15B11}"/>
              </a:ext>
            </a:extLst>
          </p:cNvPr>
          <p:cNvCxnSpPr/>
          <p:nvPr/>
        </p:nvCxnSpPr>
        <p:spPr>
          <a:xfrm>
            <a:off x="10272561" y="3789062"/>
            <a:ext cx="624918" cy="3547"/>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aphicFrame>
        <p:nvGraphicFramePr>
          <p:cNvPr id="22" name="オブジェクト 21">
            <a:extLst>
              <a:ext uri="{FF2B5EF4-FFF2-40B4-BE49-F238E27FC236}">
                <a16:creationId xmlns:a16="http://schemas.microsoft.com/office/drawing/2014/main" id="{02F65471-E629-7AAB-68A2-C43BC9BC2815}"/>
              </a:ext>
            </a:extLst>
          </p:cNvPr>
          <p:cNvGraphicFramePr>
            <a:graphicFrameLocks noChangeAspect="1"/>
          </p:cNvGraphicFramePr>
          <p:nvPr>
            <p:extLst>
              <p:ext uri="{D42A27DB-BD31-4B8C-83A1-F6EECF244321}">
                <p14:modId xmlns:p14="http://schemas.microsoft.com/office/powerpoint/2010/main" val="853114454"/>
              </p:ext>
            </p:extLst>
          </p:nvPr>
        </p:nvGraphicFramePr>
        <p:xfrm>
          <a:off x="10935232" y="3244718"/>
          <a:ext cx="453952" cy="453952"/>
        </p:xfrm>
        <a:graphic>
          <a:graphicData uri="http://schemas.openxmlformats.org/presentationml/2006/ole">
            <mc:AlternateContent xmlns:mc="http://schemas.openxmlformats.org/markup-compatibility/2006">
              <mc:Choice xmlns:v="urn:schemas-microsoft-com:vml" Requires="v">
                <p:oleObj name="Equation" r:id="rId7" imgW="241200" imgH="241200" progId="Equation.DSMT4">
                  <p:embed/>
                </p:oleObj>
              </mc:Choice>
              <mc:Fallback>
                <p:oleObj name="Equation" r:id="rId7" imgW="241200" imgH="241200" progId="Equation.DSMT4">
                  <p:embed/>
                  <p:pic>
                    <p:nvPicPr>
                      <p:cNvPr id="27" name="オブジェクト 26"/>
                      <p:cNvPicPr/>
                      <p:nvPr/>
                    </p:nvPicPr>
                    <p:blipFill>
                      <a:blip r:embed="rId8"/>
                      <a:stretch>
                        <a:fillRect/>
                      </a:stretch>
                    </p:blipFill>
                    <p:spPr>
                      <a:xfrm>
                        <a:off x="10935232" y="3244718"/>
                        <a:ext cx="453952" cy="453952"/>
                      </a:xfrm>
                      <a:prstGeom prst="rect">
                        <a:avLst/>
                      </a:prstGeom>
                      <a:solidFill>
                        <a:srgbClr val="FFFF00"/>
                      </a:solidFill>
                    </p:spPr>
                  </p:pic>
                </p:oleObj>
              </mc:Fallback>
            </mc:AlternateContent>
          </a:graphicData>
        </a:graphic>
      </p:graphicFrame>
      <p:sp>
        <p:nvSpPr>
          <p:cNvPr id="23" name="テキスト ボックス 22">
            <a:extLst>
              <a:ext uri="{FF2B5EF4-FFF2-40B4-BE49-F238E27FC236}">
                <a16:creationId xmlns:a16="http://schemas.microsoft.com/office/drawing/2014/main" id="{618BCD90-D29D-EC89-0625-7D0ED7C6E8C3}"/>
              </a:ext>
            </a:extLst>
          </p:cNvPr>
          <p:cNvSpPr txBox="1"/>
          <p:nvPr/>
        </p:nvSpPr>
        <p:spPr>
          <a:xfrm>
            <a:off x="1807030" y="2628001"/>
            <a:ext cx="851515" cy="646331"/>
          </a:xfrm>
          <a:prstGeom prst="rect">
            <a:avLst/>
          </a:prstGeom>
          <a:noFill/>
        </p:spPr>
        <p:txBody>
          <a:bodyPr wrap="none" rtlCol="0">
            <a:spAutoFit/>
          </a:bodyPr>
          <a:lstStyle/>
          <a:p>
            <a:pPr algn="just"/>
            <a:r>
              <a:rPr kumimoji="1" lang="en-US" altLang="ja-JP" dirty="0">
                <a:latin typeface="Times New Roman" panose="02020603050405020304" pitchFamily="18" charset="0"/>
                <a:cs typeface="Times New Roman" panose="02020603050405020304" pitchFamily="18" charset="0"/>
              </a:rPr>
              <a:t>Source</a:t>
            </a:r>
          </a:p>
          <a:p>
            <a:pPr algn="just"/>
            <a:r>
              <a:rPr lang="en-US" altLang="ja-JP" dirty="0">
                <a:latin typeface="Times New Roman" panose="02020603050405020304" pitchFamily="18" charset="0"/>
                <a:cs typeface="Times New Roman" panose="02020603050405020304" pitchFamily="18" charset="0"/>
              </a:rPr>
              <a:t>Plasma</a:t>
            </a:r>
            <a:endParaRPr kumimoji="1" lang="ja-JP" altLang="en-US" dirty="0">
              <a:latin typeface="Times New Roman" panose="02020603050405020304" pitchFamily="18" charset="0"/>
              <a:cs typeface="Times New Roman" panose="02020603050405020304" pitchFamily="18" charset="0"/>
            </a:endParaRPr>
          </a:p>
        </p:txBody>
      </p:sp>
      <p:sp>
        <p:nvSpPr>
          <p:cNvPr id="24" name="テキスト ボックス 23">
            <a:extLst>
              <a:ext uri="{FF2B5EF4-FFF2-40B4-BE49-F238E27FC236}">
                <a16:creationId xmlns:a16="http://schemas.microsoft.com/office/drawing/2014/main" id="{46328DC3-95FD-7EF3-146F-04F9570D9BFC}"/>
              </a:ext>
            </a:extLst>
          </p:cNvPr>
          <p:cNvSpPr txBox="1"/>
          <p:nvPr/>
        </p:nvSpPr>
        <p:spPr>
          <a:xfrm>
            <a:off x="1774195" y="3463663"/>
            <a:ext cx="1146468" cy="646331"/>
          </a:xfrm>
          <a:prstGeom prst="rect">
            <a:avLst/>
          </a:prstGeom>
          <a:noFill/>
        </p:spPr>
        <p:txBody>
          <a:bodyPr wrap="none" rtlCol="0">
            <a:spAutoFit/>
          </a:bodyPr>
          <a:lstStyle/>
          <a:p>
            <a:pPr algn="just"/>
            <a:r>
              <a:rPr lang="en-US" altLang="ja-JP" dirty="0">
                <a:latin typeface="Times New Roman" panose="02020603050405020304" pitchFamily="18" charset="0"/>
                <a:cs typeface="Times New Roman" panose="02020603050405020304" pitchFamily="18" charset="0"/>
              </a:rPr>
              <a:t>Extraction</a:t>
            </a:r>
          </a:p>
          <a:p>
            <a:pPr algn="just"/>
            <a:r>
              <a:rPr lang="en-US" altLang="ja-JP" dirty="0">
                <a:latin typeface="Times New Roman" panose="02020603050405020304" pitchFamily="18" charset="0"/>
                <a:cs typeface="Times New Roman" panose="02020603050405020304" pitchFamily="18" charset="0"/>
              </a:rPr>
              <a:t>aperture</a:t>
            </a:r>
            <a:endParaRPr kumimoji="1" lang="ja-JP" altLang="en-US" dirty="0">
              <a:latin typeface="Times New Roman" panose="02020603050405020304" pitchFamily="18" charset="0"/>
              <a:cs typeface="Times New Roman" panose="02020603050405020304" pitchFamily="18" charset="0"/>
            </a:endParaRPr>
          </a:p>
        </p:txBody>
      </p:sp>
      <p:cxnSp>
        <p:nvCxnSpPr>
          <p:cNvPr id="25" name="直線矢印コネクタ 24">
            <a:extLst>
              <a:ext uri="{FF2B5EF4-FFF2-40B4-BE49-F238E27FC236}">
                <a16:creationId xmlns:a16="http://schemas.microsoft.com/office/drawing/2014/main" id="{4913851E-F891-538C-360E-D0FAEC049560}"/>
              </a:ext>
            </a:extLst>
          </p:cNvPr>
          <p:cNvCxnSpPr/>
          <p:nvPr/>
        </p:nvCxnSpPr>
        <p:spPr>
          <a:xfrm>
            <a:off x="2995864" y="3463663"/>
            <a:ext cx="1339264" cy="0"/>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cxnSp>
        <p:nvCxnSpPr>
          <p:cNvPr id="26" name="直線矢印コネクタ 25">
            <a:extLst>
              <a:ext uri="{FF2B5EF4-FFF2-40B4-BE49-F238E27FC236}">
                <a16:creationId xmlns:a16="http://schemas.microsoft.com/office/drawing/2014/main" id="{6C8683EC-3268-13B3-0A79-E699224FCC54}"/>
              </a:ext>
            </a:extLst>
          </p:cNvPr>
          <p:cNvCxnSpPr/>
          <p:nvPr/>
        </p:nvCxnSpPr>
        <p:spPr>
          <a:xfrm>
            <a:off x="2986900" y="4059814"/>
            <a:ext cx="1339264" cy="0"/>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cxnSp>
        <p:nvCxnSpPr>
          <p:cNvPr id="27" name="直線矢印コネクタ 26">
            <a:extLst>
              <a:ext uri="{FF2B5EF4-FFF2-40B4-BE49-F238E27FC236}">
                <a16:creationId xmlns:a16="http://schemas.microsoft.com/office/drawing/2014/main" id="{29DA5680-1574-8296-2988-BABE0F430B2E}"/>
              </a:ext>
            </a:extLst>
          </p:cNvPr>
          <p:cNvCxnSpPr/>
          <p:nvPr/>
        </p:nvCxnSpPr>
        <p:spPr>
          <a:xfrm rot="600000" flipV="1">
            <a:off x="6657765" y="4177389"/>
            <a:ext cx="1339264" cy="0"/>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cxnSp>
        <p:nvCxnSpPr>
          <p:cNvPr id="28" name="直線矢印コネクタ 27">
            <a:extLst>
              <a:ext uri="{FF2B5EF4-FFF2-40B4-BE49-F238E27FC236}">
                <a16:creationId xmlns:a16="http://schemas.microsoft.com/office/drawing/2014/main" id="{7475EF2C-CFCE-4CF1-A2FE-AF8FF35B9008}"/>
              </a:ext>
            </a:extLst>
          </p:cNvPr>
          <p:cNvCxnSpPr/>
          <p:nvPr/>
        </p:nvCxnSpPr>
        <p:spPr>
          <a:xfrm rot="21000000">
            <a:off x="6666729" y="3406427"/>
            <a:ext cx="1339264" cy="0"/>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cxnSp>
        <p:nvCxnSpPr>
          <p:cNvPr id="29" name="直線矢印コネクタ 28">
            <a:extLst>
              <a:ext uri="{FF2B5EF4-FFF2-40B4-BE49-F238E27FC236}">
                <a16:creationId xmlns:a16="http://schemas.microsoft.com/office/drawing/2014/main" id="{C46EC168-F472-0A2B-5A3B-F995D7DD8989}"/>
              </a:ext>
            </a:extLst>
          </p:cNvPr>
          <p:cNvCxnSpPr/>
          <p:nvPr/>
        </p:nvCxnSpPr>
        <p:spPr>
          <a:xfrm rot="1080000" flipV="1">
            <a:off x="10301932" y="3683867"/>
            <a:ext cx="1339264" cy="0"/>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cxnSp>
        <p:nvCxnSpPr>
          <p:cNvPr id="30" name="直線矢印コネクタ 29">
            <a:extLst>
              <a:ext uri="{FF2B5EF4-FFF2-40B4-BE49-F238E27FC236}">
                <a16:creationId xmlns:a16="http://schemas.microsoft.com/office/drawing/2014/main" id="{CE4A62CC-182E-CAA6-2385-548DEE0B357D}"/>
              </a:ext>
            </a:extLst>
          </p:cNvPr>
          <p:cNvCxnSpPr/>
          <p:nvPr/>
        </p:nvCxnSpPr>
        <p:spPr>
          <a:xfrm rot="20520000">
            <a:off x="10306415" y="3903502"/>
            <a:ext cx="1339264" cy="0"/>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sp>
        <p:nvSpPr>
          <p:cNvPr id="31" name="テキスト ボックス 30">
            <a:extLst>
              <a:ext uri="{FF2B5EF4-FFF2-40B4-BE49-F238E27FC236}">
                <a16:creationId xmlns:a16="http://schemas.microsoft.com/office/drawing/2014/main" id="{F2757ACF-F8C3-E6DF-7097-B7021C73842B}"/>
              </a:ext>
            </a:extLst>
          </p:cNvPr>
          <p:cNvSpPr txBox="1"/>
          <p:nvPr/>
        </p:nvSpPr>
        <p:spPr>
          <a:xfrm>
            <a:off x="3564832" y="4121076"/>
            <a:ext cx="1136675" cy="646331"/>
          </a:xfrm>
          <a:prstGeom prst="rect">
            <a:avLst/>
          </a:prstGeom>
          <a:noFill/>
        </p:spPr>
        <p:txBody>
          <a:bodyPr wrap="square" rtlCol="0">
            <a:spAutoFit/>
          </a:bodyPr>
          <a:lstStyle/>
          <a:p>
            <a:pPr algn="just"/>
            <a:r>
              <a:rPr kumimoji="1" lang="en-US" altLang="ja-JP" dirty="0">
                <a:latin typeface="Times New Roman" panose="02020603050405020304" pitchFamily="18" charset="0"/>
                <a:cs typeface="Times New Roman" panose="02020603050405020304" pitchFamily="18" charset="0"/>
              </a:rPr>
              <a:t>Ion beam trajectory </a:t>
            </a:r>
            <a:endParaRPr kumimoji="1" lang="ja-JP" altLang="en-US" dirty="0">
              <a:latin typeface="Times New Roman" panose="02020603050405020304" pitchFamily="18" charset="0"/>
              <a:cs typeface="Times New Roman" panose="02020603050405020304" pitchFamily="18" charset="0"/>
            </a:endParaRPr>
          </a:p>
        </p:txBody>
      </p:sp>
      <p:sp>
        <p:nvSpPr>
          <p:cNvPr id="32" name="テキスト ボックス 31">
            <a:extLst>
              <a:ext uri="{FF2B5EF4-FFF2-40B4-BE49-F238E27FC236}">
                <a16:creationId xmlns:a16="http://schemas.microsoft.com/office/drawing/2014/main" id="{C66B7707-CAD4-CD38-7C01-E2E7FE98B383}"/>
              </a:ext>
            </a:extLst>
          </p:cNvPr>
          <p:cNvSpPr txBox="1"/>
          <p:nvPr/>
        </p:nvSpPr>
        <p:spPr>
          <a:xfrm>
            <a:off x="2476875" y="5103249"/>
            <a:ext cx="1103187" cy="461665"/>
          </a:xfrm>
          <a:prstGeom prst="rect">
            <a:avLst/>
          </a:prstGeom>
          <a:solidFill>
            <a:srgbClr val="FFFF00"/>
          </a:solidFill>
        </p:spPr>
        <p:txBody>
          <a:bodyPr wrap="none" rtlCol="0">
            <a:spAutoFit/>
          </a:bodyPr>
          <a:lstStyle/>
          <a:p>
            <a:pPr algn="just"/>
            <a:r>
              <a:rPr lang="en-US" altLang="ja-JP" sz="2400" i="1" dirty="0" err="1">
                <a:latin typeface="Times New Roman" panose="02020603050405020304" pitchFamily="18" charset="0"/>
                <a:cs typeface="Times New Roman" panose="02020603050405020304" pitchFamily="18" charset="0"/>
              </a:rPr>
              <a:t>d</a:t>
            </a:r>
            <a:r>
              <a:rPr kumimoji="1" lang="en-US" altLang="ja-JP" sz="2400" i="1" baseline="-25000" dirty="0" err="1">
                <a:latin typeface="Times New Roman" panose="02020603050405020304" pitchFamily="18" charset="0"/>
                <a:cs typeface="Times New Roman" panose="02020603050405020304" pitchFamily="18" charset="0"/>
              </a:rPr>
              <a:t>eff</a:t>
            </a:r>
            <a:r>
              <a:rPr kumimoji="1" lang="en-US" altLang="ja-JP" sz="2400" dirty="0">
                <a:latin typeface="Times New Roman" panose="02020603050405020304" pitchFamily="18" charset="0"/>
                <a:cs typeface="Times New Roman" panose="02020603050405020304" pitchFamily="18" charset="0"/>
              </a:rPr>
              <a:t>  = </a:t>
            </a:r>
            <a:r>
              <a:rPr kumimoji="1" lang="en-US" altLang="ja-JP" sz="2400" i="1" dirty="0">
                <a:latin typeface="Times New Roman" panose="02020603050405020304" pitchFamily="18" charset="0"/>
                <a:cs typeface="Times New Roman" panose="02020603050405020304" pitchFamily="18" charset="0"/>
              </a:rPr>
              <a:t>d</a:t>
            </a:r>
            <a:endParaRPr kumimoji="1" lang="ja-JP" altLang="en-US" sz="2400" i="1" dirty="0">
              <a:latin typeface="Times New Roman" panose="02020603050405020304" pitchFamily="18" charset="0"/>
              <a:cs typeface="Times New Roman" panose="02020603050405020304" pitchFamily="18" charset="0"/>
            </a:endParaRPr>
          </a:p>
        </p:txBody>
      </p:sp>
      <p:sp>
        <p:nvSpPr>
          <p:cNvPr id="33" name="テキスト ボックス 32">
            <a:extLst>
              <a:ext uri="{FF2B5EF4-FFF2-40B4-BE49-F238E27FC236}">
                <a16:creationId xmlns:a16="http://schemas.microsoft.com/office/drawing/2014/main" id="{246B886E-303A-622B-E69E-4A16E6BD6786}"/>
              </a:ext>
            </a:extLst>
          </p:cNvPr>
          <p:cNvSpPr txBox="1"/>
          <p:nvPr/>
        </p:nvSpPr>
        <p:spPr>
          <a:xfrm>
            <a:off x="5689256" y="5088035"/>
            <a:ext cx="1103187" cy="461665"/>
          </a:xfrm>
          <a:prstGeom prst="rect">
            <a:avLst/>
          </a:prstGeom>
          <a:solidFill>
            <a:srgbClr val="FFFF00"/>
          </a:solidFill>
        </p:spPr>
        <p:txBody>
          <a:bodyPr wrap="none" rtlCol="0">
            <a:spAutoFit/>
          </a:bodyPr>
          <a:lstStyle/>
          <a:p>
            <a:pPr algn="just"/>
            <a:r>
              <a:rPr lang="en-US" altLang="ja-JP" sz="2400" i="1" dirty="0" err="1">
                <a:latin typeface="Times New Roman" panose="02020603050405020304" pitchFamily="18" charset="0"/>
                <a:cs typeface="Times New Roman" panose="02020603050405020304" pitchFamily="18" charset="0"/>
              </a:rPr>
              <a:t>d</a:t>
            </a:r>
            <a:r>
              <a:rPr kumimoji="1" lang="en-US" altLang="ja-JP" sz="2400" i="1" baseline="-25000" dirty="0" err="1">
                <a:latin typeface="Times New Roman" panose="02020603050405020304" pitchFamily="18" charset="0"/>
                <a:cs typeface="Times New Roman" panose="02020603050405020304" pitchFamily="18" charset="0"/>
              </a:rPr>
              <a:t>eff</a:t>
            </a:r>
            <a:r>
              <a:rPr kumimoji="1" lang="en-US" altLang="ja-JP" sz="2400" dirty="0">
                <a:latin typeface="Times New Roman" panose="02020603050405020304" pitchFamily="18" charset="0"/>
                <a:cs typeface="Times New Roman" panose="02020603050405020304" pitchFamily="18" charset="0"/>
              </a:rPr>
              <a:t>  &lt; </a:t>
            </a:r>
            <a:r>
              <a:rPr kumimoji="1" lang="en-US" altLang="ja-JP" sz="2400" i="1" dirty="0">
                <a:latin typeface="Times New Roman" panose="02020603050405020304" pitchFamily="18" charset="0"/>
                <a:cs typeface="Times New Roman" panose="02020603050405020304" pitchFamily="18" charset="0"/>
              </a:rPr>
              <a:t>d</a:t>
            </a:r>
            <a:endParaRPr kumimoji="1" lang="ja-JP" altLang="en-US" sz="2400" i="1" dirty="0">
              <a:latin typeface="Times New Roman" panose="02020603050405020304" pitchFamily="18" charset="0"/>
              <a:cs typeface="Times New Roman" panose="02020603050405020304" pitchFamily="18" charset="0"/>
            </a:endParaRPr>
          </a:p>
        </p:txBody>
      </p:sp>
      <p:sp>
        <p:nvSpPr>
          <p:cNvPr id="34" name="テキスト ボックス 33">
            <a:extLst>
              <a:ext uri="{FF2B5EF4-FFF2-40B4-BE49-F238E27FC236}">
                <a16:creationId xmlns:a16="http://schemas.microsoft.com/office/drawing/2014/main" id="{CAC86331-12E3-94F2-04EC-3CAC15E26730}"/>
              </a:ext>
            </a:extLst>
          </p:cNvPr>
          <p:cNvSpPr txBox="1"/>
          <p:nvPr/>
        </p:nvSpPr>
        <p:spPr>
          <a:xfrm>
            <a:off x="9534863" y="5103249"/>
            <a:ext cx="1103187" cy="461665"/>
          </a:xfrm>
          <a:prstGeom prst="rect">
            <a:avLst/>
          </a:prstGeom>
          <a:solidFill>
            <a:srgbClr val="FFFF00"/>
          </a:solidFill>
        </p:spPr>
        <p:txBody>
          <a:bodyPr wrap="none" rtlCol="0">
            <a:spAutoFit/>
          </a:bodyPr>
          <a:lstStyle/>
          <a:p>
            <a:pPr algn="just"/>
            <a:r>
              <a:rPr lang="en-US" altLang="ja-JP" sz="2400" i="1" dirty="0" err="1">
                <a:latin typeface="Times New Roman" panose="02020603050405020304" pitchFamily="18" charset="0"/>
                <a:cs typeface="Times New Roman" panose="02020603050405020304" pitchFamily="18" charset="0"/>
              </a:rPr>
              <a:t>d</a:t>
            </a:r>
            <a:r>
              <a:rPr kumimoji="1" lang="en-US" altLang="ja-JP" sz="2400" i="1" baseline="-25000" dirty="0" err="1">
                <a:latin typeface="Times New Roman" panose="02020603050405020304" pitchFamily="18" charset="0"/>
                <a:cs typeface="Times New Roman" panose="02020603050405020304" pitchFamily="18" charset="0"/>
              </a:rPr>
              <a:t>eff</a:t>
            </a:r>
            <a:r>
              <a:rPr kumimoji="1" lang="en-US" altLang="ja-JP" sz="2400" dirty="0">
                <a:latin typeface="Times New Roman" panose="02020603050405020304" pitchFamily="18" charset="0"/>
                <a:cs typeface="Times New Roman" panose="02020603050405020304" pitchFamily="18" charset="0"/>
              </a:rPr>
              <a:t>  &gt; </a:t>
            </a:r>
            <a:r>
              <a:rPr kumimoji="1" lang="en-US" altLang="ja-JP" sz="2400" i="1" dirty="0">
                <a:latin typeface="Times New Roman" panose="02020603050405020304" pitchFamily="18" charset="0"/>
                <a:cs typeface="Times New Roman" panose="02020603050405020304" pitchFamily="18" charset="0"/>
              </a:rPr>
              <a:t>d</a:t>
            </a:r>
            <a:endParaRPr kumimoji="1" lang="ja-JP" altLang="en-US" sz="2400" i="1" dirty="0">
              <a:latin typeface="Times New Roman" panose="02020603050405020304" pitchFamily="18" charset="0"/>
              <a:cs typeface="Times New Roman" panose="02020603050405020304" pitchFamily="18" charset="0"/>
            </a:endParaRPr>
          </a:p>
        </p:txBody>
      </p:sp>
      <p:sp>
        <p:nvSpPr>
          <p:cNvPr id="35" name="テキスト ボックス 34">
            <a:extLst>
              <a:ext uri="{FF2B5EF4-FFF2-40B4-BE49-F238E27FC236}">
                <a16:creationId xmlns:a16="http://schemas.microsoft.com/office/drawing/2014/main" id="{7789512A-6ADC-644B-6661-56D74E0CA4D2}"/>
              </a:ext>
            </a:extLst>
          </p:cNvPr>
          <p:cNvSpPr txBox="1"/>
          <p:nvPr/>
        </p:nvSpPr>
        <p:spPr>
          <a:xfrm>
            <a:off x="5173483" y="1917394"/>
            <a:ext cx="2071401" cy="369332"/>
          </a:xfrm>
          <a:prstGeom prst="rect">
            <a:avLst/>
          </a:prstGeom>
          <a:noFill/>
          <a:ln w="28575">
            <a:solidFill>
              <a:srgbClr val="C00000"/>
            </a:solidFill>
          </a:ln>
        </p:spPr>
        <p:txBody>
          <a:bodyPr wrap="none" rtlCol="0">
            <a:spAutoFit/>
          </a:bodyPr>
          <a:lstStyle/>
          <a:p>
            <a:pPr algn="just"/>
            <a:r>
              <a:rPr kumimoji="1" lang="en-US" altLang="ja-JP" dirty="0">
                <a:latin typeface="Times New Roman" panose="02020603050405020304" pitchFamily="18" charset="0"/>
                <a:cs typeface="Times New Roman" panose="02020603050405020304" pitchFamily="18" charset="0"/>
              </a:rPr>
              <a:t>High plasma density</a:t>
            </a:r>
            <a:endParaRPr kumimoji="1" lang="ja-JP" altLang="en-US" dirty="0">
              <a:latin typeface="Times New Roman" panose="02020603050405020304" pitchFamily="18" charset="0"/>
              <a:cs typeface="Times New Roman" panose="02020603050405020304" pitchFamily="18" charset="0"/>
            </a:endParaRPr>
          </a:p>
        </p:txBody>
      </p:sp>
      <p:sp>
        <p:nvSpPr>
          <p:cNvPr id="36" name="テキスト ボックス 35">
            <a:extLst>
              <a:ext uri="{FF2B5EF4-FFF2-40B4-BE49-F238E27FC236}">
                <a16:creationId xmlns:a16="http://schemas.microsoft.com/office/drawing/2014/main" id="{6B0F5B69-3096-12DB-B9F7-E70EE319591E}"/>
              </a:ext>
            </a:extLst>
          </p:cNvPr>
          <p:cNvSpPr txBox="1"/>
          <p:nvPr/>
        </p:nvSpPr>
        <p:spPr>
          <a:xfrm>
            <a:off x="1519107" y="1918016"/>
            <a:ext cx="2563522" cy="369332"/>
          </a:xfrm>
          <a:prstGeom prst="rect">
            <a:avLst/>
          </a:prstGeom>
          <a:noFill/>
          <a:ln w="28575">
            <a:solidFill>
              <a:srgbClr val="C00000"/>
            </a:solidFill>
          </a:ln>
        </p:spPr>
        <p:txBody>
          <a:bodyPr wrap="none" rtlCol="0">
            <a:spAutoFit/>
          </a:bodyPr>
          <a:lstStyle/>
          <a:p>
            <a:pPr algn="just"/>
            <a:r>
              <a:rPr kumimoji="1" lang="en-US" altLang="ja-JP" dirty="0">
                <a:latin typeface="Times New Roman" panose="02020603050405020304" pitchFamily="18" charset="0"/>
                <a:cs typeface="Times New Roman" panose="02020603050405020304" pitchFamily="18" charset="0"/>
              </a:rPr>
              <a:t>Optimum plasma density</a:t>
            </a:r>
            <a:endParaRPr kumimoji="1" lang="ja-JP" altLang="en-US" dirty="0">
              <a:latin typeface="Times New Roman" panose="02020603050405020304" pitchFamily="18" charset="0"/>
              <a:cs typeface="Times New Roman" panose="02020603050405020304" pitchFamily="18" charset="0"/>
            </a:endParaRPr>
          </a:p>
        </p:txBody>
      </p:sp>
      <p:sp>
        <p:nvSpPr>
          <p:cNvPr id="37" name="テキスト ボックス 36">
            <a:extLst>
              <a:ext uri="{FF2B5EF4-FFF2-40B4-BE49-F238E27FC236}">
                <a16:creationId xmlns:a16="http://schemas.microsoft.com/office/drawing/2014/main" id="{C669A592-4222-FFD0-FC2B-1CC58836C156}"/>
              </a:ext>
            </a:extLst>
          </p:cNvPr>
          <p:cNvSpPr txBox="1"/>
          <p:nvPr/>
        </p:nvSpPr>
        <p:spPr>
          <a:xfrm>
            <a:off x="8826078" y="1917394"/>
            <a:ext cx="2044149" cy="369332"/>
          </a:xfrm>
          <a:prstGeom prst="rect">
            <a:avLst/>
          </a:prstGeom>
          <a:noFill/>
          <a:ln w="28575">
            <a:solidFill>
              <a:srgbClr val="C00000"/>
            </a:solidFill>
          </a:ln>
        </p:spPr>
        <p:txBody>
          <a:bodyPr wrap="none" rtlCol="0">
            <a:spAutoFit/>
          </a:bodyPr>
          <a:lstStyle/>
          <a:p>
            <a:pPr algn="just"/>
            <a:r>
              <a:rPr kumimoji="1" lang="en-US" altLang="ja-JP" dirty="0">
                <a:latin typeface="Times New Roman" panose="02020603050405020304" pitchFamily="18" charset="0"/>
                <a:cs typeface="Times New Roman" panose="02020603050405020304" pitchFamily="18" charset="0"/>
              </a:rPr>
              <a:t>Low plasma density</a:t>
            </a:r>
            <a:endParaRPr kumimoji="1" lang="ja-JP" altLang="en-US" dirty="0">
              <a:latin typeface="Times New Roman" panose="02020603050405020304" pitchFamily="18" charset="0"/>
              <a:cs typeface="Times New Roman" panose="02020603050405020304" pitchFamily="18" charset="0"/>
            </a:endParaRPr>
          </a:p>
        </p:txBody>
      </p:sp>
      <p:sp>
        <p:nvSpPr>
          <p:cNvPr id="38" name="正方形/長方形 37">
            <a:extLst>
              <a:ext uri="{FF2B5EF4-FFF2-40B4-BE49-F238E27FC236}">
                <a16:creationId xmlns:a16="http://schemas.microsoft.com/office/drawing/2014/main" id="{656FAE14-9C6D-31C1-46F0-2EBEFC8DD3C5}"/>
              </a:ext>
            </a:extLst>
          </p:cNvPr>
          <p:cNvSpPr/>
          <p:nvPr/>
        </p:nvSpPr>
        <p:spPr>
          <a:xfrm>
            <a:off x="524941" y="604694"/>
            <a:ext cx="11233428" cy="707886"/>
          </a:xfrm>
          <a:prstGeom prst="rect">
            <a:avLst/>
          </a:prstGeom>
          <a:solidFill>
            <a:srgbClr val="FFFF99"/>
          </a:solidFill>
        </p:spPr>
        <p:txBody>
          <a:bodyPr wrap="square">
            <a:spAutoFit/>
          </a:bodyPr>
          <a:lstStyle/>
          <a:p>
            <a:pPr algn="just"/>
            <a:r>
              <a:rPr lang="en-US" altLang="ja-JP" sz="2000" dirty="0">
                <a:latin typeface="Times New Roman" panose="02020603050405020304" pitchFamily="18" charset="0"/>
                <a:cs typeface="Times New Roman" panose="02020603050405020304" pitchFamily="18" charset="0"/>
              </a:rPr>
              <a:t>Control</a:t>
            </a:r>
            <a:r>
              <a:rPr lang="en-US" altLang="ja-JP" sz="2000" b="1" dirty="0">
                <a:latin typeface="Times New Roman" panose="02020603050405020304" pitchFamily="18" charset="0"/>
                <a:cs typeface="Times New Roman" panose="02020603050405020304" pitchFamily="18" charset="0"/>
              </a:rPr>
              <a:t> </a:t>
            </a:r>
            <a:r>
              <a:rPr lang="en-US" altLang="ja-JP" sz="2000" dirty="0">
                <a:latin typeface="Times New Roman" panose="02020603050405020304" pitchFamily="18" charset="0"/>
                <a:cs typeface="Times New Roman" panose="02020603050405020304" pitchFamily="18" charset="0"/>
              </a:rPr>
              <a:t>of </a:t>
            </a:r>
            <a:r>
              <a:rPr lang="en-US" altLang="ja-JP" sz="2000" b="1" dirty="0">
                <a:solidFill>
                  <a:srgbClr val="FF0000"/>
                </a:solidFill>
                <a:latin typeface="Times New Roman" panose="02020603050405020304" pitchFamily="18" charset="0"/>
                <a:cs typeface="Times New Roman" panose="02020603050405020304" pitchFamily="18" charset="0"/>
              </a:rPr>
              <a:t>ion sheath distance </a:t>
            </a:r>
            <a:r>
              <a:rPr lang="en-US" altLang="ja-JP" sz="2000" b="1" i="1" dirty="0" err="1">
                <a:solidFill>
                  <a:srgbClr val="FF0000"/>
                </a:solidFill>
                <a:latin typeface="Times New Roman" panose="02020603050405020304" pitchFamily="18" charset="0"/>
                <a:cs typeface="Times New Roman" panose="02020603050405020304" pitchFamily="18" charset="0"/>
              </a:rPr>
              <a:t>d</a:t>
            </a:r>
            <a:r>
              <a:rPr lang="en-US" altLang="ja-JP" sz="2000" b="1" baseline="-25000" dirty="0" err="1">
                <a:solidFill>
                  <a:srgbClr val="FF0000"/>
                </a:solidFill>
                <a:latin typeface="Times New Roman" panose="02020603050405020304" pitchFamily="18" charset="0"/>
                <a:cs typeface="Times New Roman" panose="02020603050405020304" pitchFamily="18" charset="0"/>
              </a:rPr>
              <a:t>eff</a:t>
            </a:r>
            <a:r>
              <a:rPr lang="en-US" altLang="ja-JP" sz="2000" b="1" dirty="0">
                <a:latin typeface="Times New Roman" panose="02020603050405020304" pitchFamily="18" charset="0"/>
                <a:cs typeface="Times New Roman" panose="02020603050405020304" pitchFamily="18" charset="0"/>
              </a:rPr>
              <a:t> </a:t>
            </a:r>
            <a:r>
              <a:rPr lang="en-US" altLang="ja-JP" sz="2000" b="1" dirty="0">
                <a:solidFill>
                  <a:srgbClr val="FF0000"/>
                </a:solidFill>
                <a:latin typeface="Times New Roman" panose="02020603050405020304" pitchFamily="18" charset="0"/>
                <a:cs typeface="Times New Roman" panose="02020603050405020304" pitchFamily="18" charset="0"/>
              </a:rPr>
              <a:t>between</a:t>
            </a:r>
            <a:r>
              <a:rPr lang="en-US" altLang="ja-JP" sz="2000" b="1" dirty="0">
                <a:latin typeface="Times New Roman" panose="02020603050405020304" pitchFamily="18" charset="0"/>
                <a:cs typeface="Times New Roman" panose="02020603050405020304" pitchFamily="18" charset="0"/>
              </a:rPr>
              <a:t> </a:t>
            </a:r>
            <a:r>
              <a:rPr lang="en-US" altLang="ja-JP" sz="2000" dirty="0">
                <a:latin typeface="Times New Roman" panose="02020603050405020304" pitchFamily="18" charset="0"/>
                <a:cs typeface="Times New Roman" panose="02020603050405020304" pitchFamily="18" charset="0"/>
              </a:rPr>
              <a:t>the Plasma Grid (PG) and the Extraction Grid (EG)  (or equivalently  </a:t>
            </a:r>
            <a:r>
              <a:rPr lang="en-US" altLang="ja-JP" sz="2000" b="1" dirty="0">
                <a:solidFill>
                  <a:srgbClr val="FF0000"/>
                </a:solidFill>
                <a:latin typeface="Times New Roman" panose="02020603050405020304" pitchFamily="18" charset="0"/>
                <a:cs typeface="Times New Roman" panose="02020603050405020304" pitchFamily="18" charset="0"/>
              </a:rPr>
              <a:t>the position of the plasma meniscus</a:t>
            </a:r>
            <a:r>
              <a:rPr lang="en-US" altLang="ja-JP" sz="2000" dirty="0">
                <a:latin typeface="Times New Roman" panose="02020603050405020304" pitchFamily="18" charset="0"/>
                <a:cs typeface="Times New Roman" panose="02020603050405020304" pitchFamily="18" charset="0"/>
              </a:rPr>
              <a:t>) is very </a:t>
            </a:r>
            <a:r>
              <a:rPr lang="en-US" altLang="ja-JP" sz="2000" b="1" dirty="0">
                <a:solidFill>
                  <a:srgbClr val="FF0000"/>
                </a:solidFill>
                <a:latin typeface="Times New Roman" panose="02020603050405020304" pitchFamily="18" charset="0"/>
                <a:cs typeface="Times New Roman" panose="02020603050405020304" pitchFamily="18" charset="0"/>
              </a:rPr>
              <a:t>important</a:t>
            </a:r>
            <a:r>
              <a:rPr lang="en-US" altLang="ja-JP" sz="2000" dirty="0">
                <a:latin typeface="Times New Roman" panose="02020603050405020304" pitchFamily="18" charset="0"/>
                <a:cs typeface="Times New Roman" panose="02020603050405020304" pitchFamily="18" charset="0"/>
              </a:rPr>
              <a:t> to obtain </a:t>
            </a:r>
            <a:r>
              <a:rPr lang="en-US" altLang="ja-JP" sz="2000" b="1" dirty="0">
                <a:solidFill>
                  <a:srgbClr val="FF0000"/>
                </a:solidFill>
                <a:latin typeface="Times New Roman" panose="02020603050405020304" pitchFamily="18" charset="0"/>
                <a:cs typeface="Times New Roman" panose="02020603050405020304" pitchFamily="18" charset="0"/>
              </a:rPr>
              <a:t>good beam quality</a:t>
            </a:r>
            <a:r>
              <a:rPr lang="en-US" altLang="ja-JP" sz="2000" b="1" dirty="0">
                <a:latin typeface="Times New Roman" panose="02020603050405020304" pitchFamily="18" charset="0"/>
                <a:cs typeface="Times New Roman" panose="02020603050405020304" pitchFamily="18" charset="0"/>
              </a:rPr>
              <a:t>.</a:t>
            </a:r>
            <a:r>
              <a:rPr lang="en-US" altLang="ja-JP" sz="2000" b="1" dirty="0">
                <a:solidFill>
                  <a:srgbClr val="FF0000"/>
                </a:solidFill>
                <a:latin typeface="Times New Roman" panose="02020603050405020304" pitchFamily="18" charset="0"/>
                <a:cs typeface="Times New Roman" panose="02020603050405020304" pitchFamily="18" charset="0"/>
              </a:rPr>
              <a:t>  </a:t>
            </a:r>
            <a:endParaRPr lang="ja-JP" altLang="en-US" sz="2000" b="1" dirty="0">
              <a:solidFill>
                <a:srgbClr val="FF0000"/>
              </a:solidFill>
              <a:latin typeface="Times New Roman" panose="02020603050405020304" pitchFamily="18" charset="0"/>
              <a:cs typeface="Times New Roman" panose="02020603050405020304" pitchFamily="18" charset="0"/>
            </a:endParaRPr>
          </a:p>
        </p:txBody>
      </p:sp>
      <p:sp>
        <p:nvSpPr>
          <p:cNvPr id="39" name="正方形/長方形 38">
            <a:extLst>
              <a:ext uri="{FF2B5EF4-FFF2-40B4-BE49-F238E27FC236}">
                <a16:creationId xmlns:a16="http://schemas.microsoft.com/office/drawing/2014/main" id="{8399AA3C-7FE0-EE9F-462F-8D722EFD9272}"/>
              </a:ext>
            </a:extLst>
          </p:cNvPr>
          <p:cNvSpPr/>
          <p:nvPr/>
        </p:nvSpPr>
        <p:spPr>
          <a:xfrm>
            <a:off x="518657" y="1429780"/>
            <a:ext cx="4449148" cy="369332"/>
          </a:xfrm>
          <a:prstGeom prst="rect">
            <a:avLst/>
          </a:prstGeom>
          <a:solidFill>
            <a:srgbClr val="CCFFCC"/>
          </a:solidFill>
        </p:spPr>
        <p:txBody>
          <a:bodyPr wrap="square">
            <a:spAutoFit/>
          </a:bodyPr>
          <a:lstStyle/>
          <a:p>
            <a:pPr algn="just"/>
            <a:r>
              <a:rPr lang="en-US" altLang="ja-JP" i="1" dirty="0">
                <a:latin typeface="Times New Roman" panose="02020603050405020304" pitchFamily="18" charset="0"/>
                <a:cs typeface="Times New Roman" panose="02020603050405020304" pitchFamily="18" charset="0"/>
              </a:rPr>
              <a:t>d</a:t>
            </a:r>
            <a:r>
              <a:rPr lang="en-US" altLang="ja-JP" dirty="0">
                <a:latin typeface="Times New Roman" panose="02020603050405020304" pitchFamily="18" charset="0"/>
                <a:cs typeface="Times New Roman" panose="02020603050405020304" pitchFamily="18" charset="0"/>
              </a:rPr>
              <a:t>: geometrical distance between PG and EG</a:t>
            </a:r>
            <a:endParaRPr lang="ja-JP"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3084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5">
            <a:extLst>
              <a:ext uri="{FF2B5EF4-FFF2-40B4-BE49-F238E27FC236}">
                <a16:creationId xmlns:a16="http://schemas.microsoft.com/office/drawing/2014/main" id="{162B6CA3-D567-59EA-2478-1315DB92C62F}"/>
              </a:ext>
            </a:extLst>
          </p:cNvPr>
          <p:cNvSpPr>
            <a:spLocks noChangeShapeType="1"/>
          </p:cNvSpPr>
          <p:nvPr/>
        </p:nvSpPr>
        <p:spPr bwMode="auto">
          <a:xfrm>
            <a:off x="192029" y="449144"/>
            <a:ext cx="8936421" cy="0"/>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5" name="正方形/長方形 4">
            <a:extLst>
              <a:ext uri="{FF2B5EF4-FFF2-40B4-BE49-F238E27FC236}">
                <a16:creationId xmlns:a16="http://schemas.microsoft.com/office/drawing/2014/main" id="{B4E864CB-3FA4-7BB4-4C0A-115443F3114B}"/>
              </a:ext>
            </a:extLst>
          </p:cNvPr>
          <p:cNvSpPr/>
          <p:nvPr/>
        </p:nvSpPr>
        <p:spPr>
          <a:xfrm>
            <a:off x="124766" y="-50643"/>
            <a:ext cx="9172704" cy="523220"/>
          </a:xfrm>
          <a:prstGeom prst="rect">
            <a:avLst/>
          </a:prstGeom>
        </p:spPr>
        <p:txBody>
          <a:bodyPr wrap="none">
            <a:spAutoFit/>
          </a:bodyPr>
          <a:lstStyle/>
          <a:p>
            <a:r>
              <a:rPr lang="en-US" altLang="ja-JP" sz="2800" dirty="0">
                <a:solidFill>
                  <a:srgbClr val="6666FF"/>
                </a:solidFill>
                <a:latin typeface="Times New Roman" panose="02020603050405020304" pitchFamily="18" charset="0"/>
                <a:cs typeface="Times New Roman" panose="02020603050405020304" pitchFamily="18" charset="0"/>
              </a:rPr>
              <a:t>Recent studies about plasma meniscus in a negative ion source</a:t>
            </a:r>
            <a:endParaRPr lang="ja-JP" altLang="en-US" sz="2800" dirty="0">
              <a:solidFill>
                <a:srgbClr val="6666FF"/>
              </a:solidFill>
              <a:latin typeface="Times New Roman" panose="02020603050405020304" pitchFamily="18" charset="0"/>
              <a:cs typeface="Times New Roman" panose="02020603050405020304" pitchFamily="18" charset="0"/>
            </a:endParaRPr>
          </a:p>
        </p:txBody>
      </p:sp>
      <p:sp>
        <p:nvSpPr>
          <p:cNvPr id="7" name="テキスト ボックス 6">
            <a:extLst>
              <a:ext uri="{FF2B5EF4-FFF2-40B4-BE49-F238E27FC236}">
                <a16:creationId xmlns:a16="http://schemas.microsoft.com/office/drawing/2014/main" id="{EFF0ADA9-9C64-804E-09F0-5D112DD04298}"/>
              </a:ext>
            </a:extLst>
          </p:cNvPr>
          <p:cNvSpPr txBox="1"/>
          <p:nvPr/>
        </p:nvSpPr>
        <p:spPr>
          <a:xfrm>
            <a:off x="454125" y="6069262"/>
            <a:ext cx="11548993" cy="707886"/>
          </a:xfrm>
          <a:prstGeom prst="rect">
            <a:avLst/>
          </a:prstGeom>
          <a:solidFill>
            <a:srgbClr val="FFFF99"/>
          </a:solidFill>
        </p:spPr>
        <p:txBody>
          <a:bodyPr wrap="square">
            <a:spAutoFit/>
          </a:bodyPr>
          <a:lstStyle/>
          <a:p>
            <a:pPr algn="just"/>
            <a:r>
              <a:rPr lang="en-US" altLang="ja-JP" sz="2000" dirty="0">
                <a:latin typeface="Times New Roman" panose="02020603050405020304" pitchFamily="18" charset="0"/>
                <a:ea typeface="游明朝" panose="02020400000000000000" pitchFamily="18" charset="-128"/>
                <a:cs typeface="Times New Roman" panose="02020603050405020304" pitchFamily="18" charset="0"/>
              </a:rPr>
              <a:t>The </a:t>
            </a:r>
            <a:r>
              <a:rPr lang="en-US" altLang="ja-JP" sz="2000" b="1" dirty="0">
                <a:solidFill>
                  <a:srgbClr val="FF0000"/>
                </a:solidFill>
                <a:latin typeface="Times New Roman" panose="02020603050405020304" pitchFamily="18" charset="0"/>
                <a:ea typeface="游明朝" panose="02020400000000000000" pitchFamily="18" charset="-128"/>
                <a:cs typeface="Times New Roman" panose="02020603050405020304" pitchFamily="18" charset="0"/>
              </a:rPr>
              <a:t>plasma meniscus and relevant physical structure </a:t>
            </a:r>
            <a:r>
              <a:rPr lang="en-US" altLang="ja-JP" sz="2000" dirty="0">
                <a:latin typeface="Times New Roman" panose="02020603050405020304" pitchFamily="18" charset="0"/>
                <a:ea typeface="游明朝" panose="02020400000000000000" pitchFamily="18" charset="-128"/>
                <a:cs typeface="Times New Roman" panose="02020603050405020304" pitchFamily="18" charset="0"/>
              </a:rPr>
              <a:t>in the ion-ion plasma of a hydrogen negative source is investigated with the 3D PIC-MCC simulation from the viewpoint of the </a:t>
            </a:r>
            <a:r>
              <a:rPr lang="en-US" altLang="ja-JP" sz="2000" b="1" dirty="0">
                <a:solidFill>
                  <a:srgbClr val="FF0000"/>
                </a:solidFill>
                <a:latin typeface="Times New Roman" panose="02020603050405020304" pitchFamily="18" charset="0"/>
                <a:ea typeface="游明朝" panose="02020400000000000000" pitchFamily="18" charset="-128"/>
                <a:cs typeface="Times New Roman" panose="02020603050405020304" pitchFamily="18" charset="0"/>
              </a:rPr>
              <a:t>force balance of H</a:t>
            </a:r>
            <a:r>
              <a:rPr lang="en-US" altLang="ja-JP" sz="2000" b="1" baseline="30000" dirty="0">
                <a:solidFill>
                  <a:srgbClr val="FF0000"/>
                </a:solidFill>
                <a:latin typeface="Times New Roman" panose="02020603050405020304" pitchFamily="18" charset="0"/>
                <a:ea typeface="游明朝" panose="02020400000000000000" pitchFamily="18" charset="-128"/>
                <a:cs typeface="Times New Roman" panose="02020603050405020304" pitchFamily="18" charset="0"/>
              </a:rPr>
              <a:t>+</a:t>
            </a:r>
            <a:r>
              <a:rPr lang="en-US" altLang="ja-JP" sz="2000" b="1" dirty="0">
                <a:solidFill>
                  <a:srgbClr val="FF0000"/>
                </a:solidFill>
                <a:latin typeface="Times New Roman" panose="02020603050405020304" pitchFamily="18" charset="0"/>
                <a:ea typeface="游明朝" panose="02020400000000000000" pitchFamily="18" charset="-128"/>
                <a:cs typeface="Times New Roman" panose="02020603050405020304" pitchFamily="18" charset="0"/>
              </a:rPr>
              <a:t>/H</a:t>
            </a:r>
            <a:r>
              <a:rPr lang="en-US" altLang="ja-JP" sz="2000" b="1" baseline="30000" dirty="0">
                <a:solidFill>
                  <a:srgbClr val="FF0000"/>
                </a:solidFill>
                <a:latin typeface="Times New Roman" panose="02020603050405020304" pitchFamily="18" charset="0"/>
                <a:ea typeface="游明朝" panose="02020400000000000000" pitchFamily="18" charset="-128"/>
                <a:cs typeface="Times New Roman" panose="02020603050405020304" pitchFamily="18" charset="0"/>
              </a:rPr>
              <a:t>-</a:t>
            </a:r>
            <a:r>
              <a:rPr lang="en-US" altLang="ja-JP" sz="2000" b="1" dirty="0">
                <a:solidFill>
                  <a:srgbClr val="FF0000"/>
                </a:solidFill>
                <a:latin typeface="Times New Roman" panose="02020603050405020304" pitchFamily="18" charset="0"/>
                <a:ea typeface="游明朝" panose="02020400000000000000" pitchFamily="18" charset="-128"/>
                <a:cs typeface="Times New Roman" panose="02020603050405020304" pitchFamily="18" charset="0"/>
              </a:rPr>
              <a:t> ions</a:t>
            </a:r>
            <a:r>
              <a:rPr lang="en-US" altLang="ja-JP" sz="2000" dirty="0">
                <a:latin typeface="Times New Roman" panose="02020603050405020304" pitchFamily="18" charset="0"/>
                <a:ea typeface="游明朝" panose="02020400000000000000" pitchFamily="18" charset="-128"/>
                <a:cs typeface="Times New Roman" panose="02020603050405020304" pitchFamily="18" charset="0"/>
              </a:rPr>
              <a:t>.</a:t>
            </a:r>
            <a:endParaRPr lang="ja-JP" altLang="en-US" sz="2000" dirty="0">
              <a:latin typeface="Times New Roman" panose="02020603050405020304" pitchFamily="18" charset="0"/>
              <a:cs typeface="Times New Roman" panose="02020603050405020304" pitchFamily="18" charset="0"/>
            </a:endParaRPr>
          </a:p>
        </p:txBody>
      </p:sp>
      <p:sp>
        <p:nvSpPr>
          <p:cNvPr id="8" name="テキスト ボックス 7">
            <a:extLst>
              <a:ext uri="{FF2B5EF4-FFF2-40B4-BE49-F238E27FC236}">
                <a16:creationId xmlns:a16="http://schemas.microsoft.com/office/drawing/2014/main" id="{56BCFB66-82C2-B383-D231-C9FD69460E28}"/>
              </a:ext>
            </a:extLst>
          </p:cNvPr>
          <p:cNvSpPr txBox="1"/>
          <p:nvPr/>
        </p:nvSpPr>
        <p:spPr>
          <a:xfrm>
            <a:off x="8974451" y="496886"/>
            <a:ext cx="1306768" cy="400110"/>
          </a:xfrm>
          <a:prstGeom prst="rect">
            <a:avLst/>
          </a:prstGeom>
          <a:noFill/>
          <a:ln w="28575">
            <a:solidFill>
              <a:srgbClr val="00B0F0"/>
            </a:solidFill>
          </a:ln>
        </p:spPr>
        <p:txBody>
          <a:bodyPr wrap="none" rtlCol="0">
            <a:spAutoFit/>
          </a:bodyPr>
          <a:lstStyle/>
          <a:p>
            <a:r>
              <a:rPr kumimoji="1" lang="en-US" altLang="ja-JP" sz="2000" dirty="0">
                <a:latin typeface="Times New Roman" panose="02020603050405020304" pitchFamily="18" charset="0"/>
                <a:cs typeface="Times New Roman" panose="02020603050405020304" pitchFamily="18" charset="0"/>
              </a:rPr>
              <a:t>Simulation</a:t>
            </a:r>
            <a:endParaRPr kumimoji="1" lang="ja-JP" altLang="en-US" sz="2000" dirty="0">
              <a:latin typeface="Times New Roman" panose="02020603050405020304" pitchFamily="18" charset="0"/>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6A3A2C0F-F7C6-D794-4AA9-908A757DFD3A}"/>
              </a:ext>
            </a:extLst>
          </p:cNvPr>
          <p:cNvSpPr txBox="1"/>
          <p:nvPr/>
        </p:nvSpPr>
        <p:spPr>
          <a:xfrm>
            <a:off x="2564165" y="529301"/>
            <a:ext cx="1378904" cy="400110"/>
          </a:xfrm>
          <a:prstGeom prst="rect">
            <a:avLst/>
          </a:prstGeom>
          <a:noFill/>
          <a:ln w="28575">
            <a:solidFill>
              <a:srgbClr val="00B050"/>
            </a:solidFill>
          </a:ln>
        </p:spPr>
        <p:txBody>
          <a:bodyPr wrap="none" rtlCol="0">
            <a:spAutoFit/>
          </a:bodyPr>
          <a:lstStyle/>
          <a:p>
            <a:r>
              <a:rPr lang="en-US" altLang="ja-JP" sz="2000" dirty="0">
                <a:latin typeface="Times New Roman" panose="02020603050405020304" pitchFamily="18" charset="0"/>
                <a:cs typeface="Times New Roman" panose="02020603050405020304" pitchFamily="18" charset="0"/>
              </a:rPr>
              <a:t>Experiment</a:t>
            </a:r>
            <a:endParaRPr kumimoji="1" lang="ja-JP" altLang="en-US" sz="2000" dirty="0">
              <a:latin typeface="Times New Roman" panose="02020603050405020304" pitchFamily="18" charset="0"/>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3FBE0348-BFDC-A79B-61D0-08C6A270CFEE}"/>
              </a:ext>
            </a:extLst>
          </p:cNvPr>
          <p:cNvSpPr txBox="1"/>
          <p:nvPr/>
        </p:nvSpPr>
        <p:spPr>
          <a:xfrm>
            <a:off x="6808197" y="972364"/>
            <a:ext cx="5270949" cy="1754326"/>
          </a:xfrm>
          <a:prstGeom prst="rect">
            <a:avLst/>
          </a:prstGeom>
          <a:solidFill>
            <a:schemeClr val="accent4">
              <a:lumMod val="20000"/>
              <a:lumOff val="80000"/>
            </a:schemeClr>
          </a:solidFill>
        </p:spPr>
        <p:txBody>
          <a:bodyPr wrap="square" rtlCol="0">
            <a:spAutoFit/>
          </a:bodyPr>
          <a:lstStyle/>
          <a:p>
            <a:r>
              <a:rPr lang="en-US" altLang="ja-JP" dirty="0">
                <a:latin typeface="Times New Roman" panose="02020603050405020304" pitchFamily="18" charset="0"/>
                <a:cs typeface="Times New Roman" panose="02020603050405020304" pitchFamily="18" charset="0"/>
              </a:rPr>
              <a:t>(I)</a:t>
            </a:r>
            <a:r>
              <a:rPr lang="ja-JP" altLang="en-US" dirty="0">
                <a:latin typeface="Times New Roman" panose="02020603050405020304" pitchFamily="18" charset="0"/>
                <a:cs typeface="Times New Roman" panose="02020603050405020304" pitchFamily="18" charset="0"/>
              </a:rPr>
              <a:t> </a:t>
            </a:r>
            <a:r>
              <a:rPr lang="en-US" altLang="ja-JP" dirty="0">
                <a:latin typeface="Times New Roman" panose="02020603050405020304" pitchFamily="18" charset="0"/>
                <a:cs typeface="Times New Roman" panose="02020603050405020304" pitchFamily="18" charset="0"/>
              </a:rPr>
              <a:t>H</a:t>
            </a:r>
            <a:r>
              <a:rPr lang="en-US" altLang="ja-JP" baseline="30000" dirty="0">
                <a:latin typeface="Times New Roman" panose="02020603050405020304" pitchFamily="18" charset="0"/>
                <a:cs typeface="Times New Roman" panose="02020603050405020304" pitchFamily="18" charset="0"/>
              </a:rPr>
              <a:t>-</a:t>
            </a:r>
            <a:r>
              <a:rPr lang="en-US" altLang="ja-JP" dirty="0">
                <a:latin typeface="Times New Roman" panose="02020603050405020304" pitchFamily="18" charset="0"/>
                <a:cs typeface="Times New Roman" panose="02020603050405020304" pitchFamily="18" charset="0"/>
              </a:rPr>
              <a:t> ion density follows the Boltzmann relation</a:t>
            </a:r>
          </a:p>
          <a:p>
            <a:r>
              <a:rPr kumimoji="1" lang="en-US" altLang="ja-JP" dirty="0">
                <a:latin typeface="Times New Roman" panose="02020603050405020304" pitchFamily="18" charset="0"/>
                <a:cs typeface="Times New Roman" panose="02020603050405020304" pitchFamily="18" charset="0"/>
              </a:rPr>
              <a:t>(II) H</a:t>
            </a:r>
            <a:r>
              <a:rPr lang="en-US" altLang="ja-JP" baseline="30000" dirty="0">
                <a:latin typeface="Times New Roman" panose="02020603050405020304" pitchFamily="18" charset="0"/>
                <a:cs typeface="Times New Roman" panose="02020603050405020304" pitchFamily="18" charset="0"/>
              </a:rPr>
              <a:t>+</a:t>
            </a:r>
            <a:r>
              <a:rPr kumimoji="1" lang="en-US" altLang="ja-JP" dirty="0">
                <a:latin typeface="Times New Roman" panose="02020603050405020304" pitchFamily="18" charset="0"/>
                <a:cs typeface="Times New Roman" panose="02020603050405020304" pitchFamily="18" charset="0"/>
              </a:rPr>
              <a:t> </a:t>
            </a:r>
            <a:r>
              <a:rPr lang="en-US" altLang="ja-JP" dirty="0">
                <a:latin typeface="Times New Roman" panose="02020603050405020304" pitchFamily="18" charset="0"/>
                <a:cs typeface="Times New Roman" panose="02020603050405020304" pitchFamily="18" charset="0"/>
              </a:rPr>
              <a:t>ion density </a:t>
            </a:r>
            <a:r>
              <a:rPr kumimoji="1" lang="en-US" altLang="ja-JP" dirty="0">
                <a:latin typeface="Times New Roman" panose="02020603050405020304" pitchFamily="18" charset="0"/>
                <a:cs typeface="Times New Roman" panose="02020603050405020304" pitchFamily="18" charset="0"/>
              </a:rPr>
              <a:t>follows the Boltzmann relation</a:t>
            </a:r>
          </a:p>
          <a:p>
            <a:r>
              <a:rPr lang="en-US" altLang="ja-JP" dirty="0">
                <a:latin typeface="Times New Roman" panose="02020603050405020304" pitchFamily="18" charset="0"/>
                <a:cs typeface="Times New Roman" panose="02020603050405020304" pitchFamily="18" charset="0"/>
              </a:rPr>
              <a:t>(III) Transition region</a:t>
            </a:r>
          </a:p>
          <a:p>
            <a:pPr marL="400050" indent="-400050">
              <a:buAutoNum type="romanUcParenBoth" startAt="4"/>
            </a:pPr>
            <a:r>
              <a:rPr lang="en-US" altLang="ja-JP" dirty="0">
                <a:latin typeface="Times New Roman" panose="02020603050405020304" pitchFamily="18" charset="0"/>
                <a:cs typeface="Times New Roman" panose="02020603050405020304" pitchFamily="18" charset="0"/>
              </a:rPr>
              <a:t>Beam accelerating region</a:t>
            </a:r>
          </a:p>
          <a:p>
            <a:pPr algn="just"/>
            <a:r>
              <a:rPr lang="en-US" altLang="ja-JP" dirty="0">
                <a:latin typeface="Times New Roman" panose="02020603050405020304" pitchFamily="18" charset="0"/>
                <a:cs typeface="Times New Roman" panose="02020603050405020304" pitchFamily="18" charset="0"/>
              </a:rPr>
              <a:t>The plasma meniscus can be interpreted as the boundary between Region (III) and Region (IV).</a:t>
            </a:r>
          </a:p>
        </p:txBody>
      </p:sp>
      <p:sp>
        <p:nvSpPr>
          <p:cNvPr id="14" name="テキスト ボックス 13">
            <a:extLst>
              <a:ext uri="{FF2B5EF4-FFF2-40B4-BE49-F238E27FC236}">
                <a16:creationId xmlns:a16="http://schemas.microsoft.com/office/drawing/2014/main" id="{AE69558A-115C-57C0-03CC-F25C5D2CA4CD}"/>
              </a:ext>
            </a:extLst>
          </p:cNvPr>
          <p:cNvSpPr txBox="1"/>
          <p:nvPr/>
        </p:nvSpPr>
        <p:spPr>
          <a:xfrm>
            <a:off x="6751087" y="5676880"/>
            <a:ext cx="5440913" cy="338554"/>
          </a:xfrm>
          <a:prstGeom prst="rect">
            <a:avLst/>
          </a:prstGeom>
          <a:noFill/>
        </p:spPr>
        <p:txBody>
          <a:bodyPr wrap="none" rtlCol="0">
            <a:spAutoFit/>
          </a:bodyPr>
          <a:lstStyle/>
          <a:p>
            <a:r>
              <a:rPr kumimoji="1" lang="en-US" altLang="ja-JP" sz="1600" dirty="0">
                <a:latin typeface="Times New Roman" panose="02020603050405020304" pitchFamily="18" charset="0"/>
                <a:cs typeface="Times New Roman" panose="02020603050405020304" pitchFamily="18" charset="0"/>
              </a:rPr>
              <a:t>[3] K. Hayashi et al., Plasma and Fusion Res., </a:t>
            </a:r>
            <a:r>
              <a:rPr kumimoji="1" lang="en-US" altLang="ja-JP" sz="1600" b="1" dirty="0">
                <a:latin typeface="Times New Roman" panose="02020603050405020304" pitchFamily="18" charset="0"/>
                <a:cs typeface="Times New Roman" panose="02020603050405020304" pitchFamily="18" charset="0"/>
              </a:rPr>
              <a:t>21</a:t>
            </a:r>
            <a:r>
              <a:rPr kumimoji="1" lang="en-US" altLang="ja-JP" sz="1600" dirty="0">
                <a:latin typeface="Times New Roman" panose="02020603050405020304" pitchFamily="18" charset="0"/>
                <a:cs typeface="Times New Roman" panose="02020603050405020304" pitchFamily="18" charset="0"/>
              </a:rPr>
              <a:t>, 14019 (2026).</a:t>
            </a:r>
            <a:endParaRPr kumimoji="1" lang="ja-JP" altLang="en-US" sz="1600" dirty="0">
              <a:latin typeface="Times New Roman" panose="02020603050405020304" pitchFamily="18" charset="0"/>
              <a:cs typeface="Times New Roman" panose="02020603050405020304" pitchFamily="18" charset="0"/>
            </a:endParaRPr>
          </a:p>
        </p:txBody>
      </p:sp>
      <p:pic>
        <p:nvPicPr>
          <p:cNvPr id="16" name="図 15">
            <a:extLst>
              <a:ext uri="{FF2B5EF4-FFF2-40B4-BE49-F238E27FC236}">
                <a16:creationId xmlns:a16="http://schemas.microsoft.com/office/drawing/2014/main" id="{E3E59694-8C8D-06BF-B9A2-00F8A6C9A50C}"/>
              </a:ext>
            </a:extLst>
          </p:cNvPr>
          <p:cNvPicPr>
            <a:picLocks noChangeAspect="1"/>
          </p:cNvPicPr>
          <p:nvPr/>
        </p:nvPicPr>
        <p:blipFill>
          <a:blip r:embed="rId2"/>
          <a:stretch>
            <a:fillRect/>
          </a:stretch>
        </p:blipFill>
        <p:spPr>
          <a:xfrm>
            <a:off x="6904627" y="2735737"/>
            <a:ext cx="5098491" cy="2956973"/>
          </a:xfrm>
          <a:prstGeom prst="rect">
            <a:avLst/>
          </a:prstGeom>
        </p:spPr>
      </p:pic>
      <p:pic>
        <p:nvPicPr>
          <p:cNvPr id="18" name="図 17">
            <a:extLst>
              <a:ext uri="{FF2B5EF4-FFF2-40B4-BE49-F238E27FC236}">
                <a16:creationId xmlns:a16="http://schemas.microsoft.com/office/drawing/2014/main" id="{70BE9D71-6B37-8FD2-7A0C-C87DB6AFF3BE}"/>
              </a:ext>
            </a:extLst>
          </p:cNvPr>
          <p:cNvPicPr>
            <a:picLocks noChangeAspect="1"/>
          </p:cNvPicPr>
          <p:nvPr/>
        </p:nvPicPr>
        <p:blipFill>
          <a:blip r:embed="rId3"/>
          <a:stretch>
            <a:fillRect/>
          </a:stretch>
        </p:blipFill>
        <p:spPr>
          <a:xfrm>
            <a:off x="888307" y="2770689"/>
            <a:ext cx="5564981" cy="3314700"/>
          </a:xfrm>
          <a:prstGeom prst="rect">
            <a:avLst/>
          </a:prstGeom>
        </p:spPr>
      </p:pic>
      <p:sp>
        <p:nvSpPr>
          <p:cNvPr id="20" name="テキスト ボックス 19">
            <a:extLst>
              <a:ext uri="{FF2B5EF4-FFF2-40B4-BE49-F238E27FC236}">
                <a16:creationId xmlns:a16="http://schemas.microsoft.com/office/drawing/2014/main" id="{32AD1671-7262-8AAE-B8FE-19866135EA6D}"/>
              </a:ext>
            </a:extLst>
          </p:cNvPr>
          <p:cNvSpPr txBox="1"/>
          <p:nvPr/>
        </p:nvSpPr>
        <p:spPr>
          <a:xfrm>
            <a:off x="112854" y="1004718"/>
            <a:ext cx="6421510" cy="1200329"/>
          </a:xfrm>
          <a:prstGeom prst="rect">
            <a:avLst/>
          </a:prstGeom>
          <a:solidFill>
            <a:schemeClr val="accent6">
              <a:lumMod val="20000"/>
              <a:lumOff val="80000"/>
            </a:schemeClr>
          </a:solidFill>
        </p:spPr>
        <p:txBody>
          <a:bodyPr wrap="square">
            <a:spAutoFit/>
          </a:bodyPr>
          <a:lstStyle/>
          <a:p>
            <a:pPr algn="just"/>
            <a:r>
              <a:rPr lang="ja-JP" altLang="en-US" dirty="0">
                <a:latin typeface="Times New Roman" panose="02020603050405020304" pitchFamily="18" charset="0"/>
                <a:cs typeface="Times New Roman" panose="02020603050405020304" pitchFamily="18" charset="0"/>
              </a:rPr>
              <a:t>Oscillations of a negative-ion beamlet width and axis responding to the RF perturbation were observed in the negative ion source </a:t>
            </a:r>
            <a:r>
              <a:rPr lang="en-US" altLang="ja-JP" dirty="0">
                <a:latin typeface="Times New Roman" panose="02020603050405020304" pitchFamily="18" charset="0"/>
                <a:cs typeface="Times New Roman" panose="02020603050405020304" pitchFamily="18" charset="0"/>
              </a:rPr>
              <a:t>[1]</a:t>
            </a:r>
            <a:r>
              <a:rPr lang="ja-JP" altLang="en-US" dirty="0">
                <a:latin typeface="Times New Roman" panose="02020603050405020304" pitchFamily="18" charset="0"/>
                <a:cs typeface="Times New Roman" panose="02020603050405020304" pitchFamily="18" charset="0"/>
              </a:rPr>
              <a:t> while these oscillations were not observed in a core region of the positive ion beamlet </a:t>
            </a:r>
            <a:r>
              <a:rPr lang="en-US" altLang="ja-JP" dirty="0" err="1">
                <a:latin typeface="Times New Roman" panose="02020603050405020304" pitchFamily="18" charset="0"/>
                <a:cs typeface="Times New Roman" panose="02020603050405020304" pitchFamily="18" charset="0"/>
              </a:rPr>
              <a:t>i</a:t>
            </a:r>
            <a:r>
              <a:rPr lang="ja-JP" altLang="en-US" dirty="0">
                <a:latin typeface="Times New Roman" panose="02020603050405020304" pitchFamily="18" charset="0"/>
                <a:cs typeface="Times New Roman" panose="02020603050405020304" pitchFamily="18" charset="0"/>
              </a:rPr>
              <a:t>n the case of RF positive ion source </a:t>
            </a:r>
            <a:r>
              <a:rPr lang="en-US" altLang="ja-JP" dirty="0">
                <a:latin typeface="Times New Roman" panose="02020603050405020304" pitchFamily="18" charset="0"/>
                <a:cs typeface="Times New Roman" panose="02020603050405020304" pitchFamily="18" charset="0"/>
              </a:rPr>
              <a:t>[2]</a:t>
            </a:r>
            <a:r>
              <a:rPr lang="ja-JP" altLang="en-US" dirty="0">
                <a:latin typeface="Times New Roman" panose="02020603050405020304" pitchFamily="18" charset="0"/>
                <a:cs typeface="Times New Roman" panose="02020603050405020304" pitchFamily="18" charset="0"/>
              </a:rPr>
              <a:t>.</a:t>
            </a:r>
            <a:endParaRPr lang="en-US" altLang="ja-JP" dirty="0">
              <a:latin typeface="Times New Roman" panose="02020603050405020304" pitchFamily="18" charset="0"/>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7B07E578-058B-DBC2-A3E8-3F414D54E70B}"/>
              </a:ext>
            </a:extLst>
          </p:cNvPr>
          <p:cNvSpPr txBox="1"/>
          <p:nvPr/>
        </p:nvSpPr>
        <p:spPr>
          <a:xfrm>
            <a:off x="112854" y="2202040"/>
            <a:ext cx="4905815" cy="584775"/>
          </a:xfrm>
          <a:prstGeom prst="rect">
            <a:avLst/>
          </a:prstGeom>
          <a:noFill/>
        </p:spPr>
        <p:txBody>
          <a:bodyPr wrap="square">
            <a:spAutoFit/>
          </a:bodyPr>
          <a:lstStyle/>
          <a:p>
            <a:r>
              <a:rPr lang="en-US" altLang="ja-JP" sz="1600" dirty="0">
                <a:latin typeface="Times New Roman" panose="02020603050405020304" pitchFamily="18" charset="0"/>
                <a:cs typeface="Times New Roman" panose="02020603050405020304" pitchFamily="18" charset="0"/>
              </a:rPr>
              <a:t>[1]</a:t>
            </a:r>
            <a:r>
              <a:rPr lang="ja-JP" altLang="en-US" sz="1600" dirty="0">
                <a:latin typeface="Times New Roman" panose="02020603050405020304" pitchFamily="18" charset="0"/>
                <a:cs typeface="Times New Roman" panose="02020603050405020304" pitchFamily="18" charset="0"/>
              </a:rPr>
              <a:t> </a:t>
            </a:r>
            <a:r>
              <a:rPr lang="en-US" altLang="ja-JP" sz="1600" dirty="0">
                <a:latin typeface="Times New Roman" panose="02020603050405020304" pitchFamily="18" charset="0"/>
                <a:cs typeface="Times New Roman" panose="02020603050405020304" pitchFamily="18" charset="0"/>
              </a:rPr>
              <a:t>K. Nagaoka et al., Scientific reports, 15, 1494 (2025)..</a:t>
            </a:r>
          </a:p>
          <a:p>
            <a:r>
              <a:rPr lang="en-US" altLang="ja-JP" sz="1600" dirty="0">
                <a:latin typeface="Times New Roman" panose="02020603050405020304" pitchFamily="18" charset="0"/>
                <a:cs typeface="Times New Roman" panose="02020603050405020304" pitchFamily="18" charset="0"/>
              </a:rPr>
              <a:t>[2]</a:t>
            </a:r>
            <a:r>
              <a:rPr lang="ja-JP" altLang="en-US" sz="1600" dirty="0">
                <a:latin typeface="Times New Roman" panose="02020603050405020304" pitchFamily="18" charset="0"/>
                <a:cs typeface="Times New Roman" panose="02020603050405020304" pitchFamily="18" charset="0"/>
              </a:rPr>
              <a:t> </a:t>
            </a:r>
            <a:r>
              <a:rPr lang="en-US" altLang="ja-JP" sz="1600" dirty="0">
                <a:latin typeface="Times New Roman" panose="02020603050405020304" pitchFamily="18" charset="0"/>
                <a:cs typeface="Times New Roman" panose="02020603050405020304" pitchFamily="18" charset="0"/>
              </a:rPr>
              <a:t>K. Takahashi et al., New J. Phys., 21, 093043 (2019).. </a:t>
            </a:r>
            <a:endParaRPr lang="ja-JP" altLang="en-US" sz="1600" dirty="0"/>
          </a:p>
        </p:txBody>
      </p:sp>
    </p:spTree>
    <p:extLst>
      <p:ext uri="{BB962C8B-B14F-4D97-AF65-F5344CB8AC3E}">
        <p14:creationId xmlns:p14="http://schemas.microsoft.com/office/powerpoint/2010/main" val="1957659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5">
            <a:extLst>
              <a:ext uri="{FF2B5EF4-FFF2-40B4-BE49-F238E27FC236}">
                <a16:creationId xmlns:a16="http://schemas.microsoft.com/office/drawing/2014/main" id="{F6BF3854-5B12-C065-8522-8985F53F9E94}"/>
              </a:ext>
            </a:extLst>
          </p:cNvPr>
          <p:cNvSpPr>
            <a:spLocks noChangeShapeType="1"/>
          </p:cNvSpPr>
          <p:nvPr/>
        </p:nvSpPr>
        <p:spPr bwMode="auto">
          <a:xfrm flipV="1">
            <a:off x="131994" y="472988"/>
            <a:ext cx="5045871" cy="14513"/>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 name="正方形/長方形 6">
            <a:extLst>
              <a:ext uri="{FF2B5EF4-FFF2-40B4-BE49-F238E27FC236}">
                <a16:creationId xmlns:a16="http://schemas.microsoft.com/office/drawing/2014/main" id="{3C6C16DE-2F56-DF62-38CB-6CCAADFCC2F1}"/>
              </a:ext>
            </a:extLst>
          </p:cNvPr>
          <p:cNvSpPr/>
          <p:nvPr/>
        </p:nvSpPr>
        <p:spPr>
          <a:xfrm>
            <a:off x="41817" y="-54491"/>
            <a:ext cx="5349541" cy="523220"/>
          </a:xfrm>
          <a:prstGeom prst="rect">
            <a:avLst/>
          </a:prstGeom>
        </p:spPr>
        <p:txBody>
          <a:bodyPr wrap="none">
            <a:spAutoFit/>
          </a:bodyPr>
          <a:lstStyle/>
          <a:p>
            <a:r>
              <a:rPr lang="en-US" altLang="ja-JP" sz="2800" dirty="0">
                <a:solidFill>
                  <a:srgbClr val="6666FF"/>
                </a:solidFill>
                <a:latin typeface="Times New Roman" panose="02020603050405020304" pitchFamily="18" charset="0"/>
                <a:cs typeface="Times New Roman" panose="02020603050405020304" pitchFamily="18" charset="0"/>
              </a:rPr>
              <a:t>3D PIC-MCC simulation model (I)</a:t>
            </a:r>
            <a:endParaRPr lang="ja-JP" altLang="en-US" sz="2800" baseline="-25000" dirty="0">
              <a:solidFill>
                <a:srgbClr val="6666FF"/>
              </a:solidFill>
              <a:latin typeface="Times New Roman" panose="02020603050405020304" pitchFamily="18" charset="0"/>
              <a:cs typeface="Times New Roman" panose="02020603050405020304" pitchFamily="18" charset="0"/>
            </a:endParaRPr>
          </a:p>
        </p:txBody>
      </p:sp>
      <p:cxnSp>
        <p:nvCxnSpPr>
          <p:cNvPr id="9" name="直線コネクタ 8">
            <a:extLst>
              <a:ext uri="{FF2B5EF4-FFF2-40B4-BE49-F238E27FC236}">
                <a16:creationId xmlns:a16="http://schemas.microsoft.com/office/drawing/2014/main" id="{0044AAAE-8E8F-7E93-841C-839EE4EF3464}"/>
              </a:ext>
            </a:extLst>
          </p:cNvPr>
          <p:cNvCxnSpPr/>
          <p:nvPr/>
        </p:nvCxnSpPr>
        <p:spPr>
          <a:xfrm>
            <a:off x="2018358" y="5924278"/>
            <a:ext cx="0" cy="13335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5D5480CB-0118-2E98-A21F-F4C5ABB34196}"/>
              </a:ext>
            </a:extLst>
          </p:cNvPr>
          <p:cNvCxnSpPr/>
          <p:nvPr/>
        </p:nvCxnSpPr>
        <p:spPr>
          <a:xfrm flipV="1">
            <a:off x="2008833" y="5629003"/>
            <a:ext cx="266700" cy="32385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892A2ED8-5ED9-35B7-956F-B264D91991C8}"/>
              </a:ext>
            </a:extLst>
          </p:cNvPr>
          <p:cNvCxnSpPr/>
          <p:nvPr/>
        </p:nvCxnSpPr>
        <p:spPr>
          <a:xfrm>
            <a:off x="2251052" y="5636146"/>
            <a:ext cx="119731"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5F0D4134-166B-CD01-1657-F831FED63CD5}"/>
              </a:ext>
            </a:extLst>
          </p:cNvPr>
          <p:cNvCxnSpPr/>
          <p:nvPr/>
        </p:nvCxnSpPr>
        <p:spPr>
          <a:xfrm>
            <a:off x="2348558" y="5629003"/>
            <a:ext cx="58737" cy="34925"/>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67103EA4-0EDE-90C8-7709-85238F15C47A}"/>
              </a:ext>
            </a:extLst>
          </p:cNvPr>
          <p:cNvCxnSpPr/>
          <p:nvPr/>
        </p:nvCxnSpPr>
        <p:spPr>
          <a:xfrm>
            <a:off x="2393008" y="5646465"/>
            <a:ext cx="1" cy="411163"/>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14" name="グループ化 13">
            <a:extLst>
              <a:ext uri="{FF2B5EF4-FFF2-40B4-BE49-F238E27FC236}">
                <a16:creationId xmlns:a16="http://schemas.microsoft.com/office/drawing/2014/main" id="{0F47BEA4-4682-FA5E-8CC6-F0D3F4EE8CF5}"/>
              </a:ext>
            </a:extLst>
          </p:cNvPr>
          <p:cNvGrpSpPr/>
          <p:nvPr/>
        </p:nvGrpSpPr>
        <p:grpSpPr>
          <a:xfrm>
            <a:off x="3002608" y="5513432"/>
            <a:ext cx="1425575" cy="544196"/>
            <a:chOff x="3118519" y="5281613"/>
            <a:chExt cx="1425575" cy="544196"/>
          </a:xfrm>
        </p:grpSpPr>
        <p:cxnSp>
          <p:nvCxnSpPr>
            <p:cNvPr id="15" name="直線コネクタ 14">
              <a:extLst>
                <a:ext uri="{FF2B5EF4-FFF2-40B4-BE49-F238E27FC236}">
                  <a16:creationId xmlns:a16="http://schemas.microsoft.com/office/drawing/2014/main" id="{429C4133-25DE-403A-E83F-0862B773D543}"/>
                </a:ext>
              </a:extLst>
            </p:cNvPr>
            <p:cNvCxnSpPr/>
            <p:nvPr/>
          </p:nvCxnSpPr>
          <p:spPr>
            <a:xfrm flipH="1">
              <a:off x="3128044" y="5281613"/>
              <a:ext cx="3174" cy="544196"/>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FEEC2C6C-0259-4A9A-D96A-A22F4737E1C4}"/>
                </a:ext>
              </a:extLst>
            </p:cNvPr>
            <p:cNvCxnSpPr/>
            <p:nvPr/>
          </p:nvCxnSpPr>
          <p:spPr>
            <a:xfrm flipV="1">
              <a:off x="3118519" y="5308284"/>
              <a:ext cx="127000" cy="3175"/>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2BAE99C8-7FB1-4DD5-4A5E-E6704907523B}"/>
                </a:ext>
              </a:extLst>
            </p:cNvPr>
            <p:cNvCxnSpPr/>
            <p:nvPr/>
          </p:nvCxnSpPr>
          <p:spPr>
            <a:xfrm>
              <a:off x="3223294" y="5308284"/>
              <a:ext cx="1145381" cy="2857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587F8F4E-963F-424A-7326-E836EE62837F}"/>
                </a:ext>
              </a:extLst>
            </p:cNvPr>
            <p:cNvCxnSpPr/>
            <p:nvPr/>
          </p:nvCxnSpPr>
          <p:spPr>
            <a:xfrm>
              <a:off x="4317206" y="5586096"/>
              <a:ext cx="226888" cy="15875"/>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1D35942D-64B7-5704-1101-F999199329D5}"/>
                </a:ext>
              </a:extLst>
            </p:cNvPr>
            <p:cNvCxnSpPr/>
            <p:nvPr/>
          </p:nvCxnSpPr>
          <p:spPr>
            <a:xfrm>
              <a:off x="4544094" y="5573396"/>
              <a:ext cx="0" cy="244475"/>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20" name="グループ化 19">
            <a:extLst>
              <a:ext uri="{FF2B5EF4-FFF2-40B4-BE49-F238E27FC236}">
                <a16:creationId xmlns:a16="http://schemas.microsoft.com/office/drawing/2014/main" id="{1FA24B68-33EB-21C4-F77A-A806230092C8}"/>
              </a:ext>
            </a:extLst>
          </p:cNvPr>
          <p:cNvGrpSpPr/>
          <p:nvPr/>
        </p:nvGrpSpPr>
        <p:grpSpPr>
          <a:xfrm>
            <a:off x="4729933" y="5563916"/>
            <a:ext cx="361824" cy="493712"/>
            <a:chOff x="4845844" y="5332097"/>
            <a:chExt cx="361824" cy="493712"/>
          </a:xfrm>
        </p:grpSpPr>
        <p:cxnSp>
          <p:nvCxnSpPr>
            <p:cNvPr id="21" name="直線コネクタ 20">
              <a:extLst>
                <a:ext uri="{FF2B5EF4-FFF2-40B4-BE49-F238E27FC236}">
                  <a16:creationId xmlns:a16="http://schemas.microsoft.com/office/drawing/2014/main" id="{D620A69A-05B6-6BF2-21C6-B8B8A0A9E4E6}"/>
                </a:ext>
              </a:extLst>
            </p:cNvPr>
            <p:cNvCxnSpPr/>
            <p:nvPr/>
          </p:nvCxnSpPr>
          <p:spPr>
            <a:xfrm>
              <a:off x="4874294" y="5336859"/>
              <a:ext cx="3175" cy="4889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6EDFF064-1A6F-AC97-D73E-64E93EF0421A}"/>
                </a:ext>
              </a:extLst>
            </p:cNvPr>
            <p:cNvCxnSpPr/>
            <p:nvPr/>
          </p:nvCxnSpPr>
          <p:spPr>
            <a:xfrm flipV="1">
              <a:off x="4845844" y="5336859"/>
              <a:ext cx="276225" cy="1"/>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459EF9C0-D326-9A96-A8C2-8D297B54B7FE}"/>
                </a:ext>
              </a:extLst>
            </p:cNvPr>
            <p:cNvCxnSpPr/>
            <p:nvPr/>
          </p:nvCxnSpPr>
          <p:spPr>
            <a:xfrm>
              <a:off x="5104785" y="5332097"/>
              <a:ext cx="102883" cy="100012"/>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536AFECF-59F1-06B6-2746-609DBED71C8F}"/>
                </a:ext>
              </a:extLst>
            </p:cNvPr>
            <p:cNvCxnSpPr/>
            <p:nvPr/>
          </p:nvCxnSpPr>
          <p:spPr>
            <a:xfrm>
              <a:off x="5200526" y="5414646"/>
              <a:ext cx="0" cy="411163"/>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0" name="グループ化 29">
            <a:extLst>
              <a:ext uri="{FF2B5EF4-FFF2-40B4-BE49-F238E27FC236}">
                <a16:creationId xmlns:a16="http://schemas.microsoft.com/office/drawing/2014/main" id="{2948D982-93CD-6660-6F53-B87321144143}"/>
              </a:ext>
            </a:extLst>
          </p:cNvPr>
          <p:cNvGrpSpPr/>
          <p:nvPr/>
        </p:nvGrpSpPr>
        <p:grpSpPr>
          <a:xfrm flipV="1">
            <a:off x="2006685" y="1041977"/>
            <a:ext cx="398462" cy="428625"/>
            <a:chOff x="2305050" y="4276725"/>
            <a:chExt cx="398462" cy="428625"/>
          </a:xfrm>
        </p:grpSpPr>
        <p:cxnSp>
          <p:nvCxnSpPr>
            <p:cNvPr id="31" name="直線コネクタ 30">
              <a:extLst>
                <a:ext uri="{FF2B5EF4-FFF2-40B4-BE49-F238E27FC236}">
                  <a16:creationId xmlns:a16="http://schemas.microsoft.com/office/drawing/2014/main" id="{EC2904D0-30DC-45EC-2EC8-4B7CEB69DFEE}"/>
                </a:ext>
              </a:extLst>
            </p:cNvPr>
            <p:cNvCxnSpPr/>
            <p:nvPr/>
          </p:nvCxnSpPr>
          <p:spPr>
            <a:xfrm>
              <a:off x="2314575" y="4572000"/>
              <a:ext cx="0" cy="1333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0896344F-B726-C2C9-F924-95DD61463071}"/>
                </a:ext>
              </a:extLst>
            </p:cNvPr>
            <p:cNvCxnSpPr/>
            <p:nvPr/>
          </p:nvCxnSpPr>
          <p:spPr>
            <a:xfrm flipV="1">
              <a:off x="2305050" y="4276725"/>
              <a:ext cx="266700" cy="3238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69A43A3F-95F6-81F3-DAC3-8DA138A40344}"/>
                </a:ext>
              </a:extLst>
            </p:cNvPr>
            <p:cNvCxnSpPr/>
            <p:nvPr/>
          </p:nvCxnSpPr>
          <p:spPr>
            <a:xfrm>
              <a:off x="2547269" y="4283868"/>
              <a:ext cx="119731"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E33D5EF3-DCB4-3751-CBF2-82ABBAA75040}"/>
                </a:ext>
              </a:extLst>
            </p:cNvPr>
            <p:cNvCxnSpPr/>
            <p:nvPr/>
          </p:nvCxnSpPr>
          <p:spPr>
            <a:xfrm>
              <a:off x="2644775" y="4276725"/>
              <a:ext cx="58737" cy="34925"/>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35E5C3EB-02FB-6D77-4E2E-9B47F68AD642}"/>
                </a:ext>
              </a:extLst>
            </p:cNvPr>
            <p:cNvCxnSpPr/>
            <p:nvPr/>
          </p:nvCxnSpPr>
          <p:spPr>
            <a:xfrm>
              <a:off x="2689225" y="4294187"/>
              <a:ext cx="1" cy="411163"/>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6" name="グループ化 35">
            <a:extLst>
              <a:ext uri="{FF2B5EF4-FFF2-40B4-BE49-F238E27FC236}">
                <a16:creationId xmlns:a16="http://schemas.microsoft.com/office/drawing/2014/main" id="{B7A2E7D7-924E-B5B2-7EDD-D045166364CE}"/>
              </a:ext>
            </a:extLst>
          </p:cNvPr>
          <p:cNvGrpSpPr/>
          <p:nvPr/>
        </p:nvGrpSpPr>
        <p:grpSpPr>
          <a:xfrm flipV="1">
            <a:off x="3000460" y="1042317"/>
            <a:ext cx="1425575" cy="544196"/>
            <a:chOff x="3118519" y="5281613"/>
            <a:chExt cx="1425575" cy="544196"/>
          </a:xfrm>
        </p:grpSpPr>
        <p:cxnSp>
          <p:nvCxnSpPr>
            <p:cNvPr id="37" name="直線コネクタ 36">
              <a:extLst>
                <a:ext uri="{FF2B5EF4-FFF2-40B4-BE49-F238E27FC236}">
                  <a16:creationId xmlns:a16="http://schemas.microsoft.com/office/drawing/2014/main" id="{F8D67F26-8B9A-7B3B-63D9-881B220079A1}"/>
                </a:ext>
              </a:extLst>
            </p:cNvPr>
            <p:cNvCxnSpPr/>
            <p:nvPr/>
          </p:nvCxnSpPr>
          <p:spPr>
            <a:xfrm flipH="1">
              <a:off x="3128044" y="5281613"/>
              <a:ext cx="3174" cy="544196"/>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FB2DE332-A39C-1F67-0F00-A38B89A69741}"/>
                </a:ext>
              </a:extLst>
            </p:cNvPr>
            <p:cNvCxnSpPr/>
            <p:nvPr/>
          </p:nvCxnSpPr>
          <p:spPr>
            <a:xfrm flipV="1">
              <a:off x="3118519" y="5308284"/>
              <a:ext cx="127000" cy="3175"/>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888C60F4-1767-99D2-54AB-EE7E163AEDF0}"/>
                </a:ext>
              </a:extLst>
            </p:cNvPr>
            <p:cNvCxnSpPr/>
            <p:nvPr/>
          </p:nvCxnSpPr>
          <p:spPr>
            <a:xfrm>
              <a:off x="3223294" y="5308284"/>
              <a:ext cx="1145381" cy="2857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66B5684D-FFAB-BDF5-F2A2-A86D70868984}"/>
                </a:ext>
              </a:extLst>
            </p:cNvPr>
            <p:cNvCxnSpPr/>
            <p:nvPr/>
          </p:nvCxnSpPr>
          <p:spPr>
            <a:xfrm>
              <a:off x="4317206" y="5586096"/>
              <a:ext cx="226888" cy="15875"/>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67E831AF-EC49-4D00-CEF7-9044FA347865}"/>
                </a:ext>
              </a:extLst>
            </p:cNvPr>
            <p:cNvCxnSpPr/>
            <p:nvPr/>
          </p:nvCxnSpPr>
          <p:spPr>
            <a:xfrm>
              <a:off x="4544094" y="5573396"/>
              <a:ext cx="0" cy="244475"/>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42" name="グループ化 41">
            <a:extLst>
              <a:ext uri="{FF2B5EF4-FFF2-40B4-BE49-F238E27FC236}">
                <a16:creationId xmlns:a16="http://schemas.microsoft.com/office/drawing/2014/main" id="{3172E3F9-DEEA-1B97-44A4-A133D5EEA132}"/>
              </a:ext>
            </a:extLst>
          </p:cNvPr>
          <p:cNvGrpSpPr/>
          <p:nvPr/>
        </p:nvGrpSpPr>
        <p:grpSpPr>
          <a:xfrm flipV="1">
            <a:off x="4727785" y="1041285"/>
            <a:ext cx="361824" cy="493712"/>
            <a:chOff x="4845844" y="5332097"/>
            <a:chExt cx="361824" cy="493712"/>
          </a:xfrm>
        </p:grpSpPr>
        <p:cxnSp>
          <p:nvCxnSpPr>
            <p:cNvPr id="43" name="直線コネクタ 42">
              <a:extLst>
                <a:ext uri="{FF2B5EF4-FFF2-40B4-BE49-F238E27FC236}">
                  <a16:creationId xmlns:a16="http://schemas.microsoft.com/office/drawing/2014/main" id="{D6DE5D8D-6E61-5251-0898-B019421F1747}"/>
                </a:ext>
              </a:extLst>
            </p:cNvPr>
            <p:cNvCxnSpPr/>
            <p:nvPr/>
          </p:nvCxnSpPr>
          <p:spPr>
            <a:xfrm>
              <a:off x="4874294" y="5336859"/>
              <a:ext cx="3175" cy="4889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03B6F913-18A1-3D12-9073-27D553CED5A4}"/>
                </a:ext>
              </a:extLst>
            </p:cNvPr>
            <p:cNvCxnSpPr/>
            <p:nvPr/>
          </p:nvCxnSpPr>
          <p:spPr>
            <a:xfrm flipV="1">
              <a:off x="4845844" y="5336859"/>
              <a:ext cx="276225" cy="1"/>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81980111-C455-5199-95EB-D0C752F7A69F}"/>
                </a:ext>
              </a:extLst>
            </p:cNvPr>
            <p:cNvCxnSpPr/>
            <p:nvPr/>
          </p:nvCxnSpPr>
          <p:spPr>
            <a:xfrm>
              <a:off x="5104785" y="5332097"/>
              <a:ext cx="102883" cy="100012"/>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2B54A1B3-30E5-E6F9-EDD4-BC020AFE8118}"/>
                </a:ext>
              </a:extLst>
            </p:cNvPr>
            <p:cNvCxnSpPr/>
            <p:nvPr/>
          </p:nvCxnSpPr>
          <p:spPr>
            <a:xfrm>
              <a:off x="5200526" y="5414646"/>
              <a:ext cx="0" cy="411163"/>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51" name="Rectangle 309">
            <a:extLst>
              <a:ext uri="{FF2B5EF4-FFF2-40B4-BE49-F238E27FC236}">
                <a16:creationId xmlns:a16="http://schemas.microsoft.com/office/drawing/2014/main" id="{84898568-3450-3295-46BC-D18BC96FCC62}"/>
              </a:ext>
            </a:extLst>
          </p:cNvPr>
          <p:cNvSpPr>
            <a:spLocks noChangeArrowheads="1"/>
          </p:cNvSpPr>
          <p:nvPr/>
        </p:nvSpPr>
        <p:spPr bwMode="auto">
          <a:xfrm>
            <a:off x="389649" y="1050256"/>
            <a:ext cx="1612274" cy="4969272"/>
          </a:xfrm>
          <a:prstGeom prst="rect">
            <a:avLst/>
          </a:prstGeom>
          <a:solidFill>
            <a:srgbClr val="CCECFF"/>
          </a:solidFill>
          <a:ln>
            <a:noFill/>
          </a:ln>
          <a:effectLst/>
          <a:extLst>
            <a:ext uri="{91240B29-F687-4F45-9708-019B960494DF}">
              <a14:hiddenLine xmlns:a14="http://schemas.microsoft.com/office/drawing/2010/main" w="952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FontTx/>
              <a:buNone/>
            </a:pPr>
            <a:endParaRPr lang="ja-JP" altLang="ja-JP" sz="1800" dirty="0"/>
          </a:p>
        </p:txBody>
      </p:sp>
      <p:grpSp>
        <p:nvGrpSpPr>
          <p:cNvPr id="52" name="Group 845">
            <a:extLst>
              <a:ext uri="{FF2B5EF4-FFF2-40B4-BE49-F238E27FC236}">
                <a16:creationId xmlns:a16="http://schemas.microsoft.com/office/drawing/2014/main" id="{259BC49A-1422-CAE6-EDAE-9AC27274D735}"/>
              </a:ext>
            </a:extLst>
          </p:cNvPr>
          <p:cNvGrpSpPr>
            <a:grpSpLocks/>
          </p:cNvGrpSpPr>
          <p:nvPr/>
        </p:nvGrpSpPr>
        <p:grpSpPr bwMode="auto">
          <a:xfrm>
            <a:off x="504198" y="1024716"/>
            <a:ext cx="513544" cy="4999435"/>
            <a:chOff x="657" y="1253"/>
            <a:chExt cx="364" cy="2495"/>
          </a:xfrm>
        </p:grpSpPr>
        <p:sp>
          <p:nvSpPr>
            <p:cNvPr id="53" name="Arc 830">
              <a:extLst>
                <a:ext uri="{FF2B5EF4-FFF2-40B4-BE49-F238E27FC236}">
                  <a16:creationId xmlns:a16="http://schemas.microsoft.com/office/drawing/2014/main" id="{9CD09522-C859-55C9-69A2-2E7E4519BE3F}"/>
                </a:ext>
              </a:extLst>
            </p:cNvPr>
            <p:cNvSpPr>
              <a:spLocks/>
            </p:cNvSpPr>
            <p:nvPr/>
          </p:nvSpPr>
          <p:spPr bwMode="auto">
            <a:xfrm flipH="1" flipV="1">
              <a:off x="657" y="2501"/>
              <a:ext cx="55" cy="12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4" name="Arc 831">
              <a:extLst>
                <a:ext uri="{FF2B5EF4-FFF2-40B4-BE49-F238E27FC236}">
                  <a16:creationId xmlns:a16="http://schemas.microsoft.com/office/drawing/2014/main" id="{6A73C401-FC05-B090-C0CF-D56AD1571787}"/>
                </a:ext>
              </a:extLst>
            </p:cNvPr>
            <p:cNvSpPr>
              <a:spLocks/>
            </p:cNvSpPr>
            <p:nvPr/>
          </p:nvSpPr>
          <p:spPr bwMode="auto">
            <a:xfrm flipH="1">
              <a:off x="657" y="1253"/>
              <a:ext cx="55" cy="12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5" name="Arc 832">
              <a:extLst>
                <a:ext uri="{FF2B5EF4-FFF2-40B4-BE49-F238E27FC236}">
                  <a16:creationId xmlns:a16="http://schemas.microsoft.com/office/drawing/2014/main" id="{80C65D1E-BE15-BC48-6FFF-90DFE1BFD317}"/>
                </a:ext>
              </a:extLst>
            </p:cNvPr>
            <p:cNvSpPr>
              <a:spLocks/>
            </p:cNvSpPr>
            <p:nvPr/>
          </p:nvSpPr>
          <p:spPr bwMode="auto">
            <a:xfrm flipH="1" flipV="1">
              <a:off x="712" y="2501"/>
              <a:ext cx="54" cy="12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6" name="Arc 833">
              <a:extLst>
                <a:ext uri="{FF2B5EF4-FFF2-40B4-BE49-F238E27FC236}">
                  <a16:creationId xmlns:a16="http://schemas.microsoft.com/office/drawing/2014/main" id="{C86B2CFB-C0A1-C5A1-6DC6-01189D251731}"/>
                </a:ext>
              </a:extLst>
            </p:cNvPr>
            <p:cNvSpPr>
              <a:spLocks/>
            </p:cNvSpPr>
            <p:nvPr/>
          </p:nvSpPr>
          <p:spPr bwMode="auto">
            <a:xfrm flipH="1">
              <a:off x="712" y="1253"/>
              <a:ext cx="54" cy="12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7" name="Arc 834">
              <a:extLst>
                <a:ext uri="{FF2B5EF4-FFF2-40B4-BE49-F238E27FC236}">
                  <a16:creationId xmlns:a16="http://schemas.microsoft.com/office/drawing/2014/main" id="{8AA1C71A-AB59-3729-7B87-0E6246977CA4}"/>
                </a:ext>
              </a:extLst>
            </p:cNvPr>
            <p:cNvSpPr>
              <a:spLocks/>
            </p:cNvSpPr>
            <p:nvPr/>
          </p:nvSpPr>
          <p:spPr bwMode="auto">
            <a:xfrm flipH="1" flipV="1">
              <a:off x="766" y="2501"/>
              <a:ext cx="55" cy="12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8" name="Arc 835">
              <a:extLst>
                <a:ext uri="{FF2B5EF4-FFF2-40B4-BE49-F238E27FC236}">
                  <a16:creationId xmlns:a16="http://schemas.microsoft.com/office/drawing/2014/main" id="{487C8B0A-9DE6-57F3-A6F7-9089481BBE66}"/>
                </a:ext>
              </a:extLst>
            </p:cNvPr>
            <p:cNvSpPr>
              <a:spLocks/>
            </p:cNvSpPr>
            <p:nvPr/>
          </p:nvSpPr>
          <p:spPr bwMode="auto">
            <a:xfrm flipH="1">
              <a:off x="766" y="1253"/>
              <a:ext cx="55" cy="12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9" name="Arc 836">
              <a:extLst>
                <a:ext uri="{FF2B5EF4-FFF2-40B4-BE49-F238E27FC236}">
                  <a16:creationId xmlns:a16="http://schemas.microsoft.com/office/drawing/2014/main" id="{FAE50B70-642E-0864-3AB3-C3537545F7DC}"/>
                </a:ext>
              </a:extLst>
            </p:cNvPr>
            <p:cNvSpPr>
              <a:spLocks/>
            </p:cNvSpPr>
            <p:nvPr/>
          </p:nvSpPr>
          <p:spPr bwMode="auto">
            <a:xfrm flipV="1">
              <a:off x="857" y="2501"/>
              <a:ext cx="55" cy="12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0" name="Arc 837">
              <a:extLst>
                <a:ext uri="{FF2B5EF4-FFF2-40B4-BE49-F238E27FC236}">
                  <a16:creationId xmlns:a16="http://schemas.microsoft.com/office/drawing/2014/main" id="{885E109E-631C-49DE-53EB-0E49BE21DDE7}"/>
                </a:ext>
              </a:extLst>
            </p:cNvPr>
            <p:cNvSpPr>
              <a:spLocks/>
            </p:cNvSpPr>
            <p:nvPr/>
          </p:nvSpPr>
          <p:spPr bwMode="auto">
            <a:xfrm>
              <a:off x="857" y="1253"/>
              <a:ext cx="55" cy="12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1" name="Arc 838">
              <a:extLst>
                <a:ext uri="{FF2B5EF4-FFF2-40B4-BE49-F238E27FC236}">
                  <a16:creationId xmlns:a16="http://schemas.microsoft.com/office/drawing/2014/main" id="{5336FED0-C7F3-4EE0-980B-31E18B35B65A}"/>
                </a:ext>
              </a:extLst>
            </p:cNvPr>
            <p:cNvSpPr>
              <a:spLocks/>
            </p:cNvSpPr>
            <p:nvPr/>
          </p:nvSpPr>
          <p:spPr bwMode="auto">
            <a:xfrm flipV="1">
              <a:off x="912" y="2501"/>
              <a:ext cx="54" cy="12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2" name="Arc 839">
              <a:extLst>
                <a:ext uri="{FF2B5EF4-FFF2-40B4-BE49-F238E27FC236}">
                  <a16:creationId xmlns:a16="http://schemas.microsoft.com/office/drawing/2014/main" id="{B8DFF66F-30DB-8237-C90F-966E18972194}"/>
                </a:ext>
              </a:extLst>
            </p:cNvPr>
            <p:cNvSpPr>
              <a:spLocks/>
            </p:cNvSpPr>
            <p:nvPr/>
          </p:nvSpPr>
          <p:spPr bwMode="auto">
            <a:xfrm>
              <a:off x="912" y="1253"/>
              <a:ext cx="54" cy="12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3" name="Arc 840">
              <a:extLst>
                <a:ext uri="{FF2B5EF4-FFF2-40B4-BE49-F238E27FC236}">
                  <a16:creationId xmlns:a16="http://schemas.microsoft.com/office/drawing/2014/main" id="{87412BC6-BF1D-A1E3-3C27-99F5B240419E}"/>
                </a:ext>
              </a:extLst>
            </p:cNvPr>
            <p:cNvSpPr>
              <a:spLocks/>
            </p:cNvSpPr>
            <p:nvPr/>
          </p:nvSpPr>
          <p:spPr bwMode="auto">
            <a:xfrm flipV="1">
              <a:off x="966" y="2501"/>
              <a:ext cx="55" cy="12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4" name="Arc 841">
              <a:extLst>
                <a:ext uri="{FF2B5EF4-FFF2-40B4-BE49-F238E27FC236}">
                  <a16:creationId xmlns:a16="http://schemas.microsoft.com/office/drawing/2014/main" id="{421CD10C-52A6-DAB6-3E4D-0B781BF7230B}"/>
                </a:ext>
              </a:extLst>
            </p:cNvPr>
            <p:cNvSpPr>
              <a:spLocks/>
            </p:cNvSpPr>
            <p:nvPr/>
          </p:nvSpPr>
          <p:spPr bwMode="auto">
            <a:xfrm>
              <a:off x="966" y="1253"/>
              <a:ext cx="55" cy="12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5" name="Line 842">
              <a:extLst>
                <a:ext uri="{FF2B5EF4-FFF2-40B4-BE49-F238E27FC236}">
                  <a16:creationId xmlns:a16="http://schemas.microsoft.com/office/drawing/2014/main" id="{DF1E55E6-1557-D7AA-0995-BEED2CF34348}"/>
                </a:ext>
              </a:extLst>
            </p:cNvPr>
            <p:cNvSpPr>
              <a:spLocks noChangeShapeType="1"/>
            </p:cNvSpPr>
            <p:nvPr/>
          </p:nvSpPr>
          <p:spPr bwMode="auto">
            <a:xfrm flipV="1">
              <a:off x="839" y="1253"/>
              <a:ext cx="0" cy="2495"/>
            </a:xfrm>
            <a:prstGeom prst="line">
              <a:avLst/>
            </a:prstGeom>
            <a:noFill/>
            <a:ln w="285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66" name="Oval 324">
            <a:extLst>
              <a:ext uri="{FF2B5EF4-FFF2-40B4-BE49-F238E27FC236}">
                <a16:creationId xmlns:a16="http://schemas.microsoft.com/office/drawing/2014/main" id="{AAF12463-76BB-A017-2058-EC2DA68B77D7}"/>
              </a:ext>
            </a:extLst>
          </p:cNvPr>
          <p:cNvSpPr>
            <a:spLocks noChangeArrowheads="1"/>
          </p:cNvSpPr>
          <p:nvPr/>
        </p:nvSpPr>
        <p:spPr bwMode="auto">
          <a:xfrm>
            <a:off x="9757764" y="226523"/>
            <a:ext cx="228600" cy="228600"/>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sp>
        <p:nvSpPr>
          <p:cNvPr id="67" name="Text Box 325">
            <a:extLst>
              <a:ext uri="{FF2B5EF4-FFF2-40B4-BE49-F238E27FC236}">
                <a16:creationId xmlns:a16="http://schemas.microsoft.com/office/drawing/2014/main" id="{9F772164-EEED-1A4C-6ECD-B0AC58E5DCDC}"/>
              </a:ext>
            </a:extLst>
          </p:cNvPr>
          <p:cNvSpPr txBox="1">
            <a:spLocks noChangeArrowheads="1"/>
          </p:cNvSpPr>
          <p:nvPr/>
        </p:nvSpPr>
        <p:spPr bwMode="auto">
          <a:xfrm>
            <a:off x="10089551" y="153498"/>
            <a:ext cx="167481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en-US" altLang="ja-JP" sz="1800" dirty="0">
                <a:latin typeface="Times New Roman" pitchFamily="18" charset="0"/>
              </a:rPr>
              <a:t>All the particles</a:t>
            </a:r>
            <a:endParaRPr lang="en-US" altLang="ja-JP" sz="1800" dirty="0"/>
          </a:p>
        </p:txBody>
      </p:sp>
      <p:sp>
        <p:nvSpPr>
          <p:cNvPr id="68" name="Oval 330">
            <a:extLst>
              <a:ext uri="{FF2B5EF4-FFF2-40B4-BE49-F238E27FC236}">
                <a16:creationId xmlns:a16="http://schemas.microsoft.com/office/drawing/2014/main" id="{E2F7F7E8-63C6-5D10-1C9D-306FFA11E6E2}"/>
              </a:ext>
            </a:extLst>
          </p:cNvPr>
          <p:cNvSpPr>
            <a:spLocks noChangeArrowheads="1"/>
          </p:cNvSpPr>
          <p:nvPr/>
        </p:nvSpPr>
        <p:spPr bwMode="auto">
          <a:xfrm>
            <a:off x="6189426" y="152422"/>
            <a:ext cx="127000" cy="127000"/>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sp>
        <p:nvSpPr>
          <p:cNvPr id="69" name="Text Box 331">
            <a:extLst>
              <a:ext uri="{FF2B5EF4-FFF2-40B4-BE49-F238E27FC236}">
                <a16:creationId xmlns:a16="http://schemas.microsoft.com/office/drawing/2014/main" id="{3E887B7A-4E9F-6863-2013-D90ECFBCD365}"/>
              </a:ext>
            </a:extLst>
          </p:cNvPr>
          <p:cNvSpPr txBox="1">
            <a:spLocks noChangeArrowheads="1"/>
          </p:cNvSpPr>
          <p:nvPr/>
        </p:nvSpPr>
        <p:spPr bwMode="auto">
          <a:xfrm>
            <a:off x="6116401" y="42884"/>
            <a:ext cx="263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en-US" altLang="ja-JP" sz="1400">
                <a:latin typeface="Times New Roman" pitchFamily="18" charset="0"/>
              </a:rPr>
              <a:t>e</a:t>
            </a:r>
            <a:endParaRPr lang="en-US" altLang="ja-JP" sz="1800"/>
          </a:p>
        </p:txBody>
      </p:sp>
      <p:sp>
        <p:nvSpPr>
          <p:cNvPr id="70" name="Text Box 343">
            <a:extLst>
              <a:ext uri="{FF2B5EF4-FFF2-40B4-BE49-F238E27FC236}">
                <a16:creationId xmlns:a16="http://schemas.microsoft.com/office/drawing/2014/main" id="{4DB4478F-7340-58DE-C028-703A618B52BB}"/>
              </a:ext>
            </a:extLst>
          </p:cNvPr>
          <p:cNvSpPr txBox="1">
            <a:spLocks noChangeArrowheads="1"/>
          </p:cNvSpPr>
          <p:nvPr/>
        </p:nvSpPr>
        <p:spPr bwMode="auto">
          <a:xfrm>
            <a:off x="6500576" y="558822"/>
            <a:ext cx="400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en-US" altLang="ja-JP" sz="1800" dirty="0">
                <a:latin typeface="Times New Roman" pitchFamily="18" charset="0"/>
              </a:rPr>
              <a:t>H</a:t>
            </a:r>
            <a:r>
              <a:rPr lang="en-US" altLang="ja-JP" sz="1800" baseline="30000" dirty="0">
                <a:latin typeface="Times New Roman" pitchFamily="18" charset="0"/>
              </a:rPr>
              <a:t>-</a:t>
            </a:r>
          </a:p>
        </p:txBody>
      </p:sp>
      <p:sp>
        <p:nvSpPr>
          <p:cNvPr id="71" name="Oval 383">
            <a:extLst>
              <a:ext uri="{FF2B5EF4-FFF2-40B4-BE49-F238E27FC236}">
                <a16:creationId xmlns:a16="http://schemas.microsoft.com/office/drawing/2014/main" id="{1550C9EA-74F7-92CD-EDA0-9E646099434F}"/>
              </a:ext>
            </a:extLst>
          </p:cNvPr>
          <p:cNvSpPr>
            <a:spLocks noChangeArrowheads="1"/>
          </p:cNvSpPr>
          <p:nvPr/>
        </p:nvSpPr>
        <p:spPr bwMode="auto">
          <a:xfrm>
            <a:off x="6141801" y="342922"/>
            <a:ext cx="228600" cy="228600"/>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sp>
        <p:nvSpPr>
          <p:cNvPr id="72" name="Text Box 384">
            <a:extLst>
              <a:ext uri="{FF2B5EF4-FFF2-40B4-BE49-F238E27FC236}">
                <a16:creationId xmlns:a16="http://schemas.microsoft.com/office/drawing/2014/main" id="{1296A07A-AF19-F1AE-0ED4-7F1E4E8C3221}"/>
              </a:ext>
            </a:extLst>
          </p:cNvPr>
          <p:cNvSpPr txBox="1">
            <a:spLocks noChangeArrowheads="1"/>
          </p:cNvSpPr>
          <p:nvPr/>
        </p:nvSpPr>
        <p:spPr bwMode="auto">
          <a:xfrm>
            <a:off x="6094176" y="249259"/>
            <a:ext cx="327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en-US" altLang="ja-JP" sz="2000">
                <a:latin typeface="Times New Roman" pitchFamily="18" charset="0"/>
              </a:rPr>
              <a:t>+</a:t>
            </a:r>
          </a:p>
        </p:txBody>
      </p:sp>
      <p:sp>
        <p:nvSpPr>
          <p:cNvPr id="73" name="Oval 342">
            <a:extLst>
              <a:ext uri="{FF2B5EF4-FFF2-40B4-BE49-F238E27FC236}">
                <a16:creationId xmlns:a16="http://schemas.microsoft.com/office/drawing/2014/main" id="{94914A4B-368A-4F08-3574-25FF7DD63EB7}"/>
              </a:ext>
            </a:extLst>
          </p:cNvPr>
          <p:cNvSpPr>
            <a:spLocks noChangeArrowheads="1"/>
          </p:cNvSpPr>
          <p:nvPr/>
        </p:nvSpPr>
        <p:spPr bwMode="auto">
          <a:xfrm>
            <a:off x="6141801" y="631847"/>
            <a:ext cx="228600" cy="228600"/>
          </a:xfrm>
          <a:prstGeom prst="ellipse">
            <a:avLst/>
          </a:prstGeom>
          <a:solidFill>
            <a:srgbClr val="99FF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sp>
        <p:nvSpPr>
          <p:cNvPr id="74" name="Text Box 386">
            <a:extLst>
              <a:ext uri="{FF2B5EF4-FFF2-40B4-BE49-F238E27FC236}">
                <a16:creationId xmlns:a16="http://schemas.microsoft.com/office/drawing/2014/main" id="{B33AFF38-AABD-89CA-BF3A-3DE5A70232FD}"/>
              </a:ext>
            </a:extLst>
          </p:cNvPr>
          <p:cNvSpPr txBox="1">
            <a:spLocks noChangeArrowheads="1"/>
          </p:cNvSpPr>
          <p:nvPr/>
        </p:nvSpPr>
        <p:spPr bwMode="auto">
          <a:xfrm>
            <a:off x="6074379" y="573297"/>
            <a:ext cx="412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ja-JP" altLang="en-US" sz="1800" dirty="0"/>
              <a:t>－</a:t>
            </a:r>
          </a:p>
        </p:txBody>
      </p:sp>
      <p:sp>
        <p:nvSpPr>
          <p:cNvPr id="75" name="Text Box 387">
            <a:extLst>
              <a:ext uri="{FF2B5EF4-FFF2-40B4-BE49-F238E27FC236}">
                <a16:creationId xmlns:a16="http://schemas.microsoft.com/office/drawing/2014/main" id="{EE548D62-6B4A-4CD9-BB6A-C5051800877D}"/>
              </a:ext>
            </a:extLst>
          </p:cNvPr>
          <p:cNvSpPr txBox="1">
            <a:spLocks noChangeArrowheads="1"/>
          </p:cNvSpPr>
          <p:nvPr/>
        </p:nvSpPr>
        <p:spPr bwMode="auto">
          <a:xfrm>
            <a:off x="6500576" y="284184"/>
            <a:ext cx="4349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en-US" altLang="ja-JP" sz="1800">
                <a:latin typeface="Times New Roman" pitchFamily="18" charset="0"/>
              </a:rPr>
              <a:t>H</a:t>
            </a:r>
            <a:r>
              <a:rPr lang="en-US" altLang="ja-JP" sz="1800" baseline="30000">
                <a:latin typeface="Times New Roman" pitchFamily="18" charset="0"/>
              </a:rPr>
              <a:t>+</a:t>
            </a:r>
          </a:p>
        </p:txBody>
      </p:sp>
      <p:sp>
        <p:nvSpPr>
          <p:cNvPr id="76" name="Text Box 388">
            <a:extLst>
              <a:ext uri="{FF2B5EF4-FFF2-40B4-BE49-F238E27FC236}">
                <a16:creationId xmlns:a16="http://schemas.microsoft.com/office/drawing/2014/main" id="{07F0C8B5-2976-982E-33B7-609AD8B44FC7}"/>
              </a:ext>
            </a:extLst>
          </p:cNvPr>
          <p:cNvSpPr txBox="1">
            <a:spLocks noChangeArrowheads="1"/>
          </p:cNvSpPr>
          <p:nvPr/>
        </p:nvSpPr>
        <p:spPr bwMode="auto">
          <a:xfrm>
            <a:off x="6337786" y="30184"/>
            <a:ext cx="92845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en-US" altLang="ja-JP" sz="1800" dirty="0">
                <a:latin typeface="Times New Roman" pitchFamily="18" charset="0"/>
              </a:rPr>
              <a:t>electron</a:t>
            </a:r>
            <a:endParaRPr lang="en-US" altLang="ja-JP" sz="1800" baseline="30000" dirty="0">
              <a:latin typeface="Times New Roman" pitchFamily="18" charset="0"/>
            </a:endParaRPr>
          </a:p>
        </p:txBody>
      </p:sp>
      <p:graphicFrame>
        <p:nvGraphicFramePr>
          <p:cNvPr id="77" name="オブジェクト 114">
            <a:extLst>
              <a:ext uri="{FF2B5EF4-FFF2-40B4-BE49-F238E27FC236}">
                <a16:creationId xmlns:a16="http://schemas.microsoft.com/office/drawing/2014/main" id="{2D6292D1-1941-AD34-20E1-078640259D65}"/>
              </a:ext>
            </a:extLst>
          </p:cNvPr>
          <p:cNvGraphicFramePr>
            <a:graphicFrameLocks noChangeAspect="1"/>
          </p:cNvGraphicFramePr>
          <p:nvPr>
            <p:extLst>
              <p:ext uri="{D42A27DB-BD31-4B8C-83A1-F6EECF244321}">
                <p14:modId xmlns:p14="http://schemas.microsoft.com/office/powerpoint/2010/main" val="4152539168"/>
              </p:ext>
            </p:extLst>
          </p:nvPr>
        </p:nvGraphicFramePr>
        <p:xfrm>
          <a:off x="1061186" y="1034964"/>
          <a:ext cx="323850" cy="347663"/>
        </p:xfrm>
        <a:graphic>
          <a:graphicData uri="http://schemas.openxmlformats.org/presentationml/2006/ole">
            <mc:AlternateContent xmlns:mc="http://schemas.openxmlformats.org/markup-compatibility/2006">
              <mc:Choice xmlns:v="urn:schemas-microsoft-com:vml" Requires="v">
                <p:oleObj name="数式" r:id="rId2" imgW="164880" imgH="177480" progId="Equation.3">
                  <p:embed/>
                </p:oleObj>
              </mc:Choice>
              <mc:Fallback>
                <p:oleObj name="数式" r:id="rId2" imgW="164880" imgH="177480" progId="Equation.3">
                  <p:embed/>
                  <p:pic>
                    <p:nvPicPr>
                      <p:cNvPr id="105" name="オブジェクト 114"/>
                      <p:cNvPicPr>
                        <a:picLocks noChangeAspect="1" noChangeArrowheads="1"/>
                      </p:cNvPicPr>
                      <p:nvPr/>
                    </p:nvPicPr>
                    <p:blipFill>
                      <a:blip r:embed="rId3"/>
                      <a:srcRect/>
                      <a:stretch>
                        <a:fillRect/>
                      </a:stretch>
                    </p:blipFill>
                    <p:spPr bwMode="auto">
                      <a:xfrm>
                        <a:off x="1061186" y="1034964"/>
                        <a:ext cx="3238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8" name="Line 321">
            <a:extLst>
              <a:ext uri="{FF2B5EF4-FFF2-40B4-BE49-F238E27FC236}">
                <a16:creationId xmlns:a16="http://schemas.microsoft.com/office/drawing/2014/main" id="{7B333482-D4CB-90C5-E9F3-E99232DABD35}"/>
              </a:ext>
            </a:extLst>
          </p:cNvPr>
          <p:cNvSpPr>
            <a:spLocks noChangeShapeType="1"/>
          </p:cNvSpPr>
          <p:nvPr/>
        </p:nvSpPr>
        <p:spPr bwMode="auto">
          <a:xfrm>
            <a:off x="1487338" y="1011837"/>
            <a:ext cx="0" cy="411163"/>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9" name="Line 321">
            <a:extLst>
              <a:ext uri="{FF2B5EF4-FFF2-40B4-BE49-F238E27FC236}">
                <a16:creationId xmlns:a16="http://schemas.microsoft.com/office/drawing/2014/main" id="{C9CDECC8-8644-1363-0D33-AF3156A14E76}"/>
              </a:ext>
            </a:extLst>
          </p:cNvPr>
          <p:cNvSpPr>
            <a:spLocks noChangeShapeType="1"/>
          </p:cNvSpPr>
          <p:nvPr/>
        </p:nvSpPr>
        <p:spPr bwMode="auto">
          <a:xfrm>
            <a:off x="1253793" y="6568764"/>
            <a:ext cx="222250" cy="26031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0" name="Oval 322">
            <a:extLst>
              <a:ext uri="{FF2B5EF4-FFF2-40B4-BE49-F238E27FC236}">
                <a16:creationId xmlns:a16="http://schemas.microsoft.com/office/drawing/2014/main" id="{B7ACD3EC-D671-F056-5788-99F0B2EEC1A6}"/>
              </a:ext>
            </a:extLst>
          </p:cNvPr>
          <p:cNvSpPr>
            <a:spLocks noChangeArrowheads="1"/>
          </p:cNvSpPr>
          <p:nvPr/>
        </p:nvSpPr>
        <p:spPr bwMode="auto">
          <a:xfrm flipV="1">
            <a:off x="1136318" y="6319527"/>
            <a:ext cx="228600" cy="228600"/>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cxnSp>
        <p:nvCxnSpPr>
          <p:cNvPr id="81" name="直線コネクタ 80">
            <a:extLst>
              <a:ext uri="{FF2B5EF4-FFF2-40B4-BE49-F238E27FC236}">
                <a16:creationId xmlns:a16="http://schemas.microsoft.com/office/drawing/2014/main" id="{574C7AE5-933A-8922-E641-6A6CE0FEADEF}"/>
              </a:ext>
            </a:extLst>
          </p:cNvPr>
          <p:cNvCxnSpPr/>
          <p:nvPr/>
        </p:nvCxnSpPr>
        <p:spPr>
          <a:xfrm>
            <a:off x="1371268" y="6443352"/>
            <a:ext cx="23812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82" name="オブジェクト 111">
            <a:extLst>
              <a:ext uri="{FF2B5EF4-FFF2-40B4-BE49-F238E27FC236}">
                <a16:creationId xmlns:a16="http://schemas.microsoft.com/office/drawing/2014/main" id="{CF1F392D-B43D-5F0C-C378-D6037B63B4AF}"/>
              </a:ext>
            </a:extLst>
          </p:cNvPr>
          <p:cNvGraphicFramePr>
            <a:graphicFrameLocks noChangeAspect="1"/>
          </p:cNvGraphicFramePr>
          <p:nvPr>
            <p:extLst>
              <p:ext uri="{D42A27DB-BD31-4B8C-83A1-F6EECF244321}">
                <p14:modId xmlns:p14="http://schemas.microsoft.com/office/powerpoint/2010/main" val="1551207672"/>
              </p:ext>
            </p:extLst>
          </p:nvPr>
        </p:nvGraphicFramePr>
        <p:xfrm>
          <a:off x="1613067" y="6095689"/>
          <a:ext cx="323850" cy="347663"/>
        </p:xfrm>
        <a:graphic>
          <a:graphicData uri="http://schemas.openxmlformats.org/presentationml/2006/ole">
            <mc:AlternateContent xmlns:mc="http://schemas.openxmlformats.org/markup-compatibility/2006">
              <mc:Choice xmlns:v="urn:schemas-microsoft-com:vml" Requires="v">
                <p:oleObj name="数式" r:id="rId4" imgW="164880" imgH="177480" progId="Equation.3">
                  <p:embed/>
                </p:oleObj>
              </mc:Choice>
              <mc:Fallback>
                <p:oleObj name="数式" r:id="rId4" imgW="164880" imgH="177480" progId="Equation.3">
                  <p:embed/>
                  <p:pic>
                    <p:nvPicPr>
                      <p:cNvPr id="110" name="オブジェクト 111"/>
                      <p:cNvPicPr>
                        <a:picLocks noChangeAspect="1" noChangeArrowheads="1"/>
                      </p:cNvPicPr>
                      <p:nvPr/>
                    </p:nvPicPr>
                    <p:blipFill>
                      <a:blip r:embed="rId5"/>
                      <a:srcRect/>
                      <a:stretch>
                        <a:fillRect/>
                      </a:stretch>
                    </p:blipFill>
                    <p:spPr bwMode="auto">
                      <a:xfrm>
                        <a:off x="1613067" y="6095689"/>
                        <a:ext cx="323850" cy="347663"/>
                      </a:xfrm>
                      <a:prstGeom prst="rect">
                        <a:avLst/>
                      </a:prstGeom>
                      <a:noFill/>
                      <a:ln>
                        <a:noFill/>
                      </a:ln>
                    </p:spPr>
                  </p:pic>
                </p:oleObj>
              </mc:Fallback>
            </mc:AlternateContent>
          </a:graphicData>
        </a:graphic>
      </p:graphicFrame>
      <p:sp>
        <p:nvSpPr>
          <p:cNvPr id="83" name="Line 321">
            <a:extLst>
              <a:ext uri="{FF2B5EF4-FFF2-40B4-BE49-F238E27FC236}">
                <a16:creationId xmlns:a16="http://schemas.microsoft.com/office/drawing/2014/main" id="{D27796F3-3755-6E0B-27C9-8D775A696297}"/>
              </a:ext>
            </a:extLst>
          </p:cNvPr>
          <p:cNvSpPr>
            <a:spLocks noChangeShapeType="1"/>
          </p:cNvSpPr>
          <p:nvPr/>
        </p:nvSpPr>
        <p:spPr bwMode="auto">
          <a:xfrm>
            <a:off x="1476275" y="6027989"/>
            <a:ext cx="0" cy="409575"/>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 name="Oval 322">
            <a:extLst>
              <a:ext uri="{FF2B5EF4-FFF2-40B4-BE49-F238E27FC236}">
                <a16:creationId xmlns:a16="http://schemas.microsoft.com/office/drawing/2014/main" id="{4A06E642-4CD9-EA3D-E8D7-A8A10DFE6C7C}"/>
              </a:ext>
            </a:extLst>
          </p:cNvPr>
          <p:cNvSpPr>
            <a:spLocks noChangeArrowheads="1"/>
          </p:cNvSpPr>
          <p:nvPr/>
        </p:nvSpPr>
        <p:spPr bwMode="auto">
          <a:xfrm flipV="1">
            <a:off x="1147049" y="1307496"/>
            <a:ext cx="228600" cy="228600"/>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cxnSp>
        <p:nvCxnSpPr>
          <p:cNvPr id="85" name="直線コネクタ 84">
            <a:extLst>
              <a:ext uri="{FF2B5EF4-FFF2-40B4-BE49-F238E27FC236}">
                <a16:creationId xmlns:a16="http://schemas.microsoft.com/office/drawing/2014/main" id="{D5C45532-142E-CE29-C32D-5BEAF2040675}"/>
              </a:ext>
            </a:extLst>
          </p:cNvPr>
          <p:cNvCxnSpPr/>
          <p:nvPr/>
        </p:nvCxnSpPr>
        <p:spPr>
          <a:xfrm>
            <a:off x="1394878" y="1431321"/>
            <a:ext cx="23812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Line 321">
            <a:extLst>
              <a:ext uri="{FF2B5EF4-FFF2-40B4-BE49-F238E27FC236}">
                <a16:creationId xmlns:a16="http://schemas.microsoft.com/office/drawing/2014/main" id="{B576E282-7B5E-17AA-E376-8DD06E7B7DFB}"/>
              </a:ext>
            </a:extLst>
          </p:cNvPr>
          <p:cNvSpPr>
            <a:spLocks noChangeShapeType="1"/>
          </p:cNvSpPr>
          <p:nvPr/>
        </p:nvSpPr>
        <p:spPr bwMode="auto">
          <a:xfrm>
            <a:off x="1277672" y="1569472"/>
            <a:ext cx="222250" cy="26031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7" name="Line 321">
            <a:extLst>
              <a:ext uri="{FF2B5EF4-FFF2-40B4-BE49-F238E27FC236}">
                <a16:creationId xmlns:a16="http://schemas.microsoft.com/office/drawing/2014/main" id="{31584E23-7091-D63F-4DDB-018A663A7F8E}"/>
              </a:ext>
            </a:extLst>
          </p:cNvPr>
          <p:cNvSpPr>
            <a:spLocks noChangeShapeType="1"/>
          </p:cNvSpPr>
          <p:nvPr/>
        </p:nvSpPr>
        <p:spPr bwMode="auto">
          <a:xfrm flipH="1">
            <a:off x="7898107" y="619509"/>
            <a:ext cx="0" cy="411163"/>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 name="Oval 322">
            <a:extLst>
              <a:ext uri="{FF2B5EF4-FFF2-40B4-BE49-F238E27FC236}">
                <a16:creationId xmlns:a16="http://schemas.microsoft.com/office/drawing/2014/main" id="{7FAD916A-71DD-C87F-6A5F-6D81AD859482}"/>
              </a:ext>
            </a:extLst>
          </p:cNvPr>
          <p:cNvSpPr>
            <a:spLocks noChangeArrowheads="1"/>
          </p:cNvSpPr>
          <p:nvPr/>
        </p:nvSpPr>
        <p:spPr bwMode="auto">
          <a:xfrm flipH="1" flipV="1">
            <a:off x="8072567" y="481353"/>
            <a:ext cx="228600" cy="228600"/>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cxnSp>
        <p:nvCxnSpPr>
          <p:cNvPr id="89" name="直線コネクタ 88">
            <a:extLst>
              <a:ext uri="{FF2B5EF4-FFF2-40B4-BE49-F238E27FC236}">
                <a16:creationId xmlns:a16="http://schemas.microsoft.com/office/drawing/2014/main" id="{6FEC089F-B310-E214-6AAF-6B6E0B596D54}"/>
              </a:ext>
            </a:extLst>
          </p:cNvPr>
          <p:cNvCxnSpPr/>
          <p:nvPr/>
        </p:nvCxnSpPr>
        <p:spPr>
          <a:xfrm flipH="1">
            <a:off x="7754132" y="604530"/>
            <a:ext cx="23812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Line 321">
            <a:extLst>
              <a:ext uri="{FF2B5EF4-FFF2-40B4-BE49-F238E27FC236}">
                <a16:creationId xmlns:a16="http://schemas.microsoft.com/office/drawing/2014/main" id="{1B5A596E-D6A8-DB5C-B457-3DA5466EA51E}"/>
              </a:ext>
            </a:extLst>
          </p:cNvPr>
          <p:cNvSpPr>
            <a:spLocks noChangeShapeType="1"/>
          </p:cNvSpPr>
          <p:nvPr/>
        </p:nvSpPr>
        <p:spPr bwMode="auto">
          <a:xfrm flipV="1">
            <a:off x="8340757" y="230692"/>
            <a:ext cx="222250" cy="26031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1" name="Line 321">
            <a:extLst>
              <a:ext uri="{FF2B5EF4-FFF2-40B4-BE49-F238E27FC236}">
                <a16:creationId xmlns:a16="http://schemas.microsoft.com/office/drawing/2014/main" id="{75233A4C-9DEC-B150-31DA-9DD5E5FF03EE}"/>
              </a:ext>
            </a:extLst>
          </p:cNvPr>
          <p:cNvSpPr>
            <a:spLocks noChangeShapeType="1"/>
          </p:cNvSpPr>
          <p:nvPr/>
        </p:nvSpPr>
        <p:spPr bwMode="auto">
          <a:xfrm flipH="1">
            <a:off x="7895959" y="5653003"/>
            <a:ext cx="0" cy="411163"/>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 name="Oval 322">
            <a:extLst>
              <a:ext uri="{FF2B5EF4-FFF2-40B4-BE49-F238E27FC236}">
                <a16:creationId xmlns:a16="http://schemas.microsoft.com/office/drawing/2014/main" id="{5235BD9F-38EE-94DD-9404-ED063F5AA044}"/>
              </a:ext>
            </a:extLst>
          </p:cNvPr>
          <p:cNvSpPr>
            <a:spLocks noChangeArrowheads="1"/>
          </p:cNvSpPr>
          <p:nvPr/>
        </p:nvSpPr>
        <p:spPr bwMode="auto">
          <a:xfrm flipH="1" flipV="1">
            <a:off x="8070419" y="5525644"/>
            <a:ext cx="228600" cy="228600"/>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cxnSp>
        <p:nvCxnSpPr>
          <p:cNvPr id="93" name="直線コネクタ 92">
            <a:extLst>
              <a:ext uri="{FF2B5EF4-FFF2-40B4-BE49-F238E27FC236}">
                <a16:creationId xmlns:a16="http://schemas.microsoft.com/office/drawing/2014/main" id="{68FE41E4-89E7-08A6-9E6E-7F00ED5F7664}"/>
              </a:ext>
            </a:extLst>
          </p:cNvPr>
          <p:cNvCxnSpPr/>
          <p:nvPr/>
        </p:nvCxnSpPr>
        <p:spPr>
          <a:xfrm flipH="1">
            <a:off x="7751984" y="5638024"/>
            <a:ext cx="23812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4" name="Line 321">
            <a:extLst>
              <a:ext uri="{FF2B5EF4-FFF2-40B4-BE49-F238E27FC236}">
                <a16:creationId xmlns:a16="http://schemas.microsoft.com/office/drawing/2014/main" id="{EEE61F02-B345-93FF-ED70-AF2F53CFFAB0}"/>
              </a:ext>
            </a:extLst>
          </p:cNvPr>
          <p:cNvSpPr>
            <a:spLocks noChangeShapeType="1"/>
          </p:cNvSpPr>
          <p:nvPr/>
        </p:nvSpPr>
        <p:spPr bwMode="auto">
          <a:xfrm flipV="1">
            <a:off x="8338609" y="5274983"/>
            <a:ext cx="222250" cy="26031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5" name="Line 328">
            <a:extLst>
              <a:ext uri="{FF2B5EF4-FFF2-40B4-BE49-F238E27FC236}">
                <a16:creationId xmlns:a16="http://schemas.microsoft.com/office/drawing/2014/main" id="{ADB47968-D951-DE61-AACC-3E38724F0451}"/>
              </a:ext>
            </a:extLst>
          </p:cNvPr>
          <p:cNvSpPr>
            <a:spLocks noChangeShapeType="1"/>
          </p:cNvSpPr>
          <p:nvPr/>
        </p:nvSpPr>
        <p:spPr bwMode="auto">
          <a:xfrm>
            <a:off x="11663961" y="1024716"/>
            <a:ext cx="0" cy="4999435"/>
          </a:xfrm>
          <a:prstGeom prst="line">
            <a:avLst/>
          </a:prstGeom>
          <a:noFill/>
          <a:ln w="2857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6" name="Line 367">
            <a:extLst>
              <a:ext uri="{FF2B5EF4-FFF2-40B4-BE49-F238E27FC236}">
                <a16:creationId xmlns:a16="http://schemas.microsoft.com/office/drawing/2014/main" id="{03E66C23-6D01-0EC7-2FE8-BD55D6179658}"/>
              </a:ext>
            </a:extLst>
          </p:cNvPr>
          <p:cNvSpPr>
            <a:spLocks noChangeShapeType="1"/>
          </p:cNvSpPr>
          <p:nvPr/>
        </p:nvSpPr>
        <p:spPr bwMode="auto">
          <a:xfrm>
            <a:off x="11407093" y="4861081"/>
            <a:ext cx="447675"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97" name="グループ化 96">
            <a:extLst>
              <a:ext uri="{FF2B5EF4-FFF2-40B4-BE49-F238E27FC236}">
                <a16:creationId xmlns:a16="http://schemas.microsoft.com/office/drawing/2014/main" id="{F8A18E5B-4F47-EE9B-8795-02F791A6D457}"/>
              </a:ext>
            </a:extLst>
          </p:cNvPr>
          <p:cNvGrpSpPr/>
          <p:nvPr/>
        </p:nvGrpSpPr>
        <p:grpSpPr>
          <a:xfrm>
            <a:off x="11830766" y="4677724"/>
            <a:ext cx="412750" cy="366713"/>
            <a:chOff x="8495480" y="4025900"/>
            <a:chExt cx="412750" cy="366713"/>
          </a:xfrm>
        </p:grpSpPr>
        <p:sp>
          <p:nvSpPr>
            <p:cNvPr id="98" name="Oval 368">
              <a:extLst>
                <a:ext uri="{FF2B5EF4-FFF2-40B4-BE49-F238E27FC236}">
                  <a16:creationId xmlns:a16="http://schemas.microsoft.com/office/drawing/2014/main" id="{D78C92EA-65F4-9705-78B8-31402737AB35}"/>
                </a:ext>
              </a:extLst>
            </p:cNvPr>
            <p:cNvSpPr>
              <a:spLocks noChangeArrowheads="1"/>
            </p:cNvSpPr>
            <p:nvPr/>
          </p:nvSpPr>
          <p:spPr bwMode="auto">
            <a:xfrm>
              <a:off x="8592318" y="4106863"/>
              <a:ext cx="228600" cy="228600"/>
            </a:xfrm>
            <a:prstGeom prst="ellipse">
              <a:avLst/>
            </a:prstGeom>
            <a:solidFill>
              <a:srgbClr val="99FF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sp>
          <p:nvSpPr>
            <p:cNvPr id="99" name="Text Box 807">
              <a:extLst>
                <a:ext uri="{FF2B5EF4-FFF2-40B4-BE49-F238E27FC236}">
                  <a16:creationId xmlns:a16="http://schemas.microsoft.com/office/drawing/2014/main" id="{0A7FE48E-FA87-0D6B-C322-95DF1F0C2411}"/>
                </a:ext>
              </a:extLst>
            </p:cNvPr>
            <p:cNvSpPr txBox="1">
              <a:spLocks noChangeArrowheads="1"/>
            </p:cNvSpPr>
            <p:nvPr/>
          </p:nvSpPr>
          <p:spPr bwMode="auto">
            <a:xfrm>
              <a:off x="8495480" y="4025900"/>
              <a:ext cx="41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ja-JP" altLang="en-US" sz="1800" dirty="0"/>
                <a:t>－</a:t>
              </a:r>
            </a:p>
          </p:txBody>
        </p:sp>
      </p:grpSp>
      <p:sp>
        <p:nvSpPr>
          <p:cNvPr id="101" name="Oval 358">
            <a:extLst>
              <a:ext uri="{FF2B5EF4-FFF2-40B4-BE49-F238E27FC236}">
                <a16:creationId xmlns:a16="http://schemas.microsoft.com/office/drawing/2014/main" id="{05522392-2CF2-2702-68BF-2DE5834D9302}"/>
              </a:ext>
            </a:extLst>
          </p:cNvPr>
          <p:cNvSpPr>
            <a:spLocks noChangeArrowheads="1"/>
          </p:cNvSpPr>
          <p:nvPr/>
        </p:nvSpPr>
        <p:spPr bwMode="auto">
          <a:xfrm>
            <a:off x="11949789" y="3738873"/>
            <a:ext cx="127000" cy="127000"/>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sp>
        <p:nvSpPr>
          <p:cNvPr id="102" name="Text Box 359">
            <a:extLst>
              <a:ext uri="{FF2B5EF4-FFF2-40B4-BE49-F238E27FC236}">
                <a16:creationId xmlns:a16="http://schemas.microsoft.com/office/drawing/2014/main" id="{6B7D3DA5-208D-907E-6671-68C4D789A77B}"/>
              </a:ext>
            </a:extLst>
          </p:cNvPr>
          <p:cNvSpPr txBox="1">
            <a:spLocks noChangeArrowheads="1"/>
          </p:cNvSpPr>
          <p:nvPr/>
        </p:nvSpPr>
        <p:spPr bwMode="auto">
          <a:xfrm>
            <a:off x="11886289" y="3634098"/>
            <a:ext cx="263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en-US" altLang="ja-JP" sz="1400" dirty="0">
                <a:latin typeface="Times New Roman" pitchFamily="18" charset="0"/>
              </a:rPr>
              <a:t>e</a:t>
            </a:r>
            <a:endParaRPr lang="en-US" altLang="ja-JP" sz="1800" dirty="0"/>
          </a:p>
        </p:txBody>
      </p:sp>
      <p:sp>
        <p:nvSpPr>
          <p:cNvPr id="103" name="Line 356">
            <a:extLst>
              <a:ext uri="{FF2B5EF4-FFF2-40B4-BE49-F238E27FC236}">
                <a16:creationId xmlns:a16="http://schemas.microsoft.com/office/drawing/2014/main" id="{EFEFB9AF-A869-D54F-AD9C-C6395E6C2AD5}"/>
              </a:ext>
            </a:extLst>
          </p:cNvPr>
          <p:cNvSpPr>
            <a:spLocks noChangeShapeType="1"/>
          </p:cNvSpPr>
          <p:nvPr/>
        </p:nvSpPr>
        <p:spPr bwMode="auto">
          <a:xfrm>
            <a:off x="11041040" y="3751911"/>
            <a:ext cx="865088"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4" name="Arc 374">
            <a:extLst>
              <a:ext uri="{FF2B5EF4-FFF2-40B4-BE49-F238E27FC236}">
                <a16:creationId xmlns:a16="http://schemas.microsoft.com/office/drawing/2014/main" id="{F3062A3E-5F8A-BF5E-04F9-AD57D45F8EA4}"/>
              </a:ext>
            </a:extLst>
          </p:cNvPr>
          <p:cNvSpPr>
            <a:spLocks/>
          </p:cNvSpPr>
          <p:nvPr/>
        </p:nvSpPr>
        <p:spPr bwMode="auto">
          <a:xfrm>
            <a:off x="8593194" y="3743065"/>
            <a:ext cx="3261574" cy="88189"/>
          </a:xfrm>
          <a:custGeom>
            <a:avLst/>
            <a:gdLst>
              <a:gd name="T0" fmla="*/ 2147483647 w 21600"/>
              <a:gd name="T1" fmla="*/ 0 h 14611"/>
              <a:gd name="T2" fmla="*/ 2147483647 w 21600"/>
              <a:gd name="T3" fmla="*/ 567008760 h 14611"/>
              <a:gd name="T4" fmla="*/ 0 w 21600"/>
              <a:gd name="T5" fmla="*/ 567008760 h 14611"/>
              <a:gd name="T6" fmla="*/ 0 60000 65536"/>
              <a:gd name="T7" fmla="*/ 0 60000 65536"/>
              <a:gd name="T8" fmla="*/ 0 60000 65536"/>
            </a:gdLst>
            <a:ahLst/>
            <a:cxnLst>
              <a:cxn ang="T6">
                <a:pos x="T0" y="T1"/>
              </a:cxn>
              <a:cxn ang="T7">
                <a:pos x="T2" y="T3"/>
              </a:cxn>
              <a:cxn ang="T8">
                <a:pos x="T4" y="T5"/>
              </a:cxn>
            </a:cxnLst>
            <a:rect l="0" t="0" r="r" b="b"/>
            <a:pathLst>
              <a:path w="21600" h="14611" fill="none" extrusionOk="0">
                <a:moveTo>
                  <a:pt x="15908" y="-1"/>
                </a:moveTo>
                <a:cubicBezTo>
                  <a:pt x="19568" y="3985"/>
                  <a:pt x="21600" y="9199"/>
                  <a:pt x="21600" y="14611"/>
                </a:cubicBezTo>
              </a:path>
              <a:path w="21600" h="14611" stroke="0" extrusionOk="0">
                <a:moveTo>
                  <a:pt x="15908" y="-1"/>
                </a:moveTo>
                <a:cubicBezTo>
                  <a:pt x="19568" y="3985"/>
                  <a:pt x="21600" y="9199"/>
                  <a:pt x="21600" y="14611"/>
                </a:cubicBezTo>
                <a:lnTo>
                  <a:pt x="0" y="14611"/>
                </a:lnTo>
                <a:lnTo>
                  <a:pt x="15908" y="-1"/>
                </a:lnTo>
                <a:close/>
              </a:path>
            </a:pathLst>
          </a:cu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5" name="Arc 371">
            <a:extLst>
              <a:ext uri="{FF2B5EF4-FFF2-40B4-BE49-F238E27FC236}">
                <a16:creationId xmlns:a16="http://schemas.microsoft.com/office/drawing/2014/main" id="{5E7991C3-A77E-2147-F8A8-05006C6CF30A}"/>
              </a:ext>
            </a:extLst>
          </p:cNvPr>
          <p:cNvSpPr>
            <a:spLocks/>
          </p:cNvSpPr>
          <p:nvPr/>
        </p:nvSpPr>
        <p:spPr bwMode="auto">
          <a:xfrm flipH="1" flipV="1">
            <a:off x="1214867" y="3810105"/>
            <a:ext cx="7724745" cy="22479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6" name="Arc 372">
            <a:extLst>
              <a:ext uri="{FF2B5EF4-FFF2-40B4-BE49-F238E27FC236}">
                <a16:creationId xmlns:a16="http://schemas.microsoft.com/office/drawing/2014/main" id="{8C359501-11A9-67A2-BE40-46BA07BDF450}"/>
              </a:ext>
            </a:extLst>
          </p:cNvPr>
          <p:cNvSpPr>
            <a:spLocks/>
          </p:cNvSpPr>
          <p:nvPr/>
        </p:nvSpPr>
        <p:spPr bwMode="auto">
          <a:xfrm flipH="1">
            <a:off x="1215734" y="3731813"/>
            <a:ext cx="811336" cy="97802"/>
          </a:xfrm>
          <a:custGeom>
            <a:avLst/>
            <a:gdLst>
              <a:gd name="T0" fmla="*/ 0 w 21600"/>
              <a:gd name="T1" fmla="*/ 0 h 17650"/>
              <a:gd name="T2" fmla="*/ 0 w 21600"/>
              <a:gd name="T3" fmla="*/ 0 h 17650"/>
              <a:gd name="T4" fmla="*/ 0 w 21600"/>
              <a:gd name="T5" fmla="*/ 0 h 17650"/>
              <a:gd name="T6" fmla="*/ 0 60000 65536"/>
              <a:gd name="T7" fmla="*/ 0 60000 65536"/>
              <a:gd name="T8" fmla="*/ 0 60000 65536"/>
            </a:gdLst>
            <a:ahLst/>
            <a:cxnLst>
              <a:cxn ang="T6">
                <a:pos x="T0" y="T1"/>
              </a:cxn>
              <a:cxn ang="T7">
                <a:pos x="T2" y="T3"/>
              </a:cxn>
              <a:cxn ang="T8">
                <a:pos x="T4" y="T5"/>
              </a:cxn>
            </a:cxnLst>
            <a:rect l="0" t="0" r="r" b="b"/>
            <a:pathLst>
              <a:path w="21600" h="17650" fill="none" extrusionOk="0">
                <a:moveTo>
                  <a:pt x="12451" y="0"/>
                </a:moveTo>
                <a:cubicBezTo>
                  <a:pt x="18188" y="4047"/>
                  <a:pt x="21600" y="10629"/>
                  <a:pt x="21600" y="17650"/>
                </a:cubicBezTo>
              </a:path>
              <a:path w="21600" h="17650" stroke="0" extrusionOk="0">
                <a:moveTo>
                  <a:pt x="12451" y="0"/>
                </a:moveTo>
                <a:cubicBezTo>
                  <a:pt x="18188" y="4047"/>
                  <a:pt x="21600" y="10629"/>
                  <a:pt x="21600" y="17650"/>
                </a:cubicBezTo>
                <a:lnTo>
                  <a:pt x="0" y="17650"/>
                </a:lnTo>
                <a:lnTo>
                  <a:pt x="12451" y="0"/>
                </a:lnTo>
                <a:close/>
              </a:path>
            </a:pathLst>
          </a:custGeom>
          <a:noFill/>
          <a:ln w="12700">
            <a:solidFill>
              <a:schemeClr val="tx1"/>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8" name="グループ化 107">
            <a:extLst>
              <a:ext uri="{FF2B5EF4-FFF2-40B4-BE49-F238E27FC236}">
                <a16:creationId xmlns:a16="http://schemas.microsoft.com/office/drawing/2014/main" id="{767E83F5-0BE4-CA68-844B-0785746DC80B}"/>
              </a:ext>
            </a:extLst>
          </p:cNvPr>
          <p:cNvGrpSpPr/>
          <p:nvPr/>
        </p:nvGrpSpPr>
        <p:grpSpPr>
          <a:xfrm>
            <a:off x="1580415" y="3555796"/>
            <a:ext cx="263525" cy="304800"/>
            <a:chOff x="11987173" y="2975130"/>
            <a:chExt cx="263525" cy="304800"/>
          </a:xfrm>
        </p:grpSpPr>
        <p:sp>
          <p:nvSpPr>
            <p:cNvPr id="109" name="Oval 358">
              <a:extLst>
                <a:ext uri="{FF2B5EF4-FFF2-40B4-BE49-F238E27FC236}">
                  <a16:creationId xmlns:a16="http://schemas.microsoft.com/office/drawing/2014/main" id="{F6EF3AA6-F67D-8F4F-C321-07F6916F53F2}"/>
                </a:ext>
              </a:extLst>
            </p:cNvPr>
            <p:cNvSpPr>
              <a:spLocks noChangeArrowheads="1"/>
            </p:cNvSpPr>
            <p:nvPr/>
          </p:nvSpPr>
          <p:spPr bwMode="auto">
            <a:xfrm>
              <a:off x="12050673" y="3079905"/>
              <a:ext cx="127000" cy="127000"/>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sp>
          <p:nvSpPr>
            <p:cNvPr id="110" name="Text Box 359">
              <a:extLst>
                <a:ext uri="{FF2B5EF4-FFF2-40B4-BE49-F238E27FC236}">
                  <a16:creationId xmlns:a16="http://schemas.microsoft.com/office/drawing/2014/main" id="{1C7F0D2C-E8C2-AD92-D9F0-DE3FAD8C635F}"/>
                </a:ext>
              </a:extLst>
            </p:cNvPr>
            <p:cNvSpPr txBox="1">
              <a:spLocks noChangeArrowheads="1"/>
            </p:cNvSpPr>
            <p:nvPr/>
          </p:nvSpPr>
          <p:spPr bwMode="auto">
            <a:xfrm>
              <a:off x="11987173" y="2975130"/>
              <a:ext cx="263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en-US" altLang="ja-JP" sz="1400" dirty="0">
                  <a:latin typeface="Times New Roman" pitchFamily="18" charset="0"/>
                </a:rPr>
                <a:t>e</a:t>
              </a:r>
              <a:endParaRPr lang="en-US" altLang="ja-JP" sz="1800" dirty="0"/>
            </a:p>
          </p:txBody>
        </p:sp>
      </p:grpSp>
      <p:grpSp>
        <p:nvGrpSpPr>
          <p:cNvPr id="111" name="グループ化 98">
            <a:extLst>
              <a:ext uri="{FF2B5EF4-FFF2-40B4-BE49-F238E27FC236}">
                <a16:creationId xmlns:a16="http://schemas.microsoft.com/office/drawing/2014/main" id="{48F118CE-D8DD-0335-F533-8D7719B51C41}"/>
              </a:ext>
            </a:extLst>
          </p:cNvPr>
          <p:cNvGrpSpPr>
            <a:grpSpLocks/>
          </p:cNvGrpSpPr>
          <p:nvPr/>
        </p:nvGrpSpPr>
        <p:grpSpPr bwMode="auto">
          <a:xfrm>
            <a:off x="1268271" y="5126685"/>
            <a:ext cx="412750" cy="366713"/>
            <a:chOff x="3346077" y="6165304"/>
            <a:chExt cx="412750" cy="366713"/>
          </a:xfrm>
        </p:grpSpPr>
        <p:sp>
          <p:nvSpPr>
            <p:cNvPr id="112" name="Oval 368">
              <a:extLst>
                <a:ext uri="{FF2B5EF4-FFF2-40B4-BE49-F238E27FC236}">
                  <a16:creationId xmlns:a16="http://schemas.microsoft.com/office/drawing/2014/main" id="{6F1975C2-1EC6-69CF-7587-3C2D33B0B1FB}"/>
                </a:ext>
              </a:extLst>
            </p:cNvPr>
            <p:cNvSpPr>
              <a:spLocks noChangeArrowheads="1"/>
            </p:cNvSpPr>
            <p:nvPr/>
          </p:nvSpPr>
          <p:spPr bwMode="auto">
            <a:xfrm>
              <a:off x="3438002" y="6234360"/>
              <a:ext cx="228600" cy="228600"/>
            </a:xfrm>
            <a:prstGeom prst="ellipse">
              <a:avLst/>
            </a:prstGeom>
            <a:solidFill>
              <a:srgbClr val="99FF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sp>
          <p:nvSpPr>
            <p:cNvPr id="113" name="Text Box 807">
              <a:extLst>
                <a:ext uri="{FF2B5EF4-FFF2-40B4-BE49-F238E27FC236}">
                  <a16:creationId xmlns:a16="http://schemas.microsoft.com/office/drawing/2014/main" id="{F0641DE7-35BF-B571-73F1-2E463EBCB80B}"/>
                </a:ext>
              </a:extLst>
            </p:cNvPr>
            <p:cNvSpPr txBox="1">
              <a:spLocks noChangeArrowheads="1"/>
            </p:cNvSpPr>
            <p:nvPr/>
          </p:nvSpPr>
          <p:spPr bwMode="auto">
            <a:xfrm>
              <a:off x="3346077" y="6165304"/>
              <a:ext cx="41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ja-JP" altLang="en-US" sz="1800" dirty="0"/>
                <a:t>－</a:t>
              </a:r>
            </a:p>
          </p:txBody>
        </p:sp>
      </p:grpSp>
      <p:grpSp>
        <p:nvGrpSpPr>
          <p:cNvPr id="114" name="グループ化 101">
            <a:extLst>
              <a:ext uri="{FF2B5EF4-FFF2-40B4-BE49-F238E27FC236}">
                <a16:creationId xmlns:a16="http://schemas.microsoft.com/office/drawing/2014/main" id="{B513B92F-F0B4-1B56-0DEB-A7541518C4F5}"/>
              </a:ext>
            </a:extLst>
          </p:cNvPr>
          <p:cNvGrpSpPr>
            <a:grpSpLocks/>
          </p:cNvGrpSpPr>
          <p:nvPr/>
        </p:nvGrpSpPr>
        <p:grpSpPr bwMode="auto">
          <a:xfrm>
            <a:off x="920688" y="5210604"/>
            <a:ext cx="412750" cy="366712"/>
            <a:chOff x="3785810" y="6809829"/>
            <a:chExt cx="412750" cy="366713"/>
          </a:xfrm>
        </p:grpSpPr>
        <p:sp>
          <p:nvSpPr>
            <p:cNvPr id="115" name="Oval 368">
              <a:extLst>
                <a:ext uri="{FF2B5EF4-FFF2-40B4-BE49-F238E27FC236}">
                  <a16:creationId xmlns:a16="http://schemas.microsoft.com/office/drawing/2014/main" id="{AB424094-CB73-1FA8-27D0-B70B8C94DBA7}"/>
                </a:ext>
              </a:extLst>
            </p:cNvPr>
            <p:cNvSpPr>
              <a:spLocks noChangeArrowheads="1"/>
            </p:cNvSpPr>
            <p:nvPr/>
          </p:nvSpPr>
          <p:spPr bwMode="auto">
            <a:xfrm>
              <a:off x="3875137" y="6878885"/>
              <a:ext cx="228600" cy="228600"/>
            </a:xfrm>
            <a:prstGeom prst="ellipse">
              <a:avLst/>
            </a:prstGeom>
            <a:solidFill>
              <a:srgbClr val="99FF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sp>
          <p:nvSpPr>
            <p:cNvPr id="116" name="Text Box 807">
              <a:extLst>
                <a:ext uri="{FF2B5EF4-FFF2-40B4-BE49-F238E27FC236}">
                  <a16:creationId xmlns:a16="http://schemas.microsoft.com/office/drawing/2014/main" id="{927902A3-50C6-42E9-3B20-46A197845CF5}"/>
                </a:ext>
              </a:extLst>
            </p:cNvPr>
            <p:cNvSpPr txBox="1">
              <a:spLocks noChangeArrowheads="1"/>
            </p:cNvSpPr>
            <p:nvPr/>
          </p:nvSpPr>
          <p:spPr bwMode="auto">
            <a:xfrm>
              <a:off x="3785810" y="6809829"/>
              <a:ext cx="41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ja-JP" altLang="en-US" sz="1800"/>
                <a:t>－</a:t>
              </a:r>
            </a:p>
          </p:txBody>
        </p:sp>
      </p:grpSp>
      <p:grpSp>
        <p:nvGrpSpPr>
          <p:cNvPr id="117" name="グループ化 104">
            <a:extLst>
              <a:ext uri="{FF2B5EF4-FFF2-40B4-BE49-F238E27FC236}">
                <a16:creationId xmlns:a16="http://schemas.microsoft.com/office/drawing/2014/main" id="{B398243C-EB51-9D15-4E28-556D59277EE9}"/>
              </a:ext>
            </a:extLst>
          </p:cNvPr>
          <p:cNvGrpSpPr>
            <a:grpSpLocks/>
          </p:cNvGrpSpPr>
          <p:nvPr/>
        </p:nvGrpSpPr>
        <p:grpSpPr bwMode="auto">
          <a:xfrm>
            <a:off x="1639745" y="5007168"/>
            <a:ext cx="412750" cy="366712"/>
            <a:chOff x="3346077" y="6165304"/>
            <a:chExt cx="412750" cy="366713"/>
          </a:xfrm>
        </p:grpSpPr>
        <p:sp>
          <p:nvSpPr>
            <p:cNvPr id="118" name="Oval 368">
              <a:extLst>
                <a:ext uri="{FF2B5EF4-FFF2-40B4-BE49-F238E27FC236}">
                  <a16:creationId xmlns:a16="http://schemas.microsoft.com/office/drawing/2014/main" id="{57DB4CF1-9C08-B82C-9C69-EDEE3F3B60A0}"/>
                </a:ext>
              </a:extLst>
            </p:cNvPr>
            <p:cNvSpPr>
              <a:spLocks noChangeArrowheads="1"/>
            </p:cNvSpPr>
            <p:nvPr/>
          </p:nvSpPr>
          <p:spPr bwMode="auto">
            <a:xfrm>
              <a:off x="3438002" y="6234360"/>
              <a:ext cx="228600" cy="228600"/>
            </a:xfrm>
            <a:prstGeom prst="ellipse">
              <a:avLst/>
            </a:prstGeom>
            <a:solidFill>
              <a:srgbClr val="99FF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sp>
          <p:nvSpPr>
            <p:cNvPr id="119" name="Text Box 807">
              <a:extLst>
                <a:ext uri="{FF2B5EF4-FFF2-40B4-BE49-F238E27FC236}">
                  <a16:creationId xmlns:a16="http://schemas.microsoft.com/office/drawing/2014/main" id="{787ADCE6-E58E-9462-10A0-7C7F82B58E4E}"/>
                </a:ext>
              </a:extLst>
            </p:cNvPr>
            <p:cNvSpPr txBox="1">
              <a:spLocks noChangeArrowheads="1"/>
            </p:cNvSpPr>
            <p:nvPr/>
          </p:nvSpPr>
          <p:spPr bwMode="auto">
            <a:xfrm>
              <a:off x="3346077" y="6165304"/>
              <a:ext cx="41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ja-JP" altLang="en-US" sz="1800" dirty="0"/>
                <a:t>－</a:t>
              </a:r>
            </a:p>
          </p:txBody>
        </p:sp>
      </p:grpSp>
      <p:cxnSp>
        <p:nvCxnSpPr>
          <p:cNvPr id="120" name="直線矢印コネクタ 119">
            <a:extLst>
              <a:ext uri="{FF2B5EF4-FFF2-40B4-BE49-F238E27FC236}">
                <a16:creationId xmlns:a16="http://schemas.microsoft.com/office/drawing/2014/main" id="{E287CD97-496A-02CA-2A80-22912CC93593}"/>
              </a:ext>
            </a:extLst>
          </p:cNvPr>
          <p:cNvCxnSpPr/>
          <p:nvPr/>
        </p:nvCxnSpPr>
        <p:spPr>
          <a:xfrm flipH="1" flipV="1">
            <a:off x="2014101" y="5420393"/>
            <a:ext cx="141759" cy="29592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1" name="直線矢印コネクタ 120">
            <a:extLst>
              <a:ext uri="{FF2B5EF4-FFF2-40B4-BE49-F238E27FC236}">
                <a16:creationId xmlns:a16="http://schemas.microsoft.com/office/drawing/2014/main" id="{1BAA2679-D174-129F-0312-FBF1A959A6A5}"/>
              </a:ext>
            </a:extLst>
          </p:cNvPr>
          <p:cNvCxnSpPr/>
          <p:nvPr/>
        </p:nvCxnSpPr>
        <p:spPr>
          <a:xfrm flipH="1" flipV="1">
            <a:off x="1704517" y="5420392"/>
            <a:ext cx="319484" cy="32631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2" name="直線矢印コネクタ 121">
            <a:extLst>
              <a:ext uri="{FF2B5EF4-FFF2-40B4-BE49-F238E27FC236}">
                <a16:creationId xmlns:a16="http://schemas.microsoft.com/office/drawing/2014/main" id="{B8C1D222-A117-9228-22EC-66BEC66A1286}"/>
              </a:ext>
            </a:extLst>
          </p:cNvPr>
          <p:cNvCxnSpPr/>
          <p:nvPr/>
        </p:nvCxnSpPr>
        <p:spPr>
          <a:xfrm flipH="1" flipV="1">
            <a:off x="1143161" y="5570388"/>
            <a:ext cx="815380" cy="38246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23" name="グループ化 122">
            <a:extLst>
              <a:ext uri="{FF2B5EF4-FFF2-40B4-BE49-F238E27FC236}">
                <a16:creationId xmlns:a16="http://schemas.microsoft.com/office/drawing/2014/main" id="{D3B31E75-DE43-D65F-B024-239BCA2AECDD}"/>
              </a:ext>
            </a:extLst>
          </p:cNvPr>
          <p:cNvGrpSpPr/>
          <p:nvPr/>
        </p:nvGrpSpPr>
        <p:grpSpPr>
          <a:xfrm>
            <a:off x="799003" y="1452185"/>
            <a:ext cx="697139" cy="4915006"/>
            <a:chOff x="3220218" y="2178050"/>
            <a:chExt cx="1917700" cy="4413250"/>
          </a:xfrm>
        </p:grpSpPr>
        <p:sp>
          <p:nvSpPr>
            <p:cNvPr id="124" name="Arc 371">
              <a:extLst>
                <a:ext uri="{FF2B5EF4-FFF2-40B4-BE49-F238E27FC236}">
                  <a16:creationId xmlns:a16="http://schemas.microsoft.com/office/drawing/2014/main" id="{3484F34C-301B-C70B-9F14-27059EFE141D}"/>
                </a:ext>
              </a:extLst>
            </p:cNvPr>
            <p:cNvSpPr>
              <a:spLocks/>
            </p:cNvSpPr>
            <p:nvPr/>
          </p:nvSpPr>
          <p:spPr bwMode="auto">
            <a:xfrm flipH="1" flipV="1">
              <a:off x="3221805" y="3967163"/>
              <a:ext cx="973138" cy="2624137"/>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5" name="Arc 372">
              <a:extLst>
                <a:ext uri="{FF2B5EF4-FFF2-40B4-BE49-F238E27FC236}">
                  <a16:creationId xmlns:a16="http://schemas.microsoft.com/office/drawing/2014/main" id="{AC19E0F0-AD7D-78D2-4961-29066AFB6DB6}"/>
                </a:ext>
              </a:extLst>
            </p:cNvPr>
            <p:cNvSpPr>
              <a:spLocks/>
            </p:cNvSpPr>
            <p:nvPr/>
          </p:nvSpPr>
          <p:spPr bwMode="auto">
            <a:xfrm flipH="1">
              <a:off x="3220218" y="2178050"/>
              <a:ext cx="1917700" cy="1871663"/>
            </a:xfrm>
            <a:custGeom>
              <a:avLst/>
              <a:gdLst>
                <a:gd name="T0" fmla="*/ 2147483647 w 21600"/>
                <a:gd name="T1" fmla="*/ 0 h 17650"/>
                <a:gd name="T2" fmla="*/ 2147483647 w 21600"/>
                <a:gd name="T3" fmla="*/ 2147483647 h 17650"/>
                <a:gd name="T4" fmla="*/ 0 w 21600"/>
                <a:gd name="T5" fmla="*/ 2147483647 h 17650"/>
                <a:gd name="T6" fmla="*/ 0 60000 65536"/>
                <a:gd name="T7" fmla="*/ 0 60000 65536"/>
                <a:gd name="T8" fmla="*/ 0 60000 65536"/>
              </a:gdLst>
              <a:ahLst/>
              <a:cxnLst>
                <a:cxn ang="T6">
                  <a:pos x="T0" y="T1"/>
                </a:cxn>
                <a:cxn ang="T7">
                  <a:pos x="T2" y="T3"/>
                </a:cxn>
                <a:cxn ang="T8">
                  <a:pos x="T4" y="T5"/>
                </a:cxn>
              </a:cxnLst>
              <a:rect l="0" t="0" r="r" b="b"/>
              <a:pathLst>
                <a:path w="21600" h="17650" fill="none" extrusionOk="0">
                  <a:moveTo>
                    <a:pt x="12451" y="0"/>
                  </a:moveTo>
                  <a:cubicBezTo>
                    <a:pt x="18188" y="4047"/>
                    <a:pt x="21600" y="10629"/>
                    <a:pt x="21600" y="17650"/>
                  </a:cubicBezTo>
                </a:path>
                <a:path w="21600" h="17650" stroke="0" extrusionOk="0">
                  <a:moveTo>
                    <a:pt x="12451" y="0"/>
                  </a:moveTo>
                  <a:cubicBezTo>
                    <a:pt x="18188" y="4047"/>
                    <a:pt x="21600" y="10629"/>
                    <a:pt x="21600" y="17650"/>
                  </a:cubicBezTo>
                  <a:lnTo>
                    <a:pt x="0" y="17650"/>
                  </a:lnTo>
                  <a:lnTo>
                    <a:pt x="12451" y="0"/>
                  </a:lnTo>
                  <a:close/>
                </a:path>
              </a:pathLst>
            </a:custGeom>
            <a:noFill/>
            <a:ln w="12700">
              <a:solidFill>
                <a:schemeClr val="tx1"/>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26" name="Arc 316">
            <a:extLst>
              <a:ext uri="{FF2B5EF4-FFF2-40B4-BE49-F238E27FC236}">
                <a16:creationId xmlns:a16="http://schemas.microsoft.com/office/drawing/2014/main" id="{772A933D-CC7D-CB02-7FF8-A8E8B4D74EB5}"/>
              </a:ext>
            </a:extLst>
          </p:cNvPr>
          <p:cNvSpPr>
            <a:spLocks/>
          </p:cNvSpPr>
          <p:nvPr/>
        </p:nvSpPr>
        <p:spPr bwMode="auto">
          <a:xfrm flipH="1" flipV="1">
            <a:off x="14029" y="1800201"/>
            <a:ext cx="717550" cy="20002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7" name="Arc 317">
            <a:extLst>
              <a:ext uri="{FF2B5EF4-FFF2-40B4-BE49-F238E27FC236}">
                <a16:creationId xmlns:a16="http://schemas.microsoft.com/office/drawing/2014/main" id="{88939456-5CE8-F005-B8D9-ED80A06F48DA}"/>
              </a:ext>
            </a:extLst>
          </p:cNvPr>
          <p:cNvSpPr>
            <a:spLocks/>
          </p:cNvSpPr>
          <p:nvPr/>
        </p:nvSpPr>
        <p:spPr bwMode="auto">
          <a:xfrm flipH="1">
            <a:off x="12442" y="1665263"/>
            <a:ext cx="325437" cy="147638"/>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8" name="Oval 323">
            <a:extLst>
              <a:ext uri="{FF2B5EF4-FFF2-40B4-BE49-F238E27FC236}">
                <a16:creationId xmlns:a16="http://schemas.microsoft.com/office/drawing/2014/main" id="{86D4E87A-F823-1794-1EFD-D124F1A8ABAA}"/>
              </a:ext>
            </a:extLst>
          </p:cNvPr>
          <p:cNvSpPr>
            <a:spLocks noChangeArrowheads="1"/>
          </p:cNvSpPr>
          <p:nvPr/>
        </p:nvSpPr>
        <p:spPr bwMode="auto">
          <a:xfrm>
            <a:off x="688717" y="1871638"/>
            <a:ext cx="228600" cy="228600"/>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sp>
        <p:nvSpPr>
          <p:cNvPr id="129" name="Oval 336">
            <a:extLst>
              <a:ext uri="{FF2B5EF4-FFF2-40B4-BE49-F238E27FC236}">
                <a16:creationId xmlns:a16="http://schemas.microsoft.com/office/drawing/2014/main" id="{447A7E4F-EE06-4F31-2A69-7794E7F14237}"/>
              </a:ext>
            </a:extLst>
          </p:cNvPr>
          <p:cNvSpPr>
            <a:spLocks noChangeArrowheads="1"/>
          </p:cNvSpPr>
          <p:nvPr/>
        </p:nvSpPr>
        <p:spPr bwMode="auto">
          <a:xfrm flipV="1">
            <a:off x="369629" y="1546201"/>
            <a:ext cx="228600" cy="228600"/>
          </a:xfrm>
          <a:prstGeom prst="ellipse">
            <a:avLst/>
          </a:prstGeom>
          <a:solidFill>
            <a:srgbClr val="FF99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sp>
        <p:nvSpPr>
          <p:cNvPr id="130" name="Line 314">
            <a:extLst>
              <a:ext uri="{FF2B5EF4-FFF2-40B4-BE49-F238E27FC236}">
                <a16:creationId xmlns:a16="http://schemas.microsoft.com/office/drawing/2014/main" id="{1D19A354-0D62-DA23-5014-08F231F3C494}"/>
              </a:ext>
            </a:extLst>
          </p:cNvPr>
          <p:cNvSpPr>
            <a:spLocks noChangeShapeType="1"/>
          </p:cNvSpPr>
          <p:nvPr/>
        </p:nvSpPr>
        <p:spPr bwMode="auto">
          <a:xfrm flipH="1">
            <a:off x="491867" y="1989113"/>
            <a:ext cx="200025"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1" name="Oval 390">
            <a:extLst>
              <a:ext uri="{FF2B5EF4-FFF2-40B4-BE49-F238E27FC236}">
                <a16:creationId xmlns:a16="http://schemas.microsoft.com/office/drawing/2014/main" id="{7CE092F7-9D9B-75D0-6264-6766BC1FAAF6}"/>
              </a:ext>
            </a:extLst>
          </p:cNvPr>
          <p:cNvSpPr>
            <a:spLocks noChangeArrowheads="1"/>
          </p:cNvSpPr>
          <p:nvPr/>
        </p:nvSpPr>
        <p:spPr bwMode="auto">
          <a:xfrm>
            <a:off x="1727839" y="1538306"/>
            <a:ext cx="228600" cy="228600"/>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sp>
        <p:nvSpPr>
          <p:cNvPr id="132" name="Text Box 391">
            <a:extLst>
              <a:ext uri="{FF2B5EF4-FFF2-40B4-BE49-F238E27FC236}">
                <a16:creationId xmlns:a16="http://schemas.microsoft.com/office/drawing/2014/main" id="{14E7084B-5139-E2A2-EA0C-108983ACCD9C}"/>
              </a:ext>
            </a:extLst>
          </p:cNvPr>
          <p:cNvSpPr txBox="1">
            <a:spLocks noChangeArrowheads="1"/>
          </p:cNvSpPr>
          <p:nvPr/>
        </p:nvSpPr>
        <p:spPr bwMode="auto">
          <a:xfrm>
            <a:off x="1683389" y="1454169"/>
            <a:ext cx="327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en-US" altLang="ja-JP" sz="2000">
                <a:latin typeface="Times New Roman" pitchFamily="18" charset="0"/>
              </a:rPr>
              <a:t>+</a:t>
            </a:r>
          </a:p>
        </p:txBody>
      </p:sp>
      <p:sp>
        <p:nvSpPr>
          <p:cNvPr id="133" name="AutoShape 393">
            <a:extLst>
              <a:ext uri="{FF2B5EF4-FFF2-40B4-BE49-F238E27FC236}">
                <a16:creationId xmlns:a16="http://schemas.microsoft.com/office/drawing/2014/main" id="{4902A5C4-F86D-F0EC-B537-E5C2CADD9B7A}"/>
              </a:ext>
            </a:extLst>
          </p:cNvPr>
          <p:cNvSpPr>
            <a:spLocks/>
          </p:cNvSpPr>
          <p:nvPr/>
        </p:nvSpPr>
        <p:spPr bwMode="auto">
          <a:xfrm>
            <a:off x="1487029" y="2376624"/>
            <a:ext cx="217488" cy="503237"/>
          </a:xfrm>
          <a:prstGeom prst="rightBrace">
            <a:avLst>
              <a:gd name="adj1" fmla="val 19282"/>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sp>
        <p:nvSpPr>
          <p:cNvPr id="134" name="Oval 395">
            <a:extLst>
              <a:ext uri="{FF2B5EF4-FFF2-40B4-BE49-F238E27FC236}">
                <a16:creationId xmlns:a16="http://schemas.microsoft.com/office/drawing/2014/main" id="{2FE21F81-8526-50E0-7996-008FD8B344D2}"/>
              </a:ext>
            </a:extLst>
          </p:cNvPr>
          <p:cNvSpPr>
            <a:spLocks noChangeArrowheads="1"/>
          </p:cNvSpPr>
          <p:nvPr/>
        </p:nvSpPr>
        <p:spPr bwMode="auto">
          <a:xfrm>
            <a:off x="1323517" y="2702061"/>
            <a:ext cx="127000" cy="127000"/>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sp>
        <p:nvSpPr>
          <p:cNvPr id="135" name="Text Box 396">
            <a:extLst>
              <a:ext uri="{FF2B5EF4-FFF2-40B4-BE49-F238E27FC236}">
                <a16:creationId xmlns:a16="http://schemas.microsoft.com/office/drawing/2014/main" id="{1F800C53-938E-7B30-9DC3-FA32D4F82A14}"/>
              </a:ext>
            </a:extLst>
          </p:cNvPr>
          <p:cNvSpPr txBox="1">
            <a:spLocks noChangeArrowheads="1"/>
          </p:cNvSpPr>
          <p:nvPr/>
        </p:nvSpPr>
        <p:spPr bwMode="auto">
          <a:xfrm>
            <a:off x="1250492" y="2592524"/>
            <a:ext cx="263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en-US" altLang="ja-JP" sz="1400">
                <a:latin typeface="Times New Roman" pitchFamily="18" charset="0"/>
              </a:rPr>
              <a:t>e</a:t>
            </a:r>
            <a:endParaRPr lang="en-US" altLang="ja-JP" sz="1800"/>
          </a:p>
        </p:txBody>
      </p:sp>
      <p:sp>
        <p:nvSpPr>
          <p:cNvPr id="136" name="Oval 398">
            <a:extLst>
              <a:ext uri="{FF2B5EF4-FFF2-40B4-BE49-F238E27FC236}">
                <a16:creationId xmlns:a16="http://schemas.microsoft.com/office/drawing/2014/main" id="{3A5518F8-7358-7517-98CC-F8FEABBEC9B6}"/>
              </a:ext>
            </a:extLst>
          </p:cNvPr>
          <p:cNvSpPr>
            <a:spLocks noChangeArrowheads="1"/>
          </p:cNvSpPr>
          <p:nvPr/>
        </p:nvSpPr>
        <p:spPr bwMode="auto">
          <a:xfrm>
            <a:off x="1226679" y="2330586"/>
            <a:ext cx="228600" cy="228600"/>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1800">
              <a:latin typeface="Times New Roman" pitchFamily="18" charset="0"/>
            </a:endParaRPr>
          </a:p>
        </p:txBody>
      </p:sp>
      <p:sp>
        <p:nvSpPr>
          <p:cNvPr id="137" name="Text Box 399">
            <a:extLst>
              <a:ext uri="{FF2B5EF4-FFF2-40B4-BE49-F238E27FC236}">
                <a16:creationId xmlns:a16="http://schemas.microsoft.com/office/drawing/2014/main" id="{CA811E89-7DE2-62FD-49AC-41867B123CED}"/>
              </a:ext>
            </a:extLst>
          </p:cNvPr>
          <p:cNvSpPr txBox="1">
            <a:spLocks noChangeArrowheads="1"/>
          </p:cNvSpPr>
          <p:nvPr/>
        </p:nvSpPr>
        <p:spPr bwMode="auto">
          <a:xfrm>
            <a:off x="1179054" y="2236924"/>
            <a:ext cx="327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en-US" altLang="ja-JP" sz="2000">
                <a:latin typeface="Times New Roman" pitchFamily="18" charset="0"/>
              </a:rPr>
              <a:t>+</a:t>
            </a:r>
          </a:p>
        </p:txBody>
      </p:sp>
      <p:sp>
        <p:nvSpPr>
          <p:cNvPr id="138" name="Line 392">
            <a:extLst>
              <a:ext uri="{FF2B5EF4-FFF2-40B4-BE49-F238E27FC236}">
                <a16:creationId xmlns:a16="http://schemas.microsoft.com/office/drawing/2014/main" id="{B0C8C972-1AA7-E0C6-195F-AF9B4F413F28}"/>
              </a:ext>
            </a:extLst>
          </p:cNvPr>
          <p:cNvSpPr>
            <a:spLocks noChangeShapeType="1"/>
          </p:cNvSpPr>
          <p:nvPr/>
        </p:nvSpPr>
        <p:spPr bwMode="auto">
          <a:xfrm flipV="1">
            <a:off x="1853251" y="1301768"/>
            <a:ext cx="270831" cy="203201"/>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9" name="Arc 402">
            <a:extLst>
              <a:ext uri="{FF2B5EF4-FFF2-40B4-BE49-F238E27FC236}">
                <a16:creationId xmlns:a16="http://schemas.microsoft.com/office/drawing/2014/main" id="{EFF96849-64BC-89EC-CC32-29DBB27D20BF}"/>
              </a:ext>
            </a:extLst>
          </p:cNvPr>
          <p:cNvSpPr>
            <a:spLocks/>
          </p:cNvSpPr>
          <p:nvPr/>
        </p:nvSpPr>
        <p:spPr bwMode="auto">
          <a:xfrm rot="16200000" flipH="1">
            <a:off x="1374317" y="2892561"/>
            <a:ext cx="261937" cy="220663"/>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0" name="Arc 401">
            <a:extLst>
              <a:ext uri="{FF2B5EF4-FFF2-40B4-BE49-F238E27FC236}">
                <a16:creationId xmlns:a16="http://schemas.microsoft.com/office/drawing/2014/main" id="{AF1C4D15-0876-D5D1-DFA6-4FB57A3BC2E5}"/>
              </a:ext>
            </a:extLst>
          </p:cNvPr>
          <p:cNvSpPr>
            <a:spLocks/>
          </p:cNvSpPr>
          <p:nvPr/>
        </p:nvSpPr>
        <p:spPr bwMode="auto">
          <a:xfrm rot="16200000" flipH="1" flipV="1">
            <a:off x="1006709" y="2029069"/>
            <a:ext cx="1674461" cy="520692"/>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1" name="テキスト ボックス 140">
            <a:extLst>
              <a:ext uri="{FF2B5EF4-FFF2-40B4-BE49-F238E27FC236}">
                <a16:creationId xmlns:a16="http://schemas.microsoft.com/office/drawing/2014/main" id="{6569EA37-6D2C-0C5D-23F6-A873B91658AB}"/>
              </a:ext>
            </a:extLst>
          </p:cNvPr>
          <p:cNvSpPr txBox="1"/>
          <p:nvPr/>
        </p:nvSpPr>
        <p:spPr>
          <a:xfrm>
            <a:off x="2390732" y="2180949"/>
            <a:ext cx="1681871" cy="400110"/>
          </a:xfrm>
          <a:prstGeom prst="rect">
            <a:avLst/>
          </a:prstGeom>
          <a:noFill/>
          <a:ln>
            <a:solidFill>
              <a:schemeClr val="tx1"/>
            </a:solidFill>
          </a:ln>
        </p:spPr>
        <p:txBody>
          <a:bodyPr wrap="none" rtlCol="0">
            <a:spAutoFit/>
          </a:bodyPr>
          <a:lstStyle/>
          <a:p>
            <a:r>
              <a:rPr lang="en-US" altLang="ja-JP" sz="2000" dirty="0">
                <a:latin typeface="Times New Roman" panose="02020603050405020304" pitchFamily="18" charset="0"/>
                <a:cs typeface="Times New Roman" panose="02020603050405020304" pitchFamily="18" charset="0"/>
              </a:rPr>
              <a:t>m</a:t>
            </a:r>
            <a:r>
              <a:rPr kumimoji="1" lang="en-US" altLang="ja-JP" sz="2000" dirty="0">
                <a:latin typeface="Times New Roman" panose="02020603050405020304" pitchFamily="18" charset="0"/>
                <a:cs typeface="Times New Roman" panose="02020603050405020304" pitchFamily="18" charset="0"/>
              </a:rPr>
              <a:t>agnetic filter</a:t>
            </a:r>
            <a:endParaRPr kumimoji="1" lang="ja-JP" altLang="en-US" sz="2000" dirty="0">
              <a:latin typeface="Times New Roman" panose="02020603050405020304" pitchFamily="18" charset="0"/>
              <a:cs typeface="Times New Roman" panose="02020603050405020304" pitchFamily="18" charset="0"/>
            </a:endParaRPr>
          </a:p>
        </p:txBody>
      </p:sp>
      <p:sp>
        <p:nvSpPr>
          <p:cNvPr id="142" name="テキスト ボックス 141">
            <a:extLst>
              <a:ext uri="{FF2B5EF4-FFF2-40B4-BE49-F238E27FC236}">
                <a16:creationId xmlns:a16="http://schemas.microsoft.com/office/drawing/2014/main" id="{7B913BA9-BB9D-EF80-CA94-66983721E7AE}"/>
              </a:ext>
            </a:extLst>
          </p:cNvPr>
          <p:cNvSpPr txBox="1"/>
          <p:nvPr/>
        </p:nvSpPr>
        <p:spPr>
          <a:xfrm>
            <a:off x="2576865" y="3204433"/>
            <a:ext cx="45719" cy="369332"/>
          </a:xfrm>
          <a:prstGeom prst="rect">
            <a:avLst/>
          </a:prstGeom>
          <a:noFill/>
        </p:spPr>
        <p:txBody>
          <a:bodyPr wrap="square" rtlCol="0">
            <a:spAutoFit/>
          </a:bodyPr>
          <a:lstStyle/>
          <a:p>
            <a:endParaRPr kumimoji="1" lang="ja-JP" altLang="en-US" dirty="0"/>
          </a:p>
        </p:txBody>
      </p:sp>
      <p:sp>
        <p:nvSpPr>
          <p:cNvPr id="143" name="テキスト ボックス 142">
            <a:extLst>
              <a:ext uri="{FF2B5EF4-FFF2-40B4-BE49-F238E27FC236}">
                <a16:creationId xmlns:a16="http://schemas.microsoft.com/office/drawing/2014/main" id="{1DECB9BB-93C2-205C-4EF8-0857CC55B962}"/>
              </a:ext>
            </a:extLst>
          </p:cNvPr>
          <p:cNvSpPr txBox="1"/>
          <p:nvPr/>
        </p:nvSpPr>
        <p:spPr>
          <a:xfrm>
            <a:off x="1949503" y="3190202"/>
            <a:ext cx="1682897" cy="400110"/>
          </a:xfrm>
          <a:prstGeom prst="rect">
            <a:avLst/>
          </a:prstGeom>
          <a:noFill/>
          <a:ln>
            <a:solidFill>
              <a:schemeClr val="tx1"/>
            </a:solidFill>
          </a:ln>
        </p:spPr>
        <p:txBody>
          <a:bodyPr wrap="none" rtlCol="0">
            <a:spAutoFit/>
          </a:bodyPr>
          <a:lstStyle/>
          <a:p>
            <a:r>
              <a:rPr lang="en-US" altLang="ja-JP" sz="2000" dirty="0">
                <a:latin typeface="Times New Roman" panose="02020603050405020304" pitchFamily="18" charset="0"/>
                <a:cs typeface="Times New Roman" panose="02020603050405020304" pitchFamily="18" charset="0"/>
              </a:rPr>
              <a:t>source plasma</a:t>
            </a:r>
            <a:endParaRPr kumimoji="1" lang="ja-JP" altLang="en-US" sz="2000" dirty="0">
              <a:latin typeface="Times New Roman" panose="02020603050405020304" pitchFamily="18" charset="0"/>
              <a:cs typeface="Times New Roman" panose="02020603050405020304" pitchFamily="18" charset="0"/>
            </a:endParaRPr>
          </a:p>
        </p:txBody>
      </p:sp>
      <p:cxnSp>
        <p:nvCxnSpPr>
          <p:cNvPr id="144" name="直線矢印コネクタ 143">
            <a:extLst>
              <a:ext uri="{FF2B5EF4-FFF2-40B4-BE49-F238E27FC236}">
                <a16:creationId xmlns:a16="http://schemas.microsoft.com/office/drawing/2014/main" id="{730451C8-A3F7-AF42-8441-C5F378797C94}"/>
              </a:ext>
            </a:extLst>
          </p:cNvPr>
          <p:cNvCxnSpPr/>
          <p:nvPr/>
        </p:nvCxnSpPr>
        <p:spPr>
          <a:xfrm flipH="1">
            <a:off x="1053371" y="2659199"/>
            <a:ext cx="1942115" cy="8449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5" name="テキスト ボックス 144">
            <a:extLst>
              <a:ext uri="{FF2B5EF4-FFF2-40B4-BE49-F238E27FC236}">
                <a16:creationId xmlns:a16="http://schemas.microsoft.com/office/drawing/2014/main" id="{374DE834-D51A-2ED1-FC4C-BFC57AA40E16}"/>
              </a:ext>
            </a:extLst>
          </p:cNvPr>
          <p:cNvSpPr txBox="1"/>
          <p:nvPr/>
        </p:nvSpPr>
        <p:spPr>
          <a:xfrm>
            <a:off x="4103732" y="1788990"/>
            <a:ext cx="3138167" cy="400110"/>
          </a:xfrm>
          <a:prstGeom prst="rect">
            <a:avLst/>
          </a:prstGeom>
          <a:noFill/>
          <a:ln>
            <a:solidFill>
              <a:schemeClr val="tx1"/>
            </a:solidFill>
          </a:ln>
        </p:spPr>
        <p:txBody>
          <a:bodyPr wrap="none" rtlCol="0">
            <a:spAutoFit/>
          </a:bodyPr>
          <a:lstStyle/>
          <a:p>
            <a:r>
              <a:rPr lang="en-US" altLang="ja-JP" sz="2000" dirty="0">
                <a:latin typeface="Times New Roman" panose="02020603050405020304" pitchFamily="18" charset="0"/>
                <a:cs typeface="Times New Roman" panose="02020603050405020304" pitchFamily="18" charset="0"/>
              </a:rPr>
              <a:t>periodic boundary condition</a:t>
            </a:r>
            <a:endParaRPr kumimoji="1" lang="ja-JP" altLang="en-US" sz="2000" dirty="0">
              <a:latin typeface="Times New Roman" panose="02020603050405020304" pitchFamily="18" charset="0"/>
              <a:cs typeface="Times New Roman" panose="02020603050405020304" pitchFamily="18" charset="0"/>
            </a:endParaRPr>
          </a:p>
        </p:txBody>
      </p:sp>
      <p:cxnSp>
        <p:nvCxnSpPr>
          <p:cNvPr id="146" name="直線矢印コネクタ 145">
            <a:extLst>
              <a:ext uri="{FF2B5EF4-FFF2-40B4-BE49-F238E27FC236}">
                <a16:creationId xmlns:a16="http://schemas.microsoft.com/office/drawing/2014/main" id="{EBCDFB49-4D7D-D044-353B-CBBC2F9B6924}"/>
              </a:ext>
            </a:extLst>
          </p:cNvPr>
          <p:cNvCxnSpPr>
            <a:cxnSpLocks/>
          </p:cNvCxnSpPr>
          <p:nvPr/>
        </p:nvCxnSpPr>
        <p:spPr>
          <a:xfrm flipV="1">
            <a:off x="5933277" y="1121787"/>
            <a:ext cx="1222869" cy="6303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7" name="直線矢印コネクタ 146">
            <a:extLst>
              <a:ext uri="{FF2B5EF4-FFF2-40B4-BE49-F238E27FC236}">
                <a16:creationId xmlns:a16="http://schemas.microsoft.com/office/drawing/2014/main" id="{FC4D06A6-7329-4286-D3C4-1305DCC65B25}"/>
              </a:ext>
            </a:extLst>
          </p:cNvPr>
          <p:cNvCxnSpPr>
            <a:cxnSpLocks/>
          </p:cNvCxnSpPr>
          <p:nvPr/>
        </p:nvCxnSpPr>
        <p:spPr>
          <a:xfrm>
            <a:off x="5542222" y="2328232"/>
            <a:ext cx="1910091" cy="356270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48" name="オブジェクト 114">
            <a:extLst>
              <a:ext uri="{FF2B5EF4-FFF2-40B4-BE49-F238E27FC236}">
                <a16:creationId xmlns:a16="http://schemas.microsoft.com/office/drawing/2014/main" id="{95B181DA-8094-DD86-3D63-E5B45C777206}"/>
              </a:ext>
            </a:extLst>
          </p:cNvPr>
          <p:cNvGraphicFramePr>
            <a:graphicFrameLocks noChangeAspect="1"/>
          </p:cNvGraphicFramePr>
          <p:nvPr>
            <p:extLst>
              <p:ext uri="{D42A27DB-BD31-4B8C-83A1-F6EECF244321}">
                <p14:modId xmlns:p14="http://schemas.microsoft.com/office/powerpoint/2010/main" val="3833479046"/>
              </p:ext>
            </p:extLst>
          </p:nvPr>
        </p:nvGraphicFramePr>
        <p:xfrm>
          <a:off x="7499673" y="641762"/>
          <a:ext cx="323850" cy="347663"/>
        </p:xfrm>
        <a:graphic>
          <a:graphicData uri="http://schemas.openxmlformats.org/presentationml/2006/ole">
            <mc:AlternateContent xmlns:mc="http://schemas.openxmlformats.org/markup-compatibility/2006">
              <mc:Choice xmlns:v="urn:schemas-microsoft-com:vml" Requires="v">
                <p:oleObj name="数式" r:id="rId2" imgW="164880" imgH="177480" progId="Equation.3">
                  <p:embed/>
                </p:oleObj>
              </mc:Choice>
              <mc:Fallback>
                <p:oleObj name="数式" r:id="rId2" imgW="164880" imgH="177480" progId="Equation.3">
                  <p:embed/>
                  <p:pic>
                    <p:nvPicPr>
                      <p:cNvPr id="178" name="オブジェクト 114"/>
                      <p:cNvPicPr>
                        <a:picLocks noChangeAspect="1" noChangeArrowheads="1"/>
                      </p:cNvPicPr>
                      <p:nvPr/>
                    </p:nvPicPr>
                    <p:blipFill>
                      <a:blip r:embed="rId3"/>
                      <a:srcRect/>
                      <a:stretch>
                        <a:fillRect/>
                      </a:stretch>
                    </p:blipFill>
                    <p:spPr bwMode="auto">
                      <a:xfrm>
                        <a:off x="7499673" y="641762"/>
                        <a:ext cx="3238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9" name="オブジェクト 114">
            <a:extLst>
              <a:ext uri="{FF2B5EF4-FFF2-40B4-BE49-F238E27FC236}">
                <a16:creationId xmlns:a16="http://schemas.microsoft.com/office/drawing/2014/main" id="{15730E3E-F66D-7188-2977-D4EF38541ACB}"/>
              </a:ext>
            </a:extLst>
          </p:cNvPr>
          <p:cNvGraphicFramePr>
            <a:graphicFrameLocks noChangeAspect="1"/>
          </p:cNvGraphicFramePr>
          <p:nvPr>
            <p:extLst>
              <p:ext uri="{D42A27DB-BD31-4B8C-83A1-F6EECF244321}">
                <p14:modId xmlns:p14="http://schemas.microsoft.com/office/powerpoint/2010/main" val="693882677"/>
              </p:ext>
            </p:extLst>
          </p:nvPr>
        </p:nvGraphicFramePr>
        <p:xfrm>
          <a:off x="7529544" y="5650047"/>
          <a:ext cx="323850" cy="347663"/>
        </p:xfrm>
        <a:graphic>
          <a:graphicData uri="http://schemas.openxmlformats.org/presentationml/2006/ole">
            <mc:AlternateContent xmlns:mc="http://schemas.openxmlformats.org/markup-compatibility/2006">
              <mc:Choice xmlns:v="urn:schemas-microsoft-com:vml" Requires="v">
                <p:oleObj name="数式" r:id="rId2" imgW="164880" imgH="177480" progId="Equation.3">
                  <p:embed/>
                </p:oleObj>
              </mc:Choice>
              <mc:Fallback>
                <p:oleObj name="数式" r:id="rId2" imgW="164880" imgH="177480" progId="Equation.3">
                  <p:embed/>
                  <p:pic>
                    <p:nvPicPr>
                      <p:cNvPr id="179" name="オブジェクト 114"/>
                      <p:cNvPicPr>
                        <a:picLocks noChangeAspect="1" noChangeArrowheads="1"/>
                      </p:cNvPicPr>
                      <p:nvPr/>
                    </p:nvPicPr>
                    <p:blipFill>
                      <a:blip r:embed="rId3"/>
                      <a:srcRect/>
                      <a:stretch>
                        <a:fillRect/>
                      </a:stretch>
                    </p:blipFill>
                    <p:spPr bwMode="auto">
                      <a:xfrm>
                        <a:off x="7529544" y="5650047"/>
                        <a:ext cx="3238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0" name="Text Box 325">
            <a:extLst>
              <a:ext uri="{FF2B5EF4-FFF2-40B4-BE49-F238E27FC236}">
                <a16:creationId xmlns:a16="http://schemas.microsoft.com/office/drawing/2014/main" id="{1AA92F9B-0933-E29A-A562-7B19D46D7518}"/>
              </a:ext>
            </a:extLst>
          </p:cNvPr>
          <p:cNvSpPr txBox="1">
            <a:spLocks noChangeArrowheads="1"/>
          </p:cNvSpPr>
          <p:nvPr/>
        </p:nvSpPr>
        <p:spPr bwMode="auto">
          <a:xfrm>
            <a:off x="6144198" y="2290606"/>
            <a:ext cx="2424349" cy="70788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en-US" altLang="ja-JP" sz="2000" dirty="0">
                <a:latin typeface="Times New Roman" pitchFamily="18" charset="0"/>
              </a:rPr>
              <a:t>electron suppression magnetic field</a:t>
            </a:r>
            <a:endParaRPr lang="en-US" altLang="ja-JP" sz="2000" dirty="0"/>
          </a:p>
        </p:txBody>
      </p:sp>
      <p:sp>
        <p:nvSpPr>
          <p:cNvPr id="151" name="Text Box 406">
            <a:extLst>
              <a:ext uri="{FF2B5EF4-FFF2-40B4-BE49-F238E27FC236}">
                <a16:creationId xmlns:a16="http://schemas.microsoft.com/office/drawing/2014/main" id="{C4A03AAF-60CE-A00E-F3D1-A73674C4A7E0}"/>
              </a:ext>
            </a:extLst>
          </p:cNvPr>
          <p:cNvSpPr txBox="1">
            <a:spLocks noChangeArrowheads="1"/>
          </p:cNvSpPr>
          <p:nvPr/>
        </p:nvSpPr>
        <p:spPr bwMode="auto">
          <a:xfrm>
            <a:off x="6937800" y="2857458"/>
            <a:ext cx="80329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ja-JP" sz="4800" b="1" dirty="0"/>
              <a:t>×</a:t>
            </a:r>
          </a:p>
        </p:txBody>
      </p:sp>
      <p:sp>
        <p:nvSpPr>
          <p:cNvPr id="152" name="円/楕円 181">
            <a:extLst>
              <a:ext uri="{FF2B5EF4-FFF2-40B4-BE49-F238E27FC236}">
                <a16:creationId xmlns:a16="http://schemas.microsoft.com/office/drawing/2014/main" id="{1F1E71A7-4D90-80B5-06F8-AE128F4776E9}"/>
              </a:ext>
            </a:extLst>
          </p:cNvPr>
          <p:cNvSpPr/>
          <p:nvPr/>
        </p:nvSpPr>
        <p:spPr>
          <a:xfrm>
            <a:off x="7102837" y="3019271"/>
            <a:ext cx="427250" cy="42725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3" name="テキスト ボックス 152">
            <a:extLst>
              <a:ext uri="{FF2B5EF4-FFF2-40B4-BE49-F238E27FC236}">
                <a16:creationId xmlns:a16="http://schemas.microsoft.com/office/drawing/2014/main" id="{C86E1678-638E-41F9-F4EA-0EAD111FFC34}"/>
              </a:ext>
            </a:extLst>
          </p:cNvPr>
          <p:cNvSpPr txBox="1"/>
          <p:nvPr/>
        </p:nvSpPr>
        <p:spPr>
          <a:xfrm>
            <a:off x="2055379" y="4043460"/>
            <a:ext cx="5052922" cy="1446550"/>
          </a:xfrm>
          <a:prstGeom prst="rect">
            <a:avLst/>
          </a:prstGeom>
          <a:noFill/>
          <a:ln>
            <a:solidFill>
              <a:schemeClr val="tx1"/>
            </a:solidFill>
          </a:ln>
        </p:spPr>
        <p:txBody>
          <a:bodyPr wrap="none" rtlCol="0">
            <a:spAutoFit/>
          </a:bodyPr>
          <a:lstStyle/>
          <a:p>
            <a:r>
              <a:rPr kumimoji="1" lang="en-US" altLang="ja-JP" sz="2000" dirty="0">
                <a:latin typeface="Times New Roman" panose="02020603050405020304" pitchFamily="18" charset="0"/>
                <a:cs typeface="Times New Roman" panose="02020603050405020304" pitchFamily="18" charset="0"/>
              </a:rPr>
              <a:t>Surface produced H</a:t>
            </a:r>
            <a:r>
              <a:rPr kumimoji="1" lang="en-US" altLang="ja-JP" sz="2000" baseline="30000" dirty="0">
                <a:latin typeface="Times New Roman" panose="02020603050405020304" pitchFamily="18" charset="0"/>
                <a:cs typeface="Times New Roman" panose="02020603050405020304" pitchFamily="18" charset="0"/>
              </a:rPr>
              <a:t>-</a:t>
            </a:r>
          </a:p>
          <a:p>
            <a:endParaRPr kumimoji="1" lang="en-US" altLang="ja-JP" sz="800" dirty="0">
              <a:latin typeface="Times New Roman" panose="02020603050405020304" pitchFamily="18" charset="0"/>
              <a:cs typeface="Times New Roman" panose="02020603050405020304" pitchFamily="18" charset="0"/>
            </a:endParaRPr>
          </a:p>
          <a:p>
            <a:r>
              <a:rPr lang="ja-JP" altLang="en-US" sz="2000" dirty="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half-</a:t>
            </a:r>
            <a:r>
              <a:rPr lang="en-US" altLang="ja-JP" sz="2000" dirty="0" err="1">
                <a:latin typeface="Times New Roman" panose="02020603050405020304" pitchFamily="18" charset="0"/>
                <a:cs typeface="Times New Roman" panose="02020603050405020304" pitchFamily="18" charset="0"/>
              </a:rPr>
              <a:t>Maxwellian</a:t>
            </a:r>
            <a:endParaRPr lang="en-US" altLang="ja-JP" sz="2000" dirty="0">
              <a:latin typeface="Times New Roman" panose="02020603050405020304" pitchFamily="18" charset="0"/>
              <a:cs typeface="Times New Roman" panose="02020603050405020304" pitchFamily="18" charset="0"/>
            </a:endParaRPr>
          </a:p>
          <a:p>
            <a:r>
              <a:rPr kumimoji="1" lang="ja-JP" altLang="en-US" sz="2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angular distribution</a:t>
            </a:r>
            <a:r>
              <a:rPr kumimoji="1" lang="ja-JP" altLang="en-US" sz="2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cos</a:t>
            </a:r>
            <a:r>
              <a:rPr lang="en-US" altLang="ja-JP" sz="2000" dirty="0">
                <a:latin typeface="Times New Roman" panose="02020603050405020304" pitchFamily="18" charset="0"/>
                <a:cs typeface="Times New Roman" panose="02020603050405020304" pitchFamily="18" charset="0"/>
              </a:rPr>
              <a:t>ine distribution</a:t>
            </a:r>
            <a:endParaRPr kumimoji="1" lang="en-US" altLang="ja-JP" sz="2000" dirty="0">
              <a:latin typeface="Times New Roman" panose="02020603050405020304" pitchFamily="18" charset="0"/>
              <a:cs typeface="Times New Roman" panose="02020603050405020304" pitchFamily="18" charset="0"/>
            </a:endParaRPr>
          </a:p>
          <a:p>
            <a:r>
              <a:rPr kumimoji="1" lang="ja-JP" altLang="en-US" sz="2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H- is launched uniformly from the PG surface.</a:t>
            </a:r>
            <a:endParaRPr kumimoji="1" lang="ja-JP" altLang="en-US" sz="2000" dirty="0">
              <a:latin typeface="Times New Roman" panose="02020603050405020304" pitchFamily="18" charset="0"/>
              <a:cs typeface="Times New Roman" panose="02020603050405020304" pitchFamily="18" charset="0"/>
            </a:endParaRPr>
          </a:p>
        </p:txBody>
      </p:sp>
      <p:sp>
        <p:nvSpPr>
          <p:cNvPr id="154" name="テキスト ボックス 153">
            <a:extLst>
              <a:ext uri="{FF2B5EF4-FFF2-40B4-BE49-F238E27FC236}">
                <a16:creationId xmlns:a16="http://schemas.microsoft.com/office/drawing/2014/main" id="{5439AF45-D340-1DDD-FF83-AC4ADD9767EF}"/>
              </a:ext>
            </a:extLst>
          </p:cNvPr>
          <p:cNvSpPr txBox="1"/>
          <p:nvPr/>
        </p:nvSpPr>
        <p:spPr>
          <a:xfrm>
            <a:off x="1808835" y="6100859"/>
            <a:ext cx="837922" cy="830997"/>
          </a:xfrm>
          <a:prstGeom prst="rect">
            <a:avLst/>
          </a:prstGeom>
          <a:noFill/>
        </p:spPr>
        <p:txBody>
          <a:bodyPr wrap="none" rtlCol="0">
            <a:spAutoFit/>
          </a:bodyPr>
          <a:lstStyle/>
          <a:p>
            <a:pPr algn="ctr"/>
            <a:r>
              <a:rPr kumimoji="1" lang="en-US" altLang="ja-JP" sz="2400" dirty="0">
                <a:latin typeface="Times New Roman" panose="02020603050405020304" pitchFamily="18" charset="0"/>
                <a:cs typeface="Times New Roman" panose="02020603050405020304" pitchFamily="18" charset="0"/>
              </a:rPr>
              <a:t>PG</a:t>
            </a:r>
          </a:p>
          <a:p>
            <a:pPr algn="ctr"/>
            <a:r>
              <a:rPr kumimoji="1" lang="en-US" altLang="ja-JP" sz="2400" dirty="0">
                <a:latin typeface="Times New Roman" panose="02020603050405020304" pitchFamily="18" charset="0"/>
                <a:cs typeface="Times New Roman" panose="02020603050405020304" pitchFamily="18" charset="0"/>
              </a:rPr>
              <a:t>(0 V)</a:t>
            </a:r>
            <a:endParaRPr kumimoji="1" lang="ja-JP" altLang="en-US" sz="2400" dirty="0">
              <a:latin typeface="Times New Roman" panose="02020603050405020304" pitchFamily="18" charset="0"/>
              <a:cs typeface="Times New Roman" panose="02020603050405020304" pitchFamily="18" charset="0"/>
            </a:endParaRPr>
          </a:p>
        </p:txBody>
      </p:sp>
      <p:sp>
        <p:nvSpPr>
          <p:cNvPr id="155" name="テキスト ボックス 154">
            <a:extLst>
              <a:ext uri="{FF2B5EF4-FFF2-40B4-BE49-F238E27FC236}">
                <a16:creationId xmlns:a16="http://schemas.microsoft.com/office/drawing/2014/main" id="{9DEBA830-D696-17DE-57A9-4AC0A0A7BD9E}"/>
              </a:ext>
            </a:extLst>
          </p:cNvPr>
          <p:cNvSpPr txBox="1"/>
          <p:nvPr/>
        </p:nvSpPr>
        <p:spPr>
          <a:xfrm>
            <a:off x="3189470" y="6082107"/>
            <a:ext cx="1228221" cy="1200329"/>
          </a:xfrm>
          <a:prstGeom prst="rect">
            <a:avLst/>
          </a:prstGeom>
          <a:noFill/>
        </p:spPr>
        <p:txBody>
          <a:bodyPr wrap="none" rtlCol="0">
            <a:spAutoFit/>
          </a:bodyPr>
          <a:lstStyle/>
          <a:p>
            <a:pPr algn="ctr"/>
            <a:r>
              <a:rPr kumimoji="1" lang="en-US" altLang="ja-JP" sz="2400" dirty="0">
                <a:latin typeface="Times New Roman" panose="02020603050405020304" pitchFamily="18" charset="0"/>
                <a:cs typeface="Times New Roman" panose="02020603050405020304" pitchFamily="18" charset="0"/>
              </a:rPr>
              <a:t>EG</a:t>
            </a:r>
          </a:p>
          <a:p>
            <a:pPr algn="ctr"/>
            <a:r>
              <a:rPr lang="en-US" altLang="ja-JP" sz="2400" dirty="0">
                <a:latin typeface="Times New Roman" panose="02020603050405020304" pitchFamily="18" charset="0"/>
                <a:cs typeface="Times New Roman" panose="02020603050405020304" pitchFamily="18" charset="0"/>
              </a:rPr>
              <a:t>(2.7 kV)</a:t>
            </a:r>
            <a:endParaRPr kumimoji="1" lang="en-US" altLang="ja-JP" sz="2400" dirty="0">
              <a:latin typeface="Times New Roman" panose="02020603050405020304" pitchFamily="18" charset="0"/>
              <a:cs typeface="Times New Roman" panose="02020603050405020304" pitchFamily="18" charset="0"/>
            </a:endParaRPr>
          </a:p>
          <a:p>
            <a:pPr algn="ctr"/>
            <a:endParaRPr kumimoji="1" lang="ja-JP" altLang="en-US" sz="2400" dirty="0">
              <a:latin typeface="Times New Roman" panose="02020603050405020304" pitchFamily="18" charset="0"/>
              <a:cs typeface="Times New Roman" panose="02020603050405020304" pitchFamily="18" charset="0"/>
            </a:endParaRPr>
          </a:p>
        </p:txBody>
      </p:sp>
      <p:sp>
        <p:nvSpPr>
          <p:cNvPr id="156" name="テキスト ボックス 155">
            <a:extLst>
              <a:ext uri="{FF2B5EF4-FFF2-40B4-BE49-F238E27FC236}">
                <a16:creationId xmlns:a16="http://schemas.microsoft.com/office/drawing/2014/main" id="{4FA1E2E2-CC0C-F916-AB9D-F262D763A5E3}"/>
              </a:ext>
            </a:extLst>
          </p:cNvPr>
          <p:cNvSpPr txBox="1"/>
          <p:nvPr/>
        </p:nvSpPr>
        <p:spPr>
          <a:xfrm>
            <a:off x="4368472" y="6095689"/>
            <a:ext cx="1228221" cy="830997"/>
          </a:xfrm>
          <a:prstGeom prst="rect">
            <a:avLst/>
          </a:prstGeom>
          <a:noFill/>
        </p:spPr>
        <p:txBody>
          <a:bodyPr wrap="none" rtlCol="0">
            <a:spAutoFit/>
          </a:bodyPr>
          <a:lstStyle/>
          <a:p>
            <a:pPr algn="ctr"/>
            <a:r>
              <a:rPr kumimoji="1" lang="en-US" altLang="ja-JP" sz="2400" dirty="0">
                <a:latin typeface="Times New Roman" panose="02020603050405020304" pitchFamily="18" charset="0"/>
                <a:cs typeface="Times New Roman" panose="02020603050405020304" pitchFamily="18" charset="0"/>
              </a:rPr>
              <a:t>SG</a:t>
            </a:r>
          </a:p>
          <a:p>
            <a:pPr algn="ctr"/>
            <a:r>
              <a:rPr lang="en-US" altLang="ja-JP" sz="2400" dirty="0">
                <a:latin typeface="Times New Roman" panose="02020603050405020304" pitchFamily="18" charset="0"/>
                <a:cs typeface="Times New Roman" panose="02020603050405020304" pitchFamily="18" charset="0"/>
              </a:rPr>
              <a:t>(2.7 kV)</a:t>
            </a:r>
            <a:endParaRPr kumimoji="1" lang="ja-JP" altLang="en-US" sz="2400" dirty="0">
              <a:latin typeface="Times New Roman" panose="02020603050405020304" pitchFamily="18" charset="0"/>
              <a:cs typeface="Times New Roman" panose="02020603050405020304" pitchFamily="18" charset="0"/>
            </a:endParaRPr>
          </a:p>
        </p:txBody>
      </p:sp>
      <p:sp>
        <p:nvSpPr>
          <p:cNvPr id="157" name="テキスト ボックス 156">
            <a:extLst>
              <a:ext uri="{FF2B5EF4-FFF2-40B4-BE49-F238E27FC236}">
                <a16:creationId xmlns:a16="http://schemas.microsoft.com/office/drawing/2014/main" id="{968B479C-B82E-5D0B-D47D-CD4F19A1EC34}"/>
              </a:ext>
            </a:extLst>
          </p:cNvPr>
          <p:cNvSpPr txBox="1"/>
          <p:nvPr/>
        </p:nvSpPr>
        <p:spPr>
          <a:xfrm>
            <a:off x="9333615" y="6072267"/>
            <a:ext cx="1382110" cy="830997"/>
          </a:xfrm>
          <a:prstGeom prst="rect">
            <a:avLst/>
          </a:prstGeom>
          <a:noFill/>
        </p:spPr>
        <p:txBody>
          <a:bodyPr wrap="none" rtlCol="0">
            <a:spAutoFit/>
          </a:bodyPr>
          <a:lstStyle/>
          <a:p>
            <a:pPr algn="ctr"/>
            <a:r>
              <a:rPr lang="en-US" altLang="ja-JP" sz="2400" dirty="0">
                <a:latin typeface="Times New Roman" panose="02020603050405020304" pitchFamily="18" charset="0"/>
                <a:cs typeface="Times New Roman" panose="02020603050405020304" pitchFamily="18" charset="0"/>
              </a:rPr>
              <a:t>G</a:t>
            </a:r>
            <a:r>
              <a:rPr kumimoji="1" lang="en-US" altLang="ja-JP" sz="2400" dirty="0">
                <a:latin typeface="Times New Roman" panose="02020603050405020304" pitchFamily="18" charset="0"/>
                <a:cs typeface="Times New Roman" panose="02020603050405020304" pitchFamily="18" charset="0"/>
              </a:rPr>
              <a:t>G </a:t>
            </a:r>
          </a:p>
          <a:p>
            <a:pPr algn="ctr"/>
            <a:r>
              <a:rPr kumimoji="1" lang="en-US" altLang="ja-JP"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62.1 kV</a:t>
            </a:r>
            <a:r>
              <a:rPr kumimoji="1" lang="en-US" altLang="ja-JP" sz="2400" dirty="0">
                <a:latin typeface="Times New Roman" panose="02020603050405020304" pitchFamily="18" charset="0"/>
                <a:cs typeface="Times New Roman" panose="02020603050405020304" pitchFamily="18" charset="0"/>
              </a:rPr>
              <a:t>)</a:t>
            </a:r>
            <a:endParaRPr kumimoji="1" lang="ja-JP" altLang="en-US" sz="2400" dirty="0">
              <a:latin typeface="Times New Roman" panose="02020603050405020304" pitchFamily="18" charset="0"/>
              <a:cs typeface="Times New Roman" panose="02020603050405020304" pitchFamily="18" charset="0"/>
            </a:endParaRPr>
          </a:p>
        </p:txBody>
      </p:sp>
      <p:sp>
        <p:nvSpPr>
          <p:cNvPr id="159" name="テキスト ボックス 158">
            <a:extLst>
              <a:ext uri="{FF2B5EF4-FFF2-40B4-BE49-F238E27FC236}">
                <a16:creationId xmlns:a16="http://schemas.microsoft.com/office/drawing/2014/main" id="{20B8A421-6B5B-8BB6-EFEF-9CDC7E3B7699}"/>
              </a:ext>
            </a:extLst>
          </p:cNvPr>
          <p:cNvSpPr txBox="1"/>
          <p:nvPr/>
        </p:nvSpPr>
        <p:spPr>
          <a:xfrm>
            <a:off x="-15132" y="6101321"/>
            <a:ext cx="840295" cy="369332"/>
          </a:xfrm>
          <a:prstGeom prst="rect">
            <a:avLst/>
          </a:prstGeom>
          <a:noFill/>
        </p:spPr>
        <p:txBody>
          <a:bodyPr wrap="none" rtlCol="0">
            <a:spAutoFit/>
          </a:bodyPr>
          <a:lstStyle/>
          <a:p>
            <a:r>
              <a:rPr kumimoji="1" lang="en-US" altLang="ja-JP" i="1" dirty="0">
                <a:latin typeface="Times New Roman" panose="02020603050405020304" pitchFamily="18" charset="0"/>
                <a:cs typeface="Times New Roman" panose="02020603050405020304" pitchFamily="18" charset="0"/>
              </a:rPr>
              <a:t>z</a:t>
            </a:r>
            <a:r>
              <a:rPr kumimoji="1" lang="en-US" altLang="ja-JP" dirty="0">
                <a:latin typeface="Times New Roman" panose="02020603050405020304" pitchFamily="18" charset="0"/>
                <a:cs typeface="Times New Roman" panose="02020603050405020304" pitchFamily="18" charset="0"/>
              </a:rPr>
              <a:t> = </a:t>
            </a:r>
            <a:r>
              <a:rPr kumimoji="1" lang="en-US" altLang="ja-JP" i="1" dirty="0" err="1">
                <a:latin typeface="Times New Roman" panose="02020603050405020304" pitchFamily="18" charset="0"/>
                <a:cs typeface="Times New Roman" panose="02020603050405020304" pitchFamily="18" charset="0"/>
              </a:rPr>
              <a:t>z</a:t>
            </a:r>
            <a:r>
              <a:rPr kumimoji="1" lang="en-US" altLang="ja-JP" i="1" baseline="-25000" dirty="0" err="1">
                <a:latin typeface="Times New Roman" panose="02020603050405020304" pitchFamily="18" charset="0"/>
                <a:cs typeface="Times New Roman" panose="02020603050405020304" pitchFamily="18" charset="0"/>
              </a:rPr>
              <a:t>min</a:t>
            </a:r>
            <a:endParaRPr kumimoji="1" lang="ja-JP" altLang="en-US" i="1" baseline="-25000" dirty="0">
              <a:latin typeface="Times New Roman" panose="02020603050405020304" pitchFamily="18" charset="0"/>
              <a:cs typeface="Times New Roman" panose="02020603050405020304" pitchFamily="18" charset="0"/>
            </a:endParaRPr>
          </a:p>
        </p:txBody>
      </p:sp>
      <p:sp>
        <p:nvSpPr>
          <p:cNvPr id="161" name="テキスト ボックス 160">
            <a:extLst>
              <a:ext uri="{FF2B5EF4-FFF2-40B4-BE49-F238E27FC236}">
                <a16:creationId xmlns:a16="http://schemas.microsoft.com/office/drawing/2014/main" id="{8C0EAD82-B078-579F-EBF9-B27B85425B87}"/>
              </a:ext>
            </a:extLst>
          </p:cNvPr>
          <p:cNvSpPr txBox="1"/>
          <p:nvPr/>
        </p:nvSpPr>
        <p:spPr>
          <a:xfrm>
            <a:off x="11763328" y="3028667"/>
            <a:ext cx="279917" cy="461665"/>
          </a:xfrm>
          <a:prstGeom prst="rect">
            <a:avLst/>
          </a:prstGeom>
          <a:noFill/>
        </p:spPr>
        <p:txBody>
          <a:bodyPr wrap="square" rtlCol="0">
            <a:spAutoFit/>
          </a:bodyPr>
          <a:lstStyle/>
          <a:p>
            <a:r>
              <a:rPr kumimoji="1" lang="en-US" altLang="ja-JP" sz="2400" i="1" dirty="0">
                <a:latin typeface="Times New Roman" panose="02020603050405020304" pitchFamily="18" charset="0"/>
                <a:cs typeface="Times New Roman" panose="02020603050405020304" pitchFamily="18" charset="0"/>
              </a:rPr>
              <a:t>z</a:t>
            </a:r>
            <a:endParaRPr kumimoji="1" lang="ja-JP" altLang="en-US" sz="2400" i="1" dirty="0">
              <a:latin typeface="Times New Roman" panose="02020603050405020304" pitchFamily="18" charset="0"/>
              <a:cs typeface="Times New Roman" panose="02020603050405020304" pitchFamily="18" charset="0"/>
            </a:endParaRPr>
          </a:p>
        </p:txBody>
      </p:sp>
      <p:sp>
        <p:nvSpPr>
          <p:cNvPr id="162" name="Line 328">
            <a:extLst>
              <a:ext uri="{FF2B5EF4-FFF2-40B4-BE49-F238E27FC236}">
                <a16:creationId xmlns:a16="http://schemas.microsoft.com/office/drawing/2014/main" id="{133A79D8-5484-9582-B2FD-53AD232572E9}"/>
              </a:ext>
            </a:extLst>
          </p:cNvPr>
          <p:cNvSpPr>
            <a:spLocks noChangeShapeType="1"/>
          </p:cNvSpPr>
          <p:nvPr/>
        </p:nvSpPr>
        <p:spPr bwMode="auto">
          <a:xfrm>
            <a:off x="379863" y="597962"/>
            <a:ext cx="10891" cy="5472000"/>
          </a:xfrm>
          <a:prstGeom prst="line">
            <a:avLst/>
          </a:prstGeom>
          <a:noFill/>
          <a:ln w="44450">
            <a:solidFill>
              <a:srgbClr val="FF9900"/>
            </a:solidFill>
            <a:round/>
            <a:headEnd type="arrow"/>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3" name="テキスト ボックス 162">
            <a:extLst>
              <a:ext uri="{FF2B5EF4-FFF2-40B4-BE49-F238E27FC236}">
                <a16:creationId xmlns:a16="http://schemas.microsoft.com/office/drawing/2014/main" id="{7FBCF0A2-7313-F762-268C-3B13C8DCB23A}"/>
              </a:ext>
            </a:extLst>
          </p:cNvPr>
          <p:cNvSpPr txBox="1"/>
          <p:nvPr/>
        </p:nvSpPr>
        <p:spPr>
          <a:xfrm>
            <a:off x="-1600" y="450992"/>
            <a:ext cx="320922" cy="461665"/>
          </a:xfrm>
          <a:prstGeom prst="rect">
            <a:avLst/>
          </a:prstGeom>
          <a:noFill/>
        </p:spPr>
        <p:txBody>
          <a:bodyPr wrap="none" rtlCol="0">
            <a:spAutoFit/>
          </a:bodyPr>
          <a:lstStyle/>
          <a:p>
            <a:r>
              <a:rPr kumimoji="1" lang="en-US" altLang="ja-JP" sz="2400" i="1" dirty="0">
                <a:latin typeface="Times New Roman" panose="02020603050405020304" pitchFamily="18" charset="0"/>
                <a:cs typeface="Times New Roman" panose="02020603050405020304" pitchFamily="18" charset="0"/>
              </a:rPr>
              <a:t>x</a:t>
            </a:r>
            <a:endParaRPr kumimoji="1" lang="ja-JP" altLang="en-US" sz="2400" i="1" dirty="0">
              <a:latin typeface="Times New Roman" panose="02020603050405020304" pitchFamily="18" charset="0"/>
              <a:cs typeface="Times New Roman" panose="02020603050405020304" pitchFamily="18" charset="0"/>
            </a:endParaRPr>
          </a:p>
        </p:txBody>
      </p:sp>
      <p:sp>
        <p:nvSpPr>
          <p:cNvPr id="164" name="テキスト ボックス 163">
            <a:extLst>
              <a:ext uri="{FF2B5EF4-FFF2-40B4-BE49-F238E27FC236}">
                <a16:creationId xmlns:a16="http://schemas.microsoft.com/office/drawing/2014/main" id="{A2B54078-047D-72BD-A3B2-B65140504585}"/>
              </a:ext>
            </a:extLst>
          </p:cNvPr>
          <p:cNvSpPr txBox="1"/>
          <p:nvPr/>
        </p:nvSpPr>
        <p:spPr>
          <a:xfrm>
            <a:off x="10265075" y="522830"/>
            <a:ext cx="1811714" cy="400110"/>
          </a:xfrm>
          <a:prstGeom prst="rect">
            <a:avLst/>
          </a:prstGeom>
          <a:noFill/>
        </p:spPr>
        <p:txBody>
          <a:bodyPr wrap="none" rtlCol="0">
            <a:spAutoFit/>
          </a:bodyPr>
          <a:lstStyle/>
          <a:p>
            <a:r>
              <a:rPr lang="en-US" altLang="ja-JP" sz="2000" i="1" dirty="0">
                <a:latin typeface="Times New Roman" panose="02020603050405020304" pitchFamily="18" charset="0"/>
                <a:cs typeface="Times New Roman" panose="02020603050405020304" pitchFamily="18" charset="0"/>
              </a:rPr>
              <a:t>x = +</a:t>
            </a:r>
            <a:r>
              <a:rPr lang="en-US" altLang="ja-JP" sz="2000" dirty="0">
                <a:latin typeface="Times New Roman" panose="02020603050405020304" pitchFamily="18" charset="0"/>
                <a:cs typeface="Times New Roman" panose="02020603050405020304" pitchFamily="18" charset="0"/>
              </a:rPr>
              <a:t>8.125 mm</a:t>
            </a:r>
            <a:endParaRPr kumimoji="1" lang="ja-JP" altLang="en-US" sz="2000" dirty="0">
              <a:latin typeface="Times New Roman" panose="02020603050405020304" pitchFamily="18" charset="0"/>
              <a:cs typeface="Times New Roman" panose="02020603050405020304" pitchFamily="18" charset="0"/>
            </a:endParaRPr>
          </a:p>
        </p:txBody>
      </p:sp>
      <p:sp>
        <p:nvSpPr>
          <p:cNvPr id="165" name="テキスト ボックス 164">
            <a:extLst>
              <a:ext uri="{FF2B5EF4-FFF2-40B4-BE49-F238E27FC236}">
                <a16:creationId xmlns:a16="http://schemas.microsoft.com/office/drawing/2014/main" id="{87712090-BE8E-AB95-7409-E7041CBBC414}"/>
              </a:ext>
            </a:extLst>
          </p:cNvPr>
          <p:cNvSpPr txBox="1"/>
          <p:nvPr/>
        </p:nvSpPr>
        <p:spPr>
          <a:xfrm>
            <a:off x="10611809" y="6119472"/>
            <a:ext cx="1723549" cy="400110"/>
          </a:xfrm>
          <a:prstGeom prst="rect">
            <a:avLst/>
          </a:prstGeom>
          <a:noFill/>
        </p:spPr>
        <p:txBody>
          <a:bodyPr wrap="none" rtlCol="0">
            <a:spAutoFit/>
          </a:bodyPr>
          <a:lstStyle/>
          <a:p>
            <a:r>
              <a:rPr lang="en-US" altLang="ja-JP" sz="2000" i="1" dirty="0">
                <a:latin typeface="Times New Roman" panose="02020603050405020304" pitchFamily="18" charset="0"/>
                <a:cs typeface="Times New Roman" panose="02020603050405020304" pitchFamily="18" charset="0"/>
              </a:rPr>
              <a:t>x = -</a:t>
            </a:r>
            <a:r>
              <a:rPr lang="en-US" altLang="ja-JP" sz="2000" dirty="0">
                <a:latin typeface="Times New Roman" panose="02020603050405020304" pitchFamily="18" charset="0"/>
                <a:cs typeface="Times New Roman" panose="02020603050405020304" pitchFamily="18" charset="0"/>
              </a:rPr>
              <a:t>8.125 mm</a:t>
            </a:r>
            <a:endParaRPr kumimoji="1" lang="ja-JP" altLang="en-US" sz="2000" dirty="0">
              <a:latin typeface="Times New Roman" panose="02020603050405020304" pitchFamily="18" charset="0"/>
              <a:cs typeface="Times New Roman" panose="02020603050405020304" pitchFamily="18" charset="0"/>
            </a:endParaRPr>
          </a:p>
        </p:txBody>
      </p:sp>
      <p:cxnSp>
        <p:nvCxnSpPr>
          <p:cNvPr id="166" name="直線矢印コネクタ 165">
            <a:extLst>
              <a:ext uri="{FF2B5EF4-FFF2-40B4-BE49-F238E27FC236}">
                <a16:creationId xmlns:a16="http://schemas.microsoft.com/office/drawing/2014/main" id="{9A464D25-9744-5F3C-10AB-21E1ED9AD131}"/>
              </a:ext>
            </a:extLst>
          </p:cNvPr>
          <p:cNvCxnSpPr/>
          <p:nvPr/>
        </p:nvCxnSpPr>
        <p:spPr>
          <a:xfrm>
            <a:off x="10869830" y="1182592"/>
            <a:ext cx="794131" cy="0"/>
          </a:xfrm>
          <a:prstGeom prst="straightConnector1">
            <a:avLst/>
          </a:prstGeom>
          <a:ln w="28575">
            <a:headEnd type="arrow" w="med" len="med"/>
            <a:tailEnd type="arrow" w="med" len="med"/>
          </a:ln>
        </p:spPr>
        <p:style>
          <a:lnRef idx="1">
            <a:schemeClr val="dk1"/>
          </a:lnRef>
          <a:fillRef idx="0">
            <a:schemeClr val="dk1"/>
          </a:fillRef>
          <a:effectRef idx="0">
            <a:schemeClr val="dk1"/>
          </a:effectRef>
          <a:fontRef idx="minor">
            <a:schemeClr val="tx1"/>
          </a:fontRef>
        </p:style>
      </p:cxnSp>
      <p:sp>
        <p:nvSpPr>
          <p:cNvPr id="167" name="テキスト ボックス 166">
            <a:extLst>
              <a:ext uri="{FF2B5EF4-FFF2-40B4-BE49-F238E27FC236}">
                <a16:creationId xmlns:a16="http://schemas.microsoft.com/office/drawing/2014/main" id="{E6C75510-58D7-757F-6019-8812E56B9161}"/>
              </a:ext>
            </a:extLst>
          </p:cNvPr>
          <p:cNvSpPr txBox="1"/>
          <p:nvPr/>
        </p:nvSpPr>
        <p:spPr>
          <a:xfrm>
            <a:off x="10795041" y="1263800"/>
            <a:ext cx="902811" cy="400110"/>
          </a:xfrm>
          <a:prstGeom prst="rect">
            <a:avLst/>
          </a:prstGeom>
          <a:noFill/>
        </p:spPr>
        <p:txBody>
          <a:bodyPr wrap="none" rtlCol="0">
            <a:spAutoFit/>
          </a:bodyPr>
          <a:lstStyle/>
          <a:p>
            <a:r>
              <a:rPr kumimoji="1" lang="en-US" altLang="ja-JP" sz="2000" dirty="0">
                <a:latin typeface="Times New Roman" panose="02020603050405020304" pitchFamily="18" charset="0"/>
                <a:cs typeface="Times New Roman" panose="02020603050405020304" pitchFamily="18" charset="0"/>
              </a:rPr>
              <a:t>30 mm</a:t>
            </a:r>
            <a:endParaRPr kumimoji="1" lang="ja-JP" altLang="en-US" sz="2000" dirty="0">
              <a:latin typeface="Times New Roman" panose="02020603050405020304" pitchFamily="18" charset="0"/>
              <a:cs typeface="Times New Roman" panose="02020603050405020304" pitchFamily="18" charset="0"/>
            </a:endParaRPr>
          </a:p>
        </p:txBody>
      </p:sp>
      <p:cxnSp>
        <p:nvCxnSpPr>
          <p:cNvPr id="168" name="直線矢印コネクタ 167">
            <a:extLst>
              <a:ext uri="{FF2B5EF4-FFF2-40B4-BE49-F238E27FC236}">
                <a16:creationId xmlns:a16="http://schemas.microsoft.com/office/drawing/2014/main" id="{23610078-E4AA-3819-BC9E-A6857DE32596}"/>
              </a:ext>
            </a:extLst>
          </p:cNvPr>
          <p:cNvCxnSpPr/>
          <p:nvPr/>
        </p:nvCxnSpPr>
        <p:spPr>
          <a:xfrm>
            <a:off x="378121" y="981754"/>
            <a:ext cx="1611195" cy="0"/>
          </a:xfrm>
          <a:prstGeom prst="straightConnector1">
            <a:avLst/>
          </a:prstGeom>
          <a:ln w="28575">
            <a:headEnd type="arrow" w="med" len="med"/>
            <a:tailEnd type="arrow" w="med" len="med"/>
          </a:ln>
        </p:spPr>
        <p:style>
          <a:lnRef idx="1">
            <a:schemeClr val="dk1"/>
          </a:lnRef>
          <a:fillRef idx="0">
            <a:schemeClr val="dk1"/>
          </a:fillRef>
          <a:effectRef idx="0">
            <a:schemeClr val="dk1"/>
          </a:effectRef>
          <a:fontRef idx="minor">
            <a:schemeClr val="tx1"/>
          </a:fontRef>
        </p:style>
      </p:cxnSp>
      <p:sp>
        <p:nvSpPr>
          <p:cNvPr id="169" name="テキスト ボックス 168">
            <a:extLst>
              <a:ext uri="{FF2B5EF4-FFF2-40B4-BE49-F238E27FC236}">
                <a16:creationId xmlns:a16="http://schemas.microsoft.com/office/drawing/2014/main" id="{E03F6BC1-B8EA-5A9C-3B17-54D6CE96FA73}"/>
              </a:ext>
            </a:extLst>
          </p:cNvPr>
          <p:cNvSpPr txBox="1"/>
          <p:nvPr/>
        </p:nvSpPr>
        <p:spPr>
          <a:xfrm>
            <a:off x="978215" y="568366"/>
            <a:ext cx="902811" cy="400110"/>
          </a:xfrm>
          <a:prstGeom prst="rect">
            <a:avLst/>
          </a:prstGeom>
          <a:noFill/>
        </p:spPr>
        <p:txBody>
          <a:bodyPr wrap="none" rtlCol="0">
            <a:spAutoFit/>
          </a:bodyPr>
          <a:lstStyle/>
          <a:p>
            <a:r>
              <a:rPr lang="en-US" altLang="ja-JP" sz="2000" dirty="0">
                <a:latin typeface="Times New Roman" panose="02020603050405020304" pitchFamily="18" charset="0"/>
                <a:cs typeface="Times New Roman" panose="02020603050405020304" pitchFamily="18" charset="0"/>
              </a:rPr>
              <a:t>4</a:t>
            </a:r>
            <a:r>
              <a:rPr kumimoji="1" lang="en-US" altLang="ja-JP" sz="2000" dirty="0">
                <a:latin typeface="Times New Roman" panose="02020603050405020304" pitchFamily="18" charset="0"/>
                <a:cs typeface="Times New Roman" panose="02020603050405020304" pitchFamily="18" charset="0"/>
              </a:rPr>
              <a:t>0 mm</a:t>
            </a:r>
            <a:endParaRPr kumimoji="1" lang="ja-JP" altLang="en-US" sz="2000" dirty="0">
              <a:latin typeface="Times New Roman" panose="02020603050405020304" pitchFamily="18" charset="0"/>
              <a:cs typeface="Times New Roman" panose="02020603050405020304" pitchFamily="18" charset="0"/>
            </a:endParaRPr>
          </a:p>
        </p:txBody>
      </p:sp>
      <p:sp>
        <p:nvSpPr>
          <p:cNvPr id="4" name="正方形/長方形 3">
            <a:extLst>
              <a:ext uri="{FF2B5EF4-FFF2-40B4-BE49-F238E27FC236}">
                <a16:creationId xmlns:a16="http://schemas.microsoft.com/office/drawing/2014/main" id="{E6E54578-53BF-F68C-66A1-E69296F2DE4A}"/>
              </a:ext>
            </a:extLst>
          </p:cNvPr>
          <p:cNvSpPr/>
          <p:nvPr/>
        </p:nvSpPr>
        <p:spPr>
          <a:xfrm>
            <a:off x="9207344" y="1032008"/>
            <a:ext cx="1691095" cy="4987044"/>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0" name="直線コネクタ 159">
            <a:extLst>
              <a:ext uri="{FF2B5EF4-FFF2-40B4-BE49-F238E27FC236}">
                <a16:creationId xmlns:a16="http://schemas.microsoft.com/office/drawing/2014/main" id="{4F8736F0-2550-E8D8-43F5-82FF9633D99F}"/>
              </a:ext>
            </a:extLst>
          </p:cNvPr>
          <p:cNvCxnSpPr/>
          <p:nvPr/>
        </p:nvCxnSpPr>
        <p:spPr>
          <a:xfrm flipV="1">
            <a:off x="354359" y="3617850"/>
            <a:ext cx="11775196" cy="20334"/>
          </a:xfrm>
          <a:prstGeom prst="line">
            <a:avLst/>
          </a:prstGeom>
          <a:ln w="44450">
            <a:solidFill>
              <a:srgbClr val="FFC000"/>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58" name="テキスト ボックス 157">
            <a:extLst>
              <a:ext uri="{FF2B5EF4-FFF2-40B4-BE49-F238E27FC236}">
                <a16:creationId xmlns:a16="http://schemas.microsoft.com/office/drawing/2014/main" id="{EB34890D-F469-F8B6-A43F-53C5EEDCA52F}"/>
              </a:ext>
            </a:extLst>
          </p:cNvPr>
          <p:cNvSpPr txBox="1"/>
          <p:nvPr/>
        </p:nvSpPr>
        <p:spPr>
          <a:xfrm>
            <a:off x="9750601" y="3590900"/>
            <a:ext cx="909223" cy="400110"/>
          </a:xfrm>
          <a:prstGeom prst="rect">
            <a:avLst/>
          </a:prstGeom>
          <a:noFill/>
        </p:spPr>
        <p:txBody>
          <a:bodyPr wrap="none" rtlCol="0">
            <a:spAutoFit/>
          </a:bodyPr>
          <a:lstStyle/>
          <a:p>
            <a:r>
              <a:rPr lang="en-US" altLang="ja-JP" sz="2000" dirty="0">
                <a:latin typeface="Times New Roman" panose="02020603050405020304" pitchFamily="18" charset="0"/>
                <a:cs typeface="Times New Roman" panose="02020603050405020304" pitchFamily="18" charset="0"/>
              </a:rPr>
              <a:t>r</a:t>
            </a:r>
            <a:r>
              <a:rPr kumimoji="1" lang="en-US" altLang="ja-JP" sz="2000" dirty="0">
                <a:latin typeface="Times New Roman" panose="02020603050405020304" pitchFamily="18" charset="0"/>
                <a:cs typeface="Times New Roman" panose="02020603050405020304" pitchFamily="18" charset="0"/>
              </a:rPr>
              <a:t>e-load</a:t>
            </a:r>
            <a:endParaRPr kumimoji="1" lang="ja-JP" altLang="en-US" sz="2000" dirty="0">
              <a:latin typeface="Times New Roman" panose="02020603050405020304" pitchFamily="18" charset="0"/>
              <a:cs typeface="Times New Roman" panose="02020603050405020304" pitchFamily="18" charset="0"/>
            </a:endParaRPr>
          </a:p>
        </p:txBody>
      </p:sp>
      <p:sp>
        <p:nvSpPr>
          <p:cNvPr id="107" name="Arc 373">
            <a:extLst>
              <a:ext uri="{FF2B5EF4-FFF2-40B4-BE49-F238E27FC236}">
                <a16:creationId xmlns:a16="http://schemas.microsoft.com/office/drawing/2014/main" id="{8EF83986-AB2E-627E-19F5-8792869CB752}"/>
              </a:ext>
            </a:extLst>
          </p:cNvPr>
          <p:cNvSpPr>
            <a:spLocks/>
          </p:cNvSpPr>
          <p:nvPr/>
        </p:nvSpPr>
        <p:spPr bwMode="auto">
          <a:xfrm flipV="1">
            <a:off x="8445565" y="3864068"/>
            <a:ext cx="3398835" cy="179535"/>
          </a:xfrm>
          <a:custGeom>
            <a:avLst/>
            <a:gdLst>
              <a:gd name="T0" fmla="*/ 0 w 21600"/>
              <a:gd name="T1" fmla="*/ 0 h 21600"/>
              <a:gd name="T2" fmla="*/ 2147483647 w 21600"/>
              <a:gd name="T3" fmla="*/ 2043616471 h 21600"/>
              <a:gd name="T4" fmla="*/ 0 w 21600"/>
              <a:gd name="T5" fmla="*/ 2043616471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0" name="テキスト ボックス 99">
            <a:extLst>
              <a:ext uri="{FF2B5EF4-FFF2-40B4-BE49-F238E27FC236}">
                <a16:creationId xmlns:a16="http://schemas.microsoft.com/office/drawing/2014/main" id="{BD693AF8-9ACC-8828-01BE-4D8AE3801B4C}"/>
              </a:ext>
            </a:extLst>
          </p:cNvPr>
          <p:cNvSpPr txBox="1"/>
          <p:nvPr/>
        </p:nvSpPr>
        <p:spPr>
          <a:xfrm>
            <a:off x="10488448" y="4615528"/>
            <a:ext cx="795411" cy="400110"/>
          </a:xfrm>
          <a:prstGeom prst="rect">
            <a:avLst/>
          </a:prstGeom>
          <a:noFill/>
        </p:spPr>
        <p:txBody>
          <a:bodyPr wrap="none" rtlCol="0">
            <a:spAutoFit/>
          </a:bodyPr>
          <a:lstStyle/>
          <a:p>
            <a:r>
              <a:rPr kumimoji="1" lang="en-US" altLang="ja-JP" sz="2000" dirty="0">
                <a:latin typeface="Times New Roman" panose="02020603050405020304" pitchFamily="18" charset="0"/>
                <a:cs typeface="Times New Roman" panose="02020603050405020304" pitchFamily="18" charset="0"/>
              </a:rPr>
              <a:t>delete</a:t>
            </a:r>
            <a:endParaRPr kumimoji="1" lang="ja-JP" altLang="en-US" sz="2000" dirty="0">
              <a:latin typeface="Times New Roman" panose="02020603050405020304" pitchFamily="18" charset="0"/>
              <a:cs typeface="Times New Roman" panose="02020603050405020304" pitchFamily="18" charset="0"/>
            </a:endParaRPr>
          </a:p>
        </p:txBody>
      </p:sp>
      <p:cxnSp>
        <p:nvCxnSpPr>
          <p:cNvPr id="8" name="直線コネクタ 7">
            <a:extLst>
              <a:ext uri="{FF2B5EF4-FFF2-40B4-BE49-F238E27FC236}">
                <a16:creationId xmlns:a16="http://schemas.microsoft.com/office/drawing/2014/main" id="{1D05135A-34BB-FE1C-7035-CDD21D2F5AD2}"/>
              </a:ext>
            </a:extLst>
          </p:cNvPr>
          <p:cNvCxnSpPr>
            <a:cxnSpLocks/>
            <a:endCxn id="95" idx="1"/>
          </p:cNvCxnSpPr>
          <p:nvPr/>
        </p:nvCxnSpPr>
        <p:spPr>
          <a:xfrm flipV="1">
            <a:off x="374619" y="6024151"/>
            <a:ext cx="11289343" cy="48116"/>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63C0CC2B-1E0D-0BA3-F00D-E517B985CBCD}"/>
              </a:ext>
            </a:extLst>
          </p:cNvPr>
          <p:cNvCxnSpPr/>
          <p:nvPr/>
        </p:nvCxnSpPr>
        <p:spPr>
          <a:xfrm flipV="1">
            <a:off x="374618" y="1011068"/>
            <a:ext cx="11289343" cy="1239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1134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表 17">
            <a:extLst>
              <a:ext uri="{FF2B5EF4-FFF2-40B4-BE49-F238E27FC236}">
                <a16:creationId xmlns:a16="http://schemas.microsoft.com/office/drawing/2014/main" id="{2E639DB1-A2A8-8397-1BFE-91CFAC2BC53F}"/>
              </a:ext>
            </a:extLst>
          </p:cNvPr>
          <p:cNvGraphicFramePr>
            <a:graphicFrameLocks noGrp="1"/>
          </p:cNvGraphicFramePr>
          <p:nvPr>
            <p:extLst>
              <p:ext uri="{D42A27DB-BD31-4B8C-83A1-F6EECF244321}">
                <p14:modId xmlns:p14="http://schemas.microsoft.com/office/powerpoint/2010/main" val="2156649862"/>
              </p:ext>
            </p:extLst>
          </p:nvPr>
        </p:nvGraphicFramePr>
        <p:xfrm>
          <a:off x="1933792" y="1495670"/>
          <a:ext cx="8483835" cy="5099145"/>
        </p:xfrm>
        <a:graphic>
          <a:graphicData uri="http://schemas.openxmlformats.org/drawingml/2006/table">
            <a:tbl>
              <a:tblPr firstRow="1" bandRow="1">
                <a:tableStyleId>{5C22544A-7EE6-4342-B048-85BDC9FD1C3A}</a:tableStyleId>
              </a:tblPr>
              <a:tblGrid>
                <a:gridCol w="4208891">
                  <a:extLst>
                    <a:ext uri="{9D8B030D-6E8A-4147-A177-3AD203B41FA5}">
                      <a16:colId xmlns:a16="http://schemas.microsoft.com/office/drawing/2014/main" val="20000"/>
                    </a:ext>
                  </a:extLst>
                </a:gridCol>
                <a:gridCol w="4274944">
                  <a:extLst>
                    <a:ext uri="{9D8B030D-6E8A-4147-A177-3AD203B41FA5}">
                      <a16:colId xmlns:a16="http://schemas.microsoft.com/office/drawing/2014/main" val="20001"/>
                    </a:ext>
                  </a:extLst>
                </a:gridCol>
              </a:tblGrid>
              <a:tr h="0">
                <a:tc>
                  <a:txBody>
                    <a:bodyPr/>
                    <a:lstStyle/>
                    <a:p>
                      <a:pPr algn="ct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Physical</a:t>
                      </a:r>
                      <a:r>
                        <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rPr>
                        <a:t> </a:t>
                      </a: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parameter</a:t>
                      </a:r>
                      <a:endPar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endParaRPr>
                    </a:p>
                  </a:txBody>
                  <a:tcPr/>
                </a:tc>
                <a:tc>
                  <a:txBody>
                    <a:bodyPr/>
                    <a:lstStyle/>
                    <a:p>
                      <a:pPr algn="ct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Value</a:t>
                      </a:r>
                      <a:endPar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endParaRPr>
                    </a:p>
                  </a:txBody>
                  <a:tcPr/>
                </a:tc>
                <a:extLst>
                  <a:ext uri="{0D108BD9-81ED-4DB2-BD59-A6C34878D82A}">
                    <a16:rowId xmlns:a16="http://schemas.microsoft.com/office/drawing/2014/main" val="10000"/>
                  </a:ext>
                </a:extLst>
              </a:tr>
              <a:tr h="368646">
                <a:tc>
                  <a:txBody>
                    <a:bodyPr/>
                    <a:lstStyle/>
                    <a:p>
                      <a:pPr algn="ct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Electron</a:t>
                      </a:r>
                      <a:r>
                        <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rPr>
                        <a:t> </a:t>
                      </a: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density</a:t>
                      </a:r>
                      <a:endPar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endParaRPr>
                    </a:p>
                  </a:txBody>
                  <a:tcPr/>
                </a:tc>
                <a:tc>
                  <a:txBody>
                    <a:bodyPr/>
                    <a:lstStyle/>
                    <a:p>
                      <a:pPr algn="ct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1.8×10</a:t>
                      </a:r>
                      <a:r>
                        <a:rPr kumimoji="1" lang="en-US" altLang="ja-JP" sz="2400" baseline="30000" dirty="0">
                          <a:latin typeface="Times New Roman" panose="02020603050405020304" pitchFamily="18" charset="0"/>
                          <a:ea typeface="ＭＳ ゴシック" panose="020B0609070205080204" pitchFamily="49" charset="-128"/>
                          <a:cs typeface="Times New Roman" panose="02020603050405020304" pitchFamily="18" charset="0"/>
                        </a:rPr>
                        <a:t>17</a:t>
                      </a: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 m</a:t>
                      </a:r>
                      <a:r>
                        <a:rPr kumimoji="1" lang="en-US" altLang="ja-JP" sz="2400" baseline="30000" dirty="0">
                          <a:latin typeface="Times New Roman" panose="02020603050405020304" pitchFamily="18" charset="0"/>
                          <a:ea typeface="ＭＳ ゴシック" panose="020B0609070205080204" pitchFamily="49" charset="-128"/>
                          <a:cs typeface="Times New Roman" panose="02020603050405020304" pitchFamily="18" charset="0"/>
                        </a:rPr>
                        <a:t>-3</a:t>
                      </a:r>
                      <a:endParaRPr kumimoji="1" lang="ja-JP" altLang="en-US" sz="2400" baseline="30000" dirty="0">
                        <a:latin typeface="Times New Roman" panose="02020603050405020304" pitchFamily="18" charset="0"/>
                        <a:ea typeface="ＭＳ ゴシック" panose="020B0609070205080204" pitchFamily="49" charset="-128"/>
                        <a:cs typeface="Times New Roman" panose="02020603050405020304" pitchFamily="18" charset="0"/>
                      </a:endParaRPr>
                    </a:p>
                  </a:txBody>
                  <a:tcPr/>
                </a:tc>
                <a:extLst>
                  <a:ext uri="{0D108BD9-81ED-4DB2-BD59-A6C34878D82A}">
                    <a16:rowId xmlns:a16="http://schemas.microsoft.com/office/drawing/2014/main" val="10001"/>
                  </a:ext>
                </a:extLst>
              </a:tr>
              <a:tr h="368646">
                <a:tc>
                  <a:txBody>
                    <a:bodyPr/>
                    <a:lstStyle/>
                    <a:p>
                      <a:pPr algn="ct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Electron</a:t>
                      </a:r>
                      <a:r>
                        <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rPr>
                        <a:t> </a:t>
                      </a: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temperature</a:t>
                      </a:r>
                      <a:endPar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endParaRPr>
                    </a:p>
                  </a:txBody>
                  <a:tcPr/>
                </a:tc>
                <a:tc>
                  <a:txBody>
                    <a:bodyPr/>
                    <a:lstStyle/>
                    <a:p>
                      <a:pPr algn="ct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0.8 eV</a:t>
                      </a:r>
                      <a:endPar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endParaRPr>
                    </a:p>
                  </a:txBody>
                  <a:tcPr/>
                </a:tc>
                <a:extLst>
                  <a:ext uri="{0D108BD9-81ED-4DB2-BD59-A6C34878D82A}">
                    <a16:rowId xmlns:a16="http://schemas.microsoft.com/office/drawing/2014/main" val="10002"/>
                  </a:ext>
                </a:extLst>
              </a:tr>
              <a:tr h="390720">
                <a:tc>
                  <a:txBody>
                    <a:bodyPr/>
                    <a:lstStyle/>
                    <a:p>
                      <a:pPr algn="ct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H</a:t>
                      </a:r>
                      <a:r>
                        <a:rPr kumimoji="1" lang="en-US" altLang="ja-JP" sz="2400" baseline="30000" dirty="0">
                          <a:latin typeface="Times New Roman" panose="02020603050405020304" pitchFamily="18" charset="0"/>
                          <a:ea typeface="ＭＳ ゴシック" panose="020B0609070205080204" pitchFamily="49" charset="-128"/>
                          <a:cs typeface="Times New Roman" panose="02020603050405020304" pitchFamily="18" charset="0"/>
                        </a:rPr>
                        <a:t>+</a:t>
                      </a:r>
                      <a:r>
                        <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rPr>
                        <a:t> </a:t>
                      </a: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ion</a:t>
                      </a:r>
                      <a:r>
                        <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rPr>
                        <a:t> </a:t>
                      </a: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temperature</a:t>
                      </a:r>
                      <a:endPar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endParaRPr>
                    </a:p>
                  </a:txBody>
                  <a:tcPr/>
                </a:tc>
                <a:tc>
                  <a:txBody>
                    <a:bodyPr/>
                    <a:lstStyle/>
                    <a:p>
                      <a:pPr algn="ct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0.3 eV</a:t>
                      </a:r>
                      <a:endPar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endParaRPr>
                    </a:p>
                  </a:txBody>
                  <a:tcPr/>
                </a:tc>
                <a:extLst>
                  <a:ext uri="{0D108BD9-81ED-4DB2-BD59-A6C34878D82A}">
                    <a16:rowId xmlns:a16="http://schemas.microsoft.com/office/drawing/2014/main" val="10003"/>
                  </a:ext>
                </a:extLst>
              </a:tr>
              <a:tr h="3907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H</a:t>
                      </a:r>
                      <a:r>
                        <a:rPr kumimoji="1" lang="en-US" altLang="ja-JP" sz="2400" baseline="30000" dirty="0">
                          <a:latin typeface="Times New Roman" panose="02020603050405020304" pitchFamily="18" charset="0"/>
                          <a:ea typeface="ＭＳ ゴシック" panose="020B0609070205080204" pitchFamily="49" charset="-128"/>
                          <a:cs typeface="Times New Roman" panose="02020603050405020304" pitchFamily="18" charset="0"/>
                        </a:rPr>
                        <a:t>-</a:t>
                      </a: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 ion temperature</a:t>
                      </a:r>
                      <a:endPar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endParaRPr>
                    </a:p>
                    <a:p>
                      <a:pPr algn="ctr"/>
                      <a:endPar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endParaRPr>
                    </a:p>
                  </a:txBody>
                  <a:tcPr/>
                </a:tc>
                <a:tc>
                  <a:txBody>
                    <a:bodyPr/>
                    <a:lstStyle/>
                    <a:p>
                      <a:pPr algn="ct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0.1 eV</a:t>
                      </a:r>
                      <a:r>
                        <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rPr>
                        <a:t>（</a:t>
                      </a: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Volume produced</a:t>
                      </a:r>
                      <a:r>
                        <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rPr>
                        <a:t>）</a:t>
                      </a:r>
                      <a:endPar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endParaRPr>
                    </a:p>
                    <a:p>
                      <a:pPr algn="ct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1 eV</a:t>
                      </a:r>
                      <a:r>
                        <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rPr>
                        <a:t>（</a:t>
                      </a: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Surface</a:t>
                      </a:r>
                      <a:r>
                        <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rPr>
                        <a:t> </a:t>
                      </a: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produced</a:t>
                      </a:r>
                      <a:r>
                        <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rPr>
                        <a:t>）</a:t>
                      </a:r>
                    </a:p>
                  </a:txBody>
                  <a:tcPr/>
                </a:tc>
                <a:extLst>
                  <a:ext uri="{0D108BD9-81ED-4DB2-BD59-A6C34878D82A}">
                    <a16:rowId xmlns:a16="http://schemas.microsoft.com/office/drawing/2014/main" val="10004"/>
                  </a:ext>
                </a:extLst>
              </a:tr>
              <a:tr h="541475">
                <a:tc>
                  <a:txBody>
                    <a:bodyPr/>
                    <a:lstStyle/>
                    <a:p>
                      <a:pPr algn="ct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H</a:t>
                      </a:r>
                      <a:r>
                        <a:rPr kumimoji="1" lang="en-US" altLang="ja-JP" sz="2400" baseline="-25000" dirty="0">
                          <a:latin typeface="Times New Roman" panose="02020603050405020304" pitchFamily="18" charset="0"/>
                          <a:ea typeface="ＭＳ ゴシック" panose="020B0609070205080204" pitchFamily="49" charset="-128"/>
                          <a:cs typeface="Times New Roman" panose="02020603050405020304" pitchFamily="18" charset="0"/>
                        </a:rPr>
                        <a:t>2</a:t>
                      </a: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 molecular density </a:t>
                      </a:r>
                      <a:r>
                        <a:rPr kumimoji="1" lang="en-US" altLang="ja-JP" sz="2400" i="1" dirty="0">
                          <a:latin typeface="Times New Roman" panose="02020603050405020304" pitchFamily="18" charset="0"/>
                          <a:ea typeface="ＭＳ ゴシック" panose="020B0609070205080204" pitchFamily="49" charset="-128"/>
                          <a:cs typeface="Times New Roman" panose="02020603050405020304" pitchFamily="18" charset="0"/>
                        </a:rPr>
                        <a:t>n</a:t>
                      </a:r>
                      <a:r>
                        <a:rPr kumimoji="1" lang="en-US" altLang="ja-JP" sz="2400" baseline="-25000" dirty="0">
                          <a:latin typeface="Times New Roman" panose="02020603050405020304" pitchFamily="18" charset="0"/>
                          <a:ea typeface="ＭＳ ゴシック" panose="020B0609070205080204" pitchFamily="49" charset="-128"/>
                          <a:cs typeface="Times New Roman" panose="02020603050405020304" pitchFamily="18" charset="0"/>
                        </a:rPr>
                        <a:t>H2</a:t>
                      </a:r>
                      <a:endParaRPr kumimoji="1" lang="ja-JP" altLang="en-US" sz="2400" baseline="-25000" dirty="0">
                        <a:latin typeface="Times New Roman" panose="02020603050405020304" pitchFamily="18" charset="0"/>
                        <a:ea typeface="ＭＳ ゴシック" panose="020B0609070205080204" pitchFamily="49" charset="-128"/>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1.88×10</a:t>
                      </a:r>
                      <a:r>
                        <a:rPr kumimoji="1" lang="en-US" altLang="ja-JP" sz="2400" baseline="30000" dirty="0">
                          <a:latin typeface="Times New Roman" panose="02020603050405020304" pitchFamily="18" charset="0"/>
                          <a:ea typeface="ＭＳ ゴシック" panose="020B0609070205080204" pitchFamily="49" charset="-128"/>
                          <a:cs typeface="Times New Roman" panose="02020603050405020304" pitchFamily="18" charset="0"/>
                        </a:rPr>
                        <a:t>19</a:t>
                      </a: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 m</a:t>
                      </a:r>
                      <a:r>
                        <a:rPr kumimoji="1" lang="en-US" altLang="ja-JP" sz="2400" baseline="30000" dirty="0">
                          <a:latin typeface="Times New Roman" panose="02020603050405020304" pitchFamily="18" charset="0"/>
                          <a:ea typeface="ＭＳ ゴシック" panose="020B0609070205080204" pitchFamily="49" charset="-128"/>
                          <a:cs typeface="Times New Roman" panose="02020603050405020304" pitchFamily="18" charset="0"/>
                        </a:rPr>
                        <a:t>-3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aseline="0" dirty="0">
                          <a:latin typeface="Times New Roman" panose="02020603050405020304" pitchFamily="18" charset="0"/>
                          <a:ea typeface="ＭＳ ゴシック" panose="020B0609070205080204" pitchFamily="49" charset="-128"/>
                          <a:cs typeface="Times New Roman" panose="02020603050405020304" pitchFamily="18" charset="0"/>
                        </a:rPr>
                        <a:t>（</a:t>
                      </a:r>
                      <a:r>
                        <a:rPr kumimoji="1" lang="en-US" altLang="ja-JP" sz="2400" baseline="0" dirty="0">
                          <a:latin typeface="Times New Roman" panose="02020603050405020304" pitchFamily="18" charset="0"/>
                          <a:ea typeface="ＭＳ ゴシック" panose="020B0609070205080204" pitchFamily="49" charset="-128"/>
                          <a:cs typeface="Times New Roman" panose="02020603050405020304" pitchFamily="18" charset="0"/>
                        </a:rPr>
                        <a:t>0.3 Pa</a:t>
                      </a:r>
                      <a:r>
                        <a:rPr kumimoji="1" lang="ja-JP" altLang="en-US" sz="2400" baseline="0" dirty="0">
                          <a:latin typeface="Times New Roman" panose="02020603050405020304" pitchFamily="18" charset="0"/>
                          <a:ea typeface="ＭＳ ゴシック" panose="020B0609070205080204" pitchFamily="49" charset="-128"/>
                          <a:cs typeface="Times New Roman" panose="02020603050405020304" pitchFamily="18" charset="0"/>
                        </a:rPr>
                        <a:t>）</a:t>
                      </a:r>
                      <a:endParaRPr kumimoji="1" lang="en-US" altLang="ja-JP" sz="2400" baseline="0" dirty="0">
                        <a:latin typeface="Times New Roman" panose="02020603050405020304" pitchFamily="18" charset="0"/>
                        <a:ea typeface="ＭＳ ゴシック" panose="020B0609070205080204" pitchFamily="49" charset="-128"/>
                        <a:cs typeface="Times New Roman" panose="02020603050405020304" pitchFamily="18" charset="0"/>
                      </a:endParaRPr>
                    </a:p>
                  </a:txBody>
                  <a:tcPr/>
                </a:tc>
                <a:extLst>
                  <a:ext uri="{0D108BD9-81ED-4DB2-BD59-A6C34878D82A}">
                    <a16:rowId xmlns:a16="http://schemas.microsoft.com/office/drawing/2014/main" val="10005"/>
                  </a:ext>
                </a:extLst>
              </a:tr>
              <a:tr h="541475">
                <a:tc>
                  <a:txBody>
                    <a:bodyPr/>
                    <a:lstStyle/>
                    <a:p>
                      <a:pPr algn="ct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H</a:t>
                      </a:r>
                      <a:r>
                        <a:rPr kumimoji="1" lang="en-US" altLang="ja-JP" sz="2400" baseline="-25000" dirty="0">
                          <a:latin typeface="Times New Roman" panose="02020603050405020304" pitchFamily="18" charset="0"/>
                          <a:ea typeface="ＭＳ ゴシック" panose="020B0609070205080204" pitchFamily="49" charset="-128"/>
                          <a:cs typeface="Times New Roman" panose="02020603050405020304" pitchFamily="18" charset="0"/>
                        </a:rPr>
                        <a:t>2</a:t>
                      </a: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 molecular temperature</a:t>
                      </a:r>
                      <a:endPar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aseline="0" dirty="0">
                          <a:latin typeface="Times New Roman" panose="02020603050405020304" pitchFamily="18" charset="0"/>
                          <a:ea typeface="ＭＳ ゴシック" panose="020B0609070205080204" pitchFamily="49" charset="-128"/>
                          <a:cs typeface="Times New Roman" panose="02020603050405020304" pitchFamily="18" charset="0"/>
                        </a:rPr>
                        <a:t>0.1 eV</a:t>
                      </a:r>
                    </a:p>
                  </a:txBody>
                  <a:tcPr/>
                </a:tc>
                <a:extLst>
                  <a:ext uri="{0D108BD9-81ED-4DB2-BD59-A6C34878D82A}">
                    <a16:rowId xmlns:a16="http://schemas.microsoft.com/office/drawing/2014/main" val="10006"/>
                  </a:ext>
                </a:extLst>
              </a:tr>
              <a:tr h="541475">
                <a:tc>
                  <a:txBody>
                    <a:bodyPr/>
                    <a:lstStyle/>
                    <a:p>
                      <a:pPr algn="ct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H atom temperature</a:t>
                      </a:r>
                      <a:endPar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aseline="0" dirty="0">
                          <a:latin typeface="Times New Roman" panose="02020603050405020304" pitchFamily="18" charset="0"/>
                          <a:ea typeface="ＭＳ ゴシック" panose="020B0609070205080204" pitchFamily="49" charset="-128"/>
                          <a:cs typeface="Times New Roman" panose="02020603050405020304" pitchFamily="18" charset="0"/>
                        </a:rPr>
                        <a:t>0.3 eV</a:t>
                      </a:r>
                    </a:p>
                  </a:txBody>
                  <a:tcPr/>
                </a:tc>
                <a:extLst>
                  <a:ext uri="{0D108BD9-81ED-4DB2-BD59-A6C34878D82A}">
                    <a16:rowId xmlns:a16="http://schemas.microsoft.com/office/drawing/2014/main" val="10007"/>
                  </a:ext>
                </a:extLst>
              </a:tr>
              <a:tr h="541475">
                <a:tc>
                  <a:txBody>
                    <a:bodyPr/>
                    <a:lstStyle/>
                    <a:p>
                      <a:pPr algn="ct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Ratio of </a:t>
                      </a:r>
                      <a:r>
                        <a:rPr kumimoji="1" lang="en-US" altLang="ja-JP" sz="2400" i="1" dirty="0">
                          <a:latin typeface="Times New Roman" panose="02020603050405020304" pitchFamily="18" charset="0"/>
                          <a:ea typeface="ＭＳ ゴシック" panose="020B0609070205080204" pitchFamily="49" charset="-128"/>
                          <a:cs typeface="Times New Roman" panose="02020603050405020304" pitchFamily="18" charset="0"/>
                        </a:rPr>
                        <a:t>n</a:t>
                      </a:r>
                      <a:r>
                        <a:rPr kumimoji="1" lang="en-US" altLang="ja-JP" sz="2400" baseline="-25000" dirty="0">
                          <a:latin typeface="Times New Roman" panose="02020603050405020304" pitchFamily="18" charset="0"/>
                          <a:ea typeface="ＭＳ ゴシック" panose="020B0609070205080204" pitchFamily="49" charset="-128"/>
                          <a:cs typeface="Times New Roman" panose="02020603050405020304" pitchFamily="18" charset="0"/>
                        </a:rPr>
                        <a:t>H2</a:t>
                      </a:r>
                      <a:r>
                        <a:rPr kumimoji="1"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 / </a:t>
                      </a:r>
                      <a:r>
                        <a:rPr kumimoji="1" lang="en-US" altLang="ja-JP" sz="2400" i="1" dirty="0" err="1">
                          <a:latin typeface="Times New Roman" panose="02020603050405020304" pitchFamily="18" charset="0"/>
                          <a:ea typeface="ＭＳ ゴシック" panose="020B0609070205080204" pitchFamily="49" charset="-128"/>
                          <a:cs typeface="Times New Roman" panose="02020603050405020304" pitchFamily="18" charset="0"/>
                        </a:rPr>
                        <a:t>n</a:t>
                      </a:r>
                      <a:r>
                        <a:rPr kumimoji="1" lang="en-US" altLang="ja-JP" sz="2400" baseline="-25000" dirty="0" err="1">
                          <a:latin typeface="Times New Roman" panose="02020603050405020304" pitchFamily="18" charset="0"/>
                          <a:ea typeface="ＭＳ ゴシック" panose="020B0609070205080204" pitchFamily="49" charset="-128"/>
                          <a:cs typeface="Times New Roman" panose="02020603050405020304" pitchFamily="18" charset="0"/>
                        </a:rPr>
                        <a:t>H</a:t>
                      </a:r>
                      <a:endParaRPr kumimoji="1" lang="ja-JP" altLang="en-US" sz="2400" baseline="-25000" dirty="0">
                        <a:latin typeface="Times New Roman" panose="02020603050405020304" pitchFamily="18" charset="0"/>
                        <a:ea typeface="ＭＳ ゴシック" panose="020B0609070205080204" pitchFamily="49" charset="-128"/>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aseline="0" dirty="0">
                          <a:latin typeface="Times New Roman" panose="02020603050405020304" pitchFamily="18" charset="0"/>
                          <a:ea typeface="ＭＳ ゴシック" panose="020B0609070205080204" pitchFamily="49" charset="-128"/>
                          <a:cs typeface="Times New Roman" panose="02020603050405020304" pitchFamily="18" charset="0"/>
                        </a:rPr>
                        <a:t>0.5</a:t>
                      </a:r>
                    </a:p>
                  </a:txBody>
                  <a:tcPr/>
                </a:tc>
                <a:extLst>
                  <a:ext uri="{0D108BD9-81ED-4DB2-BD59-A6C34878D82A}">
                    <a16:rowId xmlns:a16="http://schemas.microsoft.com/office/drawing/2014/main" val="10008"/>
                  </a:ext>
                </a:extLst>
              </a:tr>
            </a:tbl>
          </a:graphicData>
        </a:graphic>
      </p:graphicFrame>
      <p:sp>
        <p:nvSpPr>
          <p:cNvPr id="24" name="Line 5">
            <a:extLst>
              <a:ext uri="{FF2B5EF4-FFF2-40B4-BE49-F238E27FC236}">
                <a16:creationId xmlns:a16="http://schemas.microsoft.com/office/drawing/2014/main" id="{B6EA08F4-D941-EA95-2FA9-8A5935337E52}"/>
              </a:ext>
            </a:extLst>
          </p:cNvPr>
          <p:cNvSpPr>
            <a:spLocks noChangeShapeType="1"/>
          </p:cNvSpPr>
          <p:nvPr/>
        </p:nvSpPr>
        <p:spPr bwMode="auto">
          <a:xfrm>
            <a:off x="180216" y="598185"/>
            <a:ext cx="5112000" cy="0"/>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 name="正方形/長方形 24">
            <a:extLst>
              <a:ext uri="{FF2B5EF4-FFF2-40B4-BE49-F238E27FC236}">
                <a16:creationId xmlns:a16="http://schemas.microsoft.com/office/drawing/2014/main" id="{31AEB739-C820-B6A3-151B-102FD953528F}"/>
              </a:ext>
            </a:extLst>
          </p:cNvPr>
          <p:cNvSpPr/>
          <p:nvPr/>
        </p:nvSpPr>
        <p:spPr>
          <a:xfrm>
            <a:off x="33147" y="61839"/>
            <a:ext cx="5349541" cy="523220"/>
          </a:xfrm>
          <a:prstGeom prst="rect">
            <a:avLst/>
          </a:prstGeom>
        </p:spPr>
        <p:txBody>
          <a:bodyPr wrap="none">
            <a:spAutoFit/>
          </a:bodyPr>
          <a:lstStyle/>
          <a:p>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3D</a:t>
            </a:r>
            <a:r>
              <a:rPr lang="ja-JP" altLang="en-US"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sz="2800" dirty="0">
                <a:solidFill>
                  <a:srgbClr val="6666FF"/>
                </a:solidFill>
                <a:latin typeface="Times New Roman" panose="02020603050405020304" pitchFamily="18" charset="0"/>
                <a:cs typeface="Times New Roman" panose="02020603050405020304" pitchFamily="18" charset="0"/>
              </a:rPr>
              <a:t>PIC-MCC</a:t>
            </a:r>
            <a:r>
              <a:rPr lang="ja-JP" altLang="en-US"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simulation</a:t>
            </a:r>
            <a:r>
              <a:rPr lang="ja-JP" altLang="en-US"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model</a:t>
            </a:r>
            <a:r>
              <a:rPr lang="ja-JP" altLang="en-US"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sz="2800" dirty="0">
                <a:solidFill>
                  <a:srgbClr val="6666FF"/>
                </a:solidFill>
                <a:latin typeface="Times New Roman" panose="02020603050405020304" pitchFamily="18" charset="0"/>
                <a:cs typeface="Times New Roman" panose="02020603050405020304" pitchFamily="18" charset="0"/>
              </a:rPr>
              <a:t>(II)</a:t>
            </a:r>
            <a:endParaRPr lang="ja-JP" altLang="en-US" sz="2800" dirty="0">
              <a:solidFill>
                <a:srgbClr val="6666FF"/>
              </a:solidFill>
              <a:latin typeface="Times New Roman" panose="02020603050405020304" pitchFamily="18" charset="0"/>
              <a:cs typeface="Times New Roman" panose="02020603050405020304" pitchFamily="18" charset="0"/>
            </a:endParaRPr>
          </a:p>
        </p:txBody>
      </p:sp>
      <p:sp>
        <p:nvSpPr>
          <p:cNvPr id="26" name="テキスト ボックス 25">
            <a:extLst>
              <a:ext uri="{FF2B5EF4-FFF2-40B4-BE49-F238E27FC236}">
                <a16:creationId xmlns:a16="http://schemas.microsoft.com/office/drawing/2014/main" id="{52F753DA-AADE-47B8-82AD-696D67C5C602}"/>
              </a:ext>
            </a:extLst>
          </p:cNvPr>
          <p:cNvSpPr txBox="1"/>
          <p:nvPr/>
        </p:nvSpPr>
        <p:spPr>
          <a:xfrm>
            <a:off x="529301" y="855198"/>
            <a:ext cx="8309898" cy="461665"/>
          </a:xfrm>
          <a:prstGeom prst="rect">
            <a:avLst/>
          </a:prstGeom>
          <a:solidFill>
            <a:srgbClr val="FFFF99"/>
          </a:solidFill>
        </p:spPr>
        <p:txBody>
          <a:bodyPr wrap="square" rtlCol="0">
            <a:spAutoFit/>
          </a:bodyPr>
          <a:lstStyle/>
          <a:p>
            <a:r>
              <a:rPr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A single aperture of the negative ion source for NIFS is modelled.</a:t>
            </a:r>
            <a:endPar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p:spTree>
    <p:extLst>
      <p:ext uri="{BB962C8B-B14F-4D97-AF65-F5344CB8AC3E}">
        <p14:creationId xmlns:p14="http://schemas.microsoft.com/office/powerpoint/2010/main" val="3362376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BF088DD0-C952-71A1-2ABE-86D3247DA7B8}"/>
              </a:ext>
            </a:extLst>
          </p:cNvPr>
          <p:cNvSpPr/>
          <p:nvPr/>
        </p:nvSpPr>
        <p:spPr>
          <a:xfrm>
            <a:off x="105549" y="21373"/>
            <a:ext cx="5469767" cy="523220"/>
          </a:xfrm>
          <a:prstGeom prst="rect">
            <a:avLst/>
          </a:prstGeom>
        </p:spPr>
        <p:txBody>
          <a:bodyPr wrap="none">
            <a:spAutoFit/>
          </a:bodyPr>
          <a:lstStyle/>
          <a:p>
            <a:r>
              <a:rPr lang="en-US" altLang="ja-JP" sz="2800" dirty="0">
                <a:solidFill>
                  <a:srgbClr val="6666FF"/>
                </a:solidFill>
                <a:latin typeface="Times New Roman" panose="02020603050405020304" pitchFamily="18" charset="0"/>
                <a:cs typeface="Times New Roman" panose="02020603050405020304" pitchFamily="18" charset="0"/>
              </a:rPr>
              <a:t>3D PIC-MCC simulation model (III)</a:t>
            </a:r>
            <a:endParaRPr lang="ja-JP" altLang="en-US" sz="2800" baseline="-25000" dirty="0">
              <a:solidFill>
                <a:srgbClr val="6666FF"/>
              </a:solidFill>
              <a:latin typeface="Times New Roman" panose="02020603050405020304" pitchFamily="18" charset="0"/>
              <a:cs typeface="Times New Roman" panose="02020603050405020304" pitchFamily="18" charset="0"/>
            </a:endParaRPr>
          </a:p>
        </p:txBody>
      </p:sp>
      <p:sp>
        <p:nvSpPr>
          <p:cNvPr id="4" name="Line 5">
            <a:extLst>
              <a:ext uri="{FF2B5EF4-FFF2-40B4-BE49-F238E27FC236}">
                <a16:creationId xmlns:a16="http://schemas.microsoft.com/office/drawing/2014/main" id="{D018FCE4-0895-76CA-78F4-9E6D9EF5A0C1}"/>
              </a:ext>
            </a:extLst>
          </p:cNvPr>
          <p:cNvSpPr>
            <a:spLocks noChangeShapeType="1"/>
          </p:cNvSpPr>
          <p:nvPr/>
        </p:nvSpPr>
        <p:spPr bwMode="auto">
          <a:xfrm flipV="1">
            <a:off x="235416" y="553070"/>
            <a:ext cx="5196555" cy="0"/>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 name="テキスト ボックス 9">
            <a:extLst>
              <a:ext uri="{FF2B5EF4-FFF2-40B4-BE49-F238E27FC236}">
                <a16:creationId xmlns:a16="http://schemas.microsoft.com/office/drawing/2014/main" id="{7D47E7E0-22D6-9057-39DB-5EB7C8810BE4}"/>
              </a:ext>
            </a:extLst>
          </p:cNvPr>
          <p:cNvSpPr txBox="1"/>
          <p:nvPr/>
        </p:nvSpPr>
        <p:spPr>
          <a:xfrm>
            <a:off x="10781287" y="124440"/>
            <a:ext cx="1305164" cy="400110"/>
          </a:xfrm>
          <a:prstGeom prst="rect">
            <a:avLst/>
          </a:prstGeom>
          <a:noFill/>
        </p:spPr>
        <p:txBody>
          <a:bodyPr wrap="none" rtlCol="0">
            <a:spAutoFit/>
          </a:bodyPr>
          <a:lstStyle/>
          <a:p>
            <a:pPr algn="ctr"/>
            <a:r>
              <a:rPr kumimoji="1" lang="en-US" altLang="ja-JP" sz="2000" dirty="0">
                <a:latin typeface="Times New Roman" panose="02020603050405020304" pitchFamily="18" charset="0"/>
                <a:cs typeface="Times New Roman" panose="02020603050405020304" pitchFamily="18" charset="0"/>
              </a:rPr>
              <a:t>(×</a:t>
            </a:r>
            <a:r>
              <a:rPr kumimoji="1" lang="en-US" altLang="ja-JP" sz="2000" i="1" dirty="0">
                <a:latin typeface="Times New Roman" panose="02020603050405020304" pitchFamily="18" charset="0"/>
                <a:cs typeface="Times New Roman" panose="02020603050405020304" pitchFamily="18" charset="0"/>
              </a:rPr>
              <a:t>n</a:t>
            </a:r>
            <a:r>
              <a:rPr kumimoji="1" lang="en-US" altLang="ja-JP" sz="2000" baseline="-25000" dirty="0">
                <a:latin typeface="Times New Roman" panose="02020603050405020304" pitchFamily="18" charset="0"/>
                <a:cs typeface="Times New Roman" panose="02020603050405020304" pitchFamily="18" charset="0"/>
              </a:rPr>
              <a:t>e0</a:t>
            </a:r>
            <a:r>
              <a:rPr kumimoji="1" lang="en-US" altLang="ja-JP" sz="2000" dirty="0">
                <a:latin typeface="Times New Roman" panose="02020603050405020304" pitchFamily="18" charset="0"/>
                <a:cs typeface="Times New Roman" panose="02020603050405020304" pitchFamily="18" charset="0"/>
              </a:rPr>
              <a:t> m</a:t>
            </a:r>
            <a:r>
              <a:rPr kumimoji="1" lang="en-US" altLang="ja-JP" sz="2000" baseline="30000" dirty="0">
                <a:latin typeface="Times New Roman" panose="02020603050405020304" pitchFamily="18" charset="0"/>
                <a:cs typeface="Times New Roman" panose="02020603050405020304" pitchFamily="18" charset="0"/>
              </a:rPr>
              <a:t>-3</a:t>
            </a:r>
            <a:r>
              <a:rPr kumimoji="1" lang="en-US" altLang="ja-JP" sz="2000" dirty="0">
                <a:latin typeface="Times New Roman" panose="02020603050405020304" pitchFamily="18" charset="0"/>
                <a:cs typeface="Times New Roman" panose="02020603050405020304" pitchFamily="18" charset="0"/>
              </a:rPr>
              <a:t>)</a:t>
            </a:r>
            <a:endParaRPr kumimoji="1" lang="ja-JP" altLang="en-US" sz="2000" dirty="0">
              <a:latin typeface="Times New Roman" panose="02020603050405020304" pitchFamily="18" charset="0"/>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5BD2B4E9-8993-390C-C941-207461426384}"/>
              </a:ext>
            </a:extLst>
          </p:cNvPr>
          <p:cNvSpPr txBox="1"/>
          <p:nvPr/>
        </p:nvSpPr>
        <p:spPr>
          <a:xfrm>
            <a:off x="8065355" y="5296013"/>
            <a:ext cx="867545" cy="369332"/>
          </a:xfrm>
          <a:prstGeom prst="rect">
            <a:avLst/>
          </a:prstGeom>
          <a:noFill/>
        </p:spPr>
        <p:txBody>
          <a:bodyPr wrap="none" rtlCol="0">
            <a:spAutoFit/>
          </a:bodyPr>
          <a:lstStyle/>
          <a:p>
            <a:r>
              <a:rPr kumimoji="1" lang="en-US" altLang="ja-JP" i="1" dirty="0">
                <a:latin typeface="Times New Roman" panose="02020603050405020304" pitchFamily="18" charset="0"/>
                <a:cs typeface="Times New Roman" panose="02020603050405020304" pitchFamily="18" charset="0"/>
              </a:rPr>
              <a:t>z</a:t>
            </a:r>
            <a:r>
              <a:rPr kumimoji="1" lang="en-US" altLang="ja-JP" dirty="0">
                <a:latin typeface="Times New Roman" panose="02020603050405020304" pitchFamily="18" charset="0"/>
                <a:cs typeface="Times New Roman" panose="02020603050405020304" pitchFamily="18" charset="0"/>
              </a:rPr>
              <a:t> (mm)</a:t>
            </a:r>
            <a:endParaRPr kumimoji="1" lang="ja-JP" altLang="en-US" dirty="0">
              <a:latin typeface="Times New Roman" panose="02020603050405020304" pitchFamily="18" charset="0"/>
              <a:cs typeface="Times New Roman" panose="02020603050405020304" pitchFamily="18" charset="0"/>
            </a:endParaRPr>
          </a:p>
        </p:txBody>
      </p:sp>
      <p:sp>
        <p:nvSpPr>
          <p:cNvPr id="12" name="テキスト ボックス 11">
            <a:extLst>
              <a:ext uri="{FF2B5EF4-FFF2-40B4-BE49-F238E27FC236}">
                <a16:creationId xmlns:a16="http://schemas.microsoft.com/office/drawing/2014/main" id="{DA050C32-094A-5446-87F0-49795829AA65}"/>
              </a:ext>
            </a:extLst>
          </p:cNvPr>
          <p:cNvSpPr txBox="1"/>
          <p:nvPr/>
        </p:nvSpPr>
        <p:spPr>
          <a:xfrm rot="16200000">
            <a:off x="5744841" y="1756264"/>
            <a:ext cx="854721" cy="369332"/>
          </a:xfrm>
          <a:prstGeom prst="rect">
            <a:avLst/>
          </a:prstGeom>
          <a:noFill/>
        </p:spPr>
        <p:txBody>
          <a:bodyPr wrap="none" rtlCol="0">
            <a:spAutoFit/>
          </a:bodyPr>
          <a:lstStyle/>
          <a:p>
            <a:r>
              <a:rPr kumimoji="1" lang="en-US" altLang="ja-JP" i="1" dirty="0">
                <a:latin typeface="Times New Roman" panose="02020603050405020304" pitchFamily="18" charset="0"/>
                <a:cs typeface="Times New Roman" panose="02020603050405020304" pitchFamily="18" charset="0"/>
              </a:rPr>
              <a:t>x</a:t>
            </a:r>
            <a:r>
              <a:rPr kumimoji="1" lang="en-US" altLang="ja-JP" dirty="0">
                <a:latin typeface="Times New Roman" panose="02020603050405020304" pitchFamily="18" charset="0"/>
                <a:cs typeface="Times New Roman" panose="02020603050405020304" pitchFamily="18" charset="0"/>
              </a:rPr>
              <a:t> (mm)</a:t>
            </a:r>
            <a:endParaRPr kumimoji="1" lang="ja-JP" altLang="en-US" dirty="0">
              <a:latin typeface="Times New Roman" panose="02020603050405020304" pitchFamily="18" charset="0"/>
              <a:cs typeface="Times New Roman" panose="02020603050405020304" pitchFamily="18" charset="0"/>
            </a:endParaRPr>
          </a:p>
        </p:txBody>
      </p:sp>
      <p:sp>
        <p:nvSpPr>
          <p:cNvPr id="26" name="テキスト ボックス 25">
            <a:extLst>
              <a:ext uri="{FF2B5EF4-FFF2-40B4-BE49-F238E27FC236}">
                <a16:creationId xmlns:a16="http://schemas.microsoft.com/office/drawing/2014/main" id="{D3674D86-C1DD-61DF-16B6-7246CF441CC0}"/>
              </a:ext>
            </a:extLst>
          </p:cNvPr>
          <p:cNvSpPr txBox="1"/>
          <p:nvPr/>
        </p:nvSpPr>
        <p:spPr>
          <a:xfrm>
            <a:off x="6801525" y="105378"/>
            <a:ext cx="3647814" cy="400110"/>
          </a:xfrm>
          <a:prstGeom prst="rect">
            <a:avLst/>
          </a:prstGeom>
          <a:noFill/>
          <a:ln w="28575">
            <a:solidFill>
              <a:srgbClr val="00B0F0"/>
            </a:solidFill>
          </a:ln>
        </p:spPr>
        <p:txBody>
          <a:bodyPr wrap="square">
            <a:spAutoFit/>
          </a:bodyPr>
          <a:lstStyle/>
          <a:p>
            <a:r>
              <a:rPr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Distribution of </a:t>
            </a:r>
            <a:r>
              <a:rPr lang="en-US" altLang="ja-JP" sz="2000" i="1" dirty="0" err="1">
                <a:latin typeface="Times New Roman" panose="02020603050405020304" pitchFamily="18" charset="0"/>
                <a:ea typeface="ＭＳ ゴシック" panose="020B0609070205080204" pitchFamily="49" charset="-128"/>
                <a:cs typeface="Times New Roman" panose="02020603050405020304" pitchFamily="18" charset="0"/>
              </a:rPr>
              <a:t>n</a:t>
            </a:r>
            <a:r>
              <a:rPr lang="en-US" altLang="ja-JP" sz="2000" baseline="-25000" dirty="0" err="1">
                <a:latin typeface="Times New Roman" panose="02020603050405020304" pitchFamily="18" charset="0"/>
                <a:ea typeface="ＭＳ ゴシック" panose="020B0609070205080204" pitchFamily="49" charset="-128"/>
                <a:cs typeface="Times New Roman" panose="02020603050405020304" pitchFamily="18" charset="0"/>
              </a:rPr>
              <a:t>H</a:t>
            </a:r>
            <a:r>
              <a:rPr lang="en-US" altLang="ja-JP" sz="2000" baseline="-25000" dirty="0">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around the PG</a:t>
            </a:r>
            <a:r>
              <a:rPr lang="en-US" altLang="ja-JP" sz="2000" baseline="-25000" dirty="0">
                <a:latin typeface="Times New Roman" panose="02020603050405020304" pitchFamily="18" charset="0"/>
                <a:ea typeface="ＭＳ ゴシック" panose="020B0609070205080204" pitchFamily="49" charset="-128"/>
                <a:cs typeface="Times New Roman" panose="02020603050405020304" pitchFamily="18" charset="0"/>
              </a:rPr>
              <a:t> </a:t>
            </a:r>
            <a:endParaRPr lang="en-US" altLang="ja-JP" sz="2000" i="1" dirty="0">
              <a:latin typeface="Times New Roman" panose="02020603050405020304" pitchFamily="18" charset="0"/>
              <a:ea typeface="ＭＳ ゴシック" panose="020B0609070205080204" pitchFamily="49" charset="-128"/>
              <a:cs typeface="Times New Roman" panose="02020603050405020304" pitchFamily="18" charset="0"/>
            </a:endParaRPr>
          </a:p>
        </p:txBody>
      </p:sp>
      <p:sp>
        <p:nvSpPr>
          <p:cNvPr id="27" name="テキスト ボックス 26">
            <a:extLst>
              <a:ext uri="{FF2B5EF4-FFF2-40B4-BE49-F238E27FC236}">
                <a16:creationId xmlns:a16="http://schemas.microsoft.com/office/drawing/2014/main" id="{63E874EF-0D15-7929-5E63-4F1081EFA835}"/>
              </a:ext>
            </a:extLst>
          </p:cNvPr>
          <p:cNvSpPr txBox="1"/>
          <p:nvPr/>
        </p:nvSpPr>
        <p:spPr>
          <a:xfrm>
            <a:off x="9181979" y="2792334"/>
            <a:ext cx="513282" cy="400110"/>
          </a:xfrm>
          <a:prstGeom prst="rect">
            <a:avLst/>
          </a:prstGeom>
          <a:noFill/>
        </p:spPr>
        <p:txBody>
          <a:bodyPr wrap="none" rtlCol="0">
            <a:spAutoFit/>
          </a:bodyPr>
          <a:lstStyle/>
          <a:p>
            <a:r>
              <a:rPr kumimoji="1" lang="en-US" altLang="ja-JP" sz="2000" dirty="0">
                <a:solidFill>
                  <a:schemeClr val="bg1"/>
                </a:solidFill>
                <a:latin typeface="Times New Roman" panose="02020603050405020304" pitchFamily="18" charset="0"/>
                <a:cs typeface="Times New Roman" panose="02020603050405020304" pitchFamily="18" charset="0"/>
              </a:rPr>
              <a:t>PG</a:t>
            </a:r>
            <a:endParaRPr kumimoji="1" lang="ja-JP" altLang="en-US" sz="2000" dirty="0">
              <a:solidFill>
                <a:schemeClr val="bg1"/>
              </a:solidFill>
              <a:latin typeface="Times New Roman" panose="02020603050405020304" pitchFamily="18" charset="0"/>
              <a:cs typeface="Times New Roman" panose="02020603050405020304" pitchFamily="18" charset="0"/>
            </a:endParaRPr>
          </a:p>
        </p:txBody>
      </p:sp>
      <p:graphicFrame>
        <p:nvGraphicFramePr>
          <p:cNvPr id="25" name="表 24">
            <a:extLst>
              <a:ext uri="{FF2B5EF4-FFF2-40B4-BE49-F238E27FC236}">
                <a16:creationId xmlns:a16="http://schemas.microsoft.com/office/drawing/2014/main" id="{FC8EF13A-FE28-CB94-B77C-959CE3FC83F8}"/>
              </a:ext>
            </a:extLst>
          </p:cNvPr>
          <p:cNvGraphicFramePr>
            <a:graphicFrameLocks noGrp="1"/>
          </p:cNvGraphicFramePr>
          <p:nvPr>
            <p:extLst>
              <p:ext uri="{D42A27DB-BD31-4B8C-83A1-F6EECF244321}">
                <p14:modId xmlns:p14="http://schemas.microsoft.com/office/powerpoint/2010/main" val="1789305335"/>
              </p:ext>
            </p:extLst>
          </p:nvPr>
        </p:nvGraphicFramePr>
        <p:xfrm>
          <a:off x="394952" y="843651"/>
          <a:ext cx="5592581" cy="2194560"/>
        </p:xfrm>
        <a:graphic>
          <a:graphicData uri="http://schemas.openxmlformats.org/drawingml/2006/table">
            <a:tbl>
              <a:tblPr firstRow="1" bandRow="1">
                <a:tableStyleId>{93296810-A885-4BE3-A3E7-6D5BEEA58F35}</a:tableStyleId>
              </a:tblPr>
              <a:tblGrid>
                <a:gridCol w="3019687">
                  <a:extLst>
                    <a:ext uri="{9D8B030D-6E8A-4147-A177-3AD203B41FA5}">
                      <a16:colId xmlns:a16="http://schemas.microsoft.com/office/drawing/2014/main" val="20000"/>
                    </a:ext>
                  </a:extLst>
                </a:gridCol>
                <a:gridCol w="2572894">
                  <a:extLst>
                    <a:ext uri="{9D8B030D-6E8A-4147-A177-3AD203B41FA5}">
                      <a16:colId xmlns:a16="http://schemas.microsoft.com/office/drawing/2014/main" val="20001"/>
                    </a:ext>
                  </a:extLst>
                </a:gridCol>
              </a:tblGrid>
              <a:tr h="370840">
                <a:tc>
                  <a:txBody>
                    <a:bodyPr/>
                    <a:lstStyle/>
                    <a:p>
                      <a:pPr algn="ctr"/>
                      <a:r>
                        <a:rPr kumimoji="1" lang="en-US" altLang="ja-JP" sz="2000" dirty="0">
                          <a:latin typeface="Times New Roman" panose="02020603050405020304" pitchFamily="18" charset="0"/>
                          <a:cs typeface="Times New Roman" panose="02020603050405020304" pitchFamily="18" charset="0"/>
                        </a:rPr>
                        <a:t>Number</a:t>
                      </a:r>
                      <a:r>
                        <a:rPr kumimoji="1" lang="en-US" altLang="ja-JP" sz="2000" baseline="0" dirty="0">
                          <a:latin typeface="Times New Roman" panose="02020603050405020304" pitchFamily="18" charset="0"/>
                          <a:cs typeface="Times New Roman" panose="02020603050405020304" pitchFamily="18" charset="0"/>
                        </a:rPr>
                        <a:t> of H</a:t>
                      </a:r>
                      <a:r>
                        <a:rPr kumimoji="1" lang="en-US" altLang="ja-JP" sz="2000" baseline="30000" dirty="0">
                          <a:latin typeface="Times New Roman" panose="02020603050405020304" pitchFamily="18" charset="0"/>
                          <a:cs typeface="Times New Roman" panose="02020603050405020304" pitchFamily="18" charset="0"/>
                        </a:rPr>
                        <a:t>-</a:t>
                      </a:r>
                      <a:r>
                        <a:rPr kumimoji="1" lang="en-US" altLang="ja-JP" sz="2000" baseline="0" dirty="0">
                          <a:latin typeface="Times New Roman" panose="02020603050405020304" pitchFamily="18" charset="0"/>
                          <a:cs typeface="Times New Roman" panose="02020603050405020304" pitchFamily="18" charset="0"/>
                        </a:rPr>
                        <a:t> particles / time step / process</a:t>
                      </a:r>
                      <a:endParaRPr kumimoji="1" lang="ja-JP" altLang="en-US" sz="2000" dirty="0">
                        <a:latin typeface="Times New Roman" panose="02020603050405020304" pitchFamily="18" charset="0"/>
                        <a:cs typeface="Times New Roman" panose="02020603050405020304" pitchFamily="18" charset="0"/>
                      </a:endParaRPr>
                    </a:p>
                  </a:txBody>
                  <a:tcPr/>
                </a:tc>
                <a:tc>
                  <a:txBody>
                    <a:bodyPr/>
                    <a:lstStyle/>
                    <a:p>
                      <a:r>
                        <a:rPr kumimoji="1" lang="en-US" altLang="ja-JP" sz="2000" dirty="0">
                          <a:latin typeface="Times New Roman" panose="02020603050405020304" pitchFamily="18" charset="0"/>
                          <a:cs typeface="Times New Roman" panose="02020603050405020304" pitchFamily="18" charset="0"/>
                        </a:rPr>
                        <a:t>Surface</a:t>
                      </a:r>
                      <a:r>
                        <a:rPr kumimoji="1" lang="en-US" altLang="ja-JP" sz="2000" baseline="0" dirty="0">
                          <a:latin typeface="Times New Roman" panose="02020603050405020304" pitchFamily="18" charset="0"/>
                          <a:cs typeface="Times New Roman" panose="02020603050405020304" pitchFamily="18" charset="0"/>
                        </a:rPr>
                        <a:t> produced H</a:t>
                      </a:r>
                      <a:r>
                        <a:rPr kumimoji="1" lang="en-US" altLang="ja-JP" sz="2000" baseline="30000" dirty="0">
                          <a:latin typeface="Times New Roman" panose="02020603050405020304" pitchFamily="18" charset="0"/>
                          <a:cs typeface="Times New Roman" panose="02020603050405020304" pitchFamily="18" charset="0"/>
                        </a:rPr>
                        <a:t>-</a:t>
                      </a:r>
                      <a:r>
                        <a:rPr kumimoji="1" lang="en-US" altLang="ja-JP" sz="2000" baseline="0" dirty="0">
                          <a:latin typeface="Times New Roman" panose="02020603050405020304" pitchFamily="18" charset="0"/>
                          <a:cs typeface="Times New Roman" panose="02020603050405020304" pitchFamily="18" charset="0"/>
                        </a:rPr>
                        <a:t> ion flux from PG</a:t>
                      </a:r>
                    </a:p>
                    <a:p>
                      <a:pPr algn="ctr"/>
                      <a:r>
                        <a:rPr kumimoji="1" lang="en-US" altLang="ja-JP" sz="2000" dirty="0">
                          <a:latin typeface="Times New Roman" panose="02020603050405020304" pitchFamily="18" charset="0"/>
                          <a:cs typeface="Times New Roman" panose="02020603050405020304" pitchFamily="18" charset="0"/>
                        </a:rPr>
                        <a:t>(A/m</a:t>
                      </a:r>
                      <a:r>
                        <a:rPr kumimoji="1" lang="en-US" altLang="ja-JP" sz="2000" baseline="30000" dirty="0">
                          <a:latin typeface="Times New Roman" panose="02020603050405020304" pitchFamily="18" charset="0"/>
                          <a:cs typeface="Times New Roman" panose="02020603050405020304" pitchFamily="18" charset="0"/>
                        </a:rPr>
                        <a:t>2</a:t>
                      </a:r>
                      <a:r>
                        <a:rPr kumimoji="1" lang="en-US" altLang="ja-JP" sz="2000" dirty="0">
                          <a:latin typeface="Times New Roman" panose="02020603050405020304" pitchFamily="18" charset="0"/>
                          <a:cs typeface="Times New Roman" panose="02020603050405020304" pitchFamily="18" charset="0"/>
                        </a:rPr>
                        <a:t>)</a:t>
                      </a:r>
                      <a:endParaRPr kumimoji="1" lang="ja-JP" alt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a:txBody>
                    <a:bodyPr/>
                    <a:lstStyle/>
                    <a:p>
                      <a:pPr algn="ctr"/>
                      <a:r>
                        <a:rPr kumimoji="1" lang="en-US" altLang="ja-JP" sz="2000" dirty="0">
                          <a:latin typeface="Times New Roman" panose="02020603050405020304" pitchFamily="18" charset="0"/>
                          <a:cs typeface="Times New Roman" panose="02020603050405020304" pitchFamily="18" charset="0"/>
                        </a:rPr>
                        <a:t>20</a:t>
                      </a:r>
                    </a:p>
                  </a:txBody>
                  <a:tcPr/>
                </a:tc>
                <a:tc>
                  <a:txBody>
                    <a:bodyPr/>
                    <a:lstStyle/>
                    <a:p>
                      <a:pPr algn="ctr"/>
                      <a:r>
                        <a:rPr kumimoji="1" lang="en-US" altLang="ja-JP" sz="2000" dirty="0">
                          <a:latin typeface="Times New Roman" panose="02020603050405020304" pitchFamily="18" charset="0"/>
                          <a:cs typeface="Times New Roman" panose="02020603050405020304" pitchFamily="18" charset="0"/>
                        </a:rPr>
                        <a:t>39</a:t>
                      </a:r>
                      <a:endParaRPr kumimoji="1" lang="ja-JP" alt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370840">
                <a:tc>
                  <a:txBody>
                    <a:bodyPr/>
                    <a:lstStyle/>
                    <a:p>
                      <a:pPr algn="ctr"/>
                      <a:r>
                        <a:rPr kumimoji="1" lang="en-US" altLang="ja-JP" sz="2000" dirty="0">
                          <a:solidFill>
                            <a:srgbClr val="FF0000"/>
                          </a:solidFill>
                          <a:latin typeface="Times New Roman" panose="02020603050405020304" pitchFamily="18" charset="0"/>
                          <a:cs typeface="Times New Roman" panose="02020603050405020304" pitchFamily="18" charset="0"/>
                        </a:rPr>
                        <a:t>60</a:t>
                      </a:r>
                      <a:endParaRPr kumimoji="1" lang="ja-JP" altLang="en-US" sz="2000"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kumimoji="1" lang="en-US" altLang="ja-JP" sz="2000" dirty="0">
                          <a:solidFill>
                            <a:srgbClr val="FF0000"/>
                          </a:solidFill>
                          <a:latin typeface="Times New Roman" panose="02020603050405020304" pitchFamily="18" charset="0"/>
                          <a:cs typeface="Times New Roman" panose="02020603050405020304" pitchFamily="18" charset="0"/>
                        </a:rPr>
                        <a:t>146</a:t>
                      </a:r>
                      <a:endParaRPr kumimoji="1" lang="ja-JP" altLang="en-US" sz="2000"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2"/>
                  </a:ext>
                </a:extLst>
              </a:tr>
              <a:tr h="370840">
                <a:tc>
                  <a:txBody>
                    <a:bodyPr/>
                    <a:lstStyle/>
                    <a:p>
                      <a:pPr algn="ctr"/>
                      <a:r>
                        <a:rPr kumimoji="1" lang="en-US" altLang="ja-JP" sz="2000" dirty="0">
                          <a:latin typeface="Times New Roman" panose="02020603050405020304" pitchFamily="18" charset="0"/>
                          <a:cs typeface="Times New Roman" panose="02020603050405020304" pitchFamily="18" charset="0"/>
                        </a:rPr>
                        <a:t>100</a:t>
                      </a:r>
                      <a:endParaRPr kumimoji="1" lang="ja-JP" altLang="en-US" sz="2000" dirty="0">
                        <a:latin typeface="Times New Roman" panose="02020603050405020304" pitchFamily="18" charset="0"/>
                        <a:cs typeface="Times New Roman" panose="02020603050405020304" pitchFamily="18" charset="0"/>
                      </a:endParaRPr>
                    </a:p>
                  </a:txBody>
                  <a:tcPr/>
                </a:tc>
                <a:tc>
                  <a:txBody>
                    <a:bodyPr/>
                    <a:lstStyle/>
                    <a:p>
                      <a:pPr algn="ctr"/>
                      <a:r>
                        <a:rPr kumimoji="1" lang="en-US" altLang="ja-JP" sz="2000" dirty="0">
                          <a:latin typeface="Times New Roman" panose="02020603050405020304" pitchFamily="18" charset="0"/>
                          <a:cs typeface="Times New Roman" panose="02020603050405020304" pitchFamily="18" charset="0"/>
                        </a:rPr>
                        <a:t>255</a:t>
                      </a:r>
                      <a:endParaRPr kumimoji="1" lang="ja-JP" alt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3"/>
                  </a:ext>
                </a:extLst>
              </a:tr>
            </a:tbl>
          </a:graphicData>
        </a:graphic>
      </p:graphicFrame>
      <p:pic>
        <p:nvPicPr>
          <p:cNvPr id="29" name="図 28">
            <a:extLst>
              <a:ext uri="{FF2B5EF4-FFF2-40B4-BE49-F238E27FC236}">
                <a16:creationId xmlns:a16="http://schemas.microsoft.com/office/drawing/2014/main" id="{B443DD95-1DB4-B5E4-7472-C3BA623CDCF3}"/>
              </a:ext>
            </a:extLst>
          </p:cNvPr>
          <p:cNvPicPr>
            <a:picLocks noChangeAspect="1"/>
          </p:cNvPicPr>
          <p:nvPr/>
        </p:nvPicPr>
        <p:blipFill>
          <a:blip r:embed="rId3"/>
          <a:stretch>
            <a:fillRect/>
          </a:stretch>
        </p:blipFill>
        <p:spPr>
          <a:xfrm>
            <a:off x="2716993" y="3365865"/>
            <a:ext cx="5380863" cy="3513582"/>
          </a:xfrm>
          <a:prstGeom prst="rect">
            <a:avLst/>
          </a:prstGeom>
        </p:spPr>
      </p:pic>
      <p:grpSp>
        <p:nvGrpSpPr>
          <p:cNvPr id="47" name="グループ化 46">
            <a:extLst>
              <a:ext uri="{FF2B5EF4-FFF2-40B4-BE49-F238E27FC236}">
                <a16:creationId xmlns:a16="http://schemas.microsoft.com/office/drawing/2014/main" id="{2455DF97-A456-145E-4CD2-936AED52C45F}"/>
              </a:ext>
            </a:extLst>
          </p:cNvPr>
          <p:cNvGrpSpPr>
            <a:grpSpLocks noChangeAspect="1"/>
          </p:cNvGrpSpPr>
          <p:nvPr/>
        </p:nvGrpSpPr>
        <p:grpSpPr>
          <a:xfrm>
            <a:off x="6444700" y="534301"/>
            <a:ext cx="5566010" cy="2926774"/>
            <a:chOff x="6446128" y="843651"/>
            <a:chExt cx="5060006" cy="2660704"/>
          </a:xfrm>
        </p:grpSpPr>
        <p:pic>
          <p:nvPicPr>
            <p:cNvPr id="9" name="図 8">
              <a:extLst>
                <a:ext uri="{FF2B5EF4-FFF2-40B4-BE49-F238E27FC236}">
                  <a16:creationId xmlns:a16="http://schemas.microsoft.com/office/drawing/2014/main" id="{1BD75E32-5696-F218-4E2C-2644A8577C36}"/>
                </a:ext>
              </a:extLst>
            </p:cNvPr>
            <p:cNvPicPr>
              <a:picLocks noChangeAspect="1"/>
            </p:cNvPicPr>
            <p:nvPr/>
          </p:nvPicPr>
          <p:blipFill>
            <a:blip r:embed="rId4"/>
            <a:stretch>
              <a:fillRect/>
            </a:stretch>
          </p:blipFill>
          <p:spPr>
            <a:xfrm>
              <a:off x="6446128" y="843651"/>
              <a:ext cx="5060006" cy="2660704"/>
            </a:xfrm>
            <a:prstGeom prst="rect">
              <a:avLst/>
            </a:prstGeom>
          </p:spPr>
        </p:pic>
        <p:grpSp>
          <p:nvGrpSpPr>
            <p:cNvPr id="13" name="グループ化 12">
              <a:extLst>
                <a:ext uri="{FF2B5EF4-FFF2-40B4-BE49-F238E27FC236}">
                  <a16:creationId xmlns:a16="http://schemas.microsoft.com/office/drawing/2014/main" id="{2BCDB91A-B54E-E906-F8BC-00E00FEB5967}"/>
                </a:ext>
              </a:extLst>
            </p:cNvPr>
            <p:cNvGrpSpPr/>
            <p:nvPr/>
          </p:nvGrpSpPr>
          <p:grpSpPr>
            <a:xfrm>
              <a:off x="7720018" y="938711"/>
              <a:ext cx="1843028" cy="2278184"/>
              <a:chOff x="2024122" y="4014742"/>
              <a:chExt cx="1843028" cy="2278184"/>
            </a:xfrm>
          </p:grpSpPr>
          <p:grpSp>
            <p:nvGrpSpPr>
              <p:cNvPr id="14" name="グループ化 13">
                <a:extLst>
                  <a:ext uri="{FF2B5EF4-FFF2-40B4-BE49-F238E27FC236}">
                    <a16:creationId xmlns:a16="http://schemas.microsoft.com/office/drawing/2014/main" id="{37A4D079-75A1-C5B9-BFEC-372961463694}"/>
                  </a:ext>
                </a:extLst>
              </p:cNvPr>
              <p:cNvGrpSpPr/>
              <p:nvPr/>
            </p:nvGrpSpPr>
            <p:grpSpPr>
              <a:xfrm>
                <a:off x="2033647" y="4014742"/>
                <a:ext cx="1833503" cy="338184"/>
                <a:chOff x="2126607" y="3137290"/>
                <a:chExt cx="2159242" cy="412243"/>
              </a:xfrm>
            </p:grpSpPr>
            <p:cxnSp>
              <p:nvCxnSpPr>
                <p:cNvPr id="20" name="直線コネクタ 19">
                  <a:extLst>
                    <a:ext uri="{FF2B5EF4-FFF2-40B4-BE49-F238E27FC236}">
                      <a16:creationId xmlns:a16="http://schemas.microsoft.com/office/drawing/2014/main" id="{088E2AFF-DB55-F57A-2D43-14BA835A9798}"/>
                    </a:ext>
                  </a:extLst>
                </p:cNvPr>
                <p:cNvCxnSpPr/>
                <p:nvPr/>
              </p:nvCxnSpPr>
              <p:spPr>
                <a:xfrm flipV="1">
                  <a:off x="4046730" y="3475239"/>
                  <a:ext cx="239119" cy="74294"/>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1" name="直線コネクタ 20">
                  <a:extLst>
                    <a:ext uri="{FF2B5EF4-FFF2-40B4-BE49-F238E27FC236}">
                      <a16:creationId xmlns:a16="http://schemas.microsoft.com/office/drawing/2014/main" id="{81592200-C4DF-B1A6-B0AD-5A8A3EF73819}"/>
                    </a:ext>
                  </a:extLst>
                </p:cNvPr>
                <p:cNvCxnSpPr/>
                <p:nvPr/>
              </p:nvCxnSpPr>
              <p:spPr>
                <a:xfrm flipV="1">
                  <a:off x="3739218" y="3549533"/>
                  <a:ext cx="307512"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2" name="直線コネクタ 21">
                  <a:extLst>
                    <a:ext uri="{FF2B5EF4-FFF2-40B4-BE49-F238E27FC236}">
                      <a16:creationId xmlns:a16="http://schemas.microsoft.com/office/drawing/2014/main" id="{61A3A6B2-9635-50CA-A57F-4FC51323BE4B}"/>
                    </a:ext>
                  </a:extLst>
                </p:cNvPr>
                <p:cNvCxnSpPr/>
                <p:nvPr/>
              </p:nvCxnSpPr>
              <p:spPr>
                <a:xfrm flipH="1" flipV="1">
                  <a:off x="2126607" y="3163468"/>
                  <a:ext cx="1612612" cy="386065"/>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3" name="直線コネクタ 22">
                  <a:extLst>
                    <a:ext uri="{FF2B5EF4-FFF2-40B4-BE49-F238E27FC236}">
                      <a16:creationId xmlns:a16="http://schemas.microsoft.com/office/drawing/2014/main" id="{4030259E-A6B8-B9A1-4D57-12FF839324A3}"/>
                    </a:ext>
                  </a:extLst>
                </p:cNvPr>
                <p:cNvCxnSpPr/>
                <p:nvPr/>
              </p:nvCxnSpPr>
              <p:spPr>
                <a:xfrm flipV="1">
                  <a:off x="4285849" y="3137290"/>
                  <a:ext cx="0" cy="33794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grpSp>
            <p:nvGrpSpPr>
              <p:cNvPr id="15" name="グループ化 14">
                <a:extLst>
                  <a:ext uri="{FF2B5EF4-FFF2-40B4-BE49-F238E27FC236}">
                    <a16:creationId xmlns:a16="http://schemas.microsoft.com/office/drawing/2014/main" id="{44A34684-9ACF-74AD-0818-F00ACBEF171B}"/>
                  </a:ext>
                </a:extLst>
              </p:cNvPr>
              <p:cNvGrpSpPr/>
              <p:nvPr/>
            </p:nvGrpSpPr>
            <p:grpSpPr>
              <a:xfrm flipV="1">
                <a:off x="2024122" y="5954742"/>
                <a:ext cx="1843028" cy="338184"/>
                <a:chOff x="2126607" y="3137290"/>
                <a:chExt cx="2159242" cy="412243"/>
              </a:xfrm>
            </p:grpSpPr>
            <p:cxnSp>
              <p:nvCxnSpPr>
                <p:cNvPr id="16" name="直線コネクタ 15">
                  <a:extLst>
                    <a:ext uri="{FF2B5EF4-FFF2-40B4-BE49-F238E27FC236}">
                      <a16:creationId xmlns:a16="http://schemas.microsoft.com/office/drawing/2014/main" id="{9472750D-092A-A404-1953-A3B1F215F058}"/>
                    </a:ext>
                  </a:extLst>
                </p:cNvPr>
                <p:cNvCxnSpPr/>
                <p:nvPr/>
              </p:nvCxnSpPr>
              <p:spPr>
                <a:xfrm flipV="1">
                  <a:off x="4046730" y="3475239"/>
                  <a:ext cx="239119" cy="74294"/>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17" name="直線コネクタ 16">
                  <a:extLst>
                    <a:ext uri="{FF2B5EF4-FFF2-40B4-BE49-F238E27FC236}">
                      <a16:creationId xmlns:a16="http://schemas.microsoft.com/office/drawing/2014/main" id="{ED45E5A0-84FD-7258-8756-1A84742C31CD}"/>
                    </a:ext>
                  </a:extLst>
                </p:cNvPr>
                <p:cNvCxnSpPr/>
                <p:nvPr/>
              </p:nvCxnSpPr>
              <p:spPr>
                <a:xfrm flipV="1">
                  <a:off x="3739218" y="3549533"/>
                  <a:ext cx="307512"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18" name="直線コネクタ 17">
                  <a:extLst>
                    <a:ext uri="{FF2B5EF4-FFF2-40B4-BE49-F238E27FC236}">
                      <a16:creationId xmlns:a16="http://schemas.microsoft.com/office/drawing/2014/main" id="{C79FDF13-1AFE-8F85-21DE-EE743AD4AA34}"/>
                    </a:ext>
                  </a:extLst>
                </p:cNvPr>
                <p:cNvCxnSpPr/>
                <p:nvPr/>
              </p:nvCxnSpPr>
              <p:spPr>
                <a:xfrm flipH="1" flipV="1">
                  <a:off x="2126607" y="3163468"/>
                  <a:ext cx="1612612" cy="386065"/>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19" name="直線コネクタ 18">
                  <a:extLst>
                    <a:ext uri="{FF2B5EF4-FFF2-40B4-BE49-F238E27FC236}">
                      <a16:creationId xmlns:a16="http://schemas.microsoft.com/office/drawing/2014/main" id="{837F52C1-EE09-70A4-AE01-34E340EE5F44}"/>
                    </a:ext>
                  </a:extLst>
                </p:cNvPr>
                <p:cNvCxnSpPr/>
                <p:nvPr/>
              </p:nvCxnSpPr>
              <p:spPr>
                <a:xfrm flipV="1">
                  <a:off x="4285849" y="3137290"/>
                  <a:ext cx="0" cy="33794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grpSp>
      </p:grpSp>
      <p:sp>
        <p:nvSpPr>
          <p:cNvPr id="31" name="テキスト ボックス 30">
            <a:extLst>
              <a:ext uri="{FF2B5EF4-FFF2-40B4-BE49-F238E27FC236}">
                <a16:creationId xmlns:a16="http://schemas.microsoft.com/office/drawing/2014/main" id="{7CD4DF98-1EB6-02EB-3374-D0C0585E3E7D}"/>
              </a:ext>
            </a:extLst>
          </p:cNvPr>
          <p:cNvSpPr txBox="1"/>
          <p:nvPr/>
        </p:nvSpPr>
        <p:spPr>
          <a:xfrm rot="16200000">
            <a:off x="2104967" y="5302913"/>
            <a:ext cx="854721" cy="369332"/>
          </a:xfrm>
          <a:prstGeom prst="rect">
            <a:avLst/>
          </a:prstGeom>
          <a:noFill/>
        </p:spPr>
        <p:txBody>
          <a:bodyPr wrap="square" rtlCol="0">
            <a:spAutoFit/>
          </a:bodyPr>
          <a:lstStyle/>
          <a:p>
            <a:r>
              <a:rPr kumimoji="1" lang="en-US" altLang="ja-JP" i="1" dirty="0">
                <a:latin typeface="Times New Roman" panose="02020603050405020304" pitchFamily="18" charset="0"/>
                <a:cs typeface="Times New Roman" panose="02020603050405020304" pitchFamily="18" charset="0"/>
              </a:rPr>
              <a:t>x</a:t>
            </a:r>
            <a:r>
              <a:rPr kumimoji="1" lang="en-US" altLang="ja-JP" dirty="0">
                <a:latin typeface="Times New Roman" panose="02020603050405020304" pitchFamily="18" charset="0"/>
                <a:cs typeface="Times New Roman" panose="02020603050405020304" pitchFamily="18" charset="0"/>
              </a:rPr>
              <a:t> (mm)</a:t>
            </a:r>
            <a:endParaRPr kumimoji="1" lang="ja-JP" altLang="en-US" dirty="0">
              <a:latin typeface="Times New Roman" panose="02020603050405020304" pitchFamily="18" charset="0"/>
              <a:cs typeface="Times New Roman" panose="02020603050405020304" pitchFamily="18" charset="0"/>
            </a:endParaRPr>
          </a:p>
        </p:txBody>
      </p:sp>
      <p:sp>
        <p:nvSpPr>
          <p:cNvPr id="41" name="テキスト ボックス 40">
            <a:extLst>
              <a:ext uri="{FF2B5EF4-FFF2-40B4-BE49-F238E27FC236}">
                <a16:creationId xmlns:a16="http://schemas.microsoft.com/office/drawing/2014/main" id="{722550F8-FFE1-4CC1-EE45-01E99D08A538}"/>
              </a:ext>
            </a:extLst>
          </p:cNvPr>
          <p:cNvSpPr txBox="1"/>
          <p:nvPr/>
        </p:nvSpPr>
        <p:spPr>
          <a:xfrm>
            <a:off x="3548594" y="3763456"/>
            <a:ext cx="513282" cy="400110"/>
          </a:xfrm>
          <a:prstGeom prst="rect">
            <a:avLst/>
          </a:prstGeom>
          <a:noFill/>
        </p:spPr>
        <p:txBody>
          <a:bodyPr wrap="square" rtlCol="0">
            <a:spAutoFit/>
          </a:bodyPr>
          <a:lstStyle/>
          <a:p>
            <a:r>
              <a:rPr kumimoji="1" lang="en-US" altLang="ja-JP" sz="2000" dirty="0">
                <a:latin typeface="Times New Roman" panose="02020603050405020304" pitchFamily="18" charset="0"/>
                <a:cs typeface="Times New Roman" panose="02020603050405020304" pitchFamily="18" charset="0"/>
              </a:rPr>
              <a:t>PG</a:t>
            </a:r>
            <a:endParaRPr kumimoji="1" lang="ja-JP" altLang="en-US" sz="2000" dirty="0">
              <a:latin typeface="Times New Roman" panose="02020603050405020304" pitchFamily="18" charset="0"/>
              <a:cs typeface="Times New Roman" panose="02020603050405020304" pitchFamily="18" charset="0"/>
            </a:endParaRPr>
          </a:p>
        </p:txBody>
      </p:sp>
      <p:sp>
        <p:nvSpPr>
          <p:cNvPr id="43" name="テキスト ボックス 42">
            <a:extLst>
              <a:ext uri="{FF2B5EF4-FFF2-40B4-BE49-F238E27FC236}">
                <a16:creationId xmlns:a16="http://schemas.microsoft.com/office/drawing/2014/main" id="{EC5A5ABB-A0B1-C359-8163-CF9D76AB180D}"/>
              </a:ext>
            </a:extLst>
          </p:cNvPr>
          <p:cNvSpPr txBox="1"/>
          <p:nvPr/>
        </p:nvSpPr>
        <p:spPr>
          <a:xfrm>
            <a:off x="4132382" y="3750157"/>
            <a:ext cx="540566" cy="400110"/>
          </a:xfrm>
          <a:prstGeom prst="rect">
            <a:avLst/>
          </a:prstGeom>
          <a:noFill/>
        </p:spPr>
        <p:txBody>
          <a:bodyPr wrap="square" rtlCol="0">
            <a:spAutoFit/>
          </a:bodyPr>
          <a:lstStyle/>
          <a:p>
            <a:r>
              <a:rPr lang="en-US" altLang="ja-JP" sz="2000" dirty="0">
                <a:latin typeface="Times New Roman" panose="02020603050405020304" pitchFamily="18" charset="0"/>
                <a:cs typeface="Times New Roman" panose="02020603050405020304" pitchFamily="18" charset="0"/>
              </a:rPr>
              <a:t>E</a:t>
            </a:r>
            <a:r>
              <a:rPr kumimoji="1" lang="en-US" altLang="ja-JP" sz="2000" dirty="0">
                <a:latin typeface="Times New Roman" panose="02020603050405020304" pitchFamily="18" charset="0"/>
                <a:cs typeface="Times New Roman" panose="02020603050405020304" pitchFamily="18" charset="0"/>
              </a:rPr>
              <a:t>G</a:t>
            </a:r>
            <a:endParaRPr kumimoji="1" lang="ja-JP" altLang="en-US" sz="2000" dirty="0">
              <a:latin typeface="Times New Roman" panose="02020603050405020304" pitchFamily="18" charset="0"/>
              <a:cs typeface="Times New Roman" panose="02020603050405020304" pitchFamily="18" charset="0"/>
            </a:endParaRPr>
          </a:p>
        </p:txBody>
      </p:sp>
      <p:sp>
        <p:nvSpPr>
          <p:cNvPr id="45" name="テキスト ボックス 44">
            <a:extLst>
              <a:ext uri="{FF2B5EF4-FFF2-40B4-BE49-F238E27FC236}">
                <a16:creationId xmlns:a16="http://schemas.microsoft.com/office/drawing/2014/main" id="{6557E6FF-A6D8-6F9A-A22F-12688C1F49BD}"/>
              </a:ext>
            </a:extLst>
          </p:cNvPr>
          <p:cNvSpPr txBox="1"/>
          <p:nvPr/>
        </p:nvSpPr>
        <p:spPr>
          <a:xfrm>
            <a:off x="4541541" y="3763456"/>
            <a:ext cx="513282" cy="400110"/>
          </a:xfrm>
          <a:prstGeom prst="rect">
            <a:avLst/>
          </a:prstGeom>
          <a:noFill/>
        </p:spPr>
        <p:txBody>
          <a:bodyPr wrap="square" rtlCol="0">
            <a:spAutoFit/>
          </a:bodyPr>
          <a:lstStyle/>
          <a:p>
            <a:r>
              <a:rPr kumimoji="1" lang="en-US" altLang="ja-JP" sz="2000" dirty="0">
                <a:latin typeface="Times New Roman" panose="02020603050405020304" pitchFamily="18" charset="0"/>
                <a:cs typeface="Times New Roman" panose="02020603050405020304" pitchFamily="18" charset="0"/>
              </a:rPr>
              <a:t>SG</a:t>
            </a:r>
            <a:endParaRPr kumimoji="1" lang="ja-JP" altLang="en-US" sz="2000" dirty="0">
              <a:latin typeface="Times New Roman" panose="02020603050405020304" pitchFamily="18" charset="0"/>
              <a:cs typeface="Times New Roman" panose="02020603050405020304" pitchFamily="18" charset="0"/>
            </a:endParaRPr>
          </a:p>
        </p:txBody>
      </p:sp>
      <p:sp>
        <p:nvSpPr>
          <p:cNvPr id="46" name="テキスト ボックス 45">
            <a:extLst>
              <a:ext uri="{FF2B5EF4-FFF2-40B4-BE49-F238E27FC236}">
                <a16:creationId xmlns:a16="http://schemas.microsoft.com/office/drawing/2014/main" id="{308CE498-E16B-3531-B21C-AF835CE9095F}"/>
              </a:ext>
            </a:extLst>
          </p:cNvPr>
          <p:cNvSpPr txBox="1"/>
          <p:nvPr/>
        </p:nvSpPr>
        <p:spPr>
          <a:xfrm>
            <a:off x="181290" y="3350047"/>
            <a:ext cx="2509020" cy="400110"/>
          </a:xfrm>
          <a:prstGeom prst="rect">
            <a:avLst/>
          </a:prstGeom>
          <a:noFill/>
          <a:ln w="28575">
            <a:solidFill>
              <a:srgbClr val="FFC000"/>
            </a:solidFill>
          </a:ln>
        </p:spPr>
        <p:txBody>
          <a:bodyPr wrap="none" rtlCol="0">
            <a:spAutoFit/>
          </a:bodyPr>
          <a:lstStyle/>
          <a:p>
            <a:r>
              <a:rPr kumimoji="1" lang="en-US" altLang="ja-JP" sz="2000" dirty="0">
                <a:latin typeface="Times New Roman" panose="02020603050405020304" pitchFamily="18" charset="0"/>
                <a:cs typeface="Times New Roman" panose="02020603050405020304" pitchFamily="18" charset="0"/>
              </a:rPr>
              <a:t>H</a:t>
            </a:r>
            <a:r>
              <a:rPr kumimoji="1" lang="en-US" altLang="ja-JP" sz="2000" baseline="30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 ion beam trajectory</a:t>
            </a:r>
            <a:endParaRPr kumimoji="1" lang="ja-JP" altLang="en-US" sz="2000" dirty="0">
              <a:latin typeface="Times New Roman" panose="02020603050405020304" pitchFamily="18" charset="0"/>
              <a:cs typeface="Times New Roman" panose="02020603050405020304" pitchFamily="18" charset="0"/>
            </a:endParaRPr>
          </a:p>
        </p:txBody>
      </p:sp>
      <p:sp>
        <p:nvSpPr>
          <p:cNvPr id="49" name="テキスト ボックス 48">
            <a:extLst>
              <a:ext uri="{FF2B5EF4-FFF2-40B4-BE49-F238E27FC236}">
                <a16:creationId xmlns:a16="http://schemas.microsoft.com/office/drawing/2014/main" id="{FEC71188-603D-1146-E179-AFB110CD8CBC}"/>
              </a:ext>
            </a:extLst>
          </p:cNvPr>
          <p:cNvSpPr txBox="1"/>
          <p:nvPr/>
        </p:nvSpPr>
        <p:spPr>
          <a:xfrm>
            <a:off x="8932900" y="3459559"/>
            <a:ext cx="867545" cy="369332"/>
          </a:xfrm>
          <a:prstGeom prst="rect">
            <a:avLst/>
          </a:prstGeom>
          <a:noFill/>
        </p:spPr>
        <p:txBody>
          <a:bodyPr wrap="none" rtlCol="0">
            <a:spAutoFit/>
          </a:bodyPr>
          <a:lstStyle/>
          <a:p>
            <a:r>
              <a:rPr kumimoji="1" lang="en-US" altLang="ja-JP" i="1" dirty="0">
                <a:latin typeface="Times New Roman" panose="02020603050405020304" pitchFamily="18" charset="0"/>
                <a:cs typeface="Times New Roman" panose="02020603050405020304" pitchFamily="18" charset="0"/>
              </a:rPr>
              <a:t>z</a:t>
            </a:r>
            <a:r>
              <a:rPr kumimoji="1" lang="en-US" altLang="ja-JP" dirty="0">
                <a:latin typeface="Times New Roman" panose="02020603050405020304" pitchFamily="18" charset="0"/>
                <a:cs typeface="Times New Roman" panose="02020603050405020304" pitchFamily="18" charset="0"/>
              </a:rPr>
              <a:t> (mm)</a:t>
            </a:r>
            <a:endParaRPr kumimoji="1" lang="ja-JP" altLang="en-US" dirty="0">
              <a:latin typeface="Times New Roman" panose="02020603050405020304" pitchFamily="18" charset="0"/>
              <a:cs typeface="Times New Roman" panose="02020603050405020304" pitchFamily="18" charset="0"/>
            </a:endParaRPr>
          </a:p>
        </p:txBody>
      </p:sp>
      <p:sp>
        <p:nvSpPr>
          <p:cNvPr id="51" name="テキスト ボックス 50">
            <a:extLst>
              <a:ext uri="{FF2B5EF4-FFF2-40B4-BE49-F238E27FC236}">
                <a16:creationId xmlns:a16="http://schemas.microsoft.com/office/drawing/2014/main" id="{43A27058-7718-5819-DC59-BEE469DBB857}"/>
              </a:ext>
            </a:extLst>
          </p:cNvPr>
          <p:cNvSpPr txBox="1"/>
          <p:nvPr/>
        </p:nvSpPr>
        <p:spPr>
          <a:xfrm>
            <a:off x="8124539" y="5926002"/>
            <a:ext cx="3886171" cy="646331"/>
          </a:xfrm>
          <a:prstGeom prst="rect">
            <a:avLst/>
          </a:prstGeom>
          <a:noFill/>
        </p:spPr>
        <p:txBody>
          <a:bodyPr wrap="square">
            <a:spAutoFit/>
          </a:bodyPr>
          <a:lstStyle/>
          <a:p>
            <a:r>
              <a:rPr lang="ja-JP" altLang="en-US" dirty="0">
                <a:latin typeface="Times New Roman" panose="02020603050405020304" pitchFamily="18" charset="0"/>
                <a:cs typeface="Times New Roman" panose="02020603050405020304" pitchFamily="18" charset="0"/>
              </a:rPr>
              <a:t>K. Miyamoto et al</a:t>
            </a:r>
            <a:r>
              <a:rPr lang="en-US" altLang="ja-JP" dirty="0">
                <a:latin typeface="Times New Roman" panose="02020603050405020304" pitchFamily="18" charset="0"/>
                <a:cs typeface="Times New Roman" panose="02020603050405020304" pitchFamily="18" charset="0"/>
              </a:rPr>
              <a:t>,</a:t>
            </a:r>
            <a:r>
              <a:rPr lang="ja-JP" altLang="en-US" dirty="0">
                <a:latin typeface="Times New Roman" panose="02020603050405020304" pitchFamily="18" charset="0"/>
                <a:cs typeface="Times New Roman" panose="02020603050405020304" pitchFamily="18" charset="0"/>
              </a:rPr>
              <a:t> JINST</a:t>
            </a:r>
            <a:r>
              <a:rPr lang="en-US" altLang="ja-JP" dirty="0">
                <a:latin typeface="Times New Roman" panose="02020603050405020304" pitchFamily="18" charset="0"/>
                <a:cs typeface="Times New Roman" panose="02020603050405020304" pitchFamily="18" charset="0"/>
              </a:rPr>
              <a:t>,</a:t>
            </a:r>
            <a:r>
              <a:rPr lang="ja-JP" altLang="en-US" dirty="0">
                <a:latin typeface="Times New Roman" panose="02020603050405020304" pitchFamily="18" charset="0"/>
                <a:cs typeface="Times New Roman" panose="02020603050405020304" pitchFamily="18" charset="0"/>
              </a:rPr>
              <a:t> </a:t>
            </a:r>
            <a:r>
              <a:rPr lang="ja-JP" altLang="en-US" b="1" dirty="0">
                <a:latin typeface="Times New Roman" panose="02020603050405020304" pitchFamily="18" charset="0"/>
                <a:cs typeface="Times New Roman" panose="02020603050405020304" pitchFamily="18" charset="0"/>
              </a:rPr>
              <a:t>18</a:t>
            </a:r>
            <a:r>
              <a:rPr lang="en-US" altLang="ja-JP" dirty="0">
                <a:latin typeface="Times New Roman" panose="02020603050405020304" pitchFamily="18" charset="0"/>
                <a:cs typeface="Times New Roman" panose="02020603050405020304" pitchFamily="18" charset="0"/>
              </a:rPr>
              <a:t>,</a:t>
            </a:r>
            <a:r>
              <a:rPr lang="ja-JP" altLang="en-US" dirty="0">
                <a:latin typeface="Times New Roman" panose="02020603050405020304" pitchFamily="18" charset="0"/>
                <a:cs typeface="Times New Roman" panose="02020603050405020304" pitchFamily="18" charset="0"/>
              </a:rPr>
              <a:t> C06014 </a:t>
            </a:r>
            <a:r>
              <a:rPr lang="en-US" altLang="ja-JP" dirty="0">
                <a:latin typeface="Times New Roman" panose="02020603050405020304" pitchFamily="18" charset="0"/>
                <a:cs typeface="Times New Roman" panose="02020603050405020304" pitchFamily="18" charset="0"/>
              </a:rPr>
              <a:t>(2023)</a:t>
            </a:r>
            <a:endParaRPr lang="ja-JP"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2128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5">
            <a:extLst>
              <a:ext uri="{FF2B5EF4-FFF2-40B4-BE49-F238E27FC236}">
                <a16:creationId xmlns:a16="http://schemas.microsoft.com/office/drawing/2014/main" id="{21EF4FF4-0687-E781-83A4-940DC825D052}"/>
              </a:ext>
            </a:extLst>
          </p:cNvPr>
          <p:cNvSpPr>
            <a:spLocks noChangeShapeType="1"/>
          </p:cNvSpPr>
          <p:nvPr/>
        </p:nvSpPr>
        <p:spPr bwMode="auto">
          <a:xfrm>
            <a:off x="109838" y="568297"/>
            <a:ext cx="5242998" cy="11796"/>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 name="正方形/長方形 4">
            <a:extLst>
              <a:ext uri="{FF2B5EF4-FFF2-40B4-BE49-F238E27FC236}">
                <a16:creationId xmlns:a16="http://schemas.microsoft.com/office/drawing/2014/main" id="{4DBC3737-57E1-75BE-E57A-B89ED2A9FB98}"/>
              </a:ext>
            </a:extLst>
          </p:cNvPr>
          <p:cNvSpPr/>
          <p:nvPr/>
        </p:nvSpPr>
        <p:spPr>
          <a:xfrm>
            <a:off x="33147" y="61839"/>
            <a:ext cx="5489003" cy="523220"/>
          </a:xfrm>
          <a:prstGeom prst="rect">
            <a:avLst/>
          </a:prstGeom>
        </p:spPr>
        <p:txBody>
          <a:bodyPr wrap="none">
            <a:spAutoFit/>
          </a:bodyPr>
          <a:lstStyle/>
          <a:p>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3D</a:t>
            </a:r>
            <a:r>
              <a:rPr lang="ja-JP" altLang="en-US"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sz="2800" dirty="0">
                <a:solidFill>
                  <a:srgbClr val="6666FF"/>
                </a:solidFill>
                <a:latin typeface="Times New Roman" panose="02020603050405020304" pitchFamily="18" charset="0"/>
                <a:cs typeface="Times New Roman" panose="02020603050405020304" pitchFamily="18" charset="0"/>
              </a:rPr>
              <a:t>PIC-MCC</a:t>
            </a:r>
            <a:r>
              <a:rPr lang="ja-JP" altLang="en-US"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simulation</a:t>
            </a:r>
            <a:r>
              <a:rPr lang="ja-JP" altLang="en-US"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model</a:t>
            </a:r>
            <a:r>
              <a:rPr lang="ja-JP" altLang="en-US"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sz="2800" dirty="0">
                <a:solidFill>
                  <a:srgbClr val="6666FF"/>
                </a:solidFill>
                <a:latin typeface="Times New Roman" panose="02020603050405020304" pitchFamily="18" charset="0"/>
                <a:cs typeface="Times New Roman" panose="02020603050405020304" pitchFamily="18" charset="0"/>
              </a:rPr>
              <a:t>(IV)</a:t>
            </a:r>
            <a:endParaRPr lang="ja-JP" altLang="en-US" sz="2800" dirty="0">
              <a:solidFill>
                <a:srgbClr val="6666FF"/>
              </a:solidFill>
              <a:latin typeface="Times New Roman" panose="02020603050405020304" pitchFamily="18" charset="0"/>
              <a:cs typeface="Times New Roman" panose="02020603050405020304" pitchFamily="18" charset="0"/>
            </a:endParaRPr>
          </a:p>
        </p:txBody>
      </p:sp>
      <p:sp>
        <p:nvSpPr>
          <p:cNvPr id="7" name="テキスト ボックス 6">
            <a:extLst>
              <a:ext uri="{FF2B5EF4-FFF2-40B4-BE49-F238E27FC236}">
                <a16:creationId xmlns:a16="http://schemas.microsoft.com/office/drawing/2014/main" id="{0A62E44C-5CFA-C140-3B4F-CCD8127EF08E}"/>
              </a:ext>
            </a:extLst>
          </p:cNvPr>
          <p:cNvSpPr txBox="1"/>
          <p:nvPr/>
        </p:nvSpPr>
        <p:spPr>
          <a:xfrm>
            <a:off x="1402038" y="836903"/>
            <a:ext cx="8882560" cy="2431435"/>
          </a:xfrm>
          <a:prstGeom prst="rect">
            <a:avLst/>
          </a:prstGeom>
          <a:solidFill>
            <a:srgbClr val="FFFF66"/>
          </a:solidFill>
        </p:spPr>
        <p:txBody>
          <a:bodyPr wrap="none" rtlCol="0">
            <a:spAutoFit/>
          </a:bodyPr>
          <a:lstStyle/>
          <a:p>
            <a:r>
              <a:rPr kumimoji="1" lang="ja-JP" altLang="en-US" sz="2400" dirty="0">
                <a:latin typeface="Times New Roman" panose="02020603050405020304" pitchFamily="18" charset="0"/>
                <a:cs typeface="Times New Roman" panose="02020603050405020304" pitchFamily="18" charset="0"/>
              </a:rPr>
              <a:t>・</a:t>
            </a:r>
            <a:r>
              <a:rPr kumimoji="1" lang="en-US" altLang="ja-JP" sz="2400" dirty="0">
                <a:latin typeface="Times New Roman" panose="02020603050405020304" pitchFamily="18" charset="0"/>
                <a:cs typeface="Times New Roman" panose="02020603050405020304" pitchFamily="18" charset="0"/>
              </a:rPr>
              <a:t>The following collisions related to the H</a:t>
            </a:r>
            <a:r>
              <a:rPr kumimoji="1" lang="en-US" altLang="ja-JP" sz="2400" baseline="30000" dirty="0">
                <a:latin typeface="Times New Roman" panose="02020603050405020304" pitchFamily="18" charset="0"/>
                <a:cs typeface="Times New Roman" panose="02020603050405020304" pitchFamily="18" charset="0"/>
              </a:rPr>
              <a:t>-</a:t>
            </a:r>
            <a:r>
              <a:rPr kumimoji="1" lang="en-US" altLang="ja-JP" sz="2400" dirty="0">
                <a:latin typeface="Times New Roman" panose="02020603050405020304" pitchFamily="18" charset="0"/>
                <a:cs typeface="Times New Roman" panose="02020603050405020304" pitchFamily="18" charset="0"/>
              </a:rPr>
              <a:t> ions are taken into account:</a:t>
            </a:r>
          </a:p>
          <a:p>
            <a:endParaRPr kumimoji="1" lang="en-US" altLang="ja-JP" sz="800" dirty="0">
              <a:latin typeface="Times New Roman" panose="02020603050405020304" pitchFamily="18" charset="0"/>
              <a:cs typeface="Times New Roman" panose="02020603050405020304" pitchFamily="18" charset="0"/>
            </a:endParaRPr>
          </a:p>
          <a:p>
            <a:r>
              <a:rPr kumimoji="1" lang="en-US" altLang="ja-JP" sz="2400" dirty="0">
                <a:latin typeface="Times New Roman" panose="02020603050405020304" pitchFamily="18" charset="0"/>
                <a:cs typeface="Times New Roman" panose="02020603050405020304" pitchFamily="18" charset="0"/>
              </a:rPr>
              <a:t>Coulomb collision</a:t>
            </a:r>
            <a:r>
              <a:rPr kumimoji="1"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H</a:t>
            </a:r>
            <a:r>
              <a:rPr lang="en-US" altLang="ja-JP" sz="2400" baseline="30000" dirty="0">
                <a:latin typeface="Times New Roman" panose="02020603050405020304" pitchFamily="18" charset="0"/>
                <a:cs typeface="Times New Roman" panose="02020603050405020304" pitchFamily="18" charset="0"/>
              </a:rPr>
              <a:t>-</a:t>
            </a: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H</a:t>
            </a:r>
            <a:r>
              <a:rPr lang="en-US" altLang="ja-JP" sz="2400" baseline="300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 H</a:t>
            </a:r>
            <a:r>
              <a:rPr lang="en-US" altLang="ja-JP" sz="2400" baseline="30000" dirty="0">
                <a:latin typeface="Times New Roman" panose="02020603050405020304" pitchFamily="18" charset="0"/>
                <a:cs typeface="Times New Roman" panose="02020603050405020304" pitchFamily="18" charset="0"/>
              </a:rPr>
              <a:t>-</a:t>
            </a:r>
            <a:r>
              <a:rPr lang="ja-JP" altLang="en-US" sz="2400" dirty="0">
                <a:latin typeface="Times New Roman" panose="02020603050405020304" pitchFamily="18" charset="0"/>
                <a:cs typeface="Times New Roman" panose="02020603050405020304" pitchFamily="18" charset="0"/>
              </a:rPr>
              <a:t> － </a:t>
            </a:r>
            <a:r>
              <a:rPr lang="en-US" altLang="ja-JP" sz="2400" dirty="0">
                <a:latin typeface="Times New Roman" panose="02020603050405020304" pitchFamily="18" charset="0"/>
                <a:cs typeface="Times New Roman" panose="02020603050405020304" pitchFamily="18" charset="0"/>
              </a:rPr>
              <a:t>H</a:t>
            </a:r>
            <a:r>
              <a:rPr lang="en-US" altLang="ja-JP" sz="2400" baseline="30000" dirty="0">
                <a:latin typeface="Times New Roman" panose="02020603050405020304" pitchFamily="18" charset="0"/>
                <a:cs typeface="Times New Roman" panose="02020603050405020304" pitchFamily="18" charset="0"/>
              </a:rPr>
              <a:t>-</a:t>
            </a:r>
            <a:endParaRPr kumimoji="1" lang="en-US" altLang="ja-JP" sz="2400" dirty="0">
              <a:latin typeface="Times New Roman" panose="02020603050405020304" pitchFamily="18" charset="0"/>
              <a:cs typeface="Times New Roman" panose="02020603050405020304" pitchFamily="18" charset="0"/>
            </a:endParaRPr>
          </a:p>
          <a:p>
            <a:endParaRPr kumimoji="1" lang="en-US" altLang="ja-JP" sz="800" dirty="0">
              <a:latin typeface="Times New Roman" panose="02020603050405020304" pitchFamily="18" charset="0"/>
              <a:cs typeface="Times New Roman" panose="02020603050405020304" pitchFamily="18" charset="0"/>
            </a:endParaRPr>
          </a:p>
          <a:p>
            <a:r>
              <a:rPr lang="en-US" altLang="ja-JP" sz="2400" dirty="0">
                <a:latin typeface="Times New Roman" panose="02020603050405020304" pitchFamily="18" charset="0"/>
                <a:cs typeface="Times New Roman" panose="02020603050405020304" pitchFamily="18" charset="0"/>
              </a:rPr>
              <a:t>Charge exchange collision</a:t>
            </a:r>
            <a:r>
              <a:rPr lang="ja-JP" altLang="en-US" sz="2400" dirty="0">
                <a:latin typeface="Times New Roman" panose="02020603050405020304" pitchFamily="18" charset="0"/>
                <a:cs typeface="Times New Roman" panose="02020603050405020304" pitchFamily="18" charset="0"/>
              </a:rPr>
              <a:t>：</a:t>
            </a:r>
            <a:r>
              <a:rPr kumimoji="1" lang="en-US" altLang="ja-JP" sz="2400" dirty="0">
                <a:latin typeface="Times New Roman" panose="02020603050405020304" pitchFamily="18" charset="0"/>
                <a:cs typeface="Times New Roman" panose="02020603050405020304" pitchFamily="18" charset="0"/>
              </a:rPr>
              <a:t>H</a:t>
            </a:r>
            <a:r>
              <a:rPr kumimoji="1" lang="en-US" altLang="ja-JP" sz="2400" baseline="30000" dirty="0">
                <a:latin typeface="Times New Roman" panose="02020603050405020304" pitchFamily="18" charset="0"/>
                <a:cs typeface="Times New Roman" panose="02020603050405020304" pitchFamily="18" charset="0"/>
              </a:rPr>
              <a:t>-</a:t>
            </a:r>
            <a:r>
              <a:rPr kumimoji="1" lang="en-US" altLang="ja-JP" sz="2400" dirty="0">
                <a:latin typeface="Times New Roman" panose="02020603050405020304" pitchFamily="18" charset="0"/>
                <a:cs typeface="Times New Roman" panose="02020603050405020304" pitchFamily="18" charset="0"/>
              </a:rPr>
              <a:t> (fast)+ H(slow) </a:t>
            </a:r>
            <a:r>
              <a:rPr kumimoji="1" lang="ja-JP" altLang="en-US" sz="2400" dirty="0">
                <a:latin typeface="Times New Roman" panose="02020603050405020304" pitchFamily="18" charset="0"/>
                <a:cs typeface="Times New Roman" panose="02020603050405020304" pitchFamily="18" charset="0"/>
              </a:rPr>
              <a:t>→ </a:t>
            </a:r>
            <a:r>
              <a:rPr lang="en-US" altLang="ja-JP" sz="2400" dirty="0">
                <a:latin typeface="Times New Roman" panose="02020603050405020304" pitchFamily="18" charset="0"/>
                <a:cs typeface="Times New Roman" panose="02020603050405020304" pitchFamily="18" charset="0"/>
              </a:rPr>
              <a:t>H</a:t>
            </a:r>
            <a:r>
              <a:rPr lang="en-US" altLang="ja-JP" sz="2400" baseline="300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 (slow)+ H(fast)</a:t>
            </a:r>
            <a:endParaRPr kumimoji="1" lang="en-US" altLang="ja-JP" sz="2400" dirty="0">
              <a:latin typeface="Times New Roman" panose="02020603050405020304" pitchFamily="18" charset="0"/>
              <a:cs typeface="Times New Roman" panose="02020603050405020304" pitchFamily="18" charset="0"/>
            </a:endParaRPr>
          </a:p>
          <a:p>
            <a:endParaRPr kumimoji="1" lang="en-US" altLang="ja-JP" sz="800" dirty="0">
              <a:latin typeface="Times New Roman" panose="02020603050405020304" pitchFamily="18" charset="0"/>
              <a:cs typeface="Times New Roman" panose="02020603050405020304" pitchFamily="18" charset="0"/>
            </a:endParaRPr>
          </a:p>
          <a:p>
            <a:r>
              <a:rPr kumimoji="1" lang="en-US" altLang="ja-JP" sz="2400" dirty="0">
                <a:latin typeface="Times New Roman" panose="02020603050405020304" pitchFamily="18" charset="0"/>
                <a:cs typeface="Times New Roman" panose="02020603050405020304" pitchFamily="18" charset="0"/>
              </a:rPr>
              <a:t>Elastic collision</a:t>
            </a:r>
            <a:r>
              <a:rPr kumimoji="1"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H</a:t>
            </a:r>
            <a:r>
              <a:rPr lang="en-US" altLang="ja-JP" sz="2400" baseline="30000" dirty="0">
                <a:latin typeface="Times New Roman" panose="02020603050405020304" pitchFamily="18" charset="0"/>
                <a:cs typeface="Times New Roman" panose="02020603050405020304" pitchFamily="18" charset="0"/>
              </a:rPr>
              <a:t>-</a:t>
            </a: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H, H</a:t>
            </a:r>
            <a:r>
              <a:rPr lang="en-US" altLang="ja-JP" sz="2400" baseline="30000" dirty="0">
                <a:latin typeface="Times New Roman" panose="02020603050405020304" pitchFamily="18" charset="0"/>
                <a:cs typeface="Times New Roman" panose="02020603050405020304" pitchFamily="18" charset="0"/>
              </a:rPr>
              <a:t>-</a:t>
            </a:r>
            <a:r>
              <a:rPr lang="ja-JP" altLang="en-US" sz="2400" dirty="0">
                <a:latin typeface="Times New Roman" panose="02020603050405020304" pitchFamily="18" charset="0"/>
                <a:cs typeface="Times New Roman" panose="02020603050405020304" pitchFamily="18" charset="0"/>
              </a:rPr>
              <a:t> － </a:t>
            </a:r>
            <a:r>
              <a:rPr lang="en-US" altLang="ja-JP" sz="2400" dirty="0">
                <a:latin typeface="Times New Roman" panose="02020603050405020304" pitchFamily="18" charset="0"/>
                <a:cs typeface="Times New Roman" panose="02020603050405020304" pitchFamily="18" charset="0"/>
              </a:rPr>
              <a:t>H</a:t>
            </a:r>
            <a:r>
              <a:rPr lang="en-US" altLang="ja-JP" sz="2400" baseline="-25000" dirty="0">
                <a:latin typeface="Times New Roman" panose="02020603050405020304" pitchFamily="18" charset="0"/>
                <a:cs typeface="Times New Roman" panose="02020603050405020304" pitchFamily="18" charset="0"/>
              </a:rPr>
              <a:t>2</a:t>
            </a:r>
          </a:p>
          <a:p>
            <a:endParaRPr lang="en-US" altLang="ja-JP" sz="800" dirty="0">
              <a:latin typeface="Times New Roman" panose="02020603050405020304" pitchFamily="18" charset="0"/>
              <a:cs typeface="Times New Roman" panose="02020603050405020304" pitchFamily="18" charset="0"/>
            </a:endParaRPr>
          </a:p>
          <a:p>
            <a:r>
              <a:rPr lang="en-US" altLang="ja-JP" sz="2400" dirty="0">
                <a:latin typeface="Times New Roman" panose="02020603050405020304" pitchFamily="18" charset="0"/>
                <a:cs typeface="Times New Roman" panose="02020603050405020304" pitchFamily="18" charset="0"/>
              </a:rPr>
              <a:t>Mutual neutralization</a:t>
            </a: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H</a:t>
            </a:r>
            <a:r>
              <a:rPr lang="en-US" altLang="ja-JP" sz="2400" baseline="300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 + H</a:t>
            </a:r>
            <a:r>
              <a:rPr lang="en-US" altLang="ja-JP" sz="2400" baseline="300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 </a:t>
            </a:r>
            <a:r>
              <a:rPr lang="ja-JP" altLang="en-US" sz="2400" dirty="0">
                <a:latin typeface="Times New Roman" panose="02020603050405020304" pitchFamily="18" charset="0"/>
                <a:cs typeface="Times New Roman" panose="02020603050405020304" pitchFamily="18" charset="0"/>
              </a:rPr>
              <a:t>→ </a:t>
            </a:r>
            <a:r>
              <a:rPr lang="en-US" altLang="ja-JP" sz="2400" dirty="0">
                <a:latin typeface="Times New Roman" panose="02020603050405020304" pitchFamily="18" charset="0"/>
                <a:cs typeface="Times New Roman" panose="02020603050405020304" pitchFamily="18" charset="0"/>
              </a:rPr>
              <a:t>H + H</a:t>
            </a:r>
          </a:p>
        </p:txBody>
      </p:sp>
      <p:sp>
        <p:nvSpPr>
          <p:cNvPr id="9" name="テキスト ボックス 8">
            <a:extLst>
              <a:ext uri="{FF2B5EF4-FFF2-40B4-BE49-F238E27FC236}">
                <a16:creationId xmlns:a16="http://schemas.microsoft.com/office/drawing/2014/main" id="{031B2A7E-B8CD-82B8-68F6-5200A1BBD96D}"/>
              </a:ext>
            </a:extLst>
          </p:cNvPr>
          <p:cNvSpPr txBox="1"/>
          <p:nvPr/>
        </p:nvSpPr>
        <p:spPr>
          <a:xfrm>
            <a:off x="1102208" y="3520183"/>
            <a:ext cx="9482220" cy="2492990"/>
          </a:xfrm>
          <a:prstGeom prst="rect">
            <a:avLst/>
          </a:prstGeom>
          <a:solidFill>
            <a:schemeClr val="accent1">
              <a:lumMod val="40000"/>
              <a:lumOff val="60000"/>
            </a:schemeClr>
          </a:solidFill>
        </p:spPr>
        <p:txBody>
          <a:bodyPr wrap="square" rtlCol="0">
            <a:spAutoFit/>
          </a:bodyPr>
          <a:lstStyle/>
          <a:p>
            <a:r>
              <a:rPr lang="en-US" altLang="ja-JP" sz="2800" b="1" u="sng" dirty="0">
                <a:latin typeface="Times New Roman" panose="02020603050405020304" pitchFamily="18" charset="0"/>
                <a:cs typeface="Times New Roman" panose="02020603050405020304" pitchFamily="18" charset="0"/>
              </a:rPr>
              <a:t>Other simulation conditions</a:t>
            </a:r>
          </a:p>
          <a:p>
            <a:endParaRPr lang="en-US" altLang="ja-JP" sz="1200" dirty="0">
              <a:latin typeface="Times New Roman" panose="02020603050405020304" pitchFamily="18" charset="0"/>
              <a:cs typeface="Times New Roman" panose="02020603050405020304" pitchFamily="18" charset="0"/>
            </a:endParaRPr>
          </a:p>
          <a:p>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Initial super-particle numbers</a:t>
            </a:r>
            <a:r>
              <a:rPr lang="ja-JP" altLang="en-US" sz="2400" dirty="0">
                <a:latin typeface="Times New Roman" panose="02020603050405020304" pitchFamily="18" charset="0"/>
                <a:cs typeface="Times New Roman" panose="02020603050405020304" pitchFamily="18" charset="0"/>
              </a:rPr>
              <a:t>：　</a:t>
            </a:r>
            <a:endParaRPr lang="en-US" altLang="ja-JP" sz="2400" dirty="0">
              <a:latin typeface="Times New Roman" panose="02020603050405020304" pitchFamily="18" charset="0"/>
              <a:cs typeface="Times New Roman" panose="02020603050405020304" pitchFamily="18" charset="0"/>
            </a:endParaRPr>
          </a:p>
          <a:p>
            <a:r>
              <a:rPr lang="en-US" altLang="ja-JP" sz="2400" dirty="0">
                <a:latin typeface="Times New Roman" panose="02020603050405020304" pitchFamily="18" charset="0"/>
                <a:cs typeface="Times New Roman" panose="02020603050405020304" pitchFamily="18" charset="0"/>
              </a:rPr>
              <a:t>Electron (8.715×10</a:t>
            </a:r>
            <a:r>
              <a:rPr lang="en-US" altLang="ja-JP" sz="2400" baseline="30000" dirty="0">
                <a:latin typeface="Times New Roman" panose="02020603050405020304" pitchFamily="18" charset="0"/>
                <a:cs typeface="Times New Roman" panose="02020603050405020304" pitchFamily="18" charset="0"/>
              </a:rPr>
              <a:t>7</a:t>
            </a:r>
            <a:r>
              <a:rPr lang="en-US" altLang="ja-JP" sz="2400" dirty="0">
                <a:latin typeface="Times New Roman" panose="02020603050405020304" pitchFamily="18" charset="0"/>
                <a:cs typeface="Times New Roman" panose="02020603050405020304" pitchFamily="18" charset="0"/>
              </a:rPr>
              <a:t>), H</a:t>
            </a:r>
            <a:r>
              <a:rPr lang="en-US" altLang="ja-JP" sz="2400" baseline="300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 ion (1.245×10</a:t>
            </a:r>
            <a:r>
              <a:rPr lang="en-US" altLang="ja-JP" sz="2400" baseline="30000" dirty="0">
                <a:latin typeface="Times New Roman" panose="02020603050405020304" pitchFamily="18" charset="0"/>
                <a:cs typeface="Times New Roman" panose="02020603050405020304" pitchFamily="18" charset="0"/>
              </a:rPr>
              <a:t>8</a:t>
            </a:r>
            <a:r>
              <a:rPr lang="en-US" altLang="ja-JP" sz="2400" dirty="0">
                <a:latin typeface="Times New Roman" panose="02020603050405020304" pitchFamily="18" charset="0"/>
                <a:cs typeface="Times New Roman" panose="02020603050405020304" pitchFamily="18" charset="0"/>
              </a:rPr>
              <a:t>), H</a:t>
            </a:r>
            <a:r>
              <a:rPr lang="en-US" altLang="ja-JP" sz="2400" baseline="300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 ion (3.735×10</a:t>
            </a:r>
            <a:r>
              <a:rPr lang="en-US" altLang="ja-JP" sz="2400" baseline="30000" dirty="0">
                <a:latin typeface="Times New Roman" panose="02020603050405020304" pitchFamily="18" charset="0"/>
                <a:cs typeface="Times New Roman" panose="02020603050405020304" pitchFamily="18" charset="0"/>
              </a:rPr>
              <a:t>7</a:t>
            </a:r>
            <a:r>
              <a:rPr lang="en-US" altLang="ja-JP" sz="2400" dirty="0">
                <a:latin typeface="Times New Roman" panose="02020603050405020304" pitchFamily="18" charset="0"/>
                <a:cs typeface="Times New Roman" panose="02020603050405020304" pitchFamily="18" charset="0"/>
              </a:rPr>
              <a:t>)</a:t>
            </a:r>
          </a:p>
          <a:p>
            <a:endParaRPr lang="en-US" altLang="ja-JP" sz="800" dirty="0">
              <a:latin typeface="Times New Roman" panose="02020603050405020304" pitchFamily="18" charset="0"/>
              <a:cs typeface="Times New Roman" panose="02020603050405020304" pitchFamily="18" charset="0"/>
            </a:endParaRPr>
          </a:p>
          <a:p>
            <a:r>
              <a:rPr lang="en-US" altLang="ja-JP" sz="2400" dirty="0">
                <a:latin typeface="Times New Roman" panose="02020603050405020304" pitchFamily="18" charset="0"/>
                <a:cs typeface="Times New Roman" panose="02020603050405020304" pitchFamily="18" charset="0"/>
              </a:rPr>
              <a:t>10 particles per mesh in average</a:t>
            </a:r>
          </a:p>
          <a:p>
            <a:endParaRPr lang="en-US" altLang="ja-JP" sz="1200" dirty="0">
              <a:latin typeface="Times New Roman" panose="02020603050405020304" pitchFamily="18" charset="0"/>
              <a:cs typeface="Times New Roman" panose="02020603050405020304" pitchFamily="18" charset="0"/>
            </a:endParaRPr>
          </a:p>
          <a:p>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Neutral particles</a:t>
            </a: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H, H</a:t>
            </a:r>
            <a:r>
              <a:rPr lang="en-US" altLang="ja-JP" sz="2400" baseline="-25000" dirty="0">
                <a:latin typeface="Times New Roman" panose="02020603050405020304" pitchFamily="18" charset="0"/>
                <a:cs typeface="Times New Roman" panose="02020603050405020304" pitchFamily="18" charset="0"/>
              </a:rPr>
              <a:t>2</a:t>
            </a: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are assumed to be the background particles.</a:t>
            </a:r>
            <a:endParaRPr lang="en-US" altLang="ja-JP"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279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4">
            <a:extLst>
              <a:ext uri="{FF2B5EF4-FFF2-40B4-BE49-F238E27FC236}">
                <a16:creationId xmlns:a16="http://schemas.microsoft.com/office/drawing/2014/main" id="{31970387-CEEE-59DA-6126-ED31EC258791}"/>
              </a:ext>
            </a:extLst>
          </p:cNvPr>
          <p:cNvSpPr>
            <a:spLocks noChangeArrowheads="1"/>
          </p:cNvSpPr>
          <p:nvPr/>
        </p:nvSpPr>
        <p:spPr bwMode="auto">
          <a:xfrm>
            <a:off x="445434" y="-85928"/>
            <a:ext cx="2481898" cy="621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8016" tIns="64008" rIns="128016" bIns="64008">
            <a:spAutoFit/>
          </a:bodyPr>
          <a:lstStyle>
            <a:lvl1pPr defTabSz="1279525">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defTabSz="1279525">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127952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defTabSz="127952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27952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27952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27952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27952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en-US" altLang="ja-JP" dirty="0">
                <a:solidFill>
                  <a:srgbClr val="6666FF"/>
                </a:solidFill>
                <a:latin typeface="Times New Roman" panose="02020603050405020304" pitchFamily="18" charset="0"/>
                <a:cs typeface="Times New Roman" panose="02020603050405020304" pitchFamily="18" charset="0"/>
              </a:rPr>
              <a:t>Scaled model</a:t>
            </a:r>
            <a:endParaRPr lang="en-US" altLang="ja-JP" dirty="0">
              <a:solidFill>
                <a:srgbClr val="0070C0"/>
              </a:solidFill>
              <a:latin typeface="Times New Roman" panose="02020603050405020304" pitchFamily="18" charset="0"/>
              <a:cs typeface="Times New Roman" panose="02020603050405020304" pitchFamily="18" charset="0"/>
            </a:endParaRPr>
          </a:p>
        </p:txBody>
      </p:sp>
      <p:sp>
        <p:nvSpPr>
          <p:cNvPr id="20" name="Line 5">
            <a:extLst>
              <a:ext uri="{FF2B5EF4-FFF2-40B4-BE49-F238E27FC236}">
                <a16:creationId xmlns:a16="http://schemas.microsoft.com/office/drawing/2014/main" id="{C885B6C7-7A86-EC95-5D47-021695555814}"/>
              </a:ext>
            </a:extLst>
          </p:cNvPr>
          <p:cNvSpPr>
            <a:spLocks noChangeShapeType="1"/>
          </p:cNvSpPr>
          <p:nvPr/>
        </p:nvSpPr>
        <p:spPr bwMode="auto">
          <a:xfrm>
            <a:off x="546558" y="478972"/>
            <a:ext cx="2279650" cy="0"/>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 name="Text Box 6">
            <a:extLst>
              <a:ext uri="{FF2B5EF4-FFF2-40B4-BE49-F238E27FC236}">
                <a16:creationId xmlns:a16="http://schemas.microsoft.com/office/drawing/2014/main" id="{84666D4D-49EC-B263-F4F3-0AF8ECFF6A8F}"/>
              </a:ext>
            </a:extLst>
          </p:cNvPr>
          <p:cNvSpPr txBox="1">
            <a:spLocks noChangeArrowheads="1"/>
          </p:cNvSpPr>
          <p:nvPr/>
        </p:nvSpPr>
        <p:spPr bwMode="auto">
          <a:xfrm>
            <a:off x="2020663" y="2571751"/>
            <a:ext cx="1371600" cy="366712"/>
          </a:xfrm>
          <a:prstGeom prst="rect">
            <a:avLst/>
          </a:prstGeom>
          <a:solidFill>
            <a:srgbClr val="FF99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en-US" altLang="ja-JP" sz="1800" dirty="0">
                <a:latin typeface="Times New Roman" panose="02020603050405020304" pitchFamily="18" charset="0"/>
                <a:cs typeface="Times New Roman" panose="02020603050405020304" pitchFamily="18" charset="0"/>
              </a:rPr>
              <a:t>Electric field</a:t>
            </a:r>
          </a:p>
        </p:txBody>
      </p:sp>
      <p:sp>
        <p:nvSpPr>
          <p:cNvPr id="22" name="Text Box 7">
            <a:extLst>
              <a:ext uri="{FF2B5EF4-FFF2-40B4-BE49-F238E27FC236}">
                <a16:creationId xmlns:a16="http://schemas.microsoft.com/office/drawing/2014/main" id="{A8B0E43E-120A-3434-B2AD-20C4950C85FC}"/>
              </a:ext>
            </a:extLst>
          </p:cNvPr>
          <p:cNvSpPr txBox="1">
            <a:spLocks noChangeArrowheads="1"/>
          </p:cNvSpPr>
          <p:nvPr/>
        </p:nvSpPr>
        <p:spPr bwMode="auto">
          <a:xfrm>
            <a:off x="7710038" y="2561104"/>
            <a:ext cx="1524000" cy="366712"/>
          </a:xfrm>
          <a:prstGeom prst="rect">
            <a:avLst/>
          </a:prstGeom>
          <a:solidFill>
            <a:srgbClr val="FF99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en-US" altLang="ja-JP" sz="1800" dirty="0">
                <a:latin typeface="Times New Roman" panose="02020603050405020304" pitchFamily="18" charset="0"/>
                <a:cs typeface="Times New Roman" panose="02020603050405020304" pitchFamily="18" charset="0"/>
              </a:rPr>
              <a:t>Magnetic field</a:t>
            </a:r>
          </a:p>
        </p:txBody>
      </p:sp>
      <p:graphicFrame>
        <p:nvGraphicFramePr>
          <p:cNvPr id="23" name="Object 8">
            <a:extLst>
              <a:ext uri="{FF2B5EF4-FFF2-40B4-BE49-F238E27FC236}">
                <a16:creationId xmlns:a16="http://schemas.microsoft.com/office/drawing/2014/main" id="{16DED269-32C6-FD04-125B-0E77FE9F715A}"/>
              </a:ext>
            </a:extLst>
          </p:cNvPr>
          <p:cNvGraphicFramePr>
            <a:graphicFrameLocks noChangeAspect="1"/>
          </p:cNvGraphicFramePr>
          <p:nvPr>
            <p:extLst>
              <p:ext uri="{D42A27DB-BD31-4B8C-83A1-F6EECF244321}">
                <p14:modId xmlns:p14="http://schemas.microsoft.com/office/powerpoint/2010/main" val="251419006"/>
              </p:ext>
            </p:extLst>
          </p:nvPr>
        </p:nvGraphicFramePr>
        <p:xfrm>
          <a:off x="1061811" y="4102515"/>
          <a:ext cx="2568575" cy="685800"/>
        </p:xfrm>
        <a:graphic>
          <a:graphicData uri="http://schemas.openxmlformats.org/presentationml/2006/ole">
            <mc:AlternateContent xmlns:mc="http://schemas.openxmlformats.org/markup-compatibility/2006">
              <mc:Choice xmlns:v="urn:schemas-microsoft-com:vml" Requires="v">
                <p:oleObj name="数式" r:id="rId2" imgW="1714500" imgH="457200" progId="Equation.3">
                  <p:embed/>
                </p:oleObj>
              </mc:Choice>
              <mc:Fallback>
                <p:oleObj name="数式" r:id="rId2" imgW="1714500" imgH="457200" progId="Equation.3">
                  <p:embed/>
                  <p:pic>
                    <p:nvPicPr>
                      <p:cNvPr id="15366" name="Object 8">
                        <a:extLst>
                          <a:ext uri="{FF2B5EF4-FFF2-40B4-BE49-F238E27FC236}">
                            <a16:creationId xmlns:a16="http://schemas.microsoft.com/office/drawing/2014/main" id="{C61378DD-0B42-200B-601F-725C618C08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1811" y="4102515"/>
                        <a:ext cx="2568575" cy="685800"/>
                      </a:xfrm>
                      <a:prstGeom prst="rect">
                        <a:avLst/>
                      </a:prstGeom>
                      <a:noFill/>
                      <a:ln w="28575">
                        <a:solidFill>
                          <a:srgbClr val="FF0000"/>
                        </a:solidFill>
                      </a:ln>
                    </p:spPr>
                  </p:pic>
                </p:oleObj>
              </mc:Fallback>
            </mc:AlternateContent>
          </a:graphicData>
        </a:graphic>
      </p:graphicFrame>
      <p:sp>
        <p:nvSpPr>
          <p:cNvPr id="24" name="Text Box 10">
            <a:extLst>
              <a:ext uri="{FF2B5EF4-FFF2-40B4-BE49-F238E27FC236}">
                <a16:creationId xmlns:a16="http://schemas.microsoft.com/office/drawing/2014/main" id="{D1FFCAD1-6C02-7120-350F-699645C3CD4E}"/>
              </a:ext>
            </a:extLst>
          </p:cNvPr>
          <p:cNvSpPr txBox="1">
            <a:spLocks noChangeArrowheads="1"/>
          </p:cNvSpPr>
          <p:nvPr/>
        </p:nvSpPr>
        <p:spPr bwMode="auto">
          <a:xfrm>
            <a:off x="546558" y="3042445"/>
            <a:ext cx="2190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en-US" altLang="ja-JP" sz="1800" u="sng" dirty="0">
                <a:latin typeface="Times New Roman" panose="02020603050405020304" pitchFamily="18" charset="0"/>
                <a:cs typeface="Times New Roman" panose="02020603050405020304" pitchFamily="18" charset="0"/>
              </a:rPr>
              <a:t>(1) Extraction voltage</a:t>
            </a:r>
          </a:p>
        </p:txBody>
      </p:sp>
      <p:sp>
        <p:nvSpPr>
          <p:cNvPr id="25" name="Text Box 15">
            <a:extLst>
              <a:ext uri="{FF2B5EF4-FFF2-40B4-BE49-F238E27FC236}">
                <a16:creationId xmlns:a16="http://schemas.microsoft.com/office/drawing/2014/main" id="{51414C98-91C5-FE7E-8ED6-6C494A8DB6B8}"/>
              </a:ext>
            </a:extLst>
          </p:cNvPr>
          <p:cNvSpPr txBox="1">
            <a:spLocks noChangeArrowheads="1"/>
          </p:cNvSpPr>
          <p:nvPr/>
        </p:nvSpPr>
        <p:spPr bwMode="auto">
          <a:xfrm>
            <a:off x="770902" y="3383757"/>
            <a:ext cx="5814219"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just">
              <a:spcBef>
                <a:spcPct val="0"/>
              </a:spcBef>
              <a:buFontTx/>
              <a:buNone/>
            </a:pPr>
            <a:r>
              <a:rPr lang="en-US" altLang="ja-JP" sz="1800" dirty="0">
                <a:latin typeface="Times New Roman" panose="02020603050405020304" pitchFamily="18" charset="0"/>
                <a:ea typeface="ＭＳ 明朝" panose="02020609040205080304" pitchFamily="17" charset="-128"/>
                <a:cs typeface="Times New Roman" panose="02020603050405020304" pitchFamily="18" charset="0"/>
              </a:rPr>
              <a:t>The extraction voltage is modeled in order to match the perveance for the real negative ion source.</a:t>
            </a:r>
          </a:p>
        </p:txBody>
      </p:sp>
      <p:sp>
        <p:nvSpPr>
          <p:cNvPr id="26" name="Text Box 16">
            <a:extLst>
              <a:ext uri="{FF2B5EF4-FFF2-40B4-BE49-F238E27FC236}">
                <a16:creationId xmlns:a16="http://schemas.microsoft.com/office/drawing/2014/main" id="{1CECAD6D-BB10-9EC9-81BA-1F9867696188}"/>
              </a:ext>
            </a:extLst>
          </p:cNvPr>
          <p:cNvSpPr txBox="1">
            <a:spLocks noChangeArrowheads="1"/>
          </p:cNvSpPr>
          <p:nvPr/>
        </p:nvSpPr>
        <p:spPr bwMode="auto">
          <a:xfrm>
            <a:off x="455504" y="4725193"/>
            <a:ext cx="2495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en-US" altLang="ja-JP" sz="1800" u="sng" dirty="0">
                <a:latin typeface="Times New Roman" panose="02020603050405020304" pitchFamily="18" charset="0"/>
                <a:cs typeface="Times New Roman" panose="02020603050405020304" pitchFamily="18" charset="0"/>
              </a:rPr>
              <a:t>(2) Acceleration voltages</a:t>
            </a:r>
          </a:p>
        </p:txBody>
      </p:sp>
      <p:sp>
        <p:nvSpPr>
          <p:cNvPr id="27" name="Text Box 17">
            <a:extLst>
              <a:ext uri="{FF2B5EF4-FFF2-40B4-BE49-F238E27FC236}">
                <a16:creationId xmlns:a16="http://schemas.microsoft.com/office/drawing/2014/main" id="{4C3299A8-34FC-E719-A6F9-8FC43D281CCE}"/>
              </a:ext>
            </a:extLst>
          </p:cNvPr>
          <p:cNvSpPr txBox="1">
            <a:spLocks noChangeArrowheads="1"/>
          </p:cNvSpPr>
          <p:nvPr/>
        </p:nvSpPr>
        <p:spPr bwMode="auto">
          <a:xfrm>
            <a:off x="546558" y="5092700"/>
            <a:ext cx="613183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just">
              <a:spcBef>
                <a:spcPct val="0"/>
              </a:spcBef>
              <a:buFontTx/>
              <a:buNone/>
            </a:pPr>
            <a:r>
              <a:rPr lang="en-US" altLang="ja-JP" sz="1800" dirty="0">
                <a:latin typeface="Times New Roman" panose="02020603050405020304" pitchFamily="18" charset="0"/>
                <a:ea typeface="ＭＳ 明朝" panose="02020609040205080304" pitchFamily="17" charset="-128"/>
                <a:cs typeface="Times New Roman" panose="02020603050405020304" pitchFamily="18" charset="0"/>
              </a:rPr>
              <a:t>The applied voltages in the accelerator are modeled to satisfy the law of scaling.</a:t>
            </a:r>
          </a:p>
        </p:txBody>
      </p:sp>
      <p:sp>
        <p:nvSpPr>
          <p:cNvPr id="29" name="Text Box 20">
            <a:extLst>
              <a:ext uri="{FF2B5EF4-FFF2-40B4-BE49-F238E27FC236}">
                <a16:creationId xmlns:a16="http://schemas.microsoft.com/office/drawing/2014/main" id="{4B959D13-71DE-E100-6854-25100EA3C1FF}"/>
              </a:ext>
            </a:extLst>
          </p:cNvPr>
          <p:cNvSpPr txBox="1">
            <a:spLocks noChangeArrowheads="1"/>
          </p:cNvSpPr>
          <p:nvPr/>
        </p:nvSpPr>
        <p:spPr bwMode="auto">
          <a:xfrm>
            <a:off x="1634591" y="6153980"/>
            <a:ext cx="229069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en-US" altLang="ja-JP" sz="1600" i="1" dirty="0">
                <a:latin typeface="Times New Roman" panose="02020603050405020304" pitchFamily="18" charset="0"/>
                <a:ea typeface="ＭＳ 明朝" panose="02020609040205080304" pitchFamily="17" charset="-128"/>
                <a:cs typeface="Times New Roman" panose="02020603050405020304" pitchFamily="18" charset="0"/>
              </a:rPr>
              <a:t>V</a:t>
            </a:r>
            <a:r>
              <a:rPr lang="en-US" altLang="ja-JP" sz="1600" i="1" baseline="-30000" dirty="0">
                <a:latin typeface="Times New Roman" panose="02020603050405020304" pitchFamily="18" charset="0"/>
                <a:ea typeface="ＭＳ 明朝" panose="02020609040205080304" pitchFamily="17" charset="-128"/>
                <a:cs typeface="Times New Roman" panose="02020603050405020304" pitchFamily="18" charset="0"/>
              </a:rPr>
              <a:t>acc</a:t>
            </a:r>
            <a:r>
              <a:rPr lang="en-US" altLang="ja-JP" sz="1600" dirty="0">
                <a:latin typeface="Times New Roman" panose="02020603050405020304" pitchFamily="18" charset="0"/>
                <a:ea typeface="ＭＳ 明朝" panose="02020609040205080304" pitchFamily="17" charset="-128"/>
                <a:cs typeface="Times New Roman" panose="02020603050405020304" pitchFamily="18" charset="0"/>
              </a:rPr>
              <a:t> : acceleration voltage</a:t>
            </a:r>
          </a:p>
        </p:txBody>
      </p:sp>
      <p:sp>
        <p:nvSpPr>
          <p:cNvPr id="30" name="Text Box 21">
            <a:extLst>
              <a:ext uri="{FF2B5EF4-FFF2-40B4-BE49-F238E27FC236}">
                <a16:creationId xmlns:a16="http://schemas.microsoft.com/office/drawing/2014/main" id="{941AFFC3-4405-E867-90F8-FA096D1E3ECD}"/>
              </a:ext>
            </a:extLst>
          </p:cNvPr>
          <p:cNvSpPr txBox="1">
            <a:spLocks noChangeArrowheads="1"/>
          </p:cNvSpPr>
          <p:nvPr/>
        </p:nvSpPr>
        <p:spPr bwMode="auto">
          <a:xfrm>
            <a:off x="546558" y="692150"/>
            <a:ext cx="11046728" cy="1754326"/>
          </a:xfrm>
          <a:prstGeom prst="rect">
            <a:avLst/>
          </a:prstGeom>
          <a:solidFill>
            <a:srgbClr val="FFFF66"/>
          </a:solidFill>
          <a:ln w="9525">
            <a:solidFill>
              <a:schemeClr val="tx1"/>
            </a:solidFill>
            <a:miter lim="800000"/>
            <a:headEnd/>
            <a:tailEnd/>
          </a:ln>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just">
              <a:spcBef>
                <a:spcPct val="0"/>
              </a:spcBef>
              <a:buFontTx/>
              <a:buNone/>
            </a:pPr>
            <a:r>
              <a:rPr lang="ja-JP" altLang="en-US" sz="2000" dirty="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 The mesh size should be less than the electron Debye length from the PIC constraint. </a:t>
            </a:r>
            <a:r>
              <a:rPr lang="en-US" altLang="ja-JP" sz="2000">
                <a:latin typeface="Times New Roman" panose="02020603050405020304" pitchFamily="18" charset="0"/>
                <a:cs typeface="Times New Roman" panose="02020603050405020304" pitchFamily="18" charset="0"/>
              </a:rPr>
              <a:t>Since the </a:t>
            </a:r>
            <a:r>
              <a:rPr lang="en-US" altLang="ja-JP" sz="2000" dirty="0">
                <a:latin typeface="Times New Roman" panose="02020603050405020304" pitchFamily="18" charset="0"/>
                <a:cs typeface="Times New Roman" panose="02020603050405020304" pitchFamily="18" charset="0"/>
              </a:rPr>
              <a:t>large different size between the electron Debye length and the real negative ion source will cause considerable high computation cost, the simulation model is scaled down. </a:t>
            </a:r>
          </a:p>
          <a:p>
            <a:pPr algn="ctr">
              <a:spcBef>
                <a:spcPct val="0"/>
              </a:spcBef>
              <a:buFontTx/>
              <a:buNone/>
            </a:pPr>
            <a:r>
              <a:rPr lang="en-US" altLang="ja-JP" sz="2000" i="1" dirty="0" err="1">
                <a:latin typeface="Times New Roman" panose="02020603050405020304" pitchFamily="18" charset="0"/>
                <a:ea typeface="ＭＳ 明朝" panose="02020609040205080304" pitchFamily="17" charset="-128"/>
                <a:cs typeface="Times New Roman" panose="02020603050405020304" pitchFamily="18" charset="0"/>
              </a:rPr>
              <a:t>L</a:t>
            </a:r>
            <a:r>
              <a:rPr lang="en-US" altLang="ja-JP" sz="2000" i="1" baseline="-25000" dirty="0" err="1">
                <a:latin typeface="Times New Roman" panose="02020603050405020304" pitchFamily="18" charset="0"/>
                <a:ea typeface="ＭＳ 明朝" panose="02020609040205080304" pitchFamily="17" charset="-128"/>
                <a:cs typeface="Times New Roman" panose="02020603050405020304" pitchFamily="18" charset="0"/>
              </a:rPr>
              <a:t>sim</a:t>
            </a:r>
            <a:r>
              <a:rPr lang="en-US" altLang="ja-JP" sz="2000" dirty="0">
                <a:latin typeface="Times New Roman" panose="02020603050405020304" pitchFamily="18" charset="0"/>
                <a:ea typeface="ＭＳ 明朝" panose="02020609040205080304" pitchFamily="17" charset="-128"/>
                <a:cs typeface="Times New Roman" panose="02020603050405020304" pitchFamily="18" charset="0"/>
              </a:rPr>
              <a:t> = </a:t>
            </a:r>
            <a:r>
              <a:rPr lang="en-US" altLang="ja-JP" sz="2000" i="1" dirty="0">
                <a:latin typeface="Times New Roman" panose="02020603050405020304" pitchFamily="18" charset="0"/>
                <a:ea typeface="ＭＳ 明朝" panose="02020609040205080304" pitchFamily="17" charset="-128"/>
                <a:cs typeface="Times New Roman" panose="02020603050405020304" pitchFamily="18" charset="0"/>
              </a:rPr>
              <a:t>s </a:t>
            </a:r>
            <a:r>
              <a:rPr lang="en-US" altLang="ja-JP" sz="2000" i="1" dirty="0" err="1">
                <a:latin typeface="Times New Roman" panose="02020603050405020304" pitchFamily="18" charset="0"/>
                <a:ea typeface="ＭＳ 明朝" panose="02020609040205080304" pitchFamily="17" charset="-128"/>
                <a:cs typeface="Times New Roman" panose="02020603050405020304" pitchFamily="18" charset="0"/>
              </a:rPr>
              <a:t>L</a:t>
            </a:r>
            <a:r>
              <a:rPr lang="en-US" altLang="ja-JP" sz="2000" i="1" baseline="-25000" dirty="0" err="1">
                <a:latin typeface="Times New Roman" panose="02020603050405020304" pitchFamily="18" charset="0"/>
                <a:ea typeface="ＭＳ 明朝" panose="02020609040205080304" pitchFamily="17" charset="-128"/>
                <a:cs typeface="Times New Roman" panose="02020603050405020304" pitchFamily="18" charset="0"/>
              </a:rPr>
              <a:t>real</a:t>
            </a:r>
            <a:r>
              <a:rPr lang="en-US" altLang="ja-JP" sz="2000" dirty="0">
                <a:latin typeface="Times New Roman" panose="02020603050405020304" pitchFamily="18" charset="0"/>
                <a:ea typeface="ＭＳ 明朝" panose="02020609040205080304" pitchFamily="17" charset="-128"/>
                <a:cs typeface="Times New Roman" panose="02020603050405020304" pitchFamily="18" charset="0"/>
              </a:rPr>
              <a:t>   (</a:t>
            </a:r>
            <a:r>
              <a:rPr lang="en-US" altLang="ja-JP" sz="2000" i="1" dirty="0">
                <a:latin typeface="Times New Roman" panose="02020603050405020304" pitchFamily="18" charset="0"/>
                <a:ea typeface="ＭＳ 明朝" panose="02020609040205080304" pitchFamily="17" charset="-128"/>
                <a:cs typeface="Times New Roman" panose="02020603050405020304" pitchFamily="18" charset="0"/>
              </a:rPr>
              <a:t>s</a:t>
            </a:r>
            <a:r>
              <a:rPr lang="en-US" altLang="ja-JP" sz="2000" dirty="0">
                <a:latin typeface="Times New Roman" panose="02020603050405020304" pitchFamily="18" charset="0"/>
                <a:ea typeface="ＭＳ 明朝" panose="02020609040205080304" pitchFamily="17" charset="-128"/>
                <a:cs typeface="Times New Roman" panose="02020603050405020304" pitchFamily="18" charset="0"/>
              </a:rPr>
              <a:t> :scale factor) </a:t>
            </a:r>
          </a:p>
          <a:p>
            <a:pPr algn="just">
              <a:spcBef>
                <a:spcPct val="0"/>
              </a:spcBef>
              <a:buFontTx/>
              <a:buNone/>
            </a:pPr>
            <a:endParaRPr lang="en-US" altLang="ja-JP" sz="800" dirty="0">
              <a:latin typeface="Times New Roman" panose="02020603050405020304" pitchFamily="18" charset="0"/>
              <a:ea typeface="ＭＳ 明朝" panose="02020609040205080304" pitchFamily="17" charset="-128"/>
              <a:cs typeface="Times New Roman" panose="02020603050405020304" pitchFamily="18" charset="0"/>
            </a:endParaRPr>
          </a:p>
          <a:p>
            <a:pPr algn="just">
              <a:spcBef>
                <a:spcPct val="0"/>
              </a:spcBef>
              <a:buFontTx/>
              <a:buNone/>
            </a:pPr>
            <a:r>
              <a:rPr lang="ja-JP" altLang="en-US" sz="1800" dirty="0">
                <a:latin typeface="Times New Roman" panose="02020603050405020304" pitchFamily="18" charset="0"/>
                <a:cs typeface="Times New Roman" panose="02020603050405020304" pitchFamily="18" charset="0"/>
              </a:rPr>
              <a:t>・ </a:t>
            </a:r>
            <a:r>
              <a:rPr lang="en-US" altLang="ja-JP" sz="2000" dirty="0">
                <a:latin typeface="Times New Roman" panose="02020603050405020304" pitchFamily="18" charset="0"/>
                <a:ea typeface="ＭＳ 明朝" panose="02020609040205080304" pitchFamily="17" charset="-128"/>
              </a:rPr>
              <a:t>The strengths of the applied voltages and the magnetic field are modeled followed by the scale down:</a:t>
            </a:r>
            <a:r>
              <a:rPr lang="en-US" altLang="ja-JP" sz="2000" dirty="0">
                <a:latin typeface="Times New Roman" panose="02020603050405020304" pitchFamily="18" charset="0"/>
                <a:cs typeface="Times New Roman" panose="02020603050405020304" pitchFamily="18" charset="0"/>
              </a:rPr>
              <a:t> </a:t>
            </a:r>
          </a:p>
        </p:txBody>
      </p:sp>
      <p:graphicFrame>
        <p:nvGraphicFramePr>
          <p:cNvPr id="31" name="Object 23">
            <a:extLst>
              <a:ext uri="{FF2B5EF4-FFF2-40B4-BE49-F238E27FC236}">
                <a16:creationId xmlns:a16="http://schemas.microsoft.com/office/drawing/2014/main" id="{12A82A3F-A4F2-57CD-3CE5-2F11AF40AAC8}"/>
              </a:ext>
            </a:extLst>
          </p:cNvPr>
          <p:cNvGraphicFramePr>
            <a:graphicFrameLocks noChangeAspect="1"/>
          </p:cNvGraphicFramePr>
          <p:nvPr>
            <p:extLst>
              <p:ext uri="{D42A27DB-BD31-4B8C-83A1-F6EECF244321}">
                <p14:modId xmlns:p14="http://schemas.microsoft.com/office/powerpoint/2010/main" val="4136815394"/>
              </p:ext>
            </p:extLst>
          </p:nvPr>
        </p:nvGraphicFramePr>
        <p:xfrm>
          <a:off x="8046813" y="6165850"/>
          <a:ext cx="1365250" cy="341313"/>
        </p:xfrm>
        <a:graphic>
          <a:graphicData uri="http://schemas.openxmlformats.org/presentationml/2006/ole">
            <mc:AlternateContent xmlns:mc="http://schemas.openxmlformats.org/markup-compatibility/2006">
              <mc:Choice xmlns:v="urn:schemas-microsoft-com:vml" Requires="v">
                <p:oleObj name="数式" r:id="rId4" imgW="927100" imgH="228600" progId="Equation.3">
                  <p:embed/>
                </p:oleObj>
              </mc:Choice>
              <mc:Fallback>
                <p:oleObj name="数式" r:id="rId4" imgW="927100" imgH="228600" progId="Equation.3">
                  <p:embed/>
                  <p:pic>
                    <p:nvPicPr>
                      <p:cNvPr id="15374" name="Object 23">
                        <a:extLst>
                          <a:ext uri="{FF2B5EF4-FFF2-40B4-BE49-F238E27FC236}">
                            <a16:creationId xmlns:a16="http://schemas.microsoft.com/office/drawing/2014/main" id="{BC5C8B23-48C4-E9BA-CE64-6730657F29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46813" y="6165850"/>
                        <a:ext cx="136525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 name="Text Box 25">
            <a:extLst>
              <a:ext uri="{FF2B5EF4-FFF2-40B4-BE49-F238E27FC236}">
                <a16:creationId xmlns:a16="http://schemas.microsoft.com/office/drawing/2014/main" id="{E60D4E5E-B808-7F4B-E32F-3034F87BD6B5}"/>
              </a:ext>
            </a:extLst>
          </p:cNvPr>
          <p:cNvSpPr txBox="1">
            <a:spLocks noChangeArrowheads="1"/>
          </p:cNvSpPr>
          <p:nvPr/>
        </p:nvSpPr>
        <p:spPr bwMode="auto">
          <a:xfrm>
            <a:off x="6809465" y="2960146"/>
            <a:ext cx="495799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just">
              <a:spcBef>
                <a:spcPct val="0"/>
              </a:spcBef>
              <a:buFontTx/>
              <a:buNone/>
            </a:pPr>
            <a:r>
              <a:rPr lang="en-US" altLang="ja-JP" sz="1800" dirty="0">
                <a:latin typeface="Times New Roman" panose="02020603050405020304" pitchFamily="18" charset="0"/>
                <a:ea typeface="ＭＳ 明朝" panose="02020609040205080304" pitchFamily="17" charset="-128"/>
                <a:cs typeface="Times New Roman" panose="02020603050405020304" pitchFamily="18" charset="0"/>
              </a:rPr>
              <a:t>The magnetic field is scaled down such that the </a:t>
            </a:r>
            <a:r>
              <a:rPr lang="en-US" altLang="ja-JP" sz="1800" dirty="0" err="1">
                <a:latin typeface="Times New Roman" panose="02020603050405020304" pitchFamily="18" charset="0"/>
                <a:ea typeface="ＭＳ 明朝" panose="02020609040205080304" pitchFamily="17" charset="-128"/>
                <a:cs typeface="Times New Roman" panose="02020603050405020304" pitchFamily="18" charset="0"/>
              </a:rPr>
              <a:t>follwing</a:t>
            </a:r>
            <a:r>
              <a:rPr lang="en-US" altLang="ja-JP" sz="1800" dirty="0">
                <a:latin typeface="Times New Roman" panose="02020603050405020304" pitchFamily="18" charset="0"/>
                <a:ea typeface="ＭＳ 明朝" panose="02020609040205080304" pitchFamily="17" charset="-128"/>
                <a:cs typeface="Times New Roman" panose="02020603050405020304" pitchFamily="18" charset="0"/>
              </a:rPr>
              <a:t> relation for the Larmor radius of electrons </a:t>
            </a:r>
            <a:r>
              <a:rPr lang="en-US" altLang="ja-JP" sz="1800" i="1" dirty="0" err="1">
                <a:latin typeface="Times New Roman" panose="02020603050405020304" pitchFamily="18" charset="0"/>
                <a:ea typeface="ＭＳ 明朝" panose="02020609040205080304" pitchFamily="17" charset="-128"/>
                <a:cs typeface="Times New Roman" panose="02020603050405020304" pitchFamily="18" charset="0"/>
              </a:rPr>
              <a:t>r</a:t>
            </a:r>
            <a:r>
              <a:rPr lang="en-US" altLang="ja-JP" sz="1800" i="1" baseline="-25000" dirty="0" err="1">
                <a:latin typeface="Times New Roman" panose="02020603050405020304" pitchFamily="18" charset="0"/>
                <a:ea typeface="ＭＳ 明朝" panose="02020609040205080304" pitchFamily="17" charset="-128"/>
                <a:cs typeface="Times New Roman" panose="02020603050405020304" pitchFamily="18" charset="0"/>
              </a:rPr>
              <a:t>L</a:t>
            </a:r>
            <a:r>
              <a:rPr lang="en-US" altLang="ja-JP" sz="1800" dirty="0">
                <a:latin typeface="Times New Roman" panose="02020603050405020304" pitchFamily="18" charset="0"/>
                <a:ea typeface="ＭＳ 明朝" panose="02020609040205080304" pitchFamily="17" charset="-128"/>
                <a:cs typeface="Times New Roman" panose="02020603050405020304" pitchFamily="18" charset="0"/>
              </a:rPr>
              <a:t> is satisfied;</a:t>
            </a:r>
          </a:p>
        </p:txBody>
      </p:sp>
      <p:graphicFrame>
        <p:nvGraphicFramePr>
          <p:cNvPr id="33" name="Object 26">
            <a:extLst>
              <a:ext uri="{FF2B5EF4-FFF2-40B4-BE49-F238E27FC236}">
                <a16:creationId xmlns:a16="http://schemas.microsoft.com/office/drawing/2014/main" id="{A93AC151-9BB4-4A8A-9B06-DA530DE8A9EC}"/>
              </a:ext>
            </a:extLst>
          </p:cNvPr>
          <p:cNvGraphicFramePr>
            <a:graphicFrameLocks noChangeAspect="1"/>
          </p:cNvGraphicFramePr>
          <p:nvPr>
            <p:extLst>
              <p:ext uri="{D42A27DB-BD31-4B8C-83A1-F6EECF244321}">
                <p14:modId xmlns:p14="http://schemas.microsoft.com/office/powerpoint/2010/main" val="4293109641"/>
              </p:ext>
            </p:extLst>
          </p:nvPr>
        </p:nvGraphicFramePr>
        <p:xfrm>
          <a:off x="8046813" y="4292600"/>
          <a:ext cx="1485900" cy="569913"/>
        </p:xfrm>
        <a:graphic>
          <a:graphicData uri="http://schemas.openxmlformats.org/presentationml/2006/ole">
            <mc:AlternateContent xmlns:mc="http://schemas.openxmlformats.org/markup-compatibility/2006">
              <mc:Choice xmlns:v="urn:schemas-microsoft-com:vml" Requires="v">
                <p:oleObj name="数式" r:id="rId6" imgW="1002865" imgH="380835" progId="Equation.3">
                  <p:embed/>
                </p:oleObj>
              </mc:Choice>
              <mc:Fallback>
                <p:oleObj name="数式" r:id="rId6" imgW="1002865" imgH="380835" progId="Equation.3">
                  <p:embed/>
                  <p:pic>
                    <p:nvPicPr>
                      <p:cNvPr id="15376" name="Object 26">
                        <a:extLst>
                          <a:ext uri="{FF2B5EF4-FFF2-40B4-BE49-F238E27FC236}">
                            <a16:creationId xmlns:a16="http://schemas.microsoft.com/office/drawing/2014/main" id="{4E19B423-DBD6-0380-F9D1-BCEA6253ACB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46813" y="4292600"/>
                        <a:ext cx="14859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 name="Line 34">
            <a:extLst>
              <a:ext uri="{FF2B5EF4-FFF2-40B4-BE49-F238E27FC236}">
                <a16:creationId xmlns:a16="http://schemas.microsoft.com/office/drawing/2014/main" id="{4E55F329-801C-6E51-0651-EB22A62F6378}"/>
              </a:ext>
            </a:extLst>
          </p:cNvPr>
          <p:cNvSpPr>
            <a:spLocks noChangeShapeType="1"/>
          </p:cNvSpPr>
          <p:nvPr/>
        </p:nvSpPr>
        <p:spPr bwMode="auto">
          <a:xfrm flipV="1">
            <a:off x="3701825" y="4430713"/>
            <a:ext cx="481012" cy="635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aphicFrame>
        <p:nvGraphicFramePr>
          <p:cNvPr id="35" name="Object 36">
            <a:extLst>
              <a:ext uri="{FF2B5EF4-FFF2-40B4-BE49-F238E27FC236}">
                <a16:creationId xmlns:a16="http://schemas.microsoft.com/office/drawing/2014/main" id="{D2D71B47-9ACF-4165-54F7-1E1538D8007C}"/>
              </a:ext>
            </a:extLst>
          </p:cNvPr>
          <p:cNvGraphicFramePr>
            <a:graphicFrameLocks noChangeAspect="1"/>
          </p:cNvGraphicFramePr>
          <p:nvPr>
            <p:extLst>
              <p:ext uri="{D42A27DB-BD31-4B8C-83A1-F6EECF244321}">
                <p14:modId xmlns:p14="http://schemas.microsoft.com/office/powerpoint/2010/main" val="3774781449"/>
              </p:ext>
            </p:extLst>
          </p:nvPr>
        </p:nvGraphicFramePr>
        <p:xfrm>
          <a:off x="4219350" y="4221163"/>
          <a:ext cx="1954212" cy="363537"/>
        </p:xfrm>
        <a:graphic>
          <a:graphicData uri="http://schemas.openxmlformats.org/presentationml/2006/ole">
            <mc:AlternateContent xmlns:mc="http://schemas.openxmlformats.org/markup-compatibility/2006">
              <mc:Choice xmlns:v="urn:schemas-microsoft-com:vml" Requires="v">
                <p:oleObj name="数式" r:id="rId8" imgW="1244600" imgH="241300" progId="Equation.3">
                  <p:embed/>
                </p:oleObj>
              </mc:Choice>
              <mc:Fallback>
                <p:oleObj name="数式" r:id="rId8" imgW="1244600" imgH="241300" progId="Equation.3">
                  <p:embed/>
                  <p:pic>
                    <p:nvPicPr>
                      <p:cNvPr id="15378" name="Object 36">
                        <a:extLst>
                          <a:ext uri="{FF2B5EF4-FFF2-40B4-BE49-F238E27FC236}">
                            <a16:creationId xmlns:a16="http://schemas.microsoft.com/office/drawing/2014/main" id="{A55CE79E-4AE2-CE39-E30D-6ED364EFEF1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19350" y="4221163"/>
                        <a:ext cx="1954212"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 name="Text Box 43">
            <a:extLst>
              <a:ext uri="{FF2B5EF4-FFF2-40B4-BE49-F238E27FC236}">
                <a16:creationId xmlns:a16="http://schemas.microsoft.com/office/drawing/2014/main" id="{249F2335-EB1F-4C33-60E8-ADE7377493FF}"/>
              </a:ext>
            </a:extLst>
          </p:cNvPr>
          <p:cNvSpPr txBox="1">
            <a:spLocks noChangeArrowheads="1"/>
          </p:cNvSpPr>
          <p:nvPr/>
        </p:nvSpPr>
        <p:spPr bwMode="auto">
          <a:xfrm>
            <a:off x="12240988" y="8139113"/>
            <a:ext cx="450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en-US" altLang="ja-JP" sz="1800">
                <a:latin typeface="Times New Roman" panose="02020603050405020304" pitchFamily="18" charset="0"/>
                <a:cs typeface="Times New Roman" panose="02020603050405020304" pitchFamily="18" charset="0"/>
              </a:rPr>
              <a:t>(6)</a:t>
            </a:r>
          </a:p>
        </p:txBody>
      </p:sp>
      <p:graphicFrame>
        <p:nvGraphicFramePr>
          <p:cNvPr id="37" name="Object 44">
            <a:extLst>
              <a:ext uri="{FF2B5EF4-FFF2-40B4-BE49-F238E27FC236}">
                <a16:creationId xmlns:a16="http://schemas.microsoft.com/office/drawing/2014/main" id="{07B93AA8-29B3-8C70-ECD1-5280CA15A9A9}"/>
              </a:ext>
            </a:extLst>
          </p:cNvPr>
          <p:cNvGraphicFramePr>
            <a:graphicFrameLocks noChangeAspect="1"/>
          </p:cNvGraphicFramePr>
          <p:nvPr>
            <p:extLst>
              <p:ext uri="{D42A27DB-BD31-4B8C-83A1-F6EECF244321}">
                <p14:modId xmlns:p14="http://schemas.microsoft.com/office/powerpoint/2010/main" val="2529463202"/>
              </p:ext>
            </p:extLst>
          </p:nvPr>
        </p:nvGraphicFramePr>
        <p:xfrm>
          <a:off x="8046813" y="4941888"/>
          <a:ext cx="1728788" cy="644525"/>
        </p:xfrm>
        <a:graphic>
          <a:graphicData uri="http://schemas.openxmlformats.org/presentationml/2006/ole">
            <mc:AlternateContent xmlns:mc="http://schemas.openxmlformats.org/markup-compatibility/2006">
              <mc:Choice xmlns:v="urn:schemas-microsoft-com:vml" Requires="v">
                <p:oleObj name="数式" r:id="rId10" imgW="1167893" imgH="431613" progId="Equation.3">
                  <p:embed/>
                </p:oleObj>
              </mc:Choice>
              <mc:Fallback>
                <p:oleObj name="数式" r:id="rId10" imgW="1167893" imgH="431613" progId="Equation.3">
                  <p:embed/>
                  <p:pic>
                    <p:nvPicPr>
                      <p:cNvPr id="15380" name="Object 44">
                        <a:extLst>
                          <a:ext uri="{FF2B5EF4-FFF2-40B4-BE49-F238E27FC236}">
                            <a16:creationId xmlns:a16="http://schemas.microsoft.com/office/drawing/2014/main" id="{769EF52A-EF1C-A310-8B77-5BC62963FEF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46813" y="4941888"/>
                        <a:ext cx="1728788"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 name="Line 45">
            <a:extLst>
              <a:ext uri="{FF2B5EF4-FFF2-40B4-BE49-F238E27FC236}">
                <a16:creationId xmlns:a16="http://schemas.microsoft.com/office/drawing/2014/main" id="{644C005A-E867-35EC-8645-1303575FC7D4}"/>
              </a:ext>
            </a:extLst>
          </p:cNvPr>
          <p:cNvSpPr>
            <a:spLocks noChangeShapeType="1"/>
          </p:cNvSpPr>
          <p:nvPr/>
        </p:nvSpPr>
        <p:spPr bwMode="auto">
          <a:xfrm>
            <a:off x="8623076" y="5734050"/>
            <a:ext cx="0" cy="360363"/>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9" name="Line 46">
            <a:extLst>
              <a:ext uri="{FF2B5EF4-FFF2-40B4-BE49-F238E27FC236}">
                <a16:creationId xmlns:a16="http://schemas.microsoft.com/office/drawing/2014/main" id="{AF23351D-AEB9-5145-4AB8-32620C1CE221}"/>
              </a:ext>
            </a:extLst>
          </p:cNvPr>
          <p:cNvSpPr>
            <a:spLocks noChangeShapeType="1"/>
          </p:cNvSpPr>
          <p:nvPr/>
        </p:nvSpPr>
        <p:spPr bwMode="auto">
          <a:xfrm>
            <a:off x="6210075" y="4500789"/>
            <a:ext cx="1511300" cy="6477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63BE6385-A884-0647-56F9-E4D16AD217D0}"/>
                  </a:ext>
                </a:extLst>
              </p:cNvPr>
              <p:cNvSpPr txBox="1"/>
              <p:nvPr/>
            </p:nvSpPr>
            <p:spPr>
              <a:xfrm>
                <a:off x="1480261" y="5798364"/>
                <a:ext cx="4158254" cy="276999"/>
              </a:xfrm>
              <a:prstGeom prst="rect">
                <a:avLst/>
              </a:prstGeom>
              <a:noFill/>
              <a:ln w="28575">
                <a:solidFill>
                  <a:srgbClr val="FF0000"/>
                </a:solidFill>
              </a:ln>
            </p:spPr>
            <p:txBody>
              <a:bodyPr wrap="none" lIns="0" tIns="0" rIns="0" bIns="0" rtlCol="0">
                <a:spAutoFit/>
              </a:bodyPr>
              <a:lstStyle/>
              <a:p>
                <a14:m>
                  <m:oMath xmlns:m="http://schemas.openxmlformats.org/officeDocument/2006/math">
                    <m:sSub>
                      <m:sSubPr>
                        <m:ctrlPr>
                          <a:rPr kumimoji="1" lang="en-US" altLang="ja-JP" b="0" i="1" smtClean="0">
                            <a:latin typeface="Cambria Math" panose="02040503050406030204" pitchFamily="18" charset="0"/>
                          </a:rPr>
                        </m:ctrlPr>
                      </m:sSubPr>
                      <m:e>
                        <m:d>
                          <m:dPr>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𝑉</m:t>
                                </m:r>
                              </m:e>
                              <m:sub>
                                <m:r>
                                  <a:rPr kumimoji="1" lang="en-US" altLang="ja-JP" b="0" i="1" smtClean="0">
                                    <a:latin typeface="Cambria Math" panose="02040503050406030204" pitchFamily="18" charset="0"/>
                                  </a:rPr>
                                  <m:t>𝑎𝑐𝑐</m:t>
                                </m:r>
                              </m:sub>
                            </m:sSub>
                          </m:e>
                        </m:d>
                      </m:e>
                      <m:sub>
                        <m:r>
                          <a:rPr kumimoji="1" lang="en-US" altLang="ja-JP" b="0" i="1" smtClean="0">
                            <a:latin typeface="Cambria Math" panose="02040503050406030204" pitchFamily="18" charset="0"/>
                          </a:rPr>
                          <m:t>𝑠𝑖𝑚</m:t>
                        </m:r>
                      </m:sub>
                    </m:sSub>
                    <m:r>
                      <a:rPr kumimoji="1" lang="en-US" altLang="ja-JP" b="0" i="1" smtClean="0">
                        <a:latin typeface="Cambria Math" panose="02040503050406030204" pitchFamily="18" charset="0"/>
                      </a:rPr>
                      <m:t>:</m:t>
                    </m:r>
                    <m:sSub>
                      <m:sSubPr>
                        <m:ctrlPr>
                          <a:rPr lang="en-US" altLang="ja-JP" i="1">
                            <a:latin typeface="Cambria Math" panose="02040503050406030204" pitchFamily="18" charset="0"/>
                          </a:rPr>
                        </m:ctrlPr>
                      </m:sSubPr>
                      <m:e>
                        <m:d>
                          <m:dPr>
                            <m:ctrlPr>
                              <a:rPr lang="en-US" altLang="ja-JP" i="1">
                                <a:latin typeface="Cambria Math" panose="02040503050406030204" pitchFamily="18" charset="0"/>
                              </a:rPr>
                            </m:ctrlPr>
                          </m:dPr>
                          <m:e>
                            <m:sSub>
                              <m:sSubPr>
                                <m:ctrlPr>
                                  <a:rPr lang="en-US" altLang="ja-JP" i="1">
                                    <a:latin typeface="Cambria Math" panose="02040503050406030204" pitchFamily="18" charset="0"/>
                                  </a:rPr>
                                </m:ctrlPr>
                              </m:sSubPr>
                              <m:e>
                                <m:r>
                                  <a:rPr lang="en-US" altLang="ja-JP" i="1">
                                    <a:latin typeface="Cambria Math" panose="02040503050406030204" pitchFamily="18" charset="0"/>
                                  </a:rPr>
                                  <m:t>𝑉</m:t>
                                </m:r>
                              </m:e>
                              <m:sub>
                                <m:r>
                                  <a:rPr lang="en-US" altLang="ja-JP" b="0" i="1" smtClean="0">
                                    <a:latin typeface="Cambria Math" panose="02040503050406030204" pitchFamily="18" charset="0"/>
                                  </a:rPr>
                                  <m:t>𝑒𝑥𝑡</m:t>
                                </m:r>
                              </m:sub>
                            </m:sSub>
                          </m:e>
                        </m:d>
                      </m:e>
                      <m:sub>
                        <m:r>
                          <a:rPr lang="en-US" altLang="ja-JP" i="1">
                            <a:latin typeface="Cambria Math" panose="02040503050406030204" pitchFamily="18" charset="0"/>
                          </a:rPr>
                          <m:t>𝑠𝑖𝑚</m:t>
                        </m:r>
                      </m:sub>
                    </m:sSub>
                    <m:r>
                      <a:rPr lang="en-US" altLang="ja-JP" b="0" i="1" smtClean="0">
                        <a:latin typeface="Cambria Math" panose="02040503050406030204" pitchFamily="18" charset="0"/>
                      </a:rPr>
                      <m:t>=</m:t>
                    </m:r>
                  </m:oMath>
                </a14:m>
                <a:r>
                  <a:rPr lang="ja-JP" altLang="en-US" dirty="0"/>
                  <a:t> </a:t>
                </a:r>
                <a14:m>
                  <m:oMath xmlns:m="http://schemas.openxmlformats.org/officeDocument/2006/math">
                    <m:sSub>
                      <m:sSubPr>
                        <m:ctrlPr>
                          <a:rPr lang="en-US" altLang="ja-JP" i="1">
                            <a:latin typeface="Cambria Math" panose="02040503050406030204" pitchFamily="18" charset="0"/>
                          </a:rPr>
                        </m:ctrlPr>
                      </m:sSubPr>
                      <m:e>
                        <m:d>
                          <m:dPr>
                            <m:ctrlPr>
                              <a:rPr lang="en-US" altLang="ja-JP" i="1">
                                <a:latin typeface="Cambria Math" panose="02040503050406030204" pitchFamily="18" charset="0"/>
                              </a:rPr>
                            </m:ctrlPr>
                          </m:dPr>
                          <m:e>
                            <m:sSub>
                              <m:sSubPr>
                                <m:ctrlPr>
                                  <a:rPr lang="en-US" altLang="ja-JP" i="1">
                                    <a:latin typeface="Cambria Math" panose="02040503050406030204" pitchFamily="18" charset="0"/>
                                  </a:rPr>
                                </m:ctrlPr>
                              </m:sSubPr>
                              <m:e>
                                <m:r>
                                  <a:rPr lang="en-US" altLang="ja-JP" i="1">
                                    <a:latin typeface="Cambria Math" panose="02040503050406030204" pitchFamily="18" charset="0"/>
                                  </a:rPr>
                                  <m:t>𝑉</m:t>
                                </m:r>
                              </m:e>
                              <m:sub>
                                <m:r>
                                  <a:rPr lang="en-US" altLang="ja-JP" i="1">
                                    <a:latin typeface="Cambria Math" panose="02040503050406030204" pitchFamily="18" charset="0"/>
                                  </a:rPr>
                                  <m:t>𝑎𝑐𝑐</m:t>
                                </m:r>
                              </m:sub>
                            </m:sSub>
                          </m:e>
                        </m:d>
                      </m:e>
                      <m:sub>
                        <m:r>
                          <a:rPr lang="en-US" altLang="ja-JP" b="0" i="1" smtClean="0">
                            <a:latin typeface="Cambria Math" panose="02040503050406030204" pitchFamily="18" charset="0"/>
                          </a:rPr>
                          <m:t>𝑟𝑒𝑎𝑙</m:t>
                        </m:r>
                      </m:sub>
                    </m:sSub>
                    <m:r>
                      <a:rPr lang="en-US" altLang="ja-JP" i="1">
                        <a:latin typeface="Cambria Math" panose="02040503050406030204" pitchFamily="18" charset="0"/>
                      </a:rPr>
                      <m:t>:</m:t>
                    </m:r>
                    <m:sSub>
                      <m:sSubPr>
                        <m:ctrlPr>
                          <a:rPr lang="en-US" altLang="ja-JP" i="1">
                            <a:latin typeface="Cambria Math" panose="02040503050406030204" pitchFamily="18" charset="0"/>
                          </a:rPr>
                        </m:ctrlPr>
                      </m:sSubPr>
                      <m:e>
                        <m:d>
                          <m:dPr>
                            <m:ctrlPr>
                              <a:rPr lang="en-US" altLang="ja-JP" i="1">
                                <a:latin typeface="Cambria Math" panose="02040503050406030204" pitchFamily="18" charset="0"/>
                              </a:rPr>
                            </m:ctrlPr>
                          </m:dPr>
                          <m:e>
                            <m:sSub>
                              <m:sSubPr>
                                <m:ctrlPr>
                                  <a:rPr lang="en-US" altLang="ja-JP" i="1">
                                    <a:latin typeface="Cambria Math" panose="02040503050406030204" pitchFamily="18" charset="0"/>
                                  </a:rPr>
                                </m:ctrlPr>
                              </m:sSubPr>
                              <m:e>
                                <m:r>
                                  <a:rPr lang="en-US" altLang="ja-JP" i="1">
                                    <a:latin typeface="Cambria Math" panose="02040503050406030204" pitchFamily="18" charset="0"/>
                                  </a:rPr>
                                  <m:t>𝑉</m:t>
                                </m:r>
                              </m:e>
                              <m:sub>
                                <m:r>
                                  <a:rPr lang="en-US" altLang="ja-JP" i="1">
                                    <a:latin typeface="Cambria Math" panose="02040503050406030204" pitchFamily="18" charset="0"/>
                                  </a:rPr>
                                  <m:t>𝑒𝑥𝑡</m:t>
                                </m:r>
                              </m:sub>
                            </m:sSub>
                          </m:e>
                        </m:d>
                      </m:e>
                      <m:sub>
                        <m:r>
                          <a:rPr lang="en-US" altLang="ja-JP" b="0" i="1" smtClean="0">
                            <a:latin typeface="Cambria Math" panose="02040503050406030204" pitchFamily="18" charset="0"/>
                          </a:rPr>
                          <m:t>𝑟𝑒𝑎𝑙</m:t>
                        </m:r>
                      </m:sub>
                    </m:sSub>
                  </m:oMath>
                </a14:m>
                <a:endParaRPr kumimoji="1" lang="ja-JP" altLang="en-US" dirty="0"/>
              </a:p>
            </p:txBody>
          </p:sp>
        </mc:Choice>
        <mc:Fallback xmlns="">
          <p:sp>
            <p:nvSpPr>
              <p:cNvPr id="2" name="テキスト ボックス 1">
                <a:extLst>
                  <a:ext uri="{FF2B5EF4-FFF2-40B4-BE49-F238E27FC236}">
                    <a16:creationId xmlns:a16="http://schemas.microsoft.com/office/drawing/2014/main" id="{63BE6385-A884-0647-56F9-E4D16AD217D0}"/>
                  </a:ext>
                </a:extLst>
              </p:cNvPr>
              <p:cNvSpPr txBox="1">
                <a:spLocks noRot="1" noChangeAspect="1" noMove="1" noResize="1" noEditPoints="1" noAdjustHandles="1" noChangeArrowheads="1" noChangeShapeType="1" noTextEdit="1"/>
              </p:cNvSpPr>
              <p:nvPr/>
            </p:nvSpPr>
            <p:spPr>
              <a:xfrm>
                <a:off x="1480261" y="5798364"/>
                <a:ext cx="4158254" cy="276999"/>
              </a:xfrm>
              <a:prstGeom prst="rect">
                <a:avLst/>
              </a:prstGeom>
              <a:blipFill>
                <a:blip r:embed="rId12"/>
                <a:stretch>
                  <a:fillRect b="-7843"/>
                </a:stretch>
              </a:blipFill>
              <a:ln w="28575">
                <a:solidFill>
                  <a:srgbClr val="FF0000"/>
                </a:solid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33B4BF6E-D4C5-6B6D-CC55-6255DBFB337F}"/>
                  </a:ext>
                </a:extLst>
              </p:cNvPr>
              <p:cNvSpPr txBox="1"/>
              <p:nvPr/>
            </p:nvSpPr>
            <p:spPr>
              <a:xfrm>
                <a:off x="7852205" y="3906391"/>
                <a:ext cx="2118003" cy="369332"/>
              </a:xfrm>
              <a:prstGeom prst="rect">
                <a:avLst/>
              </a:prstGeom>
              <a:noFill/>
              <a:ln w="28575">
                <a:solidFill>
                  <a:srgbClr val="FF0000"/>
                </a:solidFill>
              </a:ln>
            </p:spPr>
            <p:txBody>
              <a:bodyPr wrap="square">
                <a:spAutoFit/>
              </a:bodyPr>
              <a:lstStyle/>
              <a:p>
                <a:r>
                  <a:rPr lang="ja-JP" altLang="ja-JP" sz="1800" dirty="0">
                    <a:effectLst/>
                    <a:ea typeface="Calibri" panose="020F0502020204030204" pitchFamily="34" charset="0"/>
                    <a:cs typeface="Times New Roman" panose="02020603050405020304" pitchFamily="18" charset="0"/>
                  </a:rPr>
                  <a:t> </a:t>
                </a:r>
                <a14:m>
                  <m:oMath xmlns:m="http://schemas.openxmlformats.org/officeDocument/2006/math">
                    <m:sSub>
                      <m:sSubPr>
                        <m:ctrlPr>
                          <a:rPr lang="ja-JP" altLang="en-US" sz="1800" i="1">
                            <a:effectLst/>
                            <a:latin typeface="Cambria Math" panose="02040503050406030204" pitchFamily="18" charset="0"/>
                            <a:ea typeface="游明朝" panose="02020400000000000000" pitchFamily="18" charset="-128"/>
                            <a:cs typeface="Times New Roman" panose="02020603050405020304" pitchFamily="18" charset="0"/>
                          </a:rPr>
                        </m:ctrlPr>
                      </m:sSubPr>
                      <m:e>
                        <m:d>
                          <m:dPr>
                            <m:ctrlPr>
                              <a:rPr lang="ja-JP" altLang="en-US" sz="1800" i="1">
                                <a:effectLst/>
                                <a:latin typeface="Cambria Math" panose="02040503050406030204" pitchFamily="18" charset="0"/>
                                <a:ea typeface="游明朝" panose="02020400000000000000" pitchFamily="18" charset="-128"/>
                                <a:cs typeface="Times New Roman" panose="02020603050405020304" pitchFamily="18" charset="0"/>
                              </a:rPr>
                            </m:ctrlPr>
                          </m:dPr>
                          <m:e>
                            <m:sSub>
                              <m:sSubPr>
                                <m:ctrlPr>
                                  <a:rPr lang="ja-JP" altLang="en-US" sz="1800" i="1">
                                    <a:effectLst/>
                                    <a:latin typeface="Cambria Math" panose="02040503050406030204" pitchFamily="18" charset="0"/>
                                    <a:ea typeface="游明朝" panose="02020400000000000000" pitchFamily="18" charset="-128"/>
                                    <a:cs typeface="Times New Roman" panose="02020603050405020304" pitchFamily="18" charset="0"/>
                                  </a:rPr>
                                </m:ctrlPr>
                              </m:sSubPr>
                              <m:e>
                                <m:r>
                                  <a:rPr lang="ja-JP" altLang="en-US" sz="1800" i="1">
                                    <a:effectLst/>
                                    <a:latin typeface="Cambria Math" panose="02040503050406030204" pitchFamily="18" charset="0"/>
                                    <a:ea typeface="游明朝" panose="02020400000000000000" pitchFamily="18" charset="-128"/>
                                    <a:cs typeface="Times New Roman" panose="02020603050405020304" pitchFamily="18" charset="0"/>
                                  </a:rPr>
                                  <m:t>𝑟</m:t>
                                </m:r>
                              </m:e>
                              <m:sub>
                                <m:r>
                                  <a:rPr lang="ja-JP" altLang="en-US" sz="1800" i="1">
                                    <a:effectLst/>
                                    <a:latin typeface="Cambria Math" panose="02040503050406030204" pitchFamily="18" charset="0"/>
                                    <a:ea typeface="游明朝" panose="02020400000000000000" pitchFamily="18" charset="-128"/>
                                    <a:cs typeface="Times New Roman" panose="02020603050405020304" pitchFamily="18" charset="0"/>
                                  </a:rPr>
                                  <m:t>𝐿</m:t>
                                </m:r>
                              </m:sub>
                            </m:sSub>
                          </m:e>
                        </m:d>
                      </m:e>
                      <m:sub>
                        <m:r>
                          <a:rPr lang="ja-JP" altLang="en-US" sz="1800" i="1">
                            <a:effectLst/>
                            <a:latin typeface="Cambria Math" panose="02040503050406030204" pitchFamily="18" charset="0"/>
                            <a:ea typeface="游明朝" panose="02020400000000000000" pitchFamily="18" charset="-128"/>
                            <a:cs typeface="Times New Roman" panose="02020603050405020304" pitchFamily="18" charset="0"/>
                          </a:rPr>
                          <m:t>𝑠𝑖𝑚</m:t>
                        </m:r>
                      </m:sub>
                    </m:sSub>
                    <m:r>
                      <a:rPr lang="en-US" altLang="ja-JP" sz="1800" i="1">
                        <a:effectLst/>
                        <a:latin typeface="Cambria Math" panose="02040503050406030204" pitchFamily="18" charset="0"/>
                        <a:ea typeface="游明朝" panose="02020400000000000000" pitchFamily="18" charset="-128"/>
                        <a:cs typeface="Times New Roman" panose="02020603050405020304" pitchFamily="18" charset="0"/>
                      </a:rPr>
                      <m:t>=</m:t>
                    </m:r>
                    <m:r>
                      <a:rPr lang="ja-JP" altLang="en-US" sz="1800" i="1">
                        <a:effectLst/>
                        <a:latin typeface="Cambria Math" panose="02040503050406030204" pitchFamily="18" charset="0"/>
                        <a:ea typeface="游明朝" panose="02020400000000000000" pitchFamily="18" charset="-128"/>
                        <a:cs typeface="Times New Roman" panose="02020603050405020304" pitchFamily="18" charset="0"/>
                      </a:rPr>
                      <m:t>𝑠</m:t>
                    </m:r>
                    <m:sSub>
                      <m:sSubPr>
                        <m:ctrlPr>
                          <a:rPr lang="ja-JP" altLang="en-US" sz="1800" i="1">
                            <a:effectLst/>
                            <a:latin typeface="Cambria Math" panose="02040503050406030204" pitchFamily="18" charset="0"/>
                            <a:ea typeface="游明朝" panose="02020400000000000000" pitchFamily="18" charset="-128"/>
                            <a:cs typeface="Times New Roman" panose="02020603050405020304" pitchFamily="18" charset="0"/>
                          </a:rPr>
                        </m:ctrlPr>
                      </m:sSubPr>
                      <m:e>
                        <m:d>
                          <m:dPr>
                            <m:ctrlPr>
                              <a:rPr lang="ja-JP" altLang="en-US" sz="1800" i="1">
                                <a:effectLst/>
                                <a:latin typeface="Cambria Math" panose="02040503050406030204" pitchFamily="18" charset="0"/>
                                <a:ea typeface="游明朝" panose="02020400000000000000" pitchFamily="18" charset="-128"/>
                                <a:cs typeface="Times New Roman" panose="02020603050405020304" pitchFamily="18" charset="0"/>
                              </a:rPr>
                            </m:ctrlPr>
                          </m:dPr>
                          <m:e>
                            <m:sSub>
                              <m:sSubPr>
                                <m:ctrlPr>
                                  <a:rPr lang="ja-JP" altLang="en-US" sz="1800" i="1">
                                    <a:effectLst/>
                                    <a:latin typeface="Cambria Math" panose="02040503050406030204" pitchFamily="18" charset="0"/>
                                    <a:ea typeface="游明朝" panose="02020400000000000000" pitchFamily="18" charset="-128"/>
                                    <a:cs typeface="Times New Roman" panose="02020603050405020304" pitchFamily="18" charset="0"/>
                                  </a:rPr>
                                </m:ctrlPr>
                              </m:sSubPr>
                              <m:e>
                                <m:r>
                                  <a:rPr lang="ja-JP" altLang="en-US" sz="1800" i="1">
                                    <a:effectLst/>
                                    <a:latin typeface="Cambria Math" panose="02040503050406030204" pitchFamily="18" charset="0"/>
                                    <a:ea typeface="游明朝" panose="02020400000000000000" pitchFamily="18" charset="-128"/>
                                    <a:cs typeface="Times New Roman" panose="02020603050405020304" pitchFamily="18" charset="0"/>
                                  </a:rPr>
                                  <m:t>𝑟</m:t>
                                </m:r>
                              </m:e>
                              <m:sub>
                                <m:r>
                                  <a:rPr lang="ja-JP" altLang="en-US" sz="1800" i="1">
                                    <a:effectLst/>
                                    <a:latin typeface="Cambria Math" panose="02040503050406030204" pitchFamily="18" charset="0"/>
                                    <a:ea typeface="游明朝" panose="02020400000000000000" pitchFamily="18" charset="-128"/>
                                    <a:cs typeface="Times New Roman" panose="02020603050405020304" pitchFamily="18" charset="0"/>
                                  </a:rPr>
                                  <m:t>𝐿</m:t>
                                </m:r>
                              </m:sub>
                            </m:sSub>
                          </m:e>
                        </m:d>
                      </m:e>
                      <m:sub>
                        <m:r>
                          <a:rPr lang="ja-JP" altLang="en-US" sz="1800" i="1">
                            <a:effectLst/>
                            <a:latin typeface="Cambria Math" panose="02040503050406030204" pitchFamily="18" charset="0"/>
                            <a:ea typeface="游明朝" panose="02020400000000000000" pitchFamily="18" charset="-128"/>
                            <a:cs typeface="Times New Roman" panose="02020603050405020304" pitchFamily="18" charset="0"/>
                          </a:rPr>
                          <m:t>𝑟𝑒𝑎𝑙</m:t>
                        </m:r>
                      </m:sub>
                    </m:sSub>
                  </m:oMath>
                </a14:m>
                <a:endParaRPr lang="ja-JP" altLang="en-US" dirty="0"/>
              </a:p>
            </p:txBody>
          </p:sp>
        </mc:Choice>
        <mc:Fallback xmlns="">
          <p:sp>
            <p:nvSpPr>
              <p:cNvPr id="4" name="テキスト ボックス 3">
                <a:extLst>
                  <a:ext uri="{FF2B5EF4-FFF2-40B4-BE49-F238E27FC236}">
                    <a16:creationId xmlns:a16="http://schemas.microsoft.com/office/drawing/2014/main" id="{33B4BF6E-D4C5-6B6D-CC55-6255DBFB337F}"/>
                  </a:ext>
                </a:extLst>
              </p:cNvPr>
              <p:cNvSpPr txBox="1">
                <a:spLocks noRot="1" noChangeAspect="1" noMove="1" noResize="1" noEditPoints="1" noAdjustHandles="1" noChangeArrowheads="1" noChangeShapeType="1" noTextEdit="1"/>
              </p:cNvSpPr>
              <p:nvPr/>
            </p:nvSpPr>
            <p:spPr>
              <a:xfrm>
                <a:off x="7852205" y="3906391"/>
                <a:ext cx="2118003" cy="369332"/>
              </a:xfrm>
              <a:prstGeom prst="rect">
                <a:avLst/>
              </a:prstGeom>
              <a:blipFill>
                <a:blip r:embed="rId13"/>
                <a:stretch>
                  <a:fillRect/>
                </a:stretch>
              </a:blipFill>
              <a:ln w="28575">
                <a:solidFill>
                  <a:srgbClr val="FF0000"/>
                </a:solidFill>
              </a:ln>
            </p:spPr>
            <p:txBody>
              <a:bodyPr/>
              <a:lstStyle/>
              <a:p>
                <a:r>
                  <a:rPr lang="ja-JP" altLang="en-US">
                    <a:noFill/>
                  </a:rPr>
                  <a:t> </a:t>
                </a:r>
              </a:p>
            </p:txBody>
          </p:sp>
        </mc:Fallback>
      </mc:AlternateContent>
    </p:spTree>
    <p:extLst>
      <p:ext uri="{BB962C8B-B14F-4D97-AF65-F5344CB8AC3E}">
        <p14:creationId xmlns:p14="http://schemas.microsoft.com/office/powerpoint/2010/main" val="1349036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B3E7373D-8919-B119-A12E-1122F5F60E69}"/>
              </a:ext>
            </a:extLst>
          </p:cNvPr>
          <p:cNvPicPr>
            <a:picLocks noChangeAspect="1"/>
          </p:cNvPicPr>
          <p:nvPr/>
        </p:nvPicPr>
        <p:blipFill>
          <a:blip r:embed="rId3"/>
          <a:stretch>
            <a:fillRect/>
          </a:stretch>
        </p:blipFill>
        <p:spPr>
          <a:xfrm>
            <a:off x="6232531" y="2215412"/>
            <a:ext cx="5818682" cy="3799100"/>
          </a:xfrm>
          <a:prstGeom prst="rect">
            <a:avLst/>
          </a:prstGeom>
        </p:spPr>
      </p:pic>
      <p:sp>
        <p:nvSpPr>
          <p:cNvPr id="2" name="Line 5">
            <a:extLst>
              <a:ext uri="{FF2B5EF4-FFF2-40B4-BE49-F238E27FC236}">
                <a16:creationId xmlns:a16="http://schemas.microsoft.com/office/drawing/2014/main" id="{82DEDF26-AD7E-C2C5-9754-D7C316361BDE}"/>
              </a:ext>
            </a:extLst>
          </p:cNvPr>
          <p:cNvSpPr>
            <a:spLocks noChangeShapeType="1"/>
          </p:cNvSpPr>
          <p:nvPr/>
        </p:nvSpPr>
        <p:spPr bwMode="auto">
          <a:xfrm>
            <a:off x="102742" y="564454"/>
            <a:ext cx="10162795" cy="0"/>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 name="正方形/長方形 2">
            <a:extLst>
              <a:ext uri="{FF2B5EF4-FFF2-40B4-BE49-F238E27FC236}">
                <a16:creationId xmlns:a16="http://schemas.microsoft.com/office/drawing/2014/main" id="{01061464-0134-1057-B3EA-21F768291C17}"/>
              </a:ext>
            </a:extLst>
          </p:cNvPr>
          <p:cNvSpPr/>
          <p:nvPr/>
        </p:nvSpPr>
        <p:spPr>
          <a:xfrm>
            <a:off x="17795" y="41234"/>
            <a:ext cx="9913291" cy="523220"/>
          </a:xfrm>
          <a:prstGeom prst="rect">
            <a:avLst/>
          </a:prstGeom>
        </p:spPr>
        <p:txBody>
          <a:bodyPr wrap="none">
            <a:spAutoFit/>
          </a:bodyPr>
          <a:lstStyle/>
          <a:p>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Spatial distribution of plasma density and potential along the </a:t>
            </a:r>
            <a:r>
              <a:rPr lang="en-US" altLang="ja-JP" sz="2800" i="1"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z-</a:t>
            </a:r>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axis</a:t>
            </a:r>
          </a:p>
        </p:txBody>
      </p:sp>
      <p:pic>
        <p:nvPicPr>
          <p:cNvPr id="5" name="図 4">
            <a:extLst>
              <a:ext uri="{FF2B5EF4-FFF2-40B4-BE49-F238E27FC236}">
                <a16:creationId xmlns:a16="http://schemas.microsoft.com/office/drawing/2014/main" id="{A20EADDE-7B59-C14D-383A-B99E3B881FE0}"/>
              </a:ext>
            </a:extLst>
          </p:cNvPr>
          <p:cNvPicPr>
            <a:picLocks noChangeAspect="1"/>
          </p:cNvPicPr>
          <p:nvPr/>
        </p:nvPicPr>
        <p:blipFill>
          <a:blip r:embed="rId4"/>
          <a:stretch>
            <a:fillRect/>
          </a:stretch>
        </p:blipFill>
        <p:spPr>
          <a:xfrm>
            <a:off x="419693" y="2055573"/>
            <a:ext cx="5572903" cy="3623816"/>
          </a:xfrm>
          <a:prstGeom prst="rect">
            <a:avLst/>
          </a:prstGeom>
        </p:spPr>
      </p:pic>
      <p:sp>
        <p:nvSpPr>
          <p:cNvPr id="6" name="テキスト ボックス 5">
            <a:extLst>
              <a:ext uri="{FF2B5EF4-FFF2-40B4-BE49-F238E27FC236}">
                <a16:creationId xmlns:a16="http://schemas.microsoft.com/office/drawing/2014/main" id="{8ED8C091-28ED-F0D3-5D42-3EA3D5670B28}"/>
              </a:ext>
            </a:extLst>
          </p:cNvPr>
          <p:cNvSpPr txBox="1"/>
          <p:nvPr/>
        </p:nvSpPr>
        <p:spPr>
          <a:xfrm rot="16200000">
            <a:off x="-1338458" y="3420390"/>
            <a:ext cx="3030426" cy="400110"/>
          </a:xfrm>
          <a:prstGeom prst="rect">
            <a:avLst/>
          </a:prstGeom>
          <a:noFill/>
        </p:spPr>
        <p:txBody>
          <a:bodyPr wrap="square" rtlCol="0">
            <a:spAutoFit/>
          </a:bodyPr>
          <a:lstStyle/>
          <a:p>
            <a:r>
              <a:rPr lang="en-US" altLang="ja-JP" sz="2000" i="1" dirty="0">
                <a:latin typeface="Times New Roman" panose="02020603050405020304" pitchFamily="18" charset="0"/>
                <a:cs typeface="Times New Roman" panose="02020603050405020304" pitchFamily="18" charset="0"/>
              </a:rPr>
              <a:t>n</a:t>
            </a:r>
            <a:r>
              <a:rPr lang="en-US" altLang="ja-JP" sz="2000" baseline="-25000" dirty="0">
                <a:latin typeface="Times New Roman" panose="02020603050405020304" pitchFamily="18" charset="0"/>
                <a:cs typeface="Times New Roman" panose="02020603050405020304" pitchFamily="18" charset="0"/>
              </a:rPr>
              <a:t>e</a:t>
            </a:r>
            <a:r>
              <a:rPr lang="en-US" altLang="ja-JP" sz="2000" dirty="0">
                <a:latin typeface="Times New Roman" panose="02020603050405020304" pitchFamily="18" charset="0"/>
                <a:cs typeface="Times New Roman" panose="02020603050405020304" pitchFamily="18" charset="0"/>
              </a:rPr>
              <a:t>, </a:t>
            </a:r>
            <a:r>
              <a:rPr lang="en-US" altLang="ja-JP" sz="2000" i="1" dirty="0" err="1">
                <a:latin typeface="Times New Roman" panose="02020603050405020304" pitchFamily="18" charset="0"/>
                <a:cs typeface="Times New Roman" panose="02020603050405020304" pitchFamily="18" charset="0"/>
              </a:rPr>
              <a:t>n</a:t>
            </a:r>
            <a:r>
              <a:rPr lang="en-US" altLang="ja-JP" sz="2000" baseline="-25000" dirty="0" err="1">
                <a:latin typeface="Times New Roman" panose="02020603050405020304" pitchFamily="18" charset="0"/>
                <a:cs typeface="Times New Roman" panose="02020603050405020304" pitchFamily="18" charset="0"/>
              </a:rPr>
              <a:t>H</a:t>
            </a:r>
            <a:r>
              <a:rPr lang="en-US" altLang="ja-JP" sz="2000" baseline="-25000" dirty="0">
                <a:latin typeface="Times New Roman" panose="02020603050405020304" pitchFamily="18" charset="0"/>
                <a:cs typeface="Times New Roman" panose="02020603050405020304" pitchFamily="18" charset="0"/>
              </a:rPr>
              <a:t>+, </a:t>
            </a:r>
            <a:r>
              <a:rPr lang="en-US" altLang="ja-JP" sz="2000" i="1" dirty="0" err="1">
                <a:latin typeface="Times New Roman" panose="02020603050405020304" pitchFamily="18" charset="0"/>
                <a:cs typeface="Times New Roman" panose="02020603050405020304" pitchFamily="18" charset="0"/>
              </a:rPr>
              <a:t>n</a:t>
            </a:r>
            <a:r>
              <a:rPr lang="en-US" altLang="ja-JP" sz="2000" baseline="-25000" dirty="0" err="1">
                <a:latin typeface="Times New Roman" panose="02020603050405020304" pitchFamily="18" charset="0"/>
                <a:cs typeface="Times New Roman" panose="02020603050405020304" pitchFamily="18" charset="0"/>
              </a:rPr>
              <a:t>H</a:t>
            </a:r>
            <a:r>
              <a:rPr lang="en-US" altLang="ja-JP" sz="2000" baseline="-25000" dirty="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 (×</a:t>
            </a:r>
            <a:r>
              <a:rPr lang="en-US" altLang="ja-JP" sz="2000" i="1" dirty="0">
                <a:latin typeface="Times New Roman" panose="02020603050405020304" pitchFamily="18" charset="0"/>
                <a:cs typeface="Times New Roman" panose="02020603050405020304" pitchFamily="18" charset="0"/>
              </a:rPr>
              <a:t>n</a:t>
            </a:r>
            <a:r>
              <a:rPr lang="en-US" altLang="ja-JP" sz="2000" baseline="-25000" dirty="0">
                <a:latin typeface="Times New Roman" panose="02020603050405020304" pitchFamily="18" charset="0"/>
                <a:cs typeface="Times New Roman" panose="02020603050405020304" pitchFamily="18" charset="0"/>
              </a:rPr>
              <a:t>e0</a:t>
            </a:r>
            <a:r>
              <a:rPr lang="en-US" altLang="ja-JP" sz="2000" dirty="0">
                <a:latin typeface="Times New Roman" panose="02020603050405020304" pitchFamily="18" charset="0"/>
                <a:cs typeface="Times New Roman" panose="02020603050405020304" pitchFamily="18" charset="0"/>
              </a:rPr>
              <a:t> m</a:t>
            </a:r>
            <a:r>
              <a:rPr lang="en-US" altLang="ja-JP" sz="2000" baseline="30000" dirty="0">
                <a:latin typeface="Times New Roman" panose="02020603050405020304" pitchFamily="18" charset="0"/>
                <a:cs typeface="Times New Roman" panose="02020603050405020304" pitchFamily="18" charset="0"/>
              </a:rPr>
              <a:t>-3</a:t>
            </a:r>
            <a:r>
              <a:rPr lang="en-US" altLang="ja-JP" sz="2000" dirty="0">
                <a:latin typeface="Times New Roman" panose="02020603050405020304" pitchFamily="18" charset="0"/>
                <a:cs typeface="Times New Roman" panose="02020603050405020304" pitchFamily="18" charset="0"/>
              </a:rPr>
              <a:t>)</a:t>
            </a:r>
            <a:endParaRPr kumimoji="1" lang="ja-JP" altLang="en-US" sz="2000" dirty="0">
              <a:latin typeface="Times New Roman" panose="02020603050405020304" pitchFamily="18" charset="0"/>
              <a:cs typeface="Times New Roman" panose="02020603050405020304" pitchFamily="18" charset="0"/>
            </a:endParaRPr>
          </a:p>
        </p:txBody>
      </p:sp>
      <p:sp>
        <p:nvSpPr>
          <p:cNvPr id="8" name="テキスト ボックス 7">
            <a:extLst>
              <a:ext uri="{FF2B5EF4-FFF2-40B4-BE49-F238E27FC236}">
                <a16:creationId xmlns:a16="http://schemas.microsoft.com/office/drawing/2014/main" id="{3E93D3F4-BF27-5C25-A15D-E6E7DE02229E}"/>
              </a:ext>
            </a:extLst>
          </p:cNvPr>
          <p:cNvSpPr txBox="1"/>
          <p:nvPr/>
        </p:nvSpPr>
        <p:spPr>
          <a:xfrm>
            <a:off x="2882253" y="694143"/>
            <a:ext cx="3978148" cy="400110"/>
          </a:xfrm>
          <a:prstGeom prst="rect">
            <a:avLst/>
          </a:prstGeom>
          <a:solidFill>
            <a:srgbClr val="FFFF99"/>
          </a:solidFill>
        </p:spPr>
        <p:txBody>
          <a:bodyPr wrap="square" rtlCol="0">
            <a:spAutoFit/>
          </a:bodyPr>
          <a:lstStyle/>
          <a:p>
            <a:r>
              <a:rPr kumimoji="1" lang="en-US" altLang="ja-JP" sz="2000" i="1" dirty="0">
                <a:latin typeface="Times New Roman" panose="02020603050405020304" pitchFamily="18" charset="0"/>
                <a:cs typeface="Times New Roman" panose="02020603050405020304" pitchFamily="18" charset="0"/>
              </a:rPr>
              <a:t>n</a:t>
            </a:r>
            <a:r>
              <a:rPr kumimoji="1" lang="en-US" altLang="ja-JP" sz="2000" i="1" baseline="-25000" dirty="0">
                <a:latin typeface="Times New Roman" panose="02020603050405020304" pitchFamily="18" charset="0"/>
                <a:cs typeface="Times New Roman" panose="02020603050405020304" pitchFamily="18" charset="0"/>
              </a:rPr>
              <a:t>e</a:t>
            </a:r>
            <a:r>
              <a:rPr kumimoji="1" lang="en-US" altLang="ja-JP" sz="2000" baseline="-25000" dirty="0">
                <a:latin typeface="Times New Roman" panose="02020603050405020304" pitchFamily="18" charset="0"/>
                <a:cs typeface="Times New Roman" panose="02020603050405020304" pitchFamily="18" charset="0"/>
              </a:rPr>
              <a:t>0</a:t>
            </a:r>
            <a:r>
              <a:rPr kumimoji="1" lang="en-US" altLang="ja-JP" sz="2000" dirty="0">
                <a:latin typeface="Times New Roman" panose="02020603050405020304" pitchFamily="18" charset="0"/>
                <a:cs typeface="Times New Roman" panose="02020603050405020304" pitchFamily="18" charset="0"/>
              </a:rPr>
              <a:t> =</a:t>
            </a:r>
            <a:r>
              <a:rPr lang="en-US" altLang="ja-JP" sz="2000" dirty="0">
                <a:latin typeface="Times New Roman" panose="02020603050405020304" pitchFamily="18" charset="0"/>
                <a:cs typeface="Times New Roman" panose="02020603050405020304" pitchFamily="18" charset="0"/>
              </a:rPr>
              <a:t>1.8×10</a:t>
            </a:r>
            <a:r>
              <a:rPr lang="en-US" altLang="ja-JP" sz="2000" baseline="30000" dirty="0">
                <a:latin typeface="Times New Roman" panose="02020603050405020304" pitchFamily="18" charset="0"/>
                <a:cs typeface="Times New Roman" panose="02020603050405020304" pitchFamily="18" charset="0"/>
              </a:rPr>
              <a:t>17 </a:t>
            </a:r>
            <a:r>
              <a:rPr lang="en-US" altLang="ja-JP" sz="2000" dirty="0">
                <a:latin typeface="Times New Roman" panose="02020603050405020304" pitchFamily="18" charset="0"/>
                <a:cs typeface="Times New Roman" panose="02020603050405020304" pitchFamily="18" charset="0"/>
              </a:rPr>
              <a:t>m</a:t>
            </a:r>
            <a:r>
              <a:rPr lang="en-US" altLang="ja-JP" sz="2000" baseline="30000" dirty="0">
                <a:latin typeface="Times New Roman" panose="02020603050405020304" pitchFamily="18" charset="0"/>
                <a:cs typeface="Times New Roman" panose="02020603050405020304" pitchFamily="18" charset="0"/>
              </a:rPr>
              <a:t>-3 </a:t>
            </a:r>
            <a:r>
              <a:rPr lang="en-US" altLang="ja-JP" sz="2000" dirty="0">
                <a:latin typeface="Times New Roman" panose="02020603050405020304" pitchFamily="18" charset="0"/>
                <a:cs typeface="Times New Roman" panose="02020603050405020304" pitchFamily="18" charset="0"/>
              </a:rPr>
              <a:t>, </a:t>
            </a:r>
            <a:r>
              <a:rPr lang="en-US" altLang="ja-JP" sz="2000" i="1" dirty="0" err="1">
                <a:latin typeface="Times New Roman" panose="02020603050405020304" pitchFamily="18" charset="0"/>
                <a:cs typeface="Times New Roman" panose="02020603050405020304" pitchFamily="18" charset="0"/>
              </a:rPr>
              <a:t>λ</a:t>
            </a:r>
            <a:r>
              <a:rPr lang="en-US" altLang="ja-JP" sz="2000" i="1" baseline="-25000" dirty="0" err="1">
                <a:latin typeface="Times New Roman" panose="02020603050405020304" pitchFamily="18" charset="0"/>
                <a:cs typeface="Times New Roman" panose="02020603050405020304" pitchFamily="18" charset="0"/>
              </a:rPr>
              <a:t>De</a:t>
            </a:r>
            <a:r>
              <a:rPr lang="en-US" altLang="ja-JP" sz="2000" dirty="0">
                <a:latin typeface="Times New Roman" panose="02020603050405020304" pitchFamily="18" charset="0"/>
                <a:cs typeface="Times New Roman" panose="02020603050405020304" pitchFamily="18" charset="0"/>
              </a:rPr>
              <a:t> = 0.0157 mm</a:t>
            </a:r>
            <a:endParaRPr lang="ja-JP" altLang="en-US" sz="2000" dirty="0"/>
          </a:p>
        </p:txBody>
      </p:sp>
      <p:sp>
        <p:nvSpPr>
          <p:cNvPr id="9" name="テキスト ボックス 8">
            <a:extLst>
              <a:ext uri="{FF2B5EF4-FFF2-40B4-BE49-F238E27FC236}">
                <a16:creationId xmlns:a16="http://schemas.microsoft.com/office/drawing/2014/main" id="{4EC0DF34-E37F-6FF9-542D-8D572D80F92F}"/>
              </a:ext>
            </a:extLst>
          </p:cNvPr>
          <p:cNvSpPr txBox="1"/>
          <p:nvPr/>
        </p:nvSpPr>
        <p:spPr>
          <a:xfrm>
            <a:off x="2421998" y="4502039"/>
            <a:ext cx="928459" cy="369332"/>
          </a:xfrm>
          <a:prstGeom prst="rect">
            <a:avLst/>
          </a:prstGeom>
          <a:noFill/>
        </p:spPr>
        <p:txBody>
          <a:bodyPr wrap="none" rtlCol="0">
            <a:spAutoFit/>
          </a:bodyPr>
          <a:lstStyle/>
          <a:p>
            <a:r>
              <a:rPr kumimoji="1" lang="en-US" altLang="ja-JP" dirty="0">
                <a:latin typeface="Times New Roman" panose="02020603050405020304" pitchFamily="18" charset="0"/>
                <a:ea typeface="ＭＳ ゴシック" panose="020B0609070205080204" pitchFamily="49" charset="-128"/>
                <a:cs typeface="Times New Roman" panose="02020603050405020304" pitchFamily="18" charset="0"/>
              </a:rPr>
              <a:t>electron</a:t>
            </a:r>
            <a:endParaRPr kumimoji="1" lang="ja-JP" altLang="en-US" dirty="0">
              <a:latin typeface="Times New Roman" panose="02020603050405020304" pitchFamily="18" charset="0"/>
              <a:ea typeface="ＭＳ ゴシック" panose="020B0609070205080204" pitchFamily="49" charset="-128"/>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523EC2BD-F0DA-158B-6F1A-478364979126}"/>
              </a:ext>
            </a:extLst>
          </p:cNvPr>
          <p:cNvSpPr txBox="1"/>
          <p:nvPr/>
        </p:nvSpPr>
        <p:spPr>
          <a:xfrm>
            <a:off x="2882253" y="3394983"/>
            <a:ext cx="402674" cy="369332"/>
          </a:xfrm>
          <a:prstGeom prst="rect">
            <a:avLst/>
          </a:prstGeom>
          <a:noFill/>
        </p:spPr>
        <p:txBody>
          <a:bodyPr wrap="none" rtlCol="0">
            <a:spAutoFit/>
          </a:bodyPr>
          <a:lstStyle/>
          <a:p>
            <a:r>
              <a:rPr lang="en-US" altLang="ja-JP" dirty="0">
                <a:latin typeface="Times New Roman" panose="02020603050405020304" pitchFamily="18" charset="0"/>
                <a:ea typeface="ＭＳ ゴシック" panose="020B0609070205080204" pitchFamily="49" charset="-128"/>
                <a:cs typeface="Times New Roman" panose="02020603050405020304" pitchFamily="18" charset="0"/>
              </a:rPr>
              <a:t>H</a:t>
            </a:r>
            <a:r>
              <a:rPr lang="en-US" altLang="ja-JP" baseline="30000" dirty="0">
                <a:latin typeface="Times New Roman" panose="02020603050405020304" pitchFamily="18" charset="0"/>
                <a:ea typeface="ＭＳ ゴシック" panose="020B0609070205080204" pitchFamily="49" charset="-128"/>
                <a:cs typeface="Times New Roman" panose="02020603050405020304" pitchFamily="18" charset="0"/>
              </a:rPr>
              <a:t>-</a:t>
            </a:r>
            <a:endParaRPr kumimoji="1" lang="ja-JP" altLang="en-US" baseline="300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0BA8C79F-F2CD-B4B9-83E7-6BDCC5DBE539}"/>
              </a:ext>
            </a:extLst>
          </p:cNvPr>
          <p:cNvSpPr txBox="1"/>
          <p:nvPr/>
        </p:nvSpPr>
        <p:spPr>
          <a:xfrm>
            <a:off x="3521938" y="2641589"/>
            <a:ext cx="437940" cy="369332"/>
          </a:xfrm>
          <a:prstGeom prst="rect">
            <a:avLst/>
          </a:prstGeom>
          <a:noFill/>
        </p:spPr>
        <p:txBody>
          <a:bodyPr wrap="none" rtlCol="0">
            <a:spAutoFit/>
          </a:bodyPr>
          <a:lstStyle/>
          <a:p>
            <a:r>
              <a:rPr lang="en-US" altLang="ja-JP" dirty="0">
                <a:latin typeface="Times New Roman" panose="02020603050405020304" pitchFamily="18" charset="0"/>
                <a:ea typeface="ＭＳ ゴシック" panose="020B0609070205080204" pitchFamily="49" charset="-128"/>
                <a:cs typeface="Times New Roman" panose="02020603050405020304" pitchFamily="18" charset="0"/>
              </a:rPr>
              <a:t>H</a:t>
            </a:r>
            <a:r>
              <a:rPr lang="en-US" altLang="ja-JP" baseline="30000" dirty="0">
                <a:latin typeface="Times New Roman" panose="02020603050405020304" pitchFamily="18" charset="0"/>
                <a:ea typeface="ＭＳ ゴシック" panose="020B0609070205080204" pitchFamily="49" charset="-128"/>
                <a:cs typeface="Times New Roman" panose="02020603050405020304" pitchFamily="18" charset="0"/>
              </a:rPr>
              <a:t>+</a:t>
            </a:r>
            <a:endParaRPr kumimoji="1" lang="ja-JP" altLang="en-US" baseline="300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p:sp>
        <p:nvSpPr>
          <p:cNvPr id="16" name="テキスト ボックス 15">
            <a:extLst>
              <a:ext uri="{FF2B5EF4-FFF2-40B4-BE49-F238E27FC236}">
                <a16:creationId xmlns:a16="http://schemas.microsoft.com/office/drawing/2014/main" id="{3F5361FC-B9BB-99FB-65A0-82422F9E59B2}"/>
              </a:ext>
            </a:extLst>
          </p:cNvPr>
          <p:cNvSpPr txBox="1"/>
          <p:nvPr/>
        </p:nvSpPr>
        <p:spPr>
          <a:xfrm>
            <a:off x="5362236" y="5652037"/>
            <a:ext cx="936834" cy="400110"/>
          </a:xfrm>
          <a:prstGeom prst="rect">
            <a:avLst/>
          </a:prstGeom>
          <a:noFill/>
        </p:spPr>
        <p:txBody>
          <a:bodyPr wrap="square">
            <a:spAutoFit/>
          </a:bodyPr>
          <a:lstStyle/>
          <a:p>
            <a:r>
              <a:rPr lang="en-US" altLang="ja-JP" sz="2000" dirty="0">
                <a:latin typeface="Times New Roman" panose="02020603050405020304" pitchFamily="18" charset="0"/>
                <a:cs typeface="Times New Roman" panose="02020603050405020304" pitchFamily="18" charset="0"/>
              </a:rPr>
              <a:t>×5</a:t>
            </a:r>
            <a:r>
              <a:rPr lang="en-US" altLang="ja-JP" sz="2000" i="1" dirty="0">
                <a:latin typeface="Times New Roman" panose="02020603050405020304" pitchFamily="18" charset="0"/>
                <a:cs typeface="Times New Roman" panose="02020603050405020304" pitchFamily="18" charset="0"/>
              </a:rPr>
              <a:t>λ</a:t>
            </a:r>
            <a:r>
              <a:rPr lang="en-US" altLang="ja-JP" sz="2000" i="1" baseline="-25000" dirty="0">
                <a:latin typeface="Times New Roman" panose="02020603050405020304" pitchFamily="18" charset="0"/>
                <a:cs typeface="Times New Roman" panose="02020603050405020304" pitchFamily="18" charset="0"/>
              </a:rPr>
              <a:t>De</a:t>
            </a:r>
            <a:r>
              <a:rPr lang="en-US" altLang="ja-JP" sz="2000" dirty="0">
                <a:latin typeface="Times New Roman" panose="02020603050405020304" pitchFamily="18" charset="0"/>
                <a:cs typeface="Times New Roman" panose="02020603050405020304" pitchFamily="18" charset="0"/>
              </a:rPr>
              <a:t> </a:t>
            </a:r>
            <a:endParaRPr lang="ja-JP" altLang="en-US" sz="2000" dirty="0"/>
          </a:p>
        </p:txBody>
      </p:sp>
      <p:sp>
        <p:nvSpPr>
          <p:cNvPr id="38" name="テキスト ボックス 37">
            <a:extLst>
              <a:ext uri="{FF2B5EF4-FFF2-40B4-BE49-F238E27FC236}">
                <a16:creationId xmlns:a16="http://schemas.microsoft.com/office/drawing/2014/main" id="{9A5BA92B-CAE3-57E9-C849-2C784130DA57}"/>
              </a:ext>
            </a:extLst>
          </p:cNvPr>
          <p:cNvSpPr txBox="1"/>
          <p:nvPr/>
        </p:nvSpPr>
        <p:spPr>
          <a:xfrm>
            <a:off x="3127214" y="5635646"/>
            <a:ext cx="625525" cy="400110"/>
          </a:xfrm>
          <a:prstGeom prst="rect">
            <a:avLst/>
          </a:prstGeom>
          <a:noFill/>
        </p:spPr>
        <p:txBody>
          <a:bodyPr wrap="square">
            <a:spAutoFit/>
          </a:bodyPr>
          <a:lstStyle/>
          <a:p>
            <a:r>
              <a:rPr kumimoji="1" lang="en-US" altLang="ja-JP" sz="2000" i="1" dirty="0" err="1">
                <a:latin typeface="Times New Roman" panose="02020603050405020304" pitchFamily="18" charset="0"/>
                <a:cs typeface="Times New Roman" panose="02020603050405020304" pitchFamily="18" charset="0"/>
              </a:rPr>
              <a:t>z</a:t>
            </a:r>
            <a:r>
              <a:rPr kumimoji="1" lang="en-US" altLang="ja-JP" sz="2000" i="1" baseline="-25000" dirty="0" err="1">
                <a:latin typeface="Times New Roman" panose="02020603050405020304" pitchFamily="18" charset="0"/>
                <a:cs typeface="Times New Roman" panose="02020603050405020304" pitchFamily="18" charset="0"/>
              </a:rPr>
              <a:t>sim</a:t>
            </a:r>
            <a:endParaRPr lang="ja-JP" altLang="en-US" sz="2000" dirty="0"/>
          </a:p>
        </p:txBody>
      </p:sp>
      <p:sp>
        <p:nvSpPr>
          <p:cNvPr id="39" name="テキスト ボックス 38">
            <a:extLst>
              <a:ext uri="{FF2B5EF4-FFF2-40B4-BE49-F238E27FC236}">
                <a16:creationId xmlns:a16="http://schemas.microsoft.com/office/drawing/2014/main" id="{9564D73A-D12D-5484-38BC-B9DA5266446D}"/>
              </a:ext>
            </a:extLst>
          </p:cNvPr>
          <p:cNvSpPr txBox="1"/>
          <p:nvPr/>
        </p:nvSpPr>
        <p:spPr>
          <a:xfrm>
            <a:off x="2333092" y="1344319"/>
            <a:ext cx="2097049" cy="400110"/>
          </a:xfrm>
          <a:prstGeom prst="rect">
            <a:avLst/>
          </a:prstGeom>
          <a:noFill/>
          <a:ln w="28575">
            <a:solidFill>
              <a:srgbClr val="00B050"/>
            </a:solidFill>
          </a:ln>
        </p:spPr>
        <p:txBody>
          <a:bodyPr wrap="square" rtlCol="0">
            <a:spAutoFit/>
          </a:bodyPr>
          <a:lstStyle/>
          <a:p>
            <a:r>
              <a:rPr kumimoji="1"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(a) </a:t>
            </a:r>
            <a:r>
              <a:rPr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Plasma</a:t>
            </a:r>
            <a:r>
              <a:rPr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density</a:t>
            </a:r>
            <a:endPar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p:cxnSp>
        <p:nvCxnSpPr>
          <p:cNvPr id="40" name="直線コネクタ 39">
            <a:extLst>
              <a:ext uri="{FF2B5EF4-FFF2-40B4-BE49-F238E27FC236}">
                <a16:creationId xmlns:a16="http://schemas.microsoft.com/office/drawing/2014/main" id="{AD62F6A3-6AE5-D0D5-9C4A-023F47902266}"/>
              </a:ext>
            </a:extLst>
          </p:cNvPr>
          <p:cNvCxnSpPr>
            <a:cxnSpLocks/>
          </p:cNvCxnSpPr>
          <p:nvPr/>
        </p:nvCxnSpPr>
        <p:spPr>
          <a:xfrm flipV="1">
            <a:off x="4543383" y="2253925"/>
            <a:ext cx="0" cy="2952000"/>
          </a:xfrm>
          <a:prstGeom prst="line">
            <a:avLst/>
          </a:prstGeom>
          <a:ln>
            <a:prstDash val="sysDot"/>
          </a:ln>
        </p:spPr>
        <p:style>
          <a:lnRef idx="2">
            <a:schemeClr val="dk1"/>
          </a:lnRef>
          <a:fillRef idx="0">
            <a:schemeClr val="dk1"/>
          </a:fillRef>
          <a:effectRef idx="1">
            <a:schemeClr val="dk1"/>
          </a:effectRef>
          <a:fontRef idx="minor">
            <a:schemeClr val="tx1"/>
          </a:fontRef>
        </p:style>
      </p:cxnSp>
      <p:cxnSp>
        <p:nvCxnSpPr>
          <p:cNvPr id="44" name="直線コネクタ 43">
            <a:extLst>
              <a:ext uri="{FF2B5EF4-FFF2-40B4-BE49-F238E27FC236}">
                <a16:creationId xmlns:a16="http://schemas.microsoft.com/office/drawing/2014/main" id="{3DBE7553-1436-1B55-38A8-9F837BBF3B69}"/>
              </a:ext>
            </a:extLst>
          </p:cNvPr>
          <p:cNvCxnSpPr>
            <a:cxnSpLocks/>
          </p:cNvCxnSpPr>
          <p:nvPr/>
        </p:nvCxnSpPr>
        <p:spPr>
          <a:xfrm flipV="1">
            <a:off x="5442648" y="2253925"/>
            <a:ext cx="0" cy="2952000"/>
          </a:xfrm>
          <a:prstGeom prst="line">
            <a:avLst/>
          </a:prstGeom>
          <a:ln>
            <a:prstDash val="sysDot"/>
          </a:ln>
        </p:spPr>
        <p:style>
          <a:lnRef idx="2">
            <a:schemeClr val="dk1"/>
          </a:lnRef>
          <a:fillRef idx="0">
            <a:schemeClr val="dk1"/>
          </a:fillRef>
          <a:effectRef idx="1">
            <a:schemeClr val="dk1"/>
          </a:effectRef>
          <a:fontRef idx="minor">
            <a:schemeClr val="tx1"/>
          </a:fontRef>
        </p:style>
      </p:cxnSp>
      <p:cxnSp>
        <p:nvCxnSpPr>
          <p:cNvPr id="45" name="直線矢印コネクタ 44">
            <a:extLst>
              <a:ext uri="{FF2B5EF4-FFF2-40B4-BE49-F238E27FC236}">
                <a16:creationId xmlns:a16="http://schemas.microsoft.com/office/drawing/2014/main" id="{15CF1BBC-76DC-5FF7-A5B0-017EF0D38282}"/>
              </a:ext>
            </a:extLst>
          </p:cNvPr>
          <p:cNvCxnSpPr>
            <a:cxnSpLocks/>
          </p:cNvCxnSpPr>
          <p:nvPr/>
        </p:nvCxnSpPr>
        <p:spPr>
          <a:xfrm>
            <a:off x="953717" y="2455995"/>
            <a:ext cx="3564000" cy="0"/>
          </a:xfrm>
          <a:prstGeom prst="straightConnector1">
            <a:avLst/>
          </a:prstGeom>
          <a:ln w="28575">
            <a:headEnd type="arrow" w="med" len="med"/>
            <a:tailEnd type="arrow" w="med" len="med"/>
          </a:ln>
        </p:spPr>
        <p:style>
          <a:lnRef idx="2">
            <a:schemeClr val="dk1"/>
          </a:lnRef>
          <a:fillRef idx="0">
            <a:schemeClr val="dk1"/>
          </a:fillRef>
          <a:effectRef idx="1">
            <a:schemeClr val="dk1"/>
          </a:effectRef>
          <a:fontRef idx="minor">
            <a:schemeClr val="tx1"/>
          </a:fontRef>
        </p:style>
      </p:cxnSp>
      <p:sp>
        <p:nvSpPr>
          <p:cNvPr id="46" name="テキスト ボックス 45">
            <a:extLst>
              <a:ext uri="{FF2B5EF4-FFF2-40B4-BE49-F238E27FC236}">
                <a16:creationId xmlns:a16="http://schemas.microsoft.com/office/drawing/2014/main" id="{6F496192-77E6-B237-EB35-34FFB61C0FCC}"/>
              </a:ext>
            </a:extLst>
          </p:cNvPr>
          <p:cNvSpPr txBox="1"/>
          <p:nvPr/>
        </p:nvSpPr>
        <p:spPr>
          <a:xfrm>
            <a:off x="1892228" y="1910853"/>
            <a:ext cx="1569660" cy="400110"/>
          </a:xfrm>
          <a:prstGeom prst="rect">
            <a:avLst/>
          </a:prstGeom>
          <a:noFill/>
          <a:ln w="19050">
            <a:solidFill>
              <a:schemeClr val="tx1"/>
            </a:solidFill>
          </a:ln>
        </p:spPr>
        <p:txBody>
          <a:bodyPr wrap="none" rtlCol="0">
            <a:spAutoFit/>
          </a:bodyPr>
          <a:lstStyle/>
          <a:p>
            <a:r>
              <a:rPr kumimoji="1" lang="en-US" altLang="ja-JP" dirty="0">
                <a:latin typeface="Times New Roman" panose="02020603050405020304" pitchFamily="18" charset="0"/>
                <a:cs typeface="Times New Roman" panose="02020603050405020304" pitchFamily="18" charset="0"/>
              </a:rPr>
              <a:t>source </a:t>
            </a:r>
            <a:r>
              <a:rPr kumimoji="1" lang="en-US" altLang="ja-JP" sz="2000" dirty="0">
                <a:latin typeface="Times New Roman" panose="02020603050405020304" pitchFamily="18" charset="0"/>
                <a:cs typeface="Times New Roman" panose="02020603050405020304" pitchFamily="18" charset="0"/>
              </a:rPr>
              <a:t>plasma</a:t>
            </a:r>
            <a:endParaRPr kumimoji="1" lang="ja-JP" altLang="en-US" sz="2000" dirty="0">
              <a:latin typeface="Times New Roman" panose="02020603050405020304" pitchFamily="18" charset="0"/>
              <a:cs typeface="Times New Roman" panose="02020603050405020304" pitchFamily="18" charset="0"/>
            </a:endParaRPr>
          </a:p>
        </p:txBody>
      </p:sp>
      <p:sp>
        <p:nvSpPr>
          <p:cNvPr id="47" name="テキスト ボックス 46">
            <a:extLst>
              <a:ext uri="{FF2B5EF4-FFF2-40B4-BE49-F238E27FC236}">
                <a16:creationId xmlns:a16="http://schemas.microsoft.com/office/drawing/2014/main" id="{89A45919-C1E7-4870-FD80-075E01BCA9CB}"/>
              </a:ext>
            </a:extLst>
          </p:cNvPr>
          <p:cNvSpPr txBox="1"/>
          <p:nvPr/>
        </p:nvSpPr>
        <p:spPr>
          <a:xfrm>
            <a:off x="4785582" y="1858186"/>
            <a:ext cx="513282" cy="400110"/>
          </a:xfrm>
          <a:prstGeom prst="rect">
            <a:avLst/>
          </a:prstGeom>
          <a:noFill/>
          <a:ln w="19050">
            <a:solidFill>
              <a:schemeClr val="tx1"/>
            </a:solidFill>
          </a:ln>
        </p:spPr>
        <p:txBody>
          <a:bodyPr wrap="none" rtlCol="0">
            <a:spAutoFit/>
          </a:bodyPr>
          <a:lstStyle/>
          <a:p>
            <a:r>
              <a:rPr kumimoji="1" lang="en-US" altLang="ja-JP" sz="2000" dirty="0">
                <a:latin typeface="Times New Roman" panose="02020603050405020304" pitchFamily="18" charset="0"/>
                <a:cs typeface="Times New Roman" panose="02020603050405020304" pitchFamily="18" charset="0"/>
              </a:rPr>
              <a:t>PG</a:t>
            </a:r>
            <a:endParaRPr kumimoji="1" lang="ja-JP" altLang="en-US" sz="2000" dirty="0">
              <a:latin typeface="Times New Roman" panose="02020603050405020304" pitchFamily="18" charset="0"/>
              <a:cs typeface="Times New Roman" panose="02020603050405020304" pitchFamily="18" charset="0"/>
            </a:endParaRPr>
          </a:p>
        </p:txBody>
      </p:sp>
      <p:cxnSp>
        <p:nvCxnSpPr>
          <p:cNvPr id="48" name="直線矢印コネクタ 47">
            <a:extLst>
              <a:ext uri="{FF2B5EF4-FFF2-40B4-BE49-F238E27FC236}">
                <a16:creationId xmlns:a16="http://schemas.microsoft.com/office/drawing/2014/main" id="{3B8FBE1A-C37C-5820-02F0-B307C0A7C81E}"/>
              </a:ext>
            </a:extLst>
          </p:cNvPr>
          <p:cNvCxnSpPr>
            <a:cxnSpLocks/>
          </p:cNvCxnSpPr>
          <p:nvPr/>
        </p:nvCxnSpPr>
        <p:spPr>
          <a:xfrm flipV="1">
            <a:off x="4517717" y="2442492"/>
            <a:ext cx="936000" cy="0"/>
          </a:xfrm>
          <a:prstGeom prst="straightConnector1">
            <a:avLst/>
          </a:prstGeom>
          <a:ln w="28575">
            <a:headEnd type="arrow" w="med" len="med"/>
            <a:tailEnd type="arrow" w="med" len="med"/>
          </a:ln>
        </p:spPr>
        <p:style>
          <a:lnRef idx="2">
            <a:schemeClr val="dk1"/>
          </a:lnRef>
          <a:fillRef idx="0">
            <a:schemeClr val="dk1"/>
          </a:fillRef>
          <a:effectRef idx="1">
            <a:schemeClr val="dk1"/>
          </a:effectRef>
          <a:fontRef idx="minor">
            <a:schemeClr val="tx1"/>
          </a:fontRef>
        </p:style>
      </p:cxnSp>
      <p:cxnSp>
        <p:nvCxnSpPr>
          <p:cNvPr id="50" name="直線コネクタ 49">
            <a:extLst>
              <a:ext uri="{FF2B5EF4-FFF2-40B4-BE49-F238E27FC236}">
                <a16:creationId xmlns:a16="http://schemas.microsoft.com/office/drawing/2014/main" id="{5401A370-D4B7-8BA8-D291-F3F358291787}"/>
              </a:ext>
            </a:extLst>
          </p:cNvPr>
          <p:cNvCxnSpPr>
            <a:cxnSpLocks/>
          </p:cNvCxnSpPr>
          <p:nvPr/>
        </p:nvCxnSpPr>
        <p:spPr>
          <a:xfrm>
            <a:off x="5016599" y="4197294"/>
            <a:ext cx="0" cy="1973150"/>
          </a:xfrm>
          <a:prstGeom prst="line">
            <a:avLst/>
          </a:prstGeom>
          <a:ln w="76200">
            <a:solidFill>
              <a:schemeClr val="tx1">
                <a:lumMod val="95000"/>
                <a:lumOff val="5000"/>
              </a:schemeClr>
            </a:solidFill>
            <a:prstDash val="sysDot"/>
            <a:headEnd type="arrow" w="med" len="med"/>
            <a:tailEnd type="none" w="med" len="med"/>
          </a:ln>
        </p:spPr>
        <p:style>
          <a:lnRef idx="2">
            <a:schemeClr val="dk1"/>
          </a:lnRef>
          <a:fillRef idx="0">
            <a:schemeClr val="dk1"/>
          </a:fillRef>
          <a:effectRef idx="1">
            <a:schemeClr val="dk1"/>
          </a:effectRef>
          <a:fontRef idx="minor">
            <a:schemeClr val="tx1"/>
          </a:fontRef>
        </p:style>
      </p:cxnSp>
      <p:sp>
        <p:nvSpPr>
          <p:cNvPr id="51" name="テキスト ボックス 50">
            <a:extLst>
              <a:ext uri="{FF2B5EF4-FFF2-40B4-BE49-F238E27FC236}">
                <a16:creationId xmlns:a16="http://schemas.microsoft.com/office/drawing/2014/main" id="{8FDDB7B0-0437-0A87-C555-0C4D68F1B654}"/>
              </a:ext>
            </a:extLst>
          </p:cNvPr>
          <p:cNvSpPr txBox="1"/>
          <p:nvPr/>
        </p:nvSpPr>
        <p:spPr>
          <a:xfrm>
            <a:off x="2524940" y="6271523"/>
            <a:ext cx="5447325" cy="461665"/>
          </a:xfrm>
          <a:prstGeom prst="rect">
            <a:avLst/>
          </a:prstGeom>
          <a:noFill/>
          <a:ln w="28575">
            <a:solidFill>
              <a:srgbClr val="0070C0"/>
            </a:solidFill>
          </a:ln>
        </p:spPr>
        <p:txBody>
          <a:bodyPr wrap="none" rtlCol="0">
            <a:spAutoFit/>
          </a:bodyPr>
          <a:lstStyle/>
          <a:p>
            <a:r>
              <a:rPr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Separation of H</a:t>
            </a:r>
            <a:r>
              <a:rPr lang="en-US" altLang="ja-JP" sz="2400" baseline="30000" dirty="0">
                <a:latin typeface="Times New Roman" panose="02020603050405020304" pitchFamily="18" charset="0"/>
                <a:ea typeface="ＭＳ ゴシック" panose="020B0609070205080204" pitchFamily="49" charset="-128"/>
                <a:cs typeface="Times New Roman" panose="02020603050405020304" pitchFamily="18" charset="0"/>
              </a:rPr>
              <a:t>+</a:t>
            </a:r>
            <a:r>
              <a:rPr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/H</a:t>
            </a:r>
            <a:r>
              <a:rPr lang="en-US" altLang="ja-JP" sz="2400" baseline="30000" dirty="0">
                <a:latin typeface="Times New Roman" panose="02020603050405020304" pitchFamily="18" charset="0"/>
                <a:ea typeface="ＭＳ ゴシック" panose="020B0609070205080204" pitchFamily="49" charset="-128"/>
                <a:cs typeface="Times New Roman" panose="02020603050405020304" pitchFamily="18" charset="0"/>
              </a:rPr>
              <a:t>-</a:t>
            </a:r>
            <a:r>
              <a:rPr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 ions (</a:t>
            </a:r>
            <a:r>
              <a:rPr lang="en-US" altLang="ja-JP" sz="2400" i="1" dirty="0" err="1">
                <a:latin typeface="Times New Roman" panose="02020603050405020304" pitchFamily="18" charset="0"/>
                <a:cs typeface="Times New Roman" panose="02020603050405020304" pitchFamily="18" charset="0"/>
              </a:rPr>
              <a:t>z</a:t>
            </a:r>
            <a:r>
              <a:rPr lang="en-US" altLang="ja-JP" sz="2400" i="1" baseline="-25000" dirty="0" err="1">
                <a:latin typeface="Times New Roman" panose="02020603050405020304" pitchFamily="18" charset="0"/>
                <a:cs typeface="Times New Roman" panose="02020603050405020304" pitchFamily="18" charset="0"/>
              </a:rPr>
              <a:t>sim</a:t>
            </a:r>
            <a:r>
              <a:rPr lang="en-US" altLang="ja-JP" sz="2400" dirty="0">
                <a:latin typeface="Times New Roman" panose="02020603050405020304" pitchFamily="18" charset="0"/>
                <a:cs typeface="Times New Roman" panose="02020603050405020304" pitchFamily="18" charset="0"/>
              </a:rPr>
              <a:t> = 42×5</a:t>
            </a:r>
            <a:r>
              <a:rPr lang="en-US" altLang="ja-JP" sz="2400" i="1" dirty="0">
                <a:latin typeface="Times New Roman" panose="02020603050405020304" pitchFamily="18" charset="0"/>
                <a:cs typeface="Times New Roman" panose="02020603050405020304" pitchFamily="18" charset="0"/>
              </a:rPr>
              <a:t>λ</a:t>
            </a:r>
            <a:r>
              <a:rPr lang="en-US" altLang="ja-JP" sz="2400" i="1" baseline="-25000" dirty="0">
                <a:latin typeface="Times New Roman" panose="02020603050405020304" pitchFamily="18" charset="0"/>
                <a:cs typeface="Times New Roman" panose="02020603050405020304" pitchFamily="18" charset="0"/>
              </a:rPr>
              <a:t>De</a:t>
            </a:r>
            <a:r>
              <a:rPr lang="en-US" altLang="ja-JP" sz="2400" dirty="0">
                <a:latin typeface="Times New Roman" panose="02020603050405020304" pitchFamily="18" charset="0"/>
                <a:cs typeface="Times New Roman" panose="02020603050405020304" pitchFamily="18" charset="0"/>
              </a:rPr>
              <a:t> </a:t>
            </a:r>
            <a:r>
              <a:rPr lang="en-US" altLang="ja-JP" sz="2400" dirty="0">
                <a:latin typeface="Times New Roman" panose="02020603050405020304" pitchFamily="18" charset="0"/>
                <a:ea typeface="ＭＳ ゴシック" panose="020B0609070205080204" pitchFamily="49" charset="-128"/>
                <a:cs typeface="Times New Roman" panose="02020603050405020304" pitchFamily="18" charset="0"/>
              </a:rPr>
              <a:t>)</a:t>
            </a:r>
            <a:endPar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p:sp>
        <p:nvSpPr>
          <p:cNvPr id="55" name="テキスト ボックス 54">
            <a:extLst>
              <a:ext uri="{FF2B5EF4-FFF2-40B4-BE49-F238E27FC236}">
                <a16:creationId xmlns:a16="http://schemas.microsoft.com/office/drawing/2014/main" id="{9BBBB0F6-D87F-61B4-CB4D-01E87DB33534}"/>
              </a:ext>
            </a:extLst>
          </p:cNvPr>
          <p:cNvSpPr txBox="1"/>
          <p:nvPr/>
        </p:nvSpPr>
        <p:spPr>
          <a:xfrm>
            <a:off x="8706947" y="1710798"/>
            <a:ext cx="1455848" cy="400110"/>
          </a:xfrm>
          <a:prstGeom prst="rect">
            <a:avLst/>
          </a:prstGeom>
          <a:noFill/>
          <a:ln w="28575">
            <a:solidFill>
              <a:srgbClr val="00B050"/>
            </a:solidFill>
          </a:ln>
        </p:spPr>
        <p:txBody>
          <a:bodyPr wrap="none" rtlCol="0">
            <a:spAutoFit/>
          </a:bodyPr>
          <a:lstStyle/>
          <a:p>
            <a:r>
              <a:rPr kumimoji="1"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(b) Potential</a:t>
            </a:r>
            <a:endPar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p:sp>
        <p:nvSpPr>
          <p:cNvPr id="61" name="テキスト ボックス 60">
            <a:extLst>
              <a:ext uri="{FF2B5EF4-FFF2-40B4-BE49-F238E27FC236}">
                <a16:creationId xmlns:a16="http://schemas.microsoft.com/office/drawing/2014/main" id="{3B1EBF76-1CD3-129A-2DA0-E8C9CD28B64E}"/>
              </a:ext>
            </a:extLst>
          </p:cNvPr>
          <p:cNvSpPr txBox="1"/>
          <p:nvPr/>
        </p:nvSpPr>
        <p:spPr>
          <a:xfrm>
            <a:off x="11342146" y="5918961"/>
            <a:ext cx="949002" cy="400110"/>
          </a:xfrm>
          <a:prstGeom prst="rect">
            <a:avLst/>
          </a:prstGeom>
          <a:noFill/>
        </p:spPr>
        <p:txBody>
          <a:bodyPr wrap="square">
            <a:spAutoFit/>
          </a:bodyPr>
          <a:lstStyle/>
          <a:p>
            <a:r>
              <a:rPr lang="en-US" altLang="ja-JP" sz="2000" dirty="0">
                <a:latin typeface="Times New Roman" panose="02020603050405020304" pitchFamily="18" charset="0"/>
                <a:cs typeface="Times New Roman" panose="02020603050405020304" pitchFamily="18" charset="0"/>
              </a:rPr>
              <a:t>×5</a:t>
            </a:r>
            <a:r>
              <a:rPr lang="en-US" altLang="ja-JP" sz="2000" i="1" dirty="0">
                <a:latin typeface="Times New Roman" panose="02020603050405020304" pitchFamily="18" charset="0"/>
                <a:cs typeface="Times New Roman" panose="02020603050405020304" pitchFamily="18" charset="0"/>
              </a:rPr>
              <a:t>λ</a:t>
            </a:r>
            <a:r>
              <a:rPr lang="en-US" altLang="ja-JP" sz="2000" i="1" baseline="-25000" dirty="0">
                <a:latin typeface="Times New Roman" panose="02020603050405020304" pitchFamily="18" charset="0"/>
                <a:cs typeface="Times New Roman" panose="02020603050405020304" pitchFamily="18" charset="0"/>
              </a:rPr>
              <a:t>De</a:t>
            </a:r>
            <a:r>
              <a:rPr lang="en-US" altLang="ja-JP" sz="2000" dirty="0">
                <a:latin typeface="Times New Roman" panose="02020603050405020304" pitchFamily="18" charset="0"/>
                <a:cs typeface="Times New Roman" panose="02020603050405020304" pitchFamily="18" charset="0"/>
              </a:rPr>
              <a:t> </a:t>
            </a:r>
            <a:endParaRPr lang="ja-JP" altLang="en-US" sz="2000" dirty="0"/>
          </a:p>
        </p:txBody>
      </p:sp>
      <p:sp>
        <p:nvSpPr>
          <p:cNvPr id="74" name="テキスト ボックス 73">
            <a:extLst>
              <a:ext uri="{FF2B5EF4-FFF2-40B4-BE49-F238E27FC236}">
                <a16:creationId xmlns:a16="http://schemas.microsoft.com/office/drawing/2014/main" id="{BD884938-F474-EDA2-D182-39EDC6D4DD27}"/>
              </a:ext>
            </a:extLst>
          </p:cNvPr>
          <p:cNvSpPr txBox="1"/>
          <p:nvPr/>
        </p:nvSpPr>
        <p:spPr>
          <a:xfrm>
            <a:off x="9487794" y="5970389"/>
            <a:ext cx="693140" cy="400110"/>
          </a:xfrm>
          <a:prstGeom prst="rect">
            <a:avLst/>
          </a:prstGeom>
          <a:noFill/>
        </p:spPr>
        <p:txBody>
          <a:bodyPr wrap="square">
            <a:spAutoFit/>
          </a:bodyPr>
          <a:lstStyle/>
          <a:p>
            <a:r>
              <a:rPr kumimoji="1" lang="en-US" altLang="ja-JP" sz="2000" i="1" dirty="0" err="1">
                <a:latin typeface="Times New Roman" panose="02020603050405020304" pitchFamily="18" charset="0"/>
                <a:cs typeface="Times New Roman" panose="02020603050405020304" pitchFamily="18" charset="0"/>
              </a:rPr>
              <a:t>z</a:t>
            </a:r>
            <a:r>
              <a:rPr kumimoji="1" lang="en-US" altLang="ja-JP" sz="2000" i="1" baseline="-25000" dirty="0" err="1">
                <a:latin typeface="Times New Roman" panose="02020603050405020304" pitchFamily="18" charset="0"/>
                <a:cs typeface="Times New Roman" panose="02020603050405020304" pitchFamily="18" charset="0"/>
              </a:rPr>
              <a:t>sim</a:t>
            </a:r>
            <a:r>
              <a:rPr kumimoji="1" lang="en-US" altLang="ja-JP" sz="2000" i="1" baseline="-25000" dirty="0">
                <a:latin typeface="Times New Roman" panose="02020603050405020304" pitchFamily="18" charset="0"/>
                <a:cs typeface="Times New Roman" panose="02020603050405020304" pitchFamily="18" charset="0"/>
              </a:rPr>
              <a:t> </a:t>
            </a:r>
            <a:endParaRPr lang="ja-JP" altLang="en-US" sz="2000" dirty="0"/>
          </a:p>
        </p:txBody>
      </p:sp>
      <mc:AlternateContent xmlns:mc="http://schemas.openxmlformats.org/markup-compatibility/2006" xmlns:a14="http://schemas.microsoft.com/office/drawing/2010/main">
        <mc:Choice Requires="a14">
          <p:sp>
            <p:nvSpPr>
              <p:cNvPr id="87" name="テキスト ボックス 86">
                <a:extLst>
                  <a:ext uri="{FF2B5EF4-FFF2-40B4-BE49-F238E27FC236}">
                    <a16:creationId xmlns:a16="http://schemas.microsoft.com/office/drawing/2014/main" id="{6185DE7F-975F-0FF2-4CC8-E3422DD96D0D}"/>
                  </a:ext>
                </a:extLst>
              </p:cNvPr>
              <p:cNvSpPr txBox="1"/>
              <p:nvPr/>
            </p:nvSpPr>
            <p:spPr>
              <a:xfrm rot="16200000">
                <a:off x="5438144" y="3560708"/>
                <a:ext cx="1145890" cy="400110"/>
              </a:xfrm>
              <a:prstGeom prst="rect">
                <a:avLst/>
              </a:prstGeom>
              <a:noFill/>
            </p:spPr>
            <p:txBody>
              <a:bodyPr wrap="none" rtlCol="0">
                <a:spAutoFit/>
              </a:bodyPr>
              <a:lstStyle/>
              <a:p>
                <a:pPr/>
                <a14:m>
                  <m:oMathPara xmlns:m="http://schemas.openxmlformats.org/officeDocument/2006/math">
                    <m:oMath>
                      <m:sSub>
                        <m:sSubPr>
                          <m:ctrlPr>
                            <a:rPr kumimoji="1" lang="ja-JP" altLang="en-US" sz="2000" i="1" smtClean="0">
                              <a:latin typeface="Cambria Math" panose="02040503050406030204" pitchFamily="18" charset="0"/>
                            </a:rPr>
                          </m:ctrlPr>
                        </m:sSubPr>
                        <m:e>
                          <m:r>
                            <a:rPr kumimoji="1" lang="ja-JP" altLang="en-US" sz="2000" i="1" smtClean="0">
                              <a:latin typeface="Cambria Math" panose="02040503050406030204" pitchFamily="18" charset="0"/>
                            </a:rPr>
                            <m:t>𝜙</m:t>
                          </m:r>
                        </m:e>
                        <m:sub>
                          <m:r>
                            <a:rPr kumimoji="1" lang="en-US" altLang="ja-JP" sz="2000" b="0" i="1" smtClean="0">
                              <a:latin typeface="Cambria Math" panose="02040503050406030204" pitchFamily="18" charset="0"/>
                            </a:rPr>
                            <m:t>𝑠𝑖𝑚</m:t>
                          </m:r>
                        </m:sub>
                      </m:sSub>
                      <m:r>
                        <a:rPr kumimoji="1" lang="en-US" altLang="ja-JP" sz="2000" b="0" i="1" smtClean="0">
                          <a:latin typeface="Cambria Math" panose="02040503050406030204" pitchFamily="18" charset="0"/>
                        </a:rPr>
                        <m:t>(</m:t>
                      </m:r>
                      <m:r>
                        <m:rPr>
                          <m:sty m:val="p"/>
                        </m:rPr>
                        <a:rPr kumimoji="1" lang="en-US" altLang="ja-JP" sz="2000" b="0" i="0" smtClean="0">
                          <a:latin typeface="Cambria Math" panose="02040503050406030204" pitchFamily="18" charset="0"/>
                        </a:rPr>
                        <m:t>V</m:t>
                      </m:r>
                      <m:r>
                        <a:rPr kumimoji="1" lang="en-US" altLang="ja-JP" sz="2000" b="0" i="1" smtClean="0">
                          <a:latin typeface="Cambria Math" panose="02040503050406030204" pitchFamily="18" charset="0"/>
                        </a:rPr>
                        <m:t>)</m:t>
                      </m:r>
                    </m:oMath>
                  </m:oMathPara>
                </a14:m>
                <a:endParaRPr kumimoji="1" lang="ja-JP" altLang="en-US" sz="2000" dirty="0"/>
              </a:p>
            </p:txBody>
          </p:sp>
        </mc:Choice>
        <mc:Fallback xmlns="">
          <p:sp>
            <p:nvSpPr>
              <p:cNvPr id="87" name="テキスト ボックス 86">
                <a:extLst>
                  <a:ext uri="{FF2B5EF4-FFF2-40B4-BE49-F238E27FC236}">
                    <a16:creationId xmlns:a16="http://schemas.microsoft.com/office/drawing/2014/main" id="{6185DE7F-975F-0FF2-4CC8-E3422DD96D0D}"/>
                  </a:ext>
                </a:extLst>
              </p:cNvPr>
              <p:cNvSpPr txBox="1">
                <a:spLocks noRot="1" noChangeAspect="1" noMove="1" noResize="1" noEditPoints="1" noAdjustHandles="1" noChangeArrowheads="1" noChangeShapeType="1" noTextEdit="1"/>
              </p:cNvSpPr>
              <p:nvPr/>
            </p:nvSpPr>
            <p:spPr>
              <a:xfrm rot="16200000">
                <a:off x="5438144" y="3560708"/>
                <a:ext cx="1145890" cy="400110"/>
              </a:xfrm>
              <a:prstGeom prst="rect">
                <a:avLst/>
              </a:prstGeom>
              <a:blipFill>
                <a:blip r:embed="rId5"/>
                <a:stretch>
                  <a:fillRect r="-15152"/>
                </a:stretch>
              </a:blipFill>
            </p:spPr>
            <p:txBody>
              <a:bodyPr/>
              <a:lstStyle/>
              <a:p>
                <a:r>
                  <a:rPr lang="ja-JP" altLang="en-US">
                    <a:noFill/>
                  </a:rPr>
                  <a:t> </a:t>
                </a:r>
              </a:p>
            </p:txBody>
          </p:sp>
        </mc:Fallback>
      </mc:AlternateContent>
      <p:cxnSp>
        <p:nvCxnSpPr>
          <p:cNvPr id="122" name="直線コネクタ 121">
            <a:extLst>
              <a:ext uri="{FF2B5EF4-FFF2-40B4-BE49-F238E27FC236}">
                <a16:creationId xmlns:a16="http://schemas.microsoft.com/office/drawing/2014/main" id="{84D5E174-3659-8C52-2C83-F14D0D1BBB16}"/>
              </a:ext>
            </a:extLst>
          </p:cNvPr>
          <p:cNvCxnSpPr>
            <a:cxnSpLocks/>
          </p:cNvCxnSpPr>
          <p:nvPr/>
        </p:nvCxnSpPr>
        <p:spPr>
          <a:xfrm flipV="1">
            <a:off x="10613183" y="2360748"/>
            <a:ext cx="0" cy="3168000"/>
          </a:xfrm>
          <a:prstGeom prst="line">
            <a:avLst/>
          </a:prstGeom>
          <a:ln>
            <a:prstDash val="sysDot"/>
          </a:ln>
        </p:spPr>
        <p:style>
          <a:lnRef idx="2">
            <a:schemeClr val="dk1"/>
          </a:lnRef>
          <a:fillRef idx="0">
            <a:schemeClr val="dk1"/>
          </a:fillRef>
          <a:effectRef idx="1">
            <a:schemeClr val="dk1"/>
          </a:effectRef>
          <a:fontRef idx="minor">
            <a:schemeClr val="tx1"/>
          </a:fontRef>
        </p:style>
      </p:cxnSp>
      <p:cxnSp>
        <p:nvCxnSpPr>
          <p:cNvPr id="123" name="直線コネクタ 122">
            <a:extLst>
              <a:ext uri="{FF2B5EF4-FFF2-40B4-BE49-F238E27FC236}">
                <a16:creationId xmlns:a16="http://schemas.microsoft.com/office/drawing/2014/main" id="{4F145AC7-1EF2-BBEF-B3F3-DFBDC15C57EA}"/>
              </a:ext>
            </a:extLst>
          </p:cNvPr>
          <p:cNvCxnSpPr>
            <a:cxnSpLocks/>
          </p:cNvCxnSpPr>
          <p:nvPr/>
        </p:nvCxnSpPr>
        <p:spPr>
          <a:xfrm flipV="1">
            <a:off x="11492760" y="2405287"/>
            <a:ext cx="0" cy="3168000"/>
          </a:xfrm>
          <a:prstGeom prst="line">
            <a:avLst/>
          </a:prstGeom>
          <a:ln>
            <a:prstDash val="sysDot"/>
          </a:ln>
        </p:spPr>
        <p:style>
          <a:lnRef idx="2">
            <a:schemeClr val="dk1"/>
          </a:lnRef>
          <a:fillRef idx="0">
            <a:schemeClr val="dk1"/>
          </a:fillRef>
          <a:effectRef idx="1">
            <a:schemeClr val="dk1"/>
          </a:effectRef>
          <a:fontRef idx="minor">
            <a:schemeClr val="tx1"/>
          </a:fontRef>
        </p:style>
      </p:cxnSp>
      <p:cxnSp>
        <p:nvCxnSpPr>
          <p:cNvPr id="124" name="直線矢印コネクタ 123">
            <a:extLst>
              <a:ext uri="{FF2B5EF4-FFF2-40B4-BE49-F238E27FC236}">
                <a16:creationId xmlns:a16="http://schemas.microsoft.com/office/drawing/2014/main" id="{7895FF4D-D583-8179-31CA-2C6F9A5C46D8}"/>
              </a:ext>
            </a:extLst>
          </p:cNvPr>
          <p:cNvCxnSpPr>
            <a:cxnSpLocks/>
          </p:cNvCxnSpPr>
          <p:nvPr/>
        </p:nvCxnSpPr>
        <p:spPr>
          <a:xfrm>
            <a:off x="6870947" y="2641589"/>
            <a:ext cx="3708000" cy="0"/>
          </a:xfrm>
          <a:prstGeom prst="straightConnector1">
            <a:avLst/>
          </a:prstGeom>
          <a:ln w="28575">
            <a:headEnd type="arrow" w="med" len="med"/>
            <a:tailEnd type="arrow" w="med" len="med"/>
          </a:ln>
        </p:spPr>
        <p:style>
          <a:lnRef idx="2">
            <a:schemeClr val="dk1"/>
          </a:lnRef>
          <a:fillRef idx="0">
            <a:schemeClr val="dk1"/>
          </a:fillRef>
          <a:effectRef idx="1">
            <a:schemeClr val="dk1"/>
          </a:effectRef>
          <a:fontRef idx="minor">
            <a:schemeClr val="tx1"/>
          </a:fontRef>
        </p:style>
      </p:cxnSp>
      <p:sp>
        <p:nvSpPr>
          <p:cNvPr id="125" name="テキスト ボックス 124">
            <a:extLst>
              <a:ext uri="{FF2B5EF4-FFF2-40B4-BE49-F238E27FC236}">
                <a16:creationId xmlns:a16="http://schemas.microsoft.com/office/drawing/2014/main" id="{2DA0B5BB-7D7A-7B87-718A-C94019E5262F}"/>
              </a:ext>
            </a:extLst>
          </p:cNvPr>
          <p:cNvSpPr txBox="1"/>
          <p:nvPr/>
        </p:nvSpPr>
        <p:spPr>
          <a:xfrm>
            <a:off x="10818916" y="2746094"/>
            <a:ext cx="513282" cy="400110"/>
          </a:xfrm>
          <a:prstGeom prst="rect">
            <a:avLst/>
          </a:prstGeom>
          <a:noFill/>
          <a:ln w="19050">
            <a:solidFill>
              <a:schemeClr val="tx1"/>
            </a:solidFill>
          </a:ln>
        </p:spPr>
        <p:txBody>
          <a:bodyPr wrap="none" rtlCol="0">
            <a:spAutoFit/>
          </a:bodyPr>
          <a:lstStyle/>
          <a:p>
            <a:r>
              <a:rPr kumimoji="1" lang="en-US" altLang="ja-JP" sz="2000" dirty="0">
                <a:latin typeface="Times New Roman" panose="02020603050405020304" pitchFamily="18" charset="0"/>
                <a:cs typeface="Times New Roman" panose="02020603050405020304" pitchFamily="18" charset="0"/>
              </a:rPr>
              <a:t>PG</a:t>
            </a:r>
            <a:endParaRPr kumimoji="1" lang="ja-JP" altLang="en-US" sz="2000" dirty="0">
              <a:latin typeface="Times New Roman" panose="02020603050405020304" pitchFamily="18" charset="0"/>
              <a:cs typeface="Times New Roman" panose="02020603050405020304" pitchFamily="18" charset="0"/>
            </a:endParaRPr>
          </a:p>
        </p:txBody>
      </p:sp>
      <p:cxnSp>
        <p:nvCxnSpPr>
          <p:cNvPr id="126" name="直線矢印コネクタ 125">
            <a:extLst>
              <a:ext uri="{FF2B5EF4-FFF2-40B4-BE49-F238E27FC236}">
                <a16:creationId xmlns:a16="http://schemas.microsoft.com/office/drawing/2014/main" id="{8A1A4ECA-93F9-0C51-50F6-4A7F281314D1}"/>
              </a:ext>
            </a:extLst>
          </p:cNvPr>
          <p:cNvCxnSpPr>
            <a:cxnSpLocks/>
          </p:cNvCxnSpPr>
          <p:nvPr/>
        </p:nvCxnSpPr>
        <p:spPr>
          <a:xfrm flipV="1">
            <a:off x="10613183" y="2641589"/>
            <a:ext cx="900000" cy="0"/>
          </a:xfrm>
          <a:prstGeom prst="straightConnector1">
            <a:avLst/>
          </a:prstGeom>
          <a:ln w="28575">
            <a:headEnd type="arrow" w="med" len="med"/>
            <a:tailEnd type="arrow" w="med" len="med"/>
          </a:ln>
        </p:spPr>
        <p:style>
          <a:lnRef idx="2">
            <a:schemeClr val="dk1"/>
          </a:lnRef>
          <a:fillRef idx="0">
            <a:schemeClr val="dk1"/>
          </a:fillRef>
          <a:effectRef idx="1">
            <a:schemeClr val="dk1"/>
          </a:effectRef>
          <a:fontRef idx="minor">
            <a:schemeClr val="tx1"/>
          </a:fontRef>
        </p:style>
      </p:cxnSp>
      <p:sp>
        <p:nvSpPr>
          <p:cNvPr id="127" name="テキスト ボックス 126">
            <a:extLst>
              <a:ext uri="{FF2B5EF4-FFF2-40B4-BE49-F238E27FC236}">
                <a16:creationId xmlns:a16="http://schemas.microsoft.com/office/drawing/2014/main" id="{FA55FDFE-8B84-6C75-B90A-290FF9CB3048}"/>
              </a:ext>
            </a:extLst>
          </p:cNvPr>
          <p:cNvSpPr txBox="1"/>
          <p:nvPr/>
        </p:nvSpPr>
        <p:spPr>
          <a:xfrm>
            <a:off x="8247952" y="2780081"/>
            <a:ext cx="1569660" cy="400110"/>
          </a:xfrm>
          <a:prstGeom prst="rect">
            <a:avLst/>
          </a:prstGeom>
          <a:noFill/>
          <a:ln w="19050">
            <a:solidFill>
              <a:schemeClr val="tx1"/>
            </a:solidFill>
          </a:ln>
        </p:spPr>
        <p:txBody>
          <a:bodyPr wrap="none" rtlCol="0">
            <a:spAutoFit/>
          </a:bodyPr>
          <a:lstStyle/>
          <a:p>
            <a:r>
              <a:rPr kumimoji="1" lang="en-US" altLang="ja-JP" dirty="0">
                <a:latin typeface="Times New Roman" panose="02020603050405020304" pitchFamily="18" charset="0"/>
                <a:cs typeface="Times New Roman" panose="02020603050405020304" pitchFamily="18" charset="0"/>
              </a:rPr>
              <a:t>source </a:t>
            </a:r>
            <a:r>
              <a:rPr kumimoji="1" lang="en-US" altLang="ja-JP" sz="2000" dirty="0">
                <a:latin typeface="Times New Roman" panose="02020603050405020304" pitchFamily="18" charset="0"/>
                <a:cs typeface="Times New Roman" panose="02020603050405020304" pitchFamily="18" charset="0"/>
              </a:rPr>
              <a:t>plasma</a:t>
            </a:r>
            <a:endParaRPr kumimoji="1" lang="ja-JP"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2373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5">
            <a:extLst>
              <a:ext uri="{FF2B5EF4-FFF2-40B4-BE49-F238E27FC236}">
                <a16:creationId xmlns:a16="http://schemas.microsoft.com/office/drawing/2014/main" id="{D4E22E96-2979-F3D8-F23D-1A54569B8692}"/>
              </a:ext>
            </a:extLst>
          </p:cNvPr>
          <p:cNvSpPr>
            <a:spLocks noChangeShapeType="1"/>
          </p:cNvSpPr>
          <p:nvPr/>
        </p:nvSpPr>
        <p:spPr bwMode="auto">
          <a:xfrm>
            <a:off x="93290" y="652303"/>
            <a:ext cx="8362341" cy="0"/>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 name="正方形/長方形 2">
            <a:extLst>
              <a:ext uri="{FF2B5EF4-FFF2-40B4-BE49-F238E27FC236}">
                <a16:creationId xmlns:a16="http://schemas.microsoft.com/office/drawing/2014/main" id="{791CD327-8423-DA8D-0B29-22FC51811B60}"/>
              </a:ext>
            </a:extLst>
          </p:cNvPr>
          <p:cNvSpPr/>
          <p:nvPr/>
        </p:nvSpPr>
        <p:spPr>
          <a:xfrm>
            <a:off x="93291" y="76154"/>
            <a:ext cx="8557549" cy="523220"/>
          </a:xfrm>
          <a:prstGeom prst="rect">
            <a:avLst/>
          </a:prstGeom>
        </p:spPr>
        <p:txBody>
          <a:bodyPr wrap="square">
            <a:spAutoFit/>
          </a:bodyPr>
          <a:lstStyle/>
          <a:p>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Dependence of H</a:t>
            </a:r>
            <a:r>
              <a:rPr lang="en-US" altLang="ja-JP" sz="2800" baseline="300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a:t>
            </a:r>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 ion density distribution on the potential</a:t>
            </a:r>
            <a:endParaRPr lang="ja-JP" altLang="en-US"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endParaRPr>
          </a:p>
        </p:txBody>
      </p:sp>
      <p:pic>
        <p:nvPicPr>
          <p:cNvPr id="7" name="図 6">
            <a:extLst>
              <a:ext uri="{FF2B5EF4-FFF2-40B4-BE49-F238E27FC236}">
                <a16:creationId xmlns:a16="http://schemas.microsoft.com/office/drawing/2014/main" id="{6749524E-5554-B23A-2AD6-434D432E0FF6}"/>
              </a:ext>
            </a:extLst>
          </p:cNvPr>
          <p:cNvPicPr>
            <a:picLocks noChangeAspect="1"/>
          </p:cNvPicPr>
          <p:nvPr/>
        </p:nvPicPr>
        <p:blipFill>
          <a:blip r:embed="rId2"/>
          <a:stretch>
            <a:fillRect/>
          </a:stretch>
        </p:blipFill>
        <p:spPr>
          <a:xfrm>
            <a:off x="2034618" y="1346122"/>
            <a:ext cx="8359354" cy="5435724"/>
          </a:xfrm>
          <a:prstGeom prst="rect">
            <a:avLst/>
          </a:prstGeom>
        </p:spPr>
      </p:pic>
      <p:sp>
        <p:nvSpPr>
          <p:cNvPr id="8" name="テキスト ボックス 7">
            <a:extLst>
              <a:ext uri="{FF2B5EF4-FFF2-40B4-BE49-F238E27FC236}">
                <a16:creationId xmlns:a16="http://schemas.microsoft.com/office/drawing/2014/main" id="{AC88C44E-308D-8309-99BE-8E3437DDC464}"/>
              </a:ext>
            </a:extLst>
          </p:cNvPr>
          <p:cNvSpPr txBox="1"/>
          <p:nvPr/>
        </p:nvSpPr>
        <p:spPr>
          <a:xfrm rot="16200000">
            <a:off x="1213303" y="3240985"/>
            <a:ext cx="2104298" cy="461665"/>
          </a:xfrm>
          <a:prstGeom prst="rect">
            <a:avLst/>
          </a:prstGeom>
          <a:noFill/>
        </p:spPr>
        <p:txBody>
          <a:bodyPr wrap="square" rtlCol="0">
            <a:spAutoFit/>
          </a:bodyPr>
          <a:lstStyle/>
          <a:p>
            <a:r>
              <a:rPr lang="en-US" altLang="ja-JP" sz="2400" baseline="-25000" dirty="0">
                <a:latin typeface="Times New Roman" panose="02020603050405020304" pitchFamily="18" charset="0"/>
                <a:cs typeface="Times New Roman" panose="02020603050405020304" pitchFamily="18" charset="0"/>
              </a:rPr>
              <a:t> </a:t>
            </a:r>
            <a:r>
              <a:rPr lang="en-US" altLang="ja-JP" sz="2400" i="1" dirty="0" err="1">
                <a:latin typeface="Times New Roman" panose="02020603050405020304" pitchFamily="18" charset="0"/>
                <a:cs typeface="Times New Roman" panose="02020603050405020304" pitchFamily="18" charset="0"/>
              </a:rPr>
              <a:t>n</a:t>
            </a:r>
            <a:r>
              <a:rPr lang="en-US" altLang="ja-JP" sz="2400" baseline="-25000" dirty="0" err="1">
                <a:latin typeface="Times New Roman" panose="02020603050405020304" pitchFamily="18" charset="0"/>
                <a:cs typeface="Times New Roman" panose="02020603050405020304" pitchFamily="18" charset="0"/>
              </a:rPr>
              <a:t>H</a:t>
            </a:r>
            <a:r>
              <a:rPr lang="en-US" altLang="ja-JP" sz="2400" baseline="-250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 (×</a:t>
            </a:r>
            <a:r>
              <a:rPr lang="en-US" altLang="ja-JP" sz="2400" i="1" dirty="0">
                <a:latin typeface="Times New Roman" panose="02020603050405020304" pitchFamily="18" charset="0"/>
                <a:cs typeface="Times New Roman" panose="02020603050405020304" pitchFamily="18" charset="0"/>
              </a:rPr>
              <a:t>n</a:t>
            </a:r>
            <a:r>
              <a:rPr lang="en-US" altLang="ja-JP" sz="2400" baseline="-25000" dirty="0">
                <a:latin typeface="Times New Roman" panose="02020603050405020304" pitchFamily="18" charset="0"/>
                <a:cs typeface="Times New Roman" panose="02020603050405020304" pitchFamily="18" charset="0"/>
              </a:rPr>
              <a:t>e0</a:t>
            </a:r>
            <a:r>
              <a:rPr lang="en-US" altLang="ja-JP" sz="2400" dirty="0">
                <a:latin typeface="Times New Roman" panose="02020603050405020304" pitchFamily="18" charset="0"/>
                <a:cs typeface="Times New Roman" panose="02020603050405020304" pitchFamily="18" charset="0"/>
              </a:rPr>
              <a:t> m</a:t>
            </a:r>
            <a:r>
              <a:rPr lang="en-US" altLang="ja-JP" sz="2400" baseline="30000" dirty="0">
                <a:latin typeface="Times New Roman" panose="02020603050405020304" pitchFamily="18" charset="0"/>
                <a:cs typeface="Times New Roman" panose="02020603050405020304" pitchFamily="18" charset="0"/>
              </a:rPr>
              <a:t>-3</a:t>
            </a:r>
            <a:r>
              <a:rPr lang="en-US" altLang="ja-JP" sz="2400" dirty="0">
                <a:latin typeface="Times New Roman" panose="02020603050405020304" pitchFamily="18" charset="0"/>
                <a:cs typeface="Times New Roman" panose="02020603050405020304" pitchFamily="18" charset="0"/>
              </a:rPr>
              <a:t>)</a:t>
            </a:r>
            <a:endParaRPr kumimoji="1" lang="ja-JP" altLang="en-US" sz="2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E37C96EA-F1C3-CDE7-B5BD-7855CC7A80A3}"/>
                  </a:ext>
                </a:extLst>
              </p:cNvPr>
              <p:cNvSpPr txBox="1"/>
              <p:nvPr/>
            </p:nvSpPr>
            <p:spPr>
              <a:xfrm>
                <a:off x="5415445" y="911083"/>
                <a:ext cx="1406732" cy="461665"/>
              </a:xfrm>
              <a:prstGeom prst="rect">
                <a:avLst/>
              </a:prstGeom>
              <a:noFill/>
            </p:spPr>
            <p:txBody>
              <a:bodyPr wrap="none" rtlCol="0">
                <a:spAutoFit/>
              </a:bodyPr>
              <a:lstStyle/>
              <a:p>
                <a:r>
                  <a:rPr lang="en-US" altLang="ja-JP" sz="2400" dirty="0"/>
                  <a:t> </a:t>
                </a:r>
                <a14:m>
                  <m:oMath xmlns:m="http://schemas.openxmlformats.org/officeDocument/2006/math">
                    <m:sSub>
                      <m:sSubPr>
                        <m:ctrlPr>
                          <a:rPr lang="ja-JP" altLang="en-US" sz="2400" i="1" smtClean="0">
                            <a:latin typeface="Cambria Math" panose="02040503050406030204" pitchFamily="18" charset="0"/>
                          </a:rPr>
                        </m:ctrlPr>
                      </m:sSubPr>
                      <m:e>
                        <m:r>
                          <a:rPr lang="ja-JP" altLang="en-US" sz="2400" i="1" smtClean="0">
                            <a:latin typeface="Cambria Math" panose="02040503050406030204" pitchFamily="18" charset="0"/>
                          </a:rPr>
                          <m:t>𝜙</m:t>
                        </m:r>
                      </m:e>
                      <m:sub>
                        <m:r>
                          <a:rPr lang="en-US" altLang="ja-JP" sz="2400" i="1">
                            <a:latin typeface="Cambria Math" panose="02040503050406030204" pitchFamily="18" charset="0"/>
                          </a:rPr>
                          <m:t>𝑠𝑖𝑚</m:t>
                        </m:r>
                      </m:sub>
                    </m:sSub>
                    <m:r>
                      <a:rPr lang="en-US" altLang="ja-JP" sz="2400" b="0" i="1" smtClean="0">
                        <a:latin typeface="Cambria Math" panose="02040503050406030204" pitchFamily="18" charset="0"/>
                      </a:rPr>
                      <m:t> </m:t>
                    </m:r>
                    <m:r>
                      <a:rPr lang="en-US" altLang="ja-JP" sz="2400" b="0" i="0" smtClean="0">
                        <a:latin typeface="Cambria Math" panose="02040503050406030204" pitchFamily="18" charset="0"/>
                      </a:rPr>
                      <m:t>(</m:t>
                    </m:r>
                    <m:r>
                      <m:rPr>
                        <m:sty m:val="p"/>
                      </m:rPr>
                      <a:rPr lang="en-US" altLang="ja-JP" sz="2400" b="0" i="0" smtClean="0">
                        <a:latin typeface="Cambria Math" panose="02040503050406030204" pitchFamily="18" charset="0"/>
                      </a:rPr>
                      <m:t>V</m:t>
                    </m:r>
                    <m:r>
                      <a:rPr lang="en-US" altLang="ja-JP" sz="2400" b="0" i="0" smtClean="0">
                        <a:latin typeface="Cambria Math" panose="02040503050406030204" pitchFamily="18" charset="0"/>
                      </a:rPr>
                      <m:t>)</m:t>
                    </m:r>
                  </m:oMath>
                </a14:m>
                <a:endParaRPr kumimoji="1" lang="ja-JP" altLang="en-US" sz="24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mc:Choice>
        <mc:Fallback xmlns="">
          <p:sp>
            <p:nvSpPr>
              <p:cNvPr id="9" name="テキスト ボックス 8">
                <a:extLst>
                  <a:ext uri="{FF2B5EF4-FFF2-40B4-BE49-F238E27FC236}">
                    <a16:creationId xmlns:a16="http://schemas.microsoft.com/office/drawing/2014/main" id="{E37C96EA-F1C3-CDE7-B5BD-7855CC7A80A3}"/>
                  </a:ext>
                </a:extLst>
              </p:cNvPr>
              <p:cNvSpPr txBox="1">
                <a:spLocks noRot="1" noChangeAspect="1" noMove="1" noResize="1" noEditPoints="1" noAdjustHandles="1" noChangeArrowheads="1" noChangeShapeType="1" noTextEdit="1"/>
              </p:cNvSpPr>
              <p:nvPr/>
            </p:nvSpPr>
            <p:spPr>
              <a:xfrm>
                <a:off x="5415445" y="911083"/>
                <a:ext cx="1406732" cy="461665"/>
              </a:xfrm>
              <a:prstGeom prst="rect">
                <a:avLst/>
              </a:prstGeom>
              <a:blipFill>
                <a:blip r:embed="rId3"/>
                <a:stretch>
                  <a:fillRect r="-3030" b="-15789"/>
                </a:stretch>
              </a:blipFill>
            </p:spPr>
            <p:txBody>
              <a:bodyPr/>
              <a:lstStyle/>
              <a:p>
                <a:r>
                  <a:rPr lang="ja-JP" altLang="en-US">
                    <a:noFill/>
                  </a:rPr>
                  <a:t> </a:t>
                </a:r>
              </a:p>
            </p:txBody>
          </p:sp>
        </mc:Fallback>
      </mc:AlternateContent>
      <p:sp>
        <p:nvSpPr>
          <p:cNvPr id="10" name="テキスト ボックス 9">
            <a:extLst>
              <a:ext uri="{FF2B5EF4-FFF2-40B4-BE49-F238E27FC236}">
                <a16:creationId xmlns:a16="http://schemas.microsoft.com/office/drawing/2014/main" id="{052F9DC2-DBF9-C677-C959-777D8EA97D01}"/>
              </a:ext>
            </a:extLst>
          </p:cNvPr>
          <p:cNvSpPr txBox="1"/>
          <p:nvPr/>
        </p:nvSpPr>
        <p:spPr>
          <a:xfrm>
            <a:off x="1262616" y="4492688"/>
            <a:ext cx="3544994" cy="707886"/>
          </a:xfrm>
          <a:prstGeom prst="rect">
            <a:avLst/>
          </a:prstGeom>
          <a:solidFill>
            <a:srgbClr val="CCFFCC"/>
          </a:solidFill>
        </p:spPr>
        <p:txBody>
          <a:bodyPr wrap="square" rtlCol="0">
            <a:spAutoFit/>
          </a:bodyPr>
          <a:lstStyle/>
          <a:p>
            <a:pPr algn="just"/>
            <a:r>
              <a:rPr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The negative ion density varies exponentially with the potential.</a:t>
            </a:r>
            <a:endPar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p:cxnSp>
        <p:nvCxnSpPr>
          <p:cNvPr id="11" name="直線コネクタ 10">
            <a:extLst>
              <a:ext uri="{FF2B5EF4-FFF2-40B4-BE49-F238E27FC236}">
                <a16:creationId xmlns:a16="http://schemas.microsoft.com/office/drawing/2014/main" id="{F652C9DA-DD12-94C1-8458-69B303050761}"/>
              </a:ext>
            </a:extLst>
          </p:cNvPr>
          <p:cNvCxnSpPr>
            <a:cxnSpLocks/>
          </p:cNvCxnSpPr>
          <p:nvPr/>
        </p:nvCxnSpPr>
        <p:spPr>
          <a:xfrm>
            <a:off x="4908430" y="1346122"/>
            <a:ext cx="0" cy="3801231"/>
          </a:xfrm>
          <a:prstGeom prst="line">
            <a:avLst/>
          </a:prstGeom>
          <a:ln w="28575">
            <a:solidFill>
              <a:schemeClr val="tx1">
                <a:lumMod val="95000"/>
                <a:lumOff val="5000"/>
              </a:schemeClr>
            </a:solidFill>
            <a:prstDash val="sysDot"/>
          </a:ln>
        </p:spPr>
        <p:style>
          <a:lnRef idx="2">
            <a:schemeClr val="dk1"/>
          </a:lnRef>
          <a:fillRef idx="0">
            <a:schemeClr val="dk1"/>
          </a:fillRef>
          <a:effectRef idx="1">
            <a:schemeClr val="dk1"/>
          </a:effectRef>
          <a:fontRef idx="minor">
            <a:schemeClr val="tx1"/>
          </a:fontRef>
        </p:style>
      </p:cxnSp>
      <p:cxnSp>
        <p:nvCxnSpPr>
          <p:cNvPr id="12" name="直線コネクタ 11">
            <a:extLst>
              <a:ext uri="{FF2B5EF4-FFF2-40B4-BE49-F238E27FC236}">
                <a16:creationId xmlns:a16="http://schemas.microsoft.com/office/drawing/2014/main" id="{3E940695-B1CA-8CC4-87A4-087BA5E4DFE3}"/>
              </a:ext>
            </a:extLst>
          </p:cNvPr>
          <p:cNvCxnSpPr>
            <a:cxnSpLocks/>
          </p:cNvCxnSpPr>
          <p:nvPr/>
        </p:nvCxnSpPr>
        <p:spPr>
          <a:xfrm flipH="1">
            <a:off x="3741309" y="3825697"/>
            <a:ext cx="1066301" cy="0"/>
          </a:xfrm>
          <a:prstGeom prst="line">
            <a:avLst/>
          </a:prstGeom>
          <a:ln w="76200">
            <a:headEnd type="none" w="med" len="med"/>
            <a:tailEnd type="triangle" w="med" len="med"/>
          </a:ln>
        </p:spPr>
        <p:style>
          <a:lnRef idx="2">
            <a:schemeClr val="dk1"/>
          </a:lnRef>
          <a:fillRef idx="0">
            <a:schemeClr val="dk1"/>
          </a:fillRef>
          <a:effectRef idx="1">
            <a:schemeClr val="dk1"/>
          </a:effectRef>
          <a:fontRef idx="minor">
            <a:schemeClr val="tx1"/>
          </a:fontRef>
        </p:style>
      </p:cxnSp>
      <p:cxnSp>
        <p:nvCxnSpPr>
          <p:cNvPr id="15" name="直線コネクタ 14">
            <a:extLst>
              <a:ext uri="{FF2B5EF4-FFF2-40B4-BE49-F238E27FC236}">
                <a16:creationId xmlns:a16="http://schemas.microsoft.com/office/drawing/2014/main" id="{0332A5B6-BD8A-C569-336F-E8CE6D19B23A}"/>
              </a:ext>
            </a:extLst>
          </p:cNvPr>
          <p:cNvCxnSpPr>
            <a:cxnSpLocks/>
          </p:cNvCxnSpPr>
          <p:nvPr/>
        </p:nvCxnSpPr>
        <p:spPr>
          <a:xfrm>
            <a:off x="5202052" y="2914812"/>
            <a:ext cx="1787896" cy="0"/>
          </a:xfrm>
          <a:prstGeom prst="line">
            <a:avLst/>
          </a:prstGeom>
          <a:ln w="76200">
            <a:headEnd type="none" w="med" len="med"/>
            <a:tailEnd type="triangle" w="med" len="med"/>
          </a:ln>
        </p:spPr>
        <p:style>
          <a:lnRef idx="2">
            <a:schemeClr val="dk1"/>
          </a:lnRef>
          <a:fillRef idx="0">
            <a:schemeClr val="dk1"/>
          </a:fillRef>
          <a:effectRef idx="1">
            <a:schemeClr val="dk1"/>
          </a:effectRef>
          <a:fontRef idx="minor">
            <a:schemeClr val="tx1"/>
          </a:fontRef>
        </p:style>
      </p:cxnSp>
      <p:sp>
        <p:nvSpPr>
          <p:cNvPr id="18" name="テキスト ボックス 17">
            <a:extLst>
              <a:ext uri="{FF2B5EF4-FFF2-40B4-BE49-F238E27FC236}">
                <a16:creationId xmlns:a16="http://schemas.microsoft.com/office/drawing/2014/main" id="{EA7992A3-2564-5A34-51C7-087455ED73B9}"/>
              </a:ext>
            </a:extLst>
          </p:cNvPr>
          <p:cNvSpPr txBox="1"/>
          <p:nvPr/>
        </p:nvSpPr>
        <p:spPr>
          <a:xfrm>
            <a:off x="5873071" y="3307618"/>
            <a:ext cx="5555538" cy="707886"/>
          </a:xfrm>
          <a:prstGeom prst="rect">
            <a:avLst/>
          </a:prstGeom>
          <a:solidFill>
            <a:srgbClr val="FFC000"/>
          </a:solidFill>
        </p:spPr>
        <p:txBody>
          <a:bodyPr wrap="square" rtlCol="0">
            <a:spAutoFit/>
          </a:bodyPr>
          <a:lstStyle/>
          <a:p>
            <a:pPr algn="just"/>
            <a:r>
              <a:rPr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The negative ion density is approximately inversely proportional to the square root of potential.</a:t>
            </a:r>
            <a:endPar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p:sp>
        <p:nvSpPr>
          <p:cNvPr id="5" name="テキスト ボックス 4">
            <a:extLst>
              <a:ext uri="{FF2B5EF4-FFF2-40B4-BE49-F238E27FC236}">
                <a16:creationId xmlns:a16="http://schemas.microsoft.com/office/drawing/2014/main" id="{A6718D5C-FCF6-1E71-26DD-D36A6F14FE94}"/>
              </a:ext>
            </a:extLst>
          </p:cNvPr>
          <p:cNvSpPr txBox="1"/>
          <p:nvPr/>
        </p:nvSpPr>
        <p:spPr>
          <a:xfrm>
            <a:off x="3772647" y="834358"/>
            <a:ext cx="1790449" cy="400110"/>
          </a:xfrm>
          <a:prstGeom prst="rect">
            <a:avLst/>
          </a:prstGeom>
          <a:noFill/>
          <a:ln w="28575">
            <a:solidFill>
              <a:srgbClr val="FF0000"/>
            </a:solidFill>
          </a:ln>
        </p:spPr>
        <p:txBody>
          <a:bodyPr wrap="square">
            <a:spAutoFit/>
          </a:bodyPr>
          <a:lstStyle/>
          <a:p>
            <a:r>
              <a:rPr lang="en-US" altLang="ja-JP" sz="2000" i="1" dirty="0" err="1">
                <a:latin typeface="Times New Roman" panose="02020603050405020304" pitchFamily="18" charset="0"/>
                <a:cs typeface="Times New Roman" panose="02020603050405020304" pitchFamily="18" charset="0"/>
              </a:rPr>
              <a:t>z</a:t>
            </a:r>
            <a:r>
              <a:rPr lang="en-US" altLang="ja-JP" sz="2000" i="1" baseline="-25000" dirty="0" err="1">
                <a:latin typeface="Times New Roman" panose="02020603050405020304" pitchFamily="18" charset="0"/>
                <a:cs typeface="Times New Roman" panose="02020603050405020304" pitchFamily="18" charset="0"/>
              </a:rPr>
              <a:t>sim</a:t>
            </a:r>
            <a:r>
              <a:rPr lang="en-US" altLang="ja-JP" sz="2000" dirty="0">
                <a:latin typeface="Times New Roman" panose="02020603050405020304" pitchFamily="18" charset="0"/>
                <a:cs typeface="Times New Roman" panose="02020603050405020304" pitchFamily="18" charset="0"/>
              </a:rPr>
              <a:t> = 42×5</a:t>
            </a:r>
            <a:r>
              <a:rPr lang="en-US" altLang="ja-JP" sz="2000" i="1" dirty="0">
                <a:latin typeface="Times New Roman" panose="02020603050405020304" pitchFamily="18" charset="0"/>
                <a:cs typeface="Times New Roman" panose="02020603050405020304" pitchFamily="18" charset="0"/>
              </a:rPr>
              <a:t>λ</a:t>
            </a:r>
            <a:r>
              <a:rPr lang="en-US" altLang="ja-JP" sz="2000" i="1" baseline="-25000" dirty="0">
                <a:latin typeface="Times New Roman" panose="02020603050405020304" pitchFamily="18" charset="0"/>
                <a:cs typeface="Times New Roman" panose="02020603050405020304" pitchFamily="18" charset="0"/>
              </a:rPr>
              <a:t>De</a:t>
            </a:r>
            <a:r>
              <a:rPr lang="en-US" altLang="ja-JP" sz="2000" dirty="0">
                <a:latin typeface="Times New Roman" panose="02020603050405020304" pitchFamily="18" charset="0"/>
                <a:cs typeface="Times New Roman" panose="02020603050405020304" pitchFamily="18" charset="0"/>
              </a:rPr>
              <a:t> </a:t>
            </a:r>
            <a:endParaRPr lang="ja-JP" altLang="en-US" sz="2000" dirty="0"/>
          </a:p>
        </p:txBody>
      </p:sp>
      <p:sp>
        <p:nvSpPr>
          <p:cNvPr id="6" name="テキスト ボックス 5">
            <a:extLst>
              <a:ext uri="{FF2B5EF4-FFF2-40B4-BE49-F238E27FC236}">
                <a16:creationId xmlns:a16="http://schemas.microsoft.com/office/drawing/2014/main" id="{8E29588E-BB79-B333-F4C5-56118D8472CB}"/>
              </a:ext>
            </a:extLst>
          </p:cNvPr>
          <p:cNvSpPr txBox="1"/>
          <p:nvPr/>
        </p:nvSpPr>
        <p:spPr>
          <a:xfrm>
            <a:off x="186928" y="1705450"/>
            <a:ext cx="2151376" cy="400110"/>
          </a:xfrm>
          <a:prstGeom prst="rect">
            <a:avLst/>
          </a:prstGeom>
          <a:noFill/>
        </p:spPr>
        <p:txBody>
          <a:bodyPr wrap="square">
            <a:spAutoFit/>
          </a:bodyPr>
          <a:lstStyle/>
          <a:p>
            <a:r>
              <a:rPr kumimoji="1" lang="en-US" altLang="ja-JP" sz="2000" i="1" dirty="0">
                <a:latin typeface="Times New Roman" panose="02020603050405020304" pitchFamily="18" charset="0"/>
                <a:cs typeface="Times New Roman" panose="02020603050405020304" pitchFamily="18" charset="0"/>
              </a:rPr>
              <a:t>n</a:t>
            </a:r>
            <a:r>
              <a:rPr kumimoji="1" lang="en-US" altLang="ja-JP" sz="2000" i="1" baseline="-25000" dirty="0">
                <a:latin typeface="Times New Roman" panose="02020603050405020304" pitchFamily="18" charset="0"/>
                <a:cs typeface="Times New Roman" panose="02020603050405020304" pitchFamily="18" charset="0"/>
              </a:rPr>
              <a:t>e</a:t>
            </a:r>
            <a:r>
              <a:rPr kumimoji="1" lang="en-US" altLang="ja-JP" sz="2000" baseline="-25000" dirty="0">
                <a:latin typeface="Times New Roman" panose="02020603050405020304" pitchFamily="18" charset="0"/>
                <a:cs typeface="Times New Roman" panose="02020603050405020304" pitchFamily="18" charset="0"/>
              </a:rPr>
              <a:t>0</a:t>
            </a:r>
            <a:r>
              <a:rPr kumimoji="1" lang="en-US" altLang="ja-JP" sz="2000" dirty="0">
                <a:latin typeface="Times New Roman" panose="02020603050405020304" pitchFamily="18" charset="0"/>
                <a:cs typeface="Times New Roman" panose="02020603050405020304" pitchFamily="18" charset="0"/>
              </a:rPr>
              <a:t> =</a:t>
            </a:r>
            <a:r>
              <a:rPr lang="en-US" altLang="ja-JP" sz="2000" dirty="0">
                <a:latin typeface="Times New Roman" panose="02020603050405020304" pitchFamily="18" charset="0"/>
                <a:cs typeface="Times New Roman" panose="02020603050405020304" pitchFamily="18" charset="0"/>
              </a:rPr>
              <a:t>1.8×10</a:t>
            </a:r>
            <a:r>
              <a:rPr lang="en-US" altLang="ja-JP" sz="2000" baseline="30000" dirty="0">
                <a:latin typeface="Times New Roman" panose="02020603050405020304" pitchFamily="18" charset="0"/>
                <a:cs typeface="Times New Roman" panose="02020603050405020304" pitchFamily="18" charset="0"/>
              </a:rPr>
              <a:t>17 </a:t>
            </a:r>
            <a:r>
              <a:rPr lang="en-US" altLang="ja-JP" sz="2000" dirty="0">
                <a:latin typeface="Times New Roman" panose="02020603050405020304" pitchFamily="18" charset="0"/>
                <a:cs typeface="Times New Roman" panose="02020603050405020304" pitchFamily="18" charset="0"/>
              </a:rPr>
              <a:t>m</a:t>
            </a:r>
            <a:r>
              <a:rPr lang="en-US" altLang="ja-JP" sz="2000" baseline="30000" dirty="0">
                <a:latin typeface="Times New Roman" panose="02020603050405020304" pitchFamily="18" charset="0"/>
                <a:cs typeface="Times New Roman" panose="02020603050405020304" pitchFamily="18" charset="0"/>
              </a:rPr>
              <a:t>-3 </a:t>
            </a:r>
            <a:endParaRPr lang="ja-JP" altLang="en-US" dirty="0"/>
          </a:p>
        </p:txBody>
      </p:sp>
    </p:spTree>
    <p:extLst>
      <p:ext uri="{BB962C8B-B14F-4D97-AF65-F5344CB8AC3E}">
        <p14:creationId xmlns:p14="http://schemas.microsoft.com/office/powerpoint/2010/main" val="2939895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9D5695AE-4089-1519-38D4-E8ACBB8E6654}"/>
                  </a:ext>
                </a:extLst>
              </p:cNvPr>
              <p:cNvSpPr txBox="1"/>
              <p:nvPr/>
            </p:nvSpPr>
            <p:spPr>
              <a:xfrm>
                <a:off x="3588152" y="769386"/>
                <a:ext cx="4262514" cy="659861"/>
              </a:xfrm>
              <a:prstGeom prst="rect">
                <a:avLst/>
              </a:prstGeom>
              <a:noFill/>
            </p:spPr>
            <p:txBody>
              <a:bodyPr wrap="none" lIns="0" tIns="0" rIns="0" bIns="0" rtlCol="0">
                <a:spAutoFit/>
              </a:bodyPr>
              <a:lstStyle/>
              <a:p>
                <a:pPr/>
                <a14:m>
                  <m:oMathPara xmlns:m="http://schemas.openxmlformats.org/officeDocument/2006/math">
                    <m:oMath>
                      <m:f>
                        <m:fPr>
                          <m:ctrlPr>
                            <a:rPr lang="en-US" altLang="ja-JP" i="1">
                              <a:latin typeface="Cambria Math" panose="02040503050406030204" pitchFamily="18" charset="0"/>
                            </a:rPr>
                          </m:ctrlPr>
                        </m:fPr>
                        <m:num>
                          <m:r>
                            <a:rPr lang="en-US" altLang="ja-JP" i="1">
                              <a:latin typeface="Cambria Math" panose="02040503050406030204" pitchFamily="18" charset="0"/>
                            </a:rPr>
                            <m:t> </m:t>
                          </m:r>
                          <m:r>
                            <a:rPr lang="en-US" altLang="ja-JP" i="1">
                              <a:latin typeface="Cambria Math" panose="02040503050406030204" pitchFamily="18" charset="0"/>
                            </a:rPr>
                            <m:t>𝜕</m:t>
                          </m:r>
                          <m:r>
                            <a:rPr lang="en-US" altLang="ja-JP" i="1">
                              <a:latin typeface="Cambria Math" panose="02040503050406030204" pitchFamily="18" charset="0"/>
                            </a:rPr>
                            <m:t>𝑓</m:t>
                          </m:r>
                        </m:num>
                        <m:den>
                          <m:r>
                            <a:rPr lang="en-US" altLang="ja-JP" i="1">
                              <a:latin typeface="Cambria Math" panose="02040503050406030204" pitchFamily="18" charset="0"/>
                            </a:rPr>
                            <m:t>𝜕</m:t>
                          </m:r>
                          <m:r>
                            <a:rPr lang="en-US" altLang="ja-JP" i="1">
                              <a:latin typeface="Cambria Math" panose="02040503050406030204" pitchFamily="18" charset="0"/>
                            </a:rPr>
                            <m:t>𝑡</m:t>
                          </m:r>
                        </m:den>
                      </m:f>
                      <m:r>
                        <a:rPr lang="en-US" altLang="ja-JP" i="1">
                          <a:latin typeface="Cambria Math" panose="02040503050406030204" pitchFamily="18" charset="0"/>
                        </a:rPr>
                        <m:t>+</m:t>
                      </m:r>
                      <m:r>
                        <a:rPr lang="en-US" altLang="ja-JP" b="1" i="1">
                          <a:latin typeface="Cambria Math" panose="02040503050406030204" pitchFamily="18" charset="0"/>
                        </a:rPr>
                        <m:t>𝒗</m:t>
                      </m:r>
                      <m:r>
                        <a:rPr lang="en-US" altLang="ja-JP" i="1">
                          <a:latin typeface="Cambria Math" panose="02040503050406030204" pitchFamily="18" charset="0"/>
                        </a:rPr>
                        <m:t>∙</m:t>
                      </m:r>
                      <m:f>
                        <m:fPr>
                          <m:ctrlPr>
                            <a:rPr lang="en-US" altLang="ja-JP" i="1">
                              <a:latin typeface="Cambria Math" panose="02040503050406030204" pitchFamily="18" charset="0"/>
                            </a:rPr>
                          </m:ctrlPr>
                        </m:fPr>
                        <m:num>
                          <m:r>
                            <a:rPr lang="en-US" altLang="ja-JP" i="1">
                              <a:latin typeface="Cambria Math" panose="02040503050406030204" pitchFamily="18" charset="0"/>
                            </a:rPr>
                            <m:t>𝜕</m:t>
                          </m:r>
                          <m:r>
                            <a:rPr lang="en-US" altLang="ja-JP" i="1">
                              <a:latin typeface="Cambria Math" panose="02040503050406030204" pitchFamily="18" charset="0"/>
                            </a:rPr>
                            <m:t>𝑓</m:t>
                          </m:r>
                        </m:num>
                        <m:den>
                          <m:r>
                            <a:rPr lang="en-US" altLang="ja-JP" i="1">
                              <a:latin typeface="Cambria Math" panose="02040503050406030204" pitchFamily="18" charset="0"/>
                            </a:rPr>
                            <m:t>𝜕</m:t>
                          </m:r>
                          <m:r>
                            <a:rPr lang="en-US" altLang="ja-JP" b="1" i="1">
                              <a:latin typeface="Cambria Math" panose="02040503050406030204" pitchFamily="18" charset="0"/>
                            </a:rPr>
                            <m:t>𝒓</m:t>
                          </m:r>
                        </m:den>
                      </m:f>
                      <m:r>
                        <a:rPr lang="en-US" altLang="ja-JP" i="1">
                          <a:latin typeface="Cambria Math" panose="02040503050406030204" pitchFamily="18" charset="0"/>
                        </a:rPr>
                        <m:t>+</m:t>
                      </m:r>
                      <m:f>
                        <m:fPr>
                          <m:ctrlPr>
                            <a:rPr lang="en-US" altLang="ja-JP" i="1">
                              <a:latin typeface="Cambria Math" panose="02040503050406030204" pitchFamily="18" charset="0"/>
                            </a:rPr>
                          </m:ctrlPr>
                        </m:fPr>
                        <m:num>
                          <m:r>
                            <a:rPr lang="en-US" altLang="ja-JP" i="1">
                              <a:latin typeface="Cambria Math" panose="02040503050406030204" pitchFamily="18" charset="0"/>
                            </a:rPr>
                            <m:t>𝑒</m:t>
                          </m:r>
                        </m:num>
                        <m:den>
                          <m:r>
                            <a:rPr lang="en-US" altLang="ja-JP" i="1">
                              <a:latin typeface="Cambria Math" panose="02040503050406030204" pitchFamily="18" charset="0"/>
                            </a:rPr>
                            <m:t>𝑚</m:t>
                          </m:r>
                        </m:den>
                      </m:f>
                      <m:d>
                        <m:dPr>
                          <m:ctrlPr>
                            <a:rPr lang="en-US" altLang="ja-JP" b="1" i="1">
                              <a:latin typeface="Cambria Math" panose="02040503050406030204" pitchFamily="18" charset="0"/>
                            </a:rPr>
                          </m:ctrlPr>
                        </m:dPr>
                        <m:e>
                          <m:r>
                            <a:rPr lang="en-US" altLang="ja-JP" b="1" i="1">
                              <a:latin typeface="Cambria Math" panose="02040503050406030204" pitchFamily="18" charset="0"/>
                            </a:rPr>
                            <m:t>𝑬</m:t>
                          </m:r>
                          <m:r>
                            <a:rPr lang="en-US" altLang="ja-JP" i="1">
                              <a:latin typeface="Cambria Math" panose="02040503050406030204" pitchFamily="18" charset="0"/>
                            </a:rPr>
                            <m:t>+</m:t>
                          </m:r>
                          <m:r>
                            <a:rPr lang="en-US" altLang="ja-JP" b="1" i="1">
                              <a:latin typeface="Cambria Math" panose="02040503050406030204" pitchFamily="18" charset="0"/>
                            </a:rPr>
                            <m:t>𝒗</m:t>
                          </m:r>
                          <m:r>
                            <a:rPr lang="en-US" altLang="ja-JP" i="1">
                              <a:latin typeface="Cambria Math" panose="02040503050406030204" pitchFamily="18" charset="0"/>
                            </a:rPr>
                            <m:t>×</m:t>
                          </m:r>
                          <m:r>
                            <a:rPr lang="en-US" altLang="ja-JP" b="1" i="1">
                              <a:latin typeface="Cambria Math" panose="02040503050406030204" pitchFamily="18" charset="0"/>
                            </a:rPr>
                            <m:t>𝑩</m:t>
                          </m:r>
                        </m:e>
                      </m:d>
                      <m:r>
                        <a:rPr lang="en-US" altLang="ja-JP" i="1">
                          <a:latin typeface="Cambria Math" panose="02040503050406030204" pitchFamily="18" charset="0"/>
                        </a:rPr>
                        <m:t>∙</m:t>
                      </m:r>
                      <m:f>
                        <m:fPr>
                          <m:ctrlPr>
                            <a:rPr lang="en-US" altLang="ja-JP" i="1">
                              <a:latin typeface="Cambria Math" panose="02040503050406030204" pitchFamily="18" charset="0"/>
                            </a:rPr>
                          </m:ctrlPr>
                        </m:fPr>
                        <m:num>
                          <m:r>
                            <a:rPr lang="en-US" altLang="ja-JP" i="1">
                              <a:latin typeface="Cambria Math" panose="02040503050406030204" pitchFamily="18" charset="0"/>
                            </a:rPr>
                            <m:t>𝜕</m:t>
                          </m:r>
                          <m:r>
                            <a:rPr lang="en-US" altLang="ja-JP" i="1">
                              <a:latin typeface="Cambria Math" panose="02040503050406030204" pitchFamily="18" charset="0"/>
                            </a:rPr>
                            <m:t>𝑓</m:t>
                          </m:r>
                        </m:num>
                        <m:den>
                          <m:r>
                            <a:rPr lang="en-US" altLang="ja-JP" i="1">
                              <a:latin typeface="Cambria Math" panose="02040503050406030204" pitchFamily="18" charset="0"/>
                            </a:rPr>
                            <m:t>𝜕</m:t>
                          </m:r>
                          <m:r>
                            <a:rPr lang="en-US" altLang="ja-JP" b="1" i="1">
                              <a:latin typeface="Cambria Math" panose="02040503050406030204" pitchFamily="18" charset="0"/>
                            </a:rPr>
                            <m:t>𝒗</m:t>
                          </m:r>
                        </m:den>
                      </m:f>
                      <m:r>
                        <a:rPr lang="en-US" altLang="ja-JP" i="1">
                          <a:latin typeface="Cambria Math" panose="02040503050406030204" pitchFamily="18" charset="0"/>
                        </a:rPr>
                        <m:t>=</m:t>
                      </m:r>
                      <m:sSub>
                        <m:sSubPr>
                          <m:ctrlPr>
                            <a:rPr lang="en-US" altLang="ja-JP" i="1">
                              <a:latin typeface="Cambria Math" panose="02040503050406030204" pitchFamily="18" charset="0"/>
                            </a:rPr>
                          </m:ctrlPr>
                        </m:sSubPr>
                        <m:e>
                          <m:d>
                            <m:dPr>
                              <m:ctrlPr>
                                <a:rPr lang="en-US" altLang="ja-JP" i="1">
                                  <a:latin typeface="Cambria Math" panose="02040503050406030204" pitchFamily="18" charset="0"/>
                                </a:rPr>
                              </m:ctrlPr>
                            </m:dPr>
                            <m:e>
                              <m:f>
                                <m:fPr>
                                  <m:ctrlPr>
                                    <a:rPr lang="en-US" altLang="ja-JP" i="1">
                                      <a:latin typeface="Cambria Math" panose="02040503050406030204" pitchFamily="18" charset="0"/>
                                    </a:rPr>
                                  </m:ctrlPr>
                                </m:fPr>
                                <m:num>
                                  <m:r>
                                    <a:rPr lang="en-US" altLang="ja-JP" i="1">
                                      <a:latin typeface="Cambria Math" panose="02040503050406030204" pitchFamily="18" charset="0"/>
                                    </a:rPr>
                                    <m:t>𝜕</m:t>
                                  </m:r>
                                  <m:r>
                                    <a:rPr lang="en-US" altLang="ja-JP" i="1">
                                      <a:latin typeface="Cambria Math" panose="02040503050406030204" pitchFamily="18" charset="0"/>
                                    </a:rPr>
                                    <m:t>𝑓</m:t>
                                  </m:r>
                                </m:num>
                                <m:den>
                                  <m:r>
                                    <a:rPr lang="en-US" altLang="ja-JP" i="1">
                                      <a:latin typeface="Cambria Math" panose="02040503050406030204" pitchFamily="18" charset="0"/>
                                    </a:rPr>
                                    <m:t>𝜕</m:t>
                                  </m:r>
                                  <m:r>
                                    <a:rPr lang="en-US" altLang="ja-JP" i="1">
                                      <a:latin typeface="Cambria Math" panose="02040503050406030204" pitchFamily="18" charset="0"/>
                                    </a:rPr>
                                    <m:t>𝑡</m:t>
                                  </m:r>
                                </m:den>
                              </m:f>
                            </m:e>
                          </m:d>
                        </m:e>
                        <m:sub>
                          <m:r>
                            <a:rPr lang="en-US" altLang="ja-JP" i="1">
                              <a:latin typeface="Cambria Math" panose="02040503050406030204" pitchFamily="18" charset="0"/>
                            </a:rPr>
                            <m:t>𝑐</m:t>
                          </m:r>
                        </m:sub>
                      </m:sSub>
                    </m:oMath>
                  </m:oMathPara>
                </a14:m>
                <a:endParaRPr kumimoji="1" lang="ja-JP" altLang="en-US" dirty="0"/>
              </a:p>
            </p:txBody>
          </p:sp>
        </mc:Choice>
        <mc:Fallback xmlns="">
          <p:sp>
            <p:nvSpPr>
              <p:cNvPr id="2" name="テキスト ボックス 1">
                <a:extLst>
                  <a:ext uri="{FF2B5EF4-FFF2-40B4-BE49-F238E27FC236}">
                    <a16:creationId xmlns:a16="http://schemas.microsoft.com/office/drawing/2014/main" id="{9D5695AE-4089-1519-38D4-E8ACBB8E6654}"/>
                  </a:ext>
                </a:extLst>
              </p:cNvPr>
              <p:cNvSpPr txBox="1">
                <a:spLocks noRot="1" noChangeAspect="1" noMove="1" noResize="1" noEditPoints="1" noAdjustHandles="1" noChangeArrowheads="1" noChangeShapeType="1" noTextEdit="1"/>
              </p:cNvSpPr>
              <p:nvPr/>
            </p:nvSpPr>
            <p:spPr>
              <a:xfrm>
                <a:off x="3588152" y="769386"/>
                <a:ext cx="4262514" cy="659861"/>
              </a:xfrm>
              <a:prstGeom prst="rect">
                <a:avLst/>
              </a:prstGeom>
              <a:blipFill>
                <a:blip r:embed="rId3"/>
                <a:stretch>
                  <a:fillRect b="-92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正方形/長方形 7">
                <a:extLst>
                  <a:ext uri="{FF2B5EF4-FFF2-40B4-BE49-F238E27FC236}">
                    <a16:creationId xmlns:a16="http://schemas.microsoft.com/office/drawing/2014/main" id="{686762F5-3052-D50F-0AFE-D1C5CF4A7B2B}"/>
                  </a:ext>
                </a:extLst>
              </p:cNvPr>
              <p:cNvSpPr/>
              <p:nvPr/>
            </p:nvSpPr>
            <p:spPr>
              <a:xfrm>
                <a:off x="2227017" y="1384802"/>
                <a:ext cx="9185563" cy="856196"/>
              </a:xfrm>
              <a:prstGeom prst="rect">
                <a:avLst/>
              </a:prstGeom>
            </p:spPr>
            <p:txBody>
              <a:bodyPr wrap="square">
                <a:spAutoFit/>
              </a:bodyPr>
              <a:lstStyle/>
              <a:p>
                <a:pPr/>
                <a14:m>
                  <m:oMathPara xmlns:m="http://schemas.openxmlformats.org/officeDocument/2006/math">
                    <m:oMath>
                      <m:f>
                        <m:fPr>
                          <m:ctrlPr>
                            <a:rPr lang="ja-JP" altLang="en-US" sz="2000">
                              <a:latin typeface="Cambria Math" panose="02040503050406030204" pitchFamily="18" charset="0"/>
                            </a:rPr>
                          </m:ctrlPr>
                        </m:fPr>
                        <m:num>
                          <m:r>
                            <a:rPr lang="ja-JP" altLang="en-US" sz="2000">
                              <a:latin typeface="Cambria Math" panose="02040503050406030204" pitchFamily="18" charset="0"/>
                            </a:rPr>
                            <m:t>𝜕</m:t>
                          </m:r>
                        </m:num>
                        <m:den>
                          <m:r>
                            <a:rPr lang="ja-JP" altLang="en-US" sz="2000" i="0">
                              <a:latin typeface="Cambria Math" panose="02040503050406030204" pitchFamily="18" charset="0"/>
                            </a:rPr>
                            <m:t>𝜕</m:t>
                          </m:r>
                          <m:r>
                            <a:rPr lang="ja-JP" altLang="en-US" sz="2000" i="1">
                              <a:latin typeface="Cambria Math" panose="02040503050406030204" pitchFamily="18" charset="0"/>
                            </a:rPr>
                            <m:t>𝑡</m:t>
                          </m:r>
                        </m:den>
                      </m:f>
                      <m:d>
                        <m:dPr>
                          <m:ctrlPr>
                            <a:rPr lang="ja-JP" altLang="en-US" sz="2000" i="1">
                              <a:latin typeface="Cambria Math" panose="02040503050406030204" pitchFamily="18" charset="0"/>
                            </a:rPr>
                          </m:ctrlPr>
                        </m:dPr>
                        <m:e>
                          <m:r>
                            <a:rPr lang="ja-JP" altLang="en-US" sz="2000" i="1">
                              <a:latin typeface="Cambria Math" panose="02040503050406030204" pitchFamily="18" charset="0"/>
                            </a:rPr>
                            <m:t>𝑛</m:t>
                          </m:r>
                          <m:d>
                            <m:dPr>
                              <m:begChr m:val="〈"/>
                              <m:endChr m:val="〉"/>
                              <m:ctrlPr>
                                <a:rPr lang="ja-JP" altLang="en-US" sz="2000" i="1">
                                  <a:latin typeface="Cambria Math" panose="02040503050406030204" pitchFamily="18" charset="0"/>
                                </a:rPr>
                              </m:ctrlPr>
                            </m:dPr>
                            <m:e>
                              <m:r>
                                <a:rPr lang="ja-JP" altLang="en-US" sz="2000" i="1">
                                  <a:latin typeface="Cambria Math" panose="02040503050406030204" pitchFamily="18" charset="0"/>
                                </a:rPr>
                                <m:t>𝐴</m:t>
                              </m:r>
                              <m:d>
                                <m:dPr>
                                  <m:ctrlPr>
                                    <a:rPr lang="ja-JP" altLang="en-US" sz="2000" b="1" i="1">
                                      <a:latin typeface="Cambria Math" panose="02040503050406030204" pitchFamily="18" charset="0"/>
                                    </a:rPr>
                                  </m:ctrlPr>
                                </m:dPr>
                                <m:e>
                                  <m:r>
                                    <a:rPr lang="ja-JP" altLang="en-US" sz="2000" b="1" i="1">
                                      <a:latin typeface="Cambria Math" panose="02040503050406030204" pitchFamily="18" charset="0"/>
                                    </a:rPr>
                                    <m:t>𝒗</m:t>
                                  </m:r>
                                </m:e>
                              </m:d>
                            </m:e>
                          </m:d>
                        </m:e>
                      </m:d>
                      <m:r>
                        <a:rPr lang="ja-JP" altLang="en-US" sz="2000" b="0" i="0">
                          <a:latin typeface="Cambria Math" panose="02040503050406030204" pitchFamily="18" charset="0"/>
                        </a:rPr>
                        <m:t>+</m:t>
                      </m:r>
                      <m:f>
                        <m:fPr>
                          <m:ctrlPr>
                            <a:rPr lang="ja-JP" altLang="en-US" sz="2000" b="0" i="0">
                              <a:latin typeface="Cambria Math" panose="02040503050406030204" pitchFamily="18" charset="0"/>
                            </a:rPr>
                          </m:ctrlPr>
                        </m:fPr>
                        <m:num>
                          <m:r>
                            <a:rPr lang="ja-JP" altLang="en-US" sz="2000" b="0" i="0">
                              <a:latin typeface="Cambria Math" panose="02040503050406030204" pitchFamily="18" charset="0"/>
                            </a:rPr>
                            <m:t>𝜕</m:t>
                          </m:r>
                        </m:num>
                        <m:den>
                          <m:r>
                            <a:rPr lang="ja-JP" altLang="en-US" sz="2000" b="0" i="0">
                              <a:latin typeface="Cambria Math" panose="02040503050406030204" pitchFamily="18" charset="0"/>
                            </a:rPr>
                            <m:t>𝜕</m:t>
                          </m:r>
                          <m:r>
                            <a:rPr lang="ja-JP" altLang="en-US" sz="2000" b="1" i="1">
                              <a:latin typeface="Cambria Math" panose="02040503050406030204" pitchFamily="18" charset="0"/>
                            </a:rPr>
                            <m:t>𝒓</m:t>
                          </m:r>
                        </m:den>
                      </m:f>
                      <m:d>
                        <m:dPr>
                          <m:ctrlPr>
                            <a:rPr lang="ja-JP" altLang="en-US" sz="2000" b="0" i="1">
                              <a:latin typeface="Cambria Math" panose="02040503050406030204" pitchFamily="18" charset="0"/>
                            </a:rPr>
                          </m:ctrlPr>
                        </m:dPr>
                        <m:e>
                          <m:r>
                            <a:rPr lang="ja-JP" altLang="en-US" sz="2000" b="0" i="1">
                              <a:latin typeface="Cambria Math" panose="02040503050406030204" pitchFamily="18" charset="0"/>
                            </a:rPr>
                            <m:t>𝑛</m:t>
                          </m:r>
                          <m:r>
                            <a:rPr lang="ja-JP" altLang="en-US" sz="2000" b="0" i="0">
                              <a:latin typeface="Cambria Math" panose="02040503050406030204" pitchFamily="18" charset="0"/>
                            </a:rPr>
                            <m:t>∙</m:t>
                          </m:r>
                          <m:d>
                            <m:dPr>
                              <m:begChr m:val="〈"/>
                              <m:endChr m:val="〉"/>
                              <m:ctrlPr>
                                <a:rPr lang="ja-JP" altLang="en-US" sz="2000" b="1" i="1">
                                  <a:latin typeface="Cambria Math" panose="02040503050406030204" pitchFamily="18" charset="0"/>
                                </a:rPr>
                              </m:ctrlPr>
                            </m:dPr>
                            <m:e>
                              <m:r>
                                <a:rPr lang="ja-JP" altLang="en-US" sz="2000" b="1" i="1">
                                  <a:latin typeface="Cambria Math" panose="02040503050406030204" pitchFamily="18" charset="0"/>
                                </a:rPr>
                                <m:t>𝒗</m:t>
                              </m:r>
                              <m:r>
                                <a:rPr lang="ja-JP" altLang="en-US" sz="2000" b="0" i="1">
                                  <a:latin typeface="Cambria Math" panose="02040503050406030204" pitchFamily="18" charset="0"/>
                                </a:rPr>
                                <m:t>𝐴</m:t>
                              </m:r>
                              <m:d>
                                <m:dPr>
                                  <m:ctrlPr>
                                    <a:rPr lang="ja-JP" altLang="en-US" sz="2000" b="1" i="1">
                                      <a:latin typeface="Cambria Math" panose="02040503050406030204" pitchFamily="18" charset="0"/>
                                    </a:rPr>
                                  </m:ctrlPr>
                                </m:dPr>
                                <m:e>
                                  <m:r>
                                    <a:rPr lang="ja-JP" altLang="en-US" sz="2000" b="1" i="1">
                                      <a:latin typeface="Cambria Math" panose="02040503050406030204" pitchFamily="18" charset="0"/>
                                    </a:rPr>
                                    <m:t>𝒗</m:t>
                                  </m:r>
                                </m:e>
                              </m:d>
                            </m:e>
                          </m:d>
                        </m:e>
                      </m:d>
                      <m:r>
                        <a:rPr lang="ja-JP" altLang="en-US" sz="2000" b="0" i="0">
                          <a:latin typeface="Cambria Math" panose="02040503050406030204" pitchFamily="18" charset="0"/>
                        </a:rPr>
                        <m:t>−</m:t>
                      </m:r>
                      <m:f>
                        <m:fPr>
                          <m:ctrlPr>
                            <a:rPr lang="ja-JP" altLang="en-US" sz="2000" b="0" i="1">
                              <a:latin typeface="Cambria Math" panose="02040503050406030204" pitchFamily="18" charset="0"/>
                            </a:rPr>
                          </m:ctrlPr>
                        </m:fPr>
                        <m:num>
                          <m:r>
                            <a:rPr lang="ja-JP" altLang="en-US" sz="2000" b="0" i="1">
                              <a:latin typeface="Cambria Math" panose="02040503050406030204" pitchFamily="18" charset="0"/>
                            </a:rPr>
                            <m:t>𝑛𝑒</m:t>
                          </m:r>
                        </m:num>
                        <m:den>
                          <m:r>
                            <a:rPr lang="ja-JP" altLang="en-US" sz="2000" b="0" i="1">
                              <a:latin typeface="Cambria Math" panose="02040503050406030204" pitchFamily="18" charset="0"/>
                            </a:rPr>
                            <m:t>𝑚</m:t>
                          </m:r>
                        </m:den>
                      </m:f>
                      <m:nary>
                        <m:naryPr>
                          <m:chr m:val="∑"/>
                          <m:limLoc m:val="undOvr"/>
                          <m:supHide m:val="on"/>
                          <m:ctrlPr>
                            <a:rPr lang="ja-JP" altLang="en-US" sz="2000" b="0" i="1">
                              <a:latin typeface="Cambria Math" panose="02040503050406030204" pitchFamily="18" charset="0"/>
                            </a:rPr>
                          </m:ctrlPr>
                        </m:naryPr>
                        <m:sub>
                          <m:r>
                            <a:rPr lang="ja-JP" altLang="en-US" sz="2000" b="0" i="1">
                              <a:latin typeface="Cambria Math" panose="02040503050406030204" pitchFamily="18" charset="0"/>
                            </a:rPr>
                            <m:t>𝑘</m:t>
                          </m:r>
                        </m:sub>
                        <m:sup/>
                        <m:e>
                          <m:d>
                            <m:dPr>
                              <m:begChr m:val="〈"/>
                              <m:endChr m:val="〉"/>
                              <m:ctrlPr>
                                <a:rPr lang="ja-JP" altLang="en-US" sz="2000" b="1" i="1">
                                  <a:latin typeface="Cambria Math" panose="02040503050406030204" pitchFamily="18" charset="0"/>
                                </a:rPr>
                              </m:ctrlPr>
                            </m:dPr>
                            <m:e>
                              <m:d>
                                <m:dPr>
                                  <m:ctrlPr>
                                    <a:rPr lang="ja-JP" altLang="en-US" sz="2000" b="1" i="1">
                                      <a:latin typeface="Cambria Math" panose="02040503050406030204" pitchFamily="18" charset="0"/>
                                    </a:rPr>
                                  </m:ctrlPr>
                                </m:dPr>
                                <m:e>
                                  <m:r>
                                    <a:rPr lang="ja-JP" altLang="en-US" sz="2000" b="1" i="1">
                                      <a:latin typeface="Cambria Math" panose="02040503050406030204" pitchFamily="18" charset="0"/>
                                    </a:rPr>
                                    <m:t>𝑬</m:t>
                                  </m:r>
                                  <m:r>
                                    <a:rPr lang="ja-JP" altLang="en-US" sz="2000" b="0" i="0">
                                      <a:latin typeface="Cambria Math" panose="02040503050406030204" pitchFamily="18" charset="0"/>
                                    </a:rPr>
                                    <m:t>+</m:t>
                                  </m:r>
                                  <m:r>
                                    <a:rPr lang="ja-JP" altLang="en-US" sz="2000" b="1" i="1">
                                      <a:latin typeface="Cambria Math" panose="02040503050406030204" pitchFamily="18" charset="0"/>
                                    </a:rPr>
                                    <m:t>𝒗</m:t>
                                  </m:r>
                                  <m:r>
                                    <a:rPr lang="ja-JP" altLang="en-US" sz="2000" b="0" i="0">
                                      <a:latin typeface="Cambria Math" panose="02040503050406030204" pitchFamily="18" charset="0"/>
                                    </a:rPr>
                                    <m:t>×</m:t>
                                  </m:r>
                                  <m:r>
                                    <a:rPr lang="ja-JP" altLang="en-US" sz="2000" b="1" i="1">
                                      <a:latin typeface="Cambria Math" panose="02040503050406030204" pitchFamily="18" charset="0"/>
                                    </a:rPr>
                                    <m:t>𝑩</m:t>
                                  </m:r>
                                </m:e>
                              </m:d>
                              <m:r>
                                <a:rPr lang="ja-JP" altLang="en-US" sz="2000" b="0" i="0">
                                  <a:latin typeface="Cambria Math" panose="02040503050406030204" pitchFamily="18" charset="0"/>
                                </a:rPr>
                                <m:t>∙</m:t>
                              </m:r>
                              <m:f>
                                <m:fPr>
                                  <m:ctrlPr>
                                    <a:rPr lang="ja-JP" altLang="en-US" sz="2000" b="0" i="0">
                                      <a:latin typeface="Cambria Math" panose="02040503050406030204" pitchFamily="18" charset="0"/>
                                    </a:rPr>
                                  </m:ctrlPr>
                                </m:fPr>
                                <m:num>
                                  <m:r>
                                    <a:rPr lang="ja-JP" altLang="en-US" sz="2000" b="0" i="0">
                                      <a:latin typeface="Cambria Math" panose="02040503050406030204" pitchFamily="18" charset="0"/>
                                    </a:rPr>
                                    <m:t>𝜕</m:t>
                                  </m:r>
                                  <m:r>
                                    <a:rPr lang="ja-JP" altLang="en-US" sz="2000" b="0" i="1">
                                      <a:latin typeface="Cambria Math" panose="02040503050406030204" pitchFamily="18" charset="0"/>
                                    </a:rPr>
                                    <m:t>𝐴</m:t>
                                  </m:r>
                                </m:num>
                                <m:den>
                                  <m:r>
                                    <a:rPr lang="ja-JP" altLang="en-US" sz="2000" b="0" i="0">
                                      <a:latin typeface="Cambria Math" panose="02040503050406030204" pitchFamily="18" charset="0"/>
                                    </a:rPr>
                                    <m:t>𝜕</m:t>
                                  </m:r>
                                  <m:r>
                                    <a:rPr lang="ja-JP" altLang="en-US" sz="2000" b="1" i="1">
                                      <a:latin typeface="Cambria Math" panose="02040503050406030204" pitchFamily="18" charset="0"/>
                                    </a:rPr>
                                    <m:t>𝒗</m:t>
                                  </m:r>
                                </m:den>
                              </m:f>
                            </m:e>
                          </m:d>
                        </m:e>
                      </m:nary>
                      <m:r>
                        <a:rPr lang="ja-JP" altLang="en-US" sz="2000" b="0" i="0">
                          <a:latin typeface="Cambria Math" panose="02040503050406030204" pitchFamily="18" charset="0"/>
                        </a:rPr>
                        <m:t>=</m:t>
                      </m:r>
                      <m:sSub>
                        <m:sSubPr>
                          <m:ctrlPr>
                            <a:rPr lang="ja-JP" altLang="en-US" sz="2000" b="0" i="1">
                              <a:latin typeface="Cambria Math" panose="02040503050406030204" pitchFamily="18" charset="0"/>
                            </a:rPr>
                          </m:ctrlPr>
                        </m:sSubPr>
                        <m:e>
                          <m:d>
                            <m:dPr>
                              <m:begChr m:val="{"/>
                              <m:endChr m:val="}"/>
                              <m:ctrlPr>
                                <a:rPr lang="ja-JP" altLang="en-US" sz="2000" b="0" i="1">
                                  <a:latin typeface="Cambria Math" panose="02040503050406030204" pitchFamily="18" charset="0"/>
                                </a:rPr>
                              </m:ctrlPr>
                            </m:dPr>
                            <m:e>
                              <m:f>
                                <m:fPr>
                                  <m:ctrlPr>
                                    <a:rPr lang="ja-JP" altLang="en-US" sz="2000" b="0" i="0">
                                      <a:latin typeface="Cambria Math" panose="02040503050406030204" pitchFamily="18" charset="0"/>
                                    </a:rPr>
                                  </m:ctrlPr>
                                </m:fPr>
                                <m:num>
                                  <m:r>
                                    <a:rPr lang="ja-JP" altLang="en-US" sz="2000" b="0" i="0">
                                      <a:latin typeface="Cambria Math" panose="02040503050406030204" pitchFamily="18" charset="0"/>
                                    </a:rPr>
                                    <m:t>𝜕</m:t>
                                  </m:r>
                                </m:num>
                                <m:den>
                                  <m:r>
                                    <a:rPr lang="ja-JP" altLang="en-US" sz="2000" b="0" i="0">
                                      <a:latin typeface="Cambria Math" panose="02040503050406030204" pitchFamily="18" charset="0"/>
                                    </a:rPr>
                                    <m:t>𝜕</m:t>
                                  </m:r>
                                  <m:r>
                                    <a:rPr lang="ja-JP" altLang="en-US" sz="2000" b="0" i="1">
                                      <a:latin typeface="Cambria Math" panose="02040503050406030204" pitchFamily="18" charset="0"/>
                                    </a:rPr>
                                    <m:t>𝑡</m:t>
                                  </m:r>
                                </m:den>
                              </m:f>
                              <m:d>
                                <m:dPr>
                                  <m:ctrlPr>
                                    <a:rPr lang="ja-JP" altLang="en-US" sz="2000" b="0" i="1">
                                      <a:latin typeface="Cambria Math" panose="02040503050406030204" pitchFamily="18" charset="0"/>
                                    </a:rPr>
                                  </m:ctrlPr>
                                </m:dPr>
                                <m:e>
                                  <m:r>
                                    <a:rPr lang="ja-JP" altLang="en-US" sz="2000" b="0" i="1">
                                      <a:latin typeface="Cambria Math" panose="02040503050406030204" pitchFamily="18" charset="0"/>
                                    </a:rPr>
                                    <m:t>𝑛</m:t>
                                  </m:r>
                                  <m:d>
                                    <m:dPr>
                                      <m:begChr m:val="〈"/>
                                      <m:endChr m:val="〉"/>
                                      <m:ctrlPr>
                                        <a:rPr lang="ja-JP" altLang="en-US" sz="2000" b="0" i="1">
                                          <a:latin typeface="Cambria Math" panose="02040503050406030204" pitchFamily="18" charset="0"/>
                                        </a:rPr>
                                      </m:ctrlPr>
                                    </m:dPr>
                                    <m:e>
                                      <m:r>
                                        <a:rPr lang="ja-JP" altLang="en-US" sz="2000" b="0" i="1">
                                          <a:latin typeface="Cambria Math" panose="02040503050406030204" pitchFamily="18" charset="0"/>
                                        </a:rPr>
                                        <m:t>𝐴</m:t>
                                      </m:r>
                                      <m:d>
                                        <m:dPr>
                                          <m:ctrlPr>
                                            <a:rPr lang="ja-JP" altLang="en-US" sz="2000" b="1" i="1">
                                              <a:latin typeface="Cambria Math" panose="02040503050406030204" pitchFamily="18" charset="0"/>
                                            </a:rPr>
                                          </m:ctrlPr>
                                        </m:dPr>
                                        <m:e>
                                          <m:r>
                                            <a:rPr lang="ja-JP" altLang="en-US" sz="2000" b="1" i="1">
                                              <a:latin typeface="Cambria Math" panose="02040503050406030204" pitchFamily="18" charset="0"/>
                                            </a:rPr>
                                            <m:t>𝒗</m:t>
                                          </m:r>
                                        </m:e>
                                      </m:d>
                                    </m:e>
                                  </m:d>
                                </m:e>
                              </m:d>
                            </m:e>
                          </m:d>
                        </m:e>
                        <m:sub>
                          <m:r>
                            <a:rPr lang="ja-JP" altLang="en-US" sz="2000" b="0" i="1">
                              <a:latin typeface="Cambria Math" panose="02040503050406030204" pitchFamily="18" charset="0"/>
                            </a:rPr>
                            <m:t>𝑐</m:t>
                          </m:r>
                        </m:sub>
                      </m:sSub>
                    </m:oMath>
                  </m:oMathPara>
                </a14:m>
                <a:endParaRPr lang="ja-JP" altLang="en-US" sz="2000" dirty="0"/>
              </a:p>
            </p:txBody>
          </p:sp>
        </mc:Choice>
        <mc:Fallback xmlns="">
          <p:sp>
            <p:nvSpPr>
              <p:cNvPr id="8" name="正方形/長方形 7">
                <a:extLst>
                  <a:ext uri="{FF2B5EF4-FFF2-40B4-BE49-F238E27FC236}">
                    <a16:creationId xmlns:a16="http://schemas.microsoft.com/office/drawing/2014/main" id="{686762F5-3052-D50F-0AFE-D1C5CF4A7B2B}"/>
                  </a:ext>
                </a:extLst>
              </p:cNvPr>
              <p:cNvSpPr>
                <a:spLocks noRot="1" noChangeAspect="1" noMove="1" noResize="1" noEditPoints="1" noAdjustHandles="1" noChangeArrowheads="1" noChangeShapeType="1" noTextEdit="1"/>
              </p:cNvSpPr>
              <p:nvPr/>
            </p:nvSpPr>
            <p:spPr>
              <a:xfrm>
                <a:off x="2227017" y="1384802"/>
                <a:ext cx="9185563" cy="856196"/>
              </a:xfrm>
              <a:prstGeom prst="rect">
                <a:avLst/>
              </a:prstGeom>
              <a:blipFill>
                <a:blip r:embed="rId4"/>
                <a:stretch>
                  <a:fillRect/>
                </a:stretch>
              </a:blipFill>
            </p:spPr>
            <p:txBody>
              <a:bodyPr/>
              <a:lstStyle/>
              <a:p>
                <a:r>
                  <a:rPr lang="ja-JP" altLang="en-US">
                    <a:noFill/>
                  </a:rPr>
                  <a:t> </a:t>
                </a:r>
              </a:p>
            </p:txBody>
          </p:sp>
        </mc:Fallback>
      </mc:AlternateContent>
      <p:sp>
        <p:nvSpPr>
          <p:cNvPr id="9" name="テキスト ボックス 8">
            <a:extLst>
              <a:ext uri="{FF2B5EF4-FFF2-40B4-BE49-F238E27FC236}">
                <a16:creationId xmlns:a16="http://schemas.microsoft.com/office/drawing/2014/main" id="{54896A8D-C636-32D1-1C8A-FAE2D195C6F0}"/>
              </a:ext>
            </a:extLst>
          </p:cNvPr>
          <p:cNvSpPr txBox="1"/>
          <p:nvPr/>
        </p:nvSpPr>
        <p:spPr>
          <a:xfrm>
            <a:off x="515334" y="2197942"/>
            <a:ext cx="3236784" cy="400110"/>
          </a:xfrm>
          <a:prstGeom prst="rect">
            <a:avLst/>
          </a:prstGeom>
          <a:noFill/>
        </p:spPr>
        <p:txBody>
          <a:bodyPr wrap="none" rtlCol="0">
            <a:spAutoFit/>
          </a:bodyPr>
          <a:lstStyle/>
          <a:p>
            <a:r>
              <a:rPr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First-order moment</a:t>
            </a:r>
            <a:r>
              <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rPr>
              <a:t>（</a:t>
            </a:r>
            <a:r>
              <a:rPr kumimoji="1" lang="en-US" altLang="ja-JP" sz="2000" i="1" dirty="0">
                <a:latin typeface="Times New Roman" panose="02020603050405020304" pitchFamily="18" charset="0"/>
                <a:ea typeface="ＭＳ ゴシック" panose="020B0609070205080204" pitchFamily="49" charset="-128"/>
                <a:cs typeface="Times New Roman" panose="02020603050405020304" pitchFamily="18" charset="0"/>
              </a:rPr>
              <a:t>A</a:t>
            </a:r>
            <a:r>
              <a:rPr kumimoji="1"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 = </a:t>
            </a:r>
            <a:r>
              <a:rPr kumimoji="1" lang="en-US" altLang="ja-JP" sz="2000" b="1" i="1" dirty="0">
                <a:latin typeface="Times New Roman" panose="02020603050405020304" pitchFamily="18" charset="0"/>
                <a:ea typeface="ＭＳ ゴシック" panose="020B0609070205080204" pitchFamily="49" charset="-128"/>
                <a:cs typeface="Times New Roman" panose="02020603050405020304" pitchFamily="18" charset="0"/>
              </a:rPr>
              <a:t>v</a:t>
            </a:r>
            <a:r>
              <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10" name="正方形/長方形 9">
                <a:extLst>
                  <a:ext uri="{FF2B5EF4-FFF2-40B4-BE49-F238E27FC236}">
                    <a16:creationId xmlns:a16="http://schemas.microsoft.com/office/drawing/2014/main" id="{82579886-ED38-6BAE-AA69-D0ABEFDEC6BC}"/>
                  </a:ext>
                </a:extLst>
              </p:cNvPr>
              <p:cNvSpPr/>
              <p:nvPr/>
            </p:nvSpPr>
            <p:spPr>
              <a:xfrm>
                <a:off x="947523" y="2680829"/>
                <a:ext cx="6304098" cy="825547"/>
              </a:xfrm>
              <a:prstGeom prst="rect">
                <a:avLst/>
              </a:prstGeom>
            </p:spPr>
            <p:txBody>
              <a:bodyPr wrap="none">
                <a:spAutoFit/>
              </a:bodyPr>
              <a:lstStyle/>
              <a:p>
                <a:pPr/>
                <a14:m>
                  <m:oMathPara xmlns:m="http://schemas.openxmlformats.org/officeDocument/2006/math">
                    <m:oMath>
                      <m:r>
                        <a:rPr lang="ja-JP" altLang="en-US" sz="2000" i="1">
                          <a:latin typeface="Cambria Math" panose="02040503050406030204" pitchFamily="18" charset="0"/>
                        </a:rPr>
                        <m:t>𝑚𝑛</m:t>
                      </m:r>
                      <m:d>
                        <m:dPr>
                          <m:begChr m:val="["/>
                          <m:endChr m:val="]"/>
                          <m:ctrlPr>
                            <a:rPr lang="ja-JP" altLang="en-US" sz="2000" i="1">
                              <a:latin typeface="Cambria Math" panose="02040503050406030204" pitchFamily="18" charset="0"/>
                            </a:rPr>
                          </m:ctrlPr>
                        </m:dPr>
                        <m:e>
                          <m:f>
                            <m:fPr>
                              <m:ctrlPr>
                                <a:rPr lang="ja-JP" altLang="en-US" sz="2000" i="0">
                                  <a:latin typeface="Cambria Math" panose="02040503050406030204" pitchFamily="18" charset="0"/>
                                </a:rPr>
                              </m:ctrlPr>
                            </m:fPr>
                            <m:num>
                              <m:r>
                                <a:rPr lang="ja-JP" altLang="en-US" sz="2000" i="0">
                                  <a:latin typeface="Cambria Math" panose="02040503050406030204" pitchFamily="18" charset="0"/>
                                </a:rPr>
                                <m:t>𝜕</m:t>
                              </m:r>
                              <m:r>
                                <a:rPr lang="ja-JP" altLang="en-US" sz="2000" b="1" i="1">
                                  <a:latin typeface="Cambria Math" panose="02040503050406030204" pitchFamily="18" charset="0"/>
                                </a:rPr>
                                <m:t>𝑽</m:t>
                              </m:r>
                            </m:num>
                            <m:den>
                              <m:r>
                                <a:rPr lang="ja-JP" altLang="en-US" sz="2000" b="0" i="0">
                                  <a:latin typeface="Cambria Math" panose="02040503050406030204" pitchFamily="18" charset="0"/>
                                </a:rPr>
                                <m:t>𝜕</m:t>
                              </m:r>
                              <m:r>
                                <a:rPr lang="ja-JP" altLang="en-US" sz="2000" b="0" i="1">
                                  <a:latin typeface="Cambria Math" panose="02040503050406030204" pitchFamily="18" charset="0"/>
                                </a:rPr>
                                <m:t>𝑡</m:t>
                              </m:r>
                            </m:den>
                          </m:f>
                          <m:r>
                            <a:rPr lang="ja-JP" altLang="en-US" sz="2000" b="0" i="0">
                              <a:latin typeface="Cambria Math" panose="02040503050406030204" pitchFamily="18" charset="0"/>
                            </a:rPr>
                            <m:t>+</m:t>
                          </m:r>
                          <m:r>
                            <a:rPr lang="ja-JP" altLang="en-US" sz="2000" b="1" i="1">
                              <a:latin typeface="Cambria Math" panose="02040503050406030204" pitchFamily="18" charset="0"/>
                            </a:rPr>
                            <m:t>𝑽</m:t>
                          </m:r>
                          <m:r>
                            <a:rPr lang="ja-JP" altLang="en-US" sz="2000" b="0" i="0">
                              <a:latin typeface="Cambria Math" panose="02040503050406030204" pitchFamily="18" charset="0"/>
                            </a:rPr>
                            <m:t>𝛻</m:t>
                          </m:r>
                          <m:r>
                            <a:rPr lang="ja-JP" altLang="en-US" sz="2000" b="0" i="0">
                              <a:latin typeface="Cambria Math" panose="02040503050406030204" pitchFamily="18" charset="0"/>
                            </a:rPr>
                            <m:t>∙</m:t>
                          </m:r>
                          <m:r>
                            <a:rPr lang="ja-JP" altLang="en-US" sz="2000" b="1" i="1">
                              <a:latin typeface="Cambria Math" panose="02040503050406030204" pitchFamily="18" charset="0"/>
                            </a:rPr>
                            <m:t>𝑽</m:t>
                          </m:r>
                        </m:e>
                      </m:d>
                      <m:r>
                        <a:rPr lang="ja-JP" altLang="en-US" sz="2000" b="0" i="0">
                          <a:latin typeface="Cambria Math" panose="02040503050406030204" pitchFamily="18" charset="0"/>
                        </a:rPr>
                        <m:t>=−</m:t>
                      </m:r>
                      <m:r>
                        <a:rPr lang="ja-JP" altLang="en-US" sz="2000" b="0" i="0">
                          <a:latin typeface="Cambria Math" panose="02040503050406030204" pitchFamily="18" charset="0"/>
                        </a:rPr>
                        <m:t>𝛻</m:t>
                      </m:r>
                      <m:r>
                        <a:rPr lang="ja-JP" altLang="en-US" sz="2000" b="0" i="1">
                          <a:latin typeface="Cambria Math" panose="02040503050406030204" pitchFamily="18" charset="0"/>
                        </a:rPr>
                        <m:t>𝑝</m:t>
                      </m:r>
                      <m:r>
                        <a:rPr lang="ja-JP" altLang="en-US" sz="2000" b="0" i="0">
                          <a:latin typeface="Cambria Math" panose="02040503050406030204" pitchFamily="18" charset="0"/>
                        </a:rPr>
                        <m:t>+</m:t>
                      </m:r>
                      <m:r>
                        <a:rPr lang="ja-JP" altLang="en-US" sz="2000" b="0" i="1">
                          <a:latin typeface="Cambria Math" panose="02040503050406030204" pitchFamily="18" charset="0"/>
                        </a:rPr>
                        <m:t>𝑛𝑒</m:t>
                      </m:r>
                      <m:d>
                        <m:dPr>
                          <m:ctrlPr>
                            <a:rPr lang="ja-JP" altLang="en-US" sz="2000" b="1" i="1">
                              <a:latin typeface="Cambria Math" panose="02040503050406030204" pitchFamily="18" charset="0"/>
                            </a:rPr>
                          </m:ctrlPr>
                        </m:dPr>
                        <m:e>
                          <m:r>
                            <a:rPr lang="ja-JP" altLang="en-US" sz="2000" b="1" i="1">
                              <a:latin typeface="Cambria Math" panose="02040503050406030204" pitchFamily="18" charset="0"/>
                            </a:rPr>
                            <m:t>𝑬</m:t>
                          </m:r>
                          <m:r>
                            <a:rPr lang="ja-JP" altLang="en-US" sz="2000" b="0" i="0">
                              <a:latin typeface="Cambria Math" panose="02040503050406030204" pitchFamily="18" charset="0"/>
                            </a:rPr>
                            <m:t>+</m:t>
                          </m:r>
                          <m:r>
                            <a:rPr lang="ja-JP" altLang="en-US" sz="2000" b="1" i="1">
                              <a:latin typeface="Cambria Math" panose="02040503050406030204" pitchFamily="18" charset="0"/>
                            </a:rPr>
                            <m:t>𝑽</m:t>
                          </m:r>
                          <m:r>
                            <a:rPr lang="ja-JP" altLang="en-US" sz="2000" b="0" i="0">
                              <a:latin typeface="Cambria Math" panose="02040503050406030204" pitchFamily="18" charset="0"/>
                            </a:rPr>
                            <m:t>×</m:t>
                          </m:r>
                          <m:r>
                            <a:rPr lang="ja-JP" altLang="en-US" sz="2000" b="1" i="1">
                              <a:latin typeface="Cambria Math" panose="02040503050406030204" pitchFamily="18" charset="0"/>
                            </a:rPr>
                            <m:t>𝑩</m:t>
                          </m:r>
                        </m:e>
                      </m:d>
                      <m:r>
                        <a:rPr lang="ja-JP" altLang="en-US" sz="2000" b="0" i="0">
                          <a:latin typeface="Cambria Math" panose="02040503050406030204" pitchFamily="18" charset="0"/>
                        </a:rPr>
                        <m:t>+</m:t>
                      </m:r>
                      <m:r>
                        <a:rPr lang="ja-JP" altLang="en-US" sz="2000" b="0" i="1">
                          <a:latin typeface="Cambria Math" panose="02040503050406030204" pitchFamily="18" charset="0"/>
                        </a:rPr>
                        <m:t>𝑚𝑛</m:t>
                      </m:r>
                      <m:sSub>
                        <m:sSubPr>
                          <m:ctrlPr>
                            <a:rPr lang="ja-JP" altLang="en-US" sz="2000" b="0" i="1">
                              <a:latin typeface="Cambria Math" panose="02040503050406030204" pitchFamily="18" charset="0"/>
                            </a:rPr>
                          </m:ctrlPr>
                        </m:sSubPr>
                        <m:e>
                          <m:d>
                            <m:dPr>
                              <m:ctrlPr>
                                <a:rPr lang="ja-JP" altLang="en-US" sz="2000" b="0" i="1">
                                  <a:latin typeface="Cambria Math" panose="02040503050406030204" pitchFamily="18" charset="0"/>
                                </a:rPr>
                              </m:ctrlPr>
                            </m:dPr>
                            <m:e>
                              <m:f>
                                <m:fPr>
                                  <m:ctrlPr>
                                    <a:rPr lang="ja-JP" altLang="en-US" sz="2000" b="0" i="0">
                                      <a:latin typeface="Cambria Math" panose="02040503050406030204" pitchFamily="18" charset="0"/>
                                    </a:rPr>
                                  </m:ctrlPr>
                                </m:fPr>
                                <m:num>
                                  <m:r>
                                    <a:rPr lang="ja-JP" altLang="en-US" sz="2000" b="0" i="0">
                                      <a:latin typeface="Cambria Math" panose="02040503050406030204" pitchFamily="18" charset="0"/>
                                    </a:rPr>
                                    <m:t>𝜕</m:t>
                                  </m:r>
                                  <m:r>
                                    <a:rPr lang="ja-JP" altLang="en-US" sz="2000" b="1" i="0">
                                      <a:latin typeface="Cambria Math" panose="02040503050406030204" pitchFamily="18" charset="0"/>
                                    </a:rPr>
                                    <m:t>𝐕</m:t>
                                  </m:r>
                                </m:num>
                                <m:den>
                                  <m:r>
                                    <a:rPr lang="ja-JP" altLang="en-US" sz="2000" b="0" i="0">
                                      <a:latin typeface="Cambria Math" panose="02040503050406030204" pitchFamily="18" charset="0"/>
                                    </a:rPr>
                                    <m:t>𝜕</m:t>
                                  </m:r>
                                  <m:r>
                                    <a:rPr lang="ja-JP" altLang="en-US" sz="2000" b="0" i="1">
                                      <a:latin typeface="Cambria Math" panose="02040503050406030204" pitchFamily="18" charset="0"/>
                                    </a:rPr>
                                    <m:t>𝑡</m:t>
                                  </m:r>
                                </m:den>
                              </m:f>
                            </m:e>
                          </m:d>
                        </m:e>
                        <m:sub>
                          <m:r>
                            <a:rPr lang="ja-JP" altLang="en-US" sz="2000" b="0" i="1">
                              <a:latin typeface="Cambria Math" panose="02040503050406030204" pitchFamily="18" charset="0"/>
                            </a:rPr>
                            <m:t>𝑐</m:t>
                          </m:r>
                        </m:sub>
                      </m:sSub>
                    </m:oMath>
                  </m:oMathPara>
                </a14:m>
                <a:endParaRPr lang="ja-JP" altLang="en-US" sz="2000" dirty="0"/>
              </a:p>
            </p:txBody>
          </p:sp>
        </mc:Choice>
        <mc:Fallback xmlns="">
          <p:sp>
            <p:nvSpPr>
              <p:cNvPr id="10" name="正方形/長方形 9">
                <a:extLst>
                  <a:ext uri="{FF2B5EF4-FFF2-40B4-BE49-F238E27FC236}">
                    <a16:creationId xmlns:a16="http://schemas.microsoft.com/office/drawing/2014/main" id="{82579886-ED38-6BAE-AA69-D0ABEFDEC6BC}"/>
                  </a:ext>
                </a:extLst>
              </p:cNvPr>
              <p:cNvSpPr>
                <a:spLocks noRot="1" noChangeAspect="1" noMove="1" noResize="1" noEditPoints="1" noAdjustHandles="1" noChangeArrowheads="1" noChangeShapeType="1" noTextEdit="1"/>
              </p:cNvSpPr>
              <p:nvPr/>
            </p:nvSpPr>
            <p:spPr>
              <a:xfrm>
                <a:off x="947523" y="2680829"/>
                <a:ext cx="6304098" cy="825547"/>
              </a:xfrm>
              <a:prstGeom prst="rect">
                <a:avLst/>
              </a:prstGeom>
              <a:blipFill>
                <a:blip r:embed="rId5"/>
                <a:stretch>
                  <a:fillRect/>
                </a:stretch>
              </a:blipFill>
            </p:spPr>
            <p:txBody>
              <a:bodyPr/>
              <a:lstStyle/>
              <a:p>
                <a:r>
                  <a:rPr lang="ja-JP" altLang="en-US">
                    <a:noFill/>
                  </a:rPr>
                  <a:t> </a:t>
                </a:r>
              </a:p>
            </p:txBody>
          </p:sp>
        </mc:Fallback>
      </mc:AlternateContent>
      <p:sp>
        <p:nvSpPr>
          <p:cNvPr id="11" name="テキスト ボックス 10">
            <a:extLst>
              <a:ext uri="{FF2B5EF4-FFF2-40B4-BE49-F238E27FC236}">
                <a16:creationId xmlns:a16="http://schemas.microsoft.com/office/drawing/2014/main" id="{71972F44-F0F1-DF42-D03B-8BA6606E6E95}"/>
              </a:ext>
            </a:extLst>
          </p:cNvPr>
          <p:cNvSpPr txBox="1"/>
          <p:nvPr/>
        </p:nvSpPr>
        <p:spPr>
          <a:xfrm>
            <a:off x="7251621" y="2899559"/>
            <a:ext cx="4727576" cy="400110"/>
          </a:xfrm>
          <a:prstGeom prst="rect">
            <a:avLst/>
          </a:prstGeom>
          <a:noFill/>
          <a:ln w="28575">
            <a:solidFill>
              <a:srgbClr val="C00000"/>
            </a:solidFill>
          </a:ln>
        </p:spPr>
        <p:txBody>
          <a:bodyPr wrap="none" rtlCol="0">
            <a:spAutoFit/>
          </a:bodyPr>
          <a:lstStyle/>
          <a:p>
            <a:r>
              <a:rPr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Equation for the conservation of momentum</a:t>
            </a:r>
            <a:endPar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754391B6-1E7F-9565-F6BB-22306D84592A}"/>
                  </a:ext>
                </a:extLst>
              </p:cNvPr>
              <p:cNvSpPr txBox="1"/>
              <p:nvPr/>
            </p:nvSpPr>
            <p:spPr>
              <a:xfrm>
                <a:off x="2468488" y="4014675"/>
                <a:ext cx="1227003" cy="307777"/>
              </a:xfrm>
              <a:prstGeom prst="rect">
                <a:avLst/>
              </a:prstGeom>
              <a:noFill/>
            </p:spPr>
            <p:txBody>
              <a:bodyPr wrap="none" lIns="0" tIns="0" rIns="0" bIns="0" rtlCol="0">
                <a:spAutoFit/>
              </a:bodyPr>
              <a:lstStyle/>
              <a:p>
                <a:pPr/>
                <a14:m>
                  <m:oMathPara xmlns:m="http://schemas.openxmlformats.org/officeDocument/2006/math">
                    <m:oMath>
                      <m:r>
                        <a:rPr kumimoji="1" lang="en-US" altLang="ja-JP" sz="2000" b="1" i="1" smtClean="0">
                          <a:latin typeface="Cambria Math" panose="02040503050406030204" pitchFamily="18" charset="0"/>
                        </a:rPr>
                        <m:t>𝒗</m:t>
                      </m:r>
                      <m:r>
                        <a:rPr kumimoji="1" lang="en-US" altLang="ja-JP" sz="2000" b="0" i="1" smtClean="0">
                          <a:latin typeface="Cambria Math" panose="02040503050406030204" pitchFamily="18" charset="0"/>
                        </a:rPr>
                        <m:t>=</m:t>
                      </m:r>
                      <m:r>
                        <a:rPr kumimoji="1" lang="en-US" altLang="ja-JP" sz="2000" b="1" i="1" smtClean="0">
                          <a:latin typeface="Cambria Math" panose="02040503050406030204" pitchFamily="18" charset="0"/>
                        </a:rPr>
                        <m:t>𝑽</m:t>
                      </m:r>
                      <m:r>
                        <a:rPr kumimoji="1" lang="en-US" altLang="ja-JP" sz="2000" b="0" i="1" smtClean="0">
                          <a:latin typeface="Cambria Math" panose="02040503050406030204" pitchFamily="18" charset="0"/>
                        </a:rPr>
                        <m:t>+</m:t>
                      </m:r>
                      <m:r>
                        <a:rPr kumimoji="1" lang="en-US" altLang="ja-JP" sz="2000" b="1" i="1" smtClean="0">
                          <a:latin typeface="Cambria Math" panose="02040503050406030204" pitchFamily="18" charset="0"/>
                        </a:rPr>
                        <m:t>𝒘</m:t>
                      </m:r>
                    </m:oMath>
                  </m:oMathPara>
                </a14:m>
                <a:endParaRPr kumimoji="1" lang="ja-JP" altLang="en-US" sz="2000" b="1" dirty="0"/>
              </a:p>
            </p:txBody>
          </p:sp>
        </mc:Choice>
        <mc:Fallback xmlns="">
          <p:sp>
            <p:nvSpPr>
              <p:cNvPr id="13" name="テキスト ボックス 12">
                <a:extLst>
                  <a:ext uri="{FF2B5EF4-FFF2-40B4-BE49-F238E27FC236}">
                    <a16:creationId xmlns:a16="http://schemas.microsoft.com/office/drawing/2014/main" id="{754391B6-1E7F-9565-F6BB-22306D84592A}"/>
                  </a:ext>
                </a:extLst>
              </p:cNvPr>
              <p:cNvSpPr txBox="1">
                <a:spLocks noRot="1" noChangeAspect="1" noMove="1" noResize="1" noEditPoints="1" noAdjustHandles="1" noChangeArrowheads="1" noChangeShapeType="1" noTextEdit="1"/>
              </p:cNvSpPr>
              <p:nvPr/>
            </p:nvSpPr>
            <p:spPr>
              <a:xfrm>
                <a:off x="2468488" y="4014675"/>
                <a:ext cx="1227003" cy="307777"/>
              </a:xfrm>
              <a:prstGeom prst="rect">
                <a:avLst/>
              </a:prstGeom>
              <a:blipFill>
                <a:blip r:embed="rId6"/>
                <a:stretch>
                  <a:fillRect l="-2488" r="-2488" b="-8000"/>
                </a:stretch>
              </a:blipFill>
            </p:spPr>
            <p:txBody>
              <a:bodyPr/>
              <a:lstStyle/>
              <a:p>
                <a:r>
                  <a:rPr lang="ja-JP" altLang="en-US">
                    <a:noFill/>
                  </a:rPr>
                  <a:t> </a:t>
                </a:r>
              </a:p>
            </p:txBody>
          </p:sp>
        </mc:Fallback>
      </mc:AlternateContent>
      <p:sp>
        <p:nvSpPr>
          <p:cNvPr id="16" name="テキスト ボックス 15">
            <a:extLst>
              <a:ext uri="{FF2B5EF4-FFF2-40B4-BE49-F238E27FC236}">
                <a16:creationId xmlns:a16="http://schemas.microsoft.com/office/drawing/2014/main" id="{ED7D5399-A738-324D-7DFF-9646F091F973}"/>
              </a:ext>
            </a:extLst>
          </p:cNvPr>
          <p:cNvSpPr txBox="1"/>
          <p:nvPr/>
        </p:nvSpPr>
        <p:spPr>
          <a:xfrm>
            <a:off x="4190035" y="3979950"/>
            <a:ext cx="5184433" cy="400110"/>
          </a:xfrm>
          <a:prstGeom prst="rect">
            <a:avLst/>
          </a:prstGeom>
          <a:noFill/>
        </p:spPr>
        <p:txBody>
          <a:bodyPr wrap="none" rtlCol="0">
            <a:spAutoFit/>
          </a:bodyPr>
          <a:lstStyle/>
          <a:p>
            <a:r>
              <a:rPr kumimoji="1" lang="en-US" altLang="ja-JP" sz="2000" b="1" i="1" dirty="0">
                <a:latin typeface="Times New Roman" panose="02020603050405020304" pitchFamily="18" charset="0"/>
                <a:ea typeface="ＭＳ ゴシック" panose="020B0609070205080204" pitchFamily="49" charset="-128"/>
                <a:cs typeface="Times New Roman" panose="02020603050405020304" pitchFamily="18" charset="0"/>
              </a:rPr>
              <a:t>V</a:t>
            </a:r>
            <a:r>
              <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rPr>
              <a:t>：</a:t>
            </a:r>
            <a:r>
              <a:rPr kumimoji="1"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Fluid velocity  </a:t>
            </a:r>
            <a:r>
              <a:rPr kumimoji="1" lang="en-US" altLang="ja-JP" sz="2000" b="1" i="1" dirty="0">
                <a:latin typeface="Times New Roman" panose="02020603050405020304" pitchFamily="18" charset="0"/>
                <a:ea typeface="ＭＳ ゴシック" panose="020B0609070205080204" pitchFamily="49" charset="-128"/>
                <a:cs typeface="Times New Roman" panose="02020603050405020304" pitchFamily="18" charset="0"/>
              </a:rPr>
              <a:t>w</a:t>
            </a:r>
            <a:r>
              <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rPr>
              <a:t>：</a:t>
            </a:r>
            <a:r>
              <a:rPr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Random</a:t>
            </a:r>
            <a:r>
              <a:rPr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thermal velocity</a:t>
            </a:r>
            <a:endPar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p:sp>
        <p:nvSpPr>
          <p:cNvPr id="18" name="テキスト ボックス 17">
            <a:extLst>
              <a:ext uri="{FF2B5EF4-FFF2-40B4-BE49-F238E27FC236}">
                <a16:creationId xmlns:a16="http://schemas.microsoft.com/office/drawing/2014/main" id="{DC49C008-1F7A-F40C-9301-C58D0F5A437C}"/>
              </a:ext>
            </a:extLst>
          </p:cNvPr>
          <p:cNvSpPr txBox="1"/>
          <p:nvPr/>
        </p:nvSpPr>
        <p:spPr>
          <a:xfrm>
            <a:off x="3201666" y="3560908"/>
            <a:ext cx="1860286" cy="367009"/>
          </a:xfrm>
          <a:prstGeom prst="rect">
            <a:avLst/>
          </a:prstGeom>
          <a:noFill/>
          <a:ln w="19050">
            <a:solidFill>
              <a:srgbClr val="0070C0"/>
            </a:solidFill>
          </a:ln>
        </p:spPr>
        <p:txBody>
          <a:bodyPr wrap="square">
            <a:spAutoFit/>
          </a:bodyPr>
          <a:lstStyle/>
          <a:p>
            <a:r>
              <a:rPr kumimoji="1" lang="en-US" altLang="ja-JP" sz="1800" dirty="0">
                <a:latin typeface="Times New Roman" panose="02020603050405020304" pitchFamily="18" charset="0"/>
                <a:ea typeface="ＭＳ ゴシック" panose="020B0609070205080204" pitchFamily="49" charset="-128"/>
                <a:cs typeface="Times New Roman" panose="02020603050405020304" pitchFamily="18" charset="0"/>
              </a:rPr>
              <a:t>Contribution of </a:t>
            </a:r>
            <a:r>
              <a:rPr kumimoji="1" lang="en-US" altLang="ja-JP" sz="1800" i="1" dirty="0">
                <a:latin typeface="Times New Roman" panose="02020603050405020304" pitchFamily="18" charset="0"/>
                <a:ea typeface="ＭＳ ゴシック" panose="020B0609070205080204" pitchFamily="49" charset="-128"/>
                <a:cs typeface="Times New Roman" panose="02020603050405020304" pitchFamily="18" charset="0"/>
              </a:rPr>
              <a:t>w</a:t>
            </a:r>
            <a:endParaRPr lang="ja-JP" altLang="en-US" dirty="0">
              <a:latin typeface="Times New Roman" panose="02020603050405020304" pitchFamily="18" charset="0"/>
              <a:ea typeface="ＭＳ ゴシック" panose="020B0609070205080204" pitchFamily="49" charset="-128"/>
              <a:cs typeface="Times New Roman" panose="02020603050405020304" pitchFamily="18" charset="0"/>
            </a:endParaRPr>
          </a:p>
        </p:txBody>
      </p:sp>
      <p:sp>
        <p:nvSpPr>
          <p:cNvPr id="19" name="テキスト ボックス 18">
            <a:extLst>
              <a:ext uri="{FF2B5EF4-FFF2-40B4-BE49-F238E27FC236}">
                <a16:creationId xmlns:a16="http://schemas.microsoft.com/office/drawing/2014/main" id="{6121094B-EE22-1EB1-00BA-8DA529FC1375}"/>
              </a:ext>
            </a:extLst>
          </p:cNvPr>
          <p:cNvSpPr txBox="1"/>
          <p:nvPr/>
        </p:nvSpPr>
        <p:spPr>
          <a:xfrm>
            <a:off x="1144451" y="3568132"/>
            <a:ext cx="1860286" cy="369332"/>
          </a:xfrm>
          <a:prstGeom prst="rect">
            <a:avLst/>
          </a:prstGeom>
          <a:noFill/>
          <a:ln w="19050">
            <a:solidFill>
              <a:srgbClr val="FF0000"/>
            </a:solidFill>
          </a:ln>
        </p:spPr>
        <p:txBody>
          <a:bodyPr wrap="square">
            <a:spAutoFit/>
          </a:bodyPr>
          <a:lstStyle/>
          <a:p>
            <a:r>
              <a:rPr kumimoji="1" lang="en-US" altLang="ja-JP" sz="1800" dirty="0">
                <a:latin typeface="Times New Roman" panose="02020603050405020304" pitchFamily="18" charset="0"/>
                <a:ea typeface="ＭＳ ゴシック" panose="020B0609070205080204" pitchFamily="49" charset="-128"/>
                <a:cs typeface="Times New Roman" panose="02020603050405020304" pitchFamily="18" charset="0"/>
              </a:rPr>
              <a:t>Contribution of </a:t>
            </a:r>
            <a:r>
              <a:rPr kumimoji="1" lang="en-US" altLang="ja-JP" sz="1800" i="1" dirty="0">
                <a:latin typeface="Times New Roman" panose="02020603050405020304" pitchFamily="18" charset="0"/>
                <a:ea typeface="ＭＳ ゴシック" panose="020B0609070205080204" pitchFamily="49" charset="-128"/>
                <a:cs typeface="Times New Roman" panose="02020603050405020304" pitchFamily="18" charset="0"/>
              </a:rPr>
              <a:t>V</a:t>
            </a:r>
            <a:endParaRPr lang="ja-JP" altLang="en-US" dirty="0">
              <a:latin typeface="Times New Roman" panose="02020603050405020304" pitchFamily="18" charset="0"/>
              <a:ea typeface="ＭＳ ゴシック" panose="020B06090702050802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0" name="正方形/長方形 19">
                <a:extLst>
                  <a:ext uri="{FF2B5EF4-FFF2-40B4-BE49-F238E27FC236}">
                    <a16:creationId xmlns:a16="http://schemas.microsoft.com/office/drawing/2014/main" id="{F15DBE43-7726-4254-9801-98D44C25387D}"/>
                  </a:ext>
                </a:extLst>
              </p:cNvPr>
              <p:cNvSpPr/>
              <p:nvPr/>
            </p:nvSpPr>
            <p:spPr>
              <a:xfrm>
                <a:off x="4464597" y="4728057"/>
                <a:ext cx="2841932" cy="400110"/>
              </a:xfrm>
              <a:prstGeom prst="rect">
                <a:avLst/>
              </a:prstGeom>
            </p:spPr>
            <p:txBody>
              <a:bodyPr wrap="none">
                <a:spAutoFit/>
              </a:bodyPr>
              <a:lstStyle/>
              <a:p>
                <a14:m>
                  <m:oMath xmlns:m="http://schemas.openxmlformats.org/officeDocument/2006/math">
                    <m:r>
                      <a:rPr lang="ja-JP" altLang="en-US" sz="2000" i="1">
                        <a:latin typeface="Cambria Math" panose="02040503050406030204" pitchFamily="18" charset="0"/>
                      </a:rPr>
                      <m:t>𝑚𝑛</m:t>
                    </m:r>
                    <m:r>
                      <a:rPr lang="ja-JP" altLang="en-US" sz="2000" b="1" i="1">
                        <a:latin typeface="Cambria Math" panose="02040503050406030204" pitchFamily="18" charset="0"/>
                      </a:rPr>
                      <m:t>𝑽</m:t>
                    </m:r>
                    <m:r>
                      <a:rPr lang="ja-JP" altLang="en-US" sz="2000">
                        <a:latin typeface="Cambria Math" panose="02040503050406030204" pitchFamily="18" charset="0"/>
                      </a:rPr>
                      <m:t>𝛻</m:t>
                    </m:r>
                    <m:r>
                      <a:rPr lang="ja-JP" altLang="en-US" sz="2000">
                        <a:latin typeface="Cambria Math" panose="02040503050406030204" pitchFamily="18" charset="0"/>
                      </a:rPr>
                      <m:t>∙</m:t>
                    </m:r>
                    <m:r>
                      <a:rPr lang="ja-JP" altLang="en-US" sz="2000" b="1" i="1">
                        <a:latin typeface="Cambria Math" panose="02040503050406030204" pitchFamily="18" charset="0"/>
                      </a:rPr>
                      <m:t>𝑽</m:t>
                    </m:r>
                    <m:r>
                      <a:rPr lang="ja-JP" altLang="en-US" sz="2000" b="1" i="1">
                        <a:latin typeface="Cambria Math" panose="02040503050406030204" pitchFamily="18" charset="0"/>
                      </a:rPr>
                      <m:t>～−</m:t>
                    </m:r>
                    <m:r>
                      <a:rPr lang="ja-JP" altLang="en-US" sz="2000" b="0" i="0">
                        <a:latin typeface="Cambria Math" panose="02040503050406030204" pitchFamily="18" charset="0"/>
                      </a:rPr>
                      <m:t>𝛻</m:t>
                    </m:r>
                    <m:r>
                      <a:rPr lang="ja-JP" altLang="en-US" sz="2000" b="0" i="1">
                        <a:latin typeface="Cambria Math" panose="02040503050406030204" pitchFamily="18" charset="0"/>
                      </a:rPr>
                      <m:t>𝑝</m:t>
                    </m:r>
                    <m:r>
                      <a:rPr lang="ja-JP" altLang="en-US" sz="2000" b="0" i="0">
                        <a:latin typeface="Cambria Math" panose="02040503050406030204" pitchFamily="18" charset="0"/>
                      </a:rPr>
                      <m:t>+</m:t>
                    </m:r>
                    <m:r>
                      <a:rPr lang="ja-JP" altLang="en-US" sz="2000" b="0" i="1">
                        <a:latin typeface="Cambria Math" panose="02040503050406030204" pitchFamily="18" charset="0"/>
                      </a:rPr>
                      <m:t>𝑛𝑒</m:t>
                    </m:r>
                  </m:oMath>
                </a14:m>
                <a:r>
                  <a:rPr lang="en-US" altLang="ja-JP" sz="2000" b="1" i="1" dirty="0">
                    <a:latin typeface="Times New Roman" panose="02020603050405020304" pitchFamily="18" charset="0"/>
                    <a:cs typeface="Times New Roman" panose="02020603050405020304" pitchFamily="18" charset="0"/>
                  </a:rPr>
                  <a:t>E</a:t>
                </a:r>
                <a:endParaRPr lang="ja-JP" altLang="en-US" sz="2000" b="1" i="1" dirty="0">
                  <a:latin typeface="Times New Roman" panose="02020603050405020304" pitchFamily="18" charset="0"/>
                  <a:cs typeface="Times New Roman" panose="02020603050405020304" pitchFamily="18" charset="0"/>
                </a:endParaRPr>
              </a:p>
            </p:txBody>
          </p:sp>
        </mc:Choice>
        <mc:Fallback xmlns="">
          <p:sp>
            <p:nvSpPr>
              <p:cNvPr id="20" name="正方形/長方形 19">
                <a:extLst>
                  <a:ext uri="{FF2B5EF4-FFF2-40B4-BE49-F238E27FC236}">
                    <a16:creationId xmlns:a16="http://schemas.microsoft.com/office/drawing/2014/main" id="{F15DBE43-7726-4254-9801-98D44C25387D}"/>
                  </a:ext>
                </a:extLst>
              </p:cNvPr>
              <p:cNvSpPr>
                <a:spLocks noRot="1" noChangeAspect="1" noMove="1" noResize="1" noEditPoints="1" noAdjustHandles="1" noChangeArrowheads="1" noChangeShapeType="1" noTextEdit="1"/>
              </p:cNvSpPr>
              <p:nvPr/>
            </p:nvSpPr>
            <p:spPr>
              <a:xfrm>
                <a:off x="4464597" y="4728057"/>
                <a:ext cx="2841932" cy="400110"/>
              </a:xfrm>
              <a:prstGeom prst="rect">
                <a:avLst/>
              </a:prstGeom>
              <a:blipFill>
                <a:blip r:embed="rId7"/>
                <a:stretch>
                  <a:fillRect t="-9231" r="-1499" b="-27692"/>
                </a:stretch>
              </a:blipFill>
            </p:spPr>
            <p:txBody>
              <a:bodyPr/>
              <a:lstStyle/>
              <a:p>
                <a:r>
                  <a:rPr lang="ja-JP" altLang="en-US">
                    <a:noFill/>
                  </a:rPr>
                  <a:t> </a:t>
                </a:r>
              </a:p>
            </p:txBody>
          </p:sp>
        </mc:Fallback>
      </mc:AlternateContent>
      <p:sp>
        <p:nvSpPr>
          <p:cNvPr id="21" name="テキスト ボックス 20">
            <a:extLst>
              <a:ext uri="{FF2B5EF4-FFF2-40B4-BE49-F238E27FC236}">
                <a16:creationId xmlns:a16="http://schemas.microsoft.com/office/drawing/2014/main" id="{7F76C887-99C4-C4F3-7F69-CC6457B0BB85}"/>
              </a:ext>
            </a:extLst>
          </p:cNvPr>
          <p:cNvSpPr txBox="1"/>
          <p:nvPr/>
        </p:nvSpPr>
        <p:spPr>
          <a:xfrm>
            <a:off x="577863" y="4358725"/>
            <a:ext cx="9049272" cy="400110"/>
          </a:xfrm>
          <a:prstGeom prst="rect">
            <a:avLst/>
          </a:prstGeom>
          <a:noFill/>
        </p:spPr>
        <p:txBody>
          <a:bodyPr wrap="none" rtlCol="0">
            <a:spAutoFit/>
          </a:bodyPr>
          <a:lstStyle/>
          <a:p>
            <a:r>
              <a:rPr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In the steady state, if the Lorentz force and collision terms can be neglected, we obtain</a:t>
            </a:r>
            <a:endPar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DC152D7D-6514-665B-F909-236E8B60DB61}"/>
              </a:ext>
            </a:extLst>
          </p:cNvPr>
          <p:cNvSpPr txBox="1"/>
          <p:nvPr/>
        </p:nvSpPr>
        <p:spPr>
          <a:xfrm>
            <a:off x="947523" y="890149"/>
            <a:ext cx="2254143" cy="400110"/>
          </a:xfrm>
          <a:prstGeom prst="rect">
            <a:avLst/>
          </a:prstGeom>
          <a:noFill/>
        </p:spPr>
        <p:txBody>
          <a:bodyPr wrap="none" rtlCol="0">
            <a:spAutoFit/>
          </a:bodyPr>
          <a:lstStyle/>
          <a:p>
            <a:r>
              <a:rPr kumimoji="1"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Boltzmann equation</a:t>
            </a:r>
            <a:endPar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p:sp>
        <p:nvSpPr>
          <p:cNvPr id="23" name="テキスト ボックス 22">
            <a:extLst>
              <a:ext uri="{FF2B5EF4-FFF2-40B4-BE49-F238E27FC236}">
                <a16:creationId xmlns:a16="http://schemas.microsoft.com/office/drawing/2014/main" id="{2650919B-A71D-DDC4-4B79-95D184817A6D}"/>
              </a:ext>
            </a:extLst>
          </p:cNvPr>
          <p:cNvSpPr txBox="1"/>
          <p:nvPr/>
        </p:nvSpPr>
        <p:spPr>
          <a:xfrm>
            <a:off x="488459" y="1612845"/>
            <a:ext cx="1997663" cy="400110"/>
          </a:xfrm>
          <a:prstGeom prst="rect">
            <a:avLst/>
          </a:prstGeom>
          <a:noFill/>
        </p:spPr>
        <p:txBody>
          <a:bodyPr wrap="none" rtlCol="0">
            <a:spAutoFit/>
          </a:bodyPr>
          <a:lstStyle/>
          <a:p>
            <a:r>
              <a:rPr kumimoji="1"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Moment equation</a:t>
            </a:r>
            <a:endPar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5" name="テキスト ボックス 24">
                <a:extLst>
                  <a:ext uri="{FF2B5EF4-FFF2-40B4-BE49-F238E27FC236}">
                    <a16:creationId xmlns:a16="http://schemas.microsoft.com/office/drawing/2014/main" id="{04DEF133-39AB-135A-C5B7-6135F2865852}"/>
                  </a:ext>
                </a:extLst>
              </p:cNvPr>
              <p:cNvSpPr txBox="1"/>
              <p:nvPr/>
            </p:nvSpPr>
            <p:spPr>
              <a:xfrm>
                <a:off x="464423" y="5405887"/>
                <a:ext cx="3202709" cy="400110"/>
              </a:xfrm>
              <a:prstGeom prst="rect">
                <a:avLst/>
              </a:prstGeom>
              <a:noFill/>
            </p:spPr>
            <p:txBody>
              <a:bodyPr wrap="square">
                <a:spAutoFit/>
              </a:bodyPr>
              <a:lstStyle/>
              <a:p>
                <a:pPr/>
                <a14:m>
                  <m:oMathPara xmlns:m="http://schemas.openxmlformats.org/officeDocument/2006/math">
                    <m:oMath>
                      <m:d>
                        <m:dPr>
                          <m:begChr m:val="|"/>
                          <m:endChr m:val="|"/>
                          <m:ctrlPr>
                            <a:rPr lang="ja-JP" altLang="en-US" sz="2000" i="1">
                              <a:latin typeface="Cambria Math" panose="02040503050406030204" pitchFamily="18" charset="0"/>
                            </a:rPr>
                          </m:ctrlPr>
                        </m:dPr>
                        <m:e>
                          <m:r>
                            <a:rPr lang="ja-JP" altLang="en-US" sz="2000" i="1">
                              <a:latin typeface="Cambria Math" panose="02040503050406030204" pitchFamily="18" charset="0"/>
                            </a:rPr>
                            <m:t>𝑚𝑛</m:t>
                          </m:r>
                          <m:r>
                            <a:rPr lang="ja-JP" altLang="en-US" sz="2000" b="1" i="1">
                              <a:latin typeface="Cambria Math" panose="02040503050406030204" pitchFamily="18" charset="0"/>
                            </a:rPr>
                            <m:t>𝑽</m:t>
                          </m:r>
                          <m:r>
                            <a:rPr lang="ja-JP" altLang="en-US" sz="2000">
                              <a:latin typeface="Cambria Math" panose="02040503050406030204" pitchFamily="18" charset="0"/>
                            </a:rPr>
                            <m:t>𝛻</m:t>
                          </m:r>
                          <m:r>
                            <a:rPr lang="ja-JP" altLang="en-US" sz="2000">
                              <a:latin typeface="Cambria Math" panose="02040503050406030204" pitchFamily="18" charset="0"/>
                            </a:rPr>
                            <m:t>∙</m:t>
                          </m:r>
                          <m:r>
                            <a:rPr lang="ja-JP" altLang="en-US" sz="2000" b="1" i="1">
                              <a:latin typeface="Cambria Math" panose="02040503050406030204" pitchFamily="18" charset="0"/>
                            </a:rPr>
                            <m:t>𝑽</m:t>
                          </m:r>
                        </m:e>
                      </m:d>
                      <m:r>
                        <a:rPr lang="en-US" altLang="ja-JP" sz="2000" i="1" smtClean="0">
                          <a:latin typeface="Cambria Math" panose="02040503050406030204" pitchFamily="18" charset="0"/>
                          <a:ea typeface="Cambria Math" panose="02040503050406030204" pitchFamily="18" charset="0"/>
                        </a:rPr>
                        <m:t>&lt;</m:t>
                      </m:r>
                      <m:d>
                        <m:dPr>
                          <m:begChr m:val="|"/>
                          <m:endChr m:val="|"/>
                          <m:ctrlPr>
                            <a:rPr lang="en-US" altLang="ja-JP" sz="2000" i="1" smtClean="0">
                              <a:latin typeface="Cambria Math" panose="02040503050406030204" pitchFamily="18" charset="0"/>
                              <a:ea typeface="Cambria Math" panose="02040503050406030204" pitchFamily="18" charset="0"/>
                            </a:rPr>
                          </m:ctrlPr>
                        </m:dPr>
                        <m:e>
                          <m:r>
                            <m:rPr>
                              <m:sty m:val="p"/>
                            </m:rPr>
                            <a:rPr lang="en-US" altLang="ja-JP" sz="2000" i="1"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𝑝</m:t>
                          </m:r>
                        </m:e>
                      </m:d>
                    </m:oMath>
                  </m:oMathPara>
                </a14:m>
                <a:endParaRPr lang="ja-JP" altLang="en-US" sz="2000" dirty="0"/>
              </a:p>
            </p:txBody>
          </p:sp>
        </mc:Choice>
        <mc:Fallback xmlns="">
          <p:sp>
            <p:nvSpPr>
              <p:cNvPr id="25" name="テキスト ボックス 24">
                <a:extLst>
                  <a:ext uri="{FF2B5EF4-FFF2-40B4-BE49-F238E27FC236}">
                    <a16:creationId xmlns:a16="http://schemas.microsoft.com/office/drawing/2014/main" id="{04DEF133-39AB-135A-C5B7-6135F2865852}"/>
                  </a:ext>
                </a:extLst>
              </p:cNvPr>
              <p:cNvSpPr txBox="1">
                <a:spLocks noRot="1" noChangeAspect="1" noMove="1" noResize="1" noEditPoints="1" noAdjustHandles="1" noChangeArrowheads="1" noChangeShapeType="1" noTextEdit="1"/>
              </p:cNvSpPr>
              <p:nvPr/>
            </p:nvSpPr>
            <p:spPr>
              <a:xfrm>
                <a:off x="464423" y="5405887"/>
                <a:ext cx="3202709" cy="400110"/>
              </a:xfrm>
              <a:prstGeom prst="rect">
                <a:avLst/>
              </a:prstGeom>
              <a:blipFill>
                <a:blip r:embed="rId8"/>
                <a:stretch>
                  <a:fillRect b="-769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7" name="テキスト ボックス 26">
                <a:extLst>
                  <a:ext uri="{FF2B5EF4-FFF2-40B4-BE49-F238E27FC236}">
                    <a16:creationId xmlns:a16="http://schemas.microsoft.com/office/drawing/2014/main" id="{504F1292-9C9C-C4AF-E661-D20C58E7AB66}"/>
                  </a:ext>
                </a:extLst>
              </p:cNvPr>
              <p:cNvSpPr txBox="1"/>
              <p:nvPr/>
            </p:nvSpPr>
            <p:spPr>
              <a:xfrm>
                <a:off x="3973608" y="5446250"/>
                <a:ext cx="2388830" cy="400110"/>
              </a:xfrm>
              <a:prstGeom prst="rect">
                <a:avLst/>
              </a:prstGeom>
              <a:noFill/>
            </p:spPr>
            <p:txBody>
              <a:bodyPr wrap="square">
                <a:spAutoFit/>
              </a:bodyPr>
              <a:lstStyle/>
              <a:p>
                <a:pPr/>
                <a14:m>
                  <m:oMathPara xmlns:m="http://schemas.openxmlformats.org/officeDocument/2006/math">
                    <m:oMath>
                      <m:r>
                        <a:rPr lang="ja-JP" altLang="en-US" sz="2000" b="0" i="0" smtClean="0">
                          <a:latin typeface="Cambria Math" panose="02040503050406030204" pitchFamily="18" charset="0"/>
                        </a:rPr>
                        <m:t>−</m:t>
                      </m:r>
                      <m:r>
                        <a:rPr lang="ja-JP" altLang="en-US" sz="2000" b="0" i="0" smtClean="0">
                          <a:latin typeface="Cambria Math" panose="02040503050406030204" pitchFamily="18" charset="0"/>
                        </a:rPr>
                        <m:t>𝛻</m:t>
                      </m:r>
                      <m:r>
                        <a:rPr lang="ja-JP" altLang="en-US" sz="2000" b="0" i="1">
                          <a:latin typeface="Cambria Math" panose="02040503050406030204" pitchFamily="18" charset="0"/>
                        </a:rPr>
                        <m:t>𝑝</m:t>
                      </m:r>
                      <m:r>
                        <a:rPr lang="ja-JP" altLang="en-US" sz="2000" b="0" i="0">
                          <a:latin typeface="Cambria Math" panose="02040503050406030204" pitchFamily="18" charset="0"/>
                        </a:rPr>
                        <m:t>+</m:t>
                      </m:r>
                      <m:r>
                        <a:rPr lang="ja-JP" altLang="en-US" sz="2000" b="0" i="1">
                          <a:latin typeface="Cambria Math" panose="02040503050406030204" pitchFamily="18" charset="0"/>
                        </a:rPr>
                        <m:t>𝑛𝑒</m:t>
                      </m:r>
                      <m:r>
                        <a:rPr lang="en-US" altLang="ja-JP" sz="2000" b="1" i="1" smtClean="0">
                          <a:latin typeface="Cambria Math" panose="02040503050406030204" pitchFamily="18" charset="0"/>
                        </a:rPr>
                        <m:t>𝑬</m:t>
                      </m:r>
                      <m:r>
                        <a:rPr lang="en-US" altLang="ja-JP" sz="2000" b="0" i="1" smtClean="0">
                          <a:latin typeface="Cambria Math" panose="02040503050406030204" pitchFamily="18" charset="0"/>
                          <a:ea typeface="Cambria Math" panose="02040503050406030204" pitchFamily="18" charset="0"/>
                        </a:rPr>
                        <m:t>~ 0</m:t>
                      </m:r>
                    </m:oMath>
                  </m:oMathPara>
                </a14:m>
                <a:endParaRPr lang="ja-JP" altLang="en-US" sz="2000" dirty="0"/>
              </a:p>
            </p:txBody>
          </p:sp>
        </mc:Choice>
        <mc:Fallback xmlns="">
          <p:sp>
            <p:nvSpPr>
              <p:cNvPr id="27" name="テキスト ボックス 26">
                <a:extLst>
                  <a:ext uri="{FF2B5EF4-FFF2-40B4-BE49-F238E27FC236}">
                    <a16:creationId xmlns:a16="http://schemas.microsoft.com/office/drawing/2014/main" id="{504F1292-9C9C-C4AF-E661-D20C58E7AB66}"/>
                  </a:ext>
                </a:extLst>
              </p:cNvPr>
              <p:cNvSpPr txBox="1">
                <a:spLocks noRot="1" noChangeAspect="1" noMove="1" noResize="1" noEditPoints="1" noAdjustHandles="1" noChangeArrowheads="1" noChangeShapeType="1" noTextEdit="1"/>
              </p:cNvSpPr>
              <p:nvPr/>
            </p:nvSpPr>
            <p:spPr>
              <a:xfrm>
                <a:off x="3973608" y="5446250"/>
                <a:ext cx="2388830" cy="400110"/>
              </a:xfrm>
              <a:prstGeom prst="rect">
                <a:avLst/>
              </a:prstGeom>
              <a:blipFill>
                <a:blip r:embed="rId9"/>
                <a:stretch>
                  <a:fillRect b="-7576"/>
                </a:stretch>
              </a:blipFill>
            </p:spPr>
            <p:txBody>
              <a:bodyPr/>
              <a:lstStyle/>
              <a:p>
                <a:r>
                  <a:rPr lang="ja-JP" altLang="en-US">
                    <a:noFill/>
                  </a:rPr>
                  <a:t> </a:t>
                </a:r>
              </a:p>
            </p:txBody>
          </p:sp>
        </mc:Fallback>
      </mc:AlternateContent>
      <p:sp>
        <p:nvSpPr>
          <p:cNvPr id="28" name="矢印: 右 27">
            <a:extLst>
              <a:ext uri="{FF2B5EF4-FFF2-40B4-BE49-F238E27FC236}">
                <a16:creationId xmlns:a16="http://schemas.microsoft.com/office/drawing/2014/main" id="{A8D30E1A-0B12-5072-4F4E-8640A947359D}"/>
              </a:ext>
            </a:extLst>
          </p:cNvPr>
          <p:cNvSpPr/>
          <p:nvPr/>
        </p:nvSpPr>
        <p:spPr>
          <a:xfrm>
            <a:off x="6362438" y="5476164"/>
            <a:ext cx="1255745" cy="308498"/>
          </a:xfrm>
          <a:prstGeom prst="rightArrow">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9" name="テキスト ボックス 28">
                <a:extLst>
                  <a:ext uri="{FF2B5EF4-FFF2-40B4-BE49-F238E27FC236}">
                    <a16:creationId xmlns:a16="http://schemas.microsoft.com/office/drawing/2014/main" id="{5BE82DFA-A1AC-5DA3-7D5F-AB263BCFD2B6}"/>
                  </a:ext>
                </a:extLst>
              </p:cNvPr>
              <p:cNvSpPr txBox="1"/>
              <p:nvPr/>
            </p:nvSpPr>
            <p:spPr>
              <a:xfrm>
                <a:off x="464422" y="6240124"/>
                <a:ext cx="3202709" cy="400110"/>
              </a:xfrm>
              <a:prstGeom prst="rect">
                <a:avLst/>
              </a:prstGeom>
              <a:noFill/>
            </p:spPr>
            <p:txBody>
              <a:bodyPr wrap="square">
                <a:spAutoFit/>
              </a:bodyPr>
              <a:lstStyle/>
              <a:p>
                <a:pPr/>
                <a14:m>
                  <m:oMathPara xmlns:m="http://schemas.openxmlformats.org/officeDocument/2006/math">
                    <m:oMath>
                      <m:d>
                        <m:dPr>
                          <m:begChr m:val="|"/>
                          <m:endChr m:val="|"/>
                          <m:ctrlPr>
                            <a:rPr lang="ja-JP" altLang="en-US" sz="2000" i="1">
                              <a:latin typeface="Cambria Math" panose="02040503050406030204" pitchFamily="18" charset="0"/>
                            </a:rPr>
                          </m:ctrlPr>
                        </m:dPr>
                        <m:e>
                          <m:r>
                            <a:rPr lang="ja-JP" altLang="en-US" sz="2000" i="1">
                              <a:latin typeface="Cambria Math" panose="02040503050406030204" pitchFamily="18" charset="0"/>
                            </a:rPr>
                            <m:t>𝑚𝑛</m:t>
                          </m:r>
                          <m:r>
                            <a:rPr lang="ja-JP" altLang="en-US" sz="2000" b="1" i="1">
                              <a:latin typeface="Cambria Math" panose="02040503050406030204" pitchFamily="18" charset="0"/>
                            </a:rPr>
                            <m:t>𝑽</m:t>
                          </m:r>
                          <m:r>
                            <a:rPr lang="ja-JP" altLang="en-US" sz="2000">
                              <a:latin typeface="Cambria Math" panose="02040503050406030204" pitchFamily="18" charset="0"/>
                            </a:rPr>
                            <m:t>𝛻</m:t>
                          </m:r>
                          <m:r>
                            <a:rPr lang="ja-JP" altLang="en-US" sz="2000">
                              <a:latin typeface="Cambria Math" panose="02040503050406030204" pitchFamily="18" charset="0"/>
                            </a:rPr>
                            <m:t>∙</m:t>
                          </m:r>
                          <m:r>
                            <a:rPr lang="ja-JP" altLang="en-US" sz="2000" b="1" i="1">
                              <a:latin typeface="Cambria Math" panose="02040503050406030204" pitchFamily="18" charset="0"/>
                            </a:rPr>
                            <m:t>𝑽</m:t>
                          </m:r>
                        </m:e>
                      </m:d>
                      <m:r>
                        <a:rPr lang="en-US" altLang="ja-JP" sz="2000" i="1">
                          <a:latin typeface="Cambria Math" panose="02040503050406030204" pitchFamily="18" charset="0"/>
                          <a:ea typeface="Cambria Math" panose="02040503050406030204" pitchFamily="18" charset="0"/>
                        </a:rPr>
                        <m:t>&gt;</m:t>
                      </m:r>
                      <m:d>
                        <m:dPr>
                          <m:begChr m:val="|"/>
                          <m:endChr m:val="|"/>
                          <m:ctrlPr>
                            <a:rPr lang="en-US" altLang="ja-JP" sz="2000" i="1" smtClean="0">
                              <a:latin typeface="Cambria Math" panose="02040503050406030204" pitchFamily="18" charset="0"/>
                              <a:ea typeface="Cambria Math" panose="02040503050406030204" pitchFamily="18" charset="0"/>
                            </a:rPr>
                          </m:ctrlPr>
                        </m:dPr>
                        <m:e>
                          <m:r>
                            <m:rPr>
                              <m:sty m:val="p"/>
                            </m:rPr>
                            <a:rPr lang="en-US" altLang="ja-JP" sz="2000" i="1"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𝑝</m:t>
                          </m:r>
                        </m:e>
                      </m:d>
                    </m:oMath>
                  </m:oMathPara>
                </a14:m>
                <a:endParaRPr lang="ja-JP" altLang="en-US" sz="2000" dirty="0"/>
              </a:p>
            </p:txBody>
          </p:sp>
        </mc:Choice>
        <mc:Fallback xmlns="">
          <p:sp>
            <p:nvSpPr>
              <p:cNvPr id="29" name="テキスト ボックス 28">
                <a:extLst>
                  <a:ext uri="{FF2B5EF4-FFF2-40B4-BE49-F238E27FC236}">
                    <a16:creationId xmlns:a16="http://schemas.microsoft.com/office/drawing/2014/main" id="{5BE82DFA-A1AC-5DA3-7D5F-AB263BCFD2B6}"/>
                  </a:ext>
                </a:extLst>
              </p:cNvPr>
              <p:cNvSpPr txBox="1">
                <a:spLocks noRot="1" noChangeAspect="1" noMove="1" noResize="1" noEditPoints="1" noAdjustHandles="1" noChangeArrowheads="1" noChangeShapeType="1" noTextEdit="1"/>
              </p:cNvSpPr>
              <p:nvPr/>
            </p:nvSpPr>
            <p:spPr>
              <a:xfrm>
                <a:off x="464422" y="6240124"/>
                <a:ext cx="3202709" cy="400110"/>
              </a:xfrm>
              <a:prstGeom prst="rect">
                <a:avLst/>
              </a:prstGeom>
              <a:blipFill>
                <a:blip r:embed="rId10"/>
                <a:stretch>
                  <a:fillRect b="-769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0" name="正方形/長方形 29">
                <a:extLst>
                  <a:ext uri="{FF2B5EF4-FFF2-40B4-BE49-F238E27FC236}">
                    <a16:creationId xmlns:a16="http://schemas.microsoft.com/office/drawing/2014/main" id="{053F12AB-AFF0-092B-33ED-5030C8349F25}"/>
                  </a:ext>
                </a:extLst>
              </p:cNvPr>
              <p:cNvSpPr/>
              <p:nvPr/>
            </p:nvSpPr>
            <p:spPr>
              <a:xfrm>
                <a:off x="4092823" y="6164443"/>
                <a:ext cx="1980799" cy="400110"/>
              </a:xfrm>
              <a:prstGeom prst="rect">
                <a:avLst/>
              </a:prstGeom>
            </p:spPr>
            <p:txBody>
              <a:bodyPr wrap="none">
                <a:spAutoFit/>
              </a:bodyPr>
              <a:lstStyle/>
              <a:p>
                <a14:m>
                  <m:oMath xmlns:m="http://schemas.openxmlformats.org/officeDocument/2006/math">
                    <m:r>
                      <a:rPr lang="ja-JP" altLang="en-US" sz="2000" i="1" smtClean="0">
                        <a:latin typeface="Cambria Math" panose="02040503050406030204" pitchFamily="18" charset="0"/>
                      </a:rPr>
                      <m:t>𝑚𝑛</m:t>
                    </m:r>
                    <m:r>
                      <a:rPr lang="ja-JP" altLang="en-US" sz="2000" b="1" i="1">
                        <a:latin typeface="Cambria Math" panose="02040503050406030204" pitchFamily="18" charset="0"/>
                      </a:rPr>
                      <m:t>𝑽</m:t>
                    </m:r>
                    <m:r>
                      <a:rPr lang="ja-JP" altLang="en-US" sz="2000">
                        <a:latin typeface="Cambria Math" panose="02040503050406030204" pitchFamily="18" charset="0"/>
                      </a:rPr>
                      <m:t>𝛻</m:t>
                    </m:r>
                    <m:r>
                      <a:rPr lang="ja-JP" altLang="en-US" sz="2000">
                        <a:latin typeface="Cambria Math" panose="02040503050406030204" pitchFamily="18" charset="0"/>
                      </a:rPr>
                      <m:t>∙</m:t>
                    </m:r>
                    <m:r>
                      <a:rPr lang="ja-JP" altLang="en-US" sz="2000" b="1" i="1">
                        <a:latin typeface="Cambria Math" panose="02040503050406030204" pitchFamily="18" charset="0"/>
                      </a:rPr>
                      <m:t>𝑽</m:t>
                    </m:r>
                    <m:r>
                      <a:rPr lang="ja-JP" altLang="en-US" sz="2000" b="1" i="1">
                        <a:latin typeface="Cambria Math" panose="02040503050406030204" pitchFamily="18" charset="0"/>
                      </a:rPr>
                      <m:t>～ </m:t>
                    </m:r>
                    <m:r>
                      <a:rPr lang="ja-JP" altLang="en-US" sz="2000" b="0" i="1">
                        <a:latin typeface="Cambria Math" panose="02040503050406030204" pitchFamily="18" charset="0"/>
                      </a:rPr>
                      <m:t>𝑛𝑒</m:t>
                    </m:r>
                  </m:oMath>
                </a14:m>
                <a:r>
                  <a:rPr lang="en-US" altLang="ja-JP" sz="2000" b="1" i="1" dirty="0">
                    <a:latin typeface="Times New Roman" panose="02020603050405020304" pitchFamily="18" charset="0"/>
                    <a:cs typeface="Times New Roman" panose="02020603050405020304" pitchFamily="18" charset="0"/>
                  </a:rPr>
                  <a:t>E</a:t>
                </a:r>
                <a:endParaRPr lang="ja-JP" altLang="en-US" sz="2000" b="1" i="1" dirty="0">
                  <a:latin typeface="Times New Roman" panose="02020603050405020304" pitchFamily="18" charset="0"/>
                  <a:cs typeface="Times New Roman" panose="02020603050405020304" pitchFamily="18" charset="0"/>
                </a:endParaRPr>
              </a:p>
            </p:txBody>
          </p:sp>
        </mc:Choice>
        <mc:Fallback xmlns="">
          <p:sp>
            <p:nvSpPr>
              <p:cNvPr id="30" name="正方形/長方形 29">
                <a:extLst>
                  <a:ext uri="{FF2B5EF4-FFF2-40B4-BE49-F238E27FC236}">
                    <a16:creationId xmlns:a16="http://schemas.microsoft.com/office/drawing/2014/main" id="{053F12AB-AFF0-092B-33ED-5030C8349F25}"/>
                  </a:ext>
                </a:extLst>
              </p:cNvPr>
              <p:cNvSpPr>
                <a:spLocks noRot="1" noChangeAspect="1" noMove="1" noResize="1" noEditPoints="1" noAdjustHandles="1" noChangeArrowheads="1" noChangeShapeType="1" noTextEdit="1"/>
              </p:cNvSpPr>
              <p:nvPr/>
            </p:nvSpPr>
            <p:spPr>
              <a:xfrm>
                <a:off x="4092823" y="6164443"/>
                <a:ext cx="1980799" cy="400110"/>
              </a:xfrm>
              <a:prstGeom prst="rect">
                <a:avLst/>
              </a:prstGeom>
              <a:blipFill>
                <a:blip r:embed="rId11"/>
                <a:stretch>
                  <a:fillRect t="-7576" r="-2769" b="-25758"/>
                </a:stretch>
              </a:blipFill>
            </p:spPr>
            <p:txBody>
              <a:bodyPr/>
              <a:lstStyle/>
              <a:p>
                <a:r>
                  <a:rPr lang="ja-JP" altLang="en-US">
                    <a:noFill/>
                  </a:rPr>
                  <a:t> </a:t>
                </a:r>
              </a:p>
            </p:txBody>
          </p:sp>
        </mc:Fallback>
      </mc:AlternateContent>
      <p:sp>
        <p:nvSpPr>
          <p:cNvPr id="31" name="矢印: 右 30">
            <a:extLst>
              <a:ext uri="{FF2B5EF4-FFF2-40B4-BE49-F238E27FC236}">
                <a16:creationId xmlns:a16="http://schemas.microsoft.com/office/drawing/2014/main" id="{C4FE619F-D739-D0F0-DCE2-DFFE29CD278D}"/>
              </a:ext>
            </a:extLst>
          </p:cNvPr>
          <p:cNvSpPr/>
          <p:nvPr/>
        </p:nvSpPr>
        <p:spPr>
          <a:xfrm>
            <a:off x="6374013" y="6289412"/>
            <a:ext cx="1255745" cy="308498"/>
          </a:xfrm>
          <a:prstGeom prst="rightArrow">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C932A6DE-1579-E5BB-ADF1-F827C7B8CB6C}"/>
                  </a:ext>
                </a:extLst>
              </p:cNvPr>
              <p:cNvSpPr txBox="1"/>
              <p:nvPr/>
            </p:nvSpPr>
            <p:spPr>
              <a:xfrm>
                <a:off x="7887475" y="5319238"/>
                <a:ext cx="1549719" cy="622350"/>
              </a:xfrm>
              <a:prstGeom prst="rect">
                <a:avLst/>
              </a:prstGeom>
              <a:noFill/>
            </p:spPr>
            <p:txBody>
              <a:bodyPr wrap="none" lIns="0" tIns="0" rIns="0" bIns="0" rtlCol="0">
                <a:spAutoFit/>
              </a:bodyPr>
              <a:lstStyle/>
              <a:p>
                <a:pPr/>
                <a14:m>
                  <m:oMathPara xmlns:m="http://schemas.openxmlformats.org/officeDocument/2006/math">
                    <m:oMath>
                      <m:r>
                        <a:rPr kumimoji="1" lang="en-US" altLang="ja-JP" b="0" i="1" smtClean="0">
                          <a:latin typeface="Cambria Math" panose="02040503050406030204" pitchFamily="18" charset="0"/>
                        </a:rPr>
                        <m:t>𝑛</m:t>
                      </m:r>
                      <m:r>
                        <a:rPr kumimoji="1" lang="en-US" altLang="ja-JP" b="0" i="1" smtClean="0">
                          <a:latin typeface="Cambria Math" panose="02040503050406030204" pitchFamily="18" charset="0"/>
                          <a:ea typeface="Cambria Math" panose="02040503050406030204" pitchFamily="18" charset="0"/>
                        </a:rPr>
                        <m:t>~</m:t>
                      </m:r>
                      <m:func>
                        <m:funcPr>
                          <m:ctrlPr>
                            <a:rPr kumimoji="1" lang="en-US" altLang="ja-JP" b="0" i="0" smtClean="0">
                              <a:latin typeface="Cambria Math" panose="02040503050406030204" pitchFamily="18" charset="0"/>
                              <a:ea typeface="Cambria Math" panose="02040503050406030204" pitchFamily="18" charset="0"/>
                            </a:rPr>
                          </m:ctrlPr>
                        </m:funcPr>
                        <m:fName>
                          <m:r>
                            <m:rPr>
                              <m:sty m:val="p"/>
                            </m:rPr>
                            <a:rPr kumimoji="1" lang="en-US" altLang="ja-JP" b="0" i="0" smtClean="0">
                              <a:latin typeface="Cambria Math" panose="02040503050406030204" pitchFamily="18" charset="0"/>
                              <a:ea typeface="Cambria Math" panose="02040503050406030204" pitchFamily="18" charset="0"/>
                            </a:rPr>
                            <m:t>exp</m:t>
                          </m:r>
                        </m:fName>
                        <m:e>
                          <m:d>
                            <m:dPr>
                              <m:ctrlPr>
                                <a:rPr lang="en-US" altLang="ja-JP" i="1">
                                  <a:latin typeface="Cambria Math" panose="02040503050406030204" pitchFamily="18" charset="0"/>
                                  <a:ea typeface="Cambria Math" panose="02040503050406030204" pitchFamily="18" charset="0"/>
                                </a:rPr>
                              </m:ctrlPr>
                            </m:dPr>
                            <m:e>
                              <m:r>
                                <a:rPr lang="en-US" altLang="ja-JP" i="1">
                                  <a:latin typeface="Cambria Math" panose="02040503050406030204" pitchFamily="18" charset="0"/>
                                  <a:ea typeface="Cambria Math" panose="02040503050406030204" pitchFamily="18" charset="0"/>
                                </a:rPr>
                                <m:t>−</m:t>
                              </m:r>
                              <m:f>
                                <m:fPr>
                                  <m:ctrlPr>
                                    <a:rPr lang="en-US" altLang="ja-JP" i="1">
                                      <a:latin typeface="Cambria Math" panose="02040503050406030204" pitchFamily="18" charset="0"/>
                                      <a:ea typeface="Cambria Math" panose="02040503050406030204" pitchFamily="18" charset="0"/>
                                    </a:rPr>
                                  </m:ctrlPr>
                                </m:fPr>
                                <m:num>
                                  <m:r>
                                    <a:rPr lang="en-US" altLang="ja-JP" i="1">
                                      <a:latin typeface="Cambria Math" panose="02040503050406030204" pitchFamily="18" charset="0"/>
                                      <a:ea typeface="Cambria Math" panose="02040503050406030204" pitchFamily="18" charset="0"/>
                                    </a:rPr>
                                    <m:t>𝑒</m:t>
                                  </m:r>
                                  <m:r>
                                    <a:rPr lang="ja-JP" altLang="en-US" i="1">
                                      <a:latin typeface="Cambria Math" panose="02040503050406030204" pitchFamily="18" charset="0"/>
                                      <a:ea typeface="Cambria Math" panose="02040503050406030204" pitchFamily="18" charset="0"/>
                                    </a:rPr>
                                    <m:t>𝜙</m:t>
                                  </m:r>
                                </m:num>
                                <m:den>
                                  <m:r>
                                    <a:rPr lang="en-US" altLang="ja-JP" i="1">
                                      <a:latin typeface="Cambria Math" panose="02040503050406030204" pitchFamily="18" charset="0"/>
                                      <a:ea typeface="Cambria Math" panose="02040503050406030204" pitchFamily="18" charset="0"/>
                                    </a:rPr>
                                    <m:t>𝑘𝑇</m:t>
                                  </m:r>
                                </m:den>
                              </m:f>
                            </m:e>
                          </m:d>
                        </m:e>
                      </m:func>
                    </m:oMath>
                  </m:oMathPara>
                </a14:m>
                <a:endParaRPr kumimoji="1" lang="ja-JP" altLang="en-US" dirty="0"/>
              </a:p>
            </p:txBody>
          </p:sp>
        </mc:Choice>
        <mc:Fallback xmlns="">
          <p:sp>
            <p:nvSpPr>
              <p:cNvPr id="32" name="テキスト ボックス 31">
                <a:extLst>
                  <a:ext uri="{FF2B5EF4-FFF2-40B4-BE49-F238E27FC236}">
                    <a16:creationId xmlns:a16="http://schemas.microsoft.com/office/drawing/2014/main" id="{C932A6DE-1579-E5BB-ADF1-F827C7B8CB6C}"/>
                  </a:ext>
                </a:extLst>
              </p:cNvPr>
              <p:cNvSpPr txBox="1">
                <a:spLocks noRot="1" noChangeAspect="1" noMove="1" noResize="1" noEditPoints="1" noAdjustHandles="1" noChangeArrowheads="1" noChangeShapeType="1" noTextEdit="1"/>
              </p:cNvSpPr>
              <p:nvPr/>
            </p:nvSpPr>
            <p:spPr>
              <a:xfrm>
                <a:off x="7887475" y="5319238"/>
                <a:ext cx="1549719" cy="622350"/>
              </a:xfrm>
              <a:prstGeom prst="rect">
                <a:avLst/>
              </a:prstGeom>
              <a:blipFill>
                <a:blip r:embed="rId12"/>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DE9F7C08-9987-1809-342E-B03AEF7EA843}"/>
                  </a:ext>
                </a:extLst>
              </p:cNvPr>
              <p:cNvSpPr txBox="1"/>
              <p:nvPr/>
            </p:nvSpPr>
            <p:spPr>
              <a:xfrm>
                <a:off x="8132253" y="6332574"/>
                <a:ext cx="1060162" cy="287323"/>
              </a:xfrm>
              <a:prstGeom prst="rect">
                <a:avLst/>
              </a:prstGeom>
              <a:noFill/>
            </p:spPr>
            <p:txBody>
              <a:bodyPr wrap="none" lIns="0" tIns="0" rIns="0" bIns="0" rtlCol="0">
                <a:spAutoFit/>
              </a:bodyPr>
              <a:lstStyle/>
              <a:p>
                <a:pPr/>
                <a14:m>
                  <m:oMathPara xmlns:m="http://schemas.openxmlformats.org/officeDocument/2006/math">
                    <m:oMath>
                      <m:r>
                        <a:rPr kumimoji="1" lang="en-US" altLang="ja-JP" b="0" i="1" smtClean="0">
                          <a:latin typeface="Cambria Math" panose="02040503050406030204" pitchFamily="18" charset="0"/>
                        </a:rPr>
                        <m:t>𝑛</m:t>
                      </m:r>
                      <m:r>
                        <a:rPr kumimoji="1" lang="en-US" altLang="ja-JP" b="0" i="1" smtClean="0">
                          <a:latin typeface="Cambria Math" panose="02040503050406030204" pitchFamily="18" charset="0"/>
                          <a:ea typeface="Cambria Math" panose="02040503050406030204" pitchFamily="18" charset="0"/>
                        </a:rPr>
                        <m:t>∝</m:t>
                      </m:r>
                      <m:sSup>
                        <m:sSupPr>
                          <m:ctrlPr>
                            <a:rPr kumimoji="1" lang="ja-JP" altLang="en-US" b="0" i="1" smtClean="0">
                              <a:latin typeface="Cambria Math" panose="02040503050406030204" pitchFamily="18" charset="0"/>
                              <a:ea typeface="Cambria Math" panose="02040503050406030204" pitchFamily="18" charset="0"/>
                            </a:rPr>
                          </m:ctrlPr>
                        </m:sSupPr>
                        <m:e>
                          <m:r>
                            <a:rPr kumimoji="1" lang="ja-JP" altLang="en-US" b="0" i="1" smtClean="0">
                              <a:latin typeface="Cambria Math" panose="02040503050406030204" pitchFamily="18" charset="0"/>
                              <a:ea typeface="Cambria Math" panose="02040503050406030204" pitchFamily="18" charset="0"/>
                            </a:rPr>
                            <m:t>𝜙</m:t>
                          </m:r>
                        </m:e>
                        <m:sup>
                          <m:r>
                            <a:rPr kumimoji="1" lang="en-US" altLang="ja-JP" b="0" i="1" smtClean="0">
                              <a:latin typeface="Cambria Math" panose="02040503050406030204" pitchFamily="18" charset="0"/>
                              <a:ea typeface="Cambria Math" panose="02040503050406030204" pitchFamily="18" charset="0"/>
                            </a:rPr>
                            <m:t>−1/2</m:t>
                          </m:r>
                        </m:sup>
                      </m:sSup>
                    </m:oMath>
                  </m:oMathPara>
                </a14:m>
                <a:endParaRPr kumimoji="1" lang="ja-JP" altLang="en-US" dirty="0"/>
              </a:p>
            </p:txBody>
          </p:sp>
        </mc:Choice>
        <mc:Fallback xmlns="">
          <p:sp>
            <p:nvSpPr>
              <p:cNvPr id="33" name="テキスト ボックス 32">
                <a:extLst>
                  <a:ext uri="{FF2B5EF4-FFF2-40B4-BE49-F238E27FC236}">
                    <a16:creationId xmlns:a16="http://schemas.microsoft.com/office/drawing/2014/main" id="{DE9F7C08-9987-1809-342E-B03AEF7EA843}"/>
                  </a:ext>
                </a:extLst>
              </p:cNvPr>
              <p:cNvSpPr txBox="1">
                <a:spLocks noRot="1" noChangeAspect="1" noMove="1" noResize="1" noEditPoints="1" noAdjustHandles="1" noChangeArrowheads="1" noChangeShapeType="1" noTextEdit="1"/>
              </p:cNvSpPr>
              <p:nvPr/>
            </p:nvSpPr>
            <p:spPr>
              <a:xfrm>
                <a:off x="8132253" y="6332574"/>
                <a:ext cx="1060162" cy="287323"/>
              </a:xfrm>
              <a:prstGeom prst="rect">
                <a:avLst/>
              </a:prstGeom>
              <a:blipFill>
                <a:blip r:embed="rId13"/>
                <a:stretch>
                  <a:fillRect l="-2874" t="-6383" r="-1149" b="-31915"/>
                </a:stretch>
              </a:blipFill>
            </p:spPr>
            <p:txBody>
              <a:bodyPr/>
              <a:lstStyle/>
              <a:p>
                <a:r>
                  <a:rPr lang="ja-JP" altLang="en-US">
                    <a:noFill/>
                  </a:rPr>
                  <a:t> </a:t>
                </a:r>
              </a:p>
            </p:txBody>
          </p:sp>
        </mc:Fallback>
      </mc:AlternateContent>
      <p:sp>
        <p:nvSpPr>
          <p:cNvPr id="4" name="Line 5">
            <a:extLst>
              <a:ext uri="{FF2B5EF4-FFF2-40B4-BE49-F238E27FC236}">
                <a16:creationId xmlns:a16="http://schemas.microsoft.com/office/drawing/2014/main" id="{3CFA02FD-7800-5244-B775-4737D3F748EC}"/>
              </a:ext>
            </a:extLst>
          </p:cNvPr>
          <p:cNvSpPr>
            <a:spLocks noChangeShapeType="1"/>
          </p:cNvSpPr>
          <p:nvPr/>
        </p:nvSpPr>
        <p:spPr bwMode="auto">
          <a:xfrm>
            <a:off x="102742" y="564454"/>
            <a:ext cx="11309838" cy="0"/>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 name="正方形/長方形 5">
            <a:extLst>
              <a:ext uri="{FF2B5EF4-FFF2-40B4-BE49-F238E27FC236}">
                <a16:creationId xmlns:a16="http://schemas.microsoft.com/office/drawing/2014/main" id="{D47FE20D-608F-5076-F749-CEA133F67BE8}"/>
              </a:ext>
            </a:extLst>
          </p:cNvPr>
          <p:cNvSpPr/>
          <p:nvPr/>
        </p:nvSpPr>
        <p:spPr>
          <a:xfrm>
            <a:off x="17795" y="41234"/>
            <a:ext cx="11872161" cy="461665"/>
          </a:xfrm>
          <a:prstGeom prst="rect">
            <a:avLst/>
          </a:prstGeom>
        </p:spPr>
        <p:txBody>
          <a:bodyPr wrap="none">
            <a:spAutoFit/>
          </a:bodyPr>
          <a:lstStyle/>
          <a:p>
            <a:r>
              <a:rPr lang="en-US" altLang="ja-JP" sz="24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Interpretation of the potential dependence of H</a:t>
            </a:r>
            <a:r>
              <a:rPr lang="en-US" altLang="ja-JP" sz="2400" baseline="300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a:t>
            </a:r>
            <a:r>
              <a:rPr lang="en-US" altLang="ja-JP" sz="24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 ion density distribution using fluid equations</a:t>
            </a:r>
          </a:p>
        </p:txBody>
      </p:sp>
      <p:sp>
        <p:nvSpPr>
          <p:cNvPr id="7" name="四角形: 角を丸くする 6">
            <a:extLst>
              <a:ext uri="{FF2B5EF4-FFF2-40B4-BE49-F238E27FC236}">
                <a16:creationId xmlns:a16="http://schemas.microsoft.com/office/drawing/2014/main" id="{10EF9746-30FA-7E7A-DA60-C63E1D96D6C8}"/>
              </a:ext>
            </a:extLst>
          </p:cNvPr>
          <p:cNvSpPr/>
          <p:nvPr/>
        </p:nvSpPr>
        <p:spPr>
          <a:xfrm>
            <a:off x="2133726" y="2680829"/>
            <a:ext cx="758330" cy="730363"/>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AF17DD6C-85BB-57A6-3EE1-523F0A9B7307}"/>
              </a:ext>
            </a:extLst>
          </p:cNvPr>
          <p:cNvSpPr/>
          <p:nvPr/>
        </p:nvSpPr>
        <p:spPr>
          <a:xfrm>
            <a:off x="3285460" y="2671926"/>
            <a:ext cx="574159" cy="730363"/>
          </a:xfrm>
          <a:prstGeom prst="round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445C4D66-1687-F813-B7A3-AF77357BAE0C}"/>
              </a:ext>
            </a:extLst>
          </p:cNvPr>
          <p:cNvSpPr txBox="1"/>
          <p:nvPr/>
        </p:nvSpPr>
        <p:spPr>
          <a:xfrm>
            <a:off x="795434" y="4907986"/>
            <a:ext cx="1383712" cy="369332"/>
          </a:xfrm>
          <a:prstGeom prst="rect">
            <a:avLst/>
          </a:prstGeom>
          <a:noFill/>
          <a:ln w="19050">
            <a:solidFill>
              <a:srgbClr val="FF0000"/>
            </a:solidFill>
          </a:ln>
        </p:spPr>
        <p:txBody>
          <a:bodyPr wrap="none" rtlCol="0">
            <a:spAutoFit/>
          </a:bodyPr>
          <a:lstStyle/>
          <a:p>
            <a:r>
              <a:rPr kumimoji="1" lang="en-US" altLang="ja-JP" dirty="0">
                <a:latin typeface="Times New Roman" panose="02020603050405020304" pitchFamily="18" charset="0"/>
                <a:cs typeface="Times New Roman" panose="02020603050405020304" pitchFamily="18" charset="0"/>
              </a:rPr>
              <a:t>Inertial force</a:t>
            </a:r>
            <a:endParaRPr kumimoji="1" lang="ja-JP" altLang="en-US" dirty="0">
              <a:latin typeface="Times New Roman" panose="02020603050405020304" pitchFamily="18" charset="0"/>
              <a:cs typeface="Times New Roman" panose="02020603050405020304" pitchFamily="18" charset="0"/>
            </a:endParaRPr>
          </a:p>
        </p:txBody>
      </p:sp>
      <p:sp>
        <p:nvSpPr>
          <p:cNvPr id="15" name="テキスト ボックス 14">
            <a:extLst>
              <a:ext uri="{FF2B5EF4-FFF2-40B4-BE49-F238E27FC236}">
                <a16:creationId xmlns:a16="http://schemas.microsoft.com/office/drawing/2014/main" id="{6FAF4191-861B-CCAF-1223-B09385DF701F}"/>
              </a:ext>
            </a:extLst>
          </p:cNvPr>
          <p:cNvSpPr txBox="1"/>
          <p:nvPr/>
        </p:nvSpPr>
        <p:spPr>
          <a:xfrm>
            <a:off x="2316202" y="4769487"/>
            <a:ext cx="1781257" cy="646331"/>
          </a:xfrm>
          <a:prstGeom prst="rect">
            <a:avLst/>
          </a:prstGeom>
          <a:noFill/>
          <a:ln w="19050">
            <a:solidFill>
              <a:srgbClr val="0070C0"/>
            </a:solidFill>
          </a:ln>
        </p:spPr>
        <p:txBody>
          <a:bodyPr wrap="none" rtlCol="0">
            <a:spAutoFit/>
          </a:bodyPr>
          <a:lstStyle/>
          <a:p>
            <a:r>
              <a:rPr kumimoji="1" lang="en-US" altLang="ja-JP" dirty="0">
                <a:latin typeface="Times New Roman" panose="02020603050405020304" pitchFamily="18" charset="0"/>
                <a:cs typeface="Times New Roman" panose="02020603050405020304" pitchFamily="18" charset="0"/>
              </a:rPr>
              <a:t>Pressure gradient</a:t>
            </a:r>
          </a:p>
          <a:p>
            <a:r>
              <a:rPr kumimoji="1" lang="en-US" altLang="ja-JP" dirty="0">
                <a:latin typeface="Times New Roman" panose="02020603050405020304" pitchFamily="18" charset="0"/>
                <a:cs typeface="Times New Roman" panose="02020603050405020304" pitchFamily="18" charset="0"/>
              </a:rPr>
              <a:t> force</a:t>
            </a:r>
            <a:endParaRPr kumimoji="1" lang="ja-JP"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9741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E8D904DE-F387-D42A-7DBB-E0ECA7FAA8A6}"/>
              </a:ext>
            </a:extLst>
          </p:cNvPr>
          <p:cNvPicPr>
            <a:picLocks noChangeAspect="1"/>
          </p:cNvPicPr>
          <p:nvPr/>
        </p:nvPicPr>
        <p:blipFill>
          <a:blip r:embed="rId3"/>
          <a:stretch>
            <a:fillRect/>
          </a:stretch>
        </p:blipFill>
        <p:spPr>
          <a:xfrm>
            <a:off x="3325087" y="1328837"/>
            <a:ext cx="6546017" cy="4273988"/>
          </a:xfrm>
          <a:prstGeom prst="rect">
            <a:avLst/>
          </a:prstGeom>
        </p:spPr>
      </p:pic>
      <p:sp>
        <p:nvSpPr>
          <p:cNvPr id="3" name="Line 5">
            <a:extLst>
              <a:ext uri="{FF2B5EF4-FFF2-40B4-BE49-F238E27FC236}">
                <a16:creationId xmlns:a16="http://schemas.microsoft.com/office/drawing/2014/main" id="{8C703247-6814-A1B8-5959-91F027F483A9}"/>
              </a:ext>
            </a:extLst>
          </p:cNvPr>
          <p:cNvSpPr>
            <a:spLocks noChangeShapeType="1"/>
          </p:cNvSpPr>
          <p:nvPr/>
        </p:nvSpPr>
        <p:spPr bwMode="auto">
          <a:xfrm>
            <a:off x="363578" y="605592"/>
            <a:ext cx="7403686" cy="0"/>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 name="正方形/長方形 3">
            <a:extLst>
              <a:ext uri="{FF2B5EF4-FFF2-40B4-BE49-F238E27FC236}">
                <a16:creationId xmlns:a16="http://schemas.microsoft.com/office/drawing/2014/main" id="{3B5AD752-147D-935E-8CEE-F1983DA4A800}"/>
              </a:ext>
            </a:extLst>
          </p:cNvPr>
          <p:cNvSpPr/>
          <p:nvPr/>
        </p:nvSpPr>
        <p:spPr>
          <a:xfrm>
            <a:off x="264055" y="53122"/>
            <a:ext cx="7698417" cy="523220"/>
          </a:xfrm>
          <a:prstGeom prst="rect">
            <a:avLst/>
          </a:prstGeom>
        </p:spPr>
        <p:txBody>
          <a:bodyPr wrap="square">
            <a:spAutoFit/>
          </a:bodyPr>
          <a:lstStyle/>
          <a:p>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Simulation result for the force balance in H</a:t>
            </a:r>
            <a:r>
              <a:rPr lang="en-US" altLang="ja-JP" sz="2800" baseline="300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a:t>
            </a:r>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 ions (I)</a:t>
            </a:r>
            <a:endParaRPr lang="ja-JP" altLang="en-US"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endParaRPr>
          </a:p>
        </p:txBody>
      </p:sp>
      <p:sp>
        <p:nvSpPr>
          <p:cNvPr id="12" name="四角形: 角を丸くする 11">
            <a:extLst>
              <a:ext uri="{FF2B5EF4-FFF2-40B4-BE49-F238E27FC236}">
                <a16:creationId xmlns:a16="http://schemas.microsoft.com/office/drawing/2014/main" id="{4C156811-4096-F52B-A91B-E369FC3AD5BB}"/>
              </a:ext>
            </a:extLst>
          </p:cNvPr>
          <p:cNvSpPr/>
          <p:nvPr/>
        </p:nvSpPr>
        <p:spPr>
          <a:xfrm>
            <a:off x="5219149" y="3632200"/>
            <a:ext cx="1260000" cy="1295400"/>
          </a:xfrm>
          <a:prstGeom prst="roundRect">
            <a:avLst/>
          </a:prstGeom>
          <a:solidFill>
            <a:srgbClr val="CCFFCC">
              <a:alpha val="25000"/>
            </a:srgb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6E72AC2A-D413-DE2B-8F91-A1EBA9F7834B}"/>
                  </a:ext>
                </a:extLst>
              </p:cNvPr>
              <p:cNvSpPr txBox="1"/>
              <p:nvPr/>
            </p:nvSpPr>
            <p:spPr>
              <a:xfrm>
                <a:off x="83732" y="862343"/>
                <a:ext cx="12024536" cy="496996"/>
              </a:xfrm>
              <a:prstGeom prst="rect">
                <a:avLst/>
              </a:prstGeom>
              <a:noFill/>
              <a:ln w="28575">
                <a:solidFill>
                  <a:srgbClr val="00B0F0"/>
                </a:solidFill>
              </a:ln>
            </p:spPr>
            <p:txBody>
              <a:bodyPr wrap="square">
                <a:spAutoFit/>
              </a:bodyPr>
              <a:lstStyle/>
              <a:p>
                <a:r>
                  <a:rPr kumimoji="1" lang="en-US" altLang="ja-JP" dirty="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Electric force</a:t>
                </a:r>
                <a:r>
                  <a:rPr kumimoji="1" lang="ja-JP" altLang="en-US" dirty="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 </a:t>
                </a:r>
                <a:r>
                  <a:rPr kumimoji="1" lang="en-US" altLang="ja-JP" i="1" dirty="0" err="1">
                    <a:solidFill>
                      <a:schemeClr val="tx1"/>
                    </a:solidFill>
                    <a:latin typeface="Times New Roman" panose="02020603050405020304" pitchFamily="18" charset="0"/>
                    <a:cs typeface="Times New Roman" panose="02020603050405020304" pitchFamily="18" charset="0"/>
                  </a:rPr>
                  <a:t>n</a:t>
                </a:r>
                <a:r>
                  <a:rPr kumimoji="1" lang="en-US" altLang="ja-JP" i="1" baseline="-25000" dirty="0" err="1">
                    <a:solidFill>
                      <a:schemeClr val="tx1"/>
                    </a:solidFill>
                    <a:latin typeface="Times New Roman" panose="02020603050405020304" pitchFamily="18" charset="0"/>
                    <a:cs typeface="Times New Roman" panose="02020603050405020304" pitchFamily="18" charset="0"/>
                  </a:rPr>
                  <a:t>H-</a:t>
                </a:r>
                <a:r>
                  <a:rPr kumimoji="1" lang="en-US" altLang="ja-JP" i="1" dirty="0" err="1">
                    <a:solidFill>
                      <a:schemeClr val="tx1"/>
                    </a:solidFill>
                    <a:latin typeface="Times New Roman" panose="02020603050405020304" pitchFamily="18" charset="0"/>
                    <a:cs typeface="Times New Roman" panose="02020603050405020304" pitchFamily="18" charset="0"/>
                  </a:rPr>
                  <a:t>qE</a:t>
                </a:r>
                <a:r>
                  <a:rPr kumimoji="1" lang="en-US" altLang="ja-JP" i="1" baseline="-25000" dirty="0" err="1">
                    <a:solidFill>
                      <a:schemeClr val="tx1"/>
                    </a:solidFill>
                    <a:latin typeface="Times New Roman" panose="02020603050405020304" pitchFamily="18" charset="0"/>
                    <a:cs typeface="Times New Roman" panose="02020603050405020304" pitchFamily="18" charset="0"/>
                  </a:rPr>
                  <a:t>z</a:t>
                </a:r>
                <a:r>
                  <a:rPr kumimoji="1" lang="en-US" altLang="ja-JP" i="1" baseline="-25000" dirty="0">
                    <a:solidFill>
                      <a:schemeClr val="tx1"/>
                    </a:solidFill>
                    <a:latin typeface="Times New Roman" panose="02020603050405020304" pitchFamily="18" charset="0"/>
                    <a:cs typeface="Times New Roman" panose="02020603050405020304" pitchFamily="18" charset="0"/>
                  </a:rPr>
                  <a:t>   </a:t>
                </a:r>
                <a:r>
                  <a:rPr kumimoji="1" lang="ja-JP" altLang="en-US" i="1" baseline="-25000" dirty="0">
                    <a:solidFill>
                      <a:schemeClr val="tx1"/>
                    </a:solidFill>
                    <a:latin typeface="Times New Roman" panose="02020603050405020304" pitchFamily="18" charset="0"/>
                    <a:cs typeface="Times New Roman" panose="02020603050405020304" pitchFamily="18" charset="0"/>
                  </a:rPr>
                  <a:t>　</a:t>
                </a:r>
                <a:r>
                  <a:rPr lang="en-US" altLang="ja-JP" dirty="0">
                    <a:latin typeface="Times New Roman" panose="02020603050405020304" pitchFamily="18" charset="0"/>
                    <a:ea typeface="ＭＳ ゴシック" panose="020B0609070205080204" pitchFamily="49" charset="-128"/>
                    <a:cs typeface="Times New Roman" panose="02020603050405020304" pitchFamily="18" charset="0"/>
                  </a:rPr>
                  <a:t>Pressure gradient</a:t>
                </a:r>
                <a:r>
                  <a:rPr lang="ja-JP" altLang="en-US" dirty="0">
                    <a:latin typeface="Times New Roman" panose="02020603050405020304" pitchFamily="18" charset="0"/>
                    <a:ea typeface="ＭＳ ゴシック" panose="020B0609070205080204" pitchFamily="49" charset="-128"/>
                    <a:cs typeface="Times New Roman" panose="02020603050405020304" pitchFamily="18" charset="0"/>
                  </a:rPr>
                  <a:t>：</a:t>
                </a:r>
                <a:r>
                  <a:rPr kumimoji="1" lang="en-US" altLang="ja-JP" i="1" dirty="0" err="1">
                    <a:solidFill>
                      <a:schemeClr val="tx1"/>
                    </a:solidFill>
                    <a:latin typeface="Times New Roman" panose="02020603050405020304" pitchFamily="18" charset="0"/>
                    <a:cs typeface="Times New Roman" panose="02020603050405020304" pitchFamily="18" charset="0"/>
                  </a:rPr>
                  <a:t>γk</a:t>
                </a:r>
                <a:r>
                  <a:rPr kumimoji="1" lang="en-US" altLang="ja-JP" i="1" baseline="-25000" dirty="0" err="1">
                    <a:solidFill>
                      <a:schemeClr val="tx1"/>
                    </a:solidFill>
                    <a:latin typeface="Times New Roman" panose="02020603050405020304" pitchFamily="18" charset="0"/>
                    <a:cs typeface="Times New Roman" panose="02020603050405020304" pitchFamily="18" charset="0"/>
                  </a:rPr>
                  <a:t>B</a:t>
                </a:r>
                <a:r>
                  <a:rPr kumimoji="1" lang="en-US" altLang="ja-JP" i="1" dirty="0" err="1">
                    <a:solidFill>
                      <a:schemeClr val="tx1"/>
                    </a:solidFill>
                    <a:latin typeface="Times New Roman" panose="02020603050405020304" pitchFamily="18" charset="0"/>
                    <a:cs typeface="Times New Roman" panose="02020603050405020304" pitchFamily="18" charset="0"/>
                  </a:rPr>
                  <a:t>T</a:t>
                </a:r>
                <a:r>
                  <a:rPr kumimoji="1" lang="en-US" altLang="ja-JP" i="1" baseline="-25000" dirty="0" err="1">
                    <a:solidFill>
                      <a:schemeClr val="tx1"/>
                    </a:solidFill>
                    <a:latin typeface="Times New Roman" panose="02020603050405020304" pitchFamily="18" charset="0"/>
                    <a:cs typeface="Times New Roman" panose="02020603050405020304" pitchFamily="18" charset="0"/>
                  </a:rPr>
                  <a:t>H</a:t>
                </a:r>
                <a:r>
                  <a:rPr kumimoji="1" lang="en-US" altLang="ja-JP" i="1" baseline="-25000" dirty="0">
                    <a:solidFill>
                      <a:schemeClr val="tx1"/>
                    </a:solidFill>
                    <a:latin typeface="Times New Roman" panose="02020603050405020304" pitchFamily="18" charset="0"/>
                    <a:cs typeface="Times New Roman" panose="02020603050405020304" pitchFamily="18" charset="0"/>
                  </a:rPr>
                  <a:t>-</a:t>
                </a:r>
                <a:r>
                  <a:rPr kumimoji="1" lang="en-US" altLang="ja-JP" i="1" baseline="0" dirty="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f>
                      <m:fPr>
                        <m:ctrlPr>
                          <a:rPr kumimoji="1" lang="ja-JP" altLang="en-US" i="1" baseline="0" smtClean="0">
                            <a:solidFill>
                              <a:schemeClr val="tx1"/>
                            </a:solidFill>
                            <a:latin typeface="Cambria Math" panose="02040503050406030204" pitchFamily="18" charset="0"/>
                            <a:cs typeface="Times New Roman" panose="02020603050405020304" pitchFamily="18" charset="0"/>
                          </a:rPr>
                        </m:ctrlPr>
                      </m:fPr>
                      <m:num>
                        <m:r>
                          <a:rPr kumimoji="1" lang="ja-JP" altLang="en-US" i="1" baseline="0" smtClean="0">
                            <a:solidFill>
                              <a:schemeClr val="tx1"/>
                            </a:solidFill>
                            <a:latin typeface="Cambria Math" panose="02040503050406030204" pitchFamily="18" charset="0"/>
                            <a:cs typeface="Times New Roman" panose="02020603050405020304" pitchFamily="18" charset="0"/>
                          </a:rPr>
                          <m:t>𝝏</m:t>
                        </m:r>
                        <m:sSub>
                          <m:sSubPr>
                            <m:ctrlPr>
                              <a:rPr kumimoji="1" lang="en-US" altLang="ja-JP" b="1" i="1" baseline="0" smtClean="0">
                                <a:solidFill>
                                  <a:schemeClr val="tx1"/>
                                </a:solidFill>
                                <a:latin typeface="Cambria Math" panose="02040503050406030204" pitchFamily="18" charset="0"/>
                                <a:cs typeface="Times New Roman" panose="02020603050405020304" pitchFamily="18" charset="0"/>
                              </a:rPr>
                            </m:ctrlPr>
                          </m:sSubPr>
                          <m:e>
                            <m:r>
                              <a:rPr kumimoji="1" lang="en-US" altLang="ja-JP" b="1" i="1" baseline="0" smtClean="0">
                                <a:solidFill>
                                  <a:schemeClr val="tx1"/>
                                </a:solidFill>
                                <a:latin typeface="Cambria Math" panose="02040503050406030204" pitchFamily="18" charset="0"/>
                                <a:cs typeface="Times New Roman" panose="02020603050405020304" pitchFamily="18" charset="0"/>
                              </a:rPr>
                              <m:t>𝒏</m:t>
                            </m:r>
                          </m:e>
                          <m:sub>
                            <m:r>
                              <a:rPr kumimoji="1" lang="en-US" altLang="ja-JP" b="1" i="1" baseline="0" smtClean="0">
                                <a:solidFill>
                                  <a:schemeClr val="tx1"/>
                                </a:solidFill>
                                <a:latin typeface="Cambria Math" panose="02040503050406030204" pitchFamily="18" charset="0"/>
                                <a:cs typeface="Times New Roman" panose="02020603050405020304" pitchFamily="18" charset="0"/>
                              </a:rPr>
                              <m:t>𝑯</m:t>
                            </m:r>
                            <m:r>
                              <a:rPr kumimoji="1" lang="en-US" altLang="ja-JP" b="1" i="1" baseline="0" smtClean="0">
                                <a:solidFill>
                                  <a:schemeClr val="tx1"/>
                                </a:solidFill>
                                <a:latin typeface="Cambria Math" panose="02040503050406030204" pitchFamily="18" charset="0"/>
                                <a:cs typeface="Times New Roman" panose="02020603050405020304" pitchFamily="18" charset="0"/>
                              </a:rPr>
                              <m:t>−</m:t>
                            </m:r>
                          </m:sub>
                        </m:sSub>
                      </m:num>
                      <m:den>
                        <m:r>
                          <a:rPr kumimoji="1" lang="ja-JP" altLang="en-US" i="1" baseline="0" smtClean="0">
                            <a:solidFill>
                              <a:schemeClr val="tx1"/>
                            </a:solidFill>
                            <a:latin typeface="Cambria Math" panose="02040503050406030204" pitchFamily="18" charset="0"/>
                            <a:cs typeface="Times New Roman" panose="02020603050405020304" pitchFamily="18" charset="0"/>
                          </a:rPr>
                          <m:t>𝝏</m:t>
                        </m:r>
                        <m:r>
                          <a:rPr kumimoji="1" lang="en-US" altLang="ja-JP" b="1" i="1" baseline="0" smtClean="0">
                            <a:solidFill>
                              <a:schemeClr val="tx1"/>
                            </a:solidFill>
                            <a:latin typeface="Cambria Math" panose="02040503050406030204" pitchFamily="18" charset="0"/>
                            <a:cs typeface="Times New Roman" panose="02020603050405020304" pitchFamily="18" charset="0"/>
                          </a:rPr>
                          <m:t>𝒛</m:t>
                        </m:r>
                      </m:den>
                    </m:f>
                    <m:d>
                      <m:dPr>
                        <m:ctrlPr>
                          <a:rPr lang="en-US" altLang="ja-JP" i="1" dirty="0">
                            <a:latin typeface="Times New Roman" panose="02020603050405020304" pitchFamily="18" charset="0"/>
                            <a:cs typeface="Times New Roman" panose="02020603050405020304" pitchFamily="18" charset="0"/>
                          </a:rPr>
                        </m:ctrlPr>
                      </m:dPr>
                      <m:e>
                        <m:r>
                          <m:rPr>
                            <m:nor/>
                          </m:rPr>
                          <a:rPr lang="en-US" altLang="ja-JP" i="1" dirty="0">
                            <a:latin typeface="Times New Roman" panose="02020603050405020304" pitchFamily="18" charset="0"/>
                            <a:cs typeface="Times New Roman" panose="02020603050405020304" pitchFamily="18" charset="0"/>
                          </a:rPr>
                          <m:t>γ</m:t>
                        </m:r>
                        <m:r>
                          <a:rPr lang="en-US" altLang="ja-JP" b="1" i="1" dirty="0" smtClean="0">
                            <a:latin typeface="Cambria Math" panose="02040503050406030204" pitchFamily="18" charset="0"/>
                            <a:cs typeface="Times New Roman" panose="02020603050405020304" pitchFamily="18" charset="0"/>
                          </a:rPr>
                          <m:t>=</m:t>
                        </m:r>
                        <m:r>
                          <a:rPr lang="en-US" altLang="ja-JP" b="1" i="1" dirty="0" smtClean="0">
                            <a:latin typeface="Cambria Math" panose="02040503050406030204" pitchFamily="18" charset="0"/>
                            <a:cs typeface="Times New Roman" panose="02020603050405020304" pitchFamily="18" charset="0"/>
                          </a:rPr>
                          <m:t>𝟓</m:t>
                        </m:r>
                        <m:r>
                          <a:rPr lang="en-US" altLang="ja-JP" b="1" i="1" dirty="0" smtClean="0">
                            <a:latin typeface="Cambria Math" panose="02040503050406030204" pitchFamily="18" charset="0"/>
                            <a:cs typeface="Times New Roman" panose="02020603050405020304" pitchFamily="18" charset="0"/>
                          </a:rPr>
                          <m:t>/</m:t>
                        </m:r>
                        <m:r>
                          <a:rPr lang="en-US" altLang="ja-JP" b="1" i="1" dirty="0" smtClean="0">
                            <a:latin typeface="Cambria Math" panose="02040503050406030204" pitchFamily="18" charset="0"/>
                            <a:cs typeface="Times New Roman" panose="02020603050405020304" pitchFamily="18" charset="0"/>
                          </a:rPr>
                          <m:t>𝟑</m:t>
                        </m:r>
                      </m:e>
                    </m:d>
                  </m:oMath>
                </a14:m>
                <a:r>
                  <a:rPr kumimoji="1" lang="ja-JP" altLang="en-US" b="1" i="1" baseline="0" dirty="0">
                    <a:solidFill>
                      <a:schemeClr val="tx1"/>
                    </a:solidFill>
                    <a:latin typeface="Times New Roman" panose="02020603050405020304" pitchFamily="18" charset="0"/>
                    <a:cs typeface="Times New Roman" panose="02020603050405020304" pitchFamily="18" charset="0"/>
                  </a:rPr>
                  <a:t>　</a:t>
                </a:r>
                <a:r>
                  <a:rPr kumimoji="1" lang="en-US" altLang="ja-JP" baseline="0" dirty="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Inertia</a:t>
                </a:r>
                <a:r>
                  <a:rPr kumimoji="1" lang="en-US" altLang="ja-JP" dirty="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 </a:t>
                </a:r>
                <a:r>
                  <a:rPr kumimoji="1" lang="en-US" altLang="ja-JP" baseline="0" dirty="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force</a:t>
                </a:r>
                <a:r>
                  <a:rPr kumimoji="1" lang="ja-JP" altLang="en-US" baseline="0" dirty="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a:t>
                </a:r>
                <a:r>
                  <a:rPr lang="en-US" altLang="ja-JP" i="1" dirty="0">
                    <a:latin typeface="Times New Roman" panose="02020603050405020304" pitchFamily="18" charset="0"/>
                    <a:cs typeface="Times New Roman" panose="02020603050405020304" pitchFamily="18" charset="0"/>
                  </a:rPr>
                  <a:t> </a:t>
                </a:r>
                <a:r>
                  <a:rPr lang="en-US" altLang="ja-JP" i="1" dirty="0" err="1">
                    <a:latin typeface="Times New Roman" panose="02020603050405020304" pitchFamily="18" charset="0"/>
                    <a:cs typeface="Times New Roman" panose="02020603050405020304" pitchFamily="18" charset="0"/>
                  </a:rPr>
                  <a:t>m</a:t>
                </a:r>
                <a:r>
                  <a:rPr lang="en-US" altLang="ja-JP" i="1" baseline="-25000" dirty="0" err="1">
                    <a:latin typeface="Times New Roman" panose="02020603050405020304" pitchFamily="18" charset="0"/>
                    <a:cs typeface="Times New Roman" panose="02020603050405020304" pitchFamily="18" charset="0"/>
                  </a:rPr>
                  <a:t>H</a:t>
                </a:r>
                <a:r>
                  <a:rPr lang="en-US" altLang="ja-JP" i="1" baseline="-25000" dirty="0">
                    <a:latin typeface="Times New Roman" panose="02020603050405020304" pitchFamily="18" charset="0"/>
                    <a:cs typeface="Times New Roman" panose="02020603050405020304" pitchFamily="18" charset="0"/>
                  </a:rPr>
                  <a:t>-</a:t>
                </a:r>
                <a:r>
                  <a:rPr lang="en-US" altLang="ja-JP" i="1" dirty="0">
                    <a:latin typeface="Times New Roman" panose="02020603050405020304" pitchFamily="18" charset="0"/>
                    <a:cs typeface="Times New Roman" panose="02020603050405020304" pitchFamily="18" charset="0"/>
                  </a:rPr>
                  <a:t> </a:t>
                </a:r>
                <a:r>
                  <a:rPr lang="en-US" altLang="ja-JP" i="1" dirty="0" err="1">
                    <a:latin typeface="Times New Roman" panose="02020603050405020304" pitchFamily="18" charset="0"/>
                    <a:cs typeface="Times New Roman" panose="02020603050405020304" pitchFamily="18" charset="0"/>
                  </a:rPr>
                  <a:t>n</a:t>
                </a:r>
                <a:r>
                  <a:rPr lang="en-US" altLang="ja-JP" i="1" baseline="-25000" dirty="0" err="1">
                    <a:latin typeface="Times New Roman" panose="02020603050405020304" pitchFamily="18" charset="0"/>
                    <a:cs typeface="Times New Roman" panose="02020603050405020304" pitchFamily="18" charset="0"/>
                  </a:rPr>
                  <a:t>H</a:t>
                </a:r>
                <a:r>
                  <a:rPr lang="en-US" altLang="ja-JP" i="1" baseline="-25000" dirty="0">
                    <a:latin typeface="Times New Roman" panose="02020603050405020304" pitchFamily="18" charset="0"/>
                    <a:cs typeface="Times New Roman" panose="02020603050405020304" pitchFamily="18" charset="0"/>
                  </a:rPr>
                  <a:t>-</a:t>
                </a:r>
                <a:r>
                  <a:rPr lang="en-US" altLang="ja-JP" i="1"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altLang="ja-JP" b="0" i="1" smtClean="0">
                            <a:latin typeface="Cambria Math" panose="02040503050406030204" pitchFamily="18" charset="0"/>
                            <a:cs typeface="Times New Roman" panose="02020603050405020304" pitchFamily="18" charset="0"/>
                          </a:rPr>
                        </m:ctrlPr>
                      </m:fPr>
                      <m:num>
                        <m:r>
                          <a:rPr lang="en-US" altLang="ja-JP" b="0" i="1" smtClean="0">
                            <a:latin typeface="Cambria Math" panose="02040503050406030204" pitchFamily="18" charset="0"/>
                            <a:cs typeface="Times New Roman" panose="02020603050405020304" pitchFamily="18" charset="0"/>
                          </a:rPr>
                          <m:t>𝑑</m:t>
                        </m:r>
                        <m:sSub>
                          <m:sSubPr>
                            <m:ctrlPr>
                              <a:rPr lang="en-US" altLang="ja-JP" b="1" i="1" smtClean="0">
                                <a:latin typeface="Cambria Math" panose="02040503050406030204" pitchFamily="18" charset="0"/>
                                <a:cs typeface="Times New Roman" panose="02020603050405020304" pitchFamily="18" charset="0"/>
                              </a:rPr>
                            </m:ctrlPr>
                          </m:sSubPr>
                          <m:e>
                            <m:r>
                              <a:rPr lang="en-US" altLang="ja-JP" b="1" i="1" smtClean="0">
                                <a:latin typeface="Cambria Math" panose="02040503050406030204" pitchFamily="18" charset="0"/>
                                <a:cs typeface="Times New Roman" panose="02020603050405020304" pitchFamily="18" charset="0"/>
                              </a:rPr>
                              <m:t>𝒗</m:t>
                            </m:r>
                          </m:e>
                          <m:sub>
                            <m:r>
                              <a:rPr lang="en-US" altLang="ja-JP" b="1" i="1" smtClean="0">
                                <a:latin typeface="Cambria Math" panose="02040503050406030204" pitchFamily="18" charset="0"/>
                                <a:cs typeface="Times New Roman" panose="02020603050405020304" pitchFamily="18" charset="0"/>
                              </a:rPr>
                              <m:t>𝒛</m:t>
                            </m:r>
                          </m:sub>
                        </m:sSub>
                      </m:num>
                      <m:den>
                        <m:r>
                          <a:rPr lang="en-US" altLang="ja-JP" b="1" i="1" smtClean="0">
                            <a:latin typeface="Cambria Math" panose="02040503050406030204" pitchFamily="18" charset="0"/>
                            <a:cs typeface="Times New Roman" panose="02020603050405020304" pitchFamily="18" charset="0"/>
                          </a:rPr>
                          <m:t>𝒅𝒕</m:t>
                        </m:r>
                      </m:den>
                    </m:f>
                    <m:r>
                      <a:rPr lang="ja-JP" altLang="en-US" b="1" i="1">
                        <a:latin typeface="Cambria Math" panose="02040503050406030204" pitchFamily="18" charset="0"/>
                        <a:cs typeface="Times New Roman" panose="02020603050405020304" pitchFamily="18" charset="0"/>
                      </a:rPr>
                      <m:t>　</m:t>
                    </m:r>
                  </m:oMath>
                </a14:m>
                <a:r>
                  <a:rPr kumimoji="1" lang="en-US" altLang="ja-JP" baseline="0" dirty="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Collision terms</a:t>
                </a:r>
                <a:r>
                  <a:rPr kumimoji="1" lang="ja-JP" altLang="en-US" baseline="0" dirty="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a:t>
                </a:r>
                <a14:m>
                  <m:oMath xmlns:m="http://schemas.openxmlformats.org/officeDocument/2006/math">
                    <m:f>
                      <m:fPr>
                        <m:ctrlPr>
                          <a:rPr kumimoji="1" lang="en-US" altLang="ja-JP" b="0" i="1" baseline="0" smtClean="0">
                            <a:solidFill>
                              <a:schemeClr val="tx1"/>
                            </a:solidFill>
                            <a:latin typeface="Cambria Math" panose="02040503050406030204" pitchFamily="18" charset="0"/>
                            <a:ea typeface="ＭＳ ゴシック" panose="020B0609070205080204" pitchFamily="49" charset="-128"/>
                            <a:cs typeface="Times New Roman" panose="02020603050405020304" pitchFamily="18" charset="0"/>
                          </a:rPr>
                        </m:ctrlPr>
                      </m:fPr>
                      <m:num>
                        <m:sSub>
                          <m:sSubPr>
                            <m:ctrlPr>
                              <a:rPr kumimoji="1" lang="en-US" altLang="ja-JP" b="0" i="1" baseline="0" smtClean="0">
                                <a:solidFill>
                                  <a:schemeClr val="tx1"/>
                                </a:solidFill>
                                <a:latin typeface="Cambria Math" panose="02040503050406030204" pitchFamily="18" charset="0"/>
                                <a:ea typeface="ＭＳ ゴシック" panose="020B0609070205080204" pitchFamily="49" charset="-128"/>
                                <a:cs typeface="Times New Roman" panose="02020603050405020304" pitchFamily="18" charset="0"/>
                              </a:rPr>
                            </m:ctrlPr>
                          </m:sSubPr>
                          <m:e>
                            <m:r>
                              <a:rPr kumimoji="1" lang="en-US" altLang="ja-JP" b="0" i="1" baseline="0" smtClean="0">
                                <a:solidFill>
                                  <a:schemeClr val="tx1"/>
                                </a:solidFill>
                                <a:latin typeface="Cambria Math" panose="02040503050406030204" pitchFamily="18" charset="0"/>
                                <a:ea typeface="ＭＳ ゴシック" panose="020B0609070205080204" pitchFamily="49" charset="-128"/>
                                <a:cs typeface="Times New Roman" panose="02020603050405020304" pitchFamily="18" charset="0"/>
                              </a:rPr>
                              <m:t>𝑚</m:t>
                            </m:r>
                          </m:e>
                          <m:sub>
                            <m:r>
                              <a:rPr kumimoji="1" lang="en-US" altLang="ja-JP" b="0" i="1" baseline="0" smtClean="0">
                                <a:solidFill>
                                  <a:schemeClr val="tx1"/>
                                </a:solidFill>
                                <a:latin typeface="Cambria Math" panose="02040503050406030204" pitchFamily="18" charset="0"/>
                                <a:ea typeface="ＭＳ ゴシック" panose="020B0609070205080204" pitchFamily="49" charset="-128"/>
                                <a:cs typeface="Times New Roman" panose="02020603050405020304" pitchFamily="18" charset="0"/>
                              </a:rPr>
                              <m:t>𝐻</m:t>
                            </m:r>
                            <m:r>
                              <a:rPr kumimoji="1" lang="en-US" altLang="ja-JP" b="0" i="1" baseline="0" smtClean="0">
                                <a:solidFill>
                                  <a:schemeClr val="tx1"/>
                                </a:solidFill>
                                <a:latin typeface="Cambria Math" panose="02040503050406030204" pitchFamily="18" charset="0"/>
                                <a:ea typeface="ＭＳ ゴシック" panose="020B0609070205080204" pitchFamily="49" charset="-128"/>
                                <a:cs typeface="Times New Roman" panose="02020603050405020304" pitchFamily="18" charset="0"/>
                              </a:rPr>
                              <m:t>−</m:t>
                            </m:r>
                          </m:sub>
                        </m:sSub>
                        <m:sSub>
                          <m:sSubPr>
                            <m:ctrlPr>
                              <a:rPr kumimoji="1" lang="en-US" altLang="ja-JP" b="0" i="1" baseline="0" smtClean="0">
                                <a:solidFill>
                                  <a:schemeClr val="tx1"/>
                                </a:solidFill>
                                <a:latin typeface="Cambria Math" panose="02040503050406030204" pitchFamily="18" charset="0"/>
                                <a:ea typeface="ＭＳ ゴシック" panose="020B0609070205080204" pitchFamily="49" charset="-128"/>
                                <a:cs typeface="Times New Roman" panose="02020603050405020304" pitchFamily="18" charset="0"/>
                              </a:rPr>
                            </m:ctrlPr>
                          </m:sSubPr>
                          <m:e>
                            <m:r>
                              <a:rPr kumimoji="1" lang="en-US" altLang="ja-JP" b="0" i="1" baseline="0" smtClean="0">
                                <a:solidFill>
                                  <a:schemeClr val="tx1"/>
                                </a:solidFill>
                                <a:latin typeface="Cambria Math" panose="02040503050406030204" pitchFamily="18" charset="0"/>
                                <a:ea typeface="ＭＳ ゴシック" panose="020B0609070205080204" pitchFamily="49" charset="-128"/>
                                <a:cs typeface="Times New Roman" panose="02020603050405020304" pitchFamily="18" charset="0"/>
                              </a:rPr>
                              <m:t>𝑛</m:t>
                            </m:r>
                          </m:e>
                          <m:sub>
                            <m:r>
                              <a:rPr kumimoji="1" lang="en-US" altLang="ja-JP" b="0" i="1" baseline="0" smtClean="0">
                                <a:solidFill>
                                  <a:schemeClr val="tx1"/>
                                </a:solidFill>
                                <a:latin typeface="Cambria Math" panose="02040503050406030204" pitchFamily="18" charset="0"/>
                                <a:ea typeface="ＭＳ ゴシック" panose="020B0609070205080204" pitchFamily="49" charset="-128"/>
                                <a:cs typeface="Times New Roman" panose="02020603050405020304" pitchFamily="18" charset="0"/>
                              </a:rPr>
                              <m:t>𝐻</m:t>
                            </m:r>
                            <m:r>
                              <a:rPr kumimoji="1" lang="en-US" altLang="ja-JP" b="0" i="1" baseline="0" smtClean="0">
                                <a:solidFill>
                                  <a:schemeClr val="tx1"/>
                                </a:solidFill>
                                <a:latin typeface="Cambria Math" panose="02040503050406030204" pitchFamily="18" charset="0"/>
                                <a:ea typeface="ＭＳ ゴシック" panose="020B0609070205080204" pitchFamily="49" charset="-128"/>
                                <a:cs typeface="Times New Roman" panose="02020603050405020304" pitchFamily="18" charset="0"/>
                              </a:rPr>
                              <m:t>−</m:t>
                            </m:r>
                          </m:sub>
                        </m:sSub>
                        <m:sSub>
                          <m:sSubPr>
                            <m:ctrlPr>
                              <a:rPr kumimoji="1" lang="en-US" altLang="ja-JP" b="0" i="1" baseline="0" smtClean="0">
                                <a:solidFill>
                                  <a:schemeClr val="tx1"/>
                                </a:solidFill>
                                <a:latin typeface="Cambria Math" panose="02040503050406030204" pitchFamily="18" charset="0"/>
                                <a:ea typeface="ＭＳ ゴシック" panose="020B0609070205080204" pitchFamily="49" charset="-128"/>
                                <a:cs typeface="Times New Roman" panose="02020603050405020304" pitchFamily="18" charset="0"/>
                              </a:rPr>
                            </m:ctrlPr>
                          </m:sSubPr>
                          <m:e>
                            <m:r>
                              <a:rPr kumimoji="1" lang="en-US" altLang="ja-JP" b="0" i="1" baseline="0" smtClean="0">
                                <a:solidFill>
                                  <a:schemeClr val="tx1"/>
                                </a:solidFill>
                                <a:latin typeface="Cambria Math" panose="02040503050406030204" pitchFamily="18" charset="0"/>
                                <a:ea typeface="ＭＳ ゴシック" panose="020B0609070205080204" pitchFamily="49" charset="-128"/>
                                <a:cs typeface="Times New Roman" panose="02020603050405020304" pitchFamily="18" charset="0"/>
                              </a:rPr>
                              <m:t>𝑢</m:t>
                            </m:r>
                          </m:e>
                          <m:sub>
                            <m:r>
                              <a:rPr kumimoji="1" lang="en-US" altLang="ja-JP" b="0" i="1" baseline="0" smtClean="0">
                                <a:solidFill>
                                  <a:schemeClr val="tx1"/>
                                </a:solidFill>
                                <a:latin typeface="Cambria Math" panose="02040503050406030204" pitchFamily="18" charset="0"/>
                                <a:ea typeface="ＭＳ ゴシック" panose="020B0609070205080204" pitchFamily="49" charset="-128"/>
                                <a:cs typeface="Times New Roman" panose="02020603050405020304" pitchFamily="18" charset="0"/>
                              </a:rPr>
                              <m:t>𝑧</m:t>
                            </m:r>
                          </m:sub>
                        </m:sSub>
                      </m:num>
                      <m:den>
                        <m:r>
                          <a:rPr kumimoji="1" lang="ja-JP" altLang="en-US" i="1" baseline="0" smtClean="0">
                            <a:solidFill>
                              <a:schemeClr val="tx1"/>
                            </a:solidFill>
                            <a:latin typeface="Cambria Math" panose="02040503050406030204" pitchFamily="18" charset="0"/>
                            <a:ea typeface="ＭＳ ゴシック" panose="020B0609070205080204" pitchFamily="49" charset="-128"/>
                            <a:cs typeface="Times New Roman" panose="02020603050405020304" pitchFamily="18" charset="0"/>
                          </a:rPr>
                          <m:t>𝜏</m:t>
                        </m:r>
                      </m:den>
                    </m:f>
                  </m:oMath>
                </a14:m>
                <a:endParaRPr kumimoji="1" lang="en-US" altLang="ja-JP" baseline="0" dirty="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endParaRPr>
              </a:p>
            </p:txBody>
          </p:sp>
        </mc:Choice>
        <mc:Fallback xmlns="">
          <p:sp>
            <p:nvSpPr>
              <p:cNvPr id="9" name="テキスト ボックス 8">
                <a:extLst>
                  <a:ext uri="{FF2B5EF4-FFF2-40B4-BE49-F238E27FC236}">
                    <a16:creationId xmlns:a16="http://schemas.microsoft.com/office/drawing/2014/main" id="{6E72AC2A-D413-DE2B-8F91-A1EBA9F7834B}"/>
                  </a:ext>
                </a:extLst>
              </p:cNvPr>
              <p:cNvSpPr txBox="1">
                <a:spLocks noRot="1" noChangeAspect="1" noMove="1" noResize="1" noEditPoints="1" noAdjustHandles="1" noChangeArrowheads="1" noChangeShapeType="1" noTextEdit="1"/>
              </p:cNvSpPr>
              <p:nvPr/>
            </p:nvSpPr>
            <p:spPr>
              <a:xfrm>
                <a:off x="83732" y="862343"/>
                <a:ext cx="12024536" cy="496996"/>
              </a:xfrm>
              <a:prstGeom prst="rect">
                <a:avLst/>
              </a:prstGeom>
              <a:blipFill>
                <a:blip r:embed="rId4"/>
                <a:stretch>
                  <a:fillRect l="-354" b="-2299"/>
                </a:stretch>
              </a:blipFill>
              <a:ln w="28575">
                <a:solidFill>
                  <a:srgbClr val="00B0F0"/>
                </a:solidFill>
              </a:ln>
            </p:spPr>
            <p:txBody>
              <a:bodyPr/>
              <a:lstStyle/>
              <a:p>
                <a:r>
                  <a:rPr lang="ja-JP" altLang="en-US">
                    <a:noFill/>
                  </a:rPr>
                  <a:t> </a:t>
                </a:r>
              </a:p>
            </p:txBody>
          </p:sp>
        </mc:Fallback>
      </mc:AlternateContent>
      <p:sp>
        <p:nvSpPr>
          <p:cNvPr id="10" name="テキスト ボックス 9">
            <a:extLst>
              <a:ext uri="{FF2B5EF4-FFF2-40B4-BE49-F238E27FC236}">
                <a16:creationId xmlns:a16="http://schemas.microsoft.com/office/drawing/2014/main" id="{E6C1A80D-9560-B511-28B1-F5EAB88AB1F2}"/>
              </a:ext>
            </a:extLst>
          </p:cNvPr>
          <p:cNvSpPr txBox="1"/>
          <p:nvPr/>
        </p:nvSpPr>
        <p:spPr>
          <a:xfrm rot="16200000">
            <a:off x="1281553" y="3204071"/>
            <a:ext cx="3706656" cy="400110"/>
          </a:xfrm>
          <a:prstGeom prst="rect">
            <a:avLst/>
          </a:prstGeom>
          <a:noFill/>
        </p:spPr>
        <p:txBody>
          <a:bodyPr wrap="square">
            <a:spAutoFit/>
          </a:bodyPr>
          <a:lstStyle/>
          <a:p>
            <a:r>
              <a:rPr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Forces acting on H</a:t>
            </a:r>
            <a:r>
              <a:rPr lang="en-US" altLang="ja-JP" sz="2000" baseline="30000" dirty="0">
                <a:latin typeface="Times New Roman" panose="02020603050405020304" pitchFamily="18" charset="0"/>
                <a:ea typeface="ＭＳ ゴシック" panose="020B0609070205080204" pitchFamily="49" charset="-128"/>
                <a:cs typeface="Times New Roman" panose="02020603050405020304" pitchFamily="18" charset="0"/>
              </a:rPr>
              <a:t>-</a:t>
            </a:r>
            <a:r>
              <a:rPr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 ions </a:t>
            </a:r>
            <a:r>
              <a:rPr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sz="2000" i="1" dirty="0" err="1">
                <a:latin typeface="Times New Roman" panose="02020603050405020304" pitchFamily="18" charset="0"/>
                <a:ea typeface="ＭＳ ゴシック" panose="020B0609070205080204" pitchFamily="49" charset="-128"/>
                <a:cs typeface="Times New Roman" panose="02020603050405020304" pitchFamily="18" charset="0"/>
              </a:rPr>
              <a:t>F</a:t>
            </a:r>
            <a:r>
              <a:rPr lang="en-US" altLang="ja-JP" sz="2000" i="1" baseline="-25000" dirty="0" err="1">
                <a:latin typeface="Times New Roman" panose="02020603050405020304" pitchFamily="18" charset="0"/>
                <a:ea typeface="ＭＳ ゴシック" panose="020B0609070205080204" pitchFamily="49" charset="-128"/>
                <a:cs typeface="Times New Roman" panose="02020603050405020304" pitchFamily="18" charset="0"/>
              </a:rPr>
              <a:t>sim</a:t>
            </a:r>
            <a:r>
              <a:rPr lang="ja-JP" altLang="en-US" sz="2000" i="1" dirty="0">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(N)</a:t>
            </a:r>
            <a:endParaRPr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233DC032-CFE7-AFD9-4B07-4172C91F836F}"/>
                  </a:ext>
                </a:extLst>
              </p:cNvPr>
              <p:cNvSpPr txBox="1"/>
              <p:nvPr/>
            </p:nvSpPr>
            <p:spPr>
              <a:xfrm>
                <a:off x="6096000" y="5202715"/>
                <a:ext cx="1201996" cy="400110"/>
              </a:xfrm>
              <a:prstGeom prst="rect">
                <a:avLst/>
              </a:prstGeom>
              <a:noFill/>
            </p:spPr>
            <p:txBody>
              <a:bodyPr wrap="none" rtlCol="0">
                <a:spAutoFit/>
              </a:bodyPr>
              <a:lstStyle/>
              <a:p>
                <a:r>
                  <a:rPr lang="en-US" altLang="ja-JP" sz="2000" dirty="0"/>
                  <a:t> </a:t>
                </a:r>
                <a14:m>
                  <m:oMath xmlns:m="http://schemas.openxmlformats.org/officeDocument/2006/math">
                    <m:sSub>
                      <m:sSubPr>
                        <m:ctrlPr>
                          <a:rPr lang="ja-JP" altLang="en-US" sz="2000" i="1" smtClean="0">
                            <a:latin typeface="Cambria Math" panose="02040503050406030204" pitchFamily="18" charset="0"/>
                          </a:rPr>
                        </m:ctrlPr>
                      </m:sSubPr>
                      <m:e>
                        <m:r>
                          <a:rPr lang="ja-JP" altLang="en-US" sz="2000" i="1" smtClean="0">
                            <a:latin typeface="Cambria Math" panose="02040503050406030204" pitchFamily="18" charset="0"/>
                          </a:rPr>
                          <m:t>𝜙</m:t>
                        </m:r>
                      </m:e>
                      <m:sub>
                        <m:r>
                          <a:rPr lang="en-US" altLang="ja-JP" sz="2000" i="1">
                            <a:latin typeface="Cambria Math" panose="02040503050406030204" pitchFamily="18" charset="0"/>
                          </a:rPr>
                          <m:t>𝑠𝑖𝑚</m:t>
                        </m:r>
                      </m:sub>
                    </m:sSub>
                    <m:r>
                      <a:rPr lang="en-US" altLang="ja-JP" sz="2000" b="0" i="1" smtClean="0">
                        <a:latin typeface="Cambria Math" panose="02040503050406030204" pitchFamily="18" charset="0"/>
                      </a:rPr>
                      <m:t> </m:t>
                    </m:r>
                    <m:r>
                      <a:rPr lang="en-US" altLang="ja-JP" sz="2000" b="0" i="0" smtClean="0">
                        <a:latin typeface="Cambria Math" panose="02040503050406030204" pitchFamily="18" charset="0"/>
                      </a:rPr>
                      <m:t>(</m:t>
                    </m:r>
                    <m:r>
                      <m:rPr>
                        <m:sty m:val="p"/>
                      </m:rPr>
                      <a:rPr lang="en-US" altLang="ja-JP" sz="2000" b="0" i="0" smtClean="0">
                        <a:latin typeface="Cambria Math" panose="02040503050406030204" pitchFamily="18" charset="0"/>
                      </a:rPr>
                      <m:t>V</m:t>
                    </m:r>
                    <m:r>
                      <a:rPr lang="en-US" altLang="ja-JP" sz="2000" b="0" i="0" smtClean="0">
                        <a:latin typeface="Cambria Math" panose="02040503050406030204" pitchFamily="18" charset="0"/>
                      </a:rPr>
                      <m:t>)</m:t>
                    </m:r>
                  </m:oMath>
                </a14:m>
                <a:endPar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mc:Choice>
        <mc:Fallback xmlns="">
          <p:sp>
            <p:nvSpPr>
              <p:cNvPr id="11" name="テキスト ボックス 10">
                <a:extLst>
                  <a:ext uri="{FF2B5EF4-FFF2-40B4-BE49-F238E27FC236}">
                    <a16:creationId xmlns:a16="http://schemas.microsoft.com/office/drawing/2014/main" id="{233DC032-CFE7-AFD9-4B07-4172C91F836F}"/>
                  </a:ext>
                </a:extLst>
              </p:cNvPr>
              <p:cNvSpPr txBox="1">
                <a:spLocks noRot="1" noChangeAspect="1" noMove="1" noResize="1" noEditPoints="1" noAdjustHandles="1" noChangeArrowheads="1" noChangeShapeType="1" noTextEdit="1"/>
              </p:cNvSpPr>
              <p:nvPr/>
            </p:nvSpPr>
            <p:spPr>
              <a:xfrm>
                <a:off x="6096000" y="5202715"/>
                <a:ext cx="1201996" cy="400110"/>
              </a:xfrm>
              <a:prstGeom prst="rect">
                <a:avLst/>
              </a:prstGeom>
              <a:blipFill>
                <a:blip r:embed="rId5"/>
                <a:stretch>
                  <a:fillRect r="-2030" b="-15152"/>
                </a:stretch>
              </a:blipFill>
            </p:spPr>
            <p:txBody>
              <a:bodyPr/>
              <a:lstStyle/>
              <a:p>
                <a:r>
                  <a:rPr lang="ja-JP" altLang="en-US">
                    <a:noFill/>
                  </a:rPr>
                  <a:t> </a:t>
                </a:r>
              </a:p>
            </p:txBody>
          </p:sp>
        </mc:Fallback>
      </mc:AlternateContent>
      <p:sp>
        <p:nvSpPr>
          <p:cNvPr id="13" name="テキスト ボックス 12">
            <a:extLst>
              <a:ext uri="{FF2B5EF4-FFF2-40B4-BE49-F238E27FC236}">
                <a16:creationId xmlns:a16="http://schemas.microsoft.com/office/drawing/2014/main" id="{6925D804-64D8-4668-1D04-FB714AF0CD46}"/>
              </a:ext>
            </a:extLst>
          </p:cNvPr>
          <p:cNvSpPr txBox="1"/>
          <p:nvPr/>
        </p:nvSpPr>
        <p:spPr>
          <a:xfrm>
            <a:off x="264054" y="5667642"/>
            <a:ext cx="11844214" cy="1015663"/>
          </a:xfrm>
          <a:prstGeom prst="rect">
            <a:avLst/>
          </a:prstGeom>
          <a:solidFill>
            <a:srgbClr val="FFFF99"/>
          </a:solidFill>
        </p:spPr>
        <p:txBody>
          <a:bodyPr wrap="square" rtlCol="0">
            <a:spAutoFit/>
          </a:bodyPr>
          <a:lstStyle/>
          <a:p>
            <a:pPr algn="just"/>
            <a:r>
              <a:rPr kumimoji="1"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a:t>
            </a:r>
            <a:r>
              <a:rPr kumimoji="1"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The collision terms can be neglected.</a:t>
            </a:r>
          </a:p>
          <a:p>
            <a:pPr algn="just"/>
            <a:r>
              <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We can classify into (1) the region where the force due to the electric field is comparable to the force due to the pressure gradient, and (2) the regions where the force due to the electric field is comparable to the inertial force.</a:t>
            </a:r>
            <a:endParaRPr kumimoji="1"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endParaRPr>
          </a:p>
        </p:txBody>
      </p:sp>
    </p:spTree>
    <p:extLst>
      <p:ext uri="{BB962C8B-B14F-4D97-AF65-F5344CB8AC3E}">
        <p14:creationId xmlns:p14="http://schemas.microsoft.com/office/powerpoint/2010/main" val="1849571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BB35457-5FFD-5FA1-454D-7E61B02EE632}"/>
              </a:ext>
            </a:extLst>
          </p:cNvPr>
          <p:cNvPicPr>
            <a:picLocks noChangeAspect="1"/>
          </p:cNvPicPr>
          <p:nvPr/>
        </p:nvPicPr>
        <p:blipFill>
          <a:blip r:embed="rId2"/>
          <a:stretch>
            <a:fillRect/>
          </a:stretch>
        </p:blipFill>
        <p:spPr>
          <a:xfrm>
            <a:off x="250698" y="1071509"/>
            <a:ext cx="5572903" cy="3623816"/>
          </a:xfrm>
          <a:prstGeom prst="rect">
            <a:avLst/>
          </a:prstGeom>
        </p:spPr>
      </p:pic>
      <p:sp>
        <p:nvSpPr>
          <p:cNvPr id="3" name="テキスト ボックス 2">
            <a:extLst>
              <a:ext uri="{FF2B5EF4-FFF2-40B4-BE49-F238E27FC236}">
                <a16:creationId xmlns:a16="http://schemas.microsoft.com/office/drawing/2014/main" id="{AEC01511-1485-D5B7-7D3C-08D5D38F48AF}"/>
              </a:ext>
            </a:extLst>
          </p:cNvPr>
          <p:cNvSpPr txBox="1"/>
          <p:nvPr/>
        </p:nvSpPr>
        <p:spPr>
          <a:xfrm rot="16200000">
            <a:off x="-509200" y="2713954"/>
            <a:ext cx="1811874" cy="369332"/>
          </a:xfrm>
          <a:prstGeom prst="rect">
            <a:avLst/>
          </a:prstGeom>
          <a:noFill/>
        </p:spPr>
        <p:txBody>
          <a:bodyPr wrap="square" rtlCol="0">
            <a:spAutoFit/>
          </a:bodyPr>
          <a:lstStyle/>
          <a:p>
            <a:r>
              <a:rPr lang="en-US" altLang="ja-JP" baseline="-25000" dirty="0">
                <a:latin typeface="Times New Roman" panose="02020603050405020304" pitchFamily="18" charset="0"/>
                <a:cs typeface="Times New Roman" panose="02020603050405020304" pitchFamily="18" charset="0"/>
              </a:rPr>
              <a:t> </a:t>
            </a:r>
            <a:r>
              <a:rPr lang="en-US" altLang="ja-JP" i="1" dirty="0" err="1">
                <a:latin typeface="Times New Roman" panose="02020603050405020304" pitchFamily="18" charset="0"/>
                <a:cs typeface="Times New Roman" panose="02020603050405020304" pitchFamily="18" charset="0"/>
              </a:rPr>
              <a:t>n</a:t>
            </a:r>
            <a:r>
              <a:rPr lang="en-US" altLang="ja-JP" baseline="-25000" dirty="0" err="1">
                <a:latin typeface="Times New Roman" panose="02020603050405020304" pitchFamily="18" charset="0"/>
                <a:cs typeface="Times New Roman" panose="02020603050405020304" pitchFamily="18" charset="0"/>
              </a:rPr>
              <a:t>H</a:t>
            </a:r>
            <a:r>
              <a:rPr lang="en-US" altLang="ja-JP" baseline="-25000" dirty="0">
                <a:latin typeface="Times New Roman" panose="02020603050405020304" pitchFamily="18" charset="0"/>
                <a:cs typeface="Times New Roman" panose="02020603050405020304" pitchFamily="18" charset="0"/>
              </a:rPr>
              <a:t>-</a:t>
            </a:r>
            <a:r>
              <a:rPr lang="en-US" altLang="ja-JP" dirty="0">
                <a:latin typeface="Times New Roman" panose="02020603050405020304" pitchFamily="18" charset="0"/>
                <a:cs typeface="Times New Roman" panose="02020603050405020304" pitchFamily="18" charset="0"/>
              </a:rPr>
              <a:t> (×</a:t>
            </a:r>
            <a:r>
              <a:rPr lang="en-US" altLang="ja-JP" i="1" dirty="0">
                <a:latin typeface="Times New Roman" panose="02020603050405020304" pitchFamily="18" charset="0"/>
                <a:cs typeface="Times New Roman" panose="02020603050405020304" pitchFamily="18" charset="0"/>
              </a:rPr>
              <a:t>n</a:t>
            </a:r>
            <a:r>
              <a:rPr lang="en-US" altLang="ja-JP" baseline="-25000" dirty="0">
                <a:latin typeface="Times New Roman" panose="02020603050405020304" pitchFamily="18" charset="0"/>
                <a:cs typeface="Times New Roman" panose="02020603050405020304" pitchFamily="18" charset="0"/>
              </a:rPr>
              <a:t>e0</a:t>
            </a:r>
            <a:r>
              <a:rPr lang="en-US" altLang="ja-JP" dirty="0">
                <a:latin typeface="Times New Roman" panose="02020603050405020304" pitchFamily="18" charset="0"/>
                <a:cs typeface="Times New Roman" panose="02020603050405020304" pitchFamily="18" charset="0"/>
              </a:rPr>
              <a:t> m</a:t>
            </a:r>
            <a:r>
              <a:rPr lang="en-US" altLang="ja-JP" baseline="30000" dirty="0">
                <a:latin typeface="Times New Roman" panose="02020603050405020304" pitchFamily="18" charset="0"/>
                <a:cs typeface="Times New Roman" panose="02020603050405020304" pitchFamily="18" charset="0"/>
              </a:rPr>
              <a:t>-3</a:t>
            </a:r>
            <a:r>
              <a:rPr lang="en-US" altLang="ja-JP" dirty="0">
                <a:latin typeface="Times New Roman" panose="02020603050405020304" pitchFamily="18" charset="0"/>
                <a:cs typeface="Times New Roman" panose="02020603050405020304" pitchFamily="18" charset="0"/>
              </a:rPr>
              <a:t>)</a:t>
            </a:r>
            <a:endParaRPr kumimoji="1" lang="ja-JP" alt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CD47980B-F3C2-829D-6574-343E122B7113}"/>
                  </a:ext>
                </a:extLst>
              </p:cNvPr>
              <p:cNvSpPr txBox="1"/>
              <p:nvPr/>
            </p:nvSpPr>
            <p:spPr>
              <a:xfrm>
                <a:off x="2491312" y="786845"/>
                <a:ext cx="1101199" cy="369332"/>
              </a:xfrm>
              <a:prstGeom prst="rect">
                <a:avLst/>
              </a:prstGeom>
              <a:noFill/>
            </p:spPr>
            <p:txBody>
              <a:bodyPr wrap="none" rtlCol="0">
                <a:spAutoFit/>
              </a:bodyPr>
              <a:lstStyle/>
              <a:p>
                <a:r>
                  <a:rPr lang="en-US" altLang="ja-JP" dirty="0"/>
                  <a:t> </a:t>
                </a:r>
                <a14:m>
                  <m:oMath xmlns:m="http://schemas.openxmlformats.org/officeDocument/2006/math">
                    <m:sSub>
                      <m:sSubPr>
                        <m:ctrlPr>
                          <a:rPr lang="ja-JP" altLang="en-US" i="1" smtClean="0">
                            <a:latin typeface="Cambria Math" panose="02040503050406030204" pitchFamily="18" charset="0"/>
                          </a:rPr>
                        </m:ctrlPr>
                      </m:sSubPr>
                      <m:e>
                        <m:r>
                          <a:rPr lang="ja-JP" altLang="en-US" i="1" smtClean="0">
                            <a:latin typeface="Cambria Math" panose="02040503050406030204" pitchFamily="18" charset="0"/>
                          </a:rPr>
                          <m:t>𝜙</m:t>
                        </m:r>
                      </m:e>
                      <m:sub>
                        <m:r>
                          <a:rPr lang="en-US" altLang="ja-JP" i="1">
                            <a:latin typeface="Cambria Math" panose="02040503050406030204" pitchFamily="18" charset="0"/>
                          </a:rPr>
                          <m:t>𝑠𝑖𝑚</m:t>
                        </m:r>
                      </m:sub>
                    </m:sSub>
                    <m:r>
                      <a:rPr lang="en-US" altLang="ja-JP" b="0" i="1" smtClean="0">
                        <a:latin typeface="Cambria Math" panose="02040503050406030204" pitchFamily="18" charset="0"/>
                      </a:rPr>
                      <m:t> </m:t>
                    </m:r>
                    <m:r>
                      <a:rPr lang="en-US" altLang="ja-JP" b="0" i="0" smtClean="0">
                        <a:latin typeface="Cambria Math" panose="02040503050406030204" pitchFamily="18" charset="0"/>
                      </a:rPr>
                      <m:t>(</m:t>
                    </m:r>
                    <m:r>
                      <m:rPr>
                        <m:sty m:val="p"/>
                      </m:rPr>
                      <a:rPr lang="en-US" altLang="ja-JP" b="0" i="0" smtClean="0">
                        <a:latin typeface="Cambria Math" panose="02040503050406030204" pitchFamily="18" charset="0"/>
                      </a:rPr>
                      <m:t>V</m:t>
                    </m:r>
                    <m:r>
                      <a:rPr lang="en-US" altLang="ja-JP" b="0" i="0" smtClean="0">
                        <a:latin typeface="Cambria Math" panose="02040503050406030204" pitchFamily="18" charset="0"/>
                      </a:rPr>
                      <m:t>)</m:t>
                    </m:r>
                  </m:oMath>
                </a14:m>
                <a:endParaRPr kumimoji="1" lang="ja-JP" altLang="en-US" dirty="0">
                  <a:latin typeface="Times New Roman" panose="02020603050405020304" pitchFamily="18" charset="0"/>
                  <a:ea typeface="ＭＳ ゴシック" panose="020B0609070205080204" pitchFamily="49" charset="-128"/>
                  <a:cs typeface="Times New Roman" panose="02020603050405020304" pitchFamily="18" charset="0"/>
                </a:endParaRPr>
              </a:p>
            </p:txBody>
          </p:sp>
        </mc:Choice>
        <mc:Fallback xmlns="">
          <p:sp>
            <p:nvSpPr>
              <p:cNvPr id="4" name="テキスト ボックス 3">
                <a:extLst>
                  <a:ext uri="{FF2B5EF4-FFF2-40B4-BE49-F238E27FC236}">
                    <a16:creationId xmlns:a16="http://schemas.microsoft.com/office/drawing/2014/main" id="{CD47980B-F3C2-829D-6574-343E122B7113}"/>
                  </a:ext>
                </a:extLst>
              </p:cNvPr>
              <p:cNvSpPr txBox="1">
                <a:spLocks noRot="1" noChangeAspect="1" noMove="1" noResize="1" noEditPoints="1" noAdjustHandles="1" noChangeArrowheads="1" noChangeShapeType="1" noTextEdit="1"/>
              </p:cNvSpPr>
              <p:nvPr/>
            </p:nvSpPr>
            <p:spPr>
              <a:xfrm>
                <a:off x="2491312" y="786845"/>
                <a:ext cx="1101199" cy="369332"/>
              </a:xfrm>
              <a:prstGeom prst="rect">
                <a:avLst/>
              </a:prstGeom>
              <a:blipFill>
                <a:blip r:embed="rId3"/>
                <a:stretch>
                  <a:fillRect r="-1667" b="-13115"/>
                </a:stretch>
              </a:blipFill>
            </p:spPr>
            <p:txBody>
              <a:bodyPr/>
              <a:lstStyle/>
              <a:p>
                <a:r>
                  <a:rPr lang="ja-JP" altLang="en-US">
                    <a:noFill/>
                  </a:rPr>
                  <a:t> </a:t>
                </a:r>
              </a:p>
            </p:txBody>
          </p:sp>
        </mc:Fallback>
      </mc:AlternateContent>
      <p:cxnSp>
        <p:nvCxnSpPr>
          <p:cNvPr id="5" name="直線コネクタ 4">
            <a:extLst>
              <a:ext uri="{FF2B5EF4-FFF2-40B4-BE49-F238E27FC236}">
                <a16:creationId xmlns:a16="http://schemas.microsoft.com/office/drawing/2014/main" id="{397B4BCB-CCEE-63CE-C8E1-FAB40B6123CC}"/>
              </a:ext>
            </a:extLst>
          </p:cNvPr>
          <p:cNvCxnSpPr>
            <a:cxnSpLocks/>
          </p:cNvCxnSpPr>
          <p:nvPr/>
        </p:nvCxnSpPr>
        <p:spPr>
          <a:xfrm>
            <a:off x="2187886" y="1071507"/>
            <a:ext cx="0" cy="2338067"/>
          </a:xfrm>
          <a:prstGeom prst="line">
            <a:avLst/>
          </a:prstGeom>
          <a:ln w="28575">
            <a:solidFill>
              <a:schemeClr val="tx1">
                <a:lumMod val="95000"/>
                <a:lumOff val="5000"/>
              </a:schemeClr>
            </a:solidFill>
            <a:prstDash val="sysDot"/>
          </a:ln>
        </p:spPr>
        <p:style>
          <a:lnRef idx="2">
            <a:schemeClr val="dk1"/>
          </a:lnRef>
          <a:fillRef idx="0">
            <a:schemeClr val="dk1"/>
          </a:fillRef>
          <a:effectRef idx="1">
            <a:schemeClr val="dk1"/>
          </a:effectRef>
          <a:fontRef idx="minor">
            <a:schemeClr val="tx1"/>
          </a:fontRef>
        </p:style>
      </p:cxnSp>
      <p:cxnSp>
        <p:nvCxnSpPr>
          <p:cNvPr id="6" name="直線コネクタ 5">
            <a:extLst>
              <a:ext uri="{FF2B5EF4-FFF2-40B4-BE49-F238E27FC236}">
                <a16:creationId xmlns:a16="http://schemas.microsoft.com/office/drawing/2014/main" id="{BC9B2BB7-3F82-1ED3-790F-FF3E7BDFCB55}"/>
              </a:ext>
            </a:extLst>
          </p:cNvPr>
          <p:cNvCxnSpPr>
            <a:cxnSpLocks/>
          </p:cNvCxnSpPr>
          <p:nvPr/>
        </p:nvCxnSpPr>
        <p:spPr>
          <a:xfrm flipH="1">
            <a:off x="796111" y="2665331"/>
            <a:ext cx="1066301" cy="0"/>
          </a:xfrm>
          <a:prstGeom prst="line">
            <a:avLst/>
          </a:prstGeom>
          <a:ln w="76200">
            <a:headEnd type="none" w="med" len="med"/>
            <a:tailEnd type="triangle" w="med" len="med"/>
          </a:ln>
        </p:spPr>
        <p:style>
          <a:lnRef idx="2">
            <a:schemeClr val="dk1"/>
          </a:lnRef>
          <a:fillRef idx="0">
            <a:schemeClr val="dk1"/>
          </a:fillRef>
          <a:effectRef idx="1">
            <a:schemeClr val="dk1"/>
          </a:effectRef>
          <a:fontRef idx="minor">
            <a:schemeClr val="tx1"/>
          </a:fontRef>
        </p:style>
      </p:cxnSp>
      <p:cxnSp>
        <p:nvCxnSpPr>
          <p:cNvPr id="7" name="直線コネクタ 6">
            <a:extLst>
              <a:ext uri="{FF2B5EF4-FFF2-40B4-BE49-F238E27FC236}">
                <a16:creationId xmlns:a16="http://schemas.microsoft.com/office/drawing/2014/main" id="{9785BFDA-9F7D-8D01-CF72-DE0F592917F4}"/>
              </a:ext>
            </a:extLst>
          </p:cNvPr>
          <p:cNvCxnSpPr>
            <a:cxnSpLocks/>
          </p:cNvCxnSpPr>
          <p:nvPr/>
        </p:nvCxnSpPr>
        <p:spPr>
          <a:xfrm>
            <a:off x="2372782" y="2665331"/>
            <a:ext cx="1787896" cy="0"/>
          </a:xfrm>
          <a:prstGeom prst="line">
            <a:avLst/>
          </a:prstGeom>
          <a:ln w="76200">
            <a:headEnd type="none" w="med" len="med"/>
            <a:tailEnd type="triangle" w="med" len="med"/>
          </a:ln>
        </p:spPr>
        <p:style>
          <a:lnRef idx="2">
            <a:schemeClr val="dk1"/>
          </a:lnRef>
          <a:fillRef idx="0">
            <a:schemeClr val="dk1"/>
          </a:fillRef>
          <a:effectRef idx="1">
            <a:schemeClr val="dk1"/>
          </a:effectRef>
          <a:fontRef idx="minor">
            <a:schemeClr val="tx1"/>
          </a:fontRef>
        </p:style>
      </p:cxnSp>
      <p:pic>
        <p:nvPicPr>
          <p:cNvPr id="9" name="図 8">
            <a:extLst>
              <a:ext uri="{FF2B5EF4-FFF2-40B4-BE49-F238E27FC236}">
                <a16:creationId xmlns:a16="http://schemas.microsoft.com/office/drawing/2014/main" id="{13728D96-3BEC-D333-B3DE-419FF53F3EDC}"/>
              </a:ext>
            </a:extLst>
          </p:cNvPr>
          <p:cNvPicPr>
            <a:picLocks noChangeAspect="1"/>
          </p:cNvPicPr>
          <p:nvPr/>
        </p:nvPicPr>
        <p:blipFill>
          <a:blip r:embed="rId4"/>
          <a:stretch>
            <a:fillRect/>
          </a:stretch>
        </p:blipFill>
        <p:spPr>
          <a:xfrm>
            <a:off x="6261549" y="1029629"/>
            <a:ext cx="5845546" cy="3817010"/>
          </a:xfrm>
          <a:prstGeom prst="rect">
            <a:avLst/>
          </a:prstGeom>
        </p:spPr>
      </p:pic>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D2E4775D-FA9D-A336-B94F-0C010360B3DB}"/>
                  </a:ext>
                </a:extLst>
              </p:cNvPr>
              <p:cNvSpPr txBox="1"/>
              <p:nvPr/>
            </p:nvSpPr>
            <p:spPr>
              <a:xfrm>
                <a:off x="9184322" y="4194383"/>
                <a:ext cx="1101199" cy="369332"/>
              </a:xfrm>
              <a:prstGeom prst="rect">
                <a:avLst/>
              </a:prstGeom>
              <a:noFill/>
            </p:spPr>
            <p:txBody>
              <a:bodyPr wrap="none" rtlCol="0">
                <a:spAutoFit/>
              </a:bodyPr>
              <a:lstStyle/>
              <a:p>
                <a:r>
                  <a:rPr lang="en-US" altLang="ja-JP" dirty="0"/>
                  <a:t> </a:t>
                </a:r>
                <a14:m>
                  <m:oMath xmlns:m="http://schemas.openxmlformats.org/officeDocument/2006/math">
                    <m:sSub>
                      <m:sSubPr>
                        <m:ctrlPr>
                          <a:rPr lang="ja-JP" altLang="en-US" i="1" smtClean="0">
                            <a:latin typeface="Cambria Math" panose="02040503050406030204" pitchFamily="18" charset="0"/>
                          </a:rPr>
                        </m:ctrlPr>
                      </m:sSubPr>
                      <m:e>
                        <m:r>
                          <a:rPr lang="ja-JP" altLang="en-US" i="1" smtClean="0">
                            <a:latin typeface="Cambria Math" panose="02040503050406030204" pitchFamily="18" charset="0"/>
                          </a:rPr>
                          <m:t>𝜙</m:t>
                        </m:r>
                      </m:e>
                      <m:sub>
                        <m:r>
                          <a:rPr lang="en-US" altLang="ja-JP" i="1">
                            <a:latin typeface="Cambria Math" panose="02040503050406030204" pitchFamily="18" charset="0"/>
                          </a:rPr>
                          <m:t>𝑠𝑖𝑚</m:t>
                        </m:r>
                      </m:sub>
                    </m:sSub>
                    <m:r>
                      <a:rPr lang="en-US" altLang="ja-JP" b="0" i="1" smtClean="0">
                        <a:latin typeface="Cambria Math" panose="02040503050406030204" pitchFamily="18" charset="0"/>
                      </a:rPr>
                      <m:t> </m:t>
                    </m:r>
                    <m:r>
                      <a:rPr lang="en-US" altLang="ja-JP" b="0" i="0" smtClean="0">
                        <a:latin typeface="Cambria Math" panose="02040503050406030204" pitchFamily="18" charset="0"/>
                      </a:rPr>
                      <m:t>(</m:t>
                    </m:r>
                    <m:r>
                      <m:rPr>
                        <m:sty m:val="p"/>
                      </m:rPr>
                      <a:rPr lang="en-US" altLang="ja-JP" b="0" i="0" smtClean="0">
                        <a:latin typeface="Cambria Math" panose="02040503050406030204" pitchFamily="18" charset="0"/>
                      </a:rPr>
                      <m:t>V</m:t>
                    </m:r>
                    <m:r>
                      <a:rPr lang="en-US" altLang="ja-JP" b="0" i="0" smtClean="0">
                        <a:latin typeface="Cambria Math" panose="02040503050406030204" pitchFamily="18" charset="0"/>
                      </a:rPr>
                      <m:t>)</m:t>
                    </m:r>
                  </m:oMath>
                </a14:m>
                <a:endParaRPr kumimoji="1" lang="ja-JP" altLang="en-US" dirty="0">
                  <a:latin typeface="Times New Roman" panose="02020603050405020304" pitchFamily="18" charset="0"/>
                  <a:ea typeface="ＭＳ ゴシック" panose="020B0609070205080204" pitchFamily="49" charset="-128"/>
                  <a:cs typeface="Times New Roman" panose="02020603050405020304" pitchFamily="18" charset="0"/>
                </a:endParaRPr>
              </a:p>
            </p:txBody>
          </p:sp>
        </mc:Choice>
        <mc:Fallback xmlns="">
          <p:sp>
            <p:nvSpPr>
              <p:cNvPr id="10" name="テキスト ボックス 9">
                <a:extLst>
                  <a:ext uri="{FF2B5EF4-FFF2-40B4-BE49-F238E27FC236}">
                    <a16:creationId xmlns:a16="http://schemas.microsoft.com/office/drawing/2014/main" id="{D2E4775D-FA9D-A336-B94F-0C010360B3DB}"/>
                  </a:ext>
                </a:extLst>
              </p:cNvPr>
              <p:cNvSpPr txBox="1">
                <a:spLocks noRot="1" noChangeAspect="1" noMove="1" noResize="1" noEditPoints="1" noAdjustHandles="1" noChangeArrowheads="1" noChangeShapeType="1" noTextEdit="1"/>
              </p:cNvSpPr>
              <p:nvPr/>
            </p:nvSpPr>
            <p:spPr>
              <a:xfrm>
                <a:off x="9184322" y="4194383"/>
                <a:ext cx="1101199" cy="369332"/>
              </a:xfrm>
              <a:prstGeom prst="rect">
                <a:avLst/>
              </a:prstGeom>
              <a:blipFill>
                <a:blip r:embed="rId5"/>
                <a:stretch>
                  <a:fillRect r="-1667" b="-13115"/>
                </a:stretch>
              </a:blipFill>
            </p:spPr>
            <p:txBody>
              <a:bodyPr/>
              <a:lstStyle/>
              <a:p>
                <a:r>
                  <a:rPr lang="ja-JP" altLang="en-US">
                    <a:noFill/>
                  </a:rPr>
                  <a:t> </a:t>
                </a:r>
              </a:p>
            </p:txBody>
          </p:sp>
        </mc:Fallback>
      </mc:AlternateContent>
      <p:sp>
        <p:nvSpPr>
          <p:cNvPr id="11" name="テキスト ボックス 10">
            <a:extLst>
              <a:ext uri="{FF2B5EF4-FFF2-40B4-BE49-F238E27FC236}">
                <a16:creationId xmlns:a16="http://schemas.microsoft.com/office/drawing/2014/main" id="{7C5A2ED9-D295-28F2-1794-0A121D1544BD}"/>
              </a:ext>
            </a:extLst>
          </p:cNvPr>
          <p:cNvSpPr txBox="1"/>
          <p:nvPr/>
        </p:nvSpPr>
        <p:spPr>
          <a:xfrm rot="16200000">
            <a:off x="4342016" y="2664590"/>
            <a:ext cx="3428918" cy="369332"/>
          </a:xfrm>
          <a:prstGeom prst="rect">
            <a:avLst/>
          </a:prstGeom>
          <a:noFill/>
        </p:spPr>
        <p:txBody>
          <a:bodyPr wrap="square">
            <a:spAutoFit/>
          </a:bodyPr>
          <a:lstStyle/>
          <a:p>
            <a:r>
              <a:rPr lang="en-US" altLang="ja-JP" dirty="0">
                <a:latin typeface="Times New Roman" panose="02020603050405020304" pitchFamily="18" charset="0"/>
                <a:ea typeface="ＭＳ ゴシック" panose="020B0609070205080204" pitchFamily="49" charset="-128"/>
                <a:cs typeface="Times New Roman" panose="02020603050405020304" pitchFamily="18" charset="0"/>
              </a:rPr>
              <a:t>Forces acting on H</a:t>
            </a:r>
            <a:r>
              <a:rPr lang="en-US" altLang="ja-JP" baseline="30000" dirty="0">
                <a:latin typeface="Times New Roman" panose="02020603050405020304" pitchFamily="18" charset="0"/>
                <a:ea typeface="ＭＳ ゴシック" panose="020B0609070205080204" pitchFamily="49" charset="-128"/>
                <a:cs typeface="Times New Roman" panose="02020603050405020304" pitchFamily="18" charset="0"/>
              </a:rPr>
              <a:t>-</a:t>
            </a:r>
            <a:r>
              <a:rPr lang="en-US" altLang="ja-JP" dirty="0">
                <a:latin typeface="Times New Roman" panose="02020603050405020304" pitchFamily="18" charset="0"/>
                <a:ea typeface="ＭＳ ゴシック" panose="020B0609070205080204" pitchFamily="49" charset="-128"/>
                <a:cs typeface="Times New Roman" panose="02020603050405020304" pitchFamily="18" charset="0"/>
              </a:rPr>
              <a:t> ions </a:t>
            </a:r>
            <a:r>
              <a:rPr lang="ja-JP" altLang="en-US" dirty="0">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i="1" dirty="0" err="1">
                <a:latin typeface="Times New Roman" panose="02020603050405020304" pitchFamily="18" charset="0"/>
                <a:ea typeface="ＭＳ ゴシック" panose="020B0609070205080204" pitchFamily="49" charset="-128"/>
                <a:cs typeface="Times New Roman" panose="02020603050405020304" pitchFamily="18" charset="0"/>
              </a:rPr>
              <a:t>F</a:t>
            </a:r>
            <a:r>
              <a:rPr lang="en-US" altLang="ja-JP" i="1" baseline="-25000" dirty="0" err="1">
                <a:latin typeface="Times New Roman" panose="02020603050405020304" pitchFamily="18" charset="0"/>
                <a:ea typeface="ＭＳ ゴシック" panose="020B0609070205080204" pitchFamily="49" charset="-128"/>
                <a:cs typeface="Times New Roman" panose="02020603050405020304" pitchFamily="18" charset="0"/>
              </a:rPr>
              <a:t>sim</a:t>
            </a:r>
            <a:r>
              <a:rPr lang="ja-JP" altLang="en-US" i="1" baseline="-25000" dirty="0">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dirty="0">
                <a:latin typeface="Times New Roman" panose="02020603050405020304" pitchFamily="18" charset="0"/>
                <a:ea typeface="ＭＳ ゴシック" panose="020B0609070205080204" pitchFamily="49" charset="-128"/>
                <a:cs typeface="Times New Roman" panose="02020603050405020304" pitchFamily="18" charset="0"/>
              </a:rPr>
              <a:t>(N)</a:t>
            </a:r>
            <a:endParaRPr lang="ja-JP" altLang="en-US" dirty="0">
              <a:latin typeface="Times New Roman" panose="02020603050405020304" pitchFamily="18" charset="0"/>
              <a:ea typeface="ＭＳ ゴシック" panose="020B06090702050802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8EDE5A2B-08B7-3316-5745-32194EC1EF3F}"/>
                  </a:ext>
                </a:extLst>
              </p:cNvPr>
              <p:cNvSpPr txBox="1"/>
              <p:nvPr/>
            </p:nvSpPr>
            <p:spPr>
              <a:xfrm>
                <a:off x="3005620" y="5084169"/>
                <a:ext cx="2180914" cy="369332"/>
              </a:xfrm>
              <a:prstGeom prst="rect">
                <a:avLst/>
              </a:prstGeom>
              <a:noFill/>
            </p:spPr>
            <p:txBody>
              <a:bodyPr wrap="square">
                <a:spAutoFit/>
              </a:bodyPr>
              <a:lstStyle/>
              <a:p>
                <a:pPr/>
                <a14:m>
                  <m:oMathPara xmlns:m="http://schemas.openxmlformats.org/officeDocument/2006/math">
                    <m:oMath>
                      <m:d>
                        <m:dPr>
                          <m:begChr m:val="|"/>
                          <m:endChr m:val="|"/>
                          <m:ctrlPr>
                            <a:rPr lang="ja-JP" altLang="en-US" sz="1800" i="1">
                              <a:latin typeface="Cambria Math" panose="02040503050406030204" pitchFamily="18" charset="0"/>
                            </a:rPr>
                          </m:ctrlPr>
                        </m:dPr>
                        <m:e>
                          <m:r>
                            <a:rPr lang="ja-JP" altLang="en-US" sz="1800" i="1">
                              <a:latin typeface="Cambria Math" panose="02040503050406030204" pitchFamily="18" charset="0"/>
                            </a:rPr>
                            <m:t>𝑚𝑛</m:t>
                          </m:r>
                          <m:r>
                            <a:rPr lang="ja-JP" altLang="en-US" sz="1800" b="1" i="1">
                              <a:latin typeface="Cambria Math" panose="02040503050406030204" pitchFamily="18" charset="0"/>
                            </a:rPr>
                            <m:t>𝑽</m:t>
                          </m:r>
                          <m:r>
                            <a:rPr lang="ja-JP" altLang="en-US" sz="1800">
                              <a:latin typeface="Cambria Math" panose="02040503050406030204" pitchFamily="18" charset="0"/>
                            </a:rPr>
                            <m:t>𝛻</m:t>
                          </m:r>
                          <m:r>
                            <a:rPr lang="ja-JP" altLang="en-US" sz="1800">
                              <a:latin typeface="Cambria Math" panose="02040503050406030204" pitchFamily="18" charset="0"/>
                            </a:rPr>
                            <m:t>∙</m:t>
                          </m:r>
                          <m:r>
                            <a:rPr lang="ja-JP" altLang="en-US" sz="1800" b="1" i="1">
                              <a:latin typeface="Cambria Math" panose="02040503050406030204" pitchFamily="18" charset="0"/>
                            </a:rPr>
                            <m:t>𝑽</m:t>
                          </m:r>
                        </m:e>
                      </m:d>
                      <m:r>
                        <a:rPr lang="en-US" altLang="ja-JP" sz="1800" i="1" smtClean="0">
                          <a:latin typeface="Cambria Math" panose="02040503050406030204" pitchFamily="18" charset="0"/>
                          <a:ea typeface="Cambria Math" panose="02040503050406030204" pitchFamily="18" charset="0"/>
                        </a:rPr>
                        <m:t>&lt;</m:t>
                      </m:r>
                      <m:d>
                        <m:dPr>
                          <m:begChr m:val="|"/>
                          <m:endChr m:val="|"/>
                          <m:ctrlPr>
                            <a:rPr lang="en-US" altLang="ja-JP" sz="1800" i="1" smtClean="0">
                              <a:latin typeface="Cambria Math" panose="02040503050406030204" pitchFamily="18" charset="0"/>
                              <a:ea typeface="Cambria Math" panose="02040503050406030204" pitchFamily="18" charset="0"/>
                            </a:rPr>
                          </m:ctrlPr>
                        </m:dPr>
                        <m:e>
                          <m:r>
                            <m:rPr>
                              <m:sty m:val="p"/>
                            </m:rPr>
                            <a:rPr lang="en-US" altLang="ja-JP" sz="1800" i="1" smtClean="0">
                              <a:latin typeface="Cambria Math" panose="02040503050406030204" pitchFamily="18" charset="0"/>
                              <a:ea typeface="Cambria Math" panose="02040503050406030204" pitchFamily="18" charset="0"/>
                            </a:rPr>
                            <m:t>∇</m:t>
                          </m:r>
                          <m:r>
                            <a:rPr lang="en-US" altLang="ja-JP" sz="1800" b="0" i="1" smtClean="0">
                              <a:latin typeface="Cambria Math" panose="02040503050406030204" pitchFamily="18" charset="0"/>
                              <a:ea typeface="Cambria Math" panose="02040503050406030204" pitchFamily="18" charset="0"/>
                            </a:rPr>
                            <m:t>𝑝</m:t>
                          </m:r>
                        </m:e>
                      </m:d>
                    </m:oMath>
                  </m:oMathPara>
                </a14:m>
                <a:endParaRPr lang="ja-JP" altLang="en-US" dirty="0"/>
              </a:p>
            </p:txBody>
          </p:sp>
        </mc:Choice>
        <mc:Fallback xmlns="">
          <p:sp>
            <p:nvSpPr>
              <p:cNvPr id="13" name="テキスト ボックス 12">
                <a:extLst>
                  <a:ext uri="{FF2B5EF4-FFF2-40B4-BE49-F238E27FC236}">
                    <a16:creationId xmlns:a16="http://schemas.microsoft.com/office/drawing/2014/main" id="{8EDE5A2B-08B7-3316-5745-32194EC1EF3F}"/>
                  </a:ext>
                </a:extLst>
              </p:cNvPr>
              <p:cNvSpPr txBox="1">
                <a:spLocks noRot="1" noChangeAspect="1" noMove="1" noResize="1" noEditPoints="1" noAdjustHandles="1" noChangeArrowheads="1" noChangeShapeType="1" noTextEdit="1"/>
              </p:cNvSpPr>
              <p:nvPr/>
            </p:nvSpPr>
            <p:spPr>
              <a:xfrm>
                <a:off x="3005620" y="5084169"/>
                <a:ext cx="2180914" cy="369332"/>
              </a:xfrm>
              <a:prstGeom prst="rect">
                <a:avLst/>
              </a:prstGeom>
              <a:blipFill>
                <a:blip r:embed="rId6"/>
                <a:stretch>
                  <a:fillRect b="-655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8CB9E974-1FF6-2E86-95BF-605CFE6C19B6}"/>
                  </a:ext>
                </a:extLst>
              </p:cNvPr>
              <p:cNvSpPr txBox="1"/>
              <p:nvPr/>
            </p:nvSpPr>
            <p:spPr>
              <a:xfrm>
                <a:off x="300943" y="5084169"/>
                <a:ext cx="3031833" cy="369332"/>
              </a:xfrm>
              <a:prstGeom prst="rect">
                <a:avLst/>
              </a:prstGeom>
              <a:noFill/>
            </p:spPr>
            <p:txBody>
              <a:bodyPr wrap="square">
                <a:spAutoFit/>
              </a:bodyPr>
              <a:lstStyle/>
              <a:p>
                <a:pPr/>
                <a14:m>
                  <m:oMathPara xmlns:m="http://schemas.openxmlformats.org/officeDocument/2006/math">
                    <m:oMath>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0.9 </m:t>
                          </m:r>
                          <m:r>
                            <m:rPr>
                              <m:sty m:val="p"/>
                            </m:rPr>
                            <a:rPr lang="en-US" altLang="ja-JP" b="0" i="0" smtClean="0">
                              <a:latin typeface="Cambria Math" panose="02040503050406030204" pitchFamily="18" charset="0"/>
                            </a:rPr>
                            <m:t>V</m:t>
                          </m:r>
                          <m:r>
                            <a:rPr lang="en-US" altLang="ja-JP" b="0" i="1" smtClean="0">
                              <a:latin typeface="Cambria Math" panose="02040503050406030204" pitchFamily="18" charset="0"/>
                            </a:rPr>
                            <m:t> </m:t>
                          </m:r>
                          <m:r>
                            <a:rPr lang="en-US" altLang="ja-JP" b="0" i="1" smtClean="0">
                              <a:latin typeface="Cambria Math" panose="02040503050406030204" pitchFamily="18" charset="0"/>
                              <a:ea typeface="Cambria Math" panose="02040503050406030204" pitchFamily="18" charset="0"/>
                            </a:rPr>
                            <m:t>&lt;</m:t>
                          </m:r>
                          <m:r>
                            <a:rPr lang="ja-JP" altLang="en-US" i="1" smtClean="0">
                              <a:latin typeface="Cambria Math" panose="02040503050406030204" pitchFamily="18" charset="0"/>
                            </a:rPr>
                            <m:t>𝜙</m:t>
                          </m:r>
                        </m:e>
                        <m:sub>
                          <m:r>
                            <a:rPr lang="en-US" altLang="ja-JP" i="1">
                              <a:latin typeface="Cambria Math" panose="02040503050406030204" pitchFamily="18" charset="0"/>
                            </a:rPr>
                            <m:t>𝑠𝑖𝑚</m:t>
                          </m:r>
                        </m:sub>
                      </m:sSub>
                      <m:r>
                        <a:rPr lang="en-US" altLang="ja-JP" i="1" smtClean="0">
                          <a:latin typeface="Cambria Math" panose="02040503050406030204" pitchFamily="18" charset="0"/>
                          <a:ea typeface="Cambria Math" panose="02040503050406030204" pitchFamily="18" charset="0"/>
                        </a:rPr>
                        <m:t>&lt;</m:t>
                      </m:r>
                      <m:r>
                        <a:rPr lang="en-US" altLang="ja-JP" b="0" i="1" smtClean="0">
                          <a:latin typeface="Cambria Math" panose="02040503050406030204" pitchFamily="18" charset="0"/>
                          <a:ea typeface="Cambria Math" panose="02040503050406030204" pitchFamily="18" charset="0"/>
                        </a:rPr>
                        <m:t>1.15 </m:t>
                      </m:r>
                      <m:r>
                        <m:rPr>
                          <m:sty m:val="p"/>
                        </m:rPr>
                        <a:rPr lang="en-US" altLang="ja-JP" b="0" i="0" smtClean="0">
                          <a:latin typeface="Cambria Math" panose="02040503050406030204" pitchFamily="18" charset="0"/>
                          <a:ea typeface="Cambria Math" panose="02040503050406030204" pitchFamily="18" charset="0"/>
                        </a:rPr>
                        <m:t>V</m:t>
                      </m:r>
                    </m:oMath>
                  </m:oMathPara>
                </a14:m>
                <a:endParaRPr lang="ja-JP" altLang="en-US" dirty="0"/>
              </a:p>
            </p:txBody>
          </p:sp>
        </mc:Choice>
        <mc:Fallback xmlns="">
          <p:sp>
            <p:nvSpPr>
              <p:cNvPr id="16" name="テキスト ボックス 15">
                <a:extLst>
                  <a:ext uri="{FF2B5EF4-FFF2-40B4-BE49-F238E27FC236}">
                    <a16:creationId xmlns:a16="http://schemas.microsoft.com/office/drawing/2014/main" id="{8CB9E974-1FF6-2E86-95BF-605CFE6C19B6}"/>
                  </a:ext>
                </a:extLst>
              </p:cNvPr>
              <p:cNvSpPr txBox="1">
                <a:spLocks noRot="1" noChangeAspect="1" noMove="1" noResize="1" noEditPoints="1" noAdjustHandles="1" noChangeArrowheads="1" noChangeShapeType="1" noTextEdit="1"/>
              </p:cNvSpPr>
              <p:nvPr/>
            </p:nvSpPr>
            <p:spPr>
              <a:xfrm>
                <a:off x="300943" y="5084169"/>
                <a:ext cx="3031833" cy="369332"/>
              </a:xfrm>
              <a:prstGeom prst="rect">
                <a:avLst/>
              </a:prstGeom>
              <a:blipFill>
                <a:blip r:embed="rId8"/>
                <a:stretch>
                  <a:fillRect b="-1147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EDC9A1A3-FA32-1A8C-D6EA-8C54F864044E}"/>
                  </a:ext>
                </a:extLst>
              </p:cNvPr>
              <p:cNvSpPr txBox="1"/>
              <p:nvPr/>
            </p:nvSpPr>
            <p:spPr>
              <a:xfrm>
                <a:off x="662214" y="5572482"/>
                <a:ext cx="2670562" cy="369332"/>
              </a:xfrm>
              <a:prstGeom prst="rect">
                <a:avLst/>
              </a:prstGeom>
              <a:noFill/>
            </p:spPr>
            <p:txBody>
              <a:bodyPr wrap="square">
                <a:spAutoFit/>
              </a:bodyPr>
              <a:lstStyle/>
              <a:p>
                <a14:m>
                  <m:oMath xmlns:m="http://schemas.openxmlformats.org/officeDocument/2006/math">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1.15 </m:t>
                        </m:r>
                        <m:r>
                          <m:rPr>
                            <m:sty m:val="p"/>
                          </m:rPr>
                          <a:rPr lang="en-US" altLang="ja-JP" b="0" i="0" smtClean="0">
                            <a:latin typeface="Cambria Math" panose="02040503050406030204" pitchFamily="18" charset="0"/>
                          </a:rPr>
                          <m:t>V</m:t>
                        </m:r>
                        <m:r>
                          <a:rPr lang="en-US" altLang="ja-JP" b="0" i="1" smtClean="0">
                            <a:latin typeface="Cambria Math" panose="02040503050406030204" pitchFamily="18" charset="0"/>
                          </a:rPr>
                          <m:t> </m:t>
                        </m:r>
                        <m:r>
                          <a:rPr lang="en-US" altLang="ja-JP" b="0" i="1" smtClean="0">
                            <a:latin typeface="Cambria Math" panose="02040503050406030204" pitchFamily="18" charset="0"/>
                            <a:ea typeface="Cambria Math" panose="02040503050406030204" pitchFamily="18" charset="0"/>
                          </a:rPr>
                          <m:t>≤</m:t>
                        </m:r>
                        <m:r>
                          <a:rPr lang="ja-JP" altLang="en-US" i="1" smtClean="0">
                            <a:latin typeface="Cambria Math" panose="02040503050406030204" pitchFamily="18" charset="0"/>
                          </a:rPr>
                          <m:t>𝜙</m:t>
                        </m:r>
                      </m:e>
                      <m:sub>
                        <m:r>
                          <a:rPr lang="en-US" altLang="ja-JP" i="1">
                            <a:latin typeface="Cambria Math" panose="02040503050406030204" pitchFamily="18" charset="0"/>
                          </a:rPr>
                          <m:t>𝑠𝑖𝑚</m:t>
                        </m:r>
                      </m:sub>
                    </m:sSub>
                  </m:oMath>
                </a14:m>
                <a:r>
                  <a:rPr lang="en-US" altLang="ja-JP" dirty="0">
                    <a:ea typeface="Cambria Math" panose="02040503050406030204" pitchFamily="18" charset="0"/>
                  </a:rPr>
                  <a:t> </a:t>
                </a:r>
                <a14:m>
                  <m:oMath xmlns:m="http://schemas.openxmlformats.org/officeDocument/2006/math">
                    <m:r>
                      <a:rPr lang="en-US" altLang="ja-JP" i="1">
                        <a:latin typeface="Cambria Math" panose="02040503050406030204" pitchFamily="18" charset="0"/>
                        <a:ea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1.4 </m:t>
                    </m:r>
                    <m:r>
                      <m:rPr>
                        <m:sty m:val="p"/>
                      </m:rPr>
                      <a:rPr lang="en-US" altLang="ja-JP" b="0" i="0" smtClean="0">
                        <a:latin typeface="Cambria Math" panose="02040503050406030204" pitchFamily="18" charset="0"/>
                        <a:ea typeface="Cambria Math" panose="02040503050406030204" pitchFamily="18" charset="0"/>
                      </a:rPr>
                      <m:t>V</m:t>
                    </m:r>
                  </m:oMath>
                </a14:m>
                <a:endParaRPr lang="ja-JP" altLang="en-US" dirty="0"/>
              </a:p>
            </p:txBody>
          </p:sp>
        </mc:Choice>
        <mc:Fallback xmlns="">
          <p:sp>
            <p:nvSpPr>
              <p:cNvPr id="17" name="テキスト ボックス 16">
                <a:extLst>
                  <a:ext uri="{FF2B5EF4-FFF2-40B4-BE49-F238E27FC236}">
                    <a16:creationId xmlns:a16="http://schemas.microsoft.com/office/drawing/2014/main" id="{EDC9A1A3-FA32-1A8C-D6EA-8C54F864044E}"/>
                  </a:ext>
                </a:extLst>
              </p:cNvPr>
              <p:cNvSpPr txBox="1">
                <a:spLocks noRot="1" noChangeAspect="1" noMove="1" noResize="1" noEditPoints="1" noAdjustHandles="1" noChangeArrowheads="1" noChangeShapeType="1" noTextEdit="1"/>
              </p:cNvSpPr>
              <p:nvPr/>
            </p:nvSpPr>
            <p:spPr>
              <a:xfrm>
                <a:off x="662214" y="5572482"/>
                <a:ext cx="2670562" cy="369332"/>
              </a:xfrm>
              <a:prstGeom prst="rect">
                <a:avLst/>
              </a:prstGeom>
              <a:blipFill>
                <a:blip r:embed="rId9"/>
                <a:stretch>
                  <a:fillRect b="-1147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8" name="テキスト ボックス 17">
                <a:extLst>
                  <a:ext uri="{FF2B5EF4-FFF2-40B4-BE49-F238E27FC236}">
                    <a16:creationId xmlns:a16="http://schemas.microsoft.com/office/drawing/2014/main" id="{8BD83BB7-3FB1-8A5A-D7E7-7633041190A3}"/>
                  </a:ext>
                </a:extLst>
              </p:cNvPr>
              <p:cNvSpPr txBox="1"/>
              <p:nvPr/>
            </p:nvSpPr>
            <p:spPr>
              <a:xfrm>
                <a:off x="3005620" y="5578072"/>
                <a:ext cx="2180913" cy="369332"/>
              </a:xfrm>
              <a:prstGeom prst="rect">
                <a:avLst/>
              </a:prstGeom>
              <a:noFill/>
            </p:spPr>
            <p:txBody>
              <a:bodyPr wrap="square">
                <a:spAutoFit/>
              </a:bodyPr>
              <a:lstStyle/>
              <a:p>
                <a:pPr/>
                <a14:m>
                  <m:oMathPara xmlns:m="http://schemas.openxmlformats.org/officeDocument/2006/math">
                    <m:oMath>
                      <m:d>
                        <m:dPr>
                          <m:begChr m:val="|"/>
                          <m:endChr m:val="|"/>
                          <m:ctrlPr>
                            <a:rPr lang="ja-JP" altLang="en-US" i="1">
                              <a:latin typeface="Cambria Math" panose="02040503050406030204" pitchFamily="18" charset="0"/>
                            </a:rPr>
                          </m:ctrlPr>
                        </m:dPr>
                        <m:e>
                          <m:r>
                            <a:rPr lang="ja-JP" altLang="en-US" i="1">
                              <a:latin typeface="Cambria Math" panose="02040503050406030204" pitchFamily="18" charset="0"/>
                            </a:rPr>
                            <m:t>𝑚𝑛</m:t>
                          </m:r>
                          <m:r>
                            <a:rPr lang="ja-JP" altLang="en-US" b="1" i="1">
                              <a:latin typeface="Cambria Math" panose="02040503050406030204" pitchFamily="18" charset="0"/>
                            </a:rPr>
                            <m:t>𝑽</m:t>
                          </m:r>
                          <m:r>
                            <a:rPr lang="ja-JP" altLang="en-US">
                              <a:latin typeface="Cambria Math" panose="02040503050406030204" pitchFamily="18" charset="0"/>
                            </a:rPr>
                            <m:t>𝛻</m:t>
                          </m:r>
                          <m:r>
                            <a:rPr lang="ja-JP" altLang="en-US">
                              <a:latin typeface="Cambria Math" panose="02040503050406030204" pitchFamily="18" charset="0"/>
                            </a:rPr>
                            <m:t>∙</m:t>
                          </m:r>
                          <m:r>
                            <a:rPr lang="ja-JP" altLang="en-US" b="1" i="1">
                              <a:latin typeface="Cambria Math" panose="02040503050406030204" pitchFamily="18" charset="0"/>
                            </a:rPr>
                            <m:t>𝑽</m:t>
                          </m:r>
                        </m:e>
                      </m:d>
                      <m:r>
                        <a:rPr lang="en-US" altLang="ja-JP" i="1" smtClean="0">
                          <a:latin typeface="Cambria Math" panose="02040503050406030204" pitchFamily="18" charset="0"/>
                          <a:ea typeface="Cambria Math" panose="02040503050406030204" pitchFamily="18" charset="0"/>
                        </a:rPr>
                        <m:t>≥</m:t>
                      </m:r>
                      <m:d>
                        <m:dPr>
                          <m:begChr m:val="|"/>
                          <m:endChr m:val="|"/>
                          <m:ctrlPr>
                            <a:rPr lang="en-US" altLang="ja-JP" i="1" smtClean="0">
                              <a:latin typeface="Cambria Math" panose="02040503050406030204" pitchFamily="18" charset="0"/>
                              <a:ea typeface="Cambria Math" panose="02040503050406030204" pitchFamily="18" charset="0"/>
                            </a:rPr>
                          </m:ctrlPr>
                        </m:dPr>
                        <m:e>
                          <m:r>
                            <m:rPr>
                              <m:sty m:val="p"/>
                            </m:rPr>
                            <a:rPr lang="en-US" altLang="ja-JP" i="1" smtClean="0">
                              <a:latin typeface="Cambria Math" panose="02040503050406030204" pitchFamily="18" charset="0"/>
                              <a:ea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𝑝</m:t>
                          </m:r>
                        </m:e>
                      </m:d>
                    </m:oMath>
                  </m:oMathPara>
                </a14:m>
                <a:endParaRPr lang="ja-JP" altLang="en-US" dirty="0"/>
              </a:p>
            </p:txBody>
          </p:sp>
        </mc:Choice>
        <mc:Fallback xmlns="">
          <p:sp>
            <p:nvSpPr>
              <p:cNvPr id="18" name="テキスト ボックス 17">
                <a:extLst>
                  <a:ext uri="{FF2B5EF4-FFF2-40B4-BE49-F238E27FC236}">
                    <a16:creationId xmlns:a16="http://schemas.microsoft.com/office/drawing/2014/main" id="{8BD83BB7-3FB1-8A5A-D7E7-7633041190A3}"/>
                  </a:ext>
                </a:extLst>
              </p:cNvPr>
              <p:cNvSpPr txBox="1">
                <a:spLocks noRot="1" noChangeAspect="1" noMove="1" noResize="1" noEditPoints="1" noAdjustHandles="1" noChangeArrowheads="1" noChangeShapeType="1" noTextEdit="1"/>
              </p:cNvSpPr>
              <p:nvPr/>
            </p:nvSpPr>
            <p:spPr>
              <a:xfrm>
                <a:off x="3005620" y="5578072"/>
                <a:ext cx="2180913" cy="369332"/>
              </a:xfrm>
              <a:prstGeom prst="rect">
                <a:avLst/>
              </a:prstGeom>
              <a:blipFill>
                <a:blip r:embed="rId10"/>
                <a:stretch>
                  <a:fillRect b="-6557"/>
                </a:stretch>
              </a:blipFill>
            </p:spPr>
            <p:txBody>
              <a:bodyPr/>
              <a:lstStyle/>
              <a:p>
                <a:r>
                  <a:rPr lang="ja-JP" altLang="en-US">
                    <a:noFill/>
                  </a:rPr>
                  <a:t> </a:t>
                </a:r>
              </a:p>
            </p:txBody>
          </p:sp>
        </mc:Fallback>
      </mc:AlternateContent>
      <p:sp>
        <p:nvSpPr>
          <p:cNvPr id="23" name="Line 5">
            <a:extLst>
              <a:ext uri="{FF2B5EF4-FFF2-40B4-BE49-F238E27FC236}">
                <a16:creationId xmlns:a16="http://schemas.microsoft.com/office/drawing/2014/main" id="{C7CE82B1-5D68-D607-1B89-12BDEE39B37D}"/>
              </a:ext>
            </a:extLst>
          </p:cNvPr>
          <p:cNvSpPr>
            <a:spLocks noChangeShapeType="1"/>
          </p:cNvSpPr>
          <p:nvPr/>
        </p:nvSpPr>
        <p:spPr bwMode="auto">
          <a:xfrm>
            <a:off x="363577" y="640317"/>
            <a:ext cx="7578347" cy="0"/>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 name="正方形/長方形 23">
            <a:extLst>
              <a:ext uri="{FF2B5EF4-FFF2-40B4-BE49-F238E27FC236}">
                <a16:creationId xmlns:a16="http://schemas.microsoft.com/office/drawing/2014/main" id="{81DADDFB-22AA-6FFB-6CD4-2C4328DD18E4}"/>
              </a:ext>
            </a:extLst>
          </p:cNvPr>
          <p:cNvSpPr/>
          <p:nvPr/>
        </p:nvSpPr>
        <p:spPr>
          <a:xfrm>
            <a:off x="234485" y="84049"/>
            <a:ext cx="7984840" cy="523220"/>
          </a:xfrm>
          <a:prstGeom prst="rect">
            <a:avLst/>
          </a:prstGeom>
        </p:spPr>
        <p:txBody>
          <a:bodyPr wrap="square">
            <a:spAutoFit/>
          </a:bodyPr>
          <a:lstStyle/>
          <a:p>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Simulation result for the force balance in H</a:t>
            </a:r>
            <a:r>
              <a:rPr lang="en-US" altLang="ja-JP" sz="2800" baseline="300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a:t>
            </a:r>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 ions</a:t>
            </a:r>
            <a:r>
              <a:rPr lang="ja-JP" altLang="en-US" sz="2800" dirty="0">
                <a:solidFill>
                  <a:srgbClr val="6666FF"/>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(II)</a:t>
            </a:r>
            <a:endParaRPr lang="ja-JP" altLang="en-US"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endParaRPr>
          </a:p>
        </p:txBody>
      </p:sp>
      <p:cxnSp>
        <p:nvCxnSpPr>
          <p:cNvPr id="12" name="直線コネクタ 11">
            <a:extLst>
              <a:ext uri="{FF2B5EF4-FFF2-40B4-BE49-F238E27FC236}">
                <a16:creationId xmlns:a16="http://schemas.microsoft.com/office/drawing/2014/main" id="{AD950777-24D5-472E-162A-A5653567DBA9}"/>
              </a:ext>
            </a:extLst>
          </p:cNvPr>
          <p:cNvCxnSpPr>
            <a:cxnSpLocks/>
          </p:cNvCxnSpPr>
          <p:nvPr/>
        </p:nvCxnSpPr>
        <p:spPr>
          <a:xfrm>
            <a:off x="1862412" y="983086"/>
            <a:ext cx="0" cy="2338067"/>
          </a:xfrm>
          <a:prstGeom prst="line">
            <a:avLst/>
          </a:prstGeom>
          <a:ln/>
        </p:spPr>
        <p:style>
          <a:lnRef idx="1">
            <a:schemeClr val="accent2"/>
          </a:lnRef>
          <a:fillRef idx="0">
            <a:schemeClr val="accent2"/>
          </a:fillRef>
          <a:effectRef idx="0">
            <a:schemeClr val="accent2"/>
          </a:effectRef>
          <a:fontRef idx="minor">
            <a:schemeClr val="tx1"/>
          </a:fontRef>
        </p:style>
      </p:cxnSp>
      <p:sp>
        <p:nvSpPr>
          <p:cNvPr id="15" name="正方形/長方形 14">
            <a:extLst>
              <a:ext uri="{FF2B5EF4-FFF2-40B4-BE49-F238E27FC236}">
                <a16:creationId xmlns:a16="http://schemas.microsoft.com/office/drawing/2014/main" id="{D6B22740-6C03-2DF6-0F3F-95FF3270349E}"/>
              </a:ext>
            </a:extLst>
          </p:cNvPr>
          <p:cNvSpPr/>
          <p:nvPr/>
        </p:nvSpPr>
        <p:spPr>
          <a:xfrm>
            <a:off x="505091" y="5057501"/>
            <a:ext cx="4680000" cy="396000"/>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D478AA92-5E2C-98DB-D5B4-104A0A417A2C}"/>
              </a:ext>
            </a:extLst>
          </p:cNvPr>
          <p:cNvSpPr txBox="1"/>
          <p:nvPr/>
        </p:nvSpPr>
        <p:spPr>
          <a:xfrm>
            <a:off x="5823601" y="5057501"/>
            <a:ext cx="6067456" cy="1015663"/>
          </a:xfrm>
          <a:prstGeom prst="rect">
            <a:avLst/>
          </a:prstGeom>
          <a:solidFill>
            <a:srgbClr val="FFFF99"/>
          </a:solidFill>
        </p:spPr>
        <p:txBody>
          <a:bodyPr wrap="square" rtlCol="0">
            <a:spAutoFit/>
          </a:bodyPr>
          <a:lstStyle/>
          <a:p>
            <a:pPr algn="just"/>
            <a:r>
              <a:rPr kumimoji="1" lang="en-US" altLang="ja-JP" sz="2000" dirty="0">
                <a:latin typeface="Times New Roman" panose="02020603050405020304" pitchFamily="18" charset="0"/>
                <a:cs typeface="Times New Roman" panose="02020603050405020304" pitchFamily="18" charset="0"/>
              </a:rPr>
              <a:t>It seems that the H</a:t>
            </a:r>
            <a:r>
              <a:rPr kumimoji="1" lang="en-US" altLang="ja-JP" sz="2000" baseline="30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 ion density obeys the Boltzmann relation, however, it </a:t>
            </a:r>
            <a:r>
              <a:rPr lang="en-US" altLang="ja-JP" sz="2000" dirty="0">
                <a:latin typeface="Times New Roman" panose="02020603050405020304" pitchFamily="18" charset="0"/>
                <a:cs typeface="Times New Roman" panose="02020603050405020304" pitchFamily="18" charset="0"/>
              </a:rPr>
              <a:t>exhibits a trend opposite to the Boltzmann relation with respect to the potential. </a:t>
            </a:r>
            <a:endParaRPr kumimoji="1" lang="ja-JP"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83768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5">
            <a:extLst>
              <a:ext uri="{FF2B5EF4-FFF2-40B4-BE49-F238E27FC236}">
                <a16:creationId xmlns:a16="http://schemas.microsoft.com/office/drawing/2014/main" id="{D4FC5707-16D8-262A-566C-382B2F4404B0}"/>
              </a:ext>
            </a:extLst>
          </p:cNvPr>
          <p:cNvSpPr>
            <a:spLocks noChangeShapeType="1"/>
          </p:cNvSpPr>
          <p:nvPr/>
        </p:nvSpPr>
        <p:spPr bwMode="auto">
          <a:xfrm>
            <a:off x="93289" y="600810"/>
            <a:ext cx="8362341" cy="0"/>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 name="正方形/長方形 4">
            <a:extLst>
              <a:ext uri="{FF2B5EF4-FFF2-40B4-BE49-F238E27FC236}">
                <a16:creationId xmlns:a16="http://schemas.microsoft.com/office/drawing/2014/main" id="{AB8238F4-4BC3-6294-FE79-1FEE33089A1B}"/>
              </a:ext>
            </a:extLst>
          </p:cNvPr>
          <p:cNvSpPr/>
          <p:nvPr/>
        </p:nvSpPr>
        <p:spPr>
          <a:xfrm>
            <a:off x="93289" y="56883"/>
            <a:ext cx="8557549" cy="523220"/>
          </a:xfrm>
          <a:prstGeom prst="rect">
            <a:avLst/>
          </a:prstGeom>
        </p:spPr>
        <p:txBody>
          <a:bodyPr wrap="square">
            <a:spAutoFit/>
          </a:bodyPr>
          <a:lstStyle/>
          <a:p>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Dependence of H</a:t>
            </a:r>
            <a:r>
              <a:rPr lang="en-US" altLang="ja-JP" sz="2800" baseline="300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a:t>
            </a:r>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 ion density distribution on the potential</a:t>
            </a:r>
            <a:endParaRPr lang="ja-JP" altLang="en-US"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D607A636-9AF8-5ADD-DF3A-3475E9DBC0B8}"/>
              </a:ext>
            </a:extLst>
          </p:cNvPr>
          <p:cNvSpPr txBox="1"/>
          <p:nvPr/>
        </p:nvSpPr>
        <p:spPr>
          <a:xfrm>
            <a:off x="421222" y="1953134"/>
            <a:ext cx="2151376" cy="400110"/>
          </a:xfrm>
          <a:prstGeom prst="rect">
            <a:avLst/>
          </a:prstGeom>
          <a:noFill/>
        </p:spPr>
        <p:txBody>
          <a:bodyPr wrap="square">
            <a:spAutoFit/>
          </a:bodyPr>
          <a:lstStyle/>
          <a:p>
            <a:r>
              <a:rPr kumimoji="1" lang="en-US" altLang="ja-JP" sz="2000" i="1" dirty="0">
                <a:latin typeface="Times New Roman" panose="02020603050405020304" pitchFamily="18" charset="0"/>
                <a:cs typeface="Times New Roman" panose="02020603050405020304" pitchFamily="18" charset="0"/>
              </a:rPr>
              <a:t>n</a:t>
            </a:r>
            <a:r>
              <a:rPr kumimoji="1" lang="en-US" altLang="ja-JP" sz="2000" i="1" baseline="-25000" dirty="0">
                <a:latin typeface="Times New Roman" panose="02020603050405020304" pitchFamily="18" charset="0"/>
                <a:cs typeface="Times New Roman" panose="02020603050405020304" pitchFamily="18" charset="0"/>
              </a:rPr>
              <a:t>e</a:t>
            </a:r>
            <a:r>
              <a:rPr kumimoji="1" lang="en-US" altLang="ja-JP" sz="2000" baseline="-25000" dirty="0">
                <a:latin typeface="Times New Roman" panose="02020603050405020304" pitchFamily="18" charset="0"/>
                <a:cs typeface="Times New Roman" panose="02020603050405020304" pitchFamily="18" charset="0"/>
              </a:rPr>
              <a:t>0</a:t>
            </a:r>
            <a:r>
              <a:rPr kumimoji="1" lang="en-US" altLang="ja-JP" sz="2000" dirty="0">
                <a:latin typeface="Times New Roman" panose="02020603050405020304" pitchFamily="18" charset="0"/>
                <a:cs typeface="Times New Roman" panose="02020603050405020304" pitchFamily="18" charset="0"/>
              </a:rPr>
              <a:t> =</a:t>
            </a:r>
            <a:r>
              <a:rPr lang="en-US" altLang="ja-JP" sz="2000" dirty="0">
                <a:latin typeface="Times New Roman" panose="02020603050405020304" pitchFamily="18" charset="0"/>
                <a:cs typeface="Times New Roman" panose="02020603050405020304" pitchFamily="18" charset="0"/>
              </a:rPr>
              <a:t>1.8×10</a:t>
            </a:r>
            <a:r>
              <a:rPr lang="en-US" altLang="ja-JP" sz="2000" baseline="30000" dirty="0">
                <a:latin typeface="Times New Roman" panose="02020603050405020304" pitchFamily="18" charset="0"/>
                <a:cs typeface="Times New Roman" panose="02020603050405020304" pitchFamily="18" charset="0"/>
              </a:rPr>
              <a:t>17 </a:t>
            </a:r>
            <a:r>
              <a:rPr lang="en-US" altLang="ja-JP" sz="2000" dirty="0">
                <a:latin typeface="Times New Roman" panose="02020603050405020304" pitchFamily="18" charset="0"/>
                <a:cs typeface="Times New Roman" panose="02020603050405020304" pitchFamily="18" charset="0"/>
              </a:rPr>
              <a:t>m</a:t>
            </a:r>
            <a:r>
              <a:rPr lang="en-US" altLang="ja-JP" sz="2000" baseline="30000" dirty="0">
                <a:latin typeface="Times New Roman" panose="02020603050405020304" pitchFamily="18" charset="0"/>
                <a:cs typeface="Times New Roman" panose="02020603050405020304" pitchFamily="18" charset="0"/>
              </a:rPr>
              <a:t>-3 </a:t>
            </a:r>
            <a:endParaRPr lang="ja-JP" altLang="en-US" dirty="0"/>
          </a:p>
        </p:txBody>
      </p:sp>
      <p:pic>
        <p:nvPicPr>
          <p:cNvPr id="8" name="図 7">
            <a:extLst>
              <a:ext uri="{FF2B5EF4-FFF2-40B4-BE49-F238E27FC236}">
                <a16:creationId xmlns:a16="http://schemas.microsoft.com/office/drawing/2014/main" id="{F86FE72F-3E44-868C-32EC-402598367242}"/>
              </a:ext>
            </a:extLst>
          </p:cNvPr>
          <p:cNvPicPr>
            <a:picLocks noChangeAspect="1"/>
          </p:cNvPicPr>
          <p:nvPr/>
        </p:nvPicPr>
        <p:blipFill>
          <a:blip r:embed="rId2"/>
          <a:stretch>
            <a:fillRect/>
          </a:stretch>
        </p:blipFill>
        <p:spPr>
          <a:xfrm>
            <a:off x="2582048" y="1634237"/>
            <a:ext cx="8000688" cy="5223763"/>
          </a:xfrm>
          <a:prstGeom prst="rect">
            <a:avLst/>
          </a:prstGeom>
        </p:spPr>
      </p:pic>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AEE4B2B2-6662-A5B7-21C6-85E3BB24CA0D}"/>
                  </a:ext>
                </a:extLst>
              </p:cNvPr>
              <p:cNvSpPr txBox="1"/>
              <p:nvPr/>
            </p:nvSpPr>
            <p:spPr>
              <a:xfrm>
                <a:off x="93289" y="738324"/>
                <a:ext cx="11850471" cy="830997"/>
              </a:xfrm>
              <a:prstGeom prst="rect">
                <a:avLst/>
              </a:prstGeom>
              <a:solidFill>
                <a:srgbClr val="FFFF99"/>
              </a:solidFill>
            </p:spPr>
            <p:txBody>
              <a:bodyPr wrap="square" rtlCol="0">
                <a:spAutoFit/>
              </a:bodyPr>
              <a:lstStyle/>
              <a:p>
                <a:r>
                  <a:rPr kumimoji="1" lang="ja-JP" altLang="en-US" sz="2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It is considered that the H</a:t>
                </a:r>
                <a:r>
                  <a:rPr kumimoji="1" lang="en-US" altLang="ja-JP" sz="2000" baseline="30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 ion density obeys the Boltzmann relation in the range of </a:t>
                </a:r>
                <a14:m>
                  <m:oMath xmlns:m="http://schemas.openxmlformats.org/officeDocument/2006/math">
                    <m:sSub>
                      <m:sSubPr>
                        <m:ctrlPr>
                          <a:rPr lang="en-US" altLang="ja-JP" sz="2000" i="1">
                            <a:latin typeface="Cambria Math" panose="02040503050406030204" pitchFamily="18" charset="0"/>
                          </a:rPr>
                        </m:ctrlPr>
                      </m:sSubPr>
                      <m:e>
                        <m:r>
                          <a:rPr lang="en-US" altLang="ja-JP" sz="2000" i="1">
                            <a:latin typeface="Cambria Math" panose="02040503050406030204" pitchFamily="18" charset="0"/>
                          </a:rPr>
                          <m:t>0.</m:t>
                        </m:r>
                        <m:r>
                          <a:rPr lang="en-US" altLang="ja-JP" sz="2000" b="0" i="1" smtClean="0">
                            <a:latin typeface="Cambria Math" panose="02040503050406030204" pitchFamily="18" charset="0"/>
                          </a:rPr>
                          <m:t>9</m:t>
                        </m:r>
                        <m:r>
                          <a:rPr lang="en-US" altLang="ja-JP" sz="2000" i="1">
                            <a:latin typeface="Cambria Math" panose="02040503050406030204" pitchFamily="18" charset="0"/>
                          </a:rPr>
                          <m:t> </m:t>
                        </m:r>
                        <m:r>
                          <m:rPr>
                            <m:sty m:val="p"/>
                          </m:rPr>
                          <a:rPr lang="en-US" altLang="ja-JP" sz="2000">
                            <a:latin typeface="Cambria Math" panose="02040503050406030204" pitchFamily="18" charset="0"/>
                          </a:rPr>
                          <m:t>V</m:t>
                        </m:r>
                        <m:r>
                          <a:rPr lang="en-US" altLang="ja-JP" sz="2000" i="1">
                            <a:latin typeface="Cambria Math" panose="02040503050406030204" pitchFamily="18" charset="0"/>
                          </a:rPr>
                          <m:t> </m:t>
                        </m:r>
                        <m:r>
                          <a:rPr lang="en-US" altLang="ja-JP" sz="2000" i="1">
                            <a:latin typeface="Cambria Math" panose="02040503050406030204" pitchFamily="18" charset="0"/>
                            <a:ea typeface="Cambria Math" panose="02040503050406030204" pitchFamily="18" charset="0"/>
                          </a:rPr>
                          <m:t>&lt;</m:t>
                        </m:r>
                        <m:r>
                          <a:rPr lang="ja-JP" altLang="en-US" sz="2000" i="1">
                            <a:latin typeface="Cambria Math" panose="02040503050406030204" pitchFamily="18" charset="0"/>
                          </a:rPr>
                          <m:t>𝜙</m:t>
                        </m:r>
                      </m:e>
                      <m:sub>
                        <m:r>
                          <a:rPr lang="en-US" altLang="ja-JP" sz="2000" i="1">
                            <a:latin typeface="Cambria Math" panose="02040503050406030204" pitchFamily="18" charset="0"/>
                          </a:rPr>
                          <m:t>𝑠𝑖𝑚</m:t>
                        </m:r>
                      </m:sub>
                    </m:sSub>
                    <m:r>
                      <a:rPr lang="en-US" altLang="ja-JP" sz="2000" i="1">
                        <a:latin typeface="Cambria Math" panose="02040503050406030204" pitchFamily="18" charset="0"/>
                        <a:ea typeface="Cambria Math" panose="02040503050406030204" pitchFamily="18" charset="0"/>
                      </a:rPr>
                      <m:t>&lt;1.</m:t>
                    </m:r>
                    <m:r>
                      <a:rPr lang="en-US" altLang="ja-JP" sz="2000" b="0" i="1" smtClean="0">
                        <a:latin typeface="Cambria Math" panose="02040503050406030204" pitchFamily="18" charset="0"/>
                        <a:ea typeface="Cambria Math" panose="02040503050406030204" pitchFamily="18" charset="0"/>
                      </a:rPr>
                      <m:t>4</m:t>
                    </m:r>
                    <m:r>
                      <a:rPr lang="en-US" altLang="ja-JP" sz="2000" i="1">
                        <a:latin typeface="Cambria Math" panose="02040503050406030204" pitchFamily="18" charset="0"/>
                        <a:ea typeface="Cambria Math" panose="02040503050406030204" pitchFamily="18" charset="0"/>
                      </a:rPr>
                      <m:t> </m:t>
                    </m:r>
                    <m:r>
                      <m:rPr>
                        <m:sty m:val="p"/>
                      </m:rPr>
                      <a:rPr lang="en-US" altLang="ja-JP" sz="2000">
                        <a:latin typeface="Cambria Math" panose="02040503050406030204" pitchFamily="18" charset="0"/>
                        <a:ea typeface="Cambria Math" panose="02040503050406030204" pitchFamily="18" charset="0"/>
                      </a:rPr>
                      <m:t>V</m:t>
                    </m:r>
                    <m:r>
                      <a:rPr lang="en-US" altLang="ja-JP" sz="2000" b="0" i="0" smtClean="0">
                        <a:latin typeface="Cambria Math" panose="02040503050406030204" pitchFamily="18" charset="0"/>
                        <a:ea typeface="Cambria Math" panose="02040503050406030204" pitchFamily="18" charset="0"/>
                      </a:rPr>
                      <m:t>.</m:t>
                    </m:r>
                  </m:oMath>
                </a14:m>
                <a:endParaRPr kumimoji="1" lang="en-US" altLang="ja-JP" sz="2000" dirty="0">
                  <a:latin typeface="Times New Roman" panose="02020603050405020304" pitchFamily="18" charset="0"/>
                  <a:cs typeface="Times New Roman" panose="02020603050405020304" pitchFamily="18" charset="0"/>
                </a:endParaRPr>
              </a:p>
              <a:p>
                <a:endParaRPr lang="en-US" altLang="ja-JP" sz="800" dirty="0">
                  <a:latin typeface="Times New Roman" panose="02020603050405020304" pitchFamily="18" charset="0"/>
                  <a:cs typeface="Times New Roman" panose="02020603050405020304" pitchFamily="18" charset="0"/>
                </a:endParaRPr>
              </a:p>
              <a:p>
                <a:r>
                  <a:rPr kumimoji="1" lang="ja-JP" altLang="en-US" sz="2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The H</a:t>
                </a:r>
                <a:r>
                  <a:rPr kumimoji="1" lang="en-US" altLang="ja-JP" sz="2000" baseline="30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 ion density distribution is almost in consistent with that of  H</a:t>
                </a:r>
                <a:r>
                  <a:rPr kumimoji="1" lang="en-US" altLang="ja-JP" sz="2000" baseline="30000" dirty="0">
                    <a:latin typeface="Times New Roman" panose="02020603050405020304" pitchFamily="18" charset="0"/>
                    <a:cs typeface="Times New Roman" panose="02020603050405020304" pitchFamily="18" charset="0"/>
                  </a:rPr>
                  <a:t>+</a:t>
                </a:r>
                <a:r>
                  <a:rPr kumimoji="1" lang="en-US" altLang="ja-JP" sz="2000" dirty="0">
                    <a:latin typeface="Times New Roman" panose="02020603050405020304" pitchFamily="18" charset="0"/>
                    <a:cs typeface="Times New Roman" panose="02020603050405020304" pitchFamily="18" charset="0"/>
                  </a:rPr>
                  <a:t> ion density due to the plasma neutrality.</a:t>
                </a:r>
                <a:endParaRPr kumimoji="1" lang="ja-JP" altLang="en-US" sz="2000" dirty="0">
                  <a:latin typeface="Times New Roman" panose="02020603050405020304" pitchFamily="18" charset="0"/>
                  <a:cs typeface="Times New Roman" panose="02020603050405020304" pitchFamily="18" charset="0"/>
                </a:endParaRPr>
              </a:p>
            </p:txBody>
          </p:sp>
        </mc:Choice>
        <mc:Fallback xmlns="">
          <p:sp>
            <p:nvSpPr>
              <p:cNvPr id="14" name="テキスト ボックス 13">
                <a:extLst>
                  <a:ext uri="{FF2B5EF4-FFF2-40B4-BE49-F238E27FC236}">
                    <a16:creationId xmlns:a16="http://schemas.microsoft.com/office/drawing/2014/main" id="{AEE4B2B2-6662-A5B7-21C6-85E3BB24CA0D}"/>
                  </a:ext>
                </a:extLst>
              </p:cNvPr>
              <p:cNvSpPr txBox="1">
                <a:spLocks noRot="1" noChangeAspect="1" noMove="1" noResize="1" noEditPoints="1" noAdjustHandles="1" noChangeArrowheads="1" noChangeShapeType="1" noTextEdit="1"/>
              </p:cNvSpPr>
              <p:nvPr/>
            </p:nvSpPr>
            <p:spPr>
              <a:xfrm>
                <a:off x="93289" y="738324"/>
                <a:ext cx="11850471" cy="830997"/>
              </a:xfrm>
              <a:prstGeom prst="rect">
                <a:avLst/>
              </a:prstGeom>
              <a:blipFill>
                <a:blip r:embed="rId3"/>
                <a:stretch>
                  <a:fillRect l="-514" t="-4412" b="-1323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E427E71F-6A35-4AD1-E85F-BEEBF28DB98F}"/>
                  </a:ext>
                </a:extLst>
              </p:cNvPr>
              <p:cNvSpPr txBox="1"/>
              <p:nvPr/>
            </p:nvSpPr>
            <p:spPr>
              <a:xfrm>
                <a:off x="6096000" y="1846585"/>
                <a:ext cx="1201996" cy="400110"/>
              </a:xfrm>
              <a:prstGeom prst="rect">
                <a:avLst/>
              </a:prstGeom>
              <a:noFill/>
            </p:spPr>
            <p:txBody>
              <a:bodyPr wrap="none" rtlCol="0">
                <a:spAutoFit/>
              </a:bodyPr>
              <a:lstStyle/>
              <a:p>
                <a:r>
                  <a:rPr lang="en-US" altLang="ja-JP" sz="2000" dirty="0"/>
                  <a:t> </a:t>
                </a:r>
                <a14:m>
                  <m:oMath xmlns:m="http://schemas.openxmlformats.org/officeDocument/2006/math">
                    <m:sSub>
                      <m:sSubPr>
                        <m:ctrlPr>
                          <a:rPr lang="ja-JP" altLang="en-US" sz="2000" i="1" smtClean="0">
                            <a:latin typeface="Cambria Math" panose="02040503050406030204" pitchFamily="18" charset="0"/>
                          </a:rPr>
                        </m:ctrlPr>
                      </m:sSubPr>
                      <m:e>
                        <m:r>
                          <a:rPr lang="ja-JP" altLang="en-US" sz="2000" i="1" smtClean="0">
                            <a:latin typeface="Cambria Math" panose="02040503050406030204" pitchFamily="18" charset="0"/>
                          </a:rPr>
                          <m:t>𝜙</m:t>
                        </m:r>
                      </m:e>
                      <m:sub>
                        <m:r>
                          <a:rPr lang="en-US" altLang="ja-JP" sz="2000" i="1">
                            <a:latin typeface="Cambria Math" panose="02040503050406030204" pitchFamily="18" charset="0"/>
                          </a:rPr>
                          <m:t>𝑠𝑖𝑚</m:t>
                        </m:r>
                      </m:sub>
                    </m:sSub>
                    <m:r>
                      <a:rPr lang="en-US" altLang="ja-JP" sz="2000" b="0" i="1" smtClean="0">
                        <a:latin typeface="Cambria Math" panose="02040503050406030204" pitchFamily="18" charset="0"/>
                      </a:rPr>
                      <m:t> </m:t>
                    </m:r>
                    <m:r>
                      <a:rPr lang="en-US" altLang="ja-JP" sz="2000" b="0" i="0" smtClean="0">
                        <a:latin typeface="Cambria Math" panose="02040503050406030204" pitchFamily="18" charset="0"/>
                      </a:rPr>
                      <m:t>(</m:t>
                    </m:r>
                    <m:r>
                      <m:rPr>
                        <m:sty m:val="p"/>
                      </m:rPr>
                      <a:rPr lang="en-US" altLang="ja-JP" sz="2000" b="0" i="0" smtClean="0">
                        <a:latin typeface="Cambria Math" panose="02040503050406030204" pitchFamily="18" charset="0"/>
                      </a:rPr>
                      <m:t>V</m:t>
                    </m:r>
                    <m:r>
                      <a:rPr lang="en-US" altLang="ja-JP" sz="2000" b="0" i="0" smtClean="0">
                        <a:latin typeface="Cambria Math" panose="02040503050406030204" pitchFamily="18" charset="0"/>
                      </a:rPr>
                      <m:t>)</m:t>
                    </m:r>
                  </m:oMath>
                </a14:m>
                <a:endPar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mc:Choice>
        <mc:Fallback xmlns="">
          <p:sp>
            <p:nvSpPr>
              <p:cNvPr id="11" name="テキスト ボックス 10">
                <a:extLst>
                  <a:ext uri="{FF2B5EF4-FFF2-40B4-BE49-F238E27FC236}">
                    <a16:creationId xmlns:a16="http://schemas.microsoft.com/office/drawing/2014/main" id="{E427E71F-6A35-4AD1-E85F-BEEBF28DB98F}"/>
                  </a:ext>
                </a:extLst>
              </p:cNvPr>
              <p:cNvSpPr txBox="1">
                <a:spLocks noRot="1" noChangeAspect="1" noMove="1" noResize="1" noEditPoints="1" noAdjustHandles="1" noChangeArrowheads="1" noChangeShapeType="1" noTextEdit="1"/>
              </p:cNvSpPr>
              <p:nvPr/>
            </p:nvSpPr>
            <p:spPr>
              <a:xfrm>
                <a:off x="6096000" y="1846585"/>
                <a:ext cx="1201996" cy="400110"/>
              </a:xfrm>
              <a:prstGeom prst="rect">
                <a:avLst/>
              </a:prstGeom>
              <a:blipFill>
                <a:blip r:embed="rId4"/>
                <a:stretch>
                  <a:fillRect r="-2030" b="-13636"/>
                </a:stretch>
              </a:blipFill>
            </p:spPr>
            <p:txBody>
              <a:bodyPr/>
              <a:lstStyle/>
              <a:p>
                <a:r>
                  <a:rPr lang="ja-JP" altLang="en-US">
                    <a:noFill/>
                  </a:rPr>
                  <a:t> </a:t>
                </a:r>
              </a:p>
            </p:txBody>
          </p:sp>
        </mc:Fallback>
      </mc:AlternateContent>
      <p:sp>
        <p:nvSpPr>
          <p:cNvPr id="9" name="テキスト ボックス 8">
            <a:extLst>
              <a:ext uri="{FF2B5EF4-FFF2-40B4-BE49-F238E27FC236}">
                <a16:creationId xmlns:a16="http://schemas.microsoft.com/office/drawing/2014/main" id="{6F43DB90-960B-385F-8197-ADFDA261ACA4}"/>
              </a:ext>
            </a:extLst>
          </p:cNvPr>
          <p:cNvSpPr txBox="1"/>
          <p:nvPr/>
        </p:nvSpPr>
        <p:spPr>
          <a:xfrm rot="16200000">
            <a:off x="1520449" y="3842182"/>
            <a:ext cx="2104298" cy="461665"/>
          </a:xfrm>
          <a:prstGeom prst="rect">
            <a:avLst/>
          </a:prstGeom>
          <a:noFill/>
        </p:spPr>
        <p:txBody>
          <a:bodyPr wrap="square" rtlCol="0">
            <a:spAutoFit/>
          </a:bodyPr>
          <a:lstStyle/>
          <a:p>
            <a:r>
              <a:rPr lang="en-US" altLang="ja-JP" sz="2400" baseline="-25000" dirty="0">
                <a:latin typeface="Times New Roman" panose="02020603050405020304" pitchFamily="18" charset="0"/>
                <a:cs typeface="Times New Roman" panose="02020603050405020304" pitchFamily="18" charset="0"/>
              </a:rPr>
              <a:t> </a:t>
            </a:r>
            <a:r>
              <a:rPr lang="en-US" altLang="ja-JP" sz="2400" i="1" dirty="0" err="1">
                <a:latin typeface="Times New Roman" panose="02020603050405020304" pitchFamily="18" charset="0"/>
                <a:cs typeface="Times New Roman" panose="02020603050405020304" pitchFamily="18" charset="0"/>
              </a:rPr>
              <a:t>n</a:t>
            </a:r>
            <a:r>
              <a:rPr lang="en-US" altLang="ja-JP" sz="2400" baseline="-25000" dirty="0" err="1">
                <a:latin typeface="Times New Roman" panose="02020603050405020304" pitchFamily="18" charset="0"/>
                <a:cs typeface="Times New Roman" panose="02020603050405020304" pitchFamily="18" charset="0"/>
              </a:rPr>
              <a:t>H</a:t>
            </a:r>
            <a:r>
              <a:rPr lang="en-US" altLang="ja-JP" sz="2400" baseline="-250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 (×</a:t>
            </a:r>
            <a:r>
              <a:rPr lang="en-US" altLang="ja-JP" sz="2000" i="1" dirty="0">
                <a:latin typeface="Times New Roman" panose="02020603050405020304" pitchFamily="18" charset="0"/>
                <a:cs typeface="Times New Roman" panose="02020603050405020304" pitchFamily="18" charset="0"/>
              </a:rPr>
              <a:t>n</a:t>
            </a:r>
            <a:r>
              <a:rPr lang="en-US" altLang="ja-JP" sz="2000" baseline="-25000" dirty="0">
                <a:latin typeface="Times New Roman" panose="02020603050405020304" pitchFamily="18" charset="0"/>
                <a:cs typeface="Times New Roman" panose="02020603050405020304" pitchFamily="18" charset="0"/>
              </a:rPr>
              <a:t>e0</a:t>
            </a:r>
            <a:r>
              <a:rPr lang="en-US" altLang="ja-JP" sz="2400" dirty="0">
                <a:latin typeface="Times New Roman" panose="02020603050405020304" pitchFamily="18" charset="0"/>
                <a:cs typeface="Times New Roman" panose="02020603050405020304" pitchFamily="18" charset="0"/>
              </a:rPr>
              <a:t> m</a:t>
            </a:r>
            <a:r>
              <a:rPr lang="en-US" altLang="ja-JP" sz="2400" baseline="30000" dirty="0">
                <a:latin typeface="Times New Roman" panose="02020603050405020304" pitchFamily="18" charset="0"/>
                <a:cs typeface="Times New Roman" panose="02020603050405020304" pitchFamily="18" charset="0"/>
              </a:rPr>
              <a:t>-3</a:t>
            </a:r>
            <a:r>
              <a:rPr lang="en-US" altLang="ja-JP" sz="2400" dirty="0">
                <a:latin typeface="Times New Roman" panose="02020603050405020304" pitchFamily="18" charset="0"/>
                <a:cs typeface="Times New Roman" panose="02020603050405020304" pitchFamily="18" charset="0"/>
              </a:rPr>
              <a:t>)</a:t>
            </a:r>
            <a:endParaRPr kumimoji="1" lang="ja-JP" altLang="en-US" sz="2400" dirty="0">
              <a:latin typeface="Times New Roman" panose="02020603050405020304" pitchFamily="18" charset="0"/>
              <a:cs typeface="Times New Roman" panose="02020603050405020304" pitchFamily="18" charset="0"/>
            </a:endParaRPr>
          </a:p>
        </p:txBody>
      </p:sp>
      <p:sp>
        <p:nvSpPr>
          <p:cNvPr id="12" name="四角形: 角を丸くする 11">
            <a:extLst>
              <a:ext uri="{FF2B5EF4-FFF2-40B4-BE49-F238E27FC236}">
                <a16:creationId xmlns:a16="http://schemas.microsoft.com/office/drawing/2014/main" id="{FD78A10B-EC45-BED3-0F02-ACD08E92D1B7}"/>
              </a:ext>
            </a:extLst>
          </p:cNvPr>
          <p:cNvSpPr/>
          <p:nvPr/>
        </p:nvSpPr>
        <p:spPr>
          <a:xfrm>
            <a:off x="6223366" y="2373166"/>
            <a:ext cx="939434" cy="1295400"/>
          </a:xfrm>
          <a:prstGeom prst="roundRect">
            <a:avLst/>
          </a:prstGeom>
          <a:solidFill>
            <a:srgbClr val="CCFFCC">
              <a:alpha val="25000"/>
            </a:srgb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31728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5">
            <a:extLst>
              <a:ext uri="{FF2B5EF4-FFF2-40B4-BE49-F238E27FC236}">
                <a16:creationId xmlns:a16="http://schemas.microsoft.com/office/drawing/2014/main" id="{95A0F851-D34A-2755-27B9-FBA2F484CA7F}"/>
              </a:ext>
            </a:extLst>
          </p:cNvPr>
          <p:cNvSpPr>
            <a:spLocks noChangeShapeType="1"/>
          </p:cNvSpPr>
          <p:nvPr/>
        </p:nvSpPr>
        <p:spPr bwMode="auto">
          <a:xfrm>
            <a:off x="363578" y="557467"/>
            <a:ext cx="7049593" cy="0"/>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 name="正方形/長方形 4">
            <a:extLst>
              <a:ext uri="{FF2B5EF4-FFF2-40B4-BE49-F238E27FC236}">
                <a16:creationId xmlns:a16="http://schemas.microsoft.com/office/drawing/2014/main" id="{04C8DCC8-CC2F-9EAB-7D58-E1D2843B1C5F}"/>
              </a:ext>
            </a:extLst>
          </p:cNvPr>
          <p:cNvSpPr/>
          <p:nvPr/>
        </p:nvSpPr>
        <p:spPr>
          <a:xfrm>
            <a:off x="264056" y="4997"/>
            <a:ext cx="7403686" cy="523220"/>
          </a:xfrm>
          <a:prstGeom prst="rect">
            <a:avLst/>
          </a:prstGeom>
        </p:spPr>
        <p:txBody>
          <a:bodyPr wrap="square">
            <a:spAutoFit/>
          </a:bodyPr>
          <a:lstStyle/>
          <a:p>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Simulation result for the force balance in H</a:t>
            </a:r>
            <a:r>
              <a:rPr lang="en-US" altLang="ja-JP" sz="2800" baseline="300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a:t>
            </a:r>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 ions</a:t>
            </a:r>
            <a:endParaRPr lang="ja-JP" altLang="en-US"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endParaRPr>
          </a:p>
        </p:txBody>
      </p:sp>
      <p:pic>
        <p:nvPicPr>
          <p:cNvPr id="7" name="図 6">
            <a:extLst>
              <a:ext uri="{FF2B5EF4-FFF2-40B4-BE49-F238E27FC236}">
                <a16:creationId xmlns:a16="http://schemas.microsoft.com/office/drawing/2014/main" id="{40104482-6CD3-3E40-3276-7D25EA51479A}"/>
              </a:ext>
            </a:extLst>
          </p:cNvPr>
          <p:cNvPicPr>
            <a:picLocks noChangeAspect="1"/>
          </p:cNvPicPr>
          <p:nvPr/>
        </p:nvPicPr>
        <p:blipFill>
          <a:blip r:embed="rId2"/>
          <a:stretch>
            <a:fillRect/>
          </a:stretch>
        </p:blipFill>
        <p:spPr>
          <a:xfrm>
            <a:off x="692890" y="612655"/>
            <a:ext cx="6546017" cy="4273988"/>
          </a:xfrm>
          <a:prstGeom prst="rect">
            <a:avLst/>
          </a:prstGeom>
        </p:spPr>
      </p:pic>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E2E35C6C-34B3-2B67-9B03-F2F3170E21DF}"/>
                  </a:ext>
                </a:extLst>
              </p:cNvPr>
              <p:cNvSpPr txBox="1"/>
              <p:nvPr/>
            </p:nvSpPr>
            <p:spPr>
              <a:xfrm>
                <a:off x="3183909" y="5468067"/>
                <a:ext cx="2180914" cy="400110"/>
              </a:xfrm>
              <a:prstGeom prst="rect">
                <a:avLst/>
              </a:prstGeom>
              <a:noFill/>
            </p:spPr>
            <p:txBody>
              <a:bodyPr wrap="square">
                <a:spAutoFit/>
              </a:bodyPr>
              <a:lstStyle/>
              <a:p>
                <a:pPr/>
                <a14:m>
                  <m:oMathPara xmlns:m="http://schemas.openxmlformats.org/officeDocument/2006/math">
                    <m:oMath>
                      <m:d>
                        <m:dPr>
                          <m:begChr m:val="|"/>
                          <m:endChr m:val="|"/>
                          <m:ctrlPr>
                            <a:rPr lang="ja-JP" altLang="en-US" sz="2000" i="1">
                              <a:latin typeface="Cambria Math" panose="02040503050406030204" pitchFamily="18" charset="0"/>
                            </a:rPr>
                          </m:ctrlPr>
                        </m:dPr>
                        <m:e>
                          <m:r>
                            <a:rPr lang="ja-JP" altLang="en-US" sz="2000" i="1">
                              <a:latin typeface="Cambria Math" panose="02040503050406030204" pitchFamily="18" charset="0"/>
                            </a:rPr>
                            <m:t>𝑚𝑛</m:t>
                          </m:r>
                          <m:r>
                            <a:rPr lang="ja-JP" altLang="en-US" sz="2000" b="1" i="1">
                              <a:latin typeface="Cambria Math" panose="02040503050406030204" pitchFamily="18" charset="0"/>
                            </a:rPr>
                            <m:t>𝑽</m:t>
                          </m:r>
                          <m:r>
                            <a:rPr lang="ja-JP" altLang="en-US" sz="2000">
                              <a:latin typeface="Cambria Math" panose="02040503050406030204" pitchFamily="18" charset="0"/>
                            </a:rPr>
                            <m:t>𝛻</m:t>
                          </m:r>
                          <m:r>
                            <a:rPr lang="ja-JP" altLang="en-US" sz="2000">
                              <a:latin typeface="Cambria Math" panose="02040503050406030204" pitchFamily="18" charset="0"/>
                            </a:rPr>
                            <m:t>∙</m:t>
                          </m:r>
                          <m:r>
                            <a:rPr lang="ja-JP" altLang="en-US" sz="2000" b="1" i="1">
                              <a:latin typeface="Cambria Math" panose="02040503050406030204" pitchFamily="18" charset="0"/>
                            </a:rPr>
                            <m:t>𝑽</m:t>
                          </m:r>
                        </m:e>
                      </m:d>
                      <m:r>
                        <a:rPr lang="en-US" altLang="ja-JP" sz="2000" i="1" smtClean="0">
                          <a:latin typeface="Cambria Math" panose="02040503050406030204" pitchFamily="18" charset="0"/>
                          <a:ea typeface="Cambria Math" panose="02040503050406030204" pitchFamily="18" charset="0"/>
                        </a:rPr>
                        <m:t>&lt;</m:t>
                      </m:r>
                      <m:d>
                        <m:dPr>
                          <m:begChr m:val="|"/>
                          <m:endChr m:val="|"/>
                          <m:ctrlPr>
                            <a:rPr lang="en-US" altLang="ja-JP" sz="2000" i="1" smtClean="0">
                              <a:latin typeface="Cambria Math" panose="02040503050406030204" pitchFamily="18" charset="0"/>
                              <a:ea typeface="Cambria Math" panose="02040503050406030204" pitchFamily="18" charset="0"/>
                            </a:rPr>
                          </m:ctrlPr>
                        </m:dPr>
                        <m:e>
                          <m:r>
                            <m:rPr>
                              <m:sty m:val="p"/>
                            </m:rPr>
                            <a:rPr lang="en-US" altLang="ja-JP" sz="2000" i="1"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𝑝</m:t>
                          </m:r>
                        </m:e>
                      </m:d>
                    </m:oMath>
                  </m:oMathPara>
                </a14:m>
                <a:endParaRPr lang="ja-JP" altLang="en-US" sz="2000" dirty="0"/>
              </a:p>
            </p:txBody>
          </p:sp>
        </mc:Choice>
        <mc:Fallback xmlns="">
          <p:sp>
            <p:nvSpPr>
              <p:cNvPr id="9" name="テキスト ボックス 8">
                <a:extLst>
                  <a:ext uri="{FF2B5EF4-FFF2-40B4-BE49-F238E27FC236}">
                    <a16:creationId xmlns:a16="http://schemas.microsoft.com/office/drawing/2014/main" id="{E2E35C6C-34B3-2B67-9B03-F2F3170E21DF}"/>
                  </a:ext>
                </a:extLst>
              </p:cNvPr>
              <p:cNvSpPr txBox="1">
                <a:spLocks noRot="1" noChangeAspect="1" noMove="1" noResize="1" noEditPoints="1" noAdjustHandles="1" noChangeArrowheads="1" noChangeShapeType="1" noTextEdit="1"/>
              </p:cNvSpPr>
              <p:nvPr/>
            </p:nvSpPr>
            <p:spPr>
              <a:xfrm>
                <a:off x="3183909" y="5468067"/>
                <a:ext cx="2180914" cy="400110"/>
              </a:xfrm>
              <a:prstGeom prst="rect">
                <a:avLst/>
              </a:prstGeom>
              <a:blipFill>
                <a:blip r:embed="rId3"/>
                <a:stretch>
                  <a:fillRect b="-606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4EADB19B-416C-AD7E-956C-64127501CDB1}"/>
                  </a:ext>
                </a:extLst>
              </p:cNvPr>
              <p:cNvSpPr txBox="1"/>
              <p:nvPr/>
            </p:nvSpPr>
            <p:spPr>
              <a:xfrm>
                <a:off x="587033" y="5479589"/>
                <a:ext cx="2788917" cy="400110"/>
              </a:xfrm>
              <a:prstGeom prst="rect">
                <a:avLst/>
              </a:prstGeom>
              <a:noFill/>
            </p:spPr>
            <p:txBody>
              <a:bodyPr wrap="square">
                <a:spAutoFit/>
              </a:bodyPr>
              <a:lstStyle/>
              <a:p>
                <a:pPr/>
                <a14:m>
                  <m:oMathPara xmlns:m="http://schemas.openxmlformats.org/officeDocument/2006/math">
                    <m:oMath>
                      <m:sSub>
                        <m:sSubPr>
                          <m:ctrlPr>
                            <a:rPr lang="en-US" altLang="ja-JP" sz="2000" b="0" i="1" smtClean="0">
                              <a:latin typeface="Cambria Math" panose="02040503050406030204" pitchFamily="18" charset="0"/>
                            </a:rPr>
                          </m:ctrlPr>
                        </m:sSubPr>
                        <m:e>
                          <m:r>
                            <a:rPr lang="en-US" altLang="ja-JP" sz="2000" b="0" i="1" smtClean="0">
                              <a:latin typeface="Cambria Math" panose="02040503050406030204" pitchFamily="18" charset="0"/>
                            </a:rPr>
                            <m:t>1.1 </m:t>
                          </m:r>
                          <m:r>
                            <m:rPr>
                              <m:sty m:val="p"/>
                            </m:rPr>
                            <a:rPr lang="en-US" altLang="ja-JP" sz="2000" b="0" i="0" smtClean="0">
                              <a:latin typeface="Cambria Math" panose="02040503050406030204" pitchFamily="18" charset="0"/>
                            </a:rPr>
                            <m:t>V</m:t>
                          </m:r>
                          <m:r>
                            <a:rPr lang="en-US" altLang="ja-JP" sz="2000" b="0" i="1" smtClean="0">
                              <a:latin typeface="Cambria Math" panose="02040503050406030204" pitchFamily="18" charset="0"/>
                            </a:rPr>
                            <m:t> </m:t>
                          </m:r>
                          <m:r>
                            <a:rPr lang="en-US" altLang="ja-JP" sz="2000" b="0" i="1" smtClean="0">
                              <a:latin typeface="Cambria Math" panose="02040503050406030204" pitchFamily="18" charset="0"/>
                              <a:ea typeface="Cambria Math" panose="02040503050406030204" pitchFamily="18" charset="0"/>
                            </a:rPr>
                            <m:t>&lt;</m:t>
                          </m:r>
                          <m:r>
                            <a:rPr lang="ja-JP" altLang="en-US" sz="2000" i="1" smtClean="0">
                              <a:latin typeface="Cambria Math" panose="02040503050406030204" pitchFamily="18" charset="0"/>
                            </a:rPr>
                            <m:t>𝜙</m:t>
                          </m:r>
                        </m:e>
                        <m:sub>
                          <m:r>
                            <a:rPr lang="en-US" altLang="ja-JP" sz="2000" i="1">
                              <a:latin typeface="Cambria Math" panose="02040503050406030204" pitchFamily="18" charset="0"/>
                            </a:rPr>
                            <m:t>𝑠𝑖𝑚</m:t>
                          </m:r>
                        </m:sub>
                      </m:sSub>
                      <m:r>
                        <a:rPr lang="en-US" altLang="ja-JP" sz="2000" i="1" smtClean="0">
                          <a:latin typeface="Cambria Math" panose="02040503050406030204" pitchFamily="18" charset="0"/>
                          <a:ea typeface="Cambria Math" panose="02040503050406030204" pitchFamily="18" charset="0"/>
                        </a:rPr>
                        <m:t>&lt;</m:t>
                      </m:r>
                      <m:r>
                        <a:rPr lang="en-US" altLang="ja-JP" sz="2000" b="0" i="1" smtClean="0">
                          <a:latin typeface="Cambria Math" panose="02040503050406030204" pitchFamily="18" charset="0"/>
                          <a:ea typeface="Cambria Math" panose="02040503050406030204" pitchFamily="18" charset="0"/>
                        </a:rPr>
                        <m:t>1.4 </m:t>
                      </m:r>
                      <m:r>
                        <m:rPr>
                          <m:sty m:val="p"/>
                        </m:rPr>
                        <a:rPr lang="en-US" altLang="ja-JP" sz="2000" b="0" i="0" smtClean="0">
                          <a:latin typeface="Cambria Math" panose="02040503050406030204" pitchFamily="18" charset="0"/>
                          <a:ea typeface="Cambria Math" panose="02040503050406030204" pitchFamily="18" charset="0"/>
                        </a:rPr>
                        <m:t>V</m:t>
                      </m:r>
                      <m:r>
                        <a:rPr lang="ja-JP" altLang="en-US" sz="2000" i="1">
                          <a:latin typeface="Cambria Math" panose="02040503050406030204" pitchFamily="18" charset="0"/>
                          <a:ea typeface="Cambria Math" panose="02040503050406030204" pitchFamily="18" charset="0"/>
                        </a:rPr>
                        <m:t>：</m:t>
                      </m:r>
                    </m:oMath>
                  </m:oMathPara>
                </a14:m>
                <a:endParaRPr lang="ja-JP" altLang="en-US" sz="2000" dirty="0"/>
              </a:p>
            </p:txBody>
          </p:sp>
        </mc:Choice>
        <mc:Fallback xmlns="">
          <p:sp>
            <p:nvSpPr>
              <p:cNvPr id="11" name="テキスト ボックス 10">
                <a:extLst>
                  <a:ext uri="{FF2B5EF4-FFF2-40B4-BE49-F238E27FC236}">
                    <a16:creationId xmlns:a16="http://schemas.microsoft.com/office/drawing/2014/main" id="{4EADB19B-416C-AD7E-956C-64127501CDB1}"/>
                  </a:ext>
                </a:extLst>
              </p:cNvPr>
              <p:cNvSpPr txBox="1">
                <a:spLocks noRot="1" noChangeAspect="1" noMove="1" noResize="1" noEditPoints="1" noAdjustHandles="1" noChangeArrowheads="1" noChangeShapeType="1" noTextEdit="1"/>
              </p:cNvSpPr>
              <p:nvPr/>
            </p:nvSpPr>
            <p:spPr>
              <a:xfrm>
                <a:off x="587033" y="5479589"/>
                <a:ext cx="2788917" cy="400110"/>
              </a:xfrm>
              <a:prstGeom prst="rect">
                <a:avLst/>
              </a:prstGeom>
              <a:blipFill>
                <a:blip r:embed="rId4"/>
                <a:stretch>
                  <a:fillRect b="-12121"/>
                </a:stretch>
              </a:blipFill>
            </p:spPr>
            <p:txBody>
              <a:bodyPr/>
              <a:lstStyle/>
              <a:p>
                <a:r>
                  <a:rPr lang="ja-JP" altLang="en-US">
                    <a:noFill/>
                  </a:rPr>
                  <a:t> </a:t>
                </a:r>
              </a:p>
            </p:txBody>
          </p:sp>
        </mc:Fallback>
      </mc:AlternateContent>
      <p:sp>
        <p:nvSpPr>
          <p:cNvPr id="13" name="正方形/長方形 12">
            <a:extLst>
              <a:ext uri="{FF2B5EF4-FFF2-40B4-BE49-F238E27FC236}">
                <a16:creationId xmlns:a16="http://schemas.microsoft.com/office/drawing/2014/main" id="{8D16A0C1-CE8E-0D90-8A24-0035A07784F7}"/>
              </a:ext>
            </a:extLst>
          </p:cNvPr>
          <p:cNvSpPr/>
          <p:nvPr/>
        </p:nvSpPr>
        <p:spPr>
          <a:xfrm>
            <a:off x="1245318" y="4846432"/>
            <a:ext cx="6341869" cy="39599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EAE97B68-7415-4C1B-65E1-86D1DBB119EF}"/>
              </a:ext>
            </a:extLst>
          </p:cNvPr>
          <p:cNvSpPr txBox="1"/>
          <p:nvPr/>
        </p:nvSpPr>
        <p:spPr>
          <a:xfrm>
            <a:off x="8227472" y="5479589"/>
            <a:ext cx="2153154" cy="400110"/>
          </a:xfrm>
          <a:prstGeom prst="rect">
            <a:avLst/>
          </a:prstGeom>
          <a:solidFill>
            <a:srgbClr val="FFFF99"/>
          </a:solidFill>
        </p:spPr>
        <p:txBody>
          <a:bodyPr wrap="none" rtlCol="0">
            <a:spAutoFit/>
          </a:bodyPr>
          <a:lstStyle/>
          <a:p>
            <a:r>
              <a:rPr kumimoji="1" lang="en-US" altLang="ja-JP" sz="2000" dirty="0">
                <a:latin typeface="Times New Roman" panose="02020603050405020304" pitchFamily="18" charset="0"/>
                <a:cs typeface="Times New Roman" panose="02020603050405020304" pitchFamily="18" charset="0"/>
              </a:rPr>
              <a:t>Boltzmann relation</a:t>
            </a:r>
            <a:endParaRPr kumimoji="1" lang="ja-JP" altLang="en-US" sz="20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82AB0C36-EE3D-5486-6D8B-D5EE488D06E3}"/>
                  </a:ext>
                </a:extLst>
              </p:cNvPr>
              <p:cNvSpPr txBox="1"/>
              <p:nvPr/>
            </p:nvSpPr>
            <p:spPr>
              <a:xfrm>
                <a:off x="6691847" y="5483830"/>
                <a:ext cx="1758553" cy="400110"/>
              </a:xfrm>
              <a:prstGeom prst="rect">
                <a:avLst/>
              </a:prstGeom>
              <a:noFill/>
            </p:spPr>
            <p:txBody>
              <a:bodyPr wrap="square">
                <a:spAutoFit/>
              </a:bodyPr>
              <a:lstStyle/>
              <a:p>
                <a:pPr/>
                <a14:m>
                  <m:oMathPara xmlns:m="http://schemas.openxmlformats.org/officeDocument/2006/math">
                    <m:oMath>
                      <m:r>
                        <a:rPr lang="ja-JP" altLang="en-US" sz="2000" b="0" i="1">
                          <a:latin typeface="Cambria Math" panose="02040503050406030204" pitchFamily="18" charset="0"/>
                        </a:rPr>
                        <m:t>𝑛𝑒</m:t>
                      </m:r>
                      <m:r>
                        <a:rPr lang="en-US" altLang="ja-JP" sz="2000" b="1" i="1" smtClean="0">
                          <a:latin typeface="Cambria Math" panose="02040503050406030204" pitchFamily="18" charset="0"/>
                        </a:rPr>
                        <m:t>𝑬</m:t>
                      </m:r>
                      <m:r>
                        <a:rPr lang="en-US" altLang="ja-JP" sz="2000" b="0" i="1" smtClean="0">
                          <a:latin typeface="Cambria Math" panose="02040503050406030204" pitchFamily="18" charset="0"/>
                          <a:ea typeface="Cambria Math" panose="02040503050406030204" pitchFamily="18" charset="0"/>
                        </a:rPr>
                        <m:t>~</m:t>
                      </m:r>
                      <m:r>
                        <a:rPr lang="ja-JP" altLang="en-US" sz="2000" smtClean="0">
                          <a:latin typeface="Cambria Math" panose="02040503050406030204" pitchFamily="18" charset="0"/>
                        </a:rPr>
                        <m:t>𝛻</m:t>
                      </m:r>
                      <m:r>
                        <a:rPr lang="ja-JP" altLang="en-US" sz="2000" i="1" smtClean="0">
                          <a:latin typeface="Cambria Math" panose="02040503050406030204" pitchFamily="18" charset="0"/>
                        </a:rPr>
                        <m:t>𝑝</m:t>
                      </m:r>
                    </m:oMath>
                  </m:oMathPara>
                </a14:m>
                <a:endParaRPr lang="ja-JP" altLang="en-US" sz="2000" dirty="0"/>
              </a:p>
            </p:txBody>
          </p:sp>
        </mc:Choice>
        <mc:Fallback xmlns="">
          <p:sp>
            <p:nvSpPr>
              <p:cNvPr id="17" name="テキスト ボックス 16">
                <a:extLst>
                  <a:ext uri="{FF2B5EF4-FFF2-40B4-BE49-F238E27FC236}">
                    <a16:creationId xmlns:a16="http://schemas.microsoft.com/office/drawing/2014/main" id="{82AB0C36-EE3D-5486-6D8B-D5EE488D06E3}"/>
                  </a:ext>
                </a:extLst>
              </p:cNvPr>
              <p:cNvSpPr txBox="1">
                <a:spLocks noRot="1" noChangeAspect="1" noMove="1" noResize="1" noEditPoints="1" noAdjustHandles="1" noChangeArrowheads="1" noChangeShapeType="1" noTextEdit="1"/>
              </p:cNvSpPr>
              <p:nvPr/>
            </p:nvSpPr>
            <p:spPr>
              <a:xfrm>
                <a:off x="6691847" y="5483830"/>
                <a:ext cx="1758553" cy="400110"/>
              </a:xfrm>
              <a:prstGeom prst="rect">
                <a:avLst/>
              </a:prstGeom>
              <a:blipFill>
                <a:blip r:embed="rId5"/>
                <a:stretch>
                  <a:fillRect b="-769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C95ACF4B-6CCD-45ED-BD89-49E6DDC607CD}"/>
                  </a:ext>
                </a:extLst>
              </p:cNvPr>
              <p:cNvSpPr txBox="1"/>
              <p:nvPr/>
            </p:nvSpPr>
            <p:spPr>
              <a:xfrm>
                <a:off x="587033" y="6058903"/>
                <a:ext cx="2788917" cy="400110"/>
              </a:xfrm>
              <a:prstGeom prst="rect">
                <a:avLst/>
              </a:prstGeom>
              <a:noFill/>
            </p:spPr>
            <p:txBody>
              <a:bodyPr wrap="square">
                <a:spAutoFit/>
              </a:bodyPr>
              <a:lstStyle/>
              <a:p>
                <a:pPr/>
                <a14:m>
                  <m:oMathPara xmlns:m="http://schemas.openxmlformats.org/officeDocument/2006/math">
                    <m:oMath>
                      <m:sSub>
                        <m:sSubPr>
                          <m:ctrlPr>
                            <a:rPr lang="en-US" altLang="ja-JP" sz="2000" b="0" i="1" smtClean="0">
                              <a:latin typeface="Cambria Math" panose="02040503050406030204" pitchFamily="18" charset="0"/>
                            </a:rPr>
                          </m:ctrlPr>
                        </m:sSubPr>
                        <m:e>
                          <m:r>
                            <a:rPr lang="en-US" altLang="ja-JP" sz="2000" b="0" i="1" smtClean="0">
                              <a:latin typeface="Cambria Math" panose="02040503050406030204" pitchFamily="18" charset="0"/>
                            </a:rPr>
                            <m:t>1.</m:t>
                          </m:r>
                          <m:r>
                            <a:rPr lang="en-US" altLang="ja-JP" sz="2000" b="0" i="0" smtClean="0">
                              <a:latin typeface="Cambria Math" panose="02040503050406030204" pitchFamily="18" charset="0"/>
                            </a:rPr>
                            <m:t>0 </m:t>
                          </m:r>
                          <m:r>
                            <m:rPr>
                              <m:sty m:val="p"/>
                            </m:rPr>
                            <a:rPr lang="en-US" altLang="ja-JP" sz="2000" b="0" i="0" smtClean="0">
                              <a:latin typeface="Cambria Math" panose="02040503050406030204" pitchFamily="18" charset="0"/>
                            </a:rPr>
                            <m:t>V</m:t>
                          </m:r>
                          <m:r>
                            <a:rPr lang="en-US" altLang="ja-JP" sz="2000" b="0" i="1" smtClean="0">
                              <a:latin typeface="Cambria Math" panose="02040503050406030204" pitchFamily="18" charset="0"/>
                            </a:rPr>
                            <m:t> </m:t>
                          </m:r>
                          <m:r>
                            <a:rPr lang="en-US" altLang="ja-JP" sz="2000" b="0" i="1" smtClean="0">
                              <a:latin typeface="Cambria Math" panose="02040503050406030204" pitchFamily="18" charset="0"/>
                              <a:ea typeface="Cambria Math" panose="02040503050406030204" pitchFamily="18" charset="0"/>
                            </a:rPr>
                            <m:t>&lt;</m:t>
                          </m:r>
                          <m:r>
                            <a:rPr lang="ja-JP" altLang="en-US" sz="2000" i="1" smtClean="0">
                              <a:latin typeface="Cambria Math" panose="02040503050406030204" pitchFamily="18" charset="0"/>
                            </a:rPr>
                            <m:t>𝜙</m:t>
                          </m:r>
                        </m:e>
                        <m:sub>
                          <m:r>
                            <a:rPr lang="en-US" altLang="ja-JP" sz="2000" i="1">
                              <a:latin typeface="Cambria Math" panose="02040503050406030204" pitchFamily="18" charset="0"/>
                            </a:rPr>
                            <m:t>𝑠𝑖𝑚</m:t>
                          </m:r>
                        </m:sub>
                      </m:sSub>
                      <m:r>
                        <a:rPr lang="en-US" altLang="ja-JP" sz="2000" i="1">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1.1 </m:t>
                      </m:r>
                      <m:r>
                        <m:rPr>
                          <m:sty m:val="p"/>
                        </m:rPr>
                        <a:rPr lang="en-US" altLang="ja-JP" sz="2000" b="0" i="0" smtClean="0">
                          <a:latin typeface="Cambria Math" panose="02040503050406030204" pitchFamily="18" charset="0"/>
                          <a:ea typeface="Cambria Math" panose="02040503050406030204" pitchFamily="18" charset="0"/>
                        </a:rPr>
                        <m:t>V</m:t>
                      </m:r>
                      <m:r>
                        <a:rPr lang="ja-JP" altLang="en-US" sz="2000" i="1">
                          <a:latin typeface="Cambria Math" panose="02040503050406030204" pitchFamily="18" charset="0"/>
                          <a:ea typeface="Cambria Math" panose="02040503050406030204" pitchFamily="18" charset="0"/>
                        </a:rPr>
                        <m:t>：</m:t>
                      </m:r>
                    </m:oMath>
                  </m:oMathPara>
                </a14:m>
                <a:endParaRPr lang="ja-JP" altLang="en-US" sz="2000" dirty="0"/>
              </a:p>
            </p:txBody>
          </p:sp>
        </mc:Choice>
        <mc:Fallback xmlns="">
          <p:sp>
            <p:nvSpPr>
              <p:cNvPr id="20" name="テキスト ボックス 19">
                <a:extLst>
                  <a:ext uri="{FF2B5EF4-FFF2-40B4-BE49-F238E27FC236}">
                    <a16:creationId xmlns:a16="http://schemas.microsoft.com/office/drawing/2014/main" id="{C95ACF4B-6CCD-45ED-BD89-49E6DDC607CD}"/>
                  </a:ext>
                </a:extLst>
              </p:cNvPr>
              <p:cNvSpPr txBox="1">
                <a:spLocks noRot="1" noChangeAspect="1" noMove="1" noResize="1" noEditPoints="1" noAdjustHandles="1" noChangeArrowheads="1" noChangeShapeType="1" noTextEdit="1"/>
              </p:cNvSpPr>
              <p:nvPr/>
            </p:nvSpPr>
            <p:spPr>
              <a:xfrm>
                <a:off x="587033" y="6058903"/>
                <a:ext cx="2788917" cy="400110"/>
              </a:xfrm>
              <a:prstGeom prst="rect">
                <a:avLst/>
              </a:prstGeom>
              <a:blipFill>
                <a:blip r:embed="rId6"/>
                <a:stretch>
                  <a:fillRect b="-12121"/>
                </a:stretch>
              </a:blipFill>
            </p:spPr>
            <p:txBody>
              <a:bodyPr/>
              <a:lstStyle/>
              <a:p>
                <a:r>
                  <a:rPr lang="ja-JP" altLang="en-US">
                    <a:noFill/>
                  </a:rPr>
                  <a:t> </a:t>
                </a:r>
              </a:p>
            </p:txBody>
          </p:sp>
        </mc:Fallback>
      </mc:AlternateContent>
      <p:sp>
        <p:nvSpPr>
          <p:cNvPr id="21" name="テキスト ボックス 20">
            <a:extLst>
              <a:ext uri="{FF2B5EF4-FFF2-40B4-BE49-F238E27FC236}">
                <a16:creationId xmlns:a16="http://schemas.microsoft.com/office/drawing/2014/main" id="{4FAA8902-A0C6-B986-74A2-A77C5FF6D2FD}"/>
              </a:ext>
            </a:extLst>
          </p:cNvPr>
          <p:cNvSpPr txBox="1"/>
          <p:nvPr/>
        </p:nvSpPr>
        <p:spPr>
          <a:xfrm>
            <a:off x="3342267" y="5951872"/>
            <a:ext cx="6626040" cy="707886"/>
          </a:xfrm>
          <a:prstGeom prst="rect">
            <a:avLst/>
          </a:prstGeom>
          <a:noFill/>
        </p:spPr>
        <p:txBody>
          <a:bodyPr wrap="square" rtlCol="0">
            <a:spAutoFit/>
          </a:bodyPr>
          <a:lstStyle/>
          <a:p>
            <a:r>
              <a:rPr kumimoji="1" lang="en-US" altLang="ja-JP" sz="2000" dirty="0">
                <a:latin typeface="Times New Roman" panose="02020603050405020304" pitchFamily="18" charset="0"/>
                <a:cs typeface="Times New Roman" panose="02020603050405020304" pitchFamily="18" charset="0"/>
              </a:rPr>
              <a:t>A balance of </a:t>
            </a:r>
            <a:r>
              <a:rPr kumimoji="1" lang="en-US" altLang="ja-JP" sz="2000">
                <a:latin typeface="Times New Roman" panose="02020603050405020304" pitchFamily="18" charset="0"/>
                <a:cs typeface="Times New Roman" panose="02020603050405020304" pitchFamily="18" charset="0"/>
              </a:rPr>
              <a:t>force on </a:t>
            </a:r>
            <a:r>
              <a:rPr kumimoji="1" lang="en-US" altLang="ja-JP" sz="2000" dirty="0">
                <a:latin typeface="Times New Roman" panose="02020603050405020304" pitchFamily="18" charset="0"/>
                <a:cs typeface="Times New Roman" panose="02020603050405020304" pitchFamily="18" charset="0"/>
              </a:rPr>
              <a:t>the source plasma side is not satisfied. Limitation of the scaled down model??</a:t>
            </a:r>
            <a:endParaRPr kumimoji="1" lang="ja-JP" altLang="en-US" sz="2000" dirty="0">
              <a:latin typeface="Times New Roman" panose="02020603050405020304" pitchFamily="18" charset="0"/>
              <a:cs typeface="Times New Roman" panose="02020603050405020304" pitchFamily="18" charset="0"/>
            </a:endParaRPr>
          </a:p>
        </p:txBody>
      </p:sp>
      <p:sp>
        <p:nvSpPr>
          <p:cNvPr id="22" name="正方形/長方形 21">
            <a:extLst>
              <a:ext uri="{FF2B5EF4-FFF2-40B4-BE49-F238E27FC236}">
                <a16:creationId xmlns:a16="http://schemas.microsoft.com/office/drawing/2014/main" id="{D36A42DC-5332-60E3-6103-96B954EAA896}"/>
              </a:ext>
            </a:extLst>
          </p:cNvPr>
          <p:cNvSpPr/>
          <p:nvPr/>
        </p:nvSpPr>
        <p:spPr>
          <a:xfrm>
            <a:off x="587033" y="5373690"/>
            <a:ext cx="10206658" cy="1325493"/>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矢印: 右 22">
            <a:extLst>
              <a:ext uri="{FF2B5EF4-FFF2-40B4-BE49-F238E27FC236}">
                <a16:creationId xmlns:a16="http://schemas.microsoft.com/office/drawing/2014/main" id="{8F1867B4-612C-D661-3060-6FC3D5C4D276}"/>
              </a:ext>
            </a:extLst>
          </p:cNvPr>
          <p:cNvSpPr/>
          <p:nvPr/>
        </p:nvSpPr>
        <p:spPr>
          <a:xfrm>
            <a:off x="5663234" y="5527396"/>
            <a:ext cx="1028613" cy="279542"/>
          </a:xfrm>
          <a:prstGeom prst="rightArrow">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09A24BD5-CD8E-627D-E9F2-F5D80DBAF656}"/>
              </a:ext>
            </a:extLst>
          </p:cNvPr>
          <p:cNvSpPr txBox="1"/>
          <p:nvPr/>
        </p:nvSpPr>
        <p:spPr>
          <a:xfrm>
            <a:off x="383095" y="4972262"/>
            <a:ext cx="1389664" cy="369332"/>
          </a:xfrm>
          <a:prstGeom prst="rect">
            <a:avLst/>
          </a:prstGeom>
          <a:noFill/>
        </p:spPr>
        <p:txBody>
          <a:bodyPr wrap="square">
            <a:spAutoFit/>
          </a:bodyPr>
          <a:lstStyle/>
          <a:p>
            <a:r>
              <a:rPr lang="en-US" altLang="ja-JP" dirty="0">
                <a:latin typeface="Times New Roman" panose="02020603050405020304" pitchFamily="18" charset="0"/>
                <a:cs typeface="Times New Roman" panose="02020603050405020304" pitchFamily="18" charset="0"/>
              </a:rPr>
              <a:t>40.75×5</a:t>
            </a:r>
            <a:r>
              <a:rPr lang="en-US" altLang="ja-JP" i="1" dirty="0">
                <a:latin typeface="Times New Roman" panose="02020603050405020304" pitchFamily="18" charset="0"/>
                <a:cs typeface="Times New Roman" panose="02020603050405020304" pitchFamily="18" charset="0"/>
              </a:rPr>
              <a:t>λ</a:t>
            </a:r>
            <a:r>
              <a:rPr lang="en-US" altLang="ja-JP" i="1" baseline="-25000" dirty="0">
                <a:latin typeface="Times New Roman" panose="02020603050405020304" pitchFamily="18" charset="0"/>
                <a:cs typeface="Times New Roman" panose="02020603050405020304" pitchFamily="18" charset="0"/>
              </a:rPr>
              <a:t>De</a:t>
            </a:r>
            <a:r>
              <a:rPr lang="en-US" altLang="ja-JP" dirty="0">
                <a:latin typeface="Times New Roman" panose="02020603050405020304" pitchFamily="18" charset="0"/>
                <a:cs typeface="Times New Roman" panose="02020603050405020304" pitchFamily="18" charset="0"/>
              </a:rPr>
              <a:t> </a:t>
            </a:r>
            <a:endParaRPr lang="ja-JP" altLang="en-US" dirty="0"/>
          </a:p>
        </p:txBody>
      </p:sp>
      <p:sp>
        <p:nvSpPr>
          <p:cNvPr id="27" name="テキスト ボックス 26">
            <a:extLst>
              <a:ext uri="{FF2B5EF4-FFF2-40B4-BE49-F238E27FC236}">
                <a16:creationId xmlns:a16="http://schemas.microsoft.com/office/drawing/2014/main" id="{D836723C-5B03-5061-123A-EE4FAD8B337F}"/>
              </a:ext>
            </a:extLst>
          </p:cNvPr>
          <p:cNvSpPr txBox="1"/>
          <p:nvPr/>
        </p:nvSpPr>
        <p:spPr>
          <a:xfrm>
            <a:off x="2060813" y="4977736"/>
            <a:ext cx="1286706" cy="646331"/>
          </a:xfrm>
          <a:prstGeom prst="rect">
            <a:avLst/>
          </a:prstGeom>
          <a:noFill/>
        </p:spPr>
        <p:txBody>
          <a:bodyPr wrap="square">
            <a:spAutoFit/>
          </a:bodyPr>
          <a:lstStyle/>
          <a:p>
            <a:r>
              <a:rPr lang="en-US" altLang="ja-JP" dirty="0">
                <a:latin typeface="Times New Roman" panose="02020603050405020304" pitchFamily="18" charset="0"/>
                <a:cs typeface="Times New Roman" panose="02020603050405020304" pitchFamily="18" charset="0"/>
              </a:rPr>
              <a:t>41.25×5</a:t>
            </a:r>
            <a:r>
              <a:rPr lang="en-US" altLang="ja-JP" i="1" dirty="0">
                <a:latin typeface="Times New Roman" panose="02020603050405020304" pitchFamily="18" charset="0"/>
                <a:cs typeface="Times New Roman" panose="02020603050405020304" pitchFamily="18" charset="0"/>
              </a:rPr>
              <a:t>λ</a:t>
            </a:r>
            <a:r>
              <a:rPr lang="en-US" altLang="ja-JP" i="1" baseline="-25000" dirty="0">
                <a:latin typeface="Times New Roman" panose="02020603050405020304" pitchFamily="18" charset="0"/>
                <a:cs typeface="Times New Roman" panose="02020603050405020304" pitchFamily="18" charset="0"/>
              </a:rPr>
              <a:t>De</a:t>
            </a:r>
            <a:r>
              <a:rPr lang="en-US" altLang="ja-JP" dirty="0">
                <a:latin typeface="Times New Roman" panose="02020603050405020304" pitchFamily="18" charset="0"/>
                <a:cs typeface="Times New Roman" panose="02020603050405020304" pitchFamily="18" charset="0"/>
              </a:rPr>
              <a:t> </a:t>
            </a:r>
            <a:endParaRPr lang="ja-JP" altLang="en-US" dirty="0"/>
          </a:p>
        </p:txBody>
      </p:sp>
      <p:sp>
        <p:nvSpPr>
          <p:cNvPr id="29" name="テキスト ボックス 28">
            <a:extLst>
              <a:ext uri="{FF2B5EF4-FFF2-40B4-BE49-F238E27FC236}">
                <a16:creationId xmlns:a16="http://schemas.microsoft.com/office/drawing/2014/main" id="{7C910006-D12B-15BA-3803-9526431228D5}"/>
              </a:ext>
            </a:extLst>
          </p:cNvPr>
          <p:cNvSpPr txBox="1"/>
          <p:nvPr/>
        </p:nvSpPr>
        <p:spPr>
          <a:xfrm>
            <a:off x="3461205" y="4980954"/>
            <a:ext cx="1337732" cy="369332"/>
          </a:xfrm>
          <a:prstGeom prst="rect">
            <a:avLst/>
          </a:prstGeom>
          <a:noFill/>
        </p:spPr>
        <p:txBody>
          <a:bodyPr wrap="square">
            <a:spAutoFit/>
          </a:bodyPr>
          <a:lstStyle/>
          <a:p>
            <a:r>
              <a:rPr lang="en-US" altLang="ja-JP" dirty="0">
                <a:latin typeface="Times New Roman" panose="02020603050405020304" pitchFamily="18" charset="0"/>
                <a:cs typeface="Times New Roman" panose="02020603050405020304" pitchFamily="18" charset="0"/>
              </a:rPr>
              <a:t>41.63×5</a:t>
            </a:r>
            <a:r>
              <a:rPr lang="en-US" altLang="ja-JP" i="1" dirty="0">
                <a:latin typeface="Times New Roman" panose="02020603050405020304" pitchFamily="18" charset="0"/>
                <a:cs typeface="Times New Roman" panose="02020603050405020304" pitchFamily="18" charset="0"/>
              </a:rPr>
              <a:t>λ</a:t>
            </a:r>
            <a:r>
              <a:rPr lang="en-US" altLang="ja-JP" i="1" baseline="-25000" dirty="0">
                <a:latin typeface="Times New Roman" panose="02020603050405020304" pitchFamily="18" charset="0"/>
                <a:cs typeface="Times New Roman" panose="02020603050405020304" pitchFamily="18" charset="0"/>
              </a:rPr>
              <a:t>De</a:t>
            </a:r>
            <a:r>
              <a:rPr lang="en-US" altLang="ja-JP" dirty="0">
                <a:latin typeface="Times New Roman" panose="02020603050405020304" pitchFamily="18" charset="0"/>
                <a:cs typeface="Times New Roman" panose="02020603050405020304" pitchFamily="18" charset="0"/>
              </a:rPr>
              <a:t> </a:t>
            </a:r>
            <a:endParaRPr lang="ja-JP" altLang="en-US" dirty="0"/>
          </a:p>
        </p:txBody>
      </p:sp>
      <p:sp>
        <p:nvSpPr>
          <p:cNvPr id="31" name="テキスト ボックス 30">
            <a:extLst>
              <a:ext uri="{FF2B5EF4-FFF2-40B4-BE49-F238E27FC236}">
                <a16:creationId xmlns:a16="http://schemas.microsoft.com/office/drawing/2014/main" id="{37824C5C-E358-9B56-7948-989CC58EAC42}"/>
              </a:ext>
            </a:extLst>
          </p:cNvPr>
          <p:cNvSpPr txBox="1"/>
          <p:nvPr/>
        </p:nvSpPr>
        <p:spPr>
          <a:xfrm>
            <a:off x="4906124" y="4976319"/>
            <a:ext cx="1271415" cy="369332"/>
          </a:xfrm>
          <a:prstGeom prst="rect">
            <a:avLst/>
          </a:prstGeom>
          <a:noFill/>
        </p:spPr>
        <p:txBody>
          <a:bodyPr wrap="square">
            <a:spAutoFit/>
          </a:bodyPr>
          <a:lstStyle/>
          <a:p>
            <a:r>
              <a:rPr lang="en-US" altLang="ja-JP" dirty="0">
                <a:latin typeface="Times New Roman" panose="02020603050405020304" pitchFamily="18" charset="0"/>
                <a:cs typeface="Times New Roman" panose="02020603050405020304" pitchFamily="18" charset="0"/>
              </a:rPr>
              <a:t>41.9×5</a:t>
            </a:r>
            <a:r>
              <a:rPr lang="en-US" altLang="ja-JP" i="1" dirty="0">
                <a:latin typeface="Times New Roman" panose="02020603050405020304" pitchFamily="18" charset="0"/>
                <a:cs typeface="Times New Roman" panose="02020603050405020304" pitchFamily="18" charset="0"/>
              </a:rPr>
              <a:t>λ</a:t>
            </a:r>
            <a:r>
              <a:rPr lang="en-US" altLang="ja-JP" i="1" baseline="-25000" dirty="0">
                <a:latin typeface="Times New Roman" panose="02020603050405020304" pitchFamily="18" charset="0"/>
                <a:cs typeface="Times New Roman" panose="02020603050405020304" pitchFamily="18" charset="0"/>
              </a:rPr>
              <a:t>De</a:t>
            </a:r>
            <a:r>
              <a:rPr lang="en-US" altLang="ja-JP" dirty="0">
                <a:latin typeface="Times New Roman" panose="02020603050405020304" pitchFamily="18" charset="0"/>
                <a:cs typeface="Times New Roman" panose="02020603050405020304" pitchFamily="18" charset="0"/>
              </a:rPr>
              <a:t> </a:t>
            </a:r>
            <a:endParaRPr lang="ja-JP" altLang="en-US" dirty="0"/>
          </a:p>
        </p:txBody>
      </p:sp>
      <p:sp>
        <p:nvSpPr>
          <p:cNvPr id="33" name="テキスト ボックス 32">
            <a:extLst>
              <a:ext uri="{FF2B5EF4-FFF2-40B4-BE49-F238E27FC236}">
                <a16:creationId xmlns:a16="http://schemas.microsoft.com/office/drawing/2014/main" id="{CC2CB5DD-DEF5-733E-9057-81DC3E69E554}"/>
              </a:ext>
            </a:extLst>
          </p:cNvPr>
          <p:cNvSpPr txBox="1"/>
          <p:nvPr/>
        </p:nvSpPr>
        <p:spPr>
          <a:xfrm>
            <a:off x="6250354" y="4971746"/>
            <a:ext cx="1630553" cy="369332"/>
          </a:xfrm>
          <a:prstGeom prst="rect">
            <a:avLst/>
          </a:prstGeom>
          <a:noFill/>
        </p:spPr>
        <p:txBody>
          <a:bodyPr wrap="square">
            <a:spAutoFit/>
          </a:bodyPr>
          <a:lstStyle/>
          <a:p>
            <a:r>
              <a:rPr lang="en-US" altLang="ja-JP" dirty="0">
                <a:latin typeface="Times New Roman" panose="02020603050405020304" pitchFamily="18" charset="0"/>
                <a:cs typeface="Times New Roman" panose="02020603050405020304" pitchFamily="18" charset="0"/>
              </a:rPr>
              <a:t>42.1×5</a:t>
            </a:r>
            <a:r>
              <a:rPr lang="en-US" altLang="ja-JP" i="1" dirty="0">
                <a:latin typeface="Times New Roman" panose="02020603050405020304" pitchFamily="18" charset="0"/>
                <a:cs typeface="Times New Roman" panose="02020603050405020304" pitchFamily="18" charset="0"/>
              </a:rPr>
              <a:t>λ</a:t>
            </a:r>
            <a:r>
              <a:rPr lang="en-US" altLang="ja-JP" i="1" baseline="-25000" dirty="0">
                <a:latin typeface="Times New Roman" panose="02020603050405020304" pitchFamily="18" charset="0"/>
                <a:cs typeface="Times New Roman" panose="02020603050405020304" pitchFamily="18" charset="0"/>
              </a:rPr>
              <a:t>De</a:t>
            </a:r>
            <a:r>
              <a:rPr lang="en-US" altLang="ja-JP" dirty="0">
                <a:latin typeface="Times New Roman" panose="02020603050405020304" pitchFamily="18" charset="0"/>
                <a:cs typeface="Times New Roman" panose="02020603050405020304" pitchFamily="18" charset="0"/>
              </a:rPr>
              <a:t> </a:t>
            </a:r>
            <a:endParaRPr lang="ja-JP" altLang="en-US" dirty="0"/>
          </a:p>
        </p:txBody>
      </p:sp>
      <p:sp>
        <p:nvSpPr>
          <p:cNvPr id="35" name="テキスト ボックス 34">
            <a:extLst>
              <a:ext uri="{FF2B5EF4-FFF2-40B4-BE49-F238E27FC236}">
                <a16:creationId xmlns:a16="http://schemas.microsoft.com/office/drawing/2014/main" id="{141EEB1D-B907-A559-E4D9-2EA8830180BB}"/>
              </a:ext>
            </a:extLst>
          </p:cNvPr>
          <p:cNvSpPr txBox="1"/>
          <p:nvPr/>
        </p:nvSpPr>
        <p:spPr>
          <a:xfrm rot="16200000">
            <a:off x="-1404606" y="2226129"/>
            <a:ext cx="3706656" cy="369332"/>
          </a:xfrm>
          <a:prstGeom prst="rect">
            <a:avLst/>
          </a:prstGeom>
          <a:noFill/>
        </p:spPr>
        <p:txBody>
          <a:bodyPr wrap="square">
            <a:spAutoFit/>
          </a:bodyPr>
          <a:lstStyle/>
          <a:p>
            <a:r>
              <a:rPr lang="en-US" altLang="ja-JP" dirty="0">
                <a:latin typeface="Times New Roman" panose="02020603050405020304" pitchFamily="18" charset="0"/>
                <a:ea typeface="ＭＳ ゴシック" panose="020B0609070205080204" pitchFamily="49" charset="-128"/>
                <a:cs typeface="Times New Roman" panose="02020603050405020304" pitchFamily="18" charset="0"/>
              </a:rPr>
              <a:t>Forces acting on H</a:t>
            </a:r>
            <a:r>
              <a:rPr lang="en-US" altLang="ja-JP" baseline="30000" dirty="0">
                <a:latin typeface="Times New Roman" panose="02020603050405020304" pitchFamily="18" charset="0"/>
                <a:ea typeface="ＭＳ ゴシック" panose="020B0609070205080204" pitchFamily="49" charset="-128"/>
                <a:cs typeface="Times New Roman" panose="02020603050405020304" pitchFamily="18" charset="0"/>
              </a:rPr>
              <a:t>+</a:t>
            </a:r>
            <a:r>
              <a:rPr lang="en-US" altLang="ja-JP" dirty="0">
                <a:latin typeface="Times New Roman" panose="02020603050405020304" pitchFamily="18" charset="0"/>
                <a:ea typeface="ＭＳ ゴシック" panose="020B0609070205080204" pitchFamily="49" charset="-128"/>
                <a:cs typeface="Times New Roman" panose="02020603050405020304" pitchFamily="18" charset="0"/>
              </a:rPr>
              <a:t> ions </a:t>
            </a:r>
            <a:r>
              <a:rPr lang="ja-JP" altLang="en-US" dirty="0">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i="1" dirty="0" err="1">
                <a:latin typeface="Times New Roman" panose="02020603050405020304" pitchFamily="18" charset="0"/>
                <a:ea typeface="ＭＳ ゴシック" panose="020B0609070205080204" pitchFamily="49" charset="-128"/>
                <a:cs typeface="Times New Roman" panose="02020603050405020304" pitchFamily="18" charset="0"/>
              </a:rPr>
              <a:t>F</a:t>
            </a:r>
            <a:r>
              <a:rPr lang="en-US" altLang="ja-JP" i="1" baseline="-25000" dirty="0" err="1">
                <a:latin typeface="Times New Roman" panose="02020603050405020304" pitchFamily="18" charset="0"/>
                <a:ea typeface="ＭＳ ゴシック" panose="020B0609070205080204" pitchFamily="49" charset="-128"/>
                <a:cs typeface="Times New Roman" panose="02020603050405020304" pitchFamily="18" charset="0"/>
              </a:rPr>
              <a:t>sim</a:t>
            </a:r>
            <a:r>
              <a:rPr lang="ja-JP" altLang="en-US" i="1" dirty="0">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dirty="0">
                <a:latin typeface="Times New Roman" panose="02020603050405020304" pitchFamily="18" charset="0"/>
                <a:ea typeface="ＭＳ ゴシック" panose="020B0609070205080204" pitchFamily="49" charset="-128"/>
                <a:cs typeface="Times New Roman" panose="02020603050405020304" pitchFamily="18" charset="0"/>
              </a:rPr>
              <a:t>(N)</a:t>
            </a:r>
            <a:endParaRPr lang="ja-JP" altLang="en-US" dirty="0">
              <a:latin typeface="Times New Roman" panose="02020603050405020304" pitchFamily="18" charset="0"/>
              <a:ea typeface="ＭＳ ゴシック" panose="020B06090702050802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7" name="テキスト ボックス 36">
                <a:extLst>
                  <a:ext uri="{FF2B5EF4-FFF2-40B4-BE49-F238E27FC236}">
                    <a16:creationId xmlns:a16="http://schemas.microsoft.com/office/drawing/2014/main" id="{759A82B1-E9A3-1EA7-362D-C3CF9552218D}"/>
                  </a:ext>
                </a:extLst>
              </p:cNvPr>
              <p:cNvSpPr txBox="1"/>
              <p:nvPr/>
            </p:nvSpPr>
            <p:spPr>
              <a:xfrm>
                <a:off x="3457984" y="4413160"/>
                <a:ext cx="1201996" cy="400110"/>
              </a:xfrm>
              <a:prstGeom prst="rect">
                <a:avLst/>
              </a:prstGeom>
              <a:noFill/>
            </p:spPr>
            <p:txBody>
              <a:bodyPr wrap="none" rtlCol="0">
                <a:spAutoFit/>
              </a:bodyPr>
              <a:lstStyle/>
              <a:p>
                <a:r>
                  <a:rPr lang="en-US" altLang="ja-JP" sz="2000" dirty="0"/>
                  <a:t> </a:t>
                </a:r>
                <a14:m>
                  <m:oMath xmlns:m="http://schemas.openxmlformats.org/officeDocument/2006/math">
                    <m:sSub>
                      <m:sSubPr>
                        <m:ctrlPr>
                          <a:rPr lang="ja-JP" altLang="en-US" sz="2000" i="1" smtClean="0">
                            <a:latin typeface="Cambria Math" panose="02040503050406030204" pitchFamily="18" charset="0"/>
                          </a:rPr>
                        </m:ctrlPr>
                      </m:sSubPr>
                      <m:e>
                        <m:r>
                          <a:rPr lang="ja-JP" altLang="en-US" sz="2000" i="1" smtClean="0">
                            <a:latin typeface="Cambria Math" panose="02040503050406030204" pitchFamily="18" charset="0"/>
                          </a:rPr>
                          <m:t>𝜙</m:t>
                        </m:r>
                      </m:e>
                      <m:sub>
                        <m:r>
                          <a:rPr lang="en-US" altLang="ja-JP" sz="2000" i="1">
                            <a:latin typeface="Cambria Math" panose="02040503050406030204" pitchFamily="18" charset="0"/>
                          </a:rPr>
                          <m:t>𝑠𝑖𝑚</m:t>
                        </m:r>
                      </m:sub>
                    </m:sSub>
                    <m:r>
                      <a:rPr lang="en-US" altLang="ja-JP" sz="2000" b="0" i="1" smtClean="0">
                        <a:latin typeface="Cambria Math" panose="02040503050406030204" pitchFamily="18" charset="0"/>
                      </a:rPr>
                      <m:t> </m:t>
                    </m:r>
                    <m:r>
                      <a:rPr lang="en-US" altLang="ja-JP" sz="2000" b="0" i="0" smtClean="0">
                        <a:latin typeface="Cambria Math" panose="02040503050406030204" pitchFamily="18" charset="0"/>
                      </a:rPr>
                      <m:t>(</m:t>
                    </m:r>
                    <m:r>
                      <m:rPr>
                        <m:sty m:val="p"/>
                      </m:rPr>
                      <a:rPr lang="en-US" altLang="ja-JP" sz="2000" b="0" i="0" smtClean="0">
                        <a:latin typeface="Cambria Math" panose="02040503050406030204" pitchFamily="18" charset="0"/>
                      </a:rPr>
                      <m:t>V</m:t>
                    </m:r>
                    <m:r>
                      <a:rPr lang="en-US" altLang="ja-JP" sz="2000" b="0" i="0" smtClean="0">
                        <a:latin typeface="Cambria Math" panose="02040503050406030204" pitchFamily="18" charset="0"/>
                      </a:rPr>
                      <m:t>)</m:t>
                    </m:r>
                  </m:oMath>
                </a14:m>
                <a:endPar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mc:Choice>
        <mc:Fallback xmlns="">
          <p:sp>
            <p:nvSpPr>
              <p:cNvPr id="37" name="テキスト ボックス 36">
                <a:extLst>
                  <a:ext uri="{FF2B5EF4-FFF2-40B4-BE49-F238E27FC236}">
                    <a16:creationId xmlns:a16="http://schemas.microsoft.com/office/drawing/2014/main" id="{759A82B1-E9A3-1EA7-362D-C3CF9552218D}"/>
                  </a:ext>
                </a:extLst>
              </p:cNvPr>
              <p:cNvSpPr txBox="1">
                <a:spLocks noRot="1" noChangeAspect="1" noMove="1" noResize="1" noEditPoints="1" noAdjustHandles="1" noChangeArrowheads="1" noChangeShapeType="1" noTextEdit="1"/>
              </p:cNvSpPr>
              <p:nvPr/>
            </p:nvSpPr>
            <p:spPr>
              <a:xfrm>
                <a:off x="3457984" y="4413160"/>
                <a:ext cx="1201996" cy="400110"/>
              </a:xfrm>
              <a:prstGeom prst="rect">
                <a:avLst/>
              </a:prstGeom>
              <a:blipFill>
                <a:blip r:embed="rId7"/>
                <a:stretch>
                  <a:fillRect r="-2030" b="-13636"/>
                </a:stretch>
              </a:blipFill>
            </p:spPr>
            <p:txBody>
              <a:bodyPr/>
              <a:lstStyle/>
              <a:p>
                <a:r>
                  <a:rPr lang="ja-JP" altLang="en-US">
                    <a:noFill/>
                  </a:rPr>
                  <a:t> </a:t>
                </a:r>
              </a:p>
            </p:txBody>
          </p:sp>
        </mc:Fallback>
      </mc:AlternateContent>
      <p:sp>
        <p:nvSpPr>
          <p:cNvPr id="39" name="テキスト ボックス 38">
            <a:extLst>
              <a:ext uri="{FF2B5EF4-FFF2-40B4-BE49-F238E27FC236}">
                <a16:creationId xmlns:a16="http://schemas.microsoft.com/office/drawing/2014/main" id="{D14495AB-0B3D-CC72-2421-36B20A38BABC}"/>
              </a:ext>
            </a:extLst>
          </p:cNvPr>
          <p:cNvSpPr txBox="1"/>
          <p:nvPr/>
        </p:nvSpPr>
        <p:spPr>
          <a:xfrm>
            <a:off x="7501851" y="4883448"/>
            <a:ext cx="705195" cy="400110"/>
          </a:xfrm>
          <a:prstGeom prst="rect">
            <a:avLst/>
          </a:prstGeom>
          <a:noFill/>
        </p:spPr>
        <p:txBody>
          <a:bodyPr wrap="square">
            <a:spAutoFit/>
          </a:bodyPr>
          <a:lstStyle/>
          <a:p>
            <a:r>
              <a:rPr lang="en-US" altLang="ja-JP" sz="2000" i="1" dirty="0" err="1">
                <a:latin typeface="Times New Roman" panose="02020603050405020304" pitchFamily="18" charset="0"/>
                <a:cs typeface="Times New Roman" panose="02020603050405020304" pitchFamily="18" charset="0"/>
              </a:rPr>
              <a:t>z</a:t>
            </a:r>
            <a:r>
              <a:rPr lang="en-US" altLang="ja-JP" sz="2000" i="1" baseline="-25000" dirty="0" err="1">
                <a:latin typeface="Times New Roman" panose="02020603050405020304" pitchFamily="18" charset="0"/>
                <a:cs typeface="Times New Roman" panose="02020603050405020304" pitchFamily="18" charset="0"/>
              </a:rPr>
              <a:t>sim</a:t>
            </a:r>
            <a:endParaRPr lang="ja-JP" altLang="en-US" sz="2000" dirty="0"/>
          </a:p>
        </p:txBody>
      </p:sp>
      <p:cxnSp>
        <p:nvCxnSpPr>
          <p:cNvPr id="41" name="直線コネクタ 40">
            <a:extLst>
              <a:ext uri="{FF2B5EF4-FFF2-40B4-BE49-F238E27FC236}">
                <a16:creationId xmlns:a16="http://schemas.microsoft.com/office/drawing/2014/main" id="{0F42AD9F-BD34-45D4-93DC-0C4B16492EF1}"/>
              </a:ext>
            </a:extLst>
          </p:cNvPr>
          <p:cNvCxnSpPr/>
          <p:nvPr/>
        </p:nvCxnSpPr>
        <p:spPr>
          <a:xfrm>
            <a:off x="1491916" y="4119613"/>
            <a:ext cx="0" cy="842508"/>
          </a:xfrm>
          <a:prstGeom prst="line">
            <a:avLst/>
          </a:prstGeom>
          <a:ln w="19050">
            <a:prstDash val="sysDot"/>
          </a:ln>
        </p:spPr>
        <p:style>
          <a:lnRef idx="2">
            <a:schemeClr val="dk1"/>
          </a:lnRef>
          <a:fillRef idx="0">
            <a:schemeClr val="dk1"/>
          </a:fillRef>
          <a:effectRef idx="1">
            <a:schemeClr val="dk1"/>
          </a:effectRef>
          <a:fontRef idx="minor">
            <a:schemeClr val="tx1"/>
          </a:fontRef>
        </p:style>
      </p:cxnSp>
      <p:cxnSp>
        <p:nvCxnSpPr>
          <p:cNvPr id="42" name="直線コネクタ 41">
            <a:extLst>
              <a:ext uri="{FF2B5EF4-FFF2-40B4-BE49-F238E27FC236}">
                <a16:creationId xmlns:a16="http://schemas.microsoft.com/office/drawing/2014/main" id="{730BA8BF-B506-5590-7537-C747EDBFB0FB}"/>
              </a:ext>
            </a:extLst>
          </p:cNvPr>
          <p:cNvCxnSpPr/>
          <p:nvPr/>
        </p:nvCxnSpPr>
        <p:spPr>
          <a:xfrm>
            <a:off x="2837849" y="4121135"/>
            <a:ext cx="0" cy="842508"/>
          </a:xfrm>
          <a:prstGeom prst="line">
            <a:avLst/>
          </a:prstGeom>
          <a:ln w="19050">
            <a:prstDash val="sysDot"/>
          </a:ln>
        </p:spPr>
        <p:style>
          <a:lnRef idx="2">
            <a:schemeClr val="dk1"/>
          </a:lnRef>
          <a:fillRef idx="0">
            <a:schemeClr val="dk1"/>
          </a:fillRef>
          <a:effectRef idx="1">
            <a:schemeClr val="dk1"/>
          </a:effectRef>
          <a:fontRef idx="minor">
            <a:schemeClr val="tx1"/>
          </a:fontRef>
        </p:style>
      </p:cxnSp>
      <p:cxnSp>
        <p:nvCxnSpPr>
          <p:cNvPr id="43" name="直線コネクタ 42">
            <a:extLst>
              <a:ext uri="{FF2B5EF4-FFF2-40B4-BE49-F238E27FC236}">
                <a16:creationId xmlns:a16="http://schemas.microsoft.com/office/drawing/2014/main" id="{30D704A2-7219-7B67-4AE5-18CA1BA494C3}"/>
              </a:ext>
            </a:extLst>
          </p:cNvPr>
          <p:cNvCxnSpPr/>
          <p:nvPr/>
        </p:nvCxnSpPr>
        <p:spPr>
          <a:xfrm>
            <a:off x="6918960" y="4099382"/>
            <a:ext cx="0" cy="842508"/>
          </a:xfrm>
          <a:prstGeom prst="line">
            <a:avLst/>
          </a:prstGeom>
          <a:ln w="19050">
            <a:prstDash val="sysDot"/>
          </a:ln>
        </p:spPr>
        <p:style>
          <a:lnRef idx="2">
            <a:schemeClr val="dk1"/>
          </a:lnRef>
          <a:fillRef idx="0">
            <a:schemeClr val="dk1"/>
          </a:fillRef>
          <a:effectRef idx="1">
            <a:schemeClr val="dk1"/>
          </a:effectRef>
          <a:fontRef idx="minor">
            <a:schemeClr val="tx1"/>
          </a:fontRef>
        </p:style>
      </p:cxnSp>
      <p:cxnSp>
        <p:nvCxnSpPr>
          <p:cNvPr id="44" name="直線コネクタ 43">
            <a:extLst>
              <a:ext uri="{FF2B5EF4-FFF2-40B4-BE49-F238E27FC236}">
                <a16:creationId xmlns:a16="http://schemas.microsoft.com/office/drawing/2014/main" id="{76C6C2A6-4895-3E0B-69C7-EE19BFAB4EBF}"/>
              </a:ext>
            </a:extLst>
          </p:cNvPr>
          <p:cNvCxnSpPr/>
          <p:nvPr/>
        </p:nvCxnSpPr>
        <p:spPr>
          <a:xfrm>
            <a:off x="4193407" y="4118632"/>
            <a:ext cx="0" cy="842508"/>
          </a:xfrm>
          <a:prstGeom prst="line">
            <a:avLst/>
          </a:prstGeom>
          <a:ln w="19050">
            <a:prstDash val="sysDot"/>
          </a:ln>
        </p:spPr>
        <p:style>
          <a:lnRef idx="2">
            <a:schemeClr val="dk1"/>
          </a:lnRef>
          <a:fillRef idx="0">
            <a:schemeClr val="dk1"/>
          </a:fillRef>
          <a:effectRef idx="1">
            <a:schemeClr val="dk1"/>
          </a:effectRef>
          <a:fontRef idx="minor">
            <a:schemeClr val="tx1"/>
          </a:fontRef>
        </p:style>
      </p:cxnSp>
      <p:cxnSp>
        <p:nvCxnSpPr>
          <p:cNvPr id="45" name="直線コネクタ 44">
            <a:extLst>
              <a:ext uri="{FF2B5EF4-FFF2-40B4-BE49-F238E27FC236}">
                <a16:creationId xmlns:a16="http://schemas.microsoft.com/office/drawing/2014/main" id="{A47CFB0C-7D07-AD98-22C6-D730933D0A7A}"/>
              </a:ext>
            </a:extLst>
          </p:cNvPr>
          <p:cNvCxnSpPr/>
          <p:nvPr/>
        </p:nvCxnSpPr>
        <p:spPr>
          <a:xfrm>
            <a:off x="5581048" y="4115751"/>
            <a:ext cx="0" cy="842508"/>
          </a:xfrm>
          <a:prstGeom prst="line">
            <a:avLst/>
          </a:prstGeom>
          <a:ln w="19050">
            <a:prstDash val="sysDot"/>
          </a:ln>
        </p:spPr>
        <p:style>
          <a:lnRef idx="2">
            <a:schemeClr val="dk1"/>
          </a:lnRef>
          <a:fillRef idx="0">
            <a:schemeClr val="dk1"/>
          </a:fillRef>
          <a:effectRef idx="1">
            <a:schemeClr val="dk1"/>
          </a:effectRef>
          <a:fontRef idx="minor">
            <a:schemeClr val="tx1"/>
          </a:fontRef>
        </p:style>
      </p:cxnSp>
      <p:cxnSp>
        <p:nvCxnSpPr>
          <p:cNvPr id="47" name="直線矢印コネクタ 46">
            <a:extLst>
              <a:ext uri="{FF2B5EF4-FFF2-40B4-BE49-F238E27FC236}">
                <a16:creationId xmlns:a16="http://schemas.microsoft.com/office/drawing/2014/main" id="{5C5AF7BD-3B8A-7292-619A-268E236DCEC9}"/>
              </a:ext>
            </a:extLst>
          </p:cNvPr>
          <p:cNvCxnSpPr/>
          <p:nvPr/>
        </p:nvCxnSpPr>
        <p:spPr>
          <a:xfrm>
            <a:off x="1491916" y="4813270"/>
            <a:ext cx="6079207"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49" name="図 48">
            <a:extLst>
              <a:ext uri="{FF2B5EF4-FFF2-40B4-BE49-F238E27FC236}">
                <a16:creationId xmlns:a16="http://schemas.microsoft.com/office/drawing/2014/main" id="{0687D81F-D387-1E9B-BAAC-4CF14AE05862}"/>
              </a:ext>
            </a:extLst>
          </p:cNvPr>
          <p:cNvPicPr>
            <a:picLocks noChangeAspect="1"/>
          </p:cNvPicPr>
          <p:nvPr/>
        </p:nvPicPr>
        <p:blipFill>
          <a:blip r:embed="rId8"/>
          <a:stretch>
            <a:fillRect/>
          </a:stretch>
        </p:blipFill>
        <p:spPr>
          <a:xfrm>
            <a:off x="7065630" y="714574"/>
            <a:ext cx="5100968" cy="3741752"/>
          </a:xfrm>
          <a:prstGeom prst="rect">
            <a:avLst/>
          </a:prstGeom>
        </p:spPr>
      </p:pic>
      <p:sp>
        <p:nvSpPr>
          <p:cNvPr id="51" name="四角形: 角を丸くする 50">
            <a:extLst>
              <a:ext uri="{FF2B5EF4-FFF2-40B4-BE49-F238E27FC236}">
                <a16:creationId xmlns:a16="http://schemas.microsoft.com/office/drawing/2014/main" id="{1A3052D1-00CE-398A-23FF-AA50FFE72D64}"/>
              </a:ext>
            </a:extLst>
          </p:cNvPr>
          <p:cNvSpPr/>
          <p:nvPr/>
        </p:nvSpPr>
        <p:spPr>
          <a:xfrm>
            <a:off x="10909300" y="2329314"/>
            <a:ext cx="265631" cy="702644"/>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31407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5">
            <a:extLst>
              <a:ext uri="{FF2B5EF4-FFF2-40B4-BE49-F238E27FC236}">
                <a16:creationId xmlns:a16="http://schemas.microsoft.com/office/drawing/2014/main" id="{B87FC21A-833C-17F3-75ED-31CD6CAD4E68}"/>
              </a:ext>
            </a:extLst>
          </p:cNvPr>
          <p:cNvSpPr>
            <a:spLocks noChangeShapeType="1"/>
          </p:cNvSpPr>
          <p:nvPr/>
        </p:nvSpPr>
        <p:spPr bwMode="auto">
          <a:xfrm>
            <a:off x="292256" y="579698"/>
            <a:ext cx="1441421" cy="0"/>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 name="正方形/長方形 2">
            <a:extLst>
              <a:ext uri="{FF2B5EF4-FFF2-40B4-BE49-F238E27FC236}">
                <a16:creationId xmlns:a16="http://schemas.microsoft.com/office/drawing/2014/main" id="{DD7EBE4D-23DE-656A-F6B0-ED6AD957FD5A}"/>
              </a:ext>
            </a:extLst>
          </p:cNvPr>
          <p:cNvSpPr/>
          <p:nvPr/>
        </p:nvSpPr>
        <p:spPr>
          <a:xfrm>
            <a:off x="206573" y="61839"/>
            <a:ext cx="1580882" cy="523220"/>
          </a:xfrm>
          <a:prstGeom prst="rect">
            <a:avLst/>
          </a:prstGeom>
        </p:spPr>
        <p:txBody>
          <a:bodyPr wrap="none">
            <a:spAutoFit/>
          </a:bodyPr>
          <a:lstStyle/>
          <a:p>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Summary</a:t>
            </a:r>
            <a:endParaRPr lang="ja-JP" altLang="en-US" sz="2800" dirty="0">
              <a:solidFill>
                <a:srgbClr val="6666FF"/>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EF470A63-E648-1B46-E34E-6C4EE051B41C}"/>
                  </a:ext>
                </a:extLst>
              </p:cNvPr>
              <p:cNvSpPr txBox="1"/>
              <p:nvPr/>
            </p:nvSpPr>
            <p:spPr>
              <a:xfrm>
                <a:off x="281168" y="791159"/>
                <a:ext cx="11629663" cy="5333255"/>
              </a:xfrm>
              <a:prstGeom prst="rect">
                <a:avLst/>
              </a:prstGeom>
              <a:solidFill>
                <a:srgbClr val="FFFF99"/>
              </a:solidFill>
            </p:spPr>
            <p:txBody>
              <a:bodyPr wrap="square">
                <a:spAutoFit/>
              </a:bodyPr>
              <a:lstStyle/>
              <a:p>
                <a:pPr marL="271463" indent="-271463" algn="just"/>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ja-JP" altLang="en-US" sz="2400" b="1"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In 3D3V PIC-MCC simulations with the scaled down model of the negative ion source in which ion-ion plasma is formed, the region around the PG can be broadly classified into two regions based on the potential dependence of the H</a:t>
                </a:r>
                <a:r>
                  <a:rPr lang="en-US" altLang="ja-JP" sz="2400" b="1" baseline="30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 ion density; the boundary between these regions is considered to correspond to the meniscus.</a:t>
                </a:r>
              </a:p>
              <a:p>
                <a:pPr algn="just"/>
                <a:r>
                  <a:rPr kumimoji="1" lang="ja-JP" altLang="en-US" sz="2400" b="1" dirty="0">
                    <a:latin typeface="Times New Roman" panose="02020603050405020304" pitchFamily="18" charset="0"/>
                    <a:ea typeface="ＭＳ Ｐゴシック" panose="020B0600070205080204" pitchFamily="50" charset="-128"/>
                    <a:cs typeface="Times New Roman" panose="02020603050405020304" pitchFamily="18" charset="0"/>
                  </a:rPr>
                  <a:t>　</a:t>
                </a:r>
                <a:r>
                  <a:rPr kumimoji="1"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b="1" i="1" dirty="0">
                    <a:latin typeface="Times New Roman" panose="02020603050405020304" pitchFamily="18" charset="0"/>
                    <a:ea typeface="ＭＳ Ｐゴシック" panose="020B0600070205080204" pitchFamily="50" charset="-128"/>
                    <a:cs typeface="Times New Roman" panose="02020603050405020304" pitchFamily="18" charset="0"/>
                  </a:rPr>
                  <a:t> n</a:t>
                </a:r>
                <a:r>
                  <a:rPr lang="en-US" altLang="ja-JP" sz="2400" b="1" i="1" baseline="-25000" dirty="0" err="1">
                    <a:latin typeface="Times New Roman" panose="02020603050405020304" pitchFamily="18" charset="0"/>
                    <a:ea typeface="ＭＳ Ｐゴシック" panose="020B0600070205080204" pitchFamily="50" charset="-128"/>
                    <a:cs typeface="Times New Roman" panose="02020603050405020304" pitchFamily="18" charset="0"/>
                  </a:rPr>
                  <a:t>H</a:t>
                </a:r>
                <a:r>
                  <a:rPr lang="en-US" altLang="ja-JP" sz="2400" b="1" baseline="-25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 </a:t>
                </a:r>
                <a14:m>
                  <m:oMath xmlns:m="http://schemas.openxmlformats.org/officeDocument/2006/math">
                    <m:r>
                      <a:rPr lang="en-US" altLang="ja-JP" sz="2400" b="1" i="1">
                        <a:latin typeface="Cambria Math" panose="02040503050406030204" pitchFamily="18" charset="0"/>
                        <a:ea typeface="Cambria Math" panose="02040503050406030204" pitchFamily="18" charset="0"/>
                      </a:rPr>
                      <m:t>∝</m:t>
                    </m:r>
                    <m:r>
                      <a:rPr lang="en-US" altLang="ja-JP" sz="2400" b="1" i="0" smtClean="0">
                        <a:latin typeface="Cambria Math" panose="02040503050406030204" pitchFamily="18" charset="0"/>
                        <a:ea typeface="Cambria Math" panose="02040503050406030204" pitchFamily="18" charset="0"/>
                      </a:rPr>
                      <m:t>𝐞𝐱𝐩</m:t>
                    </m:r>
                    <m:d>
                      <m:dPr>
                        <m:ctrlPr>
                          <a:rPr lang="en-US" altLang="ja-JP" sz="2400" b="1" i="1" smtClean="0">
                            <a:latin typeface="Cambria Math" panose="02040503050406030204" pitchFamily="18" charset="0"/>
                            <a:ea typeface="Cambria Math" panose="02040503050406030204" pitchFamily="18" charset="0"/>
                          </a:rPr>
                        </m:ctrlPr>
                      </m:dPr>
                      <m:e>
                        <m:r>
                          <a:rPr lang="en-US" altLang="ja-JP" sz="2400" b="1" i="1" smtClean="0">
                            <a:latin typeface="Cambria Math" panose="02040503050406030204" pitchFamily="18" charset="0"/>
                            <a:ea typeface="Cambria Math" panose="02040503050406030204" pitchFamily="18" charset="0"/>
                          </a:rPr>
                          <m:t>−</m:t>
                        </m:r>
                        <m:f>
                          <m:fPr>
                            <m:ctrlPr>
                              <a:rPr lang="en-US" altLang="ja-JP" sz="2400" b="1" i="1" smtClean="0">
                                <a:latin typeface="Cambria Math" panose="02040503050406030204" pitchFamily="18" charset="0"/>
                                <a:ea typeface="Cambria Math" panose="02040503050406030204" pitchFamily="18" charset="0"/>
                              </a:rPr>
                            </m:ctrlPr>
                          </m:fPr>
                          <m:num>
                            <m:r>
                              <a:rPr lang="en-US" altLang="ja-JP" sz="2400" b="1" i="1" smtClean="0">
                                <a:latin typeface="Cambria Math" panose="02040503050406030204" pitchFamily="18" charset="0"/>
                                <a:ea typeface="Cambria Math" panose="02040503050406030204" pitchFamily="18" charset="0"/>
                              </a:rPr>
                              <m:t>𝒒</m:t>
                            </m:r>
                            <m:r>
                              <a:rPr lang="ja-JP" altLang="en-US" sz="2400" b="1" i="1" smtClean="0">
                                <a:latin typeface="Cambria Math" panose="02040503050406030204" pitchFamily="18" charset="0"/>
                                <a:ea typeface="Cambria Math" panose="02040503050406030204" pitchFamily="18" charset="0"/>
                              </a:rPr>
                              <m:t>𝝓</m:t>
                            </m:r>
                          </m:num>
                          <m:den>
                            <m:r>
                              <a:rPr lang="en-US" altLang="ja-JP" sz="2400" b="1" i="1" smtClean="0">
                                <a:latin typeface="Cambria Math" panose="02040503050406030204" pitchFamily="18" charset="0"/>
                                <a:ea typeface="Cambria Math" panose="02040503050406030204" pitchFamily="18" charset="0"/>
                              </a:rPr>
                              <m:t>𝒌</m:t>
                            </m:r>
                            <m:sSub>
                              <m:sSubPr>
                                <m:ctrlPr>
                                  <a:rPr lang="en-US" altLang="ja-JP" sz="2400" b="1" i="1" smtClean="0">
                                    <a:latin typeface="Cambria Math" panose="02040503050406030204" pitchFamily="18" charset="0"/>
                                    <a:ea typeface="Cambria Math" panose="02040503050406030204" pitchFamily="18" charset="0"/>
                                  </a:rPr>
                                </m:ctrlPr>
                              </m:sSubPr>
                              <m:e>
                                <m:r>
                                  <a:rPr lang="en-US" altLang="ja-JP" sz="2400" b="1" i="1" smtClean="0">
                                    <a:latin typeface="Cambria Math" panose="02040503050406030204" pitchFamily="18" charset="0"/>
                                    <a:ea typeface="Cambria Math" panose="02040503050406030204" pitchFamily="18" charset="0"/>
                                  </a:rPr>
                                  <m:t>𝑻</m:t>
                                </m:r>
                              </m:e>
                              <m:sub>
                                <m:r>
                                  <a:rPr lang="en-US" altLang="ja-JP" sz="2400" b="1" i="1" smtClean="0">
                                    <a:latin typeface="Cambria Math" panose="02040503050406030204" pitchFamily="18" charset="0"/>
                                    <a:ea typeface="Cambria Math" panose="02040503050406030204" pitchFamily="18" charset="0"/>
                                  </a:rPr>
                                  <m:t>𝑯</m:t>
                                </m:r>
                                <m:r>
                                  <a:rPr lang="en-US" altLang="ja-JP" sz="2400" b="1" i="1" smtClean="0">
                                    <a:latin typeface="Cambria Math" panose="02040503050406030204" pitchFamily="18" charset="0"/>
                                    <a:ea typeface="Cambria Math" panose="02040503050406030204" pitchFamily="18" charset="0"/>
                                  </a:rPr>
                                  <m:t>−</m:t>
                                </m:r>
                              </m:sub>
                            </m:sSub>
                          </m:den>
                        </m:f>
                      </m:e>
                    </m:d>
                  </m:oMath>
                </a14:m>
                <a:r>
                  <a:rPr lang="ja-JP" altLang="en-US" sz="2400" b="1"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Plasma quasi-neutrality condition with H</a:t>
                </a:r>
                <a:r>
                  <a:rPr lang="en-US" altLang="ja-JP" sz="2400" b="1" baseline="30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 and H</a:t>
                </a:r>
                <a:r>
                  <a:rPr lang="en-US" altLang="ja-JP" sz="2400" b="1" baseline="30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 ions</a:t>
                </a:r>
              </a:p>
              <a:p>
                <a:pPr algn="just"/>
                <a:r>
                  <a:rPr lang="ja-JP" altLang="en-US" sz="2400" b="1"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b="1" i="1"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400" b="1" i="1" dirty="0" err="1">
                    <a:latin typeface="Times New Roman" panose="02020603050405020304" pitchFamily="18" charset="0"/>
                    <a:ea typeface="ＭＳ Ｐゴシック" panose="020B0600070205080204" pitchFamily="50" charset="-128"/>
                    <a:cs typeface="Times New Roman" panose="02020603050405020304" pitchFamily="18" charset="0"/>
                  </a:rPr>
                  <a:t>n</a:t>
                </a:r>
                <a:r>
                  <a:rPr lang="en-US" altLang="ja-JP" sz="2400" b="1" i="1" baseline="-25000" dirty="0" err="1">
                    <a:latin typeface="Times New Roman" panose="02020603050405020304" pitchFamily="18" charset="0"/>
                    <a:ea typeface="ＭＳ Ｐゴシック" panose="020B0600070205080204" pitchFamily="50" charset="-128"/>
                    <a:cs typeface="Times New Roman" panose="02020603050405020304" pitchFamily="18" charset="0"/>
                  </a:rPr>
                  <a:t>H</a:t>
                </a:r>
                <a:r>
                  <a:rPr lang="en-US" altLang="ja-JP" sz="2400" b="1" baseline="-25000" dirty="0">
                    <a:latin typeface="Times New Roman" panose="02020603050405020304" pitchFamily="18" charset="0"/>
                    <a:ea typeface="ＭＳ Ｐゴシック" panose="020B0600070205080204" pitchFamily="50" charset="-128"/>
                    <a:cs typeface="Times New Roman" panose="02020603050405020304" pitchFamily="18" charset="0"/>
                  </a:rPr>
                  <a:t>-</a:t>
                </a:r>
                <a:r>
                  <a:rPr kumimoji="1"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 </a:t>
                </a:r>
                <a14:m>
                  <m:oMath xmlns:m="http://schemas.openxmlformats.org/officeDocument/2006/math">
                    <m:r>
                      <a:rPr kumimoji="1" lang="en-US" altLang="ja-JP" sz="2400" b="1" i="1" smtClean="0">
                        <a:latin typeface="Cambria Math" panose="02040503050406030204" pitchFamily="18" charset="0"/>
                        <a:ea typeface="Cambria Math" panose="02040503050406030204" pitchFamily="18" charset="0"/>
                      </a:rPr>
                      <m:t>∝</m:t>
                    </m:r>
                    <m:r>
                      <a:rPr kumimoji="1" lang="en-US" altLang="ja-JP" sz="2400" b="1" i="1" smtClean="0">
                        <a:latin typeface="Cambria Math" panose="02040503050406030204" pitchFamily="18" charset="0"/>
                        <a:ea typeface="Cambria Math" panose="02040503050406030204" pitchFamily="18" charset="0"/>
                      </a:rPr>
                      <m:t>𝟏</m:t>
                    </m:r>
                    <m:r>
                      <a:rPr kumimoji="1" lang="en-US" altLang="ja-JP" sz="2400" b="1" i="1" smtClean="0">
                        <a:latin typeface="Cambria Math" panose="02040503050406030204" pitchFamily="18" charset="0"/>
                        <a:ea typeface="Cambria Math" panose="02040503050406030204" pitchFamily="18" charset="0"/>
                      </a:rPr>
                      <m:t>/</m:t>
                    </m:r>
                    <m:rad>
                      <m:radPr>
                        <m:degHide m:val="on"/>
                        <m:ctrlPr>
                          <a:rPr kumimoji="1" lang="en-US" altLang="ja-JP" sz="2400" b="1" i="1" smtClean="0">
                            <a:latin typeface="Cambria Math" panose="02040503050406030204" pitchFamily="18" charset="0"/>
                            <a:ea typeface="Cambria Math" panose="02040503050406030204" pitchFamily="18" charset="0"/>
                          </a:rPr>
                        </m:ctrlPr>
                      </m:radPr>
                      <m:deg/>
                      <m:e>
                        <m:r>
                          <a:rPr kumimoji="1" lang="ja-JP" altLang="en-US" sz="2400" b="1" i="1" smtClean="0">
                            <a:latin typeface="Cambria Math" panose="02040503050406030204" pitchFamily="18" charset="0"/>
                            <a:ea typeface="Cambria Math" panose="02040503050406030204" pitchFamily="18" charset="0"/>
                          </a:rPr>
                          <m:t>𝝓</m:t>
                        </m:r>
                      </m:e>
                    </m:rad>
                  </m:oMath>
                </a14:m>
                <a:r>
                  <a:rPr lang="ja-JP" altLang="en-US" sz="2400" b="1"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 Extraction region</a:t>
                </a:r>
              </a:p>
              <a:p>
                <a:pPr algn="just"/>
                <a:endParaRPr lang="en-US" altLang="ja-JP" sz="1200" b="1" dirty="0">
                  <a:latin typeface="Times New Roman" panose="02020603050405020304" pitchFamily="18" charset="0"/>
                  <a:ea typeface="ＭＳ Ｐゴシック" panose="020B0600070205080204" pitchFamily="50" charset="-128"/>
                  <a:cs typeface="Times New Roman" panose="02020603050405020304" pitchFamily="18" charset="0"/>
                </a:endParaRPr>
              </a:p>
              <a:p>
                <a:pPr marL="174625" indent="-174625" algn="just"/>
                <a:r>
                  <a:rPr lang="ja-JP" altLang="en-US" sz="2400" b="1"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The dependence of H</a:t>
                </a:r>
                <a:r>
                  <a:rPr lang="en-US" altLang="ja-JP" sz="2400" b="1" baseline="30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 ion density distribution on the potential can be explained by the force balance using the fluid equations.</a:t>
                </a:r>
              </a:p>
              <a:p>
                <a:pPr algn="just"/>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(electric</a:t>
                </a:r>
                <a:r>
                  <a:rPr lang="ja-JP" altLang="en-US" sz="2400" b="1"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force)</a:t>
                </a:r>
                <a:r>
                  <a:rPr lang="ja-JP" altLang="en-US" sz="2400" b="1"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(pressure</a:t>
                </a:r>
                <a:r>
                  <a:rPr lang="ja-JP" altLang="en-US" sz="2400" b="1"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gradient</a:t>
                </a:r>
                <a:r>
                  <a:rPr lang="ja-JP" altLang="en-US" sz="2400" b="1"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force)</a:t>
                </a:r>
                <a:r>
                  <a:rPr lang="ja-JP" altLang="en-US" sz="24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400" b="1" i="1" dirty="0" err="1">
                    <a:latin typeface="Times New Roman" panose="02020603050405020304" pitchFamily="18" charset="0"/>
                    <a:ea typeface="ＭＳ Ｐゴシック" panose="020B0600070205080204" pitchFamily="50" charset="-128"/>
                    <a:cs typeface="Times New Roman" panose="02020603050405020304" pitchFamily="18" charset="0"/>
                  </a:rPr>
                  <a:t>n</a:t>
                </a:r>
                <a:r>
                  <a:rPr lang="en-US" altLang="ja-JP" sz="2400" b="1" i="1" baseline="-25000" dirty="0" err="1">
                    <a:latin typeface="Times New Roman" panose="02020603050405020304" pitchFamily="18" charset="0"/>
                    <a:ea typeface="ＭＳ Ｐゴシック" panose="020B0600070205080204" pitchFamily="50" charset="-128"/>
                    <a:cs typeface="Times New Roman" panose="02020603050405020304" pitchFamily="18" charset="0"/>
                  </a:rPr>
                  <a:t>H</a:t>
                </a:r>
                <a:r>
                  <a:rPr lang="en-US" altLang="ja-JP" sz="2400" b="1" i="1" baseline="-25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 obeys Boltzmann</a:t>
                </a:r>
                <a:r>
                  <a:rPr lang="ja-JP" altLang="en-US" sz="2400" b="1"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relation</a:t>
                </a:r>
              </a:p>
              <a:p>
                <a:pPr algn="just"/>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(electric force)</a:t>
                </a:r>
                <a:r>
                  <a:rPr lang="ja-JP" altLang="en-US" sz="2400" b="1"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(inertia force)</a:t>
                </a:r>
                <a:r>
                  <a:rPr lang="ja-JP" altLang="en-US" sz="2400"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400" b="1" i="1" dirty="0" err="1">
                    <a:latin typeface="Times New Roman" panose="02020603050405020304" pitchFamily="18" charset="0"/>
                    <a:ea typeface="ＭＳ Ｐゴシック" panose="020B0600070205080204" pitchFamily="50" charset="-128"/>
                    <a:cs typeface="Times New Roman" panose="02020603050405020304" pitchFamily="18" charset="0"/>
                  </a:rPr>
                  <a:t>n</a:t>
                </a:r>
                <a:r>
                  <a:rPr lang="en-US" altLang="ja-JP" sz="2400" b="1" i="1" baseline="-25000" dirty="0" err="1">
                    <a:latin typeface="Times New Roman" panose="02020603050405020304" pitchFamily="18" charset="0"/>
                    <a:ea typeface="ＭＳ Ｐゴシック" panose="020B0600070205080204" pitchFamily="50" charset="-128"/>
                    <a:cs typeface="Times New Roman" panose="02020603050405020304" pitchFamily="18" charset="0"/>
                  </a:rPr>
                  <a:t>H</a:t>
                </a:r>
                <a:r>
                  <a:rPr lang="en-US" altLang="ja-JP" sz="2400" b="1" baseline="-25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 </a:t>
                </a:r>
                <a14:m>
                  <m:oMath xmlns:m="http://schemas.openxmlformats.org/officeDocument/2006/math">
                    <m:r>
                      <a:rPr lang="en-US" altLang="ja-JP" sz="2400" b="1" i="1">
                        <a:latin typeface="Cambria Math" panose="02040503050406030204" pitchFamily="18" charset="0"/>
                        <a:ea typeface="Cambria Math" panose="02040503050406030204" pitchFamily="18" charset="0"/>
                      </a:rPr>
                      <m:t>∝</m:t>
                    </m:r>
                    <m:r>
                      <a:rPr lang="en-US" altLang="ja-JP" sz="2400" b="1" i="1">
                        <a:latin typeface="Cambria Math" panose="02040503050406030204" pitchFamily="18" charset="0"/>
                        <a:ea typeface="Cambria Math" panose="02040503050406030204" pitchFamily="18" charset="0"/>
                      </a:rPr>
                      <m:t>𝟏</m:t>
                    </m:r>
                    <m:r>
                      <a:rPr lang="en-US" altLang="ja-JP" sz="2400" b="1" i="1">
                        <a:latin typeface="Cambria Math" panose="02040503050406030204" pitchFamily="18" charset="0"/>
                        <a:ea typeface="Cambria Math" panose="02040503050406030204" pitchFamily="18" charset="0"/>
                      </a:rPr>
                      <m:t>/</m:t>
                    </m:r>
                    <m:rad>
                      <m:radPr>
                        <m:degHide m:val="on"/>
                        <m:ctrlPr>
                          <a:rPr lang="en-US" altLang="ja-JP" sz="2400" b="1" i="1">
                            <a:latin typeface="Cambria Math" panose="02040503050406030204" pitchFamily="18" charset="0"/>
                            <a:ea typeface="Cambria Math" panose="02040503050406030204" pitchFamily="18" charset="0"/>
                          </a:rPr>
                        </m:ctrlPr>
                      </m:radPr>
                      <m:deg/>
                      <m:e>
                        <m:r>
                          <a:rPr lang="ja-JP" altLang="en-US" sz="2400" b="1" i="1">
                            <a:latin typeface="Cambria Math" panose="02040503050406030204" pitchFamily="18" charset="0"/>
                            <a:ea typeface="Cambria Math" panose="02040503050406030204" pitchFamily="18" charset="0"/>
                          </a:rPr>
                          <m:t>𝝓</m:t>
                        </m:r>
                      </m:e>
                    </m:rad>
                  </m:oMath>
                </a14:m>
                <a:endPar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endParaRPr>
              </a:p>
              <a:p>
                <a:pPr algn="just"/>
                <a:endParaRPr lang="en-US" altLang="ja-JP" sz="1200" b="1" dirty="0">
                  <a:latin typeface="Times New Roman" panose="02020603050405020304" pitchFamily="18" charset="0"/>
                  <a:ea typeface="ＭＳ Ｐゴシック" panose="020B0600070205080204" pitchFamily="50" charset="-128"/>
                  <a:cs typeface="Times New Roman" panose="02020603050405020304" pitchFamily="18" charset="0"/>
                </a:endParaRPr>
              </a:p>
              <a:p>
                <a:pPr marL="174625" indent="-174625" algn="just"/>
                <a:r>
                  <a:rPr lang="ja-JP" altLang="en-US" sz="2400" b="1"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b="1" dirty="0">
                    <a:latin typeface="Times New Roman" panose="02020603050405020304" pitchFamily="18" charset="0"/>
                    <a:ea typeface="ＭＳ Ｐゴシック" panose="020B0600070205080204" pitchFamily="50" charset="-128"/>
                    <a:cs typeface="Times New Roman" panose="02020603050405020304" pitchFamily="18" charset="0"/>
                  </a:rPr>
                  <a:t>The limitations of scaled down models may be apparent; verification via numerical simulation with full scale, even if two-dimensional, will be carried out in the future.</a:t>
                </a:r>
              </a:p>
            </p:txBody>
          </p:sp>
        </mc:Choice>
        <mc:Fallback xmlns="">
          <p:sp>
            <p:nvSpPr>
              <p:cNvPr id="5" name="テキスト ボックス 4">
                <a:extLst>
                  <a:ext uri="{FF2B5EF4-FFF2-40B4-BE49-F238E27FC236}">
                    <a16:creationId xmlns:a16="http://schemas.microsoft.com/office/drawing/2014/main" id="{EF470A63-E648-1B46-E34E-6C4EE051B41C}"/>
                  </a:ext>
                </a:extLst>
              </p:cNvPr>
              <p:cNvSpPr txBox="1">
                <a:spLocks noRot="1" noChangeAspect="1" noMove="1" noResize="1" noEditPoints="1" noAdjustHandles="1" noChangeArrowheads="1" noChangeShapeType="1" noTextEdit="1"/>
              </p:cNvSpPr>
              <p:nvPr/>
            </p:nvSpPr>
            <p:spPr>
              <a:xfrm>
                <a:off x="281168" y="791159"/>
                <a:ext cx="11629663" cy="5333255"/>
              </a:xfrm>
              <a:prstGeom prst="rect">
                <a:avLst/>
              </a:prstGeom>
              <a:blipFill>
                <a:blip r:embed="rId3"/>
                <a:stretch>
                  <a:fillRect l="-786" t="-1257" r="-839" b="-1714"/>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327680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B18BEE7-21F4-1CFC-07B0-1A33FBE48CE0}"/>
              </a:ext>
            </a:extLst>
          </p:cNvPr>
          <p:cNvPicPr>
            <a:picLocks noChangeAspect="1"/>
          </p:cNvPicPr>
          <p:nvPr/>
        </p:nvPicPr>
        <p:blipFill>
          <a:blip r:embed="rId3"/>
          <a:stretch>
            <a:fillRect/>
          </a:stretch>
        </p:blipFill>
        <p:spPr>
          <a:xfrm>
            <a:off x="5880822" y="1161700"/>
            <a:ext cx="6037311" cy="3925800"/>
          </a:xfrm>
          <a:prstGeom prst="rect">
            <a:avLst/>
          </a:prstGeom>
        </p:spPr>
      </p:pic>
      <p:sp>
        <p:nvSpPr>
          <p:cNvPr id="5" name="テキスト ボックス 4">
            <a:extLst>
              <a:ext uri="{FF2B5EF4-FFF2-40B4-BE49-F238E27FC236}">
                <a16:creationId xmlns:a16="http://schemas.microsoft.com/office/drawing/2014/main" id="{D4DA3E3C-04BA-7B93-BEDC-EA5495DC330A}"/>
              </a:ext>
            </a:extLst>
          </p:cNvPr>
          <p:cNvSpPr txBox="1"/>
          <p:nvPr/>
        </p:nvSpPr>
        <p:spPr>
          <a:xfrm rot="16200000">
            <a:off x="5120925" y="2788758"/>
            <a:ext cx="1811874" cy="400110"/>
          </a:xfrm>
          <a:prstGeom prst="rect">
            <a:avLst/>
          </a:prstGeom>
          <a:noFill/>
        </p:spPr>
        <p:txBody>
          <a:bodyPr wrap="square" rtlCol="0">
            <a:spAutoFit/>
          </a:bodyPr>
          <a:lstStyle/>
          <a:p>
            <a:r>
              <a:rPr lang="en-US" altLang="ja-JP" sz="2000" baseline="-25000" dirty="0">
                <a:latin typeface="Times New Roman" panose="02020603050405020304" pitchFamily="18" charset="0"/>
                <a:cs typeface="Times New Roman" panose="02020603050405020304" pitchFamily="18" charset="0"/>
              </a:rPr>
              <a:t> </a:t>
            </a:r>
            <a:r>
              <a:rPr lang="en-US" altLang="ja-JP" sz="2000" i="1" dirty="0" err="1">
                <a:latin typeface="Times New Roman" panose="02020603050405020304" pitchFamily="18" charset="0"/>
                <a:cs typeface="Times New Roman" panose="02020603050405020304" pitchFamily="18" charset="0"/>
              </a:rPr>
              <a:t>n</a:t>
            </a:r>
            <a:r>
              <a:rPr lang="en-US" altLang="ja-JP" sz="2000" baseline="-25000" dirty="0" err="1">
                <a:latin typeface="Times New Roman" panose="02020603050405020304" pitchFamily="18" charset="0"/>
                <a:cs typeface="Times New Roman" panose="02020603050405020304" pitchFamily="18" charset="0"/>
              </a:rPr>
              <a:t>H</a:t>
            </a:r>
            <a:r>
              <a:rPr lang="en-US" altLang="ja-JP" sz="2000" baseline="-25000" dirty="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 (×</a:t>
            </a:r>
            <a:r>
              <a:rPr lang="en-US" altLang="ja-JP" sz="2000" i="1" dirty="0">
                <a:latin typeface="Times New Roman" panose="02020603050405020304" pitchFamily="18" charset="0"/>
                <a:cs typeface="Times New Roman" panose="02020603050405020304" pitchFamily="18" charset="0"/>
              </a:rPr>
              <a:t>n</a:t>
            </a:r>
            <a:r>
              <a:rPr lang="en-US" altLang="ja-JP" sz="2000" baseline="-25000" dirty="0">
                <a:latin typeface="Times New Roman" panose="02020603050405020304" pitchFamily="18" charset="0"/>
                <a:cs typeface="Times New Roman" panose="02020603050405020304" pitchFamily="18" charset="0"/>
              </a:rPr>
              <a:t>e0</a:t>
            </a:r>
            <a:r>
              <a:rPr lang="en-US" altLang="ja-JP" sz="2000" dirty="0">
                <a:latin typeface="Times New Roman" panose="02020603050405020304" pitchFamily="18" charset="0"/>
                <a:cs typeface="Times New Roman" panose="02020603050405020304" pitchFamily="18" charset="0"/>
              </a:rPr>
              <a:t> m</a:t>
            </a:r>
            <a:r>
              <a:rPr lang="en-US" altLang="ja-JP" sz="2000" baseline="30000" dirty="0">
                <a:latin typeface="Times New Roman" panose="02020603050405020304" pitchFamily="18" charset="0"/>
                <a:cs typeface="Times New Roman" panose="02020603050405020304" pitchFamily="18" charset="0"/>
              </a:rPr>
              <a:t>-3</a:t>
            </a:r>
            <a:r>
              <a:rPr lang="en-US" altLang="ja-JP" sz="2000" dirty="0">
                <a:latin typeface="Times New Roman" panose="02020603050405020304" pitchFamily="18" charset="0"/>
                <a:cs typeface="Times New Roman" panose="02020603050405020304" pitchFamily="18" charset="0"/>
              </a:rPr>
              <a:t>)</a:t>
            </a:r>
            <a:endParaRPr kumimoji="1" lang="ja-JP" altLang="en-US" sz="20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B40AC3A8-27C7-7468-E620-787F9B9F88D8}"/>
                  </a:ext>
                </a:extLst>
              </p:cNvPr>
              <p:cNvSpPr txBox="1"/>
              <p:nvPr/>
            </p:nvSpPr>
            <p:spPr>
              <a:xfrm>
                <a:off x="8121437" y="792368"/>
                <a:ext cx="1201996" cy="400110"/>
              </a:xfrm>
              <a:prstGeom prst="rect">
                <a:avLst/>
              </a:prstGeom>
              <a:noFill/>
            </p:spPr>
            <p:txBody>
              <a:bodyPr wrap="none" rtlCol="0">
                <a:spAutoFit/>
              </a:bodyPr>
              <a:lstStyle/>
              <a:p>
                <a:r>
                  <a:rPr lang="en-US" altLang="ja-JP" sz="2000" dirty="0"/>
                  <a:t> </a:t>
                </a:r>
                <a14:m>
                  <m:oMath xmlns:m="http://schemas.openxmlformats.org/officeDocument/2006/math">
                    <m:sSub>
                      <m:sSubPr>
                        <m:ctrlPr>
                          <a:rPr lang="ja-JP" altLang="en-US" sz="2000" i="1" smtClean="0">
                            <a:latin typeface="Cambria Math" panose="02040503050406030204" pitchFamily="18" charset="0"/>
                          </a:rPr>
                        </m:ctrlPr>
                      </m:sSubPr>
                      <m:e>
                        <m:r>
                          <a:rPr lang="ja-JP" altLang="en-US" sz="2000" i="1" smtClean="0">
                            <a:latin typeface="Cambria Math" panose="02040503050406030204" pitchFamily="18" charset="0"/>
                          </a:rPr>
                          <m:t>𝜙</m:t>
                        </m:r>
                      </m:e>
                      <m:sub>
                        <m:r>
                          <a:rPr lang="en-US" altLang="ja-JP" sz="2000" i="1">
                            <a:latin typeface="Cambria Math" panose="02040503050406030204" pitchFamily="18" charset="0"/>
                          </a:rPr>
                          <m:t>𝑠𝑖𝑚</m:t>
                        </m:r>
                      </m:sub>
                    </m:sSub>
                    <m:r>
                      <a:rPr lang="en-US" altLang="ja-JP" sz="2000" b="0" i="1" smtClean="0">
                        <a:latin typeface="Cambria Math" panose="02040503050406030204" pitchFamily="18" charset="0"/>
                      </a:rPr>
                      <m:t> </m:t>
                    </m:r>
                    <m:r>
                      <a:rPr lang="en-US" altLang="ja-JP" sz="2000" b="0" i="0" smtClean="0">
                        <a:latin typeface="Cambria Math" panose="02040503050406030204" pitchFamily="18" charset="0"/>
                      </a:rPr>
                      <m:t>(</m:t>
                    </m:r>
                    <m:r>
                      <m:rPr>
                        <m:sty m:val="p"/>
                      </m:rPr>
                      <a:rPr lang="en-US" altLang="ja-JP" sz="2000" b="0" i="0" smtClean="0">
                        <a:latin typeface="Cambria Math" panose="02040503050406030204" pitchFamily="18" charset="0"/>
                      </a:rPr>
                      <m:t>V</m:t>
                    </m:r>
                    <m:r>
                      <a:rPr lang="en-US" altLang="ja-JP" sz="2000" b="0" i="0" smtClean="0">
                        <a:latin typeface="Cambria Math" panose="02040503050406030204" pitchFamily="18" charset="0"/>
                      </a:rPr>
                      <m:t>)</m:t>
                    </m:r>
                  </m:oMath>
                </a14:m>
                <a:endPar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mc:Choice>
        <mc:Fallback xmlns="">
          <p:sp>
            <p:nvSpPr>
              <p:cNvPr id="6" name="テキスト ボックス 5">
                <a:extLst>
                  <a:ext uri="{FF2B5EF4-FFF2-40B4-BE49-F238E27FC236}">
                    <a16:creationId xmlns:a16="http://schemas.microsoft.com/office/drawing/2014/main" id="{B40AC3A8-27C7-7468-E620-787F9B9F88D8}"/>
                  </a:ext>
                </a:extLst>
              </p:cNvPr>
              <p:cNvSpPr txBox="1">
                <a:spLocks noRot="1" noChangeAspect="1" noMove="1" noResize="1" noEditPoints="1" noAdjustHandles="1" noChangeArrowheads="1" noChangeShapeType="1" noTextEdit="1"/>
              </p:cNvSpPr>
              <p:nvPr/>
            </p:nvSpPr>
            <p:spPr>
              <a:xfrm>
                <a:off x="8121437" y="792368"/>
                <a:ext cx="1201996" cy="400110"/>
              </a:xfrm>
              <a:prstGeom prst="rect">
                <a:avLst/>
              </a:prstGeom>
              <a:blipFill>
                <a:blip r:embed="rId4"/>
                <a:stretch>
                  <a:fillRect r="-2030" b="-13636"/>
                </a:stretch>
              </a:blipFill>
            </p:spPr>
            <p:txBody>
              <a:bodyPr/>
              <a:lstStyle/>
              <a:p>
                <a:r>
                  <a:rPr lang="ja-JP" altLang="en-US">
                    <a:noFill/>
                  </a:rPr>
                  <a:t> </a:t>
                </a:r>
              </a:p>
            </p:txBody>
          </p:sp>
        </mc:Fallback>
      </mc:AlternateContent>
      <p:cxnSp>
        <p:nvCxnSpPr>
          <p:cNvPr id="8" name="直線矢印コネクタ 7">
            <a:extLst>
              <a:ext uri="{FF2B5EF4-FFF2-40B4-BE49-F238E27FC236}">
                <a16:creationId xmlns:a16="http://schemas.microsoft.com/office/drawing/2014/main" id="{4704E51F-BD2E-2AAE-677C-4A234206077B}"/>
              </a:ext>
            </a:extLst>
          </p:cNvPr>
          <p:cNvCxnSpPr>
            <a:cxnSpLocks/>
          </p:cNvCxnSpPr>
          <p:nvPr/>
        </p:nvCxnSpPr>
        <p:spPr>
          <a:xfrm flipV="1">
            <a:off x="7315200" y="2082875"/>
            <a:ext cx="0" cy="1254013"/>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9" name="テキスト ボックス 8">
            <a:extLst>
              <a:ext uri="{FF2B5EF4-FFF2-40B4-BE49-F238E27FC236}">
                <a16:creationId xmlns:a16="http://schemas.microsoft.com/office/drawing/2014/main" id="{4C43811E-D0F2-72DC-042C-E4B0E2E43244}"/>
              </a:ext>
            </a:extLst>
          </p:cNvPr>
          <p:cNvSpPr txBox="1"/>
          <p:nvPr/>
        </p:nvSpPr>
        <p:spPr>
          <a:xfrm>
            <a:off x="2952867" y="2905509"/>
            <a:ext cx="461665" cy="92398"/>
          </a:xfrm>
          <a:prstGeom prst="rect">
            <a:avLst/>
          </a:prstGeom>
          <a:noFill/>
        </p:spPr>
        <p:txBody>
          <a:bodyPr vert="eaVert" wrap="none" rtlCol="0">
            <a:spAutoFit/>
          </a:bodyPr>
          <a:lstStyle/>
          <a:p>
            <a:endParaRPr kumimoji="1" lang="ja-JP" altLang="en-US" dirty="0"/>
          </a:p>
        </p:txBody>
      </p:sp>
      <p:sp>
        <p:nvSpPr>
          <p:cNvPr id="11" name="テキスト ボックス 10">
            <a:extLst>
              <a:ext uri="{FF2B5EF4-FFF2-40B4-BE49-F238E27FC236}">
                <a16:creationId xmlns:a16="http://schemas.microsoft.com/office/drawing/2014/main" id="{BD3AE702-19C8-C41B-6FA3-A3B40DF405B2}"/>
              </a:ext>
            </a:extLst>
          </p:cNvPr>
          <p:cNvSpPr txBox="1"/>
          <p:nvPr/>
        </p:nvSpPr>
        <p:spPr>
          <a:xfrm>
            <a:off x="6494265" y="3336888"/>
            <a:ext cx="2578260" cy="369332"/>
          </a:xfrm>
          <a:prstGeom prst="rect">
            <a:avLst/>
          </a:prstGeom>
          <a:noFill/>
        </p:spPr>
        <p:txBody>
          <a:bodyPr wrap="square">
            <a:spAutoFit/>
          </a:bodyPr>
          <a:lstStyle/>
          <a:p>
            <a:r>
              <a:rPr kumimoji="1" lang="en-US" altLang="ja-JP" i="1" dirty="0" err="1">
                <a:latin typeface="Times New Roman" panose="02020603050405020304" pitchFamily="18" charset="0"/>
                <a:cs typeface="Times New Roman" panose="02020603050405020304" pitchFamily="18" charset="0"/>
              </a:rPr>
              <a:t>z</a:t>
            </a:r>
            <a:r>
              <a:rPr kumimoji="1" lang="en-US" altLang="ja-JP" i="1" baseline="-25000" dirty="0" err="1">
                <a:latin typeface="Times New Roman" panose="02020603050405020304" pitchFamily="18" charset="0"/>
                <a:cs typeface="Times New Roman" panose="02020603050405020304" pitchFamily="18" charset="0"/>
              </a:rPr>
              <a:t>sim</a:t>
            </a:r>
            <a:r>
              <a:rPr kumimoji="1" lang="en-US" altLang="ja-JP" i="1" baseline="-25000" dirty="0">
                <a:latin typeface="Times New Roman" panose="02020603050405020304" pitchFamily="18" charset="0"/>
                <a:cs typeface="Times New Roman" panose="02020603050405020304" pitchFamily="18" charset="0"/>
              </a:rPr>
              <a:t> </a:t>
            </a:r>
            <a:r>
              <a:rPr kumimoji="1" lang="en-US" altLang="ja-JP" dirty="0">
                <a:latin typeface="Times New Roman" panose="02020603050405020304" pitchFamily="18" charset="0"/>
                <a:cs typeface="Times New Roman" panose="02020603050405020304" pitchFamily="18" charset="0"/>
              </a:rPr>
              <a:t> = 38.9</a:t>
            </a:r>
            <a:r>
              <a:rPr lang="en-US" altLang="ja-JP" dirty="0">
                <a:latin typeface="Times New Roman" panose="02020603050405020304" pitchFamily="18" charset="0"/>
                <a:cs typeface="Times New Roman" panose="02020603050405020304" pitchFamily="18" charset="0"/>
              </a:rPr>
              <a:t>×5</a:t>
            </a:r>
            <a:r>
              <a:rPr lang="en-US" altLang="ja-JP" i="1" dirty="0">
                <a:latin typeface="Times New Roman" panose="02020603050405020304" pitchFamily="18" charset="0"/>
                <a:cs typeface="Times New Roman" panose="02020603050405020304" pitchFamily="18" charset="0"/>
              </a:rPr>
              <a:t>λ</a:t>
            </a:r>
            <a:r>
              <a:rPr lang="en-US" altLang="ja-JP" i="1" baseline="-25000" dirty="0">
                <a:latin typeface="Times New Roman" panose="02020603050405020304" pitchFamily="18" charset="0"/>
                <a:cs typeface="Times New Roman" panose="02020603050405020304" pitchFamily="18" charset="0"/>
              </a:rPr>
              <a:t>De</a:t>
            </a:r>
            <a:r>
              <a:rPr kumimoji="1" lang="en-US" altLang="ja-JP" dirty="0">
                <a:latin typeface="Times New Roman" panose="02020603050405020304" pitchFamily="18" charset="0"/>
                <a:cs typeface="Times New Roman" panose="02020603050405020304" pitchFamily="18" charset="0"/>
              </a:rPr>
              <a:t> (mm)</a:t>
            </a:r>
            <a:endParaRPr lang="ja-JP" altLang="en-US" dirty="0"/>
          </a:p>
        </p:txBody>
      </p:sp>
      <p:sp>
        <p:nvSpPr>
          <p:cNvPr id="16" name="テキスト ボックス 15">
            <a:extLst>
              <a:ext uri="{FF2B5EF4-FFF2-40B4-BE49-F238E27FC236}">
                <a16:creationId xmlns:a16="http://schemas.microsoft.com/office/drawing/2014/main" id="{C7C40B7A-1A5D-B927-0E09-67E367BAE5F0}"/>
              </a:ext>
            </a:extLst>
          </p:cNvPr>
          <p:cNvSpPr txBox="1"/>
          <p:nvPr/>
        </p:nvSpPr>
        <p:spPr>
          <a:xfrm>
            <a:off x="788455" y="1057880"/>
            <a:ext cx="4533558" cy="415559"/>
          </a:xfrm>
          <a:prstGeom prst="rect">
            <a:avLst/>
          </a:prstGeom>
          <a:noFill/>
          <a:ln w="28575">
            <a:solidFill>
              <a:srgbClr val="00B0F0"/>
            </a:solidFill>
          </a:ln>
        </p:spPr>
        <p:txBody>
          <a:bodyPr wrap="square">
            <a:spAutoFit/>
          </a:bodyPr>
          <a:lstStyle/>
          <a:p>
            <a:r>
              <a:rPr kumimoji="1"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The distribution of </a:t>
            </a:r>
            <a:r>
              <a:rPr lang="en-US" altLang="ja-JP" sz="2000" i="1" dirty="0" err="1">
                <a:latin typeface="Times New Roman" panose="02020603050405020304" pitchFamily="18" charset="0"/>
                <a:ea typeface="ＭＳ Ｐゴシック" panose="020B0600070205080204" pitchFamily="50" charset="-128"/>
                <a:cs typeface="Times New Roman" panose="02020603050405020304" pitchFamily="18" charset="0"/>
              </a:rPr>
              <a:t>vz</a:t>
            </a:r>
            <a:r>
              <a:rPr lang="en-US" altLang="ja-JP" sz="2000" i="1" baseline="-25000" dirty="0">
                <a:latin typeface="Times New Roman" panose="02020603050405020304" pitchFamily="18" charset="0"/>
                <a:ea typeface="ＭＳ Ｐゴシック" panose="020B0600070205080204" pitchFamily="50" charset="-128"/>
                <a:cs typeface="Times New Roman" panose="02020603050405020304" pitchFamily="18" charset="0"/>
              </a:rPr>
              <a:t>  </a:t>
            </a:r>
            <a:r>
              <a:rPr kumimoji="1"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at</a:t>
            </a:r>
            <a:r>
              <a:rPr kumimoji="1" lang="en-US" altLang="ja-JP" sz="2000" i="1" dirty="0">
                <a:latin typeface="Times New Roman" panose="02020603050405020304" pitchFamily="18" charset="0"/>
                <a:ea typeface="ＭＳ Ｐゴシック" panose="020B0600070205080204" pitchFamily="50" charset="-128"/>
                <a:cs typeface="Times New Roman" panose="02020603050405020304" pitchFamily="18" charset="0"/>
              </a:rPr>
              <a:t> </a:t>
            </a:r>
            <a:r>
              <a:rPr kumimoji="1" lang="en-US" altLang="ja-JP" sz="2000" i="1" dirty="0" err="1">
                <a:latin typeface="Times New Roman" panose="02020603050405020304" pitchFamily="18" charset="0"/>
                <a:ea typeface="ＭＳ Ｐゴシック" panose="020B0600070205080204" pitchFamily="50" charset="-128"/>
                <a:cs typeface="Times New Roman" panose="02020603050405020304" pitchFamily="18" charset="0"/>
              </a:rPr>
              <a:t>z</a:t>
            </a:r>
            <a:r>
              <a:rPr kumimoji="1" lang="en-US" altLang="ja-JP" sz="2000" i="1" baseline="-25000" dirty="0" err="1">
                <a:latin typeface="Times New Roman" panose="02020603050405020304" pitchFamily="18" charset="0"/>
                <a:ea typeface="ＭＳ Ｐゴシック" panose="020B0600070205080204" pitchFamily="50" charset="-128"/>
                <a:cs typeface="Times New Roman" panose="02020603050405020304" pitchFamily="18" charset="0"/>
              </a:rPr>
              <a:t>sim</a:t>
            </a:r>
            <a:r>
              <a:rPr kumimoji="1" lang="en-US" altLang="ja-JP" sz="2000" i="1" baseline="-25000" dirty="0">
                <a:latin typeface="Times New Roman" panose="02020603050405020304" pitchFamily="18" charset="0"/>
                <a:ea typeface="ＭＳ Ｐゴシック" panose="020B0600070205080204" pitchFamily="50" charset="-128"/>
                <a:cs typeface="Times New Roman" panose="02020603050405020304" pitchFamily="18" charset="0"/>
              </a:rPr>
              <a:t> </a:t>
            </a:r>
            <a:r>
              <a:rPr kumimoji="1"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 = 38.9</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×5</a:t>
            </a:r>
            <a:r>
              <a:rPr lang="en-US" altLang="ja-JP" sz="2000" i="1" dirty="0">
                <a:latin typeface="Times New Roman" panose="02020603050405020304" pitchFamily="18" charset="0"/>
                <a:ea typeface="ＭＳ Ｐゴシック" panose="020B0600070205080204" pitchFamily="50" charset="-128"/>
                <a:cs typeface="Times New Roman" panose="02020603050405020304" pitchFamily="18" charset="0"/>
              </a:rPr>
              <a:t>λ</a:t>
            </a:r>
            <a:r>
              <a:rPr lang="en-US" altLang="ja-JP" sz="2000" i="1" baseline="-25000" dirty="0">
                <a:latin typeface="Times New Roman" panose="02020603050405020304" pitchFamily="18" charset="0"/>
                <a:ea typeface="ＭＳ Ｐゴシック" panose="020B0600070205080204" pitchFamily="50" charset="-128"/>
                <a:cs typeface="Times New Roman" panose="02020603050405020304" pitchFamily="18" charset="0"/>
              </a:rPr>
              <a:t>De</a:t>
            </a:r>
            <a:endPar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endParaRPr>
          </a:p>
        </p:txBody>
      </p:sp>
      <p:pic>
        <p:nvPicPr>
          <p:cNvPr id="18" name="図 17">
            <a:extLst>
              <a:ext uri="{FF2B5EF4-FFF2-40B4-BE49-F238E27FC236}">
                <a16:creationId xmlns:a16="http://schemas.microsoft.com/office/drawing/2014/main" id="{92A153DA-22F4-A18E-B144-BDC701E860A5}"/>
              </a:ext>
            </a:extLst>
          </p:cNvPr>
          <p:cNvPicPr>
            <a:picLocks noChangeAspect="1"/>
          </p:cNvPicPr>
          <p:nvPr/>
        </p:nvPicPr>
        <p:blipFill>
          <a:blip r:embed="rId5"/>
          <a:stretch>
            <a:fillRect/>
          </a:stretch>
        </p:blipFill>
        <p:spPr>
          <a:xfrm>
            <a:off x="303208" y="1587228"/>
            <a:ext cx="5567187" cy="3635248"/>
          </a:xfrm>
          <a:prstGeom prst="rect">
            <a:avLst/>
          </a:prstGeom>
        </p:spPr>
      </p:pic>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138F81DD-A4B1-8144-9DB5-23D0CA3BEF77}"/>
                  </a:ext>
                </a:extLst>
              </p:cNvPr>
              <p:cNvSpPr txBox="1"/>
              <p:nvPr/>
            </p:nvSpPr>
            <p:spPr>
              <a:xfrm>
                <a:off x="2427646" y="5216986"/>
                <a:ext cx="1306191" cy="413511"/>
              </a:xfrm>
              <a:prstGeom prst="rect">
                <a:avLst/>
              </a:prstGeom>
              <a:noFill/>
            </p:spPr>
            <p:txBody>
              <a:bodyPr wrap="none" rtlCol="0">
                <a:spAutoFit/>
              </a:bodyPr>
              <a:lstStyle/>
              <a:p>
                <a:r>
                  <a:rPr lang="en-US" altLang="ja-JP" sz="2000" dirty="0"/>
                  <a:t> </a:t>
                </a:r>
                <a14:m>
                  <m:oMath xmlns:m="http://schemas.openxmlformats.org/officeDocument/2006/math">
                    <m:sSub>
                      <m:sSubPr>
                        <m:ctrlPr>
                          <a:rPr lang="en-US" altLang="ja-JP" sz="2000" b="0" i="1" smtClean="0">
                            <a:latin typeface="Cambria Math" panose="02040503050406030204" pitchFamily="18" charset="0"/>
                          </a:rPr>
                        </m:ctrlPr>
                      </m:sSubPr>
                      <m:e>
                        <m:r>
                          <a:rPr lang="en-US" altLang="ja-JP" sz="2000" b="0" i="1" smtClean="0">
                            <a:latin typeface="Cambria Math" panose="02040503050406030204" pitchFamily="18" charset="0"/>
                          </a:rPr>
                          <m:t>𝑣</m:t>
                        </m:r>
                      </m:e>
                      <m:sub>
                        <m:r>
                          <a:rPr lang="en-US" altLang="ja-JP" sz="2000" b="0" i="1" smtClean="0">
                            <a:latin typeface="Cambria Math" panose="02040503050406030204" pitchFamily="18" charset="0"/>
                          </a:rPr>
                          <m:t>𝑧</m:t>
                        </m:r>
                        <m:r>
                          <a:rPr lang="en-US" altLang="ja-JP" sz="2000" b="0" i="1" smtClean="0">
                            <a:latin typeface="Cambria Math" panose="02040503050406030204" pitchFamily="18" charset="0"/>
                          </a:rPr>
                          <m:t>, </m:t>
                        </m:r>
                        <m:r>
                          <a:rPr lang="en-US" altLang="ja-JP" sz="2000" i="1">
                            <a:latin typeface="Cambria Math" panose="02040503050406030204" pitchFamily="18" charset="0"/>
                          </a:rPr>
                          <m:t>𝑠𝑖𝑚</m:t>
                        </m:r>
                      </m:sub>
                    </m:sSub>
                    <m:r>
                      <a:rPr lang="en-US" altLang="ja-JP" sz="2000" b="0" i="1" smtClean="0">
                        <a:latin typeface="Cambria Math" panose="02040503050406030204" pitchFamily="18" charset="0"/>
                      </a:rPr>
                      <m:t> </m:t>
                    </m:r>
                    <m:r>
                      <a:rPr lang="en-US" altLang="ja-JP" sz="2000" b="0" i="0" smtClean="0">
                        <a:latin typeface="Cambria Math" panose="02040503050406030204" pitchFamily="18" charset="0"/>
                      </a:rPr>
                      <m:t>(</m:t>
                    </m:r>
                    <m:r>
                      <m:rPr>
                        <m:sty m:val="p"/>
                      </m:rPr>
                      <a:rPr lang="en-US" altLang="ja-JP" sz="2000" b="0" i="0" smtClean="0">
                        <a:latin typeface="Cambria Math" panose="02040503050406030204" pitchFamily="18" charset="0"/>
                      </a:rPr>
                      <m:t>V</m:t>
                    </m:r>
                    <m:r>
                      <a:rPr lang="en-US" altLang="ja-JP" sz="2000" b="0" i="0" smtClean="0">
                        <a:latin typeface="Cambria Math" panose="02040503050406030204" pitchFamily="18" charset="0"/>
                      </a:rPr>
                      <m:t>)</m:t>
                    </m:r>
                  </m:oMath>
                </a14:m>
                <a:endPar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endParaRPr>
              </a:p>
            </p:txBody>
          </p:sp>
        </mc:Choice>
        <mc:Fallback xmlns="">
          <p:sp>
            <p:nvSpPr>
              <p:cNvPr id="19" name="テキスト ボックス 18">
                <a:extLst>
                  <a:ext uri="{FF2B5EF4-FFF2-40B4-BE49-F238E27FC236}">
                    <a16:creationId xmlns:a16="http://schemas.microsoft.com/office/drawing/2014/main" id="{138F81DD-A4B1-8144-9DB5-23D0CA3BEF77}"/>
                  </a:ext>
                </a:extLst>
              </p:cNvPr>
              <p:cNvSpPr txBox="1">
                <a:spLocks noRot="1" noChangeAspect="1" noMove="1" noResize="1" noEditPoints="1" noAdjustHandles="1" noChangeArrowheads="1" noChangeShapeType="1" noTextEdit="1"/>
              </p:cNvSpPr>
              <p:nvPr/>
            </p:nvSpPr>
            <p:spPr>
              <a:xfrm>
                <a:off x="2427646" y="5216986"/>
                <a:ext cx="1306191" cy="413511"/>
              </a:xfrm>
              <a:prstGeom prst="rect">
                <a:avLst/>
              </a:prstGeom>
              <a:blipFill>
                <a:blip r:embed="rId6"/>
                <a:stretch>
                  <a:fillRect r="-930" b="-11765"/>
                </a:stretch>
              </a:blipFill>
            </p:spPr>
            <p:txBody>
              <a:bodyPr/>
              <a:lstStyle/>
              <a:p>
                <a:r>
                  <a:rPr lang="ja-JP" altLang="en-US">
                    <a:noFill/>
                  </a:rPr>
                  <a:t> </a:t>
                </a:r>
              </a:p>
            </p:txBody>
          </p:sp>
        </mc:Fallback>
      </mc:AlternateContent>
      <p:sp>
        <p:nvSpPr>
          <p:cNvPr id="22" name="テキスト ボックス 21">
            <a:extLst>
              <a:ext uri="{FF2B5EF4-FFF2-40B4-BE49-F238E27FC236}">
                <a16:creationId xmlns:a16="http://schemas.microsoft.com/office/drawing/2014/main" id="{E32658B6-A23D-FAD0-D0D2-3E8F57D42C32}"/>
              </a:ext>
            </a:extLst>
          </p:cNvPr>
          <p:cNvSpPr txBox="1"/>
          <p:nvPr/>
        </p:nvSpPr>
        <p:spPr>
          <a:xfrm rot="-5400000">
            <a:off x="-1144460" y="2941012"/>
            <a:ext cx="2895344" cy="400110"/>
          </a:xfrm>
          <a:prstGeom prst="rect">
            <a:avLst/>
          </a:prstGeom>
          <a:noFill/>
        </p:spPr>
        <p:txBody>
          <a:bodyPr wrap="none" rtlCol="0">
            <a:spAutoFit/>
          </a:bodyPr>
          <a:lstStyle/>
          <a:p>
            <a:r>
              <a:rPr kumimoji="1"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Number of the H</a:t>
            </a:r>
            <a:r>
              <a:rPr kumimoji="1" lang="en-US" altLang="ja-JP" sz="2000" baseline="30000" dirty="0">
                <a:latin typeface="Times New Roman" panose="02020603050405020304" pitchFamily="18" charset="0"/>
                <a:ea typeface="ＭＳ Ｐゴシック" panose="020B0600070205080204" pitchFamily="50" charset="-128"/>
                <a:cs typeface="Times New Roman" panose="02020603050405020304" pitchFamily="18" charset="0"/>
              </a:rPr>
              <a:t>- </a:t>
            </a:r>
            <a:r>
              <a:rPr kumimoji="1"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particles</a:t>
            </a:r>
            <a:endParaRPr kumimoji="1"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23" name="テキスト ボックス 22">
            <a:extLst>
              <a:ext uri="{FF2B5EF4-FFF2-40B4-BE49-F238E27FC236}">
                <a16:creationId xmlns:a16="http://schemas.microsoft.com/office/drawing/2014/main" id="{155CE0AD-4C0B-30D7-F1B5-AF66AA41A40B}"/>
              </a:ext>
            </a:extLst>
          </p:cNvPr>
          <p:cNvSpPr txBox="1"/>
          <p:nvPr/>
        </p:nvSpPr>
        <p:spPr>
          <a:xfrm>
            <a:off x="1565655" y="5728994"/>
            <a:ext cx="4075022" cy="707886"/>
          </a:xfrm>
          <a:prstGeom prst="rect">
            <a:avLst/>
          </a:prstGeom>
          <a:solidFill>
            <a:srgbClr val="99FF99"/>
          </a:solidFill>
        </p:spPr>
        <p:txBody>
          <a:bodyPr wrap="square" rtlCol="0">
            <a:spAutoFit/>
          </a:bodyPr>
          <a:lstStyle/>
          <a:p>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The distribution of </a:t>
            </a:r>
            <a:r>
              <a:rPr lang="en-US" altLang="ja-JP" sz="2000" i="1" dirty="0" err="1">
                <a:latin typeface="Times New Roman" panose="02020603050405020304" pitchFamily="18" charset="0"/>
                <a:ea typeface="ＭＳ Ｐゴシック" panose="020B0600070205080204" pitchFamily="50" charset="-128"/>
                <a:cs typeface="Times New Roman" panose="02020603050405020304" pitchFamily="18" charset="0"/>
              </a:rPr>
              <a:t>v</a:t>
            </a:r>
            <a:r>
              <a:rPr lang="en-US" altLang="ja-JP" sz="2000" i="1" baseline="-25000" dirty="0" err="1">
                <a:latin typeface="Times New Roman" panose="02020603050405020304" pitchFamily="18" charset="0"/>
                <a:ea typeface="ＭＳ Ｐゴシック" panose="020B0600070205080204" pitchFamily="50" charset="-128"/>
                <a:cs typeface="Times New Roman" panose="02020603050405020304" pitchFamily="18" charset="0"/>
              </a:rPr>
              <a:t>z</a:t>
            </a:r>
            <a:r>
              <a:rPr lang="en-US" altLang="ja-JP" sz="2000" baseline="-25000"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is </a:t>
            </a:r>
            <a:r>
              <a:rPr kumimoji="1"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Maxwell</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ian.</a:t>
            </a:r>
            <a:endParaRPr kumimoji="1"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endParaRPr>
          </a:p>
          <a:p>
            <a:r>
              <a:rPr lang="en-US" altLang="ja-JP" sz="2000" i="1" dirty="0">
                <a:latin typeface="Times New Roman" panose="02020603050405020304" pitchFamily="18" charset="0"/>
                <a:ea typeface="ＭＳ Ｐゴシック" panose="020B0600070205080204" pitchFamily="50" charset="-128"/>
                <a:cs typeface="Times New Roman" panose="02020603050405020304" pitchFamily="18" charset="0"/>
              </a:rPr>
              <a:t>T</a:t>
            </a:r>
            <a:r>
              <a:rPr lang="en-US" altLang="ja-JP" sz="2000" i="1" baseline="-25000" dirty="0">
                <a:latin typeface="Times New Roman" panose="02020603050405020304" pitchFamily="18" charset="0"/>
                <a:ea typeface="ＭＳ Ｐゴシック" panose="020B0600070205080204" pitchFamily="50" charset="-128"/>
                <a:cs typeface="Times New Roman" panose="02020603050405020304" pitchFamily="18" charset="0"/>
              </a:rPr>
              <a:t>H</a:t>
            </a:r>
            <a:r>
              <a:rPr lang="en-US" altLang="ja-JP" sz="2000" baseline="-25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 = 0.59 eV   </a:t>
            </a:r>
            <a:endParaRPr kumimoji="1"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24" name="Line 5">
            <a:extLst>
              <a:ext uri="{FF2B5EF4-FFF2-40B4-BE49-F238E27FC236}">
                <a16:creationId xmlns:a16="http://schemas.microsoft.com/office/drawing/2014/main" id="{77DFCD58-0A5A-8C50-0BFA-C04E75B565F9}"/>
              </a:ext>
            </a:extLst>
          </p:cNvPr>
          <p:cNvSpPr>
            <a:spLocks noChangeShapeType="1"/>
          </p:cNvSpPr>
          <p:nvPr/>
        </p:nvSpPr>
        <p:spPr bwMode="auto">
          <a:xfrm>
            <a:off x="75650" y="510966"/>
            <a:ext cx="9332301" cy="0"/>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 name="正方形/長方形 24">
            <a:extLst>
              <a:ext uri="{FF2B5EF4-FFF2-40B4-BE49-F238E27FC236}">
                <a16:creationId xmlns:a16="http://schemas.microsoft.com/office/drawing/2014/main" id="{EB7EFBA7-DB7D-4C5D-D95A-CDCB31162267}"/>
              </a:ext>
            </a:extLst>
          </p:cNvPr>
          <p:cNvSpPr/>
          <p:nvPr/>
        </p:nvSpPr>
        <p:spPr>
          <a:xfrm>
            <a:off x="0" y="-12254"/>
            <a:ext cx="9407951" cy="523220"/>
          </a:xfrm>
          <a:prstGeom prst="rect">
            <a:avLst/>
          </a:prstGeom>
        </p:spPr>
        <p:txBody>
          <a:bodyPr wrap="square">
            <a:spAutoFit/>
          </a:bodyPr>
          <a:lstStyle/>
          <a:p>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Adiabatic approximation or isothermal approximation?</a:t>
            </a:r>
            <a:r>
              <a:rPr lang="ja-JP" altLang="en-US"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(H</a:t>
            </a:r>
            <a:r>
              <a:rPr lang="en-US" altLang="ja-JP" sz="2800" baseline="300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a:t>
            </a:r>
            <a:r>
              <a:rPr lang="ja-JP" altLang="en-US"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rPr>
              <a:t>ions) </a:t>
            </a:r>
            <a:endParaRPr lang="ja-JP" altLang="en-US" sz="2800" dirty="0">
              <a:solidFill>
                <a:srgbClr val="6666FF"/>
              </a:solidFill>
              <a:latin typeface="Times New Roman" panose="02020603050405020304" pitchFamily="18" charset="0"/>
              <a:ea typeface="ＭＳ ゴシック" panose="020B0609070205080204" pitchFamily="49" charset="-128"/>
              <a:cs typeface="Times New Roman" panose="02020603050405020304" pitchFamily="18" charset="0"/>
            </a:endParaRPr>
          </a:p>
        </p:txBody>
      </p:sp>
      <p:sp>
        <p:nvSpPr>
          <p:cNvPr id="26" name="正方形/長方形 25">
            <a:extLst>
              <a:ext uri="{FF2B5EF4-FFF2-40B4-BE49-F238E27FC236}">
                <a16:creationId xmlns:a16="http://schemas.microsoft.com/office/drawing/2014/main" id="{C3C55CDA-FA04-2A1D-A308-59670A9DEDB0}"/>
              </a:ext>
            </a:extLst>
          </p:cNvPr>
          <p:cNvSpPr/>
          <p:nvPr/>
        </p:nvSpPr>
        <p:spPr>
          <a:xfrm>
            <a:off x="6863787" y="3894750"/>
            <a:ext cx="1775405" cy="69615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8" name="テキスト ボックス 27">
                <a:extLst>
                  <a:ext uri="{FF2B5EF4-FFF2-40B4-BE49-F238E27FC236}">
                    <a16:creationId xmlns:a16="http://schemas.microsoft.com/office/drawing/2014/main" id="{8331F7D0-67A0-663F-1A91-71267902A6A5}"/>
                  </a:ext>
                </a:extLst>
              </p:cNvPr>
              <p:cNvSpPr txBox="1"/>
              <p:nvPr/>
            </p:nvSpPr>
            <p:spPr>
              <a:xfrm>
                <a:off x="7919106" y="5079605"/>
                <a:ext cx="1944956" cy="307777"/>
              </a:xfrm>
              <a:prstGeom prst="rect">
                <a:avLst/>
              </a:prstGeom>
              <a:noFill/>
            </p:spPr>
            <p:txBody>
              <a:bodyPr wrap="none" lIns="0" tIns="0" rIns="0" bIns="0" rtlCol="0">
                <a:spAutoFit/>
              </a:bodyPr>
              <a:lstStyle/>
              <a:p>
                <a:pPr/>
                <a14:m>
                  <m:oMathPara xmlns:m="http://schemas.openxmlformats.org/officeDocument/2006/math">
                    <m:oMath>
                      <m:r>
                        <a:rPr kumimoji="1" lang="ja-JP" altLang="en-US" sz="2000" i="1" smtClean="0">
                          <a:latin typeface="Cambria Math" panose="02040503050406030204" pitchFamily="18" charset="0"/>
                        </a:rPr>
                        <m:t>𝛾</m:t>
                      </m:r>
                      <m:sSub>
                        <m:sSubPr>
                          <m:ctrlPr>
                            <a:rPr kumimoji="1" lang="en-US" altLang="ja-JP" sz="2000" b="0" i="1" smtClean="0">
                              <a:latin typeface="Cambria Math" panose="02040503050406030204" pitchFamily="18" charset="0"/>
                            </a:rPr>
                          </m:ctrlPr>
                        </m:sSubPr>
                        <m:e>
                          <m:r>
                            <a:rPr kumimoji="1" lang="en-US" altLang="ja-JP" sz="2000" b="0" i="1" smtClean="0">
                              <a:latin typeface="Cambria Math" panose="02040503050406030204" pitchFamily="18" charset="0"/>
                            </a:rPr>
                            <m:t>𝑇</m:t>
                          </m:r>
                        </m:e>
                        <m:sub>
                          <m:r>
                            <a:rPr kumimoji="1" lang="en-US" altLang="ja-JP" sz="2000" b="0" i="1" smtClean="0">
                              <a:latin typeface="Cambria Math" panose="02040503050406030204" pitchFamily="18" charset="0"/>
                            </a:rPr>
                            <m:t>𝐻</m:t>
                          </m:r>
                          <m:r>
                            <a:rPr kumimoji="1" lang="en-US" altLang="ja-JP" sz="2000" b="0" i="1" smtClean="0">
                              <a:latin typeface="Cambria Math" panose="02040503050406030204" pitchFamily="18" charset="0"/>
                            </a:rPr>
                            <m:t>−</m:t>
                          </m:r>
                        </m:sub>
                      </m:sSub>
                      <m:r>
                        <a:rPr kumimoji="1" lang="en-US" altLang="ja-JP" sz="2000" b="0" i="1" smtClean="0">
                          <a:latin typeface="Cambria Math" panose="02040503050406030204" pitchFamily="18" charset="0"/>
                        </a:rPr>
                        <m:t>=</m:t>
                      </m:r>
                      <m:f>
                        <m:fPr>
                          <m:type m:val="lin"/>
                          <m:ctrlPr>
                            <a:rPr kumimoji="1" lang="en-US" altLang="ja-JP" sz="2000" b="0" i="1" smtClean="0">
                              <a:latin typeface="Cambria Math" panose="02040503050406030204" pitchFamily="18" charset="0"/>
                            </a:rPr>
                          </m:ctrlPr>
                        </m:fPr>
                        <m:num>
                          <m:r>
                            <a:rPr kumimoji="1" lang="en-US" altLang="ja-JP" sz="2000" b="0" i="1" smtClean="0">
                              <a:latin typeface="Cambria Math" panose="02040503050406030204" pitchFamily="18" charset="0"/>
                            </a:rPr>
                            <m:t>1</m:t>
                          </m:r>
                        </m:num>
                        <m:den>
                          <m:r>
                            <a:rPr kumimoji="1" lang="en-US" altLang="ja-JP" sz="2000" b="0" i="1" smtClean="0">
                              <a:latin typeface="Cambria Math" panose="02040503050406030204" pitchFamily="18" charset="0"/>
                            </a:rPr>
                            <m:t>0.925</m:t>
                          </m:r>
                        </m:den>
                      </m:f>
                    </m:oMath>
                  </m:oMathPara>
                </a14:m>
                <a:endParaRPr kumimoji="1" lang="ja-JP" altLang="en-US" sz="2000" dirty="0"/>
              </a:p>
            </p:txBody>
          </p:sp>
        </mc:Choice>
        <mc:Fallback xmlns="">
          <p:sp>
            <p:nvSpPr>
              <p:cNvPr id="28" name="テキスト ボックス 27">
                <a:extLst>
                  <a:ext uri="{FF2B5EF4-FFF2-40B4-BE49-F238E27FC236}">
                    <a16:creationId xmlns:a16="http://schemas.microsoft.com/office/drawing/2014/main" id="{8331F7D0-67A0-663F-1A91-71267902A6A5}"/>
                  </a:ext>
                </a:extLst>
              </p:cNvPr>
              <p:cNvSpPr txBox="1">
                <a:spLocks noRot="1" noChangeAspect="1" noMove="1" noResize="1" noEditPoints="1" noAdjustHandles="1" noChangeArrowheads="1" noChangeShapeType="1" noTextEdit="1"/>
              </p:cNvSpPr>
              <p:nvPr/>
            </p:nvSpPr>
            <p:spPr>
              <a:xfrm>
                <a:off x="7919106" y="5079605"/>
                <a:ext cx="1944956" cy="307777"/>
              </a:xfrm>
              <a:prstGeom prst="rect">
                <a:avLst/>
              </a:prstGeom>
              <a:blipFill>
                <a:blip r:embed="rId7"/>
                <a:stretch>
                  <a:fillRect l="-313" t="-164706" r="-5329" b="-24509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9288ED4F-87E8-38E5-5586-B1344AF1D682}"/>
                  </a:ext>
                </a:extLst>
              </p:cNvPr>
              <p:cNvSpPr txBox="1"/>
              <p:nvPr/>
            </p:nvSpPr>
            <p:spPr>
              <a:xfrm>
                <a:off x="6405693" y="5396802"/>
                <a:ext cx="5333664" cy="400521"/>
              </a:xfrm>
              <a:prstGeom prst="rect">
                <a:avLst/>
              </a:prstGeom>
              <a:noFill/>
            </p:spPr>
            <p:txBody>
              <a:bodyPr wrap="square">
                <a:spAutoFit/>
              </a:bodyPr>
              <a:lstStyle/>
              <a:p>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By substituting </a:t>
                </a:r>
                <a:r>
                  <a:rPr lang="en-US" altLang="ja-JP" sz="2000" i="1" dirty="0">
                    <a:latin typeface="Times New Roman" panose="02020603050405020304" pitchFamily="18" charset="0"/>
                    <a:ea typeface="ＭＳ Ｐゴシック" panose="020B0600070205080204" pitchFamily="50" charset="-128"/>
                    <a:cs typeface="Times New Roman" panose="02020603050405020304" pitchFamily="18" charset="0"/>
                  </a:rPr>
                  <a:t>T</a:t>
                </a:r>
                <a:r>
                  <a:rPr lang="en-US" altLang="ja-JP" sz="2000" i="1" baseline="-25000" dirty="0">
                    <a:latin typeface="Times New Roman" panose="02020603050405020304" pitchFamily="18" charset="0"/>
                    <a:ea typeface="ＭＳ Ｐゴシック" panose="020B0600070205080204" pitchFamily="50" charset="-128"/>
                    <a:cs typeface="Times New Roman" panose="02020603050405020304" pitchFamily="18" charset="0"/>
                  </a:rPr>
                  <a:t>H</a:t>
                </a:r>
                <a:r>
                  <a:rPr lang="en-US" altLang="ja-JP" sz="2000" baseline="-25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 = 0.59 eV, we obtain </a:t>
                </a:r>
                <a14:m>
                  <m:oMath xmlns:m="http://schemas.openxmlformats.org/officeDocument/2006/math">
                    <m:r>
                      <m:rPr>
                        <m:sty m:val="p"/>
                      </m:rPr>
                      <a:rPr lang="ja-JP" altLang="en-US" sz="2000" i="0" smtClean="0">
                        <a:latin typeface="Cambria Math" panose="02040503050406030204" pitchFamily="18" charset="0"/>
                      </a:rPr>
                      <m:t>γ</m:t>
                    </m:r>
                    <m:r>
                      <a:rPr lang="en-US" altLang="ja-JP" sz="2000" i="1">
                        <a:latin typeface="Cambria Math" panose="02040503050406030204" pitchFamily="18" charset="0"/>
                      </a:rPr>
                      <m:t>=</m:t>
                    </m:r>
                  </m:oMath>
                </a14:m>
                <a:r>
                  <a:rPr lang="en-US" altLang="ja-JP" sz="2000" dirty="0">
                    <a:latin typeface="Times New Roman" panose="02020603050405020304" pitchFamily="18" charset="0"/>
                    <a:cs typeface="Times New Roman" panose="02020603050405020304" pitchFamily="18" charset="0"/>
                  </a:rPr>
                  <a:t>1.83</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a:t>
                </a:r>
                <a:endParaRPr lang="ja-JP" altLang="en-US" sz="2000" dirty="0">
                  <a:latin typeface="Times New Roman" panose="02020603050405020304" pitchFamily="18" charset="0"/>
                  <a:cs typeface="Times New Roman" panose="02020603050405020304" pitchFamily="18" charset="0"/>
                </a:endParaRPr>
              </a:p>
            </p:txBody>
          </p:sp>
        </mc:Choice>
        <mc:Fallback xmlns="">
          <p:sp>
            <p:nvSpPr>
              <p:cNvPr id="30" name="テキスト ボックス 29">
                <a:extLst>
                  <a:ext uri="{FF2B5EF4-FFF2-40B4-BE49-F238E27FC236}">
                    <a16:creationId xmlns:a16="http://schemas.microsoft.com/office/drawing/2014/main" id="{9288ED4F-87E8-38E5-5586-B1344AF1D682}"/>
                  </a:ext>
                </a:extLst>
              </p:cNvPr>
              <p:cNvSpPr txBox="1">
                <a:spLocks noRot="1" noChangeAspect="1" noMove="1" noResize="1" noEditPoints="1" noAdjustHandles="1" noChangeArrowheads="1" noChangeShapeType="1" noTextEdit="1"/>
              </p:cNvSpPr>
              <p:nvPr/>
            </p:nvSpPr>
            <p:spPr>
              <a:xfrm>
                <a:off x="6405693" y="5396802"/>
                <a:ext cx="5333664" cy="400521"/>
              </a:xfrm>
              <a:prstGeom prst="rect">
                <a:avLst/>
              </a:prstGeom>
              <a:blipFill>
                <a:blip r:embed="rId8"/>
                <a:stretch>
                  <a:fillRect l="-1257" t="-7576" b="-2575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A7021EF3-C9BC-2B44-733A-19977D241316}"/>
                  </a:ext>
                </a:extLst>
              </p:cNvPr>
              <p:cNvSpPr txBox="1"/>
              <p:nvPr/>
            </p:nvSpPr>
            <p:spPr>
              <a:xfrm>
                <a:off x="6464891" y="5834937"/>
                <a:ext cx="5215268" cy="421725"/>
              </a:xfrm>
              <a:prstGeom prst="rect">
                <a:avLst/>
              </a:prstGeom>
              <a:solidFill>
                <a:srgbClr val="FFC000"/>
              </a:solidFill>
            </p:spPr>
            <p:txBody>
              <a:bodyPr wrap="square">
                <a:spAutoFit/>
              </a:bodyPr>
              <a:lstStyle/>
              <a:p>
                <a:pPr/>
                <a14:m>
                  <m:oMathPara xmlns:m="http://schemas.openxmlformats.org/officeDocument/2006/math">
                    <m:oMath>
                      <m:r>
                        <a:rPr lang="ja-JP" altLang="en-US" sz="2000" i="1" smtClean="0">
                          <a:latin typeface="Cambria Math" panose="02040503050406030204" pitchFamily="18" charset="0"/>
                        </a:rPr>
                        <m:t>𝛾</m:t>
                      </m:r>
                      <m:r>
                        <a:rPr lang="en-US" altLang="ja-JP" sz="2000" i="1">
                          <a:latin typeface="Cambria Math" panose="02040503050406030204" pitchFamily="18" charset="0"/>
                        </a:rPr>
                        <m:t>=</m:t>
                      </m:r>
                      <m:r>
                        <a:rPr lang="en-US" altLang="ja-JP" sz="2000" b="0" i="1" smtClean="0">
                          <a:latin typeface="Cambria Math" panose="02040503050406030204" pitchFamily="18" charset="0"/>
                        </a:rPr>
                        <m:t>5/3</m:t>
                      </m:r>
                      <m:r>
                        <a:rPr lang="ja-JP" altLang="en-US" sz="2000" i="0" smtClean="0">
                          <a:latin typeface="Cambria Math" panose="02040503050406030204" pitchFamily="18" charset="0"/>
                        </a:rPr>
                        <m:t>（</m:t>
                      </m:r>
                      <m:r>
                        <m:rPr>
                          <m:sty m:val="p"/>
                        </m:rPr>
                        <a:rPr lang="en-US" altLang="ja-JP" sz="2000">
                          <a:latin typeface="Cambria Math" panose="02040503050406030204" pitchFamily="18" charset="0"/>
                        </a:rPr>
                        <m:t>Adiabatic</m:t>
                      </m:r>
                      <m:r>
                        <a:rPr lang="en-US" altLang="ja-JP" sz="2000">
                          <a:latin typeface="Cambria Math" panose="02040503050406030204" pitchFamily="18" charset="0"/>
                        </a:rPr>
                        <m:t> </m:t>
                      </m:r>
                      <m:r>
                        <m:rPr>
                          <m:sty m:val="p"/>
                        </m:rPr>
                        <a:rPr lang="en-US" altLang="ja-JP" sz="2000">
                          <a:latin typeface="Cambria Math" panose="02040503050406030204" pitchFamily="18" charset="0"/>
                        </a:rPr>
                        <m:t>approximation</m:t>
                      </m:r>
                      <m:r>
                        <a:rPr lang="en-US" altLang="ja-JP" sz="2000" b="0" i="0" smtClean="0">
                          <a:latin typeface="Cambria Math" panose="02040503050406030204" pitchFamily="18" charset="0"/>
                        </a:rPr>
                        <m:t> </m:t>
                      </m:r>
                      <m:r>
                        <m:rPr>
                          <m:sty m:val="p"/>
                        </m:rPr>
                        <a:rPr lang="en-US" altLang="ja-JP" sz="2000" b="0" i="0" smtClean="0">
                          <a:latin typeface="Cambria Math" panose="02040503050406030204" pitchFamily="18" charset="0"/>
                        </a:rPr>
                        <m:t>for</m:t>
                      </m:r>
                      <m:r>
                        <a:rPr lang="en-US" altLang="ja-JP" sz="2000" b="0" i="0" smtClean="0">
                          <a:latin typeface="Cambria Math" panose="02040503050406030204" pitchFamily="18" charset="0"/>
                        </a:rPr>
                        <m:t> 3</m:t>
                      </m:r>
                      <m:r>
                        <m:rPr>
                          <m:sty m:val="p"/>
                        </m:rPr>
                        <a:rPr lang="en-US" altLang="ja-JP" sz="2000" b="0" i="0" smtClean="0">
                          <a:latin typeface="Cambria Math" panose="02040503050406030204" pitchFamily="18" charset="0"/>
                        </a:rPr>
                        <m:t>D</m:t>
                      </m:r>
                      <m:r>
                        <a:rPr lang="ja-JP" altLang="en-US" sz="2000" i="0" smtClean="0">
                          <a:latin typeface="Cambria Math" panose="02040503050406030204" pitchFamily="18" charset="0"/>
                        </a:rPr>
                        <m:t>）</m:t>
                      </m:r>
                    </m:oMath>
                  </m:oMathPara>
                </a14:m>
                <a:endParaRPr lang="ja-JP" altLang="en-US" sz="2000" dirty="0">
                  <a:latin typeface="Times New Roman" panose="02020603050405020304" pitchFamily="18" charset="0"/>
                  <a:cs typeface="Times New Roman" panose="02020603050405020304" pitchFamily="18" charset="0"/>
                </a:endParaRPr>
              </a:p>
            </p:txBody>
          </p:sp>
        </mc:Choice>
        <mc:Fallback xmlns="">
          <p:sp>
            <p:nvSpPr>
              <p:cNvPr id="34" name="テキスト ボックス 33">
                <a:extLst>
                  <a:ext uri="{FF2B5EF4-FFF2-40B4-BE49-F238E27FC236}">
                    <a16:creationId xmlns:a16="http://schemas.microsoft.com/office/drawing/2014/main" id="{A7021EF3-C9BC-2B44-733A-19977D241316}"/>
                  </a:ext>
                </a:extLst>
              </p:cNvPr>
              <p:cNvSpPr txBox="1">
                <a:spLocks noRot="1" noChangeAspect="1" noMove="1" noResize="1" noEditPoints="1" noAdjustHandles="1" noChangeArrowheads="1" noChangeShapeType="1" noTextEdit="1"/>
              </p:cNvSpPr>
              <p:nvPr/>
            </p:nvSpPr>
            <p:spPr>
              <a:xfrm>
                <a:off x="6464891" y="5834937"/>
                <a:ext cx="5215268" cy="421725"/>
              </a:xfrm>
              <a:prstGeom prst="rect">
                <a:avLst/>
              </a:prstGeom>
              <a:blipFill>
                <a:blip r:embed="rId9"/>
                <a:stretch>
                  <a:fillRect b="-1304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6" name="テキスト ボックス 35">
                <a:extLst>
                  <a:ext uri="{FF2B5EF4-FFF2-40B4-BE49-F238E27FC236}">
                    <a16:creationId xmlns:a16="http://schemas.microsoft.com/office/drawing/2014/main" id="{B97FF71B-70C9-B439-5E80-DC9BC3DB436D}"/>
                  </a:ext>
                </a:extLst>
              </p:cNvPr>
              <p:cNvSpPr txBox="1"/>
              <p:nvPr/>
            </p:nvSpPr>
            <p:spPr>
              <a:xfrm>
                <a:off x="6494265" y="6294276"/>
                <a:ext cx="4075022" cy="400110"/>
              </a:xfrm>
              <a:prstGeom prst="rect">
                <a:avLst/>
              </a:prstGeom>
              <a:noFill/>
            </p:spPr>
            <p:txBody>
              <a:bodyPr wrap="square">
                <a:spAutoFit/>
              </a:bodyPr>
              <a:lstStyle/>
              <a:p>
                <a:pPr/>
                <a14:m>
                  <m:oMathPara xmlns:m="http://schemas.openxmlformats.org/officeDocument/2006/math">
                    <m:oMath>
                      <m:r>
                        <a:rPr kumimoji="1" lang="ja-JP" altLang="en-US" sz="2000" i="1" smtClean="0">
                          <a:latin typeface="Cambria Math" panose="02040503050406030204" pitchFamily="18" charset="0"/>
                        </a:rPr>
                        <m:t>𝛾</m:t>
                      </m:r>
                      <m:r>
                        <a:rPr kumimoji="1" lang="en-US" altLang="ja-JP" sz="2000" b="0" i="1" smtClean="0">
                          <a:latin typeface="Cambria Math" panose="02040503050406030204" pitchFamily="18" charset="0"/>
                        </a:rPr>
                        <m:t>=</m:t>
                      </m:r>
                      <m:r>
                        <a:rPr kumimoji="1" lang="en-US" altLang="ja-JP" sz="2000" b="0" i="0" smtClean="0">
                          <a:latin typeface="Cambria Math" panose="02040503050406030204" pitchFamily="18" charset="0"/>
                        </a:rPr>
                        <m:t>1</m:t>
                      </m:r>
                      <m:r>
                        <a:rPr lang="en-US" altLang="ja-JP" sz="2000" i="0">
                          <a:latin typeface="Cambria Math" panose="02040503050406030204" pitchFamily="18" charset="0"/>
                        </a:rPr>
                        <m:t> (</m:t>
                      </m:r>
                      <m:r>
                        <m:rPr>
                          <m:sty m:val="p"/>
                        </m:rPr>
                        <a:rPr lang="en-US" altLang="ja-JP" sz="2000" b="0" i="0" smtClean="0">
                          <a:latin typeface="Cambria Math" panose="02040503050406030204" pitchFamily="18" charset="0"/>
                        </a:rPr>
                        <m:t>Isothermal</m:t>
                      </m:r>
                      <m:r>
                        <a:rPr lang="en-US" altLang="ja-JP" sz="2000" i="0">
                          <a:latin typeface="Cambria Math" panose="02040503050406030204" pitchFamily="18" charset="0"/>
                        </a:rPr>
                        <m:t> </m:t>
                      </m:r>
                      <m:r>
                        <m:rPr>
                          <m:sty m:val="p"/>
                        </m:rPr>
                        <a:rPr lang="en-US" altLang="ja-JP" sz="2000" i="0">
                          <a:latin typeface="Cambria Math" panose="02040503050406030204" pitchFamily="18" charset="0"/>
                        </a:rPr>
                        <m:t>approximation</m:t>
                      </m:r>
                      <m:r>
                        <a:rPr lang="en-US" altLang="ja-JP" sz="2000" i="0">
                          <a:latin typeface="Cambria Math" panose="02040503050406030204" pitchFamily="18" charset="0"/>
                        </a:rPr>
                        <m:t>)</m:t>
                      </m:r>
                    </m:oMath>
                  </m:oMathPara>
                </a14:m>
                <a:endParaRPr lang="ja-JP" altLang="en-US" sz="2000" dirty="0">
                  <a:latin typeface="Times New Roman" panose="02020603050405020304" pitchFamily="18" charset="0"/>
                  <a:cs typeface="Times New Roman" panose="02020603050405020304" pitchFamily="18" charset="0"/>
                </a:endParaRPr>
              </a:p>
            </p:txBody>
          </p:sp>
        </mc:Choice>
        <mc:Fallback xmlns="">
          <p:sp>
            <p:nvSpPr>
              <p:cNvPr id="36" name="テキスト ボックス 35">
                <a:extLst>
                  <a:ext uri="{FF2B5EF4-FFF2-40B4-BE49-F238E27FC236}">
                    <a16:creationId xmlns:a16="http://schemas.microsoft.com/office/drawing/2014/main" id="{B97FF71B-70C9-B439-5E80-DC9BC3DB436D}"/>
                  </a:ext>
                </a:extLst>
              </p:cNvPr>
              <p:cNvSpPr txBox="1">
                <a:spLocks noRot="1" noChangeAspect="1" noMove="1" noResize="1" noEditPoints="1" noAdjustHandles="1" noChangeArrowheads="1" noChangeShapeType="1" noTextEdit="1"/>
              </p:cNvSpPr>
              <p:nvPr/>
            </p:nvSpPr>
            <p:spPr>
              <a:xfrm>
                <a:off x="6494265" y="6294276"/>
                <a:ext cx="4075022" cy="400110"/>
              </a:xfrm>
              <a:prstGeom prst="rect">
                <a:avLst/>
              </a:prstGeom>
              <a:blipFill>
                <a:blip r:embed="rId10"/>
                <a:stretch>
                  <a:fillRect b="-16923"/>
                </a:stretch>
              </a:blipFill>
            </p:spPr>
            <p:txBody>
              <a:bodyPr/>
              <a:lstStyle/>
              <a:p>
                <a:r>
                  <a:rPr lang="ja-JP" altLang="en-US">
                    <a:noFill/>
                  </a:rPr>
                  <a:t> </a:t>
                </a:r>
              </a:p>
            </p:txBody>
          </p:sp>
        </mc:Fallback>
      </mc:AlternateContent>
      <p:sp>
        <p:nvSpPr>
          <p:cNvPr id="39" name="矢印: 右 38">
            <a:extLst>
              <a:ext uri="{FF2B5EF4-FFF2-40B4-BE49-F238E27FC236}">
                <a16:creationId xmlns:a16="http://schemas.microsoft.com/office/drawing/2014/main" id="{96580D0C-2C14-019F-4825-C4461F087F85}"/>
              </a:ext>
            </a:extLst>
          </p:cNvPr>
          <p:cNvSpPr/>
          <p:nvPr/>
        </p:nvSpPr>
        <p:spPr>
          <a:xfrm rot="2400000">
            <a:off x="8180762" y="4685878"/>
            <a:ext cx="686897" cy="349009"/>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83669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7D40667-E865-A6AC-C700-D11219AC748C}"/>
              </a:ext>
            </a:extLst>
          </p:cNvPr>
          <p:cNvPicPr>
            <a:picLocks noChangeAspect="1"/>
          </p:cNvPicPr>
          <p:nvPr/>
        </p:nvPicPr>
        <p:blipFill>
          <a:blip r:embed="rId3"/>
          <a:stretch>
            <a:fillRect/>
          </a:stretch>
        </p:blipFill>
        <p:spPr>
          <a:xfrm>
            <a:off x="6617706" y="2170875"/>
            <a:ext cx="5364480" cy="901065"/>
          </a:xfrm>
          <a:prstGeom prst="rect">
            <a:avLst/>
          </a:prstGeom>
        </p:spPr>
      </p:pic>
      <p:sp>
        <p:nvSpPr>
          <p:cNvPr id="3" name="テキスト ボックス 2">
            <a:extLst>
              <a:ext uri="{FF2B5EF4-FFF2-40B4-BE49-F238E27FC236}">
                <a16:creationId xmlns:a16="http://schemas.microsoft.com/office/drawing/2014/main" id="{835D591E-E18B-C34F-234E-669A8D34EE7C}"/>
              </a:ext>
            </a:extLst>
          </p:cNvPr>
          <p:cNvSpPr txBox="1"/>
          <p:nvPr/>
        </p:nvSpPr>
        <p:spPr>
          <a:xfrm>
            <a:off x="550101" y="185717"/>
            <a:ext cx="11296002" cy="830997"/>
          </a:xfrm>
          <a:prstGeom prst="rect">
            <a:avLst/>
          </a:prstGeom>
          <a:solidFill>
            <a:srgbClr val="FFFF99"/>
          </a:solidFill>
        </p:spPr>
        <p:txBody>
          <a:bodyPr wrap="square" rtlCol="0">
            <a:spAutoFit/>
          </a:bodyPr>
          <a:lstStyle/>
          <a:p>
            <a:pPr algn="just"/>
            <a:r>
              <a:rPr lang="en-US" altLang="ja-JP" sz="2400" dirty="0">
                <a:latin typeface="Times New Roman" panose="02020603050405020304" pitchFamily="18" charset="0"/>
                <a:cs typeface="Times New Roman" panose="02020603050405020304" pitchFamily="18" charset="0"/>
              </a:rPr>
              <a:t>Since the velocity distribution of the negative ions is a Maxwellian distribution, the heat flux </a:t>
            </a:r>
            <a:r>
              <a:rPr lang="en-US" altLang="ja-JP" sz="2400" b="1" i="1" dirty="0">
                <a:latin typeface="Times New Roman" panose="02020603050405020304" pitchFamily="18" charset="0"/>
                <a:cs typeface="Times New Roman" panose="02020603050405020304" pitchFamily="18" charset="0"/>
              </a:rPr>
              <a:t>q</a:t>
            </a:r>
            <a:r>
              <a:rPr lang="en-US" altLang="ja-JP" sz="2400" dirty="0">
                <a:latin typeface="Times New Roman" panose="02020603050405020304" pitchFamily="18" charset="0"/>
                <a:cs typeface="Times New Roman" panose="02020603050405020304" pitchFamily="18" charset="0"/>
              </a:rPr>
              <a:t> becomes zero, and the adiabatic approximation holds?</a:t>
            </a:r>
            <a:endParaRPr kumimoji="1" lang="ja-JP" altLang="en-US" sz="2400" dirty="0">
              <a:latin typeface="Times New Roman" panose="02020603050405020304" pitchFamily="18" charset="0"/>
              <a:cs typeface="Times New Roman" panose="02020603050405020304" pitchFamily="18" charset="0"/>
            </a:endParaRPr>
          </a:p>
        </p:txBody>
      </p:sp>
      <p:sp>
        <p:nvSpPr>
          <p:cNvPr id="6" name="テキスト ボックス 5">
            <a:extLst>
              <a:ext uri="{FF2B5EF4-FFF2-40B4-BE49-F238E27FC236}">
                <a16:creationId xmlns:a16="http://schemas.microsoft.com/office/drawing/2014/main" id="{ECE91673-53E8-3DB7-998E-C42D61301D2F}"/>
              </a:ext>
            </a:extLst>
          </p:cNvPr>
          <p:cNvSpPr txBox="1"/>
          <p:nvPr/>
        </p:nvSpPr>
        <p:spPr>
          <a:xfrm>
            <a:off x="195181" y="1178273"/>
            <a:ext cx="3611886" cy="400110"/>
          </a:xfrm>
          <a:prstGeom prst="rect">
            <a:avLst/>
          </a:prstGeom>
          <a:noFill/>
        </p:spPr>
        <p:txBody>
          <a:bodyPr wrap="none" rtlCol="0">
            <a:spAutoFit/>
          </a:bodyPr>
          <a:lstStyle/>
          <a:p>
            <a:r>
              <a:rPr kumimoji="1" lang="en-US" altLang="ja-JP" sz="2000" dirty="0">
                <a:latin typeface="Times New Roman" panose="02020603050405020304" pitchFamily="18" charset="0"/>
                <a:cs typeface="Times New Roman" panose="02020603050405020304" pitchFamily="18" charset="0"/>
              </a:rPr>
              <a:t>Let us consider the </a:t>
            </a:r>
            <a:r>
              <a:rPr kumimoji="1" lang="en-US" altLang="ja-JP" sz="2000" i="1" dirty="0">
                <a:latin typeface="Times New Roman" panose="02020603050405020304" pitchFamily="18" charset="0"/>
                <a:cs typeface="Times New Roman" panose="02020603050405020304" pitchFamily="18" charset="0"/>
              </a:rPr>
              <a:t>x</a:t>
            </a:r>
            <a:r>
              <a:rPr kumimoji="1" lang="en-US" altLang="ja-JP" sz="2000" dirty="0">
                <a:latin typeface="Times New Roman" panose="02020603050405020304" pitchFamily="18" charset="0"/>
                <a:cs typeface="Times New Roman" panose="02020603050405020304" pitchFamily="18" charset="0"/>
              </a:rPr>
              <a:t>-component</a:t>
            </a:r>
            <a:r>
              <a:rPr lang="en-US" altLang="ja-JP" sz="2000" dirty="0">
                <a:latin typeface="Times New Roman" panose="02020603050405020304" pitchFamily="18" charset="0"/>
                <a:cs typeface="Times New Roman" panose="02020603050405020304" pitchFamily="18" charset="0"/>
              </a:rPr>
              <a:t>:</a:t>
            </a:r>
            <a:endParaRPr kumimoji="1" lang="ja-JP" altLang="en-US" sz="2000" dirty="0"/>
          </a:p>
        </p:txBody>
      </p:sp>
      <p:pic>
        <p:nvPicPr>
          <p:cNvPr id="7" name="図 6">
            <a:extLst>
              <a:ext uri="{FF2B5EF4-FFF2-40B4-BE49-F238E27FC236}">
                <a16:creationId xmlns:a16="http://schemas.microsoft.com/office/drawing/2014/main" id="{A172B69B-9278-088B-0DF0-FAC1AA7118EA}"/>
              </a:ext>
            </a:extLst>
          </p:cNvPr>
          <p:cNvPicPr>
            <a:picLocks noChangeAspect="1"/>
          </p:cNvPicPr>
          <p:nvPr/>
        </p:nvPicPr>
        <p:blipFill>
          <a:blip r:embed="rId4"/>
          <a:stretch>
            <a:fillRect/>
          </a:stretch>
        </p:blipFill>
        <p:spPr>
          <a:xfrm>
            <a:off x="195182" y="1723903"/>
            <a:ext cx="6590348" cy="1445895"/>
          </a:xfrm>
          <a:prstGeom prst="rect">
            <a:avLst/>
          </a:prstGeom>
        </p:spPr>
      </p:pic>
      <p:pic>
        <p:nvPicPr>
          <p:cNvPr id="8" name="図 7">
            <a:extLst>
              <a:ext uri="{FF2B5EF4-FFF2-40B4-BE49-F238E27FC236}">
                <a16:creationId xmlns:a16="http://schemas.microsoft.com/office/drawing/2014/main" id="{FFA430C0-9CC6-9401-4984-2F60FFF0DF8A}"/>
              </a:ext>
            </a:extLst>
          </p:cNvPr>
          <p:cNvPicPr>
            <a:picLocks noChangeAspect="1"/>
          </p:cNvPicPr>
          <p:nvPr/>
        </p:nvPicPr>
        <p:blipFill>
          <a:blip r:embed="rId5"/>
          <a:stretch>
            <a:fillRect/>
          </a:stretch>
        </p:blipFill>
        <p:spPr>
          <a:xfrm>
            <a:off x="550101" y="3241201"/>
            <a:ext cx="5354003" cy="953453"/>
          </a:xfrm>
          <a:prstGeom prst="rect">
            <a:avLst/>
          </a:prstGeom>
        </p:spPr>
      </p:pic>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3E3A78B6-BD76-A5B7-E00B-AE69C71A8887}"/>
                  </a:ext>
                </a:extLst>
              </p:cNvPr>
              <p:cNvSpPr txBox="1"/>
              <p:nvPr/>
            </p:nvSpPr>
            <p:spPr>
              <a:xfrm>
                <a:off x="362983" y="4194654"/>
                <a:ext cx="6395149" cy="488211"/>
              </a:xfrm>
              <a:prstGeom prst="rect">
                <a:avLst/>
              </a:prstGeom>
              <a:noFill/>
            </p:spPr>
            <p:txBody>
              <a:bodyPr wrap="none" lIns="0" tIns="0" rIns="0" bIns="0" rtlCol="0">
                <a:spAutoFit/>
              </a:bodyPr>
              <a:lstStyle/>
              <a:p>
                <a14:m>
                  <m:oMath xmlns:m="http://schemas.openxmlformats.org/officeDocument/2006/math">
                    <m:sSub>
                      <m:sSubPr>
                        <m:ctrlPr>
                          <a:rPr kumimoji="1" lang="en-US" altLang="ja-JP" sz="2000" b="0" i="0" smtClean="0">
                            <a:latin typeface="Cambria Math" panose="02040503050406030204" pitchFamily="18" charset="0"/>
                          </a:rPr>
                        </m:ctrlPr>
                      </m:sSubPr>
                      <m:e>
                        <m:r>
                          <m:rPr>
                            <m:sty m:val="p"/>
                          </m:rPr>
                          <a:rPr kumimoji="1" lang="en-US" altLang="ja-JP" sz="2000" b="0" i="0" smtClean="0">
                            <a:latin typeface="Cambria Math" panose="02040503050406030204" pitchFamily="18" charset="0"/>
                          </a:rPr>
                          <m:t>Since</m:t>
                        </m:r>
                        <m:r>
                          <a:rPr kumimoji="1" lang="en-US" altLang="ja-JP" sz="2000" b="0" i="1" smtClean="0">
                            <a:latin typeface="Cambria Math" panose="02040503050406030204" pitchFamily="18" charset="0"/>
                          </a:rPr>
                          <m:t> </m:t>
                        </m:r>
                        <m:r>
                          <a:rPr kumimoji="1" lang="en-US" altLang="ja-JP" sz="2000" b="0" i="1" smtClean="0">
                            <a:latin typeface="Cambria Math" panose="02040503050406030204" pitchFamily="18" charset="0"/>
                          </a:rPr>
                          <m:t>𝑤</m:t>
                        </m:r>
                      </m:e>
                      <m:sub>
                        <m:r>
                          <a:rPr kumimoji="1" lang="en-US" altLang="ja-JP" sz="2000" b="0" i="1" smtClean="0">
                            <a:latin typeface="Cambria Math" panose="02040503050406030204" pitchFamily="18" charset="0"/>
                          </a:rPr>
                          <m:t>𝑥</m:t>
                        </m:r>
                      </m:sub>
                    </m:sSub>
                    <m:sSup>
                      <m:sSupPr>
                        <m:ctrlPr>
                          <a:rPr kumimoji="1" lang="en-US" altLang="ja-JP" sz="2000" b="0" i="1" smtClean="0">
                            <a:latin typeface="Cambria Math" panose="02040503050406030204" pitchFamily="18" charset="0"/>
                          </a:rPr>
                        </m:ctrlPr>
                      </m:sSupPr>
                      <m:e>
                        <m:r>
                          <a:rPr kumimoji="1" lang="en-US" altLang="ja-JP" sz="2000" b="0" i="1" smtClean="0">
                            <a:latin typeface="Cambria Math" panose="02040503050406030204" pitchFamily="18" charset="0"/>
                          </a:rPr>
                          <m:t>𝑒</m:t>
                        </m:r>
                      </m:e>
                      <m:sup>
                        <m:f>
                          <m:fPr>
                            <m:ctrlPr>
                              <a:rPr kumimoji="1" lang="en-US" altLang="ja-JP" sz="2000" b="0" i="1" smtClean="0">
                                <a:latin typeface="Cambria Math" panose="02040503050406030204" pitchFamily="18" charset="0"/>
                              </a:rPr>
                            </m:ctrlPr>
                          </m:fPr>
                          <m:num>
                            <m:r>
                              <a:rPr kumimoji="1" lang="en-US" altLang="ja-JP" sz="2000" b="0" i="1" smtClean="0">
                                <a:latin typeface="Cambria Math" panose="02040503050406030204" pitchFamily="18" charset="0"/>
                              </a:rPr>
                              <m:t>−</m:t>
                            </m:r>
                            <m:r>
                              <a:rPr kumimoji="1" lang="en-US" altLang="ja-JP" sz="2000" b="0" i="1" smtClean="0">
                                <a:latin typeface="Cambria Math" panose="02040503050406030204" pitchFamily="18" charset="0"/>
                              </a:rPr>
                              <m:t>𝑚</m:t>
                            </m:r>
                            <m:sSubSup>
                              <m:sSubSupPr>
                                <m:ctrlPr>
                                  <a:rPr kumimoji="1" lang="en-US" altLang="ja-JP" sz="2000" b="0" i="1" smtClean="0">
                                    <a:latin typeface="Cambria Math" panose="02040503050406030204" pitchFamily="18" charset="0"/>
                                  </a:rPr>
                                </m:ctrlPr>
                              </m:sSubSupPr>
                              <m:e>
                                <m:r>
                                  <a:rPr kumimoji="1" lang="en-US" altLang="ja-JP" sz="2000" b="0" i="1" smtClean="0">
                                    <a:latin typeface="Cambria Math" panose="02040503050406030204" pitchFamily="18" charset="0"/>
                                  </a:rPr>
                                  <m:t>𝑤</m:t>
                                </m:r>
                              </m:e>
                              <m:sub>
                                <m:r>
                                  <a:rPr kumimoji="1" lang="en-US" altLang="ja-JP" sz="2000" b="0" i="1" smtClean="0">
                                    <a:latin typeface="Cambria Math" panose="02040503050406030204" pitchFamily="18" charset="0"/>
                                  </a:rPr>
                                  <m:t>𝑥</m:t>
                                </m:r>
                              </m:sub>
                              <m:sup>
                                <m:r>
                                  <a:rPr kumimoji="1" lang="en-US" altLang="ja-JP" sz="2000" b="0" i="1" smtClean="0">
                                    <a:latin typeface="Cambria Math" panose="02040503050406030204" pitchFamily="18" charset="0"/>
                                  </a:rPr>
                                  <m:t>2</m:t>
                                </m:r>
                              </m:sup>
                            </m:sSubSup>
                          </m:num>
                          <m:den>
                            <m:r>
                              <a:rPr kumimoji="1" lang="en-US" altLang="ja-JP" sz="2000" b="0" i="1" smtClean="0">
                                <a:latin typeface="Cambria Math" panose="02040503050406030204" pitchFamily="18" charset="0"/>
                              </a:rPr>
                              <m:t>2</m:t>
                            </m:r>
                            <m:r>
                              <a:rPr kumimoji="1" lang="en-US" altLang="ja-JP" sz="2000" b="0" i="1" smtClean="0">
                                <a:latin typeface="Cambria Math" panose="02040503050406030204" pitchFamily="18" charset="0"/>
                              </a:rPr>
                              <m:t>𝑘𝑇</m:t>
                            </m:r>
                          </m:den>
                        </m:f>
                        <m:r>
                          <a:rPr kumimoji="1" lang="en-US" altLang="ja-JP" sz="2000" b="0" i="1" smtClean="0">
                            <a:latin typeface="Cambria Math" panose="02040503050406030204" pitchFamily="18" charset="0"/>
                          </a:rPr>
                          <m:t> </m:t>
                        </m:r>
                      </m:sup>
                    </m:sSup>
                    <m:r>
                      <a:rPr kumimoji="1" lang="en-US" altLang="ja-JP" sz="2000" b="0" i="1" smtClean="0">
                        <a:latin typeface="Cambria Math" panose="02040503050406030204" pitchFamily="18" charset="0"/>
                      </a:rPr>
                      <m:t> </m:t>
                    </m:r>
                    <m:r>
                      <m:rPr>
                        <m:sty m:val="p"/>
                      </m:rPr>
                      <a:rPr kumimoji="1" lang="en-US" altLang="ja-JP" sz="2000" b="0" i="0" smtClean="0">
                        <a:latin typeface="Cambria Math" panose="02040503050406030204" pitchFamily="18" charset="0"/>
                      </a:rPr>
                      <m:t>and</m:t>
                    </m:r>
                    <m:r>
                      <a:rPr kumimoji="1" lang="en-US" altLang="ja-JP" sz="2000" b="0" i="1" smtClean="0">
                        <a:latin typeface="Cambria Math" panose="02040503050406030204" pitchFamily="18" charset="0"/>
                      </a:rPr>
                      <m:t> </m:t>
                    </m:r>
                    <m:sSubSup>
                      <m:sSubSupPr>
                        <m:ctrlPr>
                          <a:rPr kumimoji="1" lang="en-US" altLang="ja-JP" sz="2000" b="0" i="1" smtClean="0">
                            <a:latin typeface="Cambria Math" panose="02040503050406030204" pitchFamily="18" charset="0"/>
                          </a:rPr>
                        </m:ctrlPr>
                      </m:sSubSupPr>
                      <m:e>
                        <m:r>
                          <a:rPr kumimoji="1" lang="en-US" altLang="ja-JP" sz="2000" b="0" i="1" smtClean="0">
                            <a:latin typeface="Cambria Math" panose="02040503050406030204" pitchFamily="18" charset="0"/>
                          </a:rPr>
                          <m:t>𝑤</m:t>
                        </m:r>
                      </m:e>
                      <m:sub>
                        <m:r>
                          <a:rPr kumimoji="1" lang="en-US" altLang="ja-JP" sz="2000" b="0" i="1" smtClean="0">
                            <a:latin typeface="Cambria Math" panose="02040503050406030204" pitchFamily="18" charset="0"/>
                          </a:rPr>
                          <m:t>𝑥</m:t>
                        </m:r>
                      </m:sub>
                      <m:sup>
                        <m:r>
                          <a:rPr kumimoji="1" lang="en-US" altLang="ja-JP" sz="2000" b="0" i="1" smtClean="0">
                            <a:latin typeface="Cambria Math" panose="02040503050406030204" pitchFamily="18" charset="0"/>
                          </a:rPr>
                          <m:t>3</m:t>
                        </m:r>
                      </m:sup>
                    </m:sSubSup>
                    <m:sSup>
                      <m:sSupPr>
                        <m:ctrlPr>
                          <a:rPr lang="en-US" altLang="ja-JP" sz="2000" i="1">
                            <a:latin typeface="Cambria Math" panose="02040503050406030204" pitchFamily="18" charset="0"/>
                          </a:rPr>
                        </m:ctrlPr>
                      </m:sSupPr>
                      <m:e>
                        <m:r>
                          <a:rPr lang="en-US" altLang="ja-JP" sz="2000" i="1">
                            <a:latin typeface="Cambria Math" panose="02040503050406030204" pitchFamily="18" charset="0"/>
                          </a:rPr>
                          <m:t>𝑒</m:t>
                        </m:r>
                      </m:e>
                      <m:sup>
                        <m:f>
                          <m:fPr>
                            <m:ctrlPr>
                              <a:rPr lang="en-US" altLang="ja-JP" sz="2000" i="1">
                                <a:latin typeface="Cambria Math" panose="02040503050406030204" pitchFamily="18" charset="0"/>
                              </a:rPr>
                            </m:ctrlPr>
                          </m:fPr>
                          <m:num>
                            <m:r>
                              <a:rPr lang="en-US" altLang="ja-JP" sz="2000" i="1">
                                <a:latin typeface="Cambria Math" panose="02040503050406030204" pitchFamily="18" charset="0"/>
                              </a:rPr>
                              <m:t>−</m:t>
                            </m:r>
                            <m:r>
                              <a:rPr lang="en-US" altLang="ja-JP" sz="2000" i="1">
                                <a:latin typeface="Cambria Math" panose="02040503050406030204" pitchFamily="18" charset="0"/>
                              </a:rPr>
                              <m:t>𝑚</m:t>
                            </m:r>
                            <m:sSubSup>
                              <m:sSubSupPr>
                                <m:ctrlPr>
                                  <a:rPr lang="en-US" altLang="ja-JP" sz="2000" i="1">
                                    <a:latin typeface="Cambria Math" panose="02040503050406030204" pitchFamily="18" charset="0"/>
                                  </a:rPr>
                                </m:ctrlPr>
                              </m:sSubSupPr>
                              <m:e>
                                <m:r>
                                  <a:rPr lang="en-US" altLang="ja-JP" sz="2000" i="1">
                                    <a:latin typeface="Cambria Math" panose="02040503050406030204" pitchFamily="18" charset="0"/>
                                  </a:rPr>
                                  <m:t>𝑤</m:t>
                                </m:r>
                              </m:e>
                              <m:sub>
                                <m:r>
                                  <a:rPr lang="en-US" altLang="ja-JP" sz="2000" i="1">
                                    <a:latin typeface="Cambria Math" panose="02040503050406030204" pitchFamily="18" charset="0"/>
                                  </a:rPr>
                                  <m:t>𝑥</m:t>
                                </m:r>
                              </m:sub>
                              <m:sup>
                                <m:r>
                                  <a:rPr lang="en-US" altLang="ja-JP" sz="2000" i="1">
                                    <a:latin typeface="Cambria Math" panose="02040503050406030204" pitchFamily="18" charset="0"/>
                                  </a:rPr>
                                  <m:t>2</m:t>
                                </m:r>
                              </m:sup>
                            </m:sSubSup>
                          </m:num>
                          <m:den>
                            <m:r>
                              <a:rPr lang="en-US" altLang="ja-JP" sz="2000" i="1">
                                <a:latin typeface="Cambria Math" panose="02040503050406030204" pitchFamily="18" charset="0"/>
                              </a:rPr>
                              <m:t>2</m:t>
                            </m:r>
                            <m:r>
                              <a:rPr lang="en-US" altLang="ja-JP" sz="2000" i="1">
                                <a:latin typeface="Cambria Math" panose="02040503050406030204" pitchFamily="18" charset="0"/>
                              </a:rPr>
                              <m:t>𝑘𝑇</m:t>
                            </m:r>
                          </m:den>
                        </m:f>
                        <m:r>
                          <a:rPr lang="en-US" altLang="ja-JP" sz="2000" i="1">
                            <a:latin typeface="Cambria Math" panose="02040503050406030204" pitchFamily="18" charset="0"/>
                          </a:rPr>
                          <m:t> </m:t>
                        </m:r>
                      </m:sup>
                    </m:sSup>
                    <m:r>
                      <a:rPr lang="en-US" altLang="ja-JP" sz="2000" i="1">
                        <a:latin typeface="Cambria Math" panose="02040503050406030204" pitchFamily="18" charset="0"/>
                      </a:rPr>
                      <m:t> </m:t>
                    </m:r>
                  </m:oMath>
                </a14:m>
                <a:r>
                  <a:rPr kumimoji="1" lang="en-US" altLang="ja-JP" sz="2000" dirty="0">
                    <a:latin typeface="Times New Roman" panose="02020603050405020304" pitchFamily="18" charset="0"/>
                    <a:cs typeface="Times New Roman" panose="02020603050405020304" pitchFamily="18" charset="0"/>
                  </a:rPr>
                  <a:t>are odd functions, one obtains</a:t>
                </a:r>
                <a:r>
                  <a:rPr kumimoji="1" lang="en-US" altLang="ja-JP" sz="2000" dirty="0"/>
                  <a:t> </a:t>
                </a:r>
                <a:endParaRPr kumimoji="1" lang="ja-JP" altLang="en-US" sz="2000" dirty="0"/>
              </a:p>
            </p:txBody>
          </p:sp>
        </mc:Choice>
        <mc:Fallback xmlns="">
          <p:sp>
            <p:nvSpPr>
              <p:cNvPr id="4" name="テキスト ボックス 3">
                <a:extLst>
                  <a:ext uri="{FF2B5EF4-FFF2-40B4-BE49-F238E27FC236}">
                    <a16:creationId xmlns:a16="http://schemas.microsoft.com/office/drawing/2014/main" id="{3E3A78B6-BD76-A5B7-E00B-AE69C71A8887}"/>
                  </a:ext>
                </a:extLst>
              </p:cNvPr>
              <p:cNvSpPr txBox="1">
                <a:spLocks noRot="1" noChangeAspect="1" noMove="1" noResize="1" noEditPoints="1" noAdjustHandles="1" noChangeArrowheads="1" noChangeShapeType="1" noTextEdit="1"/>
              </p:cNvSpPr>
              <p:nvPr/>
            </p:nvSpPr>
            <p:spPr>
              <a:xfrm>
                <a:off x="362983" y="4194654"/>
                <a:ext cx="6395149" cy="488211"/>
              </a:xfrm>
              <a:prstGeom prst="rect">
                <a:avLst/>
              </a:prstGeom>
              <a:blipFill>
                <a:blip r:embed="rId6"/>
                <a:stretch>
                  <a:fillRect r="-381" b="-30000"/>
                </a:stretch>
              </a:blipFill>
            </p:spPr>
            <p:txBody>
              <a:bodyPr/>
              <a:lstStyle/>
              <a:p>
                <a:r>
                  <a:rPr lang="ja-JP" altLang="en-US">
                    <a:noFill/>
                  </a:rPr>
                  <a:t> </a:t>
                </a:r>
              </a:p>
            </p:txBody>
          </p:sp>
        </mc:Fallback>
      </mc:AlternateContent>
      <p:sp>
        <p:nvSpPr>
          <p:cNvPr id="12" name="テキスト ボックス 11">
            <a:extLst>
              <a:ext uri="{FF2B5EF4-FFF2-40B4-BE49-F238E27FC236}">
                <a16:creationId xmlns:a16="http://schemas.microsoft.com/office/drawing/2014/main" id="{554F10CD-16A6-9576-782A-1B670569A51D}"/>
              </a:ext>
            </a:extLst>
          </p:cNvPr>
          <p:cNvSpPr txBox="1"/>
          <p:nvPr/>
        </p:nvSpPr>
        <p:spPr>
          <a:xfrm>
            <a:off x="2303952" y="1739942"/>
            <a:ext cx="3404943" cy="397125"/>
          </a:xfrm>
          <a:prstGeom prst="rect">
            <a:avLst/>
          </a:prstGeom>
          <a:noFill/>
        </p:spPr>
        <p:txBody>
          <a:bodyPr wrap="square">
            <a:spAutoFit/>
          </a:bodyPr>
          <a:lstStyle/>
          <a:p>
            <a:r>
              <a:rPr kumimoji="1" lang="en-US" altLang="ja-JP" sz="2000" b="1" i="1" dirty="0">
                <a:latin typeface="Times New Roman" panose="02020603050405020304" pitchFamily="18" charset="0"/>
                <a:ea typeface="ＭＳ ゴシック" panose="020B0609070205080204" pitchFamily="49" charset="-128"/>
                <a:cs typeface="Times New Roman" panose="02020603050405020304" pitchFamily="18" charset="0"/>
              </a:rPr>
              <a:t>w</a:t>
            </a:r>
            <a:r>
              <a:rPr kumimoji="1"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rPr>
              <a:t>：</a:t>
            </a:r>
            <a:r>
              <a:rPr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Random</a:t>
            </a:r>
            <a:r>
              <a:rPr lang="ja-JP" altLang="en-US" sz="2000" dirty="0">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sz="2000" dirty="0">
                <a:latin typeface="Times New Roman" panose="02020603050405020304" pitchFamily="18" charset="0"/>
                <a:ea typeface="ＭＳ ゴシック" panose="020B0609070205080204" pitchFamily="49" charset="-128"/>
                <a:cs typeface="Times New Roman" panose="02020603050405020304" pitchFamily="18" charset="0"/>
              </a:rPr>
              <a:t>thermal velocity</a:t>
            </a:r>
            <a:endParaRPr lang="ja-JP" altLang="en-US" dirty="0"/>
          </a:p>
        </p:txBody>
      </p:sp>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2230C322-C60B-035C-0294-2978D602E875}"/>
                  </a:ext>
                </a:extLst>
              </p:cNvPr>
              <p:cNvSpPr txBox="1"/>
              <p:nvPr/>
            </p:nvSpPr>
            <p:spPr>
              <a:xfrm>
                <a:off x="550101" y="4808558"/>
                <a:ext cx="4940904" cy="679097"/>
              </a:xfrm>
              <a:prstGeom prst="rect">
                <a:avLst/>
              </a:prstGeom>
              <a:noFill/>
            </p:spPr>
            <p:txBody>
              <a:bodyPr wrap="none" lIns="0" tIns="0" rIns="0" bIns="0" rtlCol="0">
                <a:spAutoFit/>
              </a:bodyPr>
              <a:lstStyle/>
              <a:p>
                <a:pPr/>
                <a14:m>
                  <m:oMathPara xmlns:m="http://schemas.openxmlformats.org/officeDocument/2006/math">
                    <m:oMath>
                      <m:nary>
                        <m:naryPr>
                          <m:ctrlPr>
                            <a:rPr kumimoji="1" lang="en-US" altLang="ja-JP" sz="2000" b="0" i="1" smtClean="0">
                              <a:latin typeface="Cambria Math" panose="02040503050406030204" pitchFamily="18" charset="0"/>
                            </a:rPr>
                          </m:ctrlPr>
                        </m:naryPr>
                        <m:sub>
                          <m:r>
                            <m:rPr>
                              <m:brk m:alnAt="23"/>
                            </m:rPr>
                            <a:rPr kumimoji="1" lang="en-US" altLang="ja-JP" sz="2000" b="0" i="1" smtClean="0">
                              <a:latin typeface="Cambria Math" panose="02040503050406030204" pitchFamily="18" charset="0"/>
                            </a:rPr>
                            <m:t>−</m:t>
                          </m:r>
                          <m:r>
                            <m:rPr>
                              <m:brk m:alnAt="23"/>
                            </m:rPr>
                            <a:rPr kumimoji="1" lang="en-US" altLang="ja-JP" sz="2000" b="0" i="1" smtClean="0">
                              <a:latin typeface="Cambria Math" panose="02040503050406030204" pitchFamily="18" charset="0"/>
                              <a:ea typeface="Cambria Math" panose="02040503050406030204" pitchFamily="18" charset="0"/>
                            </a:rPr>
                            <m:t>∞</m:t>
                          </m:r>
                        </m:sub>
                        <m:sup>
                          <m:r>
                            <a:rPr kumimoji="1" lang="en-US" altLang="ja-JP" sz="2000" i="1" smtClean="0">
                              <a:latin typeface="Cambria Math" panose="02040503050406030204" pitchFamily="18" charset="0"/>
                              <a:ea typeface="Cambria Math" panose="02040503050406030204" pitchFamily="18" charset="0"/>
                            </a:rPr>
                            <m:t>∞</m:t>
                          </m:r>
                        </m:sup>
                        <m:e>
                          <m:sSub>
                            <m:sSubPr>
                              <m:ctrlPr>
                                <a:rPr lang="en-US" altLang="ja-JP" sz="2000" i="1">
                                  <a:latin typeface="Cambria Math" panose="02040503050406030204" pitchFamily="18" charset="0"/>
                                </a:rPr>
                              </m:ctrlPr>
                            </m:sSubPr>
                            <m:e>
                              <m:r>
                                <a:rPr lang="en-US" altLang="ja-JP" sz="2000" i="1">
                                  <a:latin typeface="Cambria Math" panose="02040503050406030204" pitchFamily="18" charset="0"/>
                                </a:rPr>
                                <m:t>𝑤</m:t>
                              </m:r>
                            </m:e>
                            <m:sub>
                              <m:r>
                                <a:rPr lang="en-US" altLang="ja-JP" sz="2000" i="1">
                                  <a:latin typeface="Cambria Math" panose="02040503050406030204" pitchFamily="18" charset="0"/>
                                </a:rPr>
                                <m:t>𝑥</m:t>
                              </m:r>
                            </m:sub>
                          </m:sSub>
                          <m:sSup>
                            <m:sSupPr>
                              <m:ctrlPr>
                                <a:rPr lang="en-US" altLang="ja-JP" sz="2000" i="1">
                                  <a:latin typeface="Cambria Math" panose="02040503050406030204" pitchFamily="18" charset="0"/>
                                </a:rPr>
                              </m:ctrlPr>
                            </m:sSupPr>
                            <m:e>
                              <m:r>
                                <a:rPr lang="en-US" altLang="ja-JP" sz="2000" i="1">
                                  <a:latin typeface="Cambria Math" panose="02040503050406030204" pitchFamily="18" charset="0"/>
                                </a:rPr>
                                <m:t>𝑒</m:t>
                              </m:r>
                            </m:e>
                            <m:sup>
                              <m:f>
                                <m:fPr>
                                  <m:ctrlPr>
                                    <a:rPr lang="en-US" altLang="ja-JP" sz="2000" i="1">
                                      <a:latin typeface="Cambria Math" panose="02040503050406030204" pitchFamily="18" charset="0"/>
                                    </a:rPr>
                                  </m:ctrlPr>
                                </m:fPr>
                                <m:num>
                                  <m:r>
                                    <a:rPr lang="en-US" altLang="ja-JP" sz="2000" i="1">
                                      <a:latin typeface="Cambria Math" panose="02040503050406030204" pitchFamily="18" charset="0"/>
                                    </a:rPr>
                                    <m:t>−</m:t>
                                  </m:r>
                                  <m:r>
                                    <a:rPr lang="en-US" altLang="ja-JP" sz="2000" i="1">
                                      <a:latin typeface="Cambria Math" panose="02040503050406030204" pitchFamily="18" charset="0"/>
                                    </a:rPr>
                                    <m:t>𝑚</m:t>
                                  </m:r>
                                  <m:sSubSup>
                                    <m:sSubSupPr>
                                      <m:ctrlPr>
                                        <a:rPr lang="en-US" altLang="ja-JP" sz="2000" i="1">
                                          <a:latin typeface="Cambria Math" panose="02040503050406030204" pitchFamily="18" charset="0"/>
                                        </a:rPr>
                                      </m:ctrlPr>
                                    </m:sSubSupPr>
                                    <m:e>
                                      <m:r>
                                        <a:rPr lang="en-US" altLang="ja-JP" sz="2000" i="1">
                                          <a:latin typeface="Cambria Math" panose="02040503050406030204" pitchFamily="18" charset="0"/>
                                        </a:rPr>
                                        <m:t>𝑤</m:t>
                                      </m:r>
                                    </m:e>
                                    <m:sub>
                                      <m:r>
                                        <a:rPr lang="en-US" altLang="ja-JP" sz="2000" i="1">
                                          <a:latin typeface="Cambria Math" panose="02040503050406030204" pitchFamily="18" charset="0"/>
                                        </a:rPr>
                                        <m:t>𝑥</m:t>
                                      </m:r>
                                    </m:sub>
                                    <m:sup>
                                      <m:r>
                                        <a:rPr lang="en-US" altLang="ja-JP" sz="2000" i="1">
                                          <a:latin typeface="Cambria Math" panose="02040503050406030204" pitchFamily="18" charset="0"/>
                                        </a:rPr>
                                        <m:t>2</m:t>
                                      </m:r>
                                    </m:sup>
                                  </m:sSubSup>
                                </m:num>
                                <m:den>
                                  <m:r>
                                    <a:rPr lang="en-US" altLang="ja-JP" sz="2000" i="1">
                                      <a:latin typeface="Cambria Math" panose="02040503050406030204" pitchFamily="18" charset="0"/>
                                    </a:rPr>
                                    <m:t>2</m:t>
                                  </m:r>
                                  <m:r>
                                    <a:rPr lang="en-US" altLang="ja-JP" sz="2000" i="1">
                                      <a:latin typeface="Cambria Math" panose="02040503050406030204" pitchFamily="18" charset="0"/>
                                    </a:rPr>
                                    <m:t>𝑘𝑇</m:t>
                                  </m:r>
                                </m:den>
                              </m:f>
                              <m:r>
                                <a:rPr lang="en-US" altLang="ja-JP" sz="2000" i="1">
                                  <a:latin typeface="Cambria Math" panose="02040503050406030204" pitchFamily="18" charset="0"/>
                                </a:rPr>
                                <m:t> </m:t>
                              </m:r>
                            </m:sup>
                          </m:sSup>
                          <m:r>
                            <a:rPr lang="en-US" altLang="ja-JP" sz="2000" b="0" i="1" smtClean="0">
                              <a:latin typeface="Cambria Math" panose="02040503050406030204" pitchFamily="18" charset="0"/>
                            </a:rPr>
                            <m:t>𝑑</m:t>
                          </m:r>
                          <m:sSub>
                            <m:sSubPr>
                              <m:ctrlPr>
                                <a:rPr lang="en-US" altLang="ja-JP" sz="2000" b="0" i="1" smtClean="0">
                                  <a:latin typeface="Cambria Math" panose="02040503050406030204" pitchFamily="18" charset="0"/>
                                </a:rPr>
                              </m:ctrlPr>
                            </m:sSubPr>
                            <m:e>
                              <m:r>
                                <a:rPr lang="en-US" altLang="ja-JP" sz="2000" b="0" i="1" smtClean="0">
                                  <a:latin typeface="Cambria Math" panose="02040503050406030204" pitchFamily="18" charset="0"/>
                                </a:rPr>
                                <m:t>𝑤</m:t>
                              </m:r>
                            </m:e>
                            <m:sub>
                              <m:r>
                                <a:rPr lang="en-US" altLang="ja-JP" sz="2000" b="0" i="1" smtClean="0">
                                  <a:latin typeface="Cambria Math" panose="02040503050406030204" pitchFamily="18" charset="0"/>
                                </a:rPr>
                                <m:t>𝑥</m:t>
                              </m:r>
                            </m:sub>
                          </m:sSub>
                        </m:e>
                      </m:nary>
                      <m:r>
                        <a:rPr kumimoji="1" lang="en-US" altLang="ja-JP" sz="2000" i="1" smtClean="0">
                          <a:latin typeface="Cambria Math" panose="02040503050406030204" pitchFamily="18" charset="0"/>
                        </a:rPr>
                        <m:t>=</m:t>
                      </m:r>
                      <m:nary>
                        <m:naryPr>
                          <m:ctrlPr>
                            <a:rPr lang="en-US" altLang="ja-JP" sz="2000" i="1">
                              <a:latin typeface="Cambria Math" panose="02040503050406030204" pitchFamily="18" charset="0"/>
                            </a:rPr>
                          </m:ctrlPr>
                        </m:naryPr>
                        <m:sub>
                          <m:r>
                            <m:rPr>
                              <m:brk m:alnAt="23"/>
                            </m:rPr>
                            <a:rPr lang="en-US" altLang="ja-JP" sz="2000" i="1">
                              <a:latin typeface="Cambria Math" panose="02040503050406030204" pitchFamily="18" charset="0"/>
                            </a:rPr>
                            <m:t>−</m:t>
                          </m:r>
                          <m:r>
                            <m:rPr>
                              <m:brk m:alnAt="23"/>
                            </m:rPr>
                            <a:rPr lang="en-US" altLang="ja-JP" sz="2000" i="1">
                              <a:latin typeface="Cambria Math" panose="02040503050406030204" pitchFamily="18" charset="0"/>
                              <a:ea typeface="Cambria Math" panose="02040503050406030204" pitchFamily="18" charset="0"/>
                            </a:rPr>
                            <m:t>∞</m:t>
                          </m:r>
                        </m:sub>
                        <m:sup>
                          <m:r>
                            <a:rPr lang="en-US" altLang="ja-JP" sz="2000" i="1">
                              <a:latin typeface="Cambria Math" panose="02040503050406030204" pitchFamily="18" charset="0"/>
                              <a:ea typeface="Cambria Math" panose="02040503050406030204" pitchFamily="18" charset="0"/>
                            </a:rPr>
                            <m:t>∞</m:t>
                          </m:r>
                        </m:sup>
                        <m:e>
                          <m:sSubSup>
                            <m:sSubSupPr>
                              <m:ctrlPr>
                                <a:rPr lang="en-US" altLang="ja-JP" sz="2000" b="0" i="1" smtClean="0">
                                  <a:latin typeface="Cambria Math" panose="02040503050406030204" pitchFamily="18" charset="0"/>
                                  <a:ea typeface="Cambria Math" panose="02040503050406030204" pitchFamily="18" charset="0"/>
                                </a:rPr>
                              </m:ctrlPr>
                            </m:sSubSupPr>
                            <m:e>
                              <m:r>
                                <a:rPr lang="en-US" altLang="ja-JP" sz="2000" b="0" i="1" smtClean="0">
                                  <a:latin typeface="Cambria Math" panose="02040503050406030204" pitchFamily="18" charset="0"/>
                                  <a:ea typeface="Cambria Math" panose="02040503050406030204" pitchFamily="18" charset="0"/>
                                </a:rPr>
                                <m:t>𝑤</m:t>
                              </m:r>
                            </m:e>
                            <m:sub>
                              <m:r>
                                <a:rPr lang="en-US" altLang="ja-JP" sz="2000" b="0" i="1" smtClean="0">
                                  <a:latin typeface="Cambria Math" panose="02040503050406030204" pitchFamily="18" charset="0"/>
                                  <a:ea typeface="Cambria Math" panose="02040503050406030204" pitchFamily="18" charset="0"/>
                                </a:rPr>
                                <m:t>𝑥</m:t>
                              </m:r>
                            </m:sub>
                            <m:sup>
                              <m:r>
                                <a:rPr lang="en-US" altLang="ja-JP" sz="2000" b="0" i="1" smtClean="0">
                                  <a:latin typeface="Cambria Math" panose="02040503050406030204" pitchFamily="18" charset="0"/>
                                  <a:ea typeface="Cambria Math" panose="02040503050406030204" pitchFamily="18" charset="0"/>
                                </a:rPr>
                                <m:t>3</m:t>
                              </m:r>
                            </m:sup>
                          </m:sSubSup>
                          <m:sSup>
                            <m:sSupPr>
                              <m:ctrlPr>
                                <a:rPr lang="en-US" altLang="ja-JP" sz="2000" i="1">
                                  <a:latin typeface="Cambria Math" panose="02040503050406030204" pitchFamily="18" charset="0"/>
                                </a:rPr>
                              </m:ctrlPr>
                            </m:sSupPr>
                            <m:e>
                              <m:r>
                                <a:rPr lang="en-US" altLang="ja-JP" sz="2000" i="1">
                                  <a:latin typeface="Cambria Math" panose="02040503050406030204" pitchFamily="18" charset="0"/>
                                </a:rPr>
                                <m:t>𝑒</m:t>
                              </m:r>
                            </m:e>
                            <m:sup>
                              <m:f>
                                <m:fPr>
                                  <m:ctrlPr>
                                    <a:rPr lang="en-US" altLang="ja-JP" sz="2000" i="1">
                                      <a:latin typeface="Cambria Math" panose="02040503050406030204" pitchFamily="18" charset="0"/>
                                    </a:rPr>
                                  </m:ctrlPr>
                                </m:fPr>
                                <m:num>
                                  <m:r>
                                    <a:rPr lang="en-US" altLang="ja-JP" sz="2000" i="1">
                                      <a:latin typeface="Cambria Math" panose="02040503050406030204" pitchFamily="18" charset="0"/>
                                    </a:rPr>
                                    <m:t>−</m:t>
                                  </m:r>
                                  <m:r>
                                    <a:rPr lang="en-US" altLang="ja-JP" sz="2000" i="1">
                                      <a:latin typeface="Cambria Math" panose="02040503050406030204" pitchFamily="18" charset="0"/>
                                    </a:rPr>
                                    <m:t>𝑚</m:t>
                                  </m:r>
                                  <m:sSubSup>
                                    <m:sSubSupPr>
                                      <m:ctrlPr>
                                        <a:rPr lang="en-US" altLang="ja-JP" sz="2000" i="1">
                                          <a:latin typeface="Cambria Math" panose="02040503050406030204" pitchFamily="18" charset="0"/>
                                        </a:rPr>
                                      </m:ctrlPr>
                                    </m:sSubSupPr>
                                    <m:e>
                                      <m:r>
                                        <a:rPr lang="en-US" altLang="ja-JP" sz="2000" i="1">
                                          <a:latin typeface="Cambria Math" panose="02040503050406030204" pitchFamily="18" charset="0"/>
                                        </a:rPr>
                                        <m:t>𝑤</m:t>
                                      </m:r>
                                    </m:e>
                                    <m:sub>
                                      <m:r>
                                        <a:rPr lang="en-US" altLang="ja-JP" sz="2000" i="1">
                                          <a:latin typeface="Cambria Math" panose="02040503050406030204" pitchFamily="18" charset="0"/>
                                        </a:rPr>
                                        <m:t>𝑥</m:t>
                                      </m:r>
                                    </m:sub>
                                    <m:sup>
                                      <m:r>
                                        <a:rPr lang="en-US" altLang="ja-JP" sz="2000" i="1">
                                          <a:latin typeface="Cambria Math" panose="02040503050406030204" pitchFamily="18" charset="0"/>
                                        </a:rPr>
                                        <m:t>2</m:t>
                                      </m:r>
                                    </m:sup>
                                  </m:sSubSup>
                                </m:num>
                                <m:den>
                                  <m:r>
                                    <a:rPr lang="en-US" altLang="ja-JP" sz="2000" i="1">
                                      <a:latin typeface="Cambria Math" panose="02040503050406030204" pitchFamily="18" charset="0"/>
                                    </a:rPr>
                                    <m:t>2</m:t>
                                  </m:r>
                                  <m:r>
                                    <a:rPr lang="en-US" altLang="ja-JP" sz="2000" i="1">
                                      <a:latin typeface="Cambria Math" panose="02040503050406030204" pitchFamily="18" charset="0"/>
                                    </a:rPr>
                                    <m:t>𝑘𝑇</m:t>
                                  </m:r>
                                </m:den>
                              </m:f>
                              <m:r>
                                <a:rPr lang="en-US" altLang="ja-JP" sz="2000" i="1">
                                  <a:latin typeface="Cambria Math" panose="02040503050406030204" pitchFamily="18" charset="0"/>
                                </a:rPr>
                                <m:t> </m:t>
                              </m:r>
                            </m:sup>
                          </m:sSup>
                          <m:r>
                            <a:rPr lang="en-US" altLang="ja-JP" sz="2000" i="1">
                              <a:latin typeface="Cambria Math" panose="02040503050406030204" pitchFamily="18" charset="0"/>
                            </a:rPr>
                            <m:t>𝑑</m:t>
                          </m:r>
                          <m:sSub>
                            <m:sSubPr>
                              <m:ctrlPr>
                                <a:rPr lang="en-US" altLang="ja-JP" sz="2000" i="1">
                                  <a:latin typeface="Cambria Math" panose="02040503050406030204" pitchFamily="18" charset="0"/>
                                </a:rPr>
                              </m:ctrlPr>
                            </m:sSubPr>
                            <m:e>
                              <m:r>
                                <a:rPr lang="en-US" altLang="ja-JP" sz="2000" i="1">
                                  <a:latin typeface="Cambria Math" panose="02040503050406030204" pitchFamily="18" charset="0"/>
                                </a:rPr>
                                <m:t>𝑤</m:t>
                              </m:r>
                            </m:e>
                            <m:sub>
                              <m:r>
                                <a:rPr lang="en-US" altLang="ja-JP" sz="2000" i="1">
                                  <a:latin typeface="Cambria Math" panose="02040503050406030204" pitchFamily="18" charset="0"/>
                                </a:rPr>
                                <m:t>𝑥</m:t>
                              </m:r>
                            </m:sub>
                          </m:sSub>
                          <m:r>
                            <a:rPr lang="en-US" altLang="ja-JP" sz="2000" b="0" i="1" smtClean="0">
                              <a:latin typeface="Cambria Math" panose="02040503050406030204" pitchFamily="18" charset="0"/>
                            </a:rPr>
                            <m:t>=0.</m:t>
                          </m:r>
                        </m:e>
                      </m:nary>
                    </m:oMath>
                  </m:oMathPara>
                </a14:m>
                <a:endParaRPr kumimoji="1" lang="ja-JP" altLang="en-US" sz="2000" dirty="0"/>
              </a:p>
            </p:txBody>
          </p:sp>
        </mc:Choice>
        <mc:Fallback xmlns="">
          <p:sp>
            <p:nvSpPr>
              <p:cNvPr id="13" name="テキスト ボックス 12">
                <a:extLst>
                  <a:ext uri="{FF2B5EF4-FFF2-40B4-BE49-F238E27FC236}">
                    <a16:creationId xmlns:a16="http://schemas.microsoft.com/office/drawing/2014/main" id="{2230C322-C60B-035C-0294-2978D602E875}"/>
                  </a:ext>
                </a:extLst>
              </p:cNvPr>
              <p:cNvSpPr txBox="1">
                <a:spLocks noRot="1" noChangeAspect="1" noMove="1" noResize="1" noEditPoints="1" noAdjustHandles="1" noChangeArrowheads="1" noChangeShapeType="1" noTextEdit="1"/>
              </p:cNvSpPr>
              <p:nvPr/>
            </p:nvSpPr>
            <p:spPr>
              <a:xfrm>
                <a:off x="550101" y="4808558"/>
                <a:ext cx="4940904" cy="679097"/>
              </a:xfrm>
              <a:prstGeom prst="rect">
                <a:avLst/>
              </a:prstGeom>
              <a:blipFill>
                <a:blip r:embed="rId7"/>
                <a:stretch>
                  <a:fillRect/>
                </a:stretch>
              </a:blipFill>
            </p:spPr>
            <p:txBody>
              <a:bodyPr/>
              <a:lstStyle/>
              <a:p>
                <a:r>
                  <a:rPr lang="ja-JP" altLang="en-US">
                    <a:noFill/>
                  </a:rPr>
                  <a:t> </a:t>
                </a:r>
              </a:p>
            </p:txBody>
          </p:sp>
        </mc:Fallback>
      </mc:AlternateContent>
      <p:sp>
        <p:nvSpPr>
          <p:cNvPr id="14" name="テキスト ボックス 13">
            <a:extLst>
              <a:ext uri="{FF2B5EF4-FFF2-40B4-BE49-F238E27FC236}">
                <a16:creationId xmlns:a16="http://schemas.microsoft.com/office/drawing/2014/main" id="{F1963DA3-DB73-7D04-3D79-F5A74C973BFA}"/>
              </a:ext>
            </a:extLst>
          </p:cNvPr>
          <p:cNvSpPr txBox="1"/>
          <p:nvPr/>
        </p:nvSpPr>
        <p:spPr>
          <a:xfrm>
            <a:off x="362983" y="5707721"/>
            <a:ext cx="4725333" cy="400110"/>
          </a:xfrm>
          <a:prstGeom prst="rect">
            <a:avLst/>
          </a:prstGeom>
          <a:noFill/>
        </p:spPr>
        <p:txBody>
          <a:bodyPr wrap="none" rtlCol="0">
            <a:spAutoFit/>
          </a:bodyPr>
          <a:lstStyle/>
          <a:p>
            <a:r>
              <a:rPr kumimoji="1" lang="en-US" altLang="ja-JP" sz="2000" dirty="0">
                <a:latin typeface="Times New Roman" panose="02020603050405020304" pitchFamily="18" charset="0"/>
                <a:cs typeface="Times New Roman" panose="02020603050405020304" pitchFamily="18" charset="0"/>
              </a:rPr>
              <a:t>Therefore, </a:t>
            </a:r>
            <a:r>
              <a:rPr kumimoji="1" lang="en-US" altLang="ja-JP" sz="2000" i="1" dirty="0" err="1">
                <a:latin typeface="Times New Roman" panose="02020603050405020304" pitchFamily="18" charset="0"/>
                <a:cs typeface="Times New Roman" panose="02020603050405020304" pitchFamily="18" charset="0"/>
              </a:rPr>
              <a:t>q</a:t>
            </a:r>
            <a:r>
              <a:rPr kumimoji="1" lang="en-US" altLang="ja-JP" sz="2000" i="1" baseline="-25000" dirty="0" err="1">
                <a:latin typeface="Times New Roman" panose="02020603050405020304" pitchFamily="18" charset="0"/>
                <a:cs typeface="Times New Roman" panose="02020603050405020304" pitchFamily="18" charset="0"/>
              </a:rPr>
              <a:t>x</a:t>
            </a:r>
            <a:r>
              <a:rPr kumimoji="1" lang="en-US" altLang="ja-JP" sz="2000" dirty="0">
                <a:latin typeface="Times New Roman" panose="02020603050405020304" pitchFamily="18" charset="0"/>
                <a:cs typeface="Times New Roman" panose="02020603050405020304" pitchFamily="18" charset="0"/>
              </a:rPr>
              <a:t> is 0. Similarly, </a:t>
            </a:r>
            <a:r>
              <a:rPr lang="en-US" altLang="ja-JP" sz="2000" i="1" dirty="0" err="1">
                <a:latin typeface="Times New Roman" panose="02020603050405020304" pitchFamily="18" charset="0"/>
                <a:cs typeface="Times New Roman" panose="02020603050405020304" pitchFamily="18" charset="0"/>
              </a:rPr>
              <a:t>q</a:t>
            </a:r>
            <a:r>
              <a:rPr lang="en-US" altLang="ja-JP" sz="2000" i="1" baseline="-25000" dirty="0" err="1">
                <a:latin typeface="Times New Roman" panose="02020603050405020304" pitchFamily="18" charset="0"/>
                <a:cs typeface="Times New Roman" panose="02020603050405020304" pitchFamily="18" charset="0"/>
              </a:rPr>
              <a:t>y</a:t>
            </a:r>
            <a:r>
              <a:rPr lang="en-US" altLang="ja-JP" sz="2000" dirty="0">
                <a:latin typeface="Times New Roman" panose="02020603050405020304" pitchFamily="18" charset="0"/>
                <a:cs typeface="Times New Roman" panose="02020603050405020304" pitchFamily="18" charset="0"/>
              </a:rPr>
              <a:t> and </a:t>
            </a:r>
            <a:r>
              <a:rPr lang="en-US" altLang="ja-JP" sz="2000" i="1" dirty="0" err="1">
                <a:latin typeface="Times New Roman" panose="02020603050405020304" pitchFamily="18" charset="0"/>
                <a:cs typeface="Times New Roman" panose="02020603050405020304" pitchFamily="18" charset="0"/>
              </a:rPr>
              <a:t>q</a:t>
            </a:r>
            <a:r>
              <a:rPr lang="en-US" altLang="ja-JP" sz="2000" i="1" baseline="-25000" dirty="0" err="1">
                <a:latin typeface="Times New Roman" panose="02020603050405020304" pitchFamily="18" charset="0"/>
                <a:cs typeface="Times New Roman" panose="02020603050405020304" pitchFamily="18" charset="0"/>
              </a:rPr>
              <a:t>z</a:t>
            </a:r>
            <a:r>
              <a:rPr lang="en-US" altLang="ja-JP" sz="2000" i="1" baseline="-25000" dirty="0">
                <a:latin typeface="Times New Roman" panose="02020603050405020304" pitchFamily="18" charset="0"/>
                <a:cs typeface="Times New Roman" panose="02020603050405020304" pitchFamily="18" charset="0"/>
              </a:rPr>
              <a:t> </a:t>
            </a:r>
            <a:r>
              <a:rPr lang="en-US" altLang="ja-JP" sz="2000" dirty="0">
                <a:latin typeface="Times New Roman" panose="02020603050405020304" pitchFamily="18" charset="0"/>
                <a:cs typeface="Times New Roman" panose="02020603050405020304" pitchFamily="18" charset="0"/>
              </a:rPr>
              <a:t>are 0.</a:t>
            </a:r>
            <a:r>
              <a:rPr kumimoji="1" lang="en-US" altLang="ja-JP" sz="2000" dirty="0">
                <a:latin typeface="Times New Roman" panose="02020603050405020304" pitchFamily="18" charset="0"/>
                <a:cs typeface="Times New Roman" panose="02020603050405020304" pitchFamily="18" charset="0"/>
              </a:rPr>
              <a:t> </a:t>
            </a:r>
            <a:endParaRPr kumimoji="1" lang="ja-JP"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9348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F1604F81-A5B9-5401-96A3-7FB11F59B0C9}"/>
                  </a:ext>
                </a:extLst>
              </p:cNvPr>
              <p:cNvSpPr txBox="1"/>
              <p:nvPr/>
            </p:nvSpPr>
            <p:spPr>
              <a:xfrm>
                <a:off x="1107101" y="492298"/>
                <a:ext cx="10224377" cy="5873403"/>
              </a:xfrm>
              <a:prstGeom prst="rect">
                <a:avLst/>
              </a:prstGeom>
              <a:solidFill>
                <a:srgbClr val="FFFF99"/>
              </a:solidFill>
            </p:spPr>
            <p:txBody>
              <a:bodyPr wrap="square">
                <a:spAutoFit/>
              </a:bodyPr>
              <a:lstStyle/>
              <a:p>
                <a:pPr algn="just"/>
                <a:r>
                  <a:rPr lang="en-US" altLang="ja-JP" sz="2400" dirty="0">
                    <a:latin typeface="Times New Roman" panose="02020603050405020304" pitchFamily="18" charset="0"/>
                    <a:ea typeface="ＭＳ Ｐゴシック" panose="020B0600070205080204" pitchFamily="50" charset="-128"/>
                    <a:cs typeface="Times New Roman" panose="02020603050405020304" pitchFamily="18" charset="0"/>
                  </a:rPr>
                  <a:t>Scaled physical quantities</a:t>
                </a:r>
                <a:r>
                  <a:rPr lang="ja-JP" altLang="en-US" sz="24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dirty="0">
                    <a:latin typeface="Times New Roman" panose="02020603050405020304" pitchFamily="18" charset="0"/>
                    <a:ea typeface="ＭＳ Ｐゴシック" panose="020B0600070205080204" pitchFamily="50" charset="-128"/>
                    <a:cs typeface="Times New Roman" panose="02020603050405020304" pitchFamily="18" charset="0"/>
                  </a:rPr>
                  <a:t>scale factor </a:t>
                </a:r>
                <a:r>
                  <a:rPr lang="en-US" altLang="ja-JP" sz="2400" i="1" dirty="0">
                    <a:latin typeface="Times New Roman" panose="02020603050405020304" pitchFamily="18" charset="0"/>
                    <a:ea typeface="ＭＳ Ｐゴシック" panose="020B0600070205080204" pitchFamily="50" charset="-128"/>
                    <a:cs typeface="Times New Roman" panose="02020603050405020304" pitchFamily="18" charset="0"/>
                  </a:rPr>
                  <a:t>s</a:t>
                </a:r>
                <a:r>
                  <a:rPr lang="en-US" altLang="ja-JP" sz="2400" dirty="0">
                    <a:latin typeface="Times New Roman" panose="02020603050405020304" pitchFamily="18" charset="0"/>
                    <a:ea typeface="ＭＳ Ｐゴシック" panose="020B0600070205080204" pitchFamily="50" charset="-128"/>
                    <a:cs typeface="Times New Roman" panose="02020603050405020304" pitchFamily="18" charset="0"/>
                  </a:rPr>
                  <a:t> = 0.07836</a:t>
                </a:r>
              </a:p>
              <a:p>
                <a:pPr algn="just"/>
                <a:endParaRPr lang="ja-JP" altLang="en-US" sz="1000" dirty="0">
                  <a:latin typeface="Times New Roman" panose="02020603050405020304" pitchFamily="18" charset="0"/>
                  <a:ea typeface="ＭＳ Ｐゴシック" panose="020B0600070205080204" pitchFamily="50" charset="-128"/>
                  <a:cs typeface="Times New Roman" panose="02020603050405020304" pitchFamily="18" charset="0"/>
                </a:endParaRPr>
              </a:p>
              <a:p>
                <a:pPr algn="just"/>
                <a:r>
                  <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size</a:t>
                </a:r>
                <a:r>
                  <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　</a:t>
                </a:r>
                <a14:m>
                  <m:oMath xmlns:m="http://schemas.openxmlformats.org/officeDocument/2006/math">
                    <m:sSub>
                      <m:sSubPr>
                        <m:ctrlPr>
                          <a:rPr lang="el-GR" altLang="ja-JP" sz="2000" i="1" smtClean="0">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l-GR" altLang="ja-JP" sz="2000" i="1" smtClean="0">
                                <a:latin typeface="Cambria Math" panose="02040503050406030204" pitchFamily="18" charset="0"/>
                                <a:ea typeface="Cambria Math" panose="02040503050406030204" pitchFamily="18" charset="0"/>
                                <a:cs typeface="Times New Roman" panose="02020603050405020304" pitchFamily="18" charset="0"/>
                              </a:rPr>
                            </m:ctrlPr>
                          </m:dPr>
                          <m:e>
                            <m:r>
                              <m:rPr>
                                <m:sty m:val="p"/>
                              </m:rPr>
                              <a:rPr lang="el-GR" altLang="ja-JP" sz="2000" i="1" smtClean="0">
                                <a:latin typeface="Cambria Math" panose="02040503050406030204" pitchFamily="18" charset="0"/>
                                <a:ea typeface="Cambria Math" panose="02040503050406030204" pitchFamily="18" charset="0"/>
                                <a:cs typeface="Times New Roman" panose="02020603050405020304" pitchFamily="18" charset="0"/>
                              </a:rPr>
                              <m:t>Δ</m:t>
                            </m:r>
                          </m:e>
                        </m:d>
                      </m:e>
                      <m: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𝑠𝑖𝑚</m:t>
                        </m:r>
                      </m:sub>
                    </m:s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m:t>
                    </m:r>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𝑠</m:t>
                    </m:r>
                    <m:sSub>
                      <m:sSubPr>
                        <m:ctrlPr>
                          <a:rPr lang="el-GR" altLang="ja-JP" sz="2000" i="1" smtClean="0">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l-GR" altLang="ja-JP" sz="2000" i="1" smtClean="0">
                                <a:latin typeface="Cambria Math" panose="02040503050406030204" pitchFamily="18" charset="0"/>
                                <a:ea typeface="Cambria Math" panose="02040503050406030204" pitchFamily="18" charset="0"/>
                                <a:cs typeface="Times New Roman" panose="02020603050405020304" pitchFamily="18" charset="0"/>
                              </a:rPr>
                            </m:ctrlPr>
                          </m:dPr>
                          <m:e>
                            <m:r>
                              <m:rPr>
                                <m:sty m:val="p"/>
                              </m:rPr>
                              <a:rPr lang="el-GR" altLang="ja-JP" sz="2000" i="1" smtClean="0">
                                <a:latin typeface="Cambria Math" panose="02040503050406030204" pitchFamily="18" charset="0"/>
                                <a:ea typeface="Cambria Math" panose="02040503050406030204" pitchFamily="18" charset="0"/>
                                <a:cs typeface="Times New Roman" panose="02020603050405020304" pitchFamily="18" charset="0"/>
                              </a:rPr>
                              <m:t>Δ</m:t>
                            </m:r>
                          </m:e>
                        </m:d>
                      </m:e>
                      <m:sub>
                        <m:r>
                          <a:rPr lang="en-US" altLang="ja-JP" sz="2000" b="0" i="1" smtClean="0">
                            <a:latin typeface="Cambria Math" panose="02040503050406030204" pitchFamily="18" charset="0"/>
                            <a:ea typeface="Cambria Math" panose="02040503050406030204" pitchFamily="18" charset="0"/>
                            <a:cs typeface="Times New Roman" panose="02020603050405020304" pitchFamily="18" charset="0"/>
                          </a:rPr>
                          <m:t>𝑟𝑒𝑎𝑙</m:t>
                        </m:r>
                      </m:sub>
                    </m:sSub>
                  </m:oMath>
                </a14:m>
                <a:endPar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endParaRPr>
              </a:p>
              <a:p>
                <a:pPr algn="just"/>
                <a:r>
                  <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e</a:t>
                </a:r>
                <a14:m>
                  <m:oMath xmlns:m="http://schemas.openxmlformats.org/officeDocument/2006/math">
                    <m:r>
                      <m:rPr>
                        <m:sty m:val="p"/>
                      </m:rPr>
                      <a:rPr lang="en-US" altLang="ja-JP" sz="2000" b="0" i="0" smtClean="0">
                        <a:latin typeface="Cambria Math" panose="02040503050406030204" pitchFamily="18" charset="0"/>
                        <a:ea typeface="ＭＳ Ｐゴシック" panose="020B0600070205080204" pitchFamily="50" charset="-128"/>
                        <a:cs typeface="Times New Roman" panose="02020603050405020304" pitchFamily="18" charset="0"/>
                      </a:rPr>
                      <m:t>lectrostatic</m:t>
                    </m:r>
                    <m:r>
                      <a:rPr lang="en-US" altLang="ja-JP" sz="2000" b="0" i="0" smtClean="0">
                        <a:latin typeface="Cambria Math" panose="02040503050406030204" pitchFamily="18" charset="0"/>
                        <a:ea typeface="ＭＳ Ｐゴシック" panose="020B0600070205080204" pitchFamily="50" charset="-128"/>
                        <a:cs typeface="Times New Roman" panose="02020603050405020304" pitchFamily="18" charset="0"/>
                      </a:rPr>
                      <m:t> </m:t>
                    </m:r>
                    <m:r>
                      <m:rPr>
                        <m:sty m:val="p"/>
                      </m:rPr>
                      <a:rPr lang="en-US" altLang="ja-JP" sz="2000" b="0" i="0" smtClean="0">
                        <a:latin typeface="Cambria Math" panose="02040503050406030204" pitchFamily="18" charset="0"/>
                        <a:ea typeface="ＭＳ Ｐゴシック" panose="020B0600070205080204" pitchFamily="50" charset="-128"/>
                        <a:cs typeface="Times New Roman" panose="02020603050405020304" pitchFamily="18" charset="0"/>
                      </a:rPr>
                      <m:t>potential</m:t>
                    </m:r>
                    <m:r>
                      <a:rPr lang="en-US" altLang="ja-JP" sz="2000" b="0" i="0" smtClean="0">
                        <a:latin typeface="Cambria Math" panose="02040503050406030204" pitchFamily="18" charset="0"/>
                        <a:ea typeface="ＭＳ Ｐゴシック" panose="020B0600070205080204" pitchFamily="50" charset="-128"/>
                        <a:cs typeface="Times New Roman" panose="02020603050405020304" pitchFamily="18" charset="0"/>
                      </a:rPr>
                      <m:t> </m:t>
                    </m:r>
                    <m:r>
                      <a:rPr lang="ja-JP" altLang="en-US" sz="2000" i="1" smtClean="0">
                        <a:latin typeface="Cambria Math" panose="02040503050406030204" pitchFamily="18" charset="0"/>
                        <a:ea typeface="ＭＳ Ｐゴシック" panose="020B0600070205080204" pitchFamily="50" charset="-128"/>
                        <a:cs typeface="Times New Roman" panose="02020603050405020304" pitchFamily="18" charset="0"/>
                      </a:rPr>
                      <m:t>𝜙</m:t>
                    </m:r>
                  </m:oMath>
                </a14:m>
                <a:r>
                  <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 Maintain the perveance of the negative ion beam</a:t>
                </a:r>
                <a:endPar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endParaRPr>
              </a:p>
              <a:p>
                <a:pPr algn="just"/>
                <a14:m>
                  <m:oMathPara xmlns:m="http://schemas.openxmlformats.org/officeDocument/2006/math">
                    <m:oMath>
                      <m:sSub>
                        <m:sSubPr>
                          <m:ctrlPr>
                            <a:rPr lang="el-GR" altLang="ja-JP" sz="2000" i="1">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l-GR" altLang="ja-JP" sz="2000" i="1">
                                  <a:latin typeface="Cambria Math" panose="02040503050406030204" pitchFamily="18" charset="0"/>
                                  <a:ea typeface="Cambria Math" panose="02040503050406030204" pitchFamily="18" charset="0"/>
                                  <a:cs typeface="Times New Roman" panose="02020603050405020304" pitchFamily="18" charset="0"/>
                                </a:rPr>
                              </m:ctrlPr>
                            </m:dPr>
                            <m:e>
                              <m:r>
                                <a:rPr lang="el-GR" altLang="ja-JP" sz="2000" i="1">
                                  <a:latin typeface="Cambria Math" panose="02040503050406030204" pitchFamily="18" charset="0"/>
                                  <a:ea typeface="Cambria Math" panose="02040503050406030204" pitchFamily="18" charset="0"/>
                                  <a:cs typeface="Times New Roman" panose="02020603050405020304" pitchFamily="18" charset="0"/>
                                </a:rPr>
                                <m:t>𝜙</m:t>
                              </m:r>
                            </m:e>
                          </m:d>
                        </m:e>
                        <m: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𝑠𝑖𝑚</m:t>
                          </m:r>
                        </m:sub>
                      </m:s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m:t>
                      </m:r>
                      <m:sSup>
                        <m:sSup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sSupPr>
                        <m:e>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𝑠</m:t>
                          </m:r>
                        </m:e>
                        <m:sup>
                          <m:f>
                            <m:f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fPr>
                            <m:num>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4</m:t>
                              </m:r>
                            </m:num>
                            <m:den>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3</m:t>
                              </m:r>
                            </m:den>
                          </m:f>
                        </m:sup>
                      </m:sSup>
                      <m:sSub>
                        <m:sSubPr>
                          <m:ctrlPr>
                            <a:rPr lang="el-GR" altLang="ja-JP" sz="2000" i="1">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l-GR" altLang="ja-JP" sz="2000" i="1">
                                  <a:latin typeface="Cambria Math" panose="02040503050406030204" pitchFamily="18" charset="0"/>
                                  <a:ea typeface="Cambria Math" panose="02040503050406030204" pitchFamily="18" charset="0"/>
                                  <a:cs typeface="Times New Roman" panose="02020603050405020304" pitchFamily="18" charset="0"/>
                                </a:rPr>
                              </m:ctrlPr>
                            </m:dPr>
                            <m:e>
                              <m:r>
                                <a:rPr lang="el-GR" altLang="ja-JP" sz="2000" i="1">
                                  <a:latin typeface="Cambria Math" panose="02040503050406030204" pitchFamily="18" charset="0"/>
                                  <a:ea typeface="Cambria Math" panose="02040503050406030204" pitchFamily="18" charset="0"/>
                                  <a:cs typeface="Times New Roman" panose="02020603050405020304" pitchFamily="18" charset="0"/>
                                </a:rPr>
                                <m:t>𝜙</m:t>
                              </m:r>
                            </m:e>
                          </m:d>
                        </m:e>
                        <m:sub>
                          <m:r>
                            <a:rPr lang="en-US" altLang="ja-JP" sz="2000" b="0" i="1" smtClean="0">
                              <a:latin typeface="Cambria Math" panose="02040503050406030204" pitchFamily="18" charset="0"/>
                              <a:ea typeface="Cambria Math" panose="02040503050406030204" pitchFamily="18" charset="0"/>
                              <a:cs typeface="Times New Roman" panose="02020603050405020304" pitchFamily="18" charset="0"/>
                            </a:rPr>
                            <m:t>𝑟𝑒𝑎𝑙</m:t>
                          </m:r>
                        </m:sub>
                      </m:sSub>
                      <m:r>
                        <a:rPr lang="en-US" altLang="ja-JP" sz="20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sSubPr>
                        <m:e>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0.034</m:t>
                          </m:r>
                          <m:d>
                            <m:dPr>
                              <m:ctrlPr>
                                <a:rPr lang="el-GR" altLang="ja-JP" sz="2000" i="1">
                                  <a:latin typeface="Cambria Math" panose="02040503050406030204" pitchFamily="18" charset="0"/>
                                  <a:ea typeface="Cambria Math" panose="02040503050406030204" pitchFamily="18" charset="0"/>
                                  <a:cs typeface="Times New Roman" panose="02020603050405020304" pitchFamily="18" charset="0"/>
                                </a:rPr>
                              </m:ctrlPr>
                            </m:dPr>
                            <m:e>
                              <m:r>
                                <a:rPr lang="el-GR" altLang="ja-JP" sz="2000" i="1">
                                  <a:latin typeface="Cambria Math" panose="02040503050406030204" pitchFamily="18" charset="0"/>
                                  <a:ea typeface="Cambria Math" panose="02040503050406030204" pitchFamily="18" charset="0"/>
                                  <a:cs typeface="Times New Roman" panose="02020603050405020304" pitchFamily="18" charset="0"/>
                                </a:rPr>
                                <m:t>𝜙</m:t>
                              </m:r>
                            </m:e>
                          </m:d>
                        </m:e>
                        <m:sub>
                          <m:r>
                            <a:rPr lang="en-US" altLang="ja-JP" sz="2000" b="0" i="1" smtClean="0">
                              <a:latin typeface="Cambria Math" panose="02040503050406030204" pitchFamily="18" charset="0"/>
                              <a:ea typeface="Cambria Math" panose="02040503050406030204" pitchFamily="18" charset="0"/>
                              <a:cs typeface="Times New Roman" panose="02020603050405020304" pitchFamily="18" charset="0"/>
                            </a:rPr>
                            <m:t>𝑟𝑒𝑎𝑙</m:t>
                          </m:r>
                        </m:sub>
                      </m:sSub>
                    </m:oMath>
                  </m:oMathPara>
                </a14:m>
                <a:endPar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endParaRPr>
              </a:p>
              <a:p>
                <a:pPr algn="just"/>
                <a:endPar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endParaRPr>
              </a:p>
              <a:p>
                <a:pPr algn="just"/>
                <a:r>
                  <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electric field</a:t>
                </a:r>
                <a:r>
                  <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 </a:t>
                </a:r>
                <a14:m>
                  <m:oMath xmlns:m="http://schemas.openxmlformats.org/officeDocument/2006/math">
                    <m:sSub>
                      <m:sSub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sSubPr>
                      <m:e>
                        <m:d>
                          <m:d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dPr>
                          <m:e>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𝐸</m:t>
                            </m:r>
                          </m:e>
                        </m:d>
                      </m:e>
                      <m: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𝑠𝑖𝑚</m:t>
                        </m:r>
                      </m:sub>
                    </m:s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m:t>
                    </m:r>
                    <m:sSup>
                      <m:sSupPr>
                        <m:ctrlPr>
                          <a:rPr lang="el-GR" altLang="ja-JP" sz="2000" i="1">
                            <a:latin typeface="Cambria Math" panose="02040503050406030204" pitchFamily="18" charset="0"/>
                            <a:ea typeface="Cambria Math" panose="02040503050406030204" pitchFamily="18" charset="0"/>
                            <a:cs typeface="Times New Roman" panose="02020603050405020304" pitchFamily="18" charset="0"/>
                          </a:rPr>
                        </m:ctrlPr>
                      </m:sSupPr>
                      <m:e>
                        <m:f>
                          <m:fPr>
                            <m:ctrlPr>
                              <a:rPr lang="el-GR" altLang="ja-JP" sz="2000" i="1">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l-GR" altLang="ja-JP" sz="2000" i="1">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l-GR" altLang="ja-JP" sz="2000" i="1">
                                        <a:latin typeface="Cambria Math" panose="02040503050406030204" pitchFamily="18" charset="0"/>
                                        <a:ea typeface="Cambria Math" panose="02040503050406030204" pitchFamily="18" charset="0"/>
                                        <a:cs typeface="Times New Roman" panose="02020603050405020304" pitchFamily="18" charset="0"/>
                                      </a:rPr>
                                    </m:ctrlPr>
                                  </m:dPr>
                                  <m:e>
                                    <m:r>
                                      <a:rPr lang="el-GR" altLang="ja-JP" sz="2000" i="1">
                                        <a:latin typeface="Cambria Math" panose="02040503050406030204" pitchFamily="18" charset="0"/>
                                        <a:ea typeface="Cambria Math" panose="02040503050406030204" pitchFamily="18" charset="0"/>
                                        <a:cs typeface="Times New Roman" panose="02020603050405020304" pitchFamily="18" charset="0"/>
                                      </a:rPr>
                                      <m:t>𝜙</m:t>
                                    </m:r>
                                  </m:e>
                                </m:d>
                              </m:e>
                              <m: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𝑠𝑖𝑚</m:t>
                                </m:r>
                              </m:sub>
                            </m:sSub>
                          </m:num>
                          <m:den>
                            <m:sSub>
                              <m:sSubPr>
                                <m:ctrlPr>
                                  <a:rPr lang="el-GR" altLang="ja-JP" sz="2000" i="1" smtClean="0">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l-GR" altLang="ja-JP" sz="2000" i="1" smtClean="0">
                                        <a:latin typeface="Cambria Math" panose="02040503050406030204" pitchFamily="18" charset="0"/>
                                        <a:ea typeface="Cambria Math" panose="02040503050406030204" pitchFamily="18" charset="0"/>
                                        <a:cs typeface="Times New Roman" panose="02020603050405020304" pitchFamily="18" charset="0"/>
                                      </a:rPr>
                                    </m:ctrlPr>
                                  </m:dPr>
                                  <m:e>
                                    <m:r>
                                      <m:rPr>
                                        <m:sty m:val="p"/>
                                      </m:rPr>
                                      <a:rPr lang="el-GR" altLang="ja-JP" sz="2000" i="1" smtClean="0">
                                        <a:latin typeface="Cambria Math" panose="02040503050406030204" pitchFamily="18" charset="0"/>
                                        <a:ea typeface="Cambria Math" panose="02040503050406030204" pitchFamily="18" charset="0"/>
                                        <a:cs typeface="Times New Roman" panose="02020603050405020304" pitchFamily="18" charset="0"/>
                                      </a:rPr>
                                      <m:t>Δ</m:t>
                                    </m:r>
                                  </m:e>
                                </m:d>
                              </m:e>
                              <m: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𝑠𝑖𝑚</m:t>
                                </m:r>
                              </m:sub>
                            </m:sSub>
                          </m:den>
                        </m:f>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m:t>
                        </m:r>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𝑠</m:t>
                        </m:r>
                      </m:e>
                      <m:sup>
                        <m:f>
                          <m:f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fPr>
                          <m:num>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1</m:t>
                            </m:r>
                          </m:num>
                          <m:den>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3</m:t>
                            </m:r>
                          </m:den>
                        </m:f>
                      </m:sup>
                    </m:sSup>
                    <m:sSub>
                      <m:sSub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sSubPr>
                      <m:e>
                        <m:d>
                          <m:d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dPr>
                          <m:e>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𝐸</m:t>
                            </m:r>
                          </m:e>
                        </m:d>
                      </m:e>
                      <m:sub>
                        <m:r>
                          <a:rPr lang="en-US" altLang="ja-JP" sz="2000" b="0" i="1" smtClean="0">
                            <a:latin typeface="Cambria Math" panose="02040503050406030204" pitchFamily="18" charset="0"/>
                            <a:ea typeface="Cambria Math" panose="02040503050406030204" pitchFamily="18" charset="0"/>
                            <a:cs typeface="Times New Roman" panose="02020603050405020304" pitchFamily="18" charset="0"/>
                          </a:rPr>
                          <m:t>𝑟𝑒𝑎𝑙</m:t>
                        </m:r>
                      </m:sub>
                    </m:sSub>
                    <m:r>
                      <a:rPr lang="en-US" altLang="ja-JP" sz="20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sSubPr>
                      <m:e>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0.43</m:t>
                        </m:r>
                        <m:d>
                          <m:d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dPr>
                          <m:e>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𝐸</m:t>
                            </m:r>
                          </m:e>
                        </m:d>
                      </m:e>
                      <m: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𝑟𝑒𝑎𝑙</m:t>
                        </m:r>
                      </m:sub>
                    </m:sSub>
                  </m:oMath>
                </a14:m>
                <a:endPar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endParaRPr>
              </a:p>
              <a:p>
                <a:pPr algn="just"/>
                <a:r>
                  <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magnetic field</a:t>
                </a:r>
                <a:r>
                  <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 Satisfy </a:t>
                </a:r>
                <a14:m>
                  <m:oMath xmlns:m="http://schemas.openxmlformats.org/officeDocument/2006/math">
                    <m:sSub>
                      <m:sSub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sSubPr>
                      <m:e>
                        <m:d>
                          <m:d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dPr>
                          <m:e>
                            <m:sSub>
                              <m:sSub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sSubPr>
                              <m:e>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𝑟</m:t>
                                </m:r>
                              </m:e>
                              <m: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𝐿</m:t>
                                </m:r>
                              </m:sub>
                            </m:sSub>
                          </m:e>
                        </m:d>
                      </m:e>
                      <m: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𝑠𝑖𝑚</m:t>
                        </m:r>
                      </m:sub>
                    </m:sSub>
                    <m:r>
                      <a:rPr lang="en-US" altLang="ja-JP" sz="2000" i="1" smtClean="0">
                        <a:latin typeface="Cambria Math" panose="02040503050406030204" pitchFamily="18" charset="0"/>
                        <a:ea typeface="ＭＳ Ｐゴシック" panose="020B0600070205080204" pitchFamily="50" charset="-128"/>
                        <a:cs typeface="Times New Roman" panose="02020603050405020304" pitchFamily="18" charset="0"/>
                      </a:rPr>
                      <m:t>=</m:t>
                    </m:r>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𝑠</m:t>
                    </m:r>
                    <m:sSub>
                      <m:sSub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sSubPr>
                      <m:e>
                        <m:d>
                          <m:d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dPr>
                          <m:e>
                            <m:sSub>
                              <m:sSub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sSubPr>
                              <m:e>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𝑟</m:t>
                                </m:r>
                              </m:e>
                              <m: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𝐿</m:t>
                                </m:r>
                              </m:sub>
                            </m:sSub>
                          </m:e>
                        </m:d>
                      </m:e>
                      <m: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𝑟𝑒𝑎𝑙</m:t>
                        </m:r>
                      </m:sub>
                    </m:sSub>
                  </m:oMath>
                </a14:m>
                <a:r>
                  <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000" i="1" dirty="0">
                    <a:latin typeface="Times New Roman" panose="02020603050405020304" pitchFamily="18" charset="0"/>
                    <a:ea typeface="ＭＳ Ｐゴシック" panose="020B0600070205080204" pitchFamily="50" charset="-128"/>
                    <a:cs typeface="Times New Roman" panose="02020603050405020304" pitchFamily="18" charset="0"/>
                  </a:rPr>
                  <a:t>r</a:t>
                </a:r>
                <a:r>
                  <a:rPr lang="en-US" altLang="ja-JP" sz="2000" i="1" baseline="-25000" dirty="0">
                    <a:latin typeface="Times New Roman" panose="02020603050405020304" pitchFamily="18" charset="0"/>
                    <a:ea typeface="ＭＳ Ｐゴシック" panose="020B0600070205080204" pitchFamily="50" charset="-128"/>
                    <a:cs typeface="Times New Roman" panose="02020603050405020304" pitchFamily="18" charset="0"/>
                  </a:rPr>
                  <a:t>L</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 Larmor radius)</a:t>
                </a:r>
                <a:endPar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endParaRPr>
              </a:p>
              <a:p>
                <a:pPr algn="just"/>
                <a14:m>
                  <m:oMathPara xmlns:m="http://schemas.openxmlformats.org/officeDocument/2006/math">
                    <m:oMath>
                      <m:sSub>
                        <m:sSub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sSubPr>
                        <m:e>
                          <m:d>
                            <m:d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dPr>
                            <m:e>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𝐵</m:t>
                              </m:r>
                            </m:e>
                          </m:d>
                        </m:e>
                        <m: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𝑠𝑖𝑚</m:t>
                          </m:r>
                        </m:sub>
                      </m:s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m:t>
                      </m:r>
                      <m:sSup>
                        <m:sSup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sSupPr>
                        <m:e>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𝑠</m:t>
                          </m:r>
                        </m:e>
                        <m:sup>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m:t>
                          </m:r>
                          <m:f>
                            <m:f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fPr>
                            <m:num>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1</m:t>
                              </m:r>
                            </m:num>
                            <m:den>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3</m:t>
                              </m:r>
                            </m:den>
                          </m:f>
                        </m:sup>
                      </m:sSup>
                      <m:sSub>
                        <m:sSub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sSubPr>
                        <m:e>
                          <m:d>
                            <m:d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dPr>
                            <m:e>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𝐵</m:t>
                              </m:r>
                            </m:e>
                          </m:d>
                        </m:e>
                        <m:sub>
                          <m:r>
                            <a:rPr lang="en-US" altLang="ja-JP" sz="2000" b="0" i="1" smtClean="0">
                              <a:latin typeface="Cambria Math" panose="02040503050406030204" pitchFamily="18" charset="0"/>
                              <a:ea typeface="Cambria Math" panose="02040503050406030204" pitchFamily="18" charset="0"/>
                              <a:cs typeface="Times New Roman" panose="02020603050405020304" pitchFamily="18" charset="0"/>
                            </a:rPr>
                            <m:t>𝑟𝑒𝑎𝑙</m:t>
                          </m:r>
                        </m:sub>
                      </m:sSub>
                      <m:r>
                        <a:rPr lang="en-US" altLang="ja-JP" sz="2000" b="0" i="1" smtClean="0">
                          <a:latin typeface="Cambria Math" panose="02040503050406030204" pitchFamily="18" charset="0"/>
                          <a:ea typeface="Cambria Math" panose="02040503050406030204" pitchFamily="18" charset="0"/>
                          <a:cs typeface="Times New Roman" panose="02020603050405020304" pitchFamily="18" charset="0"/>
                        </a:rPr>
                        <m:t>=2.34</m:t>
                      </m:r>
                      <m:sSub>
                        <m:sSub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sSubPr>
                        <m:e>
                          <m:d>
                            <m:d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dPr>
                            <m:e>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𝐵</m:t>
                              </m:r>
                            </m:e>
                          </m:d>
                        </m:e>
                        <m: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𝑟𝑒𝑎𝑙</m:t>
                          </m:r>
                        </m:sub>
                      </m:sSub>
                    </m:oMath>
                  </m:oMathPara>
                </a14:m>
                <a:endPar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endParaRPr>
              </a:p>
              <a:p>
                <a:pPr algn="just"/>
                <a:r>
                  <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velocity</a:t>
                </a:r>
                <a:r>
                  <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000" dirty="0">
                    <a:ea typeface="ＭＳ Ｐゴシック" panose="020B0600070205080204" pitchFamily="50" charset="-128"/>
                    <a:cs typeface="Times New Roman" panose="02020603050405020304" pitchFamily="18" charset="0"/>
                  </a:rPr>
                  <a:t> </a:t>
                </a:r>
                <a14:m>
                  <m:oMath xmlns:m="http://schemas.openxmlformats.org/officeDocument/2006/math">
                    <m:sSub>
                      <m:sSub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sSubPr>
                      <m:e>
                        <m:d>
                          <m:d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dPr>
                          <m:e>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𝑣</m:t>
                            </m:r>
                          </m:e>
                        </m:d>
                      </m:e>
                      <m: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𝑠𝑖𝑚</m:t>
                        </m:r>
                      </m:sub>
                    </m:s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m:t>
                    </m:r>
                    <m:rad>
                      <m:radPr>
                        <m:degHide m:val="on"/>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radPr>
                      <m:deg/>
                      <m:e>
                        <m:f>
                          <m:fPr>
                            <m:ctrlPr>
                              <a:rPr lang="el-GR" altLang="ja-JP" sz="2000" i="1">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l-GR" altLang="ja-JP" sz="2000" i="1">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l-GR" altLang="ja-JP" sz="2000" i="1">
                                        <a:latin typeface="Cambria Math" panose="02040503050406030204" pitchFamily="18" charset="0"/>
                                        <a:ea typeface="Cambria Math" panose="02040503050406030204" pitchFamily="18" charset="0"/>
                                        <a:cs typeface="Times New Roman" panose="02020603050405020304" pitchFamily="18" charset="0"/>
                                      </a:rPr>
                                    </m:ctrlPr>
                                  </m:dPr>
                                  <m:e>
                                    <m:r>
                                      <a:rPr lang="el-GR" altLang="ja-JP" sz="2000" i="1">
                                        <a:latin typeface="Cambria Math" panose="02040503050406030204" pitchFamily="18" charset="0"/>
                                        <a:ea typeface="Cambria Math" panose="02040503050406030204" pitchFamily="18" charset="0"/>
                                        <a:cs typeface="Times New Roman" panose="02020603050405020304" pitchFamily="18" charset="0"/>
                                      </a:rPr>
                                      <m:t>𝜙</m:t>
                                    </m:r>
                                  </m:e>
                                </m:d>
                              </m:e>
                              <m:sub>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𝑠𝑖𝑚</m:t>
                                </m:r>
                              </m:sub>
                            </m:sSub>
                          </m:num>
                          <m:den>
                            <m:sSub>
                              <m:sSubPr>
                                <m:ctrlPr>
                                  <a:rPr lang="el-GR" altLang="ja-JP" sz="2000" i="1">
                                    <a:latin typeface="Cambria Math" panose="02040503050406030204" pitchFamily="18" charset="0"/>
                                    <a:ea typeface="Cambria Math" panose="02040503050406030204" pitchFamily="18" charset="0"/>
                                    <a:cs typeface="Times New Roman" panose="02020603050405020304" pitchFamily="18" charset="0"/>
                                  </a:rPr>
                                </m:ctrlPr>
                              </m:sSubPr>
                              <m:e>
                                <m:d>
                                  <m:dPr>
                                    <m:ctrlPr>
                                      <a:rPr lang="el-GR" altLang="ja-JP" sz="2000" i="1">
                                        <a:latin typeface="Cambria Math" panose="02040503050406030204" pitchFamily="18" charset="0"/>
                                        <a:ea typeface="Cambria Math" panose="02040503050406030204" pitchFamily="18" charset="0"/>
                                        <a:cs typeface="Times New Roman" panose="02020603050405020304" pitchFamily="18" charset="0"/>
                                      </a:rPr>
                                    </m:ctrlPr>
                                  </m:dPr>
                                  <m:e>
                                    <m:r>
                                      <a:rPr lang="el-GR" altLang="ja-JP" sz="2000" i="1">
                                        <a:latin typeface="Cambria Math" panose="02040503050406030204" pitchFamily="18" charset="0"/>
                                        <a:ea typeface="Cambria Math" panose="02040503050406030204" pitchFamily="18" charset="0"/>
                                        <a:cs typeface="Times New Roman" panose="02020603050405020304" pitchFamily="18" charset="0"/>
                                      </a:rPr>
                                      <m:t>𝜙</m:t>
                                    </m:r>
                                  </m:e>
                                </m:d>
                              </m:e>
                              <m:sub>
                                <m:r>
                                  <a:rPr lang="en-US" altLang="ja-JP" sz="2000" b="0" i="1" smtClean="0">
                                    <a:latin typeface="Cambria Math" panose="02040503050406030204" pitchFamily="18" charset="0"/>
                                    <a:ea typeface="Cambria Math" panose="02040503050406030204" pitchFamily="18" charset="0"/>
                                    <a:cs typeface="Times New Roman" panose="02020603050405020304" pitchFamily="18" charset="0"/>
                                  </a:rPr>
                                  <m:t>𝑟𝑒𝑎𝑙</m:t>
                                </m:r>
                              </m:sub>
                            </m:sSub>
                          </m:den>
                        </m:f>
                      </m:e>
                    </m:rad>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m:t>
                    </m:r>
                    <m:sSup>
                      <m:sSup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sSupPr>
                      <m:e>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𝑠</m:t>
                        </m:r>
                      </m:e>
                      <m:sup>
                        <m:f>
                          <m:f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fPr>
                          <m:num>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2</m:t>
                            </m:r>
                          </m:num>
                          <m:den>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3</m:t>
                            </m:r>
                          </m:den>
                        </m:f>
                      </m:sup>
                    </m:sSup>
                    <m:sSub>
                      <m:sSub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sSubPr>
                      <m:e>
                        <m:d>
                          <m:d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dPr>
                          <m:e>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𝑣</m:t>
                            </m:r>
                          </m:e>
                        </m:d>
                      </m:e>
                      <m:sub>
                        <m:r>
                          <a:rPr lang="en-US" altLang="ja-JP" sz="2000" b="0" i="1" smtClean="0">
                            <a:latin typeface="Cambria Math" panose="02040503050406030204" pitchFamily="18" charset="0"/>
                            <a:ea typeface="Cambria Math" panose="02040503050406030204" pitchFamily="18" charset="0"/>
                            <a:cs typeface="Times New Roman" panose="02020603050405020304" pitchFamily="18" charset="0"/>
                          </a:rPr>
                          <m:t>𝑟𝑒𝑎𝑙</m:t>
                        </m:r>
                      </m:sub>
                    </m:sSub>
                    <m:r>
                      <a:rPr lang="en-US" altLang="ja-JP" sz="20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sSubPr>
                      <m:e>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0.18</m:t>
                        </m:r>
                        <m:d>
                          <m:dPr>
                            <m:ctrlP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ctrlPr>
                          </m:dPr>
                          <m:e>
                            <m:r>
                              <a:rPr lang="en-US" altLang="ja-JP" sz="2000" b="0" i="1" smtClean="0">
                                <a:latin typeface="Cambria Math" panose="02040503050406030204" pitchFamily="18" charset="0"/>
                                <a:ea typeface="ＭＳ Ｐゴシック" panose="020B0600070205080204" pitchFamily="50" charset="-128"/>
                                <a:cs typeface="Times New Roman" panose="02020603050405020304" pitchFamily="18" charset="0"/>
                              </a:rPr>
                              <m:t>𝑣</m:t>
                            </m:r>
                          </m:e>
                        </m:d>
                      </m:e>
                      <m:sub>
                        <m:r>
                          <a:rPr lang="en-US" altLang="ja-JP" sz="2000" b="0" i="1" smtClean="0">
                            <a:latin typeface="Cambria Math" panose="02040503050406030204" pitchFamily="18" charset="0"/>
                            <a:ea typeface="Cambria Math" panose="02040503050406030204" pitchFamily="18" charset="0"/>
                            <a:cs typeface="Times New Roman" panose="02020603050405020304" pitchFamily="18" charset="0"/>
                          </a:rPr>
                          <m:t>𝑟𝑒𝑎𝑙</m:t>
                        </m:r>
                      </m:sub>
                    </m:sSub>
                  </m:oMath>
                </a14:m>
                <a:endPar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endParaRPr>
              </a:p>
              <a:p>
                <a:pPr algn="just"/>
                <a:endPar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endParaRPr>
              </a:p>
              <a:p>
                <a:pPr algn="just"/>
                <a:r>
                  <a:rPr lang="en-US" altLang="ja-JP" sz="2400" dirty="0">
                    <a:latin typeface="Times New Roman" panose="02020603050405020304" pitchFamily="18" charset="0"/>
                    <a:ea typeface="ＭＳ Ｐゴシック" panose="020B0600070205080204" pitchFamily="50" charset="-128"/>
                    <a:cs typeface="Times New Roman" panose="02020603050405020304" pitchFamily="18" charset="0"/>
                  </a:rPr>
                  <a:t>Non-scaled physical quantities </a:t>
                </a:r>
                <a:r>
                  <a:rPr lang="ja-JP" altLang="en-US" sz="2400"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400" dirty="0">
                    <a:latin typeface="Times New Roman" panose="02020603050405020304" pitchFamily="18" charset="0"/>
                    <a:ea typeface="ＭＳ Ｐゴシック" panose="020B0600070205080204" pitchFamily="50" charset="-128"/>
                    <a:cs typeface="Times New Roman" panose="02020603050405020304" pitchFamily="18" charset="0"/>
                  </a:rPr>
                  <a:t>current density </a:t>
                </a:r>
                <a:r>
                  <a:rPr lang="en-US" altLang="ja-JP" sz="2400" i="1" dirty="0">
                    <a:latin typeface="Times New Roman" panose="02020603050405020304" pitchFamily="18" charset="0"/>
                    <a:ea typeface="ＭＳ Ｐゴシック" panose="020B0600070205080204" pitchFamily="50" charset="-128"/>
                    <a:cs typeface="Times New Roman" panose="02020603050405020304" pitchFamily="18" charset="0"/>
                  </a:rPr>
                  <a:t>J</a:t>
                </a:r>
              </a:p>
              <a:p>
                <a:pPr algn="just"/>
                <a:endPar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endParaRPr>
              </a:p>
              <a:p>
                <a:pPr algn="just"/>
                <a:r>
                  <a:rPr lang="en-US" altLang="ja-JP" sz="2400" dirty="0">
                    <a:latin typeface="Times New Roman" panose="02020603050405020304" pitchFamily="18" charset="0"/>
                    <a:ea typeface="ＭＳ Ｐゴシック" panose="020B0600070205080204" pitchFamily="50" charset="-128"/>
                    <a:cs typeface="Times New Roman" panose="02020603050405020304" pitchFamily="18" charset="0"/>
                  </a:rPr>
                  <a:t>Other</a:t>
                </a:r>
              </a:p>
              <a:p>
                <a:pPr algn="just"/>
                <a:r>
                  <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Regarding the particle densities, we apply weighting including the scale factor </a:t>
                </a:r>
                <a:r>
                  <a:rPr lang="en-US" altLang="ja-JP" sz="2000" i="1" dirty="0">
                    <a:latin typeface="Times New Roman" panose="02020603050405020304" pitchFamily="18" charset="0"/>
                    <a:ea typeface="ＭＳ Ｐゴシック" panose="020B0600070205080204" pitchFamily="50" charset="-128"/>
                    <a:cs typeface="Times New Roman" panose="02020603050405020304" pitchFamily="18" charset="0"/>
                  </a:rPr>
                  <a:t>s</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 and show the values ​​after converting them to their actual levels.</a:t>
                </a:r>
                <a:endPar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endParaRPr>
              </a:p>
            </p:txBody>
          </p:sp>
        </mc:Choice>
        <mc:Fallback xmlns="">
          <p:sp>
            <p:nvSpPr>
              <p:cNvPr id="3" name="テキスト ボックス 2">
                <a:extLst>
                  <a:ext uri="{FF2B5EF4-FFF2-40B4-BE49-F238E27FC236}">
                    <a16:creationId xmlns:a16="http://schemas.microsoft.com/office/drawing/2014/main" id="{F1604F81-A5B9-5401-96A3-7FB11F59B0C9}"/>
                  </a:ext>
                </a:extLst>
              </p:cNvPr>
              <p:cNvSpPr txBox="1">
                <a:spLocks noRot="1" noChangeAspect="1" noMove="1" noResize="1" noEditPoints="1" noAdjustHandles="1" noChangeArrowheads="1" noChangeShapeType="1" noTextEdit="1"/>
              </p:cNvSpPr>
              <p:nvPr/>
            </p:nvSpPr>
            <p:spPr>
              <a:xfrm>
                <a:off x="1107101" y="492298"/>
                <a:ext cx="10224377" cy="5873403"/>
              </a:xfrm>
              <a:prstGeom prst="rect">
                <a:avLst/>
              </a:prstGeom>
              <a:blipFill>
                <a:blip r:embed="rId2"/>
                <a:stretch>
                  <a:fillRect l="-954" t="-1142" r="-596" b="-935"/>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434461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8548DE7-A7FD-92D6-4AF6-900032E34E80}"/>
              </a:ext>
            </a:extLst>
          </p:cNvPr>
          <p:cNvPicPr>
            <a:picLocks noChangeAspect="1"/>
          </p:cNvPicPr>
          <p:nvPr/>
        </p:nvPicPr>
        <p:blipFill>
          <a:blip r:embed="rId2"/>
          <a:stretch>
            <a:fillRect/>
          </a:stretch>
        </p:blipFill>
        <p:spPr>
          <a:xfrm>
            <a:off x="5588364" y="2468896"/>
            <a:ext cx="6534150" cy="3343275"/>
          </a:xfrm>
          <a:prstGeom prst="rect">
            <a:avLst/>
          </a:prstGeom>
        </p:spPr>
      </p:pic>
      <p:sp>
        <p:nvSpPr>
          <p:cNvPr id="3" name="Line 5">
            <a:extLst>
              <a:ext uri="{FF2B5EF4-FFF2-40B4-BE49-F238E27FC236}">
                <a16:creationId xmlns:a16="http://schemas.microsoft.com/office/drawing/2014/main" id="{FC8A7B2F-C8F2-7CD5-CDC5-2375B7FF81C7}"/>
              </a:ext>
            </a:extLst>
          </p:cNvPr>
          <p:cNvSpPr>
            <a:spLocks noChangeShapeType="1"/>
          </p:cNvSpPr>
          <p:nvPr/>
        </p:nvSpPr>
        <p:spPr bwMode="auto">
          <a:xfrm>
            <a:off x="82228" y="502981"/>
            <a:ext cx="7685440" cy="0"/>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 name="正方形/長方形 3">
            <a:extLst>
              <a:ext uri="{FF2B5EF4-FFF2-40B4-BE49-F238E27FC236}">
                <a16:creationId xmlns:a16="http://schemas.microsoft.com/office/drawing/2014/main" id="{6490D25B-D9FC-8ADE-1BD2-279987F9B4EB}"/>
              </a:ext>
            </a:extLst>
          </p:cNvPr>
          <p:cNvSpPr/>
          <p:nvPr/>
        </p:nvSpPr>
        <p:spPr>
          <a:xfrm>
            <a:off x="82228" y="41316"/>
            <a:ext cx="7947368" cy="461665"/>
          </a:xfrm>
          <a:prstGeom prst="rect">
            <a:avLst/>
          </a:prstGeom>
        </p:spPr>
        <p:txBody>
          <a:bodyPr wrap="none">
            <a:spAutoFit/>
          </a:bodyPr>
          <a:lstStyle/>
          <a:p>
            <a:r>
              <a:rPr lang="en-US" altLang="ja-JP" sz="2400" dirty="0">
                <a:solidFill>
                  <a:srgbClr val="6666FF"/>
                </a:solidFill>
                <a:latin typeface="Times New Roman" panose="02020603050405020304" pitchFamily="18" charset="0"/>
                <a:ea typeface="ＭＳ Ｐゴシック" panose="020B0600070205080204" pitchFamily="50" charset="-128"/>
                <a:cs typeface="Times New Roman" panose="02020603050405020304" pitchFamily="18" charset="0"/>
              </a:rPr>
              <a:t>Two-dimensional distribution of H</a:t>
            </a:r>
            <a:r>
              <a:rPr lang="en-US" altLang="ja-JP" sz="2400" baseline="30000" dirty="0">
                <a:solidFill>
                  <a:srgbClr val="6666FF"/>
                </a:solidFill>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dirty="0">
                <a:solidFill>
                  <a:srgbClr val="6666FF"/>
                </a:solidFill>
                <a:latin typeface="Times New Roman" panose="02020603050405020304" pitchFamily="18" charset="0"/>
                <a:ea typeface="ＭＳ Ｐゴシック" panose="020B0600070205080204" pitchFamily="50" charset="-128"/>
                <a:cs typeface="Times New Roman" panose="02020603050405020304" pitchFamily="18" charset="0"/>
              </a:rPr>
              <a:t> ion flux </a:t>
            </a:r>
            <a:r>
              <a:rPr lang="en-US" altLang="ja-JP" sz="2400" i="1" dirty="0">
                <a:solidFill>
                  <a:srgbClr val="6666FF"/>
                </a:solidFill>
                <a:latin typeface="Times New Roman" panose="02020603050405020304" pitchFamily="18" charset="0"/>
                <a:ea typeface="ＭＳ Ｐゴシック" panose="020B0600070205080204" pitchFamily="50" charset="-128"/>
                <a:cs typeface="Times New Roman" panose="02020603050405020304" pitchFamily="18" charset="0"/>
              </a:rPr>
              <a:t>J</a:t>
            </a:r>
            <a:r>
              <a:rPr lang="en-US" altLang="ja-JP" sz="2400" i="1" baseline="-25000" dirty="0">
                <a:solidFill>
                  <a:srgbClr val="6666FF"/>
                </a:solidFill>
                <a:latin typeface="Times New Roman" panose="02020603050405020304" pitchFamily="18" charset="0"/>
                <a:ea typeface="ＭＳ Ｐゴシック" panose="020B0600070205080204" pitchFamily="50" charset="-128"/>
                <a:cs typeface="Times New Roman" panose="02020603050405020304" pitchFamily="18" charset="0"/>
              </a:rPr>
              <a:t>H</a:t>
            </a:r>
            <a:r>
              <a:rPr lang="en-US" altLang="ja-JP" sz="2400" baseline="-25000" dirty="0">
                <a:solidFill>
                  <a:srgbClr val="6666FF"/>
                </a:solidFill>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400" dirty="0">
                <a:solidFill>
                  <a:srgbClr val="6666FF"/>
                </a:solidFill>
                <a:latin typeface="Times New Roman" panose="02020603050405020304" pitchFamily="18" charset="0"/>
                <a:ea typeface="ＭＳ Ｐゴシック" panose="020B0600070205080204" pitchFamily="50" charset="-128"/>
                <a:cs typeface="Times New Roman" panose="02020603050405020304" pitchFamily="18" charset="0"/>
              </a:rPr>
              <a:t> around the PG</a:t>
            </a:r>
            <a:endParaRPr lang="ja-JP" altLang="en-US" sz="2400" dirty="0">
              <a:solidFill>
                <a:srgbClr val="6666FF"/>
              </a:solidFill>
              <a:latin typeface="Times New Roman" panose="02020603050405020304" pitchFamily="18" charset="0"/>
              <a:ea typeface="ＭＳ Ｐゴシック" panose="020B0600070205080204" pitchFamily="50" charset="-128"/>
              <a:cs typeface="Times New Roman" panose="02020603050405020304" pitchFamily="18" charset="0"/>
            </a:endParaRPr>
          </a:p>
        </p:txBody>
      </p:sp>
      <p:pic>
        <p:nvPicPr>
          <p:cNvPr id="6" name="図 5">
            <a:extLst>
              <a:ext uri="{FF2B5EF4-FFF2-40B4-BE49-F238E27FC236}">
                <a16:creationId xmlns:a16="http://schemas.microsoft.com/office/drawing/2014/main" id="{948B31A8-CC2D-F96C-0707-7E86E95D6D17}"/>
              </a:ext>
            </a:extLst>
          </p:cNvPr>
          <p:cNvPicPr>
            <a:picLocks noChangeAspect="1"/>
          </p:cNvPicPr>
          <p:nvPr/>
        </p:nvPicPr>
        <p:blipFill>
          <a:blip r:embed="rId3"/>
          <a:stretch>
            <a:fillRect/>
          </a:stretch>
        </p:blipFill>
        <p:spPr>
          <a:xfrm>
            <a:off x="444622" y="2285301"/>
            <a:ext cx="5182323" cy="3886742"/>
          </a:xfrm>
          <a:prstGeom prst="rect">
            <a:avLst/>
          </a:prstGeom>
        </p:spPr>
      </p:pic>
      <p:sp>
        <p:nvSpPr>
          <p:cNvPr id="7" name="テキスト ボックス 6">
            <a:extLst>
              <a:ext uri="{FF2B5EF4-FFF2-40B4-BE49-F238E27FC236}">
                <a16:creationId xmlns:a16="http://schemas.microsoft.com/office/drawing/2014/main" id="{32174E03-641A-2E5F-493A-78FCD5511ECB}"/>
              </a:ext>
            </a:extLst>
          </p:cNvPr>
          <p:cNvSpPr txBox="1"/>
          <p:nvPr/>
        </p:nvSpPr>
        <p:spPr>
          <a:xfrm>
            <a:off x="6304345" y="6004566"/>
            <a:ext cx="5386086" cy="369332"/>
          </a:xfrm>
          <a:prstGeom prst="rect">
            <a:avLst/>
          </a:prstGeom>
          <a:noFill/>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S. </a:t>
            </a:r>
            <a:r>
              <a:rPr kumimoji="1" lang="en-US" altLang="ja-JP" dirty="0" err="1">
                <a:latin typeface="Times New Roman" panose="02020603050405020304" pitchFamily="18" charset="0"/>
                <a:cs typeface="Times New Roman" panose="02020603050405020304" pitchFamily="18" charset="0"/>
              </a:rPr>
              <a:t>Geng</a:t>
            </a:r>
            <a:r>
              <a:rPr kumimoji="1" lang="en-US" altLang="ja-JP" dirty="0">
                <a:latin typeface="Times New Roman" panose="02020603050405020304" pitchFamily="18" charset="0"/>
                <a:cs typeface="Times New Roman" panose="02020603050405020304" pitchFamily="18" charset="0"/>
              </a:rPr>
              <a:t> et al., Fusion Eng. Des., </a:t>
            </a:r>
            <a:r>
              <a:rPr kumimoji="1" lang="en-US" altLang="ja-JP" b="1" dirty="0">
                <a:latin typeface="Times New Roman" panose="02020603050405020304" pitchFamily="18" charset="0"/>
                <a:cs typeface="Times New Roman" panose="02020603050405020304" pitchFamily="18" charset="0"/>
              </a:rPr>
              <a:t>123</a:t>
            </a:r>
            <a:r>
              <a:rPr kumimoji="1" lang="en-US" altLang="ja-JP" dirty="0">
                <a:latin typeface="Times New Roman" panose="02020603050405020304" pitchFamily="18" charset="0"/>
                <a:cs typeface="Times New Roman" panose="02020603050405020304" pitchFamily="18" charset="0"/>
              </a:rPr>
              <a:t>, 481-484 (2017).</a:t>
            </a:r>
            <a:endParaRPr kumimoji="1" lang="ja-JP" altLang="en-US" dirty="0">
              <a:latin typeface="Times New Roman" panose="02020603050405020304" pitchFamily="18" charset="0"/>
              <a:cs typeface="Times New Roman" panose="02020603050405020304" pitchFamily="18" charset="0"/>
            </a:endParaRPr>
          </a:p>
        </p:txBody>
      </p:sp>
      <p:sp>
        <p:nvSpPr>
          <p:cNvPr id="8" name="テキスト ボックス 7">
            <a:extLst>
              <a:ext uri="{FF2B5EF4-FFF2-40B4-BE49-F238E27FC236}">
                <a16:creationId xmlns:a16="http://schemas.microsoft.com/office/drawing/2014/main" id="{739EAFAC-0BF6-1ED0-81C9-939263365F02}"/>
              </a:ext>
            </a:extLst>
          </p:cNvPr>
          <p:cNvSpPr txBox="1"/>
          <p:nvPr/>
        </p:nvSpPr>
        <p:spPr>
          <a:xfrm>
            <a:off x="6105073" y="1772534"/>
            <a:ext cx="5405647" cy="400110"/>
          </a:xfrm>
          <a:prstGeom prst="rect">
            <a:avLst/>
          </a:prstGeom>
          <a:noFill/>
          <a:ln w="28575">
            <a:solidFill>
              <a:srgbClr val="00B0F0"/>
            </a:solidFill>
          </a:ln>
        </p:spPr>
        <p:txBody>
          <a:bodyPr wrap="none" rtlCol="0">
            <a:spAutoFit/>
          </a:bodyPr>
          <a:lstStyle/>
          <a:p>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Experimental result of H</a:t>
            </a:r>
            <a:r>
              <a:rPr lang="en-US" altLang="ja-JP" sz="2000" baseline="30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 flow using a Mach probe</a:t>
            </a:r>
            <a:endParaRPr kumimoji="1"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9" name="テキスト ボックス 8">
            <a:extLst>
              <a:ext uri="{FF2B5EF4-FFF2-40B4-BE49-F238E27FC236}">
                <a16:creationId xmlns:a16="http://schemas.microsoft.com/office/drawing/2014/main" id="{1388EBAC-99BF-8E23-A1DC-CF4C2893BF33}"/>
              </a:ext>
            </a:extLst>
          </p:cNvPr>
          <p:cNvSpPr txBox="1"/>
          <p:nvPr/>
        </p:nvSpPr>
        <p:spPr>
          <a:xfrm>
            <a:off x="4572122" y="6185741"/>
            <a:ext cx="949002" cy="400110"/>
          </a:xfrm>
          <a:prstGeom prst="rect">
            <a:avLst/>
          </a:prstGeom>
          <a:noFill/>
        </p:spPr>
        <p:txBody>
          <a:bodyPr wrap="square">
            <a:spAutoFit/>
          </a:bodyPr>
          <a:lstStyle/>
          <a:p>
            <a:r>
              <a:rPr lang="en-US" altLang="ja-JP" sz="2000" dirty="0">
                <a:latin typeface="Times New Roman" panose="02020603050405020304" pitchFamily="18" charset="0"/>
                <a:cs typeface="Times New Roman" panose="02020603050405020304" pitchFamily="18" charset="0"/>
              </a:rPr>
              <a:t>×5</a:t>
            </a:r>
            <a:r>
              <a:rPr lang="en-US" altLang="ja-JP" sz="2000" i="1" dirty="0">
                <a:latin typeface="Times New Roman" panose="02020603050405020304" pitchFamily="18" charset="0"/>
                <a:cs typeface="Times New Roman" panose="02020603050405020304" pitchFamily="18" charset="0"/>
              </a:rPr>
              <a:t>λ</a:t>
            </a:r>
            <a:r>
              <a:rPr lang="en-US" altLang="ja-JP" sz="2000" i="1" baseline="-25000" dirty="0">
                <a:latin typeface="Times New Roman" panose="02020603050405020304" pitchFamily="18" charset="0"/>
                <a:cs typeface="Times New Roman" panose="02020603050405020304" pitchFamily="18" charset="0"/>
              </a:rPr>
              <a:t>De</a:t>
            </a:r>
            <a:r>
              <a:rPr lang="en-US" altLang="ja-JP" sz="2000" dirty="0">
                <a:latin typeface="Times New Roman" panose="02020603050405020304" pitchFamily="18" charset="0"/>
                <a:cs typeface="Times New Roman" panose="02020603050405020304" pitchFamily="18" charset="0"/>
              </a:rPr>
              <a:t> </a:t>
            </a:r>
            <a:endParaRPr lang="ja-JP" altLang="en-US" sz="2000" dirty="0"/>
          </a:p>
        </p:txBody>
      </p:sp>
      <p:sp>
        <p:nvSpPr>
          <p:cNvPr id="10" name="テキスト ボックス 9">
            <a:extLst>
              <a:ext uri="{FF2B5EF4-FFF2-40B4-BE49-F238E27FC236}">
                <a16:creationId xmlns:a16="http://schemas.microsoft.com/office/drawing/2014/main" id="{09693726-991C-8816-C43D-0B5A0D36909A}"/>
              </a:ext>
            </a:extLst>
          </p:cNvPr>
          <p:cNvSpPr txBox="1"/>
          <p:nvPr/>
        </p:nvSpPr>
        <p:spPr>
          <a:xfrm>
            <a:off x="2794044" y="6187536"/>
            <a:ext cx="678621" cy="398315"/>
          </a:xfrm>
          <a:prstGeom prst="rect">
            <a:avLst/>
          </a:prstGeom>
          <a:noFill/>
        </p:spPr>
        <p:txBody>
          <a:bodyPr wrap="square">
            <a:spAutoFit/>
          </a:bodyPr>
          <a:lstStyle/>
          <a:p>
            <a:r>
              <a:rPr kumimoji="1" lang="en-US" altLang="ja-JP" sz="2000" i="1" dirty="0" err="1">
                <a:latin typeface="Times New Roman" panose="02020603050405020304" pitchFamily="18" charset="0"/>
                <a:cs typeface="Times New Roman" panose="02020603050405020304" pitchFamily="18" charset="0"/>
              </a:rPr>
              <a:t>z</a:t>
            </a:r>
            <a:r>
              <a:rPr kumimoji="1" lang="en-US" altLang="ja-JP" sz="2000" i="1" baseline="-25000" dirty="0" err="1">
                <a:latin typeface="Times New Roman" panose="02020603050405020304" pitchFamily="18" charset="0"/>
                <a:cs typeface="Times New Roman" panose="02020603050405020304" pitchFamily="18" charset="0"/>
              </a:rPr>
              <a:t>sim</a:t>
            </a:r>
            <a:endParaRPr lang="ja-JP" altLang="en-US" sz="2000" dirty="0"/>
          </a:p>
        </p:txBody>
      </p:sp>
      <p:sp>
        <p:nvSpPr>
          <p:cNvPr id="11" name="テキスト ボックス 10">
            <a:extLst>
              <a:ext uri="{FF2B5EF4-FFF2-40B4-BE49-F238E27FC236}">
                <a16:creationId xmlns:a16="http://schemas.microsoft.com/office/drawing/2014/main" id="{A6006563-B708-BE24-3BEC-1725D0E725A0}"/>
              </a:ext>
            </a:extLst>
          </p:cNvPr>
          <p:cNvSpPr txBox="1"/>
          <p:nvPr/>
        </p:nvSpPr>
        <p:spPr>
          <a:xfrm rot="16200000">
            <a:off x="-106688" y="3875428"/>
            <a:ext cx="613486" cy="400110"/>
          </a:xfrm>
          <a:prstGeom prst="rect">
            <a:avLst/>
          </a:prstGeom>
          <a:noFill/>
        </p:spPr>
        <p:txBody>
          <a:bodyPr wrap="square">
            <a:spAutoFit/>
          </a:bodyPr>
          <a:lstStyle/>
          <a:p>
            <a:r>
              <a:rPr kumimoji="1" lang="en-US" altLang="ja-JP" sz="2000" i="1" dirty="0" err="1">
                <a:latin typeface="Times New Roman" panose="02020603050405020304" pitchFamily="18" charset="0"/>
                <a:cs typeface="Times New Roman" panose="02020603050405020304" pitchFamily="18" charset="0"/>
              </a:rPr>
              <a:t>x</a:t>
            </a:r>
            <a:r>
              <a:rPr kumimoji="1" lang="en-US" altLang="ja-JP" sz="2000" i="1" baseline="-25000" dirty="0" err="1">
                <a:latin typeface="Times New Roman" panose="02020603050405020304" pitchFamily="18" charset="0"/>
                <a:cs typeface="Times New Roman" panose="02020603050405020304" pitchFamily="18" charset="0"/>
              </a:rPr>
              <a:t>sim</a:t>
            </a:r>
            <a:r>
              <a:rPr kumimoji="1" lang="en-US" altLang="ja-JP" sz="2000" i="1" baseline="-25000" dirty="0">
                <a:latin typeface="Times New Roman" panose="02020603050405020304" pitchFamily="18" charset="0"/>
                <a:cs typeface="Times New Roman" panose="02020603050405020304" pitchFamily="18" charset="0"/>
              </a:rPr>
              <a:t> </a:t>
            </a:r>
            <a:r>
              <a:rPr kumimoji="1" lang="en-US" altLang="ja-JP" sz="2000" dirty="0">
                <a:latin typeface="Times New Roman" panose="02020603050405020304" pitchFamily="18" charset="0"/>
                <a:cs typeface="Times New Roman" panose="02020603050405020304" pitchFamily="18" charset="0"/>
              </a:rPr>
              <a:t> </a:t>
            </a:r>
            <a:endParaRPr lang="ja-JP" altLang="en-US" sz="2000" dirty="0"/>
          </a:p>
        </p:txBody>
      </p:sp>
      <p:sp>
        <p:nvSpPr>
          <p:cNvPr id="12" name="テキスト ボックス 11">
            <a:extLst>
              <a:ext uri="{FF2B5EF4-FFF2-40B4-BE49-F238E27FC236}">
                <a16:creationId xmlns:a16="http://schemas.microsoft.com/office/drawing/2014/main" id="{FB889728-2F3A-0DFC-94B1-B6E93CF2D814}"/>
              </a:ext>
            </a:extLst>
          </p:cNvPr>
          <p:cNvSpPr txBox="1"/>
          <p:nvPr/>
        </p:nvSpPr>
        <p:spPr>
          <a:xfrm rot="16200000">
            <a:off x="-214435" y="2705686"/>
            <a:ext cx="949002" cy="400110"/>
          </a:xfrm>
          <a:prstGeom prst="rect">
            <a:avLst/>
          </a:prstGeom>
          <a:noFill/>
        </p:spPr>
        <p:txBody>
          <a:bodyPr wrap="square">
            <a:spAutoFit/>
          </a:bodyPr>
          <a:lstStyle/>
          <a:p>
            <a:r>
              <a:rPr lang="en-US" altLang="ja-JP" sz="2000" dirty="0">
                <a:latin typeface="Times New Roman" panose="02020603050405020304" pitchFamily="18" charset="0"/>
                <a:cs typeface="Times New Roman" panose="02020603050405020304" pitchFamily="18" charset="0"/>
              </a:rPr>
              <a:t>×5</a:t>
            </a:r>
            <a:r>
              <a:rPr lang="en-US" altLang="ja-JP" sz="2000" i="1" dirty="0">
                <a:latin typeface="Times New Roman" panose="02020603050405020304" pitchFamily="18" charset="0"/>
                <a:cs typeface="Times New Roman" panose="02020603050405020304" pitchFamily="18" charset="0"/>
              </a:rPr>
              <a:t>λ</a:t>
            </a:r>
            <a:r>
              <a:rPr lang="en-US" altLang="ja-JP" sz="2000" i="1" baseline="-25000" dirty="0">
                <a:latin typeface="Times New Roman" panose="02020603050405020304" pitchFamily="18" charset="0"/>
                <a:cs typeface="Times New Roman" panose="02020603050405020304" pitchFamily="18" charset="0"/>
              </a:rPr>
              <a:t>De</a:t>
            </a:r>
            <a:r>
              <a:rPr lang="en-US" altLang="ja-JP" sz="2000" dirty="0">
                <a:latin typeface="Times New Roman" panose="02020603050405020304" pitchFamily="18" charset="0"/>
                <a:cs typeface="Times New Roman" panose="02020603050405020304" pitchFamily="18" charset="0"/>
              </a:rPr>
              <a:t> </a:t>
            </a:r>
            <a:endParaRPr lang="ja-JP" altLang="en-US" sz="2000" dirty="0"/>
          </a:p>
        </p:txBody>
      </p:sp>
      <p:sp>
        <p:nvSpPr>
          <p:cNvPr id="13" name="テキスト ボックス 12">
            <a:extLst>
              <a:ext uri="{FF2B5EF4-FFF2-40B4-BE49-F238E27FC236}">
                <a16:creationId xmlns:a16="http://schemas.microsoft.com/office/drawing/2014/main" id="{A2609D8A-BB47-4AED-5DCA-4E82070CA206}"/>
              </a:ext>
            </a:extLst>
          </p:cNvPr>
          <p:cNvSpPr txBox="1"/>
          <p:nvPr/>
        </p:nvSpPr>
        <p:spPr>
          <a:xfrm>
            <a:off x="1612203" y="1786053"/>
            <a:ext cx="2552430" cy="400110"/>
          </a:xfrm>
          <a:prstGeom prst="rect">
            <a:avLst/>
          </a:prstGeom>
          <a:noFill/>
          <a:ln w="28575">
            <a:solidFill>
              <a:srgbClr val="00B050"/>
            </a:solidFill>
          </a:ln>
        </p:spPr>
        <p:txBody>
          <a:bodyPr wrap="none" rtlCol="0">
            <a:spAutoFit/>
          </a:bodyPr>
          <a:lstStyle/>
          <a:p>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Simulation result of </a:t>
            </a:r>
            <a:r>
              <a:rPr lang="en-US" altLang="ja-JP" sz="2000" i="1" dirty="0">
                <a:latin typeface="Times New Roman" panose="02020603050405020304" pitchFamily="18" charset="0"/>
                <a:ea typeface="ＭＳ Ｐゴシック" panose="020B0600070205080204" pitchFamily="50" charset="-128"/>
                <a:cs typeface="Times New Roman" panose="02020603050405020304" pitchFamily="18" charset="0"/>
              </a:rPr>
              <a:t>J</a:t>
            </a:r>
            <a:r>
              <a:rPr lang="en-US" altLang="ja-JP" sz="2000" i="1" baseline="-25000" dirty="0">
                <a:latin typeface="Times New Roman" panose="02020603050405020304" pitchFamily="18" charset="0"/>
                <a:ea typeface="ＭＳ Ｐゴシック" panose="020B0600070205080204" pitchFamily="50" charset="-128"/>
                <a:cs typeface="Times New Roman" panose="02020603050405020304" pitchFamily="18" charset="0"/>
              </a:rPr>
              <a:t>H-</a:t>
            </a:r>
            <a:endParaRPr kumimoji="1"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endParaRPr>
          </a:p>
        </p:txBody>
      </p:sp>
      <p:grpSp>
        <p:nvGrpSpPr>
          <p:cNvPr id="14" name="グループ化 13">
            <a:extLst>
              <a:ext uri="{FF2B5EF4-FFF2-40B4-BE49-F238E27FC236}">
                <a16:creationId xmlns:a16="http://schemas.microsoft.com/office/drawing/2014/main" id="{0ECF204D-34CD-891E-D996-2E5DC5572BF7}"/>
              </a:ext>
            </a:extLst>
          </p:cNvPr>
          <p:cNvGrpSpPr/>
          <p:nvPr/>
        </p:nvGrpSpPr>
        <p:grpSpPr>
          <a:xfrm flipV="1">
            <a:off x="3861312" y="5470980"/>
            <a:ext cx="1599688" cy="416136"/>
            <a:chOff x="4194874" y="977621"/>
            <a:chExt cx="1399117" cy="431405"/>
          </a:xfrm>
        </p:grpSpPr>
        <p:cxnSp>
          <p:nvCxnSpPr>
            <p:cNvPr id="15" name="直線コネクタ 14">
              <a:extLst>
                <a:ext uri="{FF2B5EF4-FFF2-40B4-BE49-F238E27FC236}">
                  <a16:creationId xmlns:a16="http://schemas.microsoft.com/office/drawing/2014/main" id="{C6AC7864-7C1F-639F-F1D4-CBBB318C4B75}"/>
                </a:ext>
              </a:extLst>
            </p:cNvPr>
            <p:cNvCxnSpPr/>
            <p:nvPr/>
          </p:nvCxnSpPr>
          <p:spPr>
            <a:xfrm flipH="1" flipV="1">
              <a:off x="4194874" y="1055316"/>
              <a:ext cx="1399117" cy="35371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6" name="直線コネクタ 15">
              <a:extLst>
                <a:ext uri="{FF2B5EF4-FFF2-40B4-BE49-F238E27FC236}">
                  <a16:creationId xmlns:a16="http://schemas.microsoft.com/office/drawing/2014/main" id="{5D8B6CC8-72D5-911F-F8F8-D119AFC04D3F}"/>
                </a:ext>
              </a:extLst>
            </p:cNvPr>
            <p:cNvCxnSpPr/>
            <p:nvPr/>
          </p:nvCxnSpPr>
          <p:spPr>
            <a:xfrm flipV="1">
              <a:off x="4204637" y="977621"/>
              <a:ext cx="0" cy="7200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pSp>
      <p:grpSp>
        <p:nvGrpSpPr>
          <p:cNvPr id="17" name="グループ化 16">
            <a:extLst>
              <a:ext uri="{FF2B5EF4-FFF2-40B4-BE49-F238E27FC236}">
                <a16:creationId xmlns:a16="http://schemas.microsoft.com/office/drawing/2014/main" id="{8215BA6F-8CB0-07AD-A4FB-AC76F3D0A89F}"/>
              </a:ext>
            </a:extLst>
          </p:cNvPr>
          <p:cNvGrpSpPr/>
          <p:nvPr/>
        </p:nvGrpSpPr>
        <p:grpSpPr>
          <a:xfrm>
            <a:off x="3857936" y="2416630"/>
            <a:ext cx="1599688" cy="416136"/>
            <a:chOff x="4194874" y="977621"/>
            <a:chExt cx="1399117" cy="431405"/>
          </a:xfrm>
        </p:grpSpPr>
        <p:cxnSp>
          <p:nvCxnSpPr>
            <p:cNvPr id="18" name="直線コネクタ 17">
              <a:extLst>
                <a:ext uri="{FF2B5EF4-FFF2-40B4-BE49-F238E27FC236}">
                  <a16:creationId xmlns:a16="http://schemas.microsoft.com/office/drawing/2014/main" id="{90ED47FD-D742-6F02-6C21-9770CBB266B9}"/>
                </a:ext>
              </a:extLst>
            </p:cNvPr>
            <p:cNvCxnSpPr/>
            <p:nvPr/>
          </p:nvCxnSpPr>
          <p:spPr>
            <a:xfrm flipH="1" flipV="1">
              <a:off x="4194874" y="1055316"/>
              <a:ext cx="1399117" cy="35371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9" name="直線コネクタ 18">
              <a:extLst>
                <a:ext uri="{FF2B5EF4-FFF2-40B4-BE49-F238E27FC236}">
                  <a16:creationId xmlns:a16="http://schemas.microsoft.com/office/drawing/2014/main" id="{73EB7BDC-79D9-F89C-6680-4C7758D535E8}"/>
                </a:ext>
              </a:extLst>
            </p:cNvPr>
            <p:cNvCxnSpPr/>
            <p:nvPr/>
          </p:nvCxnSpPr>
          <p:spPr>
            <a:xfrm flipV="1">
              <a:off x="4204637" y="977621"/>
              <a:ext cx="0" cy="7200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pSp>
      <p:sp>
        <p:nvSpPr>
          <p:cNvPr id="20" name="テキスト ボックス 19">
            <a:extLst>
              <a:ext uri="{FF2B5EF4-FFF2-40B4-BE49-F238E27FC236}">
                <a16:creationId xmlns:a16="http://schemas.microsoft.com/office/drawing/2014/main" id="{59204D95-1A7F-579F-2C66-D735A4615D0C}"/>
              </a:ext>
            </a:extLst>
          </p:cNvPr>
          <p:cNvSpPr txBox="1"/>
          <p:nvPr/>
        </p:nvSpPr>
        <p:spPr>
          <a:xfrm>
            <a:off x="4770839" y="2358755"/>
            <a:ext cx="513282" cy="400110"/>
          </a:xfrm>
          <a:prstGeom prst="rect">
            <a:avLst/>
          </a:prstGeom>
          <a:noFill/>
        </p:spPr>
        <p:txBody>
          <a:bodyPr wrap="none" rtlCol="0">
            <a:spAutoFit/>
          </a:bodyPr>
          <a:lstStyle/>
          <a:p>
            <a:r>
              <a:rPr kumimoji="1" lang="en-US" altLang="ja-JP" sz="2000" dirty="0">
                <a:latin typeface="Times New Roman" panose="02020603050405020304" pitchFamily="18" charset="0"/>
                <a:cs typeface="Times New Roman" panose="02020603050405020304" pitchFamily="18" charset="0"/>
              </a:rPr>
              <a:t>PG</a:t>
            </a:r>
            <a:endParaRPr kumimoji="1" lang="ja-JP" altLang="en-US" sz="2000" dirty="0">
              <a:latin typeface="Times New Roman" panose="02020603050405020304" pitchFamily="18" charset="0"/>
              <a:cs typeface="Times New Roman" panose="02020603050405020304" pitchFamily="18" charset="0"/>
            </a:endParaRPr>
          </a:p>
        </p:txBody>
      </p:sp>
      <p:sp>
        <p:nvSpPr>
          <p:cNvPr id="24" name="テキスト ボックス 23">
            <a:extLst>
              <a:ext uri="{FF2B5EF4-FFF2-40B4-BE49-F238E27FC236}">
                <a16:creationId xmlns:a16="http://schemas.microsoft.com/office/drawing/2014/main" id="{E95F331B-029F-727A-4ABB-AF3ED9C70B63}"/>
              </a:ext>
            </a:extLst>
          </p:cNvPr>
          <p:cNvSpPr txBox="1"/>
          <p:nvPr/>
        </p:nvSpPr>
        <p:spPr>
          <a:xfrm>
            <a:off x="519715" y="737373"/>
            <a:ext cx="11170716" cy="830997"/>
          </a:xfrm>
          <a:prstGeom prst="rect">
            <a:avLst/>
          </a:prstGeom>
          <a:solidFill>
            <a:srgbClr val="FFFF99"/>
          </a:solidFill>
        </p:spPr>
        <p:txBody>
          <a:bodyPr wrap="square" rtlCol="0">
            <a:spAutoFit/>
          </a:bodyPr>
          <a:lstStyle/>
          <a:p>
            <a:pPr algn="just"/>
            <a:r>
              <a:rPr lang="en-US" altLang="ja-JP" sz="2400" dirty="0">
                <a:latin typeface="Times New Roman" panose="02020603050405020304" pitchFamily="18" charset="0"/>
                <a:ea typeface="ＭＳ Ｐゴシック" panose="020B0600070205080204" pitchFamily="50" charset="-128"/>
                <a:cs typeface="Times New Roman" panose="02020603050405020304" pitchFamily="18" charset="0"/>
              </a:rPr>
              <a:t>Negative ions generated on the surface are emitted from the PG, then reverse their direction within the bulk plasma and are extracted.</a:t>
            </a:r>
          </a:p>
        </p:txBody>
      </p:sp>
    </p:spTree>
    <p:extLst>
      <p:ext uri="{BB962C8B-B14F-4D97-AF65-F5344CB8AC3E}">
        <p14:creationId xmlns:p14="http://schemas.microsoft.com/office/powerpoint/2010/main" val="1714412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5">
            <a:extLst>
              <a:ext uri="{FF2B5EF4-FFF2-40B4-BE49-F238E27FC236}">
                <a16:creationId xmlns:a16="http://schemas.microsoft.com/office/drawing/2014/main" id="{CC05E59E-2A5C-C868-D29A-E6025A308E5F}"/>
              </a:ext>
            </a:extLst>
          </p:cNvPr>
          <p:cNvSpPr>
            <a:spLocks noChangeShapeType="1"/>
          </p:cNvSpPr>
          <p:nvPr/>
        </p:nvSpPr>
        <p:spPr bwMode="auto">
          <a:xfrm>
            <a:off x="115508" y="454128"/>
            <a:ext cx="11894981" cy="0"/>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 name="正方形/長方形 2">
            <a:extLst>
              <a:ext uri="{FF2B5EF4-FFF2-40B4-BE49-F238E27FC236}">
                <a16:creationId xmlns:a16="http://schemas.microsoft.com/office/drawing/2014/main" id="{BDDECB4F-7263-D3AC-BE24-F55AF5927693}"/>
              </a:ext>
            </a:extLst>
          </p:cNvPr>
          <p:cNvSpPr/>
          <p:nvPr/>
        </p:nvSpPr>
        <p:spPr>
          <a:xfrm>
            <a:off x="16872" y="-7537"/>
            <a:ext cx="12175128" cy="461665"/>
          </a:xfrm>
          <a:prstGeom prst="rect">
            <a:avLst/>
          </a:prstGeom>
        </p:spPr>
        <p:txBody>
          <a:bodyPr wrap="square">
            <a:spAutoFit/>
          </a:bodyPr>
          <a:lstStyle/>
          <a:p>
            <a:r>
              <a:rPr lang="en-US" altLang="ja-JP" sz="2400" dirty="0">
                <a:solidFill>
                  <a:srgbClr val="6666FF"/>
                </a:solidFill>
                <a:latin typeface="Times New Roman" panose="02020603050405020304" pitchFamily="18" charset="0"/>
                <a:ea typeface="ＭＳ Ｐゴシック" panose="020B0600070205080204" pitchFamily="50" charset="-128"/>
                <a:cs typeface="Times New Roman" panose="02020603050405020304" pitchFamily="18" charset="0"/>
              </a:rPr>
              <a:t>Method for deriving the ion sheath distance (for plasma composed of electrons and positive ions)</a:t>
            </a:r>
            <a:endParaRPr lang="ja-JP" altLang="en-US" sz="2400" dirty="0">
              <a:solidFill>
                <a:srgbClr val="6666FF"/>
              </a:solidFill>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10" name="正方形/長方形 9">
            <a:extLst>
              <a:ext uri="{FF2B5EF4-FFF2-40B4-BE49-F238E27FC236}">
                <a16:creationId xmlns:a16="http://schemas.microsoft.com/office/drawing/2014/main" id="{7A3250ED-315A-12A7-6B37-2E1D9B249CEE}"/>
              </a:ext>
            </a:extLst>
          </p:cNvPr>
          <p:cNvSpPr/>
          <p:nvPr/>
        </p:nvSpPr>
        <p:spPr>
          <a:xfrm>
            <a:off x="1076775" y="3536953"/>
            <a:ext cx="3218900" cy="461665"/>
          </a:xfrm>
          <a:prstGeom prst="rect">
            <a:avLst/>
          </a:prstGeom>
        </p:spPr>
        <p:txBody>
          <a:bodyPr wrap="square">
            <a:spAutoFit/>
          </a:bodyPr>
          <a:lstStyle/>
          <a:p>
            <a:r>
              <a:rPr lang="en-US" altLang="ja-JP" sz="2400" b="1" dirty="0">
                <a:solidFill>
                  <a:srgbClr val="FF0000"/>
                </a:solidFill>
                <a:latin typeface="Times New Roman" panose="02020603050405020304" pitchFamily="18" charset="0"/>
                <a:cs typeface="Times New Roman" panose="02020603050405020304" pitchFamily="18" charset="0"/>
              </a:rPr>
              <a:t>Ion sheath distance </a:t>
            </a:r>
            <a:r>
              <a:rPr lang="en-US" altLang="ja-JP" sz="2400" b="1" i="1" dirty="0" err="1">
                <a:solidFill>
                  <a:srgbClr val="FF0000"/>
                </a:solidFill>
                <a:latin typeface="Times New Roman" panose="02020603050405020304" pitchFamily="18" charset="0"/>
                <a:cs typeface="Times New Roman" panose="02020603050405020304" pitchFamily="18" charset="0"/>
              </a:rPr>
              <a:t>d</a:t>
            </a:r>
            <a:r>
              <a:rPr lang="en-US" altLang="ja-JP" sz="2400" b="1" i="1" baseline="-25000" dirty="0" err="1">
                <a:solidFill>
                  <a:srgbClr val="FF0000"/>
                </a:solidFill>
                <a:latin typeface="Times New Roman" panose="02020603050405020304" pitchFamily="18" charset="0"/>
                <a:cs typeface="Times New Roman" panose="02020603050405020304" pitchFamily="18" charset="0"/>
              </a:rPr>
              <a:t>eff</a:t>
            </a:r>
            <a:r>
              <a:rPr lang="en-US" altLang="ja-JP" sz="2400" dirty="0">
                <a:latin typeface="Times New Roman" panose="02020603050405020304" pitchFamily="18" charset="0"/>
                <a:cs typeface="Times New Roman" panose="02020603050405020304" pitchFamily="18" charset="0"/>
              </a:rPr>
              <a:t> </a:t>
            </a:r>
          </a:p>
        </p:txBody>
      </p:sp>
      <p:sp>
        <p:nvSpPr>
          <p:cNvPr id="12" name="下矢印 11">
            <a:extLst>
              <a:ext uri="{FF2B5EF4-FFF2-40B4-BE49-F238E27FC236}">
                <a16:creationId xmlns:a16="http://schemas.microsoft.com/office/drawing/2014/main" id="{4B5A04D3-ED4D-8603-CB29-D1337E147DDA}"/>
              </a:ext>
            </a:extLst>
          </p:cNvPr>
          <p:cNvSpPr/>
          <p:nvPr/>
        </p:nvSpPr>
        <p:spPr>
          <a:xfrm>
            <a:off x="5788996" y="2395222"/>
            <a:ext cx="619518" cy="142016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3" name="オブジェクト 12">
            <a:extLst>
              <a:ext uri="{FF2B5EF4-FFF2-40B4-BE49-F238E27FC236}">
                <a16:creationId xmlns:a16="http://schemas.microsoft.com/office/drawing/2014/main" id="{D068F1E1-53FE-D93E-888D-D892A0A5A95B}"/>
              </a:ext>
            </a:extLst>
          </p:cNvPr>
          <p:cNvGraphicFramePr>
            <a:graphicFrameLocks noChangeAspect="1"/>
          </p:cNvGraphicFramePr>
          <p:nvPr>
            <p:extLst>
              <p:ext uri="{D42A27DB-BD31-4B8C-83A1-F6EECF244321}">
                <p14:modId xmlns:p14="http://schemas.microsoft.com/office/powerpoint/2010/main" val="376719981"/>
              </p:ext>
            </p:extLst>
          </p:nvPr>
        </p:nvGraphicFramePr>
        <p:xfrm>
          <a:off x="5554207" y="919834"/>
          <a:ext cx="1264362" cy="490263"/>
        </p:xfrm>
        <a:graphic>
          <a:graphicData uri="http://schemas.openxmlformats.org/presentationml/2006/ole">
            <mc:AlternateContent xmlns:mc="http://schemas.openxmlformats.org/markup-compatibility/2006">
              <mc:Choice xmlns:v="urn:schemas-microsoft-com:vml" Requires="v">
                <p:oleObj name="Equation" r:id="rId3" imgW="622080" imgH="241200" progId="Equation.DSMT4">
                  <p:embed/>
                </p:oleObj>
              </mc:Choice>
              <mc:Fallback>
                <p:oleObj name="Equation" r:id="rId3" imgW="622080" imgH="241200" progId="Equation.DSMT4">
                  <p:embed/>
                  <p:pic>
                    <p:nvPicPr>
                      <p:cNvPr id="13" name="オブジェクト 12"/>
                      <p:cNvPicPr/>
                      <p:nvPr/>
                    </p:nvPicPr>
                    <p:blipFill>
                      <a:blip r:embed="rId4"/>
                      <a:stretch>
                        <a:fillRect/>
                      </a:stretch>
                    </p:blipFill>
                    <p:spPr>
                      <a:xfrm>
                        <a:off x="5554207" y="919834"/>
                        <a:ext cx="1264362" cy="490263"/>
                      </a:xfrm>
                      <a:prstGeom prst="rect">
                        <a:avLst/>
                      </a:prstGeom>
                      <a:solidFill>
                        <a:srgbClr val="FFFF00"/>
                      </a:solidFill>
                    </p:spPr>
                  </p:pic>
                </p:oleObj>
              </mc:Fallback>
            </mc:AlternateContent>
          </a:graphicData>
        </a:graphic>
      </p:graphicFrame>
      <p:sp>
        <p:nvSpPr>
          <p:cNvPr id="14" name="左右矢印 13">
            <a:extLst>
              <a:ext uri="{FF2B5EF4-FFF2-40B4-BE49-F238E27FC236}">
                <a16:creationId xmlns:a16="http://schemas.microsoft.com/office/drawing/2014/main" id="{9D159416-54FF-B8F5-E600-72B51AE8CCEF}"/>
              </a:ext>
            </a:extLst>
          </p:cNvPr>
          <p:cNvSpPr/>
          <p:nvPr/>
        </p:nvSpPr>
        <p:spPr>
          <a:xfrm>
            <a:off x="5192821" y="1387325"/>
            <a:ext cx="1811868" cy="389498"/>
          </a:xfrm>
          <a:prstGeom prst="lef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1">
                  <a:lumMod val="20000"/>
                  <a:lumOff val="80000"/>
                </a:schemeClr>
              </a:solidFill>
            </a:endParaRPr>
          </a:p>
        </p:txBody>
      </p:sp>
      <p:graphicFrame>
        <p:nvGraphicFramePr>
          <p:cNvPr id="26" name="オブジェクト 25">
            <a:extLst>
              <a:ext uri="{FF2B5EF4-FFF2-40B4-BE49-F238E27FC236}">
                <a16:creationId xmlns:a16="http://schemas.microsoft.com/office/drawing/2014/main" id="{0C5F5856-EF82-01FD-59BF-5FC4863A9E92}"/>
              </a:ext>
            </a:extLst>
          </p:cNvPr>
          <p:cNvGraphicFramePr>
            <a:graphicFrameLocks noChangeAspect="1"/>
          </p:cNvGraphicFramePr>
          <p:nvPr>
            <p:extLst>
              <p:ext uri="{D42A27DB-BD31-4B8C-83A1-F6EECF244321}">
                <p14:modId xmlns:p14="http://schemas.microsoft.com/office/powerpoint/2010/main" val="60669702"/>
              </p:ext>
            </p:extLst>
          </p:nvPr>
        </p:nvGraphicFramePr>
        <p:xfrm>
          <a:off x="4295675" y="4047776"/>
          <a:ext cx="3781425" cy="1160462"/>
        </p:xfrm>
        <a:graphic>
          <a:graphicData uri="http://schemas.openxmlformats.org/presentationml/2006/ole">
            <mc:AlternateContent xmlns:mc="http://schemas.openxmlformats.org/markup-compatibility/2006">
              <mc:Choice xmlns:v="urn:schemas-microsoft-com:vml" Requires="v">
                <p:oleObj name="Equation" r:id="rId5" imgW="1739880" imgH="533160" progId="Equation.DSMT4">
                  <p:embed/>
                </p:oleObj>
              </mc:Choice>
              <mc:Fallback>
                <p:oleObj name="Equation" r:id="rId5" imgW="1739880" imgH="533160" progId="Equation.DSMT4">
                  <p:embed/>
                  <p:pic>
                    <p:nvPicPr>
                      <p:cNvPr id="5" name="オブジェクト 4"/>
                      <p:cNvPicPr>
                        <a:picLocks noChangeAspect="1" noChangeArrowheads="1"/>
                      </p:cNvPicPr>
                      <p:nvPr/>
                    </p:nvPicPr>
                    <p:blipFill>
                      <a:blip r:embed="rId6"/>
                      <a:srcRect/>
                      <a:stretch>
                        <a:fillRect/>
                      </a:stretch>
                    </p:blipFill>
                    <p:spPr bwMode="auto">
                      <a:xfrm>
                        <a:off x="4295675" y="4047776"/>
                        <a:ext cx="3781425" cy="1160462"/>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 name="テキスト ボックス 27">
            <a:extLst>
              <a:ext uri="{FF2B5EF4-FFF2-40B4-BE49-F238E27FC236}">
                <a16:creationId xmlns:a16="http://schemas.microsoft.com/office/drawing/2014/main" id="{B6EB485B-94CF-52DE-E012-D181B058B0CB}"/>
              </a:ext>
            </a:extLst>
          </p:cNvPr>
          <p:cNvSpPr txBox="1"/>
          <p:nvPr/>
        </p:nvSpPr>
        <p:spPr>
          <a:xfrm>
            <a:off x="477096" y="1828980"/>
            <a:ext cx="4418258" cy="1323439"/>
          </a:xfrm>
          <a:prstGeom prst="rect">
            <a:avLst/>
          </a:prstGeom>
          <a:noFill/>
          <a:ln w="38100">
            <a:solidFill>
              <a:srgbClr val="00B0F0"/>
            </a:solidFill>
          </a:ln>
        </p:spPr>
        <p:txBody>
          <a:bodyPr wrap="square" rtlCol="0">
            <a:spAutoFit/>
          </a:bodyPr>
          <a:lstStyle/>
          <a:p>
            <a:r>
              <a:rPr kumimoji="1"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At a wall, the following condition should be satisfied in order to form the sheath:</a:t>
            </a:r>
          </a:p>
          <a:p>
            <a:r>
              <a:rPr lang="ja-JP" altLang="en-US" sz="2000" dirty="0">
                <a:solidFill>
                  <a:srgbClr val="FF0000"/>
                </a:solidFill>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000" dirty="0">
                <a:solidFill>
                  <a:srgbClr val="FF0000"/>
                </a:solidFill>
                <a:latin typeface="Times New Roman" panose="02020603050405020304" pitchFamily="18" charset="0"/>
                <a:ea typeface="ＭＳ Ｐゴシック" panose="020B0600070205080204" pitchFamily="50" charset="-128"/>
                <a:cs typeface="Times New Roman" panose="02020603050405020304" pitchFamily="18" charset="0"/>
              </a:rPr>
              <a:t>ion saturation current</a:t>
            </a:r>
            <a:r>
              <a:rPr lang="ja-JP" altLang="en-US" sz="2000" dirty="0">
                <a:solidFill>
                  <a:srgbClr val="FF0000"/>
                </a:solidFill>
                <a:latin typeface="Times New Roman" panose="02020603050405020304" pitchFamily="18" charset="0"/>
                <a:ea typeface="ＭＳ Ｐゴシック" panose="020B0600070205080204" pitchFamily="50" charset="-128"/>
                <a:cs typeface="Times New Roman" panose="02020603050405020304" pitchFamily="18" charset="0"/>
              </a:rPr>
              <a:t>）＝</a:t>
            </a:r>
            <a:endParaRPr lang="en-US" altLang="ja-JP" sz="2000" dirty="0">
              <a:solidFill>
                <a:srgbClr val="FF0000"/>
              </a:solidFill>
              <a:latin typeface="Times New Roman" panose="02020603050405020304" pitchFamily="18" charset="0"/>
              <a:ea typeface="ＭＳ Ｐゴシック" panose="020B0600070205080204" pitchFamily="50" charset="-128"/>
              <a:cs typeface="Times New Roman" panose="02020603050405020304" pitchFamily="18" charset="0"/>
            </a:endParaRPr>
          </a:p>
          <a:p>
            <a:pPr algn="ctr"/>
            <a:r>
              <a:rPr lang="en-US" altLang="ja-JP" sz="2000" dirty="0">
                <a:solidFill>
                  <a:srgbClr val="FF0000"/>
                </a:solidFill>
                <a:latin typeface="Times New Roman" panose="02020603050405020304" pitchFamily="18" charset="0"/>
                <a:ea typeface="ＭＳ Ｐゴシック" panose="020B0600070205080204" pitchFamily="50" charset="-128"/>
                <a:cs typeface="Times New Roman" panose="02020603050405020304" pitchFamily="18" charset="0"/>
              </a:rPr>
              <a:t>              </a:t>
            </a:r>
            <a:r>
              <a:rPr lang="ja-JP" altLang="en-US" sz="2000" dirty="0">
                <a:solidFill>
                  <a:srgbClr val="FF0000"/>
                </a:solidFill>
                <a:latin typeface="Times New Roman" panose="02020603050405020304" pitchFamily="18" charset="0"/>
                <a:ea typeface="ＭＳ Ｐゴシック" panose="020B0600070205080204" pitchFamily="50" charset="-128"/>
                <a:cs typeface="Times New Roman" panose="02020603050405020304" pitchFamily="18" charset="0"/>
              </a:rPr>
              <a:t>（</a:t>
            </a:r>
            <a:r>
              <a:rPr lang="en-US" altLang="ja-JP" sz="2000" dirty="0">
                <a:solidFill>
                  <a:srgbClr val="FF0000"/>
                </a:solidFill>
                <a:latin typeface="Times New Roman" panose="02020603050405020304" pitchFamily="18" charset="0"/>
                <a:ea typeface="ＭＳ Ｐゴシック" panose="020B0600070205080204" pitchFamily="50" charset="-128"/>
                <a:cs typeface="Times New Roman" panose="02020603050405020304" pitchFamily="18" charset="0"/>
              </a:rPr>
              <a:t>electron saturation current</a:t>
            </a:r>
            <a:r>
              <a:rPr lang="ja-JP" altLang="en-US" sz="2000" dirty="0">
                <a:solidFill>
                  <a:srgbClr val="FF0000"/>
                </a:solidFill>
                <a:latin typeface="Times New Roman" panose="02020603050405020304" pitchFamily="18" charset="0"/>
                <a:ea typeface="ＭＳ Ｐゴシック" panose="020B0600070205080204" pitchFamily="50" charset="-128"/>
                <a:cs typeface="Times New Roman" panose="02020603050405020304" pitchFamily="18" charset="0"/>
              </a:rPr>
              <a:t>）</a:t>
            </a:r>
            <a:endParaRPr lang="en-US" altLang="ja-JP" sz="2000" dirty="0">
              <a:solidFill>
                <a:srgbClr val="FF0000"/>
              </a:solidFill>
              <a:latin typeface="Times New Roman" panose="02020603050405020304" pitchFamily="18" charset="0"/>
              <a:ea typeface="ＭＳ Ｐゴシック" panose="020B0600070205080204" pitchFamily="50" charset="-128"/>
              <a:cs typeface="Times New Roman" panose="02020603050405020304" pitchFamily="18" charset="0"/>
            </a:endParaRPr>
          </a:p>
        </p:txBody>
      </p:sp>
      <p:pic>
        <p:nvPicPr>
          <p:cNvPr id="33" name="Picture 28">
            <a:extLst>
              <a:ext uri="{FF2B5EF4-FFF2-40B4-BE49-F238E27FC236}">
                <a16:creationId xmlns:a16="http://schemas.microsoft.com/office/drawing/2014/main" id="{8386E50B-B810-ABB6-FD08-4CB4A0BBDAB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15941" y="3691568"/>
            <a:ext cx="2826394" cy="2775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テキスト ボックス 33">
            <a:extLst>
              <a:ext uri="{FF2B5EF4-FFF2-40B4-BE49-F238E27FC236}">
                <a16:creationId xmlns:a16="http://schemas.microsoft.com/office/drawing/2014/main" id="{13B595C2-37AA-CBE9-7188-A3E66A6F08D3}"/>
              </a:ext>
            </a:extLst>
          </p:cNvPr>
          <p:cNvSpPr txBox="1"/>
          <p:nvPr/>
        </p:nvSpPr>
        <p:spPr>
          <a:xfrm>
            <a:off x="9672497" y="3265750"/>
            <a:ext cx="513282" cy="400110"/>
          </a:xfrm>
          <a:prstGeom prst="rect">
            <a:avLst/>
          </a:prstGeom>
          <a:noFill/>
        </p:spPr>
        <p:txBody>
          <a:bodyPr wrap="none" rtlCol="0">
            <a:spAutoFit/>
          </a:bodyPr>
          <a:lstStyle/>
          <a:p>
            <a:r>
              <a:rPr kumimoji="1" lang="en-US" altLang="ja-JP" sz="2000" dirty="0">
                <a:latin typeface="Times New Roman" panose="02020603050405020304" pitchFamily="18" charset="0"/>
                <a:cs typeface="Times New Roman" panose="02020603050405020304" pitchFamily="18" charset="0"/>
              </a:rPr>
              <a:t>PG</a:t>
            </a:r>
            <a:endParaRPr kumimoji="1" lang="ja-JP" altLang="en-US" sz="2000" dirty="0">
              <a:latin typeface="Times New Roman" panose="02020603050405020304" pitchFamily="18" charset="0"/>
              <a:cs typeface="Times New Roman" panose="02020603050405020304" pitchFamily="18" charset="0"/>
            </a:endParaRPr>
          </a:p>
        </p:txBody>
      </p:sp>
      <p:sp>
        <p:nvSpPr>
          <p:cNvPr id="35" name="テキスト ボックス 34">
            <a:extLst>
              <a:ext uri="{FF2B5EF4-FFF2-40B4-BE49-F238E27FC236}">
                <a16:creationId xmlns:a16="http://schemas.microsoft.com/office/drawing/2014/main" id="{535C59DB-8DB1-57D3-AB7A-E2057AC125F8}"/>
              </a:ext>
            </a:extLst>
          </p:cNvPr>
          <p:cNvSpPr txBox="1"/>
          <p:nvPr/>
        </p:nvSpPr>
        <p:spPr>
          <a:xfrm>
            <a:off x="10265136" y="3273515"/>
            <a:ext cx="527709" cy="400110"/>
          </a:xfrm>
          <a:prstGeom prst="rect">
            <a:avLst/>
          </a:prstGeom>
          <a:noFill/>
        </p:spPr>
        <p:txBody>
          <a:bodyPr wrap="none" rtlCol="0">
            <a:spAutoFit/>
          </a:bodyPr>
          <a:lstStyle/>
          <a:p>
            <a:r>
              <a:rPr lang="en-US" altLang="ja-JP" sz="2000" dirty="0">
                <a:latin typeface="Times New Roman" panose="02020603050405020304" pitchFamily="18" charset="0"/>
                <a:cs typeface="Times New Roman" panose="02020603050405020304" pitchFamily="18" charset="0"/>
              </a:rPr>
              <a:t>E</a:t>
            </a:r>
            <a:r>
              <a:rPr kumimoji="1" lang="en-US" altLang="ja-JP" sz="2000" dirty="0">
                <a:latin typeface="Times New Roman" panose="02020603050405020304" pitchFamily="18" charset="0"/>
                <a:cs typeface="Times New Roman" panose="02020603050405020304" pitchFamily="18" charset="0"/>
              </a:rPr>
              <a:t>G</a:t>
            </a:r>
            <a:endParaRPr kumimoji="1" lang="ja-JP" altLang="en-US" sz="2000" dirty="0">
              <a:latin typeface="Times New Roman" panose="02020603050405020304" pitchFamily="18" charset="0"/>
              <a:cs typeface="Times New Roman" panose="02020603050405020304" pitchFamily="18" charset="0"/>
            </a:endParaRPr>
          </a:p>
        </p:txBody>
      </p:sp>
      <p:cxnSp>
        <p:nvCxnSpPr>
          <p:cNvPr id="37" name="直線矢印コネクタ 36">
            <a:extLst>
              <a:ext uri="{FF2B5EF4-FFF2-40B4-BE49-F238E27FC236}">
                <a16:creationId xmlns:a16="http://schemas.microsoft.com/office/drawing/2014/main" id="{CAB9CC6B-7631-907D-278C-2B357B0DE3A3}"/>
              </a:ext>
            </a:extLst>
          </p:cNvPr>
          <p:cNvCxnSpPr/>
          <p:nvPr/>
        </p:nvCxnSpPr>
        <p:spPr>
          <a:xfrm>
            <a:off x="9849947" y="5079359"/>
            <a:ext cx="624918" cy="3547"/>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aphicFrame>
        <p:nvGraphicFramePr>
          <p:cNvPr id="38" name="オブジェクト 37">
            <a:extLst>
              <a:ext uri="{FF2B5EF4-FFF2-40B4-BE49-F238E27FC236}">
                <a16:creationId xmlns:a16="http://schemas.microsoft.com/office/drawing/2014/main" id="{55993253-B9B0-C2D6-1C2F-76B4BDE8B9C7}"/>
              </a:ext>
            </a:extLst>
          </p:cNvPr>
          <p:cNvGraphicFramePr>
            <a:graphicFrameLocks noChangeAspect="1"/>
          </p:cNvGraphicFramePr>
          <p:nvPr>
            <p:extLst>
              <p:ext uri="{D42A27DB-BD31-4B8C-83A1-F6EECF244321}">
                <p14:modId xmlns:p14="http://schemas.microsoft.com/office/powerpoint/2010/main" val="2035786476"/>
              </p:ext>
            </p:extLst>
          </p:nvPr>
        </p:nvGraphicFramePr>
        <p:xfrm>
          <a:off x="10570086" y="4859706"/>
          <a:ext cx="453952" cy="453952"/>
        </p:xfrm>
        <a:graphic>
          <a:graphicData uri="http://schemas.openxmlformats.org/presentationml/2006/ole">
            <mc:AlternateContent xmlns:mc="http://schemas.openxmlformats.org/markup-compatibility/2006">
              <mc:Choice xmlns:v="urn:schemas-microsoft-com:vml" Requires="v">
                <p:oleObj name="Equation" r:id="rId8" imgW="241200" imgH="241200" progId="Equation.DSMT4">
                  <p:embed/>
                </p:oleObj>
              </mc:Choice>
              <mc:Fallback>
                <p:oleObj name="Equation" r:id="rId8" imgW="241200" imgH="241200" progId="Equation.DSMT4">
                  <p:embed/>
                  <p:pic>
                    <p:nvPicPr>
                      <p:cNvPr id="23" name="オブジェクト 22"/>
                      <p:cNvPicPr/>
                      <p:nvPr/>
                    </p:nvPicPr>
                    <p:blipFill>
                      <a:blip r:embed="rId9"/>
                      <a:stretch>
                        <a:fillRect/>
                      </a:stretch>
                    </p:blipFill>
                    <p:spPr>
                      <a:xfrm>
                        <a:off x="10570086" y="4859706"/>
                        <a:ext cx="453952" cy="453952"/>
                      </a:xfrm>
                      <a:prstGeom prst="rect">
                        <a:avLst/>
                      </a:prstGeom>
                      <a:solidFill>
                        <a:srgbClr val="FFFF00"/>
                      </a:solidFill>
                    </p:spPr>
                  </p:pic>
                </p:oleObj>
              </mc:Fallback>
            </mc:AlternateContent>
          </a:graphicData>
        </a:graphic>
      </p:graphicFrame>
      <p:sp>
        <p:nvSpPr>
          <p:cNvPr id="6" name="テキスト ボックス 5">
            <a:extLst>
              <a:ext uri="{FF2B5EF4-FFF2-40B4-BE49-F238E27FC236}">
                <a16:creationId xmlns:a16="http://schemas.microsoft.com/office/drawing/2014/main" id="{619DFFB8-A028-2136-4A9F-40F446C74520}"/>
              </a:ext>
            </a:extLst>
          </p:cNvPr>
          <p:cNvSpPr txBox="1"/>
          <p:nvPr/>
        </p:nvSpPr>
        <p:spPr>
          <a:xfrm>
            <a:off x="1139069" y="689353"/>
            <a:ext cx="3708066" cy="1015663"/>
          </a:xfrm>
          <a:prstGeom prst="rect">
            <a:avLst/>
          </a:prstGeom>
          <a:solidFill>
            <a:schemeClr val="accent1">
              <a:lumMod val="20000"/>
              <a:lumOff val="80000"/>
            </a:schemeClr>
          </a:solidFill>
        </p:spPr>
        <p:txBody>
          <a:bodyPr wrap="none" rtlCol="0">
            <a:spAutoFit/>
          </a:bodyPr>
          <a:lstStyle/>
          <a:p>
            <a:r>
              <a:rPr kumimoji="1" lang="en-US" altLang="ja-JP" sz="2000" b="1" dirty="0">
                <a:latin typeface="Times New Roman" panose="02020603050405020304" pitchFamily="18" charset="0"/>
                <a:cs typeface="Times New Roman" panose="02020603050405020304" pitchFamily="18" charset="0"/>
              </a:rPr>
              <a:t>Inside the source plasma</a:t>
            </a:r>
          </a:p>
          <a:p>
            <a:r>
              <a:rPr kumimoji="1" lang="en-US" altLang="ja-JP" sz="2000" dirty="0">
                <a:latin typeface="Times New Roman" panose="02020603050405020304" pitchFamily="18" charset="0"/>
                <a:cs typeface="Times New Roman" panose="02020603050405020304" pitchFamily="18" charset="0"/>
              </a:rPr>
              <a:t> =&gt; </a:t>
            </a:r>
            <a:r>
              <a:rPr lang="en-US" altLang="ja-JP" sz="2000" dirty="0">
                <a:latin typeface="Times New Roman" panose="02020603050405020304" pitchFamily="18" charset="0"/>
                <a:cs typeface="Times New Roman" panose="02020603050405020304" pitchFamily="18" charset="0"/>
              </a:rPr>
              <a:t>C</a:t>
            </a:r>
            <a:r>
              <a:rPr kumimoji="1" lang="en-US" altLang="ja-JP" sz="2000" dirty="0">
                <a:latin typeface="Times New Roman" panose="02020603050405020304" pitchFamily="18" charset="0"/>
                <a:cs typeface="Times New Roman" panose="02020603050405020304" pitchFamily="18" charset="0"/>
              </a:rPr>
              <a:t>urrent through the sheath </a:t>
            </a:r>
            <a:r>
              <a:rPr kumimoji="1" lang="en-US" altLang="ja-JP" sz="2000" i="1" dirty="0" err="1">
                <a:latin typeface="Times New Roman" panose="02020603050405020304" pitchFamily="18" charset="0"/>
                <a:cs typeface="Times New Roman" panose="02020603050405020304" pitchFamily="18" charset="0"/>
              </a:rPr>
              <a:t>J</a:t>
            </a:r>
            <a:r>
              <a:rPr lang="en-US" altLang="ja-JP" sz="2000" baseline="-25000" dirty="0" err="1">
                <a:latin typeface="Times New Roman" panose="02020603050405020304" pitchFamily="18" charset="0"/>
                <a:cs typeface="Times New Roman" panose="02020603050405020304" pitchFamily="18" charset="0"/>
              </a:rPr>
              <a:t>sat</a:t>
            </a:r>
            <a:endParaRPr lang="en-US" altLang="ja-JP" sz="2000" baseline="-25000" dirty="0">
              <a:latin typeface="Times New Roman" panose="02020603050405020304" pitchFamily="18" charset="0"/>
              <a:cs typeface="Times New Roman" panose="02020603050405020304" pitchFamily="18" charset="0"/>
            </a:endParaRPr>
          </a:p>
          <a:p>
            <a:r>
              <a:rPr lang="en-US" altLang="ja-JP" sz="2000" dirty="0">
                <a:latin typeface="Times New Roman" panose="02020603050405020304" pitchFamily="18" charset="0"/>
                <a:cs typeface="Times New Roman" panose="02020603050405020304" pitchFamily="18" charset="0"/>
              </a:rPr>
              <a:t> </a:t>
            </a:r>
            <a:r>
              <a:rPr lang="ja-JP" altLang="en-US" sz="2000" baseline="-25000" dirty="0">
                <a:latin typeface="Times New Roman" panose="02020603050405020304" pitchFamily="18" charset="0"/>
                <a:cs typeface="Times New Roman" panose="02020603050405020304" pitchFamily="18" charset="0"/>
              </a:rPr>
              <a:t>　　</a:t>
            </a:r>
            <a:r>
              <a:rPr kumimoji="1" lang="en-US" altLang="ja-JP" sz="2000" dirty="0">
                <a:latin typeface="Times New Roman" panose="02020603050405020304" pitchFamily="18" charset="0"/>
                <a:cs typeface="Times New Roman" panose="02020603050405020304" pitchFamily="18" charset="0"/>
              </a:rPr>
              <a:t>(</a:t>
            </a:r>
            <a:r>
              <a:rPr lang="en-US" altLang="ja-JP" sz="2000" b="1" dirty="0">
                <a:latin typeface="Times New Roman" panose="02020603050405020304" pitchFamily="18" charset="0"/>
                <a:cs typeface="Times New Roman" panose="02020603050405020304" pitchFamily="18" charset="0"/>
              </a:rPr>
              <a:t>Saturation current</a:t>
            </a:r>
            <a:r>
              <a:rPr kumimoji="1" lang="en-US" altLang="ja-JP" sz="2000" dirty="0">
                <a:latin typeface="Times New Roman" panose="02020603050405020304" pitchFamily="18" charset="0"/>
                <a:cs typeface="Times New Roman" panose="02020603050405020304" pitchFamily="18" charset="0"/>
              </a:rPr>
              <a:t>)</a:t>
            </a:r>
          </a:p>
        </p:txBody>
      </p:sp>
      <p:sp>
        <p:nvSpPr>
          <p:cNvPr id="16" name="正方形/長方形 15">
            <a:extLst>
              <a:ext uri="{FF2B5EF4-FFF2-40B4-BE49-F238E27FC236}">
                <a16:creationId xmlns:a16="http://schemas.microsoft.com/office/drawing/2014/main" id="{2993600A-A90E-ACD4-3DBC-EF17F4C184EE}"/>
              </a:ext>
            </a:extLst>
          </p:cNvPr>
          <p:cNvSpPr/>
          <p:nvPr/>
        </p:nvSpPr>
        <p:spPr>
          <a:xfrm>
            <a:off x="7440087" y="623385"/>
            <a:ext cx="3129999" cy="1431161"/>
          </a:xfrm>
          <a:prstGeom prst="rect">
            <a:avLst/>
          </a:prstGeom>
          <a:solidFill>
            <a:schemeClr val="accent1">
              <a:lumMod val="20000"/>
              <a:lumOff val="80000"/>
            </a:schemeClr>
          </a:solidFill>
        </p:spPr>
        <p:txBody>
          <a:bodyPr wrap="square">
            <a:spAutoFit/>
          </a:bodyPr>
          <a:lstStyle/>
          <a:p>
            <a:r>
              <a:rPr lang="en-US" altLang="ja-JP" sz="2000" b="1" dirty="0">
                <a:latin typeface="Times New Roman" panose="02020603050405020304" pitchFamily="18" charset="0"/>
                <a:cs typeface="Times New Roman" panose="02020603050405020304" pitchFamily="18" charset="0"/>
              </a:rPr>
              <a:t>Outside the source plasma</a:t>
            </a:r>
          </a:p>
          <a:p>
            <a:r>
              <a:rPr lang="en-US" altLang="ja-JP" sz="2000" dirty="0">
                <a:latin typeface="Times New Roman" panose="02020603050405020304" pitchFamily="18" charset="0"/>
                <a:cs typeface="Times New Roman" panose="02020603050405020304" pitchFamily="18" charset="0"/>
              </a:rPr>
              <a:t> (between PG</a:t>
            </a:r>
            <a:r>
              <a:rPr lang="ja-JP" altLang="en-US" sz="2000" dirty="0">
                <a:latin typeface="Times New Roman" panose="02020603050405020304" pitchFamily="18" charset="0"/>
                <a:cs typeface="Times New Roman" panose="02020603050405020304" pitchFamily="18" charset="0"/>
              </a:rPr>
              <a:t> </a:t>
            </a:r>
            <a:r>
              <a:rPr lang="en-US" altLang="ja-JP" sz="2000" dirty="0">
                <a:latin typeface="Times New Roman" panose="02020603050405020304" pitchFamily="18" charset="0"/>
                <a:cs typeface="Times New Roman" panose="02020603050405020304" pitchFamily="18" charset="0"/>
              </a:rPr>
              <a:t>and EG) </a:t>
            </a:r>
          </a:p>
          <a:p>
            <a:r>
              <a:rPr lang="en-US" altLang="ja-JP" sz="2000" dirty="0">
                <a:latin typeface="Times New Roman" panose="02020603050405020304" pitchFamily="18" charset="0"/>
                <a:cs typeface="Times New Roman" panose="02020603050405020304" pitchFamily="18" charset="0"/>
              </a:rPr>
              <a:t> =&gt; Extracted current</a:t>
            </a:r>
            <a:r>
              <a:rPr lang="ja-JP" altLang="en-US" sz="2000" dirty="0">
                <a:latin typeface="Times New Roman" panose="02020603050405020304" pitchFamily="18" charset="0"/>
                <a:cs typeface="Times New Roman" panose="02020603050405020304" pitchFamily="18" charset="0"/>
              </a:rPr>
              <a:t> </a:t>
            </a:r>
            <a:r>
              <a:rPr lang="en-US" altLang="ja-JP" sz="2000" i="1" dirty="0" err="1">
                <a:latin typeface="Times New Roman" panose="02020603050405020304" pitchFamily="18" charset="0"/>
                <a:cs typeface="Times New Roman" panose="02020603050405020304" pitchFamily="18" charset="0"/>
              </a:rPr>
              <a:t>J</a:t>
            </a:r>
            <a:r>
              <a:rPr lang="en-US" altLang="ja-JP" sz="2000" baseline="30000" dirty="0" err="1">
                <a:latin typeface="Times New Roman" panose="02020603050405020304" pitchFamily="18" charset="0"/>
                <a:cs typeface="Times New Roman" panose="02020603050405020304" pitchFamily="18" charset="0"/>
              </a:rPr>
              <a:t>ext</a:t>
            </a:r>
            <a:r>
              <a:rPr lang="en-US" altLang="ja-JP" sz="2000" dirty="0">
                <a:latin typeface="Times New Roman" panose="02020603050405020304" pitchFamily="18" charset="0"/>
                <a:cs typeface="Times New Roman" panose="02020603050405020304" pitchFamily="18" charset="0"/>
              </a:rPr>
              <a:t>     (</a:t>
            </a:r>
            <a:r>
              <a:rPr lang="en-US" altLang="ja-JP" sz="2000" b="1" dirty="0">
                <a:latin typeface="Times New Roman" panose="02020603050405020304" pitchFamily="18" charset="0"/>
                <a:cs typeface="Times New Roman" panose="02020603050405020304" pitchFamily="18" charset="0"/>
              </a:rPr>
              <a:t>Child-Langmuir</a:t>
            </a:r>
            <a:r>
              <a:rPr lang="ja-JP" altLang="en-US" sz="2000" b="1" dirty="0">
                <a:latin typeface="Times New Roman" panose="02020603050405020304" pitchFamily="18" charset="0"/>
                <a:cs typeface="Times New Roman" panose="02020603050405020304" pitchFamily="18" charset="0"/>
              </a:rPr>
              <a:t> </a:t>
            </a:r>
            <a:r>
              <a:rPr lang="en-US" altLang="ja-JP" sz="2000" b="1" dirty="0">
                <a:latin typeface="Times New Roman" panose="02020603050405020304" pitchFamily="18" charset="0"/>
                <a:cs typeface="Times New Roman" panose="02020603050405020304" pitchFamily="18" charset="0"/>
              </a:rPr>
              <a:t>current</a:t>
            </a:r>
            <a:r>
              <a:rPr lang="en-US" altLang="ja-JP" sz="2000" dirty="0">
                <a:latin typeface="Times New Roman" panose="02020603050405020304" pitchFamily="18" charset="0"/>
                <a:cs typeface="Times New Roman" panose="02020603050405020304" pitchFamily="18" charset="0"/>
              </a:rPr>
              <a:t>)</a:t>
            </a:r>
          </a:p>
          <a:p>
            <a:endParaRPr lang="en-US" altLang="ja-JP" sz="700" dirty="0">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D8888AFE-425F-D7B5-8A2F-B1B623E93818}"/>
              </a:ext>
            </a:extLst>
          </p:cNvPr>
          <p:cNvSpPr txBox="1"/>
          <p:nvPr/>
        </p:nvSpPr>
        <p:spPr>
          <a:xfrm>
            <a:off x="5118505" y="1860662"/>
            <a:ext cx="2046394" cy="369332"/>
          </a:xfrm>
          <a:prstGeom prst="rect">
            <a:avLst/>
          </a:prstGeom>
          <a:noFill/>
          <a:ln w="28575">
            <a:solidFill>
              <a:srgbClr val="C00000"/>
            </a:solidFill>
          </a:ln>
        </p:spPr>
        <p:txBody>
          <a:bodyPr wrap="none" rtlCol="0">
            <a:spAutoFit/>
          </a:bodyPr>
          <a:lstStyle/>
          <a:p>
            <a:r>
              <a:rPr lang="en-US" altLang="ja-JP" b="1" dirty="0">
                <a:latin typeface="Times New Roman" panose="02020603050405020304" pitchFamily="18" charset="0"/>
                <a:cs typeface="Times New Roman" panose="02020603050405020304" pitchFamily="18" charset="0"/>
              </a:rPr>
              <a:t>Current continuity</a:t>
            </a:r>
            <a:endParaRPr kumimoji="1" lang="ja-JP" altLang="en-US" b="1" dirty="0">
              <a:latin typeface="Times New Roman" panose="02020603050405020304" pitchFamily="18" charset="0"/>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72445707-2C60-B561-F382-7879CC6D9A90}"/>
              </a:ext>
            </a:extLst>
          </p:cNvPr>
          <p:cNvSpPr txBox="1"/>
          <p:nvPr/>
        </p:nvSpPr>
        <p:spPr>
          <a:xfrm>
            <a:off x="1360610" y="4104198"/>
            <a:ext cx="2417650" cy="954107"/>
          </a:xfrm>
          <a:prstGeom prst="rect">
            <a:avLst/>
          </a:prstGeom>
          <a:noFill/>
        </p:spPr>
        <p:txBody>
          <a:bodyPr wrap="none" rtlCol="0">
            <a:spAutoFit/>
          </a:bodyPr>
          <a:lstStyle/>
          <a:p>
            <a:r>
              <a:rPr lang="en-US" altLang="ja-JP" i="1" dirty="0">
                <a:latin typeface="Times New Roman" panose="02020603050405020304" pitchFamily="18" charset="0"/>
                <a:cs typeface="Times New Roman" panose="02020603050405020304" pitchFamily="18" charset="0"/>
              </a:rPr>
              <a:t>M</a:t>
            </a:r>
            <a:r>
              <a:rPr lang="en-US" altLang="ja-JP" baseline="-25000" dirty="0">
                <a:latin typeface="Times New Roman" panose="02020603050405020304" pitchFamily="18" charset="0"/>
                <a:cs typeface="Times New Roman" panose="02020603050405020304" pitchFamily="18" charset="0"/>
              </a:rPr>
              <a:t>i</a:t>
            </a:r>
            <a:r>
              <a:rPr lang="ja-JP" altLang="en-US" dirty="0">
                <a:latin typeface="Times New Roman" panose="02020603050405020304" pitchFamily="18" charset="0"/>
                <a:cs typeface="Times New Roman" panose="02020603050405020304" pitchFamily="18" charset="0"/>
              </a:rPr>
              <a:t>：</a:t>
            </a:r>
            <a:r>
              <a:rPr lang="en-US" altLang="ja-JP" dirty="0">
                <a:latin typeface="Times New Roman" panose="02020603050405020304" pitchFamily="18" charset="0"/>
                <a:cs typeface="Times New Roman" panose="02020603050405020304" pitchFamily="18" charset="0"/>
              </a:rPr>
              <a:t>Mass of H</a:t>
            </a:r>
            <a:r>
              <a:rPr lang="en-US" altLang="ja-JP" baseline="30000" dirty="0">
                <a:latin typeface="Times New Roman" panose="02020603050405020304" pitchFamily="18" charset="0"/>
                <a:cs typeface="Times New Roman" panose="02020603050405020304" pitchFamily="18" charset="0"/>
              </a:rPr>
              <a:t>+</a:t>
            </a:r>
            <a:r>
              <a:rPr lang="en-US" altLang="ja-JP" dirty="0">
                <a:latin typeface="Times New Roman" panose="02020603050405020304" pitchFamily="18" charset="0"/>
                <a:cs typeface="Times New Roman" panose="02020603050405020304" pitchFamily="18" charset="0"/>
              </a:rPr>
              <a:t> </a:t>
            </a:r>
            <a:r>
              <a:rPr lang="en-US" altLang="ja-JP" sz="2000" dirty="0">
                <a:latin typeface="Times New Roman" panose="02020603050405020304" pitchFamily="18" charset="0"/>
                <a:cs typeface="Times New Roman" panose="02020603050405020304" pitchFamily="18" charset="0"/>
              </a:rPr>
              <a:t>ion</a:t>
            </a:r>
          </a:p>
          <a:p>
            <a:r>
              <a:rPr lang="en-US" altLang="ja-JP" i="1" dirty="0" err="1">
                <a:latin typeface="Times New Roman" panose="02020603050405020304" pitchFamily="18" charset="0"/>
                <a:cs typeface="Times New Roman" panose="02020603050405020304" pitchFamily="18" charset="0"/>
              </a:rPr>
              <a:t>j</a:t>
            </a:r>
            <a:r>
              <a:rPr lang="en-US" altLang="ja-JP" i="1" baseline="-25000" dirty="0" err="1">
                <a:latin typeface="Times New Roman" panose="02020603050405020304" pitchFamily="18" charset="0"/>
                <a:cs typeface="Times New Roman" panose="02020603050405020304" pitchFamily="18" charset="0"/>
              </a:rPr>
              <a:t>s</a:t>
            </a:r>
            <a:r>
              <a:rPr lang="en-US" altLang="ja-JP" dirty="0">
                <a:latin typeface="Times New Roman" panose="02020603050405020304" pitchFamily="18" charset="0"/>
                <a:cs typeface="Times New Roman" panose="02020603050405020304" pitchFamily="18" charset="0"/>
              </a:rPr>
              <a:t>: Ion saturation current</a:t>
            </a:r>
          </a:p>
          <a:p>
            <a:r>
              <a:rPr lang="en-US" altLang="ja-JP" i="1" dirty="0">
                <a:latin typeface="Times New Roman" panose="02020603050405020304" pitchFamily="18" charset="0"/>
                <a:cs typeface="Times New Roman" panose="02020603050405020304" pitchFamily="18" charset="0"/>
              </a:rPr>
              <a:t>V</a:t>
            </a:r>
            <a:r>
              <a:rPr lang="ja-JP" altLang="en-US" dirty="0">
                <a:latin typeface="Times New Roman" panose="02020603050405020304" pitchFamily="18" charset="0"/>
                <a:cs typeface="Times New Roman" panose="02020603050405020304" pitchFamily="18" charset="0"/>
              </a:rPr>
              <a:t>：</a:t>
            </a:r>
            <a:r>
              <a:rPr lang="en-US" altLang="ja-JP" dirty="0">
                <a:latin typeface="Times New Roman" panose="02020603050405020304" pitchFamily="18" charset="0"/>
                <a:cs typeface="Times New Roman" panose="02020603050405020304" pitchFamily="18" charset="0"/>
              </a:rPr>
              <a:t>Extraction voltage</a:t>
            </a:r>
            <a:endParaRPr kumimoji="1" lang="ja-JP" altLang="en-US" dirty="0">
              <a:latin typeface="Times New Roman" panose="02020603050405020304" pitchFamily="18" charset="0"/>
              <a:cs typeface="Times New Roman" panose="02020603050405020304" pitchFamily="18" charset="0"/>
            </a:endParaRPr>
          </a:p>
        </p:txBody>
      </p:sp>
      <p:sp>
        <p:nvSpPr>
          <p:cNvPr id="24" name="テキスト ボックス 23">
            <a:extLst>
              <a:ext uri="{FF2B5EF4-FFF2-40B4-BE49-F238E27FC236}">
                <a16:creationId xmlns:a16="http://schemas.microsoft.com/office/drawing/2014/main" id="{B901AC3F-FF87-2D0B-EBFC-4F0D6B00B562}"/>
              </a:ext>
            </a:extLst>
          </p:cNvPr>
          <p:cNvSpPr txBox="1"/>
          <p:nvPr/>
        </p:nvSpPr>
        <p:spPr>
          <a:xfrm>
            <a:off x="8785440" y="3720902"/>
            <a:ext cx="923651" cy="707886"/>
          </a:xfrm>
          <a:prstGeom prst="rect">
            <a:avLst/>
          </a:prstGeom>
          <a:noFill/>
        </p:spPr>
        <p:txBody>
          <a:bodyPr wrap="none" rtlCol="0">
            <a:spAutoFit/>
          </a:bodyPr>
          <a:lstStyle/>
          <a:p>
            <a:pPr algn="just"/>
            <a:r>
              <a:rPr kumimoji="1" lang="en-US" altLang="ja-JP" sz="2000" dirty="0">
                <a:latin typeface="Times New Roman" panose="02020603050405020304" pitchFamily="18" charset="0"/>
                <a:cs typeface="Times New Roman" panose="02020603050405020304" pitchFamily="18" charset="0"/>
              </a:rPr>
              <a:t>Source</a:t>
            </a:r>
          </a:p>
          <a:p>
            <a:pPr algn="just"/>
            <a:r>
              <a:rPr lang="en-US" altLang="ja-JP" sz="2000" dirty="0">
                <a:latin typeface="Times New Roman" panose="02020603050405020304" pitchFamily="18" charset="0"/>
                <a:cs typeface="Times New Roman" panose="02020603050405020304" pitchFamily="18" charset="0"/>
              </a:rPr>
              <a:t>Plasma</a:t>
            </a:r>
            <a:endParaRPr kumimoji="1" lang="ja-JP" altLang="en-US" sz="2000" dirty="0">
              <a:latin typeface="Times New Roman" panose="02020603050405020304" pitchFamily="18" charset="0"/>
              <a:cs typeface="Times New Roman" panose="02020603050405020304" pitchFamily="18" charset="0"/>
            </a:endParaRPr>
          </a:p>
        </p:txBody>
      </p:sp>
      <p:sp>
        <p:nvSpPr>
          <p:cNvPr id="29" name="テキスト ボックス 28">
            <a:extLst>
              <a:ext uri="{FF2B5EF4-FFF2-40B4-BE49-F238E27FC236}">
                <a16:creationId xmlns:a16="http://schemas.microsoft.com/office/drawing/2014/main" id="{F9EE78E5-589D-6A5B-369B-471C9B498F46}"/>
              </a:ext>
            </a:extLst>
          </p:cNvPr>
          <p:cNvSpPr txBox="1"/>
          <p:nvPr/>
        </p:nvSpPr>
        <p:spPr>
          <a:xfrm>
            <a:off x="8575740" y="4756193"/>
            <a:ext cx="1250663" cy="707886"/>
          </a:xfrm>
          <a:prstGeom prst="rect">
            <a:avLst/>
          </a:prstGeom>
          <a:noFill/>
        </p:spPr>
        <p:txBody>
          <a:bodyPr wrap="none" rtlCol="0">
            <a:spAutoFit/>
          </a:bodyPr>
          <a:lstStyle/>
          <a:p>
            <a:pPr algn="just"/>
            <a:r>
              <a:rPr lang="en-US" altLang="ja-JP" sz="2000" dirty="0">
                <a:latin typeface="Times New Roman" panose="02020603050405020304" pitchFamily="18" charset="0"/>
                <a:cs typeface="Times New Roman" panose="02020603050405020304" pitchFamily="18" charset="0"/>
              </a:rPr>
              <a:t>Extraction</a:t>
            </a:r>
          </a:p>
          <a:p>
            <a:pPr algn="just"/>
            <a:r>
              <a:rPr lang="en-US" altLang="ja-JP" sz="2000" dirty="0">
                <a:latin typeface="Times New Roman" panose="02020603050405020304" pitchFamily="18" charset="0"/>
                <a:cs typeface="Times New Roman" panose="02020603050405020304" pitchFamily="18" charset="0"/>
              </a:rPr>
              <a:t>aperture</a:t>
            </a:r>
            <a:endParaRPr kumimoji="1" lang="ja-JP" altLang="en-US" sz="2000" dirty="0">
              <a:latin typeface="Times New Roman" panose="02020603050405020304" pitchFamily="18" charset="0"/>
              <a:cs typeface="Times New Roman" panose="02020603050405020304" pitchFamily="18" charset="0"/>
            </a:endParaRPr>
          </a:p>
        </p:txBody>
      </p:sp>
      <p:graphicFrame>
        <p:nvGraphicFramePr>
          <p:cNvPr id="36" name="オブジェクト 35">
            <a:extLst>
              <a:ext uri="{FF2B5EF4-FFF2-40B4-BE49-F238E27FC236}">
                <a16:creationId xmlns:a16="http://schemas.microsoft.com/office/drawing/2014/main" id="{B6AFE5DB-CE07-751D-D12E-F1ECFCE41E37}"/>
              </a:ext>
            </a:extLst>
          </p:cNvPr>
          <p:cNvGraphicFramePr>
            <a:graphicFrameLocks noChangeAspect="1"/>
          </p:cNvGraphicFramePr>
          <p:nvPr>
            <p:extLst>
              <p:ext uri="{D42A27DB-BD31-4B8C-83A1-F6EECF244321}">
                <p14:modId xmlns:p14="http://schemas.microsoft.com/office/powerpoint/2010/main" val="2290721888"/>
              </p:ext>
            </p:extLst>
          </p:nvPr>
        </p:nvGraphicFramePr>
        <p:xfrm>
          <a:off x="5248426" y="5614107"/>
          <a:ext cx="1661293" cy="978976"/>
        </p:xfrm>
        <a:graphic>
          <a:graphicData uri="http://schemas.openxmlformats.org/presentationml/2006/ole">
            <mc:AlternateContent xmlns:mc="http://schemas.openxmlformats.org/markup-compatibility/2006">
              <mc:Choice xmlns:v="urn:schemas-microsoft-com:vml" Requires="v">
                <p:oleObj name="Equation" r:id="rId10" imgW="711000" imgH="419040" progId="Equation.DSMT4">
                  <p:embed/>
                </p:oleObj>
              </mc:Choice>
              <mc:Fallback>
                <p:oleObj name="Equation" r:id="rId10" imgW="711000" imgH="419040" progId="Equation.DSMT4">
                  <p:embed/>
                  <p:pic>
                    <p:nvPicPr>
                      <p:cNvPr id="9" name="オブジェクト 8"/>
                      <p:cNvPicPr/>
                      <p:nvPr/>
                    </p:nvPicPr>
                    <p:blipFill>
                      <a:blip r:embed="rId11"/>
                      <a:stretch>
                        <a:fillRect/>
                      </a:stretch>
                    </p:blipFill>
                    <p:spPr>
                      <a:xfrm>
                        <a:off x="5248426" y="5614107"/>
                        <a:ext cx="1661293" cy="978976"/>
                      </a:xfrm>
                      <a:prstGeom prst="rect">
                        <a:avLst/>
                      </a:prstGeom>
                      <a:solidFill>
                        <a:srgbClr val="FFFF00"/>
                      </a:solidFill>
                    </p:spPr>
                  </p:pic>
                </p:oleObj>
              </mc:Fallback>
            </mc:AlternateContent>
          </a:graphicData>
        </a:graphic>
      </p:graphicFrame>
      <p:sp>
        <p:nvSpPr>
          <p:cNvPr id="39" name="テキスト ボックス 38">
            <a:extLst>
              <a:ext uri="{FF2B5EF4-FFF2-40B4-BE49-F238E27FC236}">
                <a16:creationId xmlns:a16="http://schemas.microsoft.com/office/drawing/2014/main" id="{7FF117BF-EE44-B60C-71D5-A5004F843AFF}"/>
              </a:ext>
            </a:extLst>
          </p:cNvPr>
          <p:cNvSpPr txBox="1"/>
          <p:nvPr/>
        </p:nvSpPr>
        <p:spPr>
          <a:xfrm>
            <a:off x="4368439" y="5279413"/>
            <a:ext cx="441146" cy="461665"/>
          </a:xfrm>
          <a:prstGeom prst="rect">
            <a:avLst/>
          </a:prstGeom>
          <a:noFill/>
        </p:spPr>
        <p:txBody>
          <a:bodyPr wrap="none" rtlCol="0">
            <a:spAutoFit/>
          </a:bodyPr>
          <a:lstStyle/>
          <a:p>
            <a:r>
              <a:rPr kumimoji="1" lang="en-US" altLang="ja-JP" sz="2400" dirty="0">
                <a:latin typeface="Times New Roman" panose="02020603050405020304" pitchFamily="18" charset="0"/>
                <a:cs typeface="Times New Roman" panose="02020603050405020304" pitchFamily="18" charset="0"/>
              </a:rPr>
              <a:t>or</a:t>
            </a:r>
            <a:endParaRPr kumimoji="1" lang="ja-JP" alt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6283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BD68BB0-753F-BBB5-B674-1489077C434E}"/>
              </a:ext>
            </a:extLst>
          </p:cNvPr>
          <p:cNvSpPr txBox="1"/>
          <p:nvPr/>
        </p:nvSpPr>
        <p:spPr>
          <a:xfrm>
            <a:off x="349430" y="136913"/>
            <a:ext cx="11394466" cy="400110"/>
          </a:xfrm>
          <a:prstGeom prst="rect">
            <a:avLst/>
          </a:prstGeom>
          <a:noFill/>
          <a:ln w="28575">
            <a:solidFill>
              <a:srgbClr val="FF0000"/>
            </a:solidFill>
          </a:ln>
        </p:spPr>
        <p:txBody>
          <a:bodyPr wrap="none" rtlCol="0">
            <a:spAutoFit/>
          </a:bodyPr>
          <a:lstStyle/>
          <a:p>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For the surface-produced negative ions, an ion saturation current cannot be defined as it is for positive ions !?</a:t>
            </a:r>
            <a:endParaRPr kumimoji="1"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56B5F3D2-2229-7703-3607-CC5C2A561192}"/>
              </a:ext>
            </a:extLst>
          </p:cNvPr>
          <p:cNvSpPr txBox="1"/>
          <p:nvPr/>
        </p:nvSpPr>
        <p:spPr>
          <a:xfrm>
            <a:off x="439512" y="663461"/>
            <a:ext cx="11468953" cy="1938992"/>
          </a:xfrm>
          <a:prstGeom prst="rect">
            <a:avLst/>
          </a:prstGeom>
          <a:solidFill>
            <a:srgbClr val="FFFF99"/>
          </a:solidFill>
        </p:spPr>
        <p:txBody>
          <a:bodyPr wrap="square">
            <a:spAutoFit/>
          </a:bodyPr>
          <a:lstStyle/>
          <a:p>
            <a:pPr algn="just"/>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After being emitted from the PG, surface-produced negative ions reverse their direction within the bulk plasma and are extracted.</a:t>
            </a:r>
          </a:p>
          <a:p>
            <a:pPr algn="ctr"/>
            <a:r>
              <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a:t>
            </a:r>
            <a:endPar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endParaRPr>
          </a:p>
          <a:p>
            <a:pPr algn="just"/>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The ion sheath distance </a:t>
            </a:r>
            <a:r>
              <a:rPr lang="en-US" altLang="ja-JP" sz="2000" i="1" dirty="0" err="1">
                <a:latin typeface="Times New Roman" panose="02020603050405020304" pitchFamily="18" charset="0"/>
                <a:ea typeface="ＭＳ Ｐゴシック" panose="020B0600070205080204" pitchFamily="50" charset="-128"/>
                <a:cs typeface="Times New Roman" panose="02020603050405020304" pitchFamily="18" charset="0"/>
              </a:rPr>
              <a:t>d</a:t>
            </a:r>
            <a:r>
              <a:rPr lang="en-US" altLang="ja-JP" sz="2000" i="1" baseline="-25000" dirty="0" err="1">
                <a:latin typeface="Times New Roman" panose="02020603050405020304" pitchFamily="18" charset="0"/>
                <a:ea typeface="ＭＳ Ｐゴシック" panose="020B0600070205080204" pitchFamily="50" charset="-128"/>
                <a:cs typeface="Times New Roman" panose="02020603050405020304" pitchFamily="18" charset="0"/>
              </a:rPr>
              <a:t>eff</a:t>
            </a:r>
            <a:r>
              <a:rPr lang="en-US" altLang="ja-JP" sz="2000" i="1" baseline="-25000"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can be evaluated using the negative ion current density </a:t>
            </a:r>
            <a:r>
              <a:rPr lang="en-US" altLang="ja-JP" sz="2000" i="1" dirty="0" err="1">
                <a:latin typeface="Times New Roman" panose="02020603050405020304" pitchFamily="18" charset="0"/>
                <a:ea typeface="ＭＳ Ｐゴシック" panose="020B0600070205080204" pitchFamily="50" charset="-128"/>
                <a:cs typeface="Times New Roman" panose="02020603050405020304" pitchFamily="18" charset="0"/>
              </a:rPr>
              <a:t>J</a:t>
            </a:r>
            <a:r>
              <a:rPr lang="en-US" altLang="ja-JP" sz="2000" i="1" baseline="-25000" dirty="0" err="1">
                <a:latin typeface="Times New Roman" panose="02020603050405020304" pitchFamily="18" charset="0"/>
                <a:ea typeface="ＭＳ Ｐゴシック" panose="020B0600070205080204" pitchFamily="50" charset="-128"/>
                <a:cs typeface="Times New Roman" panose="02020603050405020304" pitchFamily="18" charset="0"/>
              </a:rPr>
              <a:t>b</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 emitted from the PG surface, instead of the ion saturation current ?</a:t>
            </a:r>
          </a:p>
          <a:p>
            <a:pPr algn="ctr"/>
            <a:r>
              <a:rPr lang="en-US" altLang="ja-JP" sz="2000" i="1" dirty="0" err="1">
                <a:latin typeface="Times New Roman" panose="02020603050405020304" pitchFamily="18" charset="0"/>
                <a:ea typeface="ＭＳ Ｐゴシック" panose="020B0600070205080204" pitchFamily="50" charset="-128"/>
                <a:cs typeface="Times New Roman" panose="02020603050405020304" pitchFamily="18" charset="0"/>
              </a:rPr>
              <a:t>aJ</a:t>
            </a:r>
            <a:r>
              <a:rPr lang="en-US" altLang="ja-JP" sz="2000" i="1" baseline="-25000" dirty="0" err="1">
                <a:latin typeface="Times New Roman" panose="02020603050405020304" pitchFamily="18" charset="0"/>
                <a:ea typeface="ＭＳ Ｐゴシック" panose="020B0600070205080204" pitchFamily="50" charset="-128"/>
                <a:cs typeface="Times New Roman" panose="02020603050405020304" pitchFamily="18" charset="0"/>
              </a:rPr>
              <a:t>b</a:t>
            </a:r>
            <a:r>
              <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a:t>
            </a:r>
            <a:r>
              <a:rPr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2000" i="1" dirty="0" err="1">
                <a:latin typeface="Times New Roman" panose="02020603050405020304" pitchFamily="18" charset="0"/>
                <a:ea typeface="ＭＳ Ｐゴシック" panose="020B0600070205080204" pitchFamily="50" charset="-128"/>
                <a:cs typeface="Times New Roman" panose="02020603050405020304" pitchFamily="18" charset="0"/>
              </a:rPr>
              <a:t>J</a:t>
            </a:r>
            <a:r>
              <a:rPr lang="en-US" altLang="ja-JP" sz="2000" i="1" baseline="30000" dirty="0" err="1">
                <a:latin typeface="Times New Roman" panose="02020603050405020304" pitchFamily="18" charset="0"/>
                <a:ea typeface="ＭＳ Ｐゴシック" panose="020B0600070205080204" pitchFamily="50" charset="-128"/>
                <a:cs typeface="Times New Roman" panose="02020603050405020304" pitchFamily="18" charset="0"/>
              </a:rPr>
              <a:t>ext</a:t>
            </a:r>
            <a:r>
              <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   (0 &lt; a ≦1)</a:t>
            </a:r>
          </a:p>
        </p:txBody>
      </p:sp>
      <p:sp>
        <p:nvSpPr>
          <p:cNvPr id="12" name="テキスト ボックス 11">
            <a:extLst>
              <a:ext uri="{FF2B5EF4-FFF2-40B4-BE49-F238E27FC236}">
                <a16:creationId xmlns:a16="http://schemas.microsoft.com/office/drawing/2014/main" id="{41E1637A-CFFE-9203-99D3-73FBBA846187}"/>
              </a:ext>
            </a:extLst>
          </p:cNvPr>
          <p:cNvSpPr txBox="1"/>
          <p:nvPr/>
        </p:nvSpPr>
        <p:spPr>
          <a:xfrm>
            <a:off x="82745" y="3640548"/>
            <a:ext cx="6347635" cy="1015663"/>
          </a:xfrm>
          <a:prstGeom prst="rect">
            <a:avLst/>
          </a:prstGeom>
          <a:solidFill>
            <a:srgbClr val="CCFFCC"/>
          </a:solidFill>
        </p:spPr>
        <p:txBody>
          <a:bodyPr wrap="none" rtlCol="0">
            <a:spAutoFit/>
          </a:bodyPr>
          <a:lstStyle/>
          <a:p>
            <a:r>
              <a:rPr kumimoji="1" lang="en-US" altLang="ja-JP" sz="2000" dirty="0">
                <a:latin typeface="Times New Roman" panose="02020603050405020304" pitchFamily="18" charset="0"/>
                <a:cs typeface="Times New Roman" panose="02020603050405020304" pitchFamily="18" charset="0"/>
              </a:rPr>
              <a:t>Substituting</a:t>
            </a:r>
            <a:r>
              <a:rPr kumimoji="1" lang="en-US" altLang="ja-JP" sz="2000" i="1" dirty="0">
                <a:latin typeface="Times New Roman" panose="02020603050405020304" pitchFamily="18" charset="0"/>
                <a:cs typeface="Times New Roman" panose="02020603050405020304" pitchFamily="18" charset="0"/>
              </a:rPr>
              <a:t> </a:t>
            </a:r>
            <a:r>
              <a:rPr kumimoji="1" lang="en-US" altLang="ja-JP" sz="2000" i="1" dirty="0" err="1">
                <a:latin typeface="Times New Roman" panose="02020603050405020304" pitchFamily="18" charset="0"/>
                <a:cs typeface="Times New Roman" panose="02020603050405020304" pitchFamily="18" charset="0"/>
              </a:rPr>
              <a:t>J</a:t>
            </a:r>
            <a:r>
              <a:rPr kumimoji="1" lang="en-US" altLang="ja-JP" sz="2000" i="1" baseline="-25000" dirty="0" err="1">
                <a:latin typeface="Times New Roman" panose="02020603050405020304" pitchFamily="18" charset="0"/>
                <a:cs typeface="Times New Roman" panose="02020603050405020304" pitchFamily="18" charset="0"/>
              </a:rPr>
              <a:t>b</a:t>
            </a:r>
            <a:r>
              <a:rPr kumimoji="1" lang="en-US" altLang="ja-JP" sz="2000" dirty="0">
                <a:latin typeface="Times New Roman" panose="02020603050405020304" pitchFamily="18" charset="0"/>
                <a:cs typeface="Times New Roman" panose="02020603050405020304" pitchFamily="18" charset="0"/>
              </a:rPr>
              <a:t> = 146 A/m</a:t>
            </a:r>
            <a:r>
              <a:rPr kumimoji="1" lang="en-US" altLang="ja-JP" sz="2000" baseline="30000" dirty="0">
                <a:latin typeface="Times New Roman" panose="02020603050405020304" pitchFamily="18" charset="0"/>
                <a:cs typeface="Times New Roman" panose="02020603050405020304" pitchFamily="18" charset="0"/>
              </a:rPr>
              <a:t>2</a:t>
            </a:r>
            <a:r>
              <a:rPr kumimoji="1" lang="en-US" altLang="ja-JP" sz="2000" dirty="0">
                <a:latin typeface="Times New Roman" panose="02020603050405020304" pitchFamily="18" charset="0"/>
                <a:cs typeface="Times New Roman" panose="02020603050405020304" pitchFamily="18" charset="0"/>
              </a:rPr>
              <a:t>, </a:t>
            </a:r>
            <a:r>
              <a:rPr lang="en-US" altLang="ja-JP" sz="2000" i="1" dirty="0">
                <a:latin typeface="Times New Roman" panose="02020603050405020304" pitchFamily="18" charset="0"/>
                <a:cs typeface="Times New Roman" panose="02020603050405020304" pitchFamily="18" charset="0"/>
              </a:rPr>
              <a:t>a</a:t>
            </a:r>
            <a:r>
              <a:rPr lang="en-US" altLang="ja-JP" sz="2000" dirty="0">
                <a:latin typeface="Times New Roman" panose="02020603050405020304" pitchFamily="18" charset="0"/>
                <a:cs typeface="Times New Roman" panose="02020603050405020304" pitchFamily="18" charset="0"/>
              </a:rPr>
              <a:t> = 1, </a:t>
            </a:r>
            <a:r>
              <a:rPr lang="en-US" altLang="ja-JP" sz="2000" i="1" dirty="0" err="1">
                <a:latin typeface="Times New Roman" panose="02020603050405020304" pitchFamily="18" charset="0"/>
                <a:cs typeface="Times New Roman" panose="02020603050405020304" pitchFamily="18" charset="0"/>
              </a:rPr>
              <a:t>V</a:t>
            </a:r>
            <a:r>
              <a:rPr lang="en-US" altLang="ja-JP" sz="2000" i="1" baseline="-25000" dirty="0" err="1">
                <a:latin typeface="Times New Roman" panose="02020603050405020304" pitchFamily="18" charset="0"/>
                <a:cs typeface="Times New Roman" panose="02020603050405020304" pitchFamily="18" charset="0"/>
              </a:rPr>
              <a:t>sim</a:t>
            </a:r>
            <a:r>
              <a:rPr lang="en-US" altLang="ja-JP" sz="2000" dirty="0">
                <a:latin typeface="Times New Roman" panose="02020603050405020304" pitchFamily="18" charset="0"/>
                <a:cs typeface="Times New Roman" panose="02020603050405020304" pitchFamily="18" charset="0"/>
              </a:rPr>
              <a:t> = 90.5 V, one obtains</a:t>
            </a:r>
          </a:p>
          <a:p>
            <a:r>
              <a:rPr lang="en-US" altLang="ja-JP" sz="2000" i="1" dirty="0" err="1">
                <a:latin typeface="Times New Roman" panose="02020603050405020304" pitchFamily="18" charset="0"/>
                <a:cs typeface="Times New Roman" panose="02020603050405020304" pitchFamily="18" charset="0"/>
              </a:rPr>
              <a:t>d</a:t>
            </a:r>
            <a:r>
              <a:rPr kumimoji="1" lang="en-US" altLang="ja-JP" sz="2000" i="1" baseline="-25000" dirty="0" err="1">
                <a:latin typeface="Times New Roman" panose="02020603050405020304" pitchFamily="18" charset="0"/>
                <a:cs typeface="Times New Roman" panose="02020603050405020304" pitchFamily="18" charset="0"/>
              </a:rPr>
              <a:t>eff</a:t>
            </a:r>
            <a:r>
              <a:rPr kumimoji="1" lang="en-US" altLang="ja-JP" sz="2000" i="1" baseline="-25000" dirty="0">
                <a:latin typeface="Times New Roman" panose="02020603050405020304" pitchFamily="18" charset="0"/>
                <a:cs typeface="Times New Roman" panose="02020603050405020304" pitchFamily="18" charset="0"/>
              </a:rPr>
              <a:t>, sim </a:t>
            </a:r>
            <a:r>
              <a:rPr kumimoji="1" lang="en-US" altLang="ja-JP" sz="2000" dirty="0">
                <a:latin typeface="Times New Roman" panose="02020603050405020304" pitchFamily="18" charset="0"/>
                <a:cs typeface="Times New Roman" panose="02020603050405020304" pitchFamily="18" charset="0"/>
              </a:rPr>
              <a:t>= 0.657 mm = 7.23× 5</a:t>
            </a:r>
            <a:r>
              <a:rPr lang="en-US" altLang="ja-JP" sz="2000" i="1" dirty="0">
                <a:latin typeface="Times New Roman" panose="02020603050405020304" pitchFamily="18" charset="0"/>
                <a:cs typeface="Times New Roman" panose="02020603050405020304" pitchFamily="18" charset="0"/>
              </a:rPr>
              <a:t>λ</a:t>
            </a:r>
            <a:r>
              <a:rPr lang="en-US" altLang="ja-JP" sz="2000" i="1" baseline="-25000" dirty="0">
                <a:latin typeface="Times New Roman" panose="02020603050405020304" pitchFamily="18" charset="0"/>
                <a:cs typeface="Times New Roman" panose="02020603050405020304" pitchFamily="18" charset="0"/>
              </a:rPr>
              <a:t>De </a:t>
            </a:r>
            <a:r>
              <a:rPr lang="en-US" altLang="ja-JP" sz="2000" i="1" dirty="0">
                <a:latin typeface="Times New Roman" panose="02020603050405020304" pitchFamily="18" charset="0"/>
                <a:cs typeface="Times New Roman" panose="02020603050405020304" pitchFamily="18" charset="0"/>
              </a:rPr>
              <a:t> </a:t>
            </a:r>
            <a:r>
              <a:rPr lang="en-US" altLang="ja-JP" sz="2000" dirty="0">
                <a:latin typeface="Times New Roman" panose="02020603050405020304" pitchFamily="18" charset="0"/>
                <a:cs typeface="Times New Roman" panose="02020603050405020304" pitchFamily="18" charset="0"/>
              </a:rPr>
              <a:t>( </a:t>
            </a:r>
            <a:r>
              <a:rPr lang="en-US" altLang="ja-JP" sz="2000" i="1" dirty="0" err="1">
                <a:latin typeface="Times New Roman" panose="02020603050405020304" pitchFamily="18" charset="0"/>
                <a:cs typeface="Times New Roman" panose="02020603050405020304" pitchFamily="18" charset="0"/>
              </a:rPr>
              <a:t>λ</a:t>
            </a:r>
            <a:r>
              <a:rPr lang="en-US" altLang="ja-JP" sz="2000" i="1" baseline="-25000" dirty="0" err="1">
                <a:latin typeface="Times New Roman" panose="02020603050405020304" pitchFamily="18" charset="0"/>
                <a:cs typeface="Times New Roman" panose="02020603050405020304" pitchFamily="18" charset="0"/>
              </a:rPr>
              <a:t>De</a:t>
            </a:r>
            <a:r>
              <a:rPr lang="en-US" altLang="ja-JP" sz="2000" dirty="0">
                <a:latin typeface="Times New Roman" panose="02020603050405020304" pitchFamily="18" charset="0"/>
                <a:cs typeface="Times New Roman" panose="02020603050405020304" pitchFamily="18" charset="0"/>
              </a:rPr>
              <a:t> = 0.0157 mm )</a:t>
            </a:r>
            <a:endParaRPr lang="en-US" altLang="ja-JP" sz="2000" i="1" baseline="-25000" dirty="0">
              <a:latin typeface="Times New Roman" panose="02020603050405020304" pitchFamily="18" charset="0"/>
              <a:cs typeface="Times New Roman" panose="02020603050405020304" pitchFamily="18" charset="0"/>
            </a:endParaRPr>
          </a:p>
          <a:p>
            <a:r>
              <a:rPr lang="en-US" altLang="ja-JP" sz="2000" i="1" dirty="0" err="1">
                <a:latin typeface="Times New Roman" panose="02020603050405020304" pitchFamily="18" charset="0"/>
                <a:cs typeface="Times New Roman" panose="02020603050405020304" pitchFamily="18" charset="0"/>
              </a:rPr>
              <a:t>z</a:t>
            </a:r>
            <a:r>
              <a:rPr lang="en-US" altLang="ja-JP" sz="2000" i="1" baseline="-25000" dirty="0" err="1">
                <a:latin typeface="Times New Roman" panose="02020603050405020304" pitchFamily="18" charset="0"/>
                <a:cs typeface="Times New Roman" panose="02020603050405020304" pitchFamily="18" charset="0"/>
              </a:rPr>
              <a:t>sim</a:t>
            </a:r>
            <a:r>
              <a:rPr lang="en-US" altLang="ja-JP" sz="2000" dirty="0">
                <a:latin typeface="Times New Roman" panose="02020603050405020304" pitchFamily="18" charset="0"/>
                <a:cs typeface="Times New Roman" panose="02020603050405020304" pitchFamily="18" charset="0"/>
              </a:rPr>
              <a:t> = 49 </a:t>
            </a:r>
            <a:r>
              <a:rPr lang="ja-JP" altLang="en-US" sz="2000" dirty="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 7.23 = 41.77×5</a:t>
            </a:r>
            <a:r>
              <a:rPr lang="en-US" altLang="ja-JP" sz="2000" i="1" dirty="0">
                <a:latin typeface="Times New Roman" panose="02020603050405020304" pitchFamily="18" charset="0"/>
                <a:cs typeface="Times New Roman" panose="02020603050405020304" pitchFamily="18" charset="0"/>
              </a:rPr>
              <a:t>λ</a:t>
            </a:r>
            <a:r>
              <a:rPr lang="en-US" altLang="ja-JP" sz="2000" i="1" baseline="-25000" dirty="0">
                <a:latin typeface="Times New Roman" panose="02020603050405020304" pitchFamily="18" charset="0"/>
                <a:cs typeface="Times New Roman" panose="02020603050405020304" pitchFamily="18" charset="0"/>
              </a:rPr>
              <a:t>De</a:t>
            </a:r>
            <a:endParaRPr lang="ja-JP" altLang="en-US" sz="20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79E97380-9FEB-E9A0-C6F9-20117E416458}"/>
                  </a:ext>
                </a:extLst>
              </p:cNvPr>
              <p:cNvSpPr txBox="1"/>
              <p:nvPr/>
            </p:nvSpPr>
            <p:spPr>
              <a:xfrm>
                <a:off x="1693825" y="2696702"/>
                <a:ext cx="2790956" cy="783356"/>
              </a:xfrm>
              <a:prstGeom prst="rect">
                <a:avLst/>
              </a:prstGeom>
              <a:noFill/>
              <a:ln w="28575">
                <a:solidFill>
                  <a:srgbClr val="00B0F0"/>
                </a:solidFill>
              </a:ln>
            </p:spPr>
            <p:txBody>
              <a:bodyPr wrap="none" lIns="0" tIns="0" rIns="0" bIns="0" rtlCol="0">
                <a:spAutoFit/>
              </a:bodyPr>
              <a:lstStyle/>
              <a:p>
                <a:pPr/>
                <a14:m>
                  <m:oMathPara xmlns:m="http://schemas.openxmlformats.org/officeDocument/2006/math">
                    <m:oMath>
                      <m:sSub>
                        <m:sSubPr>
                          <m:ctrlPr>
                            <a:rPr kumimoji="1" lang="en-US" altLang="ja-JP" sz="2000" b="0" i="1" smtClean="0">
                              <a:latin typeface="Cambria Math" panose="02040503050406030204" pitchFamily="18" charset="0"/>
                            </a:rPr>
                          </m:ctrlPr>
                        </m:sSubPr>
                        <m:e>
                          <m:r>
                            <a:rPr kumimoji="1" lang="en-US" altLang="ja-JP" sz="2000" b="0" i="1" smtClean="0">
                              <a:latin typeface="Cambria Math" panose="02040503050406030204" pitchFamily="18" charset="0"/>
                            </a:rPr>
                            <m:t>𝑑</m:t>
                          </m:r>
                        </m:e>
                        <m:sub>
                          <m:r>
                            <a:rPr kumimoji="1" lang="en-US" altLang="ja-JP" sz="2000" b="0" i="1" smtClean="0">
                              <a:latin typeface="Cambria Math" panose="02040503050406030204" pitchFamily="18" charset="0"/>
                            </a:rPr>
                            <m:t>𝑒𝑓𝑓</m:t>
                          </m:r>
                        </m:sub>
                      </m:sSub>
                      <m:r>
                        <a:rPr kumimoji="1" lang="en-US" altLang="ja-JP" sz="2000" b="0" i="1" smtClean="0">
                          <a:latin typeface="Cambria Math" panose="02040503050406030204" pitchFamily="18" charset="0"/>
                        </a:rPr>
                        <m:t>=</m:t>
                      </m:r>
                      <m:sSup>
                        <m:sSupPr>
                          <m:ctrlPr>
                            <a:rPr kumimoji="1" lang="en-US" altLang="ja-JP" sz="2000" b="0" i="1" smtClean="0">
                              <a:latin typeface="Cambria Math" panose="02040503050406030204" pitchFamily="18" charset="0"/>
                            </a:rPr>
                          </m:ctrlPr>
                        </m:sSupPr>
                        <m:e>
                          <m:d>
                            <m:dPr>
                              <m:ctrlPr>
                                <a:rPr kumimoji="1" lang="en-US" altLang="ja-JP" sz="2000" b="0" i="1" smtClean="0">
                                  <a:latin typeface="Cambria Math" panose="02040503050406030204" pitchFamily="18" charset="0"/>
                                </a:rPr>
                              </m:ctrlPr>
                            </m:dPr>
                            <m:e>
                              <m:f>
                                <m:fPr>
                                  <m:ctrlPr>
                                    <a:rPr kumimoji="1" lang="en-US" altLang="ja-JP" sz="2000" b="0" i="1" smtClean="0">
                                      <a:latin typeface="Cambria Math" panose="02040503050406030204" pitchFamily="18" charset="0"/>
                                    </a:rPr>
                                  </m:ctrlPr>
                                </m:fPr>
                                <m:num>
                                  <m:r>
                                    <a:rPr kumimoji="1" lang="en-US" altLang="ja-JP" sz="2000" b="0" i="1" smtClean="0">
                                      <a:latin typeface="Cambria Math" panose="02040503050406030204" pitchFamily="18" charset="0"/>
                                    </a:rPr>
                                    <m:t>4</m:t>
                                  </m:r>
                                </m:num>
                                <m:den>
                                  <m:r>
                                    <a:rPr kumimoji="1" lang="en-US" altLang="ja-JP" sz="2000" b="0" i="1" smtClean="0">
                                      <a:latin typeface="Cambria Math" panose="02040503050406030204" pitchFamily="18" charset="0"/>
                                    </a:rPr>
                                    <m:t>9</m:t>
                                  </m:r>
                                </m:den>
                              </m:f>
                              <m:sSub>
                                <m:sSubPr>
                                  <m:ctrlPr>
                                    <a:rPr kumimoji="1" lang="ja-JP" altLang="en-US" sz="2000" b="0" i="1" smtClean="0">
                                      <a:latin typeface="Cambria Math" panose="02040503050406030204" pitchFamily="18" charset="0"/>
                                    </a:rPr>
                                  </m:ctrlPr>
                                </m:sSubPr>
                                <m:e>
                                  <m:r>
                                    <a:rPr kumimoji="1" lang="ja-JP" altLang="en-US" sz="2000" b="0" i="1" smtClean="0">
                                      <a:latin typeface="Cambria Math" panose="02040503050406030204" pitchFamily="18" charset="0"/>
                                    </a:rPr>
                                    <m:t>𝜀</m:t>
                                  </m:r>
                                </m:e>
                                <m:sub>
                                  <m:r>
                                    <a:rPr kumimoji="1" lang="en-US" altLang="ja-JP" sz="2000" b="0" i="1" smtClean="0">
                                      <a:latin typeface="Cambria Math" panose="02040503050406030204" pitchFamily="18" charset="0"/>
                                    </a:rPr>
                                    <m:t>0</m:t>
                                  </m:r>
                                </m:sub>
                              </m:sSub>
                              <m:f>
                                <m:fPr>
                                  <m:ctrlPr>
                                    <a:rPr kumimoji="1" lang="en-US" altLang="ja-JP" sz="2000" b="0" i="1" smtClean="0">
                                      <a:latin typeface="Cambria Math" panose="02040503050406030204" pitchFamily="18" charset="0"/>
                                    </a:rPr>
                                  </m:ctrlPr>
                                </m:fPr>
                                <m:num>
                                  <m:r>
                                    <a:rPr kumimoji="1" lang="en-US" altLang="ja-JP" sz="2000" b="0" i="1" smtClean="0">
                                      <a:latin typeface="Cambria Math" panose="02040503050406030204" pitchFamily="18" charset="0"/>
                                    </a:rPr>
                                    <m:t>2</m:t>
                                  </m:r>
                                  <m:r>
                                    <a:rPr kumimoji="1" lang="en-US" altLang="ja-JP" sz="2000" b="0" i="1" smtClean="0">
                                      <a:latin typeface="Cambria Math" panose="02040503050406030204" pitchFamily="18" charset="0"/>
                                    </a:rPr>
                                    <m:t>𝑒</m:t>
                                  </m:r>
                                </m:num>
                                <m:den>
                                  <m:sSub>
                                    <m:sSubPr>
                                      <m:ctrlPr>
                                        <a:rPr kumimoji="1" lang="en-US" altLang="ja-JP" sz="2000" b="0" i="1" smtClean="0">
                                          <a:latin typeface="Cambria Math" panose="02040503050406030204" pitchFamily="18" charset="0"/>
                                        </a:rPr>
                                      </m:ctrlPr>
                                    </m:sSubPr>
                                    <m:e>
                                      <m:r>
                                        <a:rPr kumimoji="1" lang="en-US" altLang="ja-JP" sz="2000" b="0" i="1" smtClean="0">
                                          <a:latin typeface="Cambria Math" panose="02040503050406030204" pitchFamily="18" charset="0"/>
                                        </a:rPr>
                                        <m:t>𝑀</m:t>
                                      </m:r>
                                    </m:e>
                                    <m:sub>
                                      <m:r>
                                        <a:rPr kumimoji="1" lang="en-US" altLang="ja-JP" sz="2000" b="0" i="1" smtClean="0">
                                          <a:latin typeface="Cambria Math" panose="02040503050406030204" pitchFamily="18" charset="0"/>
                                        </a:rPr>
                                        <m:t>𝑖</m:t>
                                      </m:r>
                                    </m:sub>
                                  </m:sSub>
                                </m:den>
                              </m:f>
                              <m:f>
                                <m:fPr>
                                  <m:ctrlPr>
                                    <a:rPr kumimoji="1" lang="en-US" altLang="ja-JP" sz="2000" b="0" i="1" smtClean="0">
                                      <a:latin typeface="Cambria Math" panose="02040503050406030204" pitchFamily="18" charset="0"/>
                                    </a:rPr>
                                  </m:ctrlPr>
                                </m:fPr>
                                <m:num>
                                  <m:sSup>
                                    <m:sSupPr>
                                      <m:ctrlPr>
                                        <a:rPr kumimoji="1" lang="en-US" altLang="ja-JP" sz="2000" b="0" i="1" smtClean="0">
                                          <a:latin typeface="Cambria Math" panose="02040503050406030204" pitchFamily="18" charset="0"/>
                                        </a:rPr>
                                      </m:ctrlPr>
                                    </m:sSupPr>
                                    <m:e>
                                      <m:r>
                                        <a:rPr kumimoji="1" lang="en-US" altLang="ja-JP" sz="2000" b="0" i="1" smtClean="0">
                                          <a:latin typeface="Cambria Math" panose="02040503050406030204" pitchFamily="18" charset="0"/>
                                        </a:rPr>
                                        <m:t>𝑉</m:t>
                                      </m:r>
                                    </m:e>
                                    <m:sup>
                                      <m:r>
                                        <a:rPr kumimoji="1" lang="en-US" altLang="ja-JP" sz="2000" b="0" i="1" smtClean="0">
                                          <a:latin typeface="Cambria Math" panose="02040503050406030204" pitchFamily="18" charset="0"/>
                                        </a:rPr>
                                        <m:t>3/2</m:t>
                                      </m:r>
                                    </m:sup>
                                  </m:sSup>
                                </m:num>
                                <m:den>
                                  <m:r>
                                    <a:rPr kumimoji="1" lang="en-US" altLang="ja-JP" sz="2000" b="0" i="1" smtClean="0">
                                      <a:latin typeface="Cambria Math" panose="02040503050406030204" pitchFamily="18" charset="0"/>
                                    </a:rPr>
                                    <m:t>𝑎</m:t>
                                  </m:r>
                                  <m:sSub>
                                    <m:sSubPr>
                                      <m:ctrlPr>
                                        <a:rPr kumimoji="1" lang="en-US" altLang="ja-JP" sz="2000" b="0" i="1" smtClean="0">
                                          <a:latin typeface="Cambria Math" panose="02040503050406030204" pitchFamily="18" charset="0"/>
                                        </a:rPr>
                                      </m:ctrlPr>
                                    </m:sSubPr>
                                    <m:e>
                                      <m:r>
                                        <a:rPr kumimoji="1" lang="en-US" altLang="ja-JP" sz="2000" b="0" i="1" smtClean="0">
                                          <a:latin typeface="Cambria Math" panose="02040503050406030204" pitchFamily="18" charset="0"/>
                                        </a:rPr>
                                        <m:t>𝐽</m:t>
                                      </m:r>
                                    </m:e>
                                    <m:sub>
                                      <m:r>
                                        <a:rPr kumimoji="1" lang="en-US" altLang="ja-JP" sz="2000" b="0" i="1" smtClean="0">
                                          <a:latin typeface="Cambria Math" panose="02040503050406030204" pitchFamily="18" charset="0"/>
                                        </a:rPr>
                                        <m:t>𝑏</m:t>
                                      </m:r>
                                    </m:sub>
                                  </m:sSub>
                                </m:den>
                              </m:f>
                            </m:e>
                          </m:d>
                        </m:e>
                        <m:sup>
                          <m:r>
                            <a:rPr kumimoji="1" lang="en-US" altLang="ja-JP" sz="2000" b="0" i="1" smtClean="0">
                              <a:latin typeface="Cambria Math" panose="02040503050406030204" pitchFamily="18" charset="0"/>
                            </a:rPr>
                            <m:t>1/2</m:t>
                          </m:r>
                        </m:sup>
                      </m:sSup>
                    </m:oMath>
                  </m:oMathPara>
                </a14:m>
                <a:endParaRPr kumimoji="1" lang="ja-JP" altLang="en-US" sz="2000" dirty="0"/>
              </a:p>
            </p:txBody>
          </p:sp>
        </mc:Choice>
        <mc:Fallback xmlns="">
          <p:sp>
            <p:nvSpPr>
              <p:cNvPr id="13" name="テキスト ボックス 12">
                <a:extLst>
                  <a:ext uri="{FF2B5EF4-FFF2-40B4-BE49-F238E27FC236}">
                    <a16:creationId xmlns:a16="http://schemas.microsoft.com/office/drawing/2014/main" id="{79E97380-9FEB-E9A0-C6F9-20117E416458}"/>
                  </a:ext>
                </a:extLst>
              </p:cNvPr>
              <p:cNvSpPr txBox="1">
                <a:spLocks noRot="1" noChangeAspect="1" noMove="1" noResize="1" noEditPoints="1" noAdjustHandles="1" noChangeArrowheads="1" noChangeShapeType="1" noTextEdit="1"/>
              </p:cNvSpPr>
              <p:nvPr/>
            </p:nvSpPr>
            <p:spPr>
              <a:xfrm>
                <a:off x="1693825" y="2696702"/>
                <a:ext cx="2790956" cy="783356"/>
              </a:xfrm>
              <a:prstGeom prst="rect">
                <a:avLst/>
              </a:prstGeom>
              <a:blipFill>
                <a:blip r:embed="rId2"/>
                <a:stretch>
                  <a:fillRect/>
                </a:stretch>
              </a:blipFill>
              <a:ln w="28575">
                <a:solidFill>
                  <a:srgbClr val="00B0F0"/>
                </a:solidFill>
              </a:ln>
            </p:spPr>
            <p:txBody>
              <a:bodyPr/>
              <a:lstStyle/>
              <a:p>
                <a:r>
                  <a:rPr lang="ja-JP" altLang="en-US">
                    <a:noFill/>
                  </a:rPr>
                  <a:t> </a:t>
                </a:r>
              </a:p>
            </p:txBody>
          </p:sp>
        </mc:Fallback>
      </mc:AlternateContent>
      <p:pic>
        <p:nvPicPr>
          <p:cNvPr id="15" name="図 14">
            <a:extLst>
              <a:ext uri="{FF2B5EF4-FFF2-40B4-BE49-F238E27FC236}">
                <a16:creationId xmlns:a16="http://schemas.microsoft.com/office/drawing/2014/main" id="{35DF04EC-FC7A-347C-A7D8-C5E28949335B}"/>
              </a:ext>
            </a:extLst>
          </p:cNvPr>
          <p:cNvPicPr>
            <a:picLocks noChangeAspect="1"/>
          </p:cNvPicPr>
          <p:nvPr/>
        </p:nvPicPr>
        <p:blipFill>
          <a:blip r:embed="rId3"/>
          <a:stretch>
            <a:fillRect/>
          </a:stretch>
        </p:blipFill>
        <p:spPr>
          <a:xfrm>
            <a:off x="2077301" y="5351227"/>
            <a:ext cx="2900768" cy="1271765"/>
          </a:xfrm>
          <a:prstGeom prst="rect">
            <a:avLst/>
          </a:prstGeom>
        </p:spPr>
      </p:pic>
      <p:sp>
        <p:nvSpPr>
          <p:cNvPr id="16" name="テキスト ボックス 15">
            <a:extLst>
              <a:ext uri="{FF2B5EF4-FFF2-40B4-BE49-F238E27FC236}">
                <a16:creationId xmlns:a16="http://schemas.microsoft.com/office/drawing/2014/main" id="{2FBFE8B0-C9B1-0B9D-C4AB-65C34C954307}"/>
              </a:ext>
            </a:extLst>
          </p:cNvPr>
          <p:cNvSpPr txBox="1"/>
          <p:nvPr/>
        </p:nvSpPr>
        <p:spPr>
          <a:xfrm>
            <a:off x="5094923" y="5412393"/>
            <a:ext cx="513282" cy="400110"/>
          </a:xfrm>
          <a:prstGeom prst="rect">
            <a:avLst/>
          </a:prstGeom>
          <a:noFill/>
        </p:spPr>
        <p:txBody>
          <a:bodyPr wrap="square" rtlCol="0">
            <a:spAutoFit/>
          </a:bodyPr>
          <a:lstStyle/>
          <a:p>
            <a:r>
              <a:rPr kumimoji="1" lang="en-US" altLang="ja-JP" sz="2000" dirty="0">
                <a:latin typeface="Times New Roman" panose="02020603050405020304" pitchFamily="18" charset="0"/>
                <a:cs typeface="Times New Roman" panose="02020603050405020304" pitchFamily="18" charset="0"/>
              </a:rPr>
              <a:t>PG</a:t>
            </a:r>
            <a:endParaRPr kumimoji="1" lang="ja-JP" altLang="en-US" sz="2000" dirty="0">
              <a:latin typeface="Times New Roman" panose="02020603050405020304" pitchFamily="18" charset="0"/>
              <a:cs typeface="Times New Roman" panose="02020603050405020304" pitchFamily="18" charset="0"/>
            </a:endParaRPr>
          </a:p>
        </p:txBody>
      </p:sp>
      <p:sp>
        <p:nvSpPr>
          <p:cNvPr id="17" name="テキスト ボックス 16">
            <a:extLst>
              <a:ext uri="{FF2B5EF4-FFF2-40B4-BE49-F238E27FC236}">
                <a16:creationId xmlns:a16="http://schemas.microsoft.com/office/drawing/2014/main" id="{B3FC442D-01A8-0811-7018-F6F24B6D02FC}"/>
              </a:ext>
            </a:extLst>
          </p:cNvPr>
          <p:cNvSpPr txBox="1"/>
          <p:nvPr/>
        </p:nvSpPr>
        <p:spPr>
          <a:xfrm>
            <a:off x="5038652" y="6090042"/>
            <a:ext cx="527709" cy="400110"/>
          </a:xfrm>
          <a:prstGeom prst="rect">
            <a:avLst/>
          </a:prstGeom>
          <a:noFill/>
        </p:spPr>
        <p:txBody>
          <a:bodyPr wrap="none" rtlCol="0">
            <a:spAutoFit/>
          </a:bodyPr>
          <a:lstStyle/>
          <a:p>
            <a:r>
              <a:rPr kumimoji="1" lang="en-US" altLang="ja-JP" sz="2000" dirty="0">
                <a:latin typeface="Times New Roman" panose="02020603050405020304" pitchFamily="18" charset="0"/>
                <a:cs typeface="Times New Roman" panose="02020603050405020304" pitchFamily="18" charset="0"/>
              </a:rPr>
              <a:t>EG</a:t>
            </a:r>
            <a:endParaRPr kumimoji="1" lang="ja-JP" altLang="en-US" sz="2000" dirty="0">
              <a:latin typeface="Times New Roman" panose="02020603050405020304" pitchFamily="18" charset="0"/>
              <a:cs typeface="Times New Roman" panose="02020603050405020304" pitchFamily="18" charset="0"/>
            </a:endParaRPr>
          </a:p>
        </p:txBody>
      </p:sp>
      <p:cxnSp>
        <p:nvCxnSpPr>
          <p:cNvPr id="21" name="直線矢印コネクタ 20">
            <a:extLst>
              <a:ext uri="{FF2B5EF4-FFF2-40B4-BE49-F238E27FC236}">
                <a16:creationId xmlns:a16="http://schemas.microsoft.com/office/drawing/2014/main" id="{C9945F94-453F-3FF0-9B7A-ADD39C17C589}"/>
              </a:ext>
            </a:extLst>
          </p:cNvPr>
          <p:cNvCxnSpPr/>
          <p:nvPr/>
        </p:nvCxnSpPr>
        <p:spPr>
          <a:xfrm flipV="1">
            <a:off x="2007851" y="5127246"/>
            <a:ext cx="0" cy="1397631"/>
          </a:xfrm>
          <a:prstGeom prst="straightConnector1">
            <a:avLst/>
          </a:prstGeom>
          <a:ln w="28575">
            <a:headEnd type="arrow" w="med" len="med"/>
            <a:tailEnd type="none" w="med" len="med"/>
          </a:ln>
        </p:spPr>
        <p:style>
          <a:lnRef idx="2">
            <a:schemeClr val="dk1"/>
          </a:lnRef>
          <a:fillRef idx="0">
            <a:schemeClr val="dk1"/>
          </a:fillRef>
          <a:effectRef idx="1">
            <a:schemeClr val="dk1"/>
          </a:effectRef>
          <a:fontRef idx="minor">
            <a:schemeClr val="tx1"/>
          </a:fontRef>
        </p:style>
      </p:cxnSp>
      <p:cxnSp>
        <p:nvCxnSpPr>
          <p:cNvPr id="22" name="直線矢印コネクタ 21">
            <a:extLst>
              <a:ext uri="{FF2B5EF4-FFF2-40B4-BE49-F238E27FC236}">
                <a16:creationId xmlns:a16="http://schemas.microsoft.com/office/drawing/2014/main" id="{2EA297DF-A71C-428A-A11D-1BDA6825C0B2}"/>
              </a:ext>
            </a:extLst>
          </p:cNvPr>
          <p:cNvCxnSpPr/>
          <p:nvPr/>
        </p:nvCxnSpPr>
        <p:spPr>
          <a:xfrm flipV="1">
            <a:off x="950857" y="5127246"/>
            <a:ext cx="0" cy="1397631"/>
          </a:xfrm>
          <a:prstGeom prst="straightConnector1">
            <a:avLst/>
          </a:prstGeom>
          <a:ln w="28575">
            <a:headEnd type="arrow" w="med" len="med"/>
            <a:tailEnd type="none" w="med" len="med"/>
          </a:ln>
        </p:spPr>
        <p:style>
          <a:lnRef idx="2">
            <a:schemeClr val="dk1"/>
          </a:lnRef>
          <a:fillRef idx="0">
            <a:schemeClr val="dk1"/>
          </a:fillRef>
          <a:effectRef idx="1">
            <a:schemeClr val="dk1"/>
          </a:effectRef>
          <a:fontRef idx="minor">
            <a:schemeClr val="tx1"/>
          </a:fontRef>
        </p:style>
      </p:cxnSp>
      <p:cxnSp>
        <p:nvCxnSpPr>
          <p:cNvPr id="24" name="直線コネクタ 23">
            <a:extLst>
              <a:ext uri="{FF2B5EF4-FFF2-40B4-BE49-F238E27FC236}">
                <a16:creationId xmlns:a16="http://schemas.microsoft.com/office/drawing/2014/main" id="{0FEEAD84-CF8F-E9C5-645B-B190B6525561}"/>
              </a:ext>
            </a:extLst>
          </p:cNvPr>
          <p:cNvCxnSpPr>
            <a:cxnSpLocks/>
          </p:cNvCxnSpPr>
          <p:nvPr/>
        </p:nvCxnSpPr>
        <p:spPr>
          <a:xfrm flipH="1">
            <a:off x="488847" y="6159492"/>
            <a:ext cx="2358525" cy="0"/>
          </a:xfrm>
          <a:prstGeom prst="line">
            <a:avLst/>
          </a:prstGeom>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33967BCB-686E-6242-787A-ECE93F1DAB02}"/>
              </a:ext>
            </a:extLst>
          </p:cNvPr>
          <p:cNvSpPr txBox="1"/>
          <p:nvPr/>
        </p:nvSpPr>
        <p:spPr>
          <a:xfrm>
            <a:off x="1471253" y="5951645"/>
            <a:ext cx="445144" cy="369332"/>
          </a:xfrm>
          <a:prstGeom prst="rect">
            <a:avLst/>
          </a:prstGeom>
          <a:solidFill>
            <a:schemeClr val="bg1"/>
          </a:solidFill>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4</a:t>
            </a:r>
            <a:r>
              <a:rPr lang="en-US" altLang="ja-JP" dirty="0">
                <a:latin typeface="Times New Roman" panose="02020603050405020304" pitchFamily="18" charset="0"/>
                <a:cs typeface="Times New Roman" panose="02020603050405020304" pitchFamily="18" charset="0"/>
              </a:rPr>
              <a:t>9</a:t>
            </a:r>
            <a:endParaRPr kumimoji="1" lang="ja-JP" altLang="en-US" dirty="0">
              <a:latin typeface="Times New Roman" panose="02020603050405020304" pitchFamily="18" charset="0"/>
              <a:cs typeface="Times New Roman" panose="02020603050405020304" pitchFamily="18" charset="0"/>
            </a:endParaRPr>
          </a:p>
        </p:txBody>
      </p:sp>
      <p:cxnSp>
        <p:nvCxnSpPr>
          <p:cNvPr id="26" name="直線コネクタ 25">
            <a:extLst>
              <a:ext uri="{FF2B5EF4-FFF2-40B4-BE49-F238E27FC236}">
                <a16:creationId xmlns:a16="http://schemas.microsoft.com/office/drawing/2014/main" id="{E8794E1A-08CA-7AD0-EA14-FBCE40FF6FC8}"/>
              </a:ext>
            </a:extLst>
          </p:cNvPr>
          <p:cNvCxnSpPr>
            <a:cxnSpLocks/>
          </p:cNvCxnSpPr>
          <p:nvPr/>
        </p:nvCxnSpPr>
        <p:spPr>
          <a:xfrm flipH="1">
            <a:off x="488847" y="5778492"/>
            <a:ext cx="2358525" cy="0"/>
          </a:xfrm>
          <a:prstGeom prst="line">
            <a:avLst/>
          </a:prstGeom>
        </p:spPr>
        <p:style>
          <a:lnRef idx="2">
            <a:schemeClr val="accent1"/>
          </a:lnRef>
          <a:fillRef idx="0">
            <a:schemeClr val="accent1"/>
          </a:fillRef>
          <a:effectRef idx="1">
            <a:schemeClr val="accent1"/>
          </a:effectRef>
          <a:fontRef idx="minor">
            <a:schemeClr val="tx1"/>
          </a:fontRef>
        </p:style>
      </p:cxnSp>
      <p:sp>
        <p:nvSpPr>
          <p:cNvPr id="19" name="テキスト ボックス 18">
            <a:extLst>
              <a:ext uri="{FF2B5EF4-FFF2-40B4-BE49-F238E27FC236}">
                <a16:creationId xmlns:a16="http://schemas.microsoft.com/office/drawing/2014/main" id="{1E8AC62E-E923-71C1-794B-664B934A3C4A}"/>
              </a:ext>
            </a:extLst>
          </p:cNvPr>
          <p:cNvSpPr txBox="1"/>
          <p:nvPr/>
        </p:nvSpPr>
        <p:spPr>
          <a:xfrm flipH="1">
            <a:off x="1324596" y="5595543"/>
            <a:ext cx="599042" cy="369332"/>
          </a:xfrm>
          <a:prstGeom prst="rect">
            <a:avLst/>
          </a:prstGeom>
          <a:solidFill>
            <a:schemeClr val="bg1"/>
          </a:solidFill>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43.5</a:t>
            </a:r>
            <a:endParaRPr kumimoji="1" lang="ja-JP" altLang="en-US" dirty="0">
              <a:latin typeface="Times New Roman" panose="02020603050405020304" pitchFamily="18" charset="0"/>
              <a:cs typeface="Times New Roman" panose="02020603050405020304" pitchFamily="18" charset="0"/>
            </a:endParaRPr>
          </a:p>
        </p:txBody>
      </p:sp>
      <p:sp>
        <p:nvSpPr>
          <p:cNvPr id="27" name="テキスト ボックス 26">
            <a:extLst>
              <a:ext uri="{FF2B5EF4-FFF2-40B4-BE49-F238E27FC236}">
                <a16:creationId xmlns:a16="http://schemas.microsoft.com/office/drawing/2014/main" id="{93037E9E-6ACB-FE8F-6A09-627F63238995}"/>
              </a:ext>
            </a:extLst>
          </p:cNvPr>
          <p:cNvSpPr txBox="1"/>
          <p:nvPr/>
        </p:nvSpPr>
        <p:spPr>
          <a:xfrm>
            <a:off x="1388032" y="4698304"/>
            <a:ext cx="1087862" cy="369332"/>
          </a:xfrm>
          <a:prstGeom prst="rect">
            <a:avLst/>
          </a:prstGeom>
          <a:noFill/>
        </p:spPr>
        <p:txBody>
          <a:bodyPr wrap="none" rtlCol="0">
            <a:spAutoFit/>
          </a:bodyPr>
          <a:lstStyle/>
          <a:p>
            <a:r>
              <a:rPr lang="en-US" altLang="ja-JP" i="1" dirty="0" err="1">
                <a:latin typeface="Times New Roman" panose="02020603050405020304" pitchFamily="18" charset="0"/>
                <a:cs typeface="Times New Roman" panose="02020603050405020304" pitchFamily="18" charset="0"/>
              </a:rPr>
              <a:t>z</a:t>
            </a:r>
            <a:r>
              <a:rPr kumimoji="1" lang="en-US" altLang="ja-JP" i="1" baseline="-25000" dirty="0" err="1">
                <a:latin typeface="Times New Roman" panose="02020603050405020304" pitchFamily="18" charset="0"/>
                <a:cs typeface="Times New Roman" panose="02020603050405020304" pitchFamily="18" charset="0"/>
              </a:rPr>
              <a:t>rea</a:t>
            </a:r>
            <a:r>
              <a:rPr kumimoji="1" lang="en-US" altLang="ja-JP" baseline="-25000" dirty="0" err="1">
                <a:latin typeface="Times New Roman" panose="02020603050405020304" pitchFamily="18" charset="0"/>
                <a:cs typeface="Times New Roman" panose="02020603050405020304" pitchFamily="18" charset="0"/>
              </a:rPr>
              <a:t>l</a:t>
            </a:r>
            <a:r>
              <a:rPr kumimoji="1" lang="en-US" altLang="ja-JP" dirty="0">
                <a:latin typeface="Times New Roman" panose="02020603050405020304" pitchFamily="18" charset="0"/>
                <a:cs typeface="Times New Roman" panose="02020603050405020304" pitchFamily="18" charset="0"/>
              </a:rPr>
              <a:t> (mm)</a:t>
            </a:r>
            <a:endParaRPr kumimoji="1" lang="ja-JP" altLang="en-US" dirty="0">
              <a:latin typeface="Times New Roman" panose="02020603050405020304" pitchFamily="18" charset="0"/>
              <a:cs typeface="Times New Roman" panose="02020603050405020304" pitchFamily="18" charset="0"/>
            </a:endParaRPr>
          </a:p>
        </p:txBody>
      </p:sp>
      <p:sp>
        <p:nvSpPr>
          <p:cNvPr id="28" name="テキスト ボックス 27">
            <a:extLst>
              <a:ext uri="{FF2B5EF4-FFF2-40B4-BE49-F238E27FC236}">
                <a16:creationId xmlns:a16="http://schemas.microsoft.com/office/drawing/2014/main" id="{FD8689CE-6894-2563-2842-922A4BFB2EEA}"/>
              </a:ext>
            </a:extLst>
          </p:cNvPr>
          <p:cNvSpPr txBox="1"/>
          <p:nvPr/>
        </p:nvSpPr>
        <p:spPr>
          <a:xfrm>
            <a:off x="188058" y="4680368"/>
            <a:ext cx="545342" cy="369332"/>
          </a:xfrm>
          <a:prstGeom prst="rect">
            <a:avLst/>
          </a:prstGeom>
          <a:noFill/>
        </p:spPr>
        <p:txBody>
          <a:bodyPr wrap="none" rtlCol="0">
            <a:spAutoFit/>
          </a:bodyPr>
          <a:lstStyle/>
          <a:p>
            <a:r>
              <a:rPr lang="en-US" altLang="ja-JP" i="1" dirty="0" err="1">
                <a:latin typeface="Times New Roman" panose="02020603050405020304" pitchFamily="18" charset="0"/>
                <a:cs typeface="Times New Roman" panose="02020603050405020304" pitchFamily="18" charset="0"/>
              </a:rPr>
              <a:t>z</a:t>
            </a:r>
            <a:r>
              <a:rPr lang="en-US" altLang="ja-JP" i="1" baseline="-25000" dirty="0" err="1">
                <a:latin typeface="Times New Roman" panose="02020603050405020304" pitchFamily="18" charset="0"/>
                <a:cs typeface="Times New Roman" panose="02020603050405020304" pitchFamily="18" charset="0"/>
              </a:rPr>
              <a:t>sim</a:t>
            </a:r>
            <a:r>
              <a:rPr kumimoji="1" lang="en-US" altLang="ja-JP" dirty="0">
                <a:latin typeface="Times New Roman" panose="02020603050405020304" pitchFamily="18" charset="0"/>
                <a:cs typeface="Times New Roman" panose="02020603050405020304" pitchFamily="18" charset="0"/>
              </a:rPr>
              <a:t> </a:t>
            </a:r>
            <a:endParaRPr kumimoji="1" lang="ja-JP" altLang="en-US" dirty="0">
              <a:latin typeface="Times New Roman" panose="02020603050405020304" pitchFamily="18" charset="0"/>
              <a:cs typeface="Times New Roman" panose="02020603050405020304" pitchFamily="18" charset="0"/>
            </a:endParaRPr>
          </a:p>
        </p:txBody>
      </p:sp>
      <p:sp>
        <p:nvSpPr>
          <p:cNvPr id="30" name="テキスト ボックス 29">
            <a:extLst>
              <a:ext uri="{FF2B5EF4-FFF2-40B4-BE49-F238E27FC236}">
                <a16:creationId xmlns:a16="http://schemas.microsoft.com/office/drawing/2014/main" id="{0FA0EB09-E4B7-FFA6-8D53-378011BEAFB8}"/>
              </a:ext>
            </a:extLst>
          </p:cNvPr>
          <p:cNvSpPr txBox="1"/>
          <p:nvPr/>
        </p:nvSpPr>
        <p:spPr>
          <a:xfrm>
            <a:off x="269215" y="5945968"/>
            <a:ext cx="527708" cy="369332"/>
          </a:xfrm>
          <a:prstGeom prst="rect">
            <a:avLst/>
          </a:prstGeom>
          <a:solidFill>
            <a:schemeClr val="bg1"/>
          </a:solidFill>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 49</a:t>
            </a:r>
            <a:endParaRPr kumimoji="1" lang="ja-JP" altLang="en-US" dirty="0">
              <a:latin typeface="Times New Roman" panose="02020603050405020304" pitchFamily="18" charset="0"/>
              <a:cs typeface="Times New Roman" panose="02020603050405020304" pitchFamily="18" charset="0"/>
            </a:endParaRPr>
          </a:p>
        </p:txBody>
      </p:sp>
      <p:sp>
        <p:nvSpPr>
          <p:cNvPr id="32" name="テキスト ボックス 31">
            <a:extLst>
              <a:ext uri="{FF2B5EF4-FFF2-40B4-BE49-F238E27FC236}">
                <a16:creationId xmlns:a16="http://schemas.microsoft.com/office/drawing/2014/main" id="{943F86BB-463E-6E4D-D81B-22BBCD6E1763}"/>
              </a:ext>
            </a:extLst>
          </p:cNvPr>
          <p:cNvSpPr txBox="1"/>
          <p:nvPr/>
        </p:nvSpPr>
        <p:spPr>
          <a:xfrm>
            <a:off x="220124" y="6368108"/>
            <a:ext cx="994169" cy="369332"/>
          </a:xfrm>
          <a:prstGeom prst="rect">
            <a:avLst/>
          </a:prstGeom>
          <a:noFill/>
        </p:spPr>
        <p:txBody>
          <a:bodyPr wrap="square">
            <a:spAutoFit/>
          </a:bodyPr>
          <a:lstStyle/>
          <a:p>
            <a:r>
              <a:rPr lang="en-US" altLang="ja-JP" dirty="0">
                <a:latin typeface="Times New Roman" panose="02020603050405020304" pitchFamily="18" charset="0"/>
                <a:cs typeface="Times New Roman" panose="02020603050405020304" pitchFamily="18" charset="0"/>
              </a:rPr>
              <a:t>×</a:t>
            </a:r>
            <a:r>
              <a:rPr kumimoji="1" lang="en-US" altLang="ja-JP" sz="1800" dirty="0">
                <a:latin typeface="Times New Roman" panose="02020603050405020304" pitchFamily="18" charset="0"/>
                <a:cs typeface="Times New Roman" panose="02020603050405020304" pitchFamily="18" charset="0"/>
              </a:rPr>
              <a:t>5</a:t>
            </a:r>
            <a:r>
              <a:rPr lang="en-US" altLang="ja-JP" sz="1800" i="1" dirty="0">
                <a:latin typeface="Times New Roman" panose="02020603050405020304" pitchFamily="18" charset="0"/>
                <a:cs typeface="Times New Roman" panose="02020603050405020304" pitchFamily="18" charset="0"/>
              </a:rPr>
              <a:t>λ</a:t>
            </a:r>
            <a:r>
              <a:rPr lang="en-US" altLang="ja-JP" sz="1800" i="1" baseline="-25000" dirty="0">
                <a:latin typeface="Times New Roman" panose="02020603050405020304" pitchFamily="18" charset="0"/>
                <a:cs typeface="Times New Roman" panose="02020603050405020304" pitchFamily="18" charset="0"/>
              </a:rPr>
              <a:t>De</a:t>
            </a:r>
            <a:endParaRPr lang="ja-JP" altLang="en-US" dirty="0"/>
          </a:p>
        </p:txBody>
      </p:sp>
      <p:cxnSp>
        <p:nvCxnSpPr>
          <p:cNvPr id="33" name="直線コネクタ 32">
            <a:extLst>
              <a:ext uri="{FF2B5EF4-FFF2-40B4-BE49-F238E27FC236}">
                <a16:creationId xmlns:a16="http://schemas.microsoft.com/office/drawing/2014/main" id="{3534293C-E07D-BA2D-3328-973BC72B9331}"/>
              </a:ext>
            </a:extLst>
          </p:cNvPr>
          <p:cNvCxnSpPr>
            <a:cxnSpLocks/>
          </p:cNvCxnSpPr>
          <p:nvPr/>
        </p:nvCxnSpPr>
        <p:spPr>
          <a:xfrm flipH="1">
            <a:off x="788326" y="5638276"/>
            <a:ext cx="2468237"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7" name="テキスト ボックス 36">
            <a:extLst>
              <a:ext uri="{FF2B5EF4-FFF2-40B4-BE49-F238E27FC236}">
                <a16:creationId xmlns:a16="http://schemas.microsoft.com/office/drawing/2014/main" id="{8CE5C69E-4776-5291-ED03-E3E6C1718321}"/>
              </a:ext>
            </a:extLst>
          </p:cNvPr>
          <p:cNvSpPr txBox="1"/>
          <p:nvPr/>
        </p:nvSpPr>
        <p:spPr>
          <a:xfrm flipH="1">
            <a:off x="1158087" y="5230159"/>
            <a:ext cx="815040" cy="369332"/>
          </a:xfrm>
          <a:prstGeom prst="rect">
            <a:avLst/>
          </a:prstGeom>
          <a:solidFill>
            <a:schemeClr val="bg1"/>
          </a:solidFill>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 </a:t>
            </a:r>
            <a:r>
              <a:rPr lang="en-US" altLang="ja-JP" dirty="0">
                <a:latin typeface="Times New Roman" panose="02020603050405020304" pitchFamily="18" charset="0"/>
                <a:cs typeface="Times New Roman" panose="02020603050405020304" pitchFamily="18" charset="0"/>
              </a:rPr>
              <a:t>41</a:t>
            </a:r>
            <a:r>
              <a:rPr kumimoji="1" lang="en-US" altLang="ja-JP" dirty="0">
                <a:latin typeface="Times New Roman" panose="02020603050405020304" pitchFamily="18" charset="0"/>
                <a:cs typeface="Times New Roman" panose="02020603050405020304" pitchFamily="18" charset="0"/>
              </a:rPr>
              <a:t>.77</a:t>
            </a:r>
            <a:endParaRPr kumimoji="1" lang="ja-JP" altLang="en-US" dirty="0">
              <a:latin typeface="Times New Roman" panose="02020603050405020304" pitchFamily="18" charset="0"/>
              <a:cs typeface="Times New Roman" panose="02020603050405020304" pitchFamily="18" charset="0"/>
            </a:endParaRPr>
          </a:p>
        </p:txBody>
      </p:sp>
      <p:sp>
        <p:nvSpPr>
          <p:cNvPr id="38" name="テキスト ボックス 37">
            <a:extLst>
              <a:ext uri="{FF2B5EF4-FFF2-40B4-BE49-F238E27FC236}">
                <a16:creationId xmlns:a16="http://schemas.microsoft.com/office/drawing/2014/main" id="{1A649A71-FC8F-E486-7FDE-C1A9D64516C4}"/>
              </a:ext>
            </a:extLst>
          </p:cNvPr>
          <p:cNvSpPr txBox="1"/>
          <p:nvPr/>
        </p:nvSpPr>
        <p:spPr>
          <a:xfrm flipH="1">
            <a:off x="152324" y="5617777"/>
            <a:ext cx="673046" cy="369332"/>
          </a:xfrm>
          <a:prstGeom prst="rect">
            <a:avLst/>
          </a:prstGeom>
          <a:solidFill>
            <a:schemeClr val="bg1"/>
          </a:solidFill>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 43.5</a:t>
            </a:r>
            <a:endParaRPr kumimoji="1" lang="ja-JP" altLang="en-US" dirty="0">
              <a:latin typeface="Times New Roman" panose="02020603050405020304" pitchFamily="18" charset="0"/>
              <a:cs typeface="Times New Roman" panose="02020603050405020304" pitchFamily="18" charset="0"/>
            </a:endParaRPr>
          </a:p>
        </p:txBody>
      </p:sp>
      <p:sp>
        <p:nvSpPr>
          <p:cNvPr id="39" name="テキスト ボックス 38">
            <a:extLst>
              <a:ext uri="{FF2B5EF4-FFF2-40B4-BE49-F238E27FC236}">
                <a16:creationId xmlns:a16="http://schemas.microsoft.com/office/drawing/2014/main" id="{B1AD42CD-3192-5161-E850-4E3A3340D35F}"/>
              </a:ext>
            </a:extLst>
          </p:cNvPr>
          <p:cNvSpPr txBox="1"/>
          <p:nvPr/>
        </p:nvSpPr>
        <p:spPr>
          <a:xfrm flipH="1">
            <a:off x="31992" y="5252393"/>
            <a:ext cx="815040" cy="369332"/>
          </a:xfrm>
          <a:prstGeom prst="rect">
            <a:avLst/>
          </a:prstGeom>
          <a:solidFill>
            <a:schemeClr val="bg1"/>
          </a:solidFill>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 </a:t>
            </a:r>
            <a:r>
              <a:rPr lang="en-US" altLang="ja-JP" dirty="0">
                <a:latin typeface="Times New Roman" panose="02020603050405020304" pitchFamily="18" charset="0"/>
                <a:cs typeface="Times New Roman" panose="02020603050405020304" pitchFamily="18" charset="0"/>
              </a:rPr>
              <a:t>41</a:t>
            </a:r>
            <a:r>
              <a:rPr kumimoji="1" lang="en-US" altLang="ja-JP" dirty="0">
                <a:latin typeface="Times New Roman" panose="02020603050405020304" pitchFamily="18" charset="0"/>
                <a:cs typeface="Times New Roman" panose="02020603050405020304" pitchFamily="18" charset="0"/>
              </a:rPr>
              <a:t>.77</a:t>
            </a:r>
            <a:endParaRPr kumimoji="1" lang="ja-JP" altLang="en-US" dirty="0">
              <a:latin typeface="Times New Roman" panose="02020603050405020304" pitchFamily="18" charset="0"/>
              <a:cs typeface="Times New Roman" panose="02020603050405020304" pitchFamily="18" charset="0"/>
            </a:endParaRPr>
          </a:p>
        </p:txBody>
      </p:sp>
      <p:cxnSp>
        <p:nvCxnSpPr>
          <p:cNvPr id="42" name="直線矢印コネクタ 41">
            <a:extLst>
              <a:ext uri="{FF2B5EF4-FFF2-40B4-BE49-F238E27FC236}">
                <a16:creationId xmlns:a16="http://schemas.microsoft.com/office/drawing/2014/main" id="{53655DF6-6315-D59C-6140-1BAB480AF8C9}"/>
              </a:ext>
            </a:extLst>
          </p:cNvPr>
          <p:cNvCxnSpPr>
            <a:cxnSpLocks/>
          </p:cNvCxnSpPr>
          <p:nvPr/>
        </p:nvCxnSpPr>
        <p:spPr>
          <a:xfrm flipV="1">
            <a:off x="2740025" y="5638276"/>
            <a:ext cx="0" cy="521216"/>
          </a:xfrm>
          <a:prstGeom prst="straightConnector1">
            <a:avLst/>
          </a:prstGeom>
          <a:ln w="38100">
            <a:headEnd type="arrow" w="med" len="med"/>
            <a:tailEnd type="arrow" w="med" len="med"/>
          </a:ln>
        </p:spPr>
        <p:style>
          <a:lnRef idx="2">
            <a:schemeClr val="dk1"/>
          </a:lnRef>
          <a:fillRef idx="0">
            <a:schemeClr val="dk1"/>
          </a:fillRef>
          <a:effectRef idx="1">
            <a:schemeClr val="dk1"/>
          </a:effectRef>
          <a:fontRef idx="minor">
            <a:schemeClr val="tx1"/>
          </a:fontRef>
        </p:style>
      </p:cxnSp>
      <p:sp>
        <p:nvSpPr>
          <p:cNvPr id="44" name="テキスト ボックス 43">
            <a:extLst>
              <a:ext uri="{FF2B5EF4-FFF2-40B4-BE49-F238E27FC236}">
                <a16:creationId xmlns:a16="http://schemas.microsoft.com/office/drawing/2014/main" id="{6DF83CC0-6C28-8574-23C2-80FA548A2F9E}"/>
              </a:ext>
            </a:extLst>
          </p:cNvPr>
          <p:cNvSpPr txBox="1"/>
          <p:nvPr/>
        </p:nvSpPr>
        <p:spPr>
          <a:xfrm>
            <a:off x="2155455" y="5720058"/>
            <a:ext cx="484428" cy="400110"/>
          </a:xfrm>
          <a:prstGeom prst="rect">
            <a:avLst/>
          </a:prstGeom>
          <a:noFill/>
        </p:spPr>
        <p:txBody>
          <a:bodyPr wrap="none" rtlCol="0">
            <a:spAutoFit/>
          </a:bodyPr>
          <a:lstStyle/>
          <a:p>
            <a:r>
              <a:rPr kumimoji="1" lang="en-US" altLang="ja-JP" sz="2000" i="1" dirty="0" err="1">
                <a:solidFill>
                  <a:srgbClr val="FF0000"/>
                </a:solidFill>
                <a:latin typeface="Times New Roman" panose="02020603050405020304" pitchFamily="18" charset="0"/>
                <a:cs typeface="Times New Roman" panose="02020603050405020304" pitchFamily="18" charset="0"/>
              </a:rPr>
              <a:t>d</a:t>
            </a:r>
            <a:r>
              <a:rPr kumimoji="1" lang="en-US" altLang="ja-JP" sz="2000" i="1" baseline="-25000" dirty="0" err="1">
                <a:solidFill>
                  <a:srgbClr val="FF0000"/>
                </a:solidFill>
                <a:latin typeface="Times New Roman" panose="02020603050405020304" pitchFamily="18" charset="0"/>
                <a:cs typeface="Times New Roman" panose="02020603050405020304" pitchFamily="18" charset="0"/>
              </a:rPr>
              <a:t>eff</a:t>
            </a:r>
            <a:endParaRPr kumimoji="1" lang="ja-JP" altLang="en-US" sz="2000" i="1" baseline="-25000" dirty="0">
              <a:solidFill>
                <a:srgbClr val="FF0000"/>
              </a:solidFill>
              <a:latin typeface="Times New Roman" panose="02020603050405020304" pitchFamily="18" charset="0"/>
              <a:cs typeface="Times New Roman" panose="02020603050405020304" pitchFamily="18" charset="0"/>
            </a:endParaRPr>
          </a:p>
        </p:txBody>
      </p:sp>
      <p:sp>
        <p:nvSpPr>
          <p:cNvPr id="5" name="テキスト ボックス 4">
            <a:extLst>
              <a:ext uri="{FF2B5EF4-FFF2-40B4-BE49-F238E27FC236}">
                <a16:creationId xmlns:a16="http://schemas.microsoft.com/office/drawing/2014/main" id="{EFFC718C-34EC-6CEF-164F-877B2792A370}"/>
              </a:ext>
            </a:extLst>
          </p:cNvPr>
          <p:cNvSpPr txBox="1"/>
          <p:nvPr/>
        </p:nvSpPr>
        <p:spPr>
          <a:xfrm>
            <a:off x="2528934" y="4831339"/>
            <a:ext cx="6611420" cy="400110"/>
          </a:xfrm>
          <a:prstGeom prst="rect">
            <a:avLst/>
          </a:prstGeom>
          <a:noFill/>
        </p:spPr>
        <p:txBody>
          <a:bodyPr wrap="square">
            <a:spAutoFit/>
          </a:bodyPr>
          <a:lstStyle/>
          <a:p>
            <a:r>
              <a:rPr lang="en-US" altLang="ja-JP" sz="2000" i="1" dirty="0" err="1">
                <a:latin typeface="Times New Roman" panose="02020603050405020304" pitchFamily="18" charset="0"/>
                <a:cs typeface="Times New Roman" panose="02020603050405020304" pitchFamily="18" charset="0"/>
              </a:rPr>
              <a:t>λ</a:t>
            </a:r>
            <a:r>
              <a:rPr lang="en-US" altLang="ja-JP" sz="2000" i="1" baseline="-25000" dirty="0" err="1">
                <a:latin typeface="Times New Roman" panose="02020603050405020304" pitchFamily="18" charset="0"/>
                <a:cs typeface="Times New Roman" panose="02020603050405020304" pitchFamily="18" charset="0"/>
              </a:rPr>
              <a:t>De</a:t>
            </a:r>
            <a:r>
              <a:rPr lang="en-US" altLang="ja-JP" sz="2000" dirty="0">
                <a:latin typeface="Times New Roman" panose="02020603050405020304" pitchFamily="18" charset="0"/>
                <a:cs typeface="Times New Roman" panose="02020603050405020304" pitchFamily="18" charset="0"/>
              </a:rPr>
              <a:t> = 0.0157 mm</a:t>
            </a:r>
            <a:endParaRPr lang="ja-JP" altLang="en-US" dirty="0"/>
          </a:p>
        </p:txBody>
      </p:sp>
      <p:pic>
        <p:nvPicPr>
          <p:cNvPr id="7" name="図 6">
            <a:extLst>
              <a:ext uri="{FF2B5EF4-FFF2-40B4-BE49-F238E27FC236}">
                <a16:creationId xmlns:a16="http://schemas.microsoft.com/office/drawing/2014/main" id="{8F427C57-C9C8-50B2-292D-1669993F43C8}"/>
              </a:ext>
            </a:extLst>
          </p:cNvPr>
          <p:cNvPicPr>
            <a:picLocks noChangeAspect="1"/>
          </p:cNvPicPr>
          <p:nvPr/>
        </p:nvPicPr>
        <p:blipFill>
          <a:blip r:embed="rId4"/>
          <a:stretch>
            <a:fillRect/>
          </a:stretch>
        </p:blipFill>
        <p:spPr>
          <a:xfrm>
            <a:off x="6906535" y="2728891"/>
            <a:ext cx="4984175" cy="4069648"/>
          </a:xfrm>
          <a:prstGeom prst="rect">
            <a:avLst/>
          </a:prstGeom>
        </p:spPr>
      </p:pic>
    </p:spTree>
    <p:extLst>
      <p:ext uri="{BB962C8B-B14F-4D97-AF65-F5344CB8AC3E}">
        <p14:creationId xmlns:p14="http://schemas.microsoft.com/office/powerpoint/2010/main" val="251405525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5082</TotalTime>
  <Words>2408</Words>
  <Application>Microsoft Office PowerPoint</Application>
  <PresentationFormat>ワイド画面</PresentationFormat>
  <Paragraphs>383</Paragraphs>
  <Slides>23</Slides>
  <Notes>8</Notes>
  <HiddenSlides>0</HiddenSlides>
  <MMClips>0</MMClips>
  <ScaleCrop>false</ScaleCrop>
  <HeadingPairs>
    <vt:vector size="8" baseType="variant">
      <vt:variant>
        <vt:lpstr>使用されているフォント</vt:lpstr>
      </vt:variant>
      <vt:variant>
        <vt:i4>8</vt:i4>
      </vt:variant>
      <vt:variant>
        <vt:lpstr>テーマ</vt:lpstr>
      </vt:variant>
      <vt:variant>
        <vt:i4>1</vt:i4>
      </vt:variant>
      <vt:variant>
        <vt:lpstr>埋め込まれた OLE サーバー</vt:lpstr>
      </vt:variant>
      <vt:variant>
        <vt:i4>2</vt:i4>
      </vt:variant>
      <vt:variant>
        <vt:lpstr>スライド タイトル</vt:lpstr>
      </vt:variant>
      <vt:variant>
        <vt:i4>23</vt:i4>
      </vt:variant>
    </vt:vector>
  </HeadingPairs>
  <TitlesOfParts>
    <vt:vector size="34" baseType="lpstr">
      <vt:lpstr>ＭＳ Ｐゴシック</vt:lpstr>
      <vt:lpstr>ＭＳ ゴシック</vt:lpstr>
      <vt:lpstr>游ゴシック</vt:lpstr>
      <vt:lpstr>游ゴシック Light</vt:lpstr>
      <vt:lpstr>Arial</vt:lpstr>
      <vt:lpstr>Calibri</vt:lpstr>
      <vt:lpstr>Cambria Math</vt:lpstr>
      <vt:lpstr>Times New Roman</vt:lpstr>
      <vt:lpstr>Office テーマ</vt:lpstr>
      <vt:lpstr>Equation</vt:lpstr>
      <vt:lpstr>数式</vt:lpstr>
      <vt:lpstr>Analysis of the plasma meniscus in a negative ion source from the viewpoint of force balance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宮本 賢治</dc:creator>
  <cp:lastModifiedBy>宮本 賢治</cp:lastModifiedBy>
  <cp:revision>266</cp:revision>
  <dcterms:created xsi:type="dcterms:W3CDTF">2026-05-23T06:19:24Z</dcterms:created>
  <dcterms:modified xsi:type="dcterms:W3CDTF">2026-09-20T01:02:09Z</dcterms:modified>
</cp:coreProperties>
</file>