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 id="2147483672" r:id="rId2"/>
  </p:sldMasterIdLst>
  <p:notesMasterIdLst>
    <p:notesMasterId r:id="rId22"/>
  </p:notesMasterIdLst>
  <p:handoutMasterIdLst>
    <p:handoutMasterId r:id="rId23"/>
  </p:handoutMasterIdLst>
  <p:sldIdLst>
    <p:sldId id="441" r:id="rId3"/>
    <p:sldId id="578" r:id="rId4"/>
    <p:sldId id="634" r:id="rId5"/>
    <p:sldId id="665" r:id="rId6"/>
    <p:sldId id="662" r:id="rId7"/>
    <p:sldId id="651" r:id="rId8"/>
    <p:sldId id="653" r:id="rId9"/>
    <p:sldId id="655" r:id="rId10"/>
    <p:sldId id="602" r:id="rId11"/>
    <p:sldId id="657" r:id="rId12"/>
    <p:sldId id="638" r:id="rId13"/>
    <p:sldId id="641" r:id="rId14"/>
    <p:sldId id="656" r:id="rId15"/>
    <p:sldId id="658" r:id="rId16"/>
    <p:sldId id="659" r:id="rId17"/>
    <p:sldId id="660" r:id="rId18"/>
    <p:sldId id="661" r:id="rId19"/>
    <p:sldId id="666" r:id="rId20"/>
    <p:sldId id="667" r:id="rId21"/>
  </p:sldIdLst>
  <p:sldSz cx="10080625" cy="7561263"/>
  <p:notesSz cx="6797675" cy="9929813"/>
  <p:embeddedFontLst>
    <p:embeddedFont>
      <p:font typeface="Arial Narrow" panose="020B0606020202030204" pitchFamily="3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RubFlama" panose="02000000000000000000" pitchFamily="2" charset="0"/>
      <p:regular r:id="rId32"/>
      <p:bold r:id="rId33"/>
      <p:italic r:id="rId34"/>
      <p:boldItalic r:id="rId35"/>
    </p:embeddedFont>
  </p:embeddedFontLst>
  <p:kinsoku lang="ja-JP" invalStChars="、。，．・：；？！゛゜ヽヾゝゞ々ー’”）〕］｝〉》」』】°‰′″℃￠％ぁぃぅぇぉっゃゅょゎァィゥェォッャュョヮヵヶ!%),.:;?]}｡｣､･ｧｨｩｪｫｬｭｮｯｰﾞﾟ" invalEndChars="‘“（〔［｛〈《「『【￥＄$([\{｢￡"/>
  <p:defaultTextStyle>
    <a:defPPr>
      <a:defRPr lang="de-DE"/>
    </a:defPPr>
    <a:lvl1pPr algn="l" rtl="0" eaLnBrk="0" fontAlgn="base" hangingPunct="0">
      <a:spcBef>
        <a:spcPct val="0"/>
      </a:spcBef>
      <a:spcAft>
        <a:spcPct val="0"/>
      </a:spcAft>
      <a:defRPr sz="200" kern="1200">
        <a:solidFill>
          <a:schemeClr val="tx1"/>
        </a:solidFill>
        <a:latin typeface="Arial Narrow" panose="020B0606020202030204" pitchFamily="34" charset="0"/>
        <a:ea typeface="+mn-ea"/>
        <a:cs typeface="Arial" panose="020B0604020202020204" pitchFamily="34" charset="0"/>
      </a:defRPr>
    </a:lvl1pPr>
    <a:lvl2pPr marL="503238" indent="-46038" algn="l" rtl="0" eaLnBrk="0" fontAlgn="base" hangingPunct="0">
      <a:spcBef>
        <a:spcPct val="0"/>
      </a:spcBef>
      <a:spcAft>
        <a:spcPct val="0"/>
      </a:spcAft>
      <a:defRPr sz="200" kern="1200">
        <a:solidFill>
          <a:schemeClr val="tx1"/>
        </a:solidFill>
        <a:latin typeface="Arial Narrow" panose="020B0606020202030204" pitchFamily="34" charset="0"/>
        <a:ea typeface="+mn-ea"/>
        <a:cs typeface="Arial" panose="020B0604020202020204" pitchFamily="34" charset="0"/>
      </a:defRPr>
    </a:lvl2pPr>
    <a:lvl3pPr marL="1006475" indent="-92075" algn="l" rtl="0" eaLnBrk="0" fontAlgn="base" hangingPunct="0">
      <a:spcBef>
        <a:spcPct val="0"/>
      </a:spcBef>
      <a:spcAft>
        <a:spcPct val="0"/>
      </a:spcAft>
      <a:defRPr sz="200" kern="1200">
        <a:solidFill>
          <a:schemeClr val="tx1"/>
        </a:solidFill>
        <a:latin typeface="Arial Narrow" panose="020B0606020202030204" pitchFamily="34" charset="0"/>
        <a:ea typeface="+mn-ea"/>
        <a:cs typeface="Arial" panose="020B0604020202020204" pitchFamily="34" charset="0"/>
      </a:defRPr>
    </a:lvl3pPr>
    <a:lvl4pPr marL="1511300" indent="-139700" algn="l" rtl="0" eaLnBrk="0" fontAlgn="base" hangingPunct="0">
      <a:spcBef>
        <a:spcPct val="0"/>
      </a:spcBef>
      <a:spcAft>
        <a:spcPct val="0"/>
      </a:spcAft>
      <a:defRPr sz="200" kern="1200">
        <a:solidFill>
          <a:schemeClr val="tx1"/>
        </a:solidFill>
        <a:latin typeface="Arial Narrow" panose="020B0606020202030204" pitchFamily="34" charset="0"/>
        <a:ea typeface="+mn-ea"/>
        <a:cs typeface="Arial" panose="020B0604020202020204" pitchFamily="34" charset="0"/>
      </a:defRPr>
    </a:lvl4pPr>
    <a:lvl5pPr marL="2014538" indent="-185738" algn="l" rtl="0" eaLnBrk="0" fontAlgn="base" hangingPunct="0">
      <a:spcBef>
        <a:spcPct val="0"/>
      </a:spcBef>
      <a:spcAft>
        <a:spcPct val="0"/>
      </a:spcAft>
      <a:defRPr sz="200" kern="1200">
        <a:solidFill>
          <a:schemeClr val="tx1"/>
        </a:solidFill>
        <a:latin typeface="Arial Narrow" panose="020B0606020202030204" pitchFamily="34" charset="0"/>
        <a:ea typeface="+mn-ea"/>
        <a:cs typeface="Arial" panose="020B0604020202020204" pitchFamily="34" charset="0"/>
      </a:defRPr>
    </a:lvl5pPr>
    <a:lvl6pPr marL="2286000" algn="l" defTabSz="914400" rtl="0" eaLnBrk="1" latinLnBrk="0" hangingPunct="1">
      <a:defRPr sz="200" kern="1200">
        <a:solidFill>
          <a:schemeClr val="tx1"/>
        </a:solidFill>
        <a:latin typeface="Arial Narrow" panose="020B0606020202030204" pitchFamily="34" charset="0"/>
        <a:ea typeface="+mn-ea"/>
        <a:cs typeface="Arial" panose="020B0604020202020204" pitchFamily="34" charset="0"/>
      </a:defRPr>
    </a:lvl6pPr>
    <a:lvl7pPr marL="2743200" algn="l" defTabSz="914400" rtl="0" eaLnBrk="1" latinLnBrk="0" hangingPunct="1">
      <a:defRPr sz="200" kern="1200">
        <a:solidFill>
          <a:schemeClr val="tx1"/>
        </a:solidFill>
        <a:latin typeface="Arial Narrow" panose="020B0606020202030204" pitchFamily="34" charset="0"/>
        <a:ea typeface="+mn-ea"/>
        <a:cs typeface="Arial" panose="020B0604020202020204" pitchFamily="34" charset="0"/>
      </a:defRPr>
    </a:lvl7pPr>
    <a:lvl8pPr marL="3200400" algn="l" defTabSz="914400" rtl="0" eaLnBrk="1" latinLnBrk="0" hangingPunct="1">
      <a:defRPr sz="200" kern="1200">
        <a:solidFill>
          <a:schemeClr val="tx1"/>
        </a:solidFill>
        <a:latin typeface="Arial Narrow" panose="020B0606020202030204" pitchFamily="34" charset="0"/>
        <a:ea typeface="+mn-ea"/>
        <a:cs typeface="Arial" panose="020B0604020202020204" pitchFamily="34" charset="0"/>
      </a:defRPr>
    </a:lvl8pPr>
    <a:lvl9pPr marL="3657600" algn="l" defTabSz="914400" rtl="0" eaLnBrk="1" latinLnBrk="0" hangingPunct="1">
      <a:defRPr sz="200" kern="1200">
        <a:solidFill>
          <a:schemeClr val="tx1"/>
        </a:solidFill>
        <a:latin typeface="Arial Narrow" panose="020B0606020202030204" pitchFamily="34" charset="0"/>
        <a:ea typeface="+mn-ea"/>
        <a:cs typeface="Arial" panose="020B0604020202020204" pitchFamily="34" charset="0"/>
      </a:defRPr>
    </a:lvl9pPr>
  </p:defaultTextStyle>
  <p:extLst>
    <p:ext uri="{521415D9-36F7-43E2-AB2F-B90AF26B5E84}">
      <p14:sectionLst xmlns:p14="http://schemas.microsoft.com/office/powerpoint/2010/main">
        <p14:section name="Untitled Section" id="{1AAA55A0-2706-4085-AF75-A33979958CF8}">
          <p14:sldIdLst>
            <p14:sldId id="441"/>
            <p14:sldId id="578"/>
            <p14:sldId id="634"/>
            <p14:sldId id="665"/>
            <p14:sldId id="662"/>
            <p14:sldId id="651"/>
            <p14:sldId id="653"/>
            <p14:sldId id="655"/>
            <p14:sldId id="602"/>
            <p14:sldId id="657"/>
            <p14:sldId id="638"/>
            <p14:sldId id="641"/>
            <p14:sldId id="656"/>
            <p14:sldId id="658"/>
            <p14:sldId id="659"/>
            <p14:sldId id="660"/>
            <p14:sldId id="661"/>
            <p14:sldId id="666"/>
            <p14:sldId id="667"/>
          </p14:sldIdLst>
        </p14:section>
      </p14:sectionLst>
    </p:ext>
    <p:ext uri="{EFAFB233-063F-42B5-8137-9DF3F51BA10A}">
      <p15:sldGuideLst xmlns:p15="http://schemas.microsoft.com/office/powerpoint/2012/main">
        <p15:guide id="1" orient="horz" pos="3016">
          <p15:clr>
            <a:srgbClr val="A4A3A4"/>
          </p15:clr>
        </p15:guide>
        <p15:guide id="2" pos="3175">
          <p15:clr>
            <a:srgbClr val="A4A3A4"/>
          </p15:clr>
        </p15:guide>
      </p15:sldGuideLst>
    </p:ext>
    <p:ext uri="{2D200454-40CA-4A62-9FC3-DE9A4176ACB9}">
      <p15:notesGuideLst xmlns:p15="http://schemas.microsoft.com/office/powerpoint/2012/main">
        <p15:guide id="1" orient="horz" pos="3128"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FF"/>
    <a:srgbClr val="FD1503"/>
    <a:srgbClr val="FE6500"/>
    <a:srgbClr val="0303FF"/>
    <a:srgbClr val="91D151"/>
    <a:srgbClr val="8FD14D"/>
    <a:srgbClr val="FFCB00"/>
    <a:srgbClr val="0000FF"/>
    <a:srgbClr val="003561"/>
    <a:srgbClr val="0035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05" autoAdjust="0"/>
    <p:restoredTop sz="99875" autoAdjust="0"/>
  </p:normalViewPr>
  <p:slideViewPr>
    <p:cSldViewPr>
      <p:cViewPr varScale="1">
        <p:scale>
          <a:sx n="83" d="100"/>
          <a:sy n="83" d="100"/>
        </p:scale>
        <p:origin x="816" y="41"/>
      </p:cViewPr>
      <p:guideLst>
        <p:guide orient="horz" pos="3016"/>
        <p:guide pos="3175"/>
      </p:guideLst>
    </p:cSldViewPr>
  </p:slideViewPr>
  <p:outlineViewPr>
    <p:cViewPr>
      <p:scale>
        <a:sx n="33" d="100"/>
        <a:sy n="33" d="100"/>
      </p:scale>
      <p:origin x="0" y="3647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4" d="100"/>
          <a:sy n="64" d="100"/>
        </p:scale>
        <p:origin x="-3432" y="-102"/>
      </p:cViewPr>
      <p:guideLst>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1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785AEAA-B639-4BE4-A102-ED9D0114113F}"/>
              </a:ext>
            </a:extLst>
          </p:cNvPr>
          <p:cNvSpPr>
            <a:spLocks noChangeArrowheads="1"/>
          </p:cNvSpPr>
          <p:nvPr/>
        </p:nvSpPr>
        <p:spPr bwMode="auto">
          <a:xfrm>
            <a:off x="3043523" y="9426496"/>
            <a:ext cx="713807" cy="257807"/>
          </a:xfrm>
          <a:prstGeom prst="rect">
            <a:avLst/>
          </a:prstGeom>
          <a:noFill/>
          <a:ln>
            <a:noFill/>
          </a:ln>
        </p:spPr>
        <p:txBody>
          <a:bodyPr wrap="none" lIns="92340" tIns="45361" rIns="92340" bIns="45361">
            <a:spAutoFit/>
          </a:bodyPr>
          <a:lstStyle>
            <a:lvl1pPr defTabSz="782638">
              <a:defRPr sz="200">
                <a:solidFill>
                  <a:schemeClr val="tx1"/>
                </a:solidFill>
                <a:latin typeface="Arial Narrow" panose="020B0606020202030204" pitchFamily="34" charset="0"/>
                <a:cs typeface="Arial" panose="020B0604020202020204" pitchFamily="34" charset="0"/>
              </a:defRPr>
            </a:lvl1pPr>
            <a:lvl2pPr marL="742950" indent="-285750" defTabSz="782638">
              <a:defRPr sz="200">
                <a:solidFill>
                  <a:schemeClr val="tx1"/>
                </a:solidFill>
                <a:latin typeface="Arial Narrow" panose="020B0606020202030204" pitchFamily="34" charset="0"/>
                <a:cs typeface="Arial" panose="020B0604020202020204" pitchFamily="34" charset="0"/>
              </a:defRPr>
            </a:lvl2pPr>
            <a:lvl3pPr marL="1143000" indent="-228600" defTabSz="782638">
              <a:defRPr sz="200">
                <a:solidFill>
                  <a:schemeClr val="tx1"/>
                </a:solidFill>
                <a:latin typeface="Arial Narrow" panose="020B0606020202030204" pitchFamily="34" charset="0"/>
                <a:cs typeface="Arial" panose="020B0604020202020204" pitchFamily="34" charset="0"/>
              </a:defRPr>
            </a:lvl3pPr>
            <a:lvl4pPr marL="1600200" indent="-228600" defTabSz="782638">
              <a:defRPr sz="200">
                <a:solidFill>
                  <a:schemeClr val="tx1"/>
                </a:solidFill>
                <a:latin typeface="Arial Narrow" panose="020B0606020202030204" pitchFamily="34" charset="0"/>
                <a:cs typeface="Arial" panose="020B0604020202020204" pitchFamily="34" charset="0"/>
              </a:defRPr>
            </a:lvl4pPr>
            <a:lvl5pPr marL="2057400" indent="-228600" defTabSz="782638">
              <a:defRPr sz="200">
                <a:solidFill>
                  <a:schemeClr val="tx1"/>
                </a:solidFill>
                <a:latin typeface="Arial Narrow" panose="020B0606020202030204" pitchFamily="34" charset="0"/>
                <a:cs typeface="Arial" panose="020B0604020202020204" pitchFamily="34" charset="0"/>
              </a:defRPr>
            </a:lvl5pPr>
            <a:lvl6pPr marL="2514600" indent="-228600" defTabSz="782638"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71800" indent="-228600" defTabSz="782638"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429000" indent="-228600" defTabSz="782638"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86200" indent="-228600" defTabSz="782638"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gn="ctr">
              <a:lnSpc>
                <a:spcPct val="90000"/>
              </a:lnSpc>
              <a:defRPr/>
            </a:pPr>
            <a:r>
              <a:rPr lang="de-DE" altLang="de-DE" sz="1200">
                <a:latin typeface="UniversS 57 Condensed"/>
              </a:rPr>
              <a:t>Seite </a:t>
            </a:r>
            <a:fld id="{E22F82EE-D533-441E-88CB-660D674A3C5B}" type="slidenum">
              <a:rPr lang="de-DE" altLang="de-DE" sz="1200" smtClean="0">
                <a:latin typeface="UniversS 57 Condensed"/>
              </a:rPr>
              <a:pPr algn="ctr">
                <a:lnSpc>
                  <a:spcPct val="90000"/>
                </a:lnSpc>
                <a:defRPr/>
              </a:pPr>
              <a:t>‹#›</a:t>
            </a:fld>
            <a:endParaRPr lang="de-DE" altLang="de-DE" sz="1200">
              <a:latin typeface="UniversS 57 Condensed"/>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6ABC98B0-DB69-4FAF-925C-AA701B136CB4}"/>
              </a:ext>
            </a:extLst>
          </p:cNvPr>
          <p:cNvSpPr>
            <a:spLocks noGrp="1" noChangeArrowheads="1"/>
          </p:cNvSpPr>
          <p:nvPr>
            <p:ph type="body" sz="quarter" idx="3"/>
          </p:nvPr>
        </p:nvSpPr>
        <p:spPr bwMode="auto">
          <a:xfrm>
            <a:off x="500064" y="4969670"/>
            <a:ext cx="5716587" cy="4334568"/>
          </a:xfrm>
          <a:prstGeom prst="rect">
            <a:avLst/>
          </a:prstGeom>
          <a:noFill/>
          <a:ln w="12700">
            <a:noFill/>
            <a:miter lim="800000"/>
            <a:headEnd/>
            <a:tailEnd/>
          </a:ln>
          <a:effectLst/>
        </p:spPr>
        <p:txBody>
          <a:bodyPr vert="horz" wrap="square" lIns="92340" tIns="45361" rIns="92340" bIns="45361" numCol="1" anchor="t" anchorCtr="0" compatLnSpc="1">
            <a:prstTxWarp prst="textNoShape">
              <a:avLst/>
            </a:prstTxWarp>
          </a:bodyPr>
          <a:lstStyle/>
          <a:p>
            <a:pPr lvl="0"/>
            <a:r>
              <a:rPr lang="de-DE" noProof="0"/>
              <a:t>Hauptteiltext</a:t>
            </a:r>
          </a:p>
          <a:p>
            <a:pPr lvl="0"/>
            <a:r>
              <a:rPr lang="de-DE" noProof="0"/>
              <a:t>Zweite Ebene</a:t>
            </a:r>
          </a:p>
          <a:p>
            <a:pPr lvl="0"/>
            <a:r>
              <a:rPr lang="de-DE" noProof="0"/>
              <a:t>Dritte Ebene</a:t>
            </a:r>
          </a:p>
          <a:p>
            <a:pPr lvl="0"/>
            <a:r>
              <a:rPr lang="de-DE" noProof="0"/>
              <a:t>Vierte Ebene</a:t>
            </a:r>
          </a:p>
          <a:p>
            <a:pPr lvl="0"/>
            <a:r>
              <a:rPr lang="de-DE" noProof="0"/>
              <a:t>Fünfte Ebene</a:t>
            </a:r>
          </a:p>
        </p:txBody>
      </p:sp>
      <p:sp>
        <p:nvSpPr>
          <p:cNvPr id="3075" name="Rectangle 3">
            <a:extLst>
              <a:ext uri="{FF2B5EF4-FFF2-40B4-BE49-F238E27FC236}">
                <a16:creationId xmlns:a16="http://schemas.microsoft.com/office/drawing/2014/main" id="{16F630E7-CAED-4D02-8635-DCCDF37F32B8}"/>
              </a:ext>
            </a:extLst>
          </p:cNvPr>
          <p:cNvSpPr>
            <a:spLocks noGrp="1" noRot="1" noChangeAspect="1" noChangeArrowheads="1" noTextEdit="1"/>
          </p:cNvSpPr>
          <p:nvPr>
            <p:ph type="sldImg" idx="2"/>
          </p:nvPr>
        </p:nvSpPr>
        <p:spPr bwMode="auto">
          <a:xfrm>
            <a:off x="928688" y="750888"/>
            <a:ext cx="4945062" cy="37099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19460" name="Rectangle 4">
            <a:extLst>
              <a:ext uri="{FF2B5EF4-FFF2-40B4-BE49-F238E27FC236}">
                <a16:creationId xmlns:a16="http://schemas.microsoft.com/office/drawing/2014/main" id="{061F6830-818F-4DF1-B31F-9801C1CFA79E}"/>
              </a:ext>
            </a:extLst>
          </p:cNvPr>
          <p:cNvSpPr>
            <a:spLocks noChangeArrowheads="1"/>
          </p:cNvSpPr>
          <p:nvPr/>
        </p:nvSpPr>
        <p:spPr bwMode="auto">
          <a:xfrm>
            <a:off x="3043523" y="9504296"/>
            <a:ext cx="713807" cy="257807"/>
          </a:xfrm>
          <a:prstGeom prst="rect">
            <a:avLst/>
          </a:prstGeom>
          <a:noFill/>
          <a:ln>
            <a:noFill/>
          </a:ln>
        </p:spPr>
        <p:txBody>
          <a:bodyPr wrap="none" lIns="92340" tIns="45361" rIns="92340" bIns="45361">
            <a:spAutoFit/>
          </a:bodyPr>
          <a:lstStyle>
            <a:lvl1pPr defTabSz="782638">
              <a:defRPr sz="200">
                <a:solidFill>
                  <a:schemeClr val="tx1"/>
                </a:solidFill>
                <a:latin typeface="Arial Narrow" panose="020B0606020202030204" pitchFamily="34" charset="0"/>
                <a:cs typeface="Arial" panose="020B0604020202020204" pitchFamily="34" charset="0"/>
              </a:defRPr>
            </a:lvl1pPr>
            <a:lvl2pPr marL="742950" indent="-285750" defTabSz="782638">
              <a:defRPr sz="200">
                <a:solidFill>
                  <a:schemeClr val="tx1"/>
                </a:solidFill>
                <a:latin typeface="Arial Narrow" panose="020B0606020202030204" pitchFamily="34" charset="0"/>
                <a:cs typeface="Arial" panose="020B0604020202020204" pitchFamily="34" charset="0"/>
              </a:defRPr>
            </a:lvl2pPr>
            <a:lvl3pPr marL="1143000" indent="-228600" defTabSz="782638">
              <a:defRPr sz="200">
                <a:solidFill>
                  <a:schemeClr val="tx1"/>
                </a:solidFill>
                <a:latin typeface="Arial Narrow" panose="020B0606020202030204" pitchFamily="34" charset="0"/>
                <a:cs typeface="Arial" panose="020B0604020202020204" pitchFamily="34" charset="0"/>
              </a:defRPr>
            </a:lvl3pPr>
            <a:lvl4pPr marL="1600200" indent="-228600" defTabSz="782638">
              <a:defRPr sz="200">
                <a:solidFill>
                  <a:schemeClr val="tx1"/>
                </a:solidFill>
                <a:latin typeface="Arial Narrow" panose="020B0606020202030204" pitchFamily="34" charset="0"/>
                <a:cs typeface="Arial" panose="020B0604020202020204" pitchFamily="34" charset="0"/>
              </a:defRPr>
            </a:lvl4pPr>
            <a:lvl5pPr marL="2057400" indent="-228600" defTabSz="782638">
              <a:defRPr sz="200">
                <a:solidFill>
                  <a:schemeClr val="tx1"/>
                </a:solidFill>
                <a:latin typeface="Arial Narrow" panose="020B0606020202030204" pitchFamily="34" charset="0"/>
                <a:cs typeface="Arial" panose="020B0604020202020204" pitchFamily="34" charset="0"/>
              </a:defRPr>
            </a:lvl5pPr>
            <a:lvl6pPr marL="2514600" indent="-228600" defTabSz="782638"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71800" indent="-228600" defTabSz="782638"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429000" indent="-228600" defTabSz="782638"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86200" indent="-228600" defTabSz="782638"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gn="ctr">
              <a:lnSpc>
                <a:spcPct val="90000"/>
              </a:lnSpc>
              <a:defRPr/>
            </a:pPr>
            <a:r>
              <a:rPr lang="de-DE" altLang="de-DE" sz="1200">
                <a:latin typeface="UniversS 57 Condensed"/>
              </a:rPr>
              <a:t>Seite </a:t>
            </a:r>
            <a:fld id="{16AA5F1F-16E9-4E6E-8D58-09DCF2151EDB}" type="slidenum">
              <a:rPr lang="de-DE" altLang="de-DE" sz="1200" smtClean="0">
                <a:latin typeface="UniversS 57 Condensed"/>
              </a:rPr>
              <a:pPr algn="ctr">
                <a:lnSpc>
                  <a:spcPct val="90000"/>
                </a:lnSpc>
                <a:defRPr/>
              </a:pPr>
              <a:t>‹#›</a:t>
            </a:fld>
            <a:endParaRPr lang="de-DE" altLang="de-DE" sz="1200">
              <a:latin typeface="UniversS 57 Condensed"/>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26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3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3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3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300" kern="1200">
        <a:solidFill>
          <a:schemeClr val="tx1"/>
        </a:solidFill>
        <a:latin typeface="Times New Roman" pitchFamily="18" charset="0"/>
        <a:ea typeface="+mn-ea"/>
        <a:cs typeface="+mn-cs"/>
      </a:defRPr>
    </a:lvl5pPr>
    <a:lvl6pPr marL="2520086" algn="l" defTabSz="1008035" rtl="0" eaLnBrk="1" latinLnBrk="0" hangingPunct="1">
      <a:defRPr sz="1300" kern="1200">
        <a:solidFill>
          <a:schemeClr val="tx1"/>
        </a:solidFill>
        <a:latin typeface="+mn-lt"/>
        <a:ea typeface="+mn-ea"/>
        <a:cs typeface="+mn-cs"/>
      </a:defRPr>
    </a:lvl6pPr>
    <a:lvl7pPr marL="3024104" algn="l" defTabSz="1008035" rtl="0" eaLnBrk="1" latinLnBrk="0" hangingPunct="1">
      <a:defRPr sz="1300" kern="1200">
        <a:solidFill>
          <a:schemeClr val="tx1"/>
        </a:solidFill>
        <a:latin typeface="+mn-lt"/>
        <a:ea typeface="+mn-ea"/>
        <a:cs typeface="+mn-cs"/>
      </a:defRPr>
    </a:lvl7pPr>
    <a:lvl8pPr marL="3528121" algn="l" defTabSz="1008035" rtl="0" eaLnBrk="1" latinLnBrk="0" hangingPunct="1">
      <a:defRPr sz="1300" kern="1200">
        <a:solidFill>
          <a:schemeClr val="tx1"/>
        </a:solidFill>
        <a:latin typeface="+mn-lt"/>
        <a:ea typeface="+mn-ea"/>
        <a:cs typeface="+mn-cs"/>
      </a:defRPr>
    </a:lvl8pPr>
    <a:lvl9pPr marL="4032138" algn="l" defTabSz="1008035" rtl="0" eaLnBrk="1" latinLnBrk="0" hangingPunct="1">
      <a:defRPr sz="13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7576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folie">
    <p:spTree>
      <p:nvGrpSpPr>
        <p:cNvPr id="1" name=""/>
        <p:cNvGrpSpPr/>
        <p:nvPr/>
      </p:nvGrpSpPr>
      <p:grpSpPr>
        <a:xfrm>
          <a:off x="0" y="0"/>
          <a:ext cx="0" cy="0"/>
          <a:chOff x="0" y="0"/>
          <a:chExt cx="0" cy="0"/>
        </a:xfrm>
      </p:grpSpPr>
      <p:sp>
        <p:nvSpPr>
          <p:cNvPr id="5" name="Textplatzhalter 5"/>
          <p:cNvSpPr>
            <a:spLocks noGrp="1"/>
          </p:cNvSpPr>
          <p:nvPr>
            <p:ph type="body" sz="quarter" idx="10"/>
          </p:nvPr>
        </p:nvSpPr>
        <p:spPr>
          <a:xfrm>
            <a:off x="360362" y="1908424"/>
            <a:ext cx="9144445" cy="5184575"/>
          </a:xfrm>
          <a:prstGeom prst="rect">
            <a:avLst/>
          </a:prstGeom>
        </p:spPr>
        <p:txBody>
          <a:bodyPr/>
          <a:lstStyle>
            <a:lvl1pPr>
              <a:buClr>
                <a:schemeClr val="accent1"/>
              </a:buClr>
              <a:buFont typeface="Wingdings" pitchFamily="2" charset="2"/>
              <a:buChar char="§"/>
              <a:defRPr sz="2000">
                <a:solidFill>
                  <a:schemeClr val="tx2"/>
                </a:solidFill>
                <a:latin typeface="RubFlama" pitchFamily="2" charset="0"/>
              </a:defRPr>
            </a:lvl1pPr>
            <a:lvl2pPr>
              <a:buClr>
                <a:schemeClr val="accent1"/>
              </a:buClr>
              <a:buSzPct val="80000"/>
              <a:buFont typeface="Wingdings" pitchFamily="2" charset="2"/>
              <a:buChar char="§"/>
              <a:defRPr sz="2000">
                <a:solidFill>
                  <a:schemeClr val="tx2"/>
                </a:solidFill>
                <a:latin typeface="RubFlama" pitchFamily="2" charset="0"/>
              </a:defRPr>
            </a:lvl2pPr>
            <a:lvl3pPr>
              <a:buClr>
                <a:schemeClr val="accent1"/>
              </a:buClr>
              <a:buSzPct val="80000"/>
              <a:buFont typeface="Wingdings" pitchFamily="2" charset="2"/>
              <a:buChar char="§"/>
              <a:defRPr sz="2000">
                <a:solidFill>
                  <a:schemeClr val="tx2"/>
                </a:solidFill>
                <a:latin typeface="RubFlama" pitchFamily="2" charset="0"/>
              </a:defRPr>
            </a:lvl3pPr>
            <a:lvl4pPr>
              <a:buClr>
                <a:schemeClr val="accent1"/>
              </a:buClr>
              <a:buFont typeface="Wingdings" pitchFamily="2" charset="2"/>
              <a:buNone/>
              <a:defRPr sz="1800">
                <a:solidFill>
                  <a:schemeClr val="tx2"/>
                </a:solidFill>
                <a:latin typeface="RubFlama" pitchFamily="2" charset="0"/>
              </a:defRPr>
            </a:lvl4pPr>
            <a:lvl5pPr>
              <a:buClr>
                <a:schemeClr val="accent1"/>
              </a:buClr>
              <a:buFont typeface="Wingdings" pitchFamily="2" charset="2"/>
              <a:buNone/>
              <a:defRPr sz="1800">
                <a:solidFill>
                  <a:schemeClr val="tx2"/>
                </a:solidFill>
                <a:latin typeface="RubFlama" pitchFamily="2"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3" name="Titel 22"/>
          <p:cNvSpPr>
            <a:spLocks noGrp="1"/>
          </p:cNvSpPr>
          <p:nvPr>
            <p:ph type="title"/>
          </p:nvPr>
        </p:nvSpPr>
        <p:spPr>
          <a:xfrm>
            <a:off x="367541" y="756295"/>
            <a:ext cx="9145016" cy="1029146"/>
          </a:xfrm>
          <a:prstGeom prst="rect">
            <a:avLst/>
          </a:prstGeom>
        </p:spPr>
        <p:txBody>
          <a:bodyPr/>
          <a:lstStyle>
            <a:lvl1pPr marL="0" marR="0" indent="0" algn="l" defTabSz="1006475" rtl="0" eaLnBrk="0" fontAlgn="base" latinLnBrk="0" hangingPunct="0">
              <a:lnSpc>
                <a:spcPct val="100000"/>
              </a:lnSpc>
              <a:spcBef>
                <a:spcPct val="0"/>
              </a:spcBef>
              <a:spcAft>
                <a:spcPct val="0"/>
              </a:spcAft>
              <a:buClrTx/>
              <a:buSzTx/>
              <a:buFontTx/>
              <a:buNone/>
              <a:tabLst/>
              <a:defRPr sz="3000" b="1" baseline="0"/>
            </a:lvl1pPr>
          </a:lstStyle>
          <a:p>
            <a:r>
              <a:rPr lang="de-DE"/>
              <a:t>Titelmasterformat durch Klicken bearbeiten</a:t>
            </a:r>
            <a:endParaRPr lang="de-DE" dirty="0"/>
          </a:p>
        </p:txBody>
      </p:sp>
    </p:spTree>
    <p:extLst>
      <p:ext uri="{BB962C8B-B14F-4D97-AF65-F5344CB8AC3E}">
        <p14:creationId xmlns:p14="http://schemas.microsoft.com/office/powerpoint/2010/main" val="1400936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341646" y="0"/>
            <a:ext cx="7738980" cy="1001167"/>
          </a:xfrm>
          <a:prstGeom prst="rect">
            <a:avLst/>
          </a:prstGeom>
        </p:spPr>
        <p:txBody>
          <a:bodyPr lIns="100803" tIns="50402" rIns="100803" bIns="50402"/>
          <a:lstStyle/>
          <a:p>
            <a:r>
              <a:rPr lang="de-DE"/>
              <a:t>Titelmasterformat durch Klicken bearbeiten</a:t>
            </a:r>
          </a:p>
        </p:txBody>
      </p:sp>
      <p:sp>
        <p:nvSpPr>
          <p:cNvPr id="3" name="Inhaltsplatzhalter 2"/>
          <p:cNvSpPr>
            <a:spLocks noGrp="1"/>
          </p:cNvSpPr>
          <p:nvPr>
            <p:ph idx="1"/>
          </p:nvPr>
        </p:nvSpPr>
        <p:spPr>
          <a:xfrm>
            <a:off x="252015" y="1260211"/>
            <a:ext cx="9492589" cy="1557760"/>
          </a:xfrm>
          <a:prstGeom prst="rect">
            <a:avLst/>
          </a:prstGeom>
        </p:spPr>
        <p:txBody>
          <a:bodyPr lIns="100803" tIns="50402" rIns="100803" bIns="50402"/>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626334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7E7E7"/>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DD373789-3E76-41D5-89D0-64C6F0E774B6}"/>
              </a:ext>
            </a:extLst>
          </p:cNvPr>
          <p:cNvSpPr/>
          <p:nvPr userDrawn="1"/>
        </p:nvSpPr>
        <p:spPr>
          <a:xfrm>
            <a:off x="0" y="0"/>
            <a:ext cx="10080625" cy="7561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98" tIns="45698" rIns="91398" bIns="45698" anchor="ctr"/>
          <a:lstStyle/>
          <a:p>
            <a:pPr algn="ctr">
              <a:defRPr/>
            </a:pPr>
            <a:endParaRPr lang="de-DE"/>
          </a:p>
        </p:txBody>
      </p:sp>
      <p:pic>
        <p:nvPicPr>
          <p:cNvPr id="1027" name="Picture 5" descr="E:\01_TET\81_Logos\05_CD_RUB_TET_PPT\RubBild_klein.jpg">
            <a:extLst>
              <a:ext uri="{FF2B5EF4-FFF2-40B4-BE49-F238E27FC236}">
                <a16:creationId xmlns:a16="http://schemas.microsoft.com/office/drawing/2014/main" id="{83C468A3-706C-49D7-A7F8-4F6C649E10E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860425"/>
            <a:ext cx="9118600"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feld 16">
            <a:extLst>
              <a:ext uri="{FF2B5EF4-FFF2-40B4-BE49-F238E27FC236}">
                <a16:creationId xmlns:a16="http://schemas.microsoft.com/office/drawing/2014/main" id="{81650EC0-4306-46D1-B8B5-E4107541141B}"/>
              </a:ext>
            </a:extLst>
          </p:cNvPr>
          <p:cNvSpPr txBox="1">
            <a:spLocks noChangeArrowheads="1"/>
          </p:cNvSpPr>
          <p:nvPr userDrawn="1"/>
        </p:nvSpPr>
        <p:spPr bwMode="auto">
          <a:xfrm>
            <a:off x="444500" y="5797550"/>
            <a:ext cx="8682038" cy="460375"/>
          </a:xfrm>
          <a:prstGeom prst="rect">
            <a:avLst/>
          </a:prstGeom>
          <a:noFill/>
          <a:ln>
            <a:noFill/>
          </a:ln>
        </p:spPr>
        <p:txBody>
          <a:bodyPr lIns="0" tIns="0" rIns="0" bIns="0">
            <a:spAutoFit/>
          </a:bodyPr>
          <a:lstStyle>
            <a:lvl1pPr eaLnBrk="0" hangingPunct="0">
              <a:defRPr sz="200">
                <a:solidFill>
                  <a:schemeClr val="tx1"/>
                </a:solidFill>
                <a:latin typeface="Arial Narrow" pitchFamily="34" charset="0"/>
                <a:cs typeface="Arial" pitchFamily="34" charset="0"/>
              </a:defRPr>
            </a:lvl1pPr>
            <a:lvl2pPr marL="742950" indent="-285750" eaLnBrk="0" hangingPunct="0">
              <a:defRPr sz="200">
                <a:solidFill>
                  <a:schemeClr val="tx1"/>
                </a:solidFill>
                <a:latin typeface="Arial Narrow" pitchFamily="34" charset="0"/>
                <a:cs typeface="Arial" pitchFamily="34" charset="0"/>
              </a:defRPr>
            </a:lvl2pPr>
            <a:lvl3pPr marL="1143000" indent="-228600" eaLnBrk="0" hangingPunct="0">
              <a:defRPr sz="200">
                <a:solidFill>
                  <a:schemeClr val="tx1"/>
                </a:solidFill>
                <a:latin typeface="Arial Narrow" pitchFamily="34" charset="0"/>
                <a:cs typeface="Arial" pitchFamily="34" charset="0"/>
              </a:defRPr>
            </a:lvl3pPr>
            <a:lvl4pPr marL="1600200" indent="-228600" eaLnBrk="0" hangingPunct="0">
              <a:defRPr sz="200">
                <a:solidFill>
                  <a:schemeClr val="tx1"/>
                </a:solidFill>
                <a:latin typeface="Arial Narrow" pitchFamily="34" charset="0"/>
                <a:cs typeface="Arial" pitchFamily="34" charset="0"/>
              </a:defRPr>
            </a:lvl4pPr>
            <a:lvl5pPr marL="2057400" indent="-228600" eaLnBrk="0" hangingPunct="0">
              <a:defRPr sz="2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00">
                <a:solidFill>
                  <a:schemeClr val="tx1"/>
                </a:solidFill>
                <a:latin typeface="Arial Narrow" pitchFamily="34" charset="0"/>
                <a:cs typeface="Arial" pitchFamily="34" charset="0"/>
              </a:defRPr>
            </a:lvl9pPr>
          </a:lstStyle>
          <a:p>
            <a:pPr>
              <a:defRPr/>
            </a:pPr>
            <a:r>
              <a:rPr lang="de-DE" sz="1400" b="1">
                <a:solidFill>
                  <a:srgbClr val="003560"/>
                </a:solidFill>
                <a:latin typeface="RubFlama" pitchFamily="2" charset="0"/>
              </a:rPr>
              <a:t>Fakultät für Elektrotechnik und Informationstechnik</a:t>
            </a:r>
          </a:p>
          <a:p>
            <a:pPr>
              <a:defRPr/>
            </a:pPr>
            <a:r>
              <a:rPr lang="de-DE" sz="1400">
                <a:solidFill>
                  <a:srgbClr val="003560"/>
                </a:solidFill>
                <a:latin typeface="RubFlama" pitchFamily="2" charset="0"/>
              </a:rPr>
              <a:t>Lehrstuhl für Theoretische Elektrotechnik</a:t>
            </a:r>
          </a:p>
          <a:p>
            <a:pPr>
              <a:defRPr/>
            </a:pPr>
            <a:endParaRPr lang="de-DE">
              <a:solidFill>
                <a:srgbClr val="003560"/>
              </a:solidFill>
              <a:latin typeface="Arial" pitchFamily="34" charset="0"/>
            </a:endParaRPr>
          </a:p>
        </p:txBody>
      </p:sp>
      <p:pic>
        <p:nvPicPr>
          <p:cNvPr id="1029" name="Grafik 17" descr="Wortmarke_BLAU_srgb.jpg">
            <a:extLst>
              <a:ext uri="{FF2B5EF4-FFF2-40B4-BE49-F238E27FC236}">
                <a16:creationId xmlns:a16="http://schemas.microsoft.com/office/drawing/2014/main" id="{6C093968-D2FB-4CFE-A0E6-5F960C63687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85775" y="3187700"/>
            <a:ext cx="2376488" cy="15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2" descr="E:\01_TET\81_Logos\42_TET-Logo_RUBDesign_neu\Logo_TET_ohneRand.jpg">
            <a:extLst>
              <a:ext uri="{FF2B5EF4-FFF2-40B4-BE49-F238E27FC236}">
                <a16:creationId xmlns:a16="http://schemas.microsoft.com/office/drawing/2014/main" id="{4C2D0565-6844-4018-B209-4ECE1CB4A7E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5613" y="6445250"/>
            <a:ext cx="13843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Inhaltsplatzhalter 5" descr="Label_RUB_WEISS-BLAU_srgb.jpg">
            <a:extLst>
              <a:ext uri="{FF2B5EF4-FFF2-40B4-BE49-F238E27FC236}">
                <a16:creationId xmlns:a16="http://schemas.microsoft.com/office/drawing/2014/main" id="{024E80C9-4B80-4116-8AFC-338492D4DF8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158163" y="0"/>
            <a:ext cx="1439862"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3" r:id="rId1"/>
  </p:sldLayoutIdLst>
  <p:txStyles>
    <p:titleStyle>
      <a:lvl1pPr algn="ctr" defTabSz="1006475" rtl="0" eaLnBrk="0" fontAlgn="base" hangingPunct="0">
        <a:spcBef>
          <a:spcPct val="0"/>
        </a:spcBef>
        <a:spcAft>
          <a:spcPct val="0"/>
        </a:spcAft>
        <a:defRPr sz="4900" kern="1200">
          <a:solidFill>
            <a:schemeClr val="tx1"/>
          </a:solidFill>
          <a:latin typeface="+mj-lt"/>
          <a:ea typeface="+mj-ea"/>
          <a:cs typeface="+mj-cs"/>
        </a:defRPr>
      </a:lvl1pPr>
      <a:lvl2pPr algn="ctr" defTabSz="1006475" rtl="0" eaLnBrk="0" fontAlgn="base" hangingPunct="0">
        <a:spcBef>
          <a:spcPct val="0"/>
        </a:spcBef>
        <a:spcAft>
          <a:spcPct val="0"/>
        </a:spcAft>
        <a:defRPr sz="4900">
          <a:solidFill>
            <a:schemeClr val="tx1"/>
          </a:solidFill>
          <a:latin typeface="RubFlama" pitchFamily="2" charset="0"/>
        </a:defRPr>
      </a:lvl2pPr>
      <a:lvl3pPr algn="ctr" defTabSz="1006475" rtl="0" eaLnBrk="0" fontAlgn="base" hangingPunct="0">
        <a:spcBef>
          <a:spcPct val="0"/>
        </a:spcBef>
        <a:spcAft>
          <a:spcPct val="0"/>
        </a:spcAft>
        <a:defRPr sz="4900">
          <a:solidFill>
            <a:schemeClr val="tx1"/>
          </a:solidFill>
          <a:latin typeface="RubFlama" pitchFamily="2" charset="0"/>
        </a:defRPr>
      </a:lvl3pPr>
      <a:lvl4pPr algn="ctr" defTabSz="1006475" rtl="0" eaLnBrk="0" fontAlgn="base" hangingPunct="0">
        <a:spcBef>
          <a:spcPct val="0"/>
        </a:spcBef>
        <a:spcAft>
          <a:spcPct val="0"/>
        </a:spcAft>
        <a:defRPr sz="4900">
          <a:solidFill>
            <a:schemeClr val="tx1"/>
          </a:solidFill>
          <a:latin typeface="RubFlama" pitchFamily="2" charset="0"/>
        </a:defRPr>
      </a:lvl4pPr>
      <a:lvl5pPr algn="ctr" defTabSz="1006475" rtl="0" eaLnBrk="0" fontAlgn="base" hangingPunct="0">
        <a:spcBef>
          <a:spcPct val="0"/>
        </a:spcBef>
        <a:spcAft>
          <a:spcPct val="0"/>
        </a:spcAft>
        <a:defRPr sz="4900">
          <a:solidFill>
            <a:schemeClr val="tx1"/>
          </a:solidFill>
          <a:latin typeface="RubFlama" pitchFamily="2" charset="0"/>
        </a:defRPr>
      </a:lvl5pPr>
      <a:lvl6pPr marL="457200" algn="ctr" defTabSz="1006475" rtl="0" fontAlgn="base">
        <a:spcBef>
          <a:spcPct val="0"/>
        </a:spcBef>
        <a:spcAft>
          <a:spcPct val="0"/>
        </a:spcAft>
        <a:defRPr sz="4900">
          <a:solidFill>
            <a:schemeClr val="tx1"/>
          </a:solidFill>
          <a:latin typeface="Calibri" pitchFamily="34" charset="0"/>
        </a:defRPr>
      </a:lvl6pPr>
      <a:lvl7pPr marL="914400" algn="ctr" defTabSz="1006475" rtl="0" fontAlgn="base">
        <a:spcBef>
          <a:spcPct val="0"/>
        </a:spcBef>
        <a:spcAft>
          <a:spcPct val="0"/>
        </a:spcAft>
        <a:defRPr sz="4900">
          <a:solidFill>
            <a:schemeClr val="tx1"/>
          </a:solidFill>
          <a:latin typeface="Calibri" pitchFamily="34" charset="0"/>
        </a:defRPr>
      </a:lvl7pPr>
      <a:lvl8pPr marL="1371600" algn="ctr" defTabSz="1006475" rtl="0" fontAlgn="base">
        <a:spcBef>
          <a:spcPct val="0"/>
        </a:spcBef>
        <a:spcAft>
          <a:spcPct val="0"/>
        </a:spcAft>
        <a:defRPr sz="4900">
          <a:solidFill>
            <a:schemeClr val="tx1"/>
          </a:solidFill>
          <a:latin typeface="Calibri" pitchFamily="34" charset="0"/>
        </a:defRPr>
      </a:lvl8pPr>
      <a:lvl9pPr marL="1828800" algn="ctr" defTabSz="1006475" rtl="0" fontAlgn="base">
        <a:spcBef>
          <a:spcPct val="0"/>
        </a:spcBef>
        <a:spcAft>
          <a:spcPct val="0"/>
        </a:spcAft>
        <a:defRPr sz="4900">
          <a:solidFill>
            <a:schemeClr val="tx1"/>
          </a:solidFill>
          <a:latin typeface="Calibri" pitchFamily="34" charset="0"/>
        </a:defRPr>
      </a:lvl9pPr>
    </p:titleStyle>
    <p:bodyStyle>
      <a:lvl1pPr marL="377825" indent="-377825" algn="l" defTabSz="1006475" rtl="0" eaLnBrk="0" fontAlgn="base" hangingPunct="0">
        <a:spcBef>
          <a:spcPct val="20000"/>
        </a:spcBef>
        <a:spcAft>
          <a:spcPct val="0"/>
        </a:spcAft>
        <a:buFont typeface="Arial" panose="020B0604020202020204" pitchFamily="34" charset="0"/>
        <a:buChar char="•"/>
        <a:defRPr sz="3500" kern="1200">
          <a:solidFill>
            <a:schemeClr val="tx1"/>
          </a:solidFill>
          <a:latin typeface="+mn-lt"/>
          <a:ea typeface="+mn-ea"/>
          <a:cs typeface="+mn-cs"/>
        </a:defRPr>
      </a:lvl1pPr>
      <a:lvl2pPr marL="817563" indent="-314325" algn="l" defTabSz="1006475" rtl="0" eaLnBrk="0" fontAlgn="base" hangingPunct="0">
        <a:spcBef>
          <a:spcPct val="20000"/>
        </a:spcBef>
        <a:spcAft>
          <a:spcPct val="0"/>
        </a:spcAft>
        <a:buFont typeface="Arial" panose="020B0604020202020204" pitchFamily="34" charset="0"/>
        <a:buChar char="–"/>
        <a:defRPr sz="3100" kern="1200">
          <a:solidFill>
            <a:schemeClr val="tx1"/>
          </a:solidFill>
          <a:latin typeface="+mn-lt"/>
          <a:ea typeface="+mn-ea"/>
          <a:cs typeface="+mn-cs"/>
        </a:defRPr>
      </a:lvl2pPr>
      <a:lvl3pPr marL="1258888" indent="-250825" algn="l" defTabSz="1006475" rtl="0" eaLnBrk="0" fontAlgn="base" hangingPunct="0">
        <a:spcBef>
          <a:spcPct val="20000"/>
        </a:spcBef>
        <a:spcAft>
          <a:spcPct val="0"/>
        </a:spcAft>
        <a:buFont typeface="Arial" panose="020B0604020202020204" pitchFamily="34" charset="0"/>
        <a:buChar char="•"/>
        <a:defRPr sz="2600" kern="1200">
          <a:solidFill>
            <a:schemeClr val="tx1"/>
          </a:solidFill>
          <a:latin typeface="+mn-lt"/>
          <a:ea typeface="+mn-ea"/>
          <a:cs typeface="+mn-cs"/>
        </a:defRPr>
      </a:lvl3pPr>
      <a:lvl4pPr marL="1762125" indent="-250825" algn="l" defTabSz="100647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266950" indent="-250825" algn="l" defTabSz="100647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770782" indent="-251888" algn="l" defTabSz="1007558"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74560" indent="-251888" algn="l" defTabSz="1007558"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8337" indent="-251888" algn="l" defTabSz="1007558"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82115" indent="-251888" algn="l" defTabSz="1007558"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de-DE"/>
      </a:defPPr>
      <a:lvl1pPr marL="0" algn="l" defTabSz="1007558" rtl="0" eaLnBrk="1" latinLnBrk="0" hangingPunct="1">
        <a:defRPr sz="2000" kern="1200">
          <a:solidFill>
            <a:schemeClr val="tx1"/>
          </a:solidFill>
          <a:latin typeface="+mn-lt"/>
          <a:ea typeface="+mn-ea"/>
          <a:cs typeface="+mn-cs"/>
        </a:defRPr>
      </a:lvl1pPr>
      <a:lvl2pPr marL="503777" algn="l" defTabSz="1007558" rtl="0" eaLnBrk="1" latinLnBrk="0" hangingPunct="1">
        <a:defRPr sz="2000" kern="1200">
          <a:solidFill>
            <a:schemeClr val="tx1"/>
          </a:solidFill>
          <a:latin typeface="+mn-lt"/>
          <a:ea typeface="+mn-ea"/>
          <a:cs typeface="+mn-cs"/>
        </a:defRPr>
      </a:lvl2pPr>
      <a:lvl3pPr marL="1007558" algn="l" defTabSz="1007558" rtl="0" eaLnBrk="1" latinLnBrk="0" hangingPunct="1">
        <a:defRPr sz="2000" kern="1200">
          <a:solidFill>
            <a:schemeClr val="tx1"/>
          </a:solidFill>
          <a:latin typeface="+mn-lt"/>
          <a:ea typeface="+mn-ea"/>
          <a:cs typeface="+mn-cs"/>
        </a:defRPr>
      </a:lvl3pPr>
      <a:lvl4pPr marL="1511335" algn="l" defTabSz="1007558" rtl="0" eaLnBrk="1" latinLnBrk="0" hangingPunct="1">
        <a:defRPr sz="2000" kern="1200">
          <a:solidFill>
            <a:schemeClr val="tx1"/>
          </a:solidFill>
          <a:latin typeface="+mn-lt"/>
          <a:ea typeface="+mn-ea"/>
          <a:cs typeface="+mn-cs"/>
        </a:defRPr>
      </a:lvl4pPr>
      <a:lvl5pPr marL="2015112" algn="l" defTabSz="1007558" rtl="0" eaLnBrk="1" latinLnBrk="0" hangingPunct="1">
        <a:defRPr sz="2000" kern="1200">
          <a:solidFill>
            <a:schemeClr val="tx1"/>
          </a:solidFill>
          <a:latin typeface="+mn-lt"/>
          <a:ea typeface="+mn-ea"/>
          <a:cs typeface="+mn-cs"/>
        </a:defRPr>
      </a:lvl5pPr>
      <a:lvl6pPr marL="2518890" algn="l" defTabSz="1007558" rtl="0" eaLnBrk="1" latinLnBrk="0" hangingPunct="1">
        <a:defRPr sz="2000" kern="1200">
          <a:solidFill>
            <a:schemeClr val="tx1"/>
          </a:solidFill>
          <a:latin typeface="+mn-lt"/>
          <a:ea typeface="+mn-ea"/>
          <a:cs typeface="+mn-cs"/>
        </a:defRPr>
      </a:lvl6pPr>
      <a:lvl7pPr marL="3022669" algn="l" defTabSz="1007558" rtl="0" eaLnBrk="1" latinLnBrk="0" hangingPunct="1">
        <a:defRPr sz="2000" kern="1200">
          <a:solidFill>
            <a:schemeClr val="tx1"/>
          </a:solidFill>
          <a:latin typeface="+mn-lt"/>
          <a:ea typeface="+mn-ea"/>
          <a:cs typeface="+mn-cs"/>
        </a:defRPr>
      </a:lvl7pPr>
      <a:lvl8pPr marL="3526449" algn="l" defTabSz="1007558" rtl="0" eaLnBrk="1" latinLnBrk="0" hangingPunct="1">
        <a:defRPr sz="2000" kern="1200">
          <a:solidFill>
            <a:schemeClr val="tx1"/>
          </a:solidFill>
          <a:latin typeface="+mn-lt"/>
          <a:ea typeface="+mn-ea"/>
          <a:cs typeface="+mn-cs"/>
        </a:defRPr>
      </a:lvl8pPr>
      <a:lvl9pPr marL="4030227" algn="l" defTabSz="1007558"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4C248762-F518-4A3A-8927-C9BA432B22CD}"/>
              </a:ext>
            </a:extLst>
          </p:cNvPr>
          <p:cNvSpPr/>
          <p:nvPr userDrawn="1"/>
        </p:nvSpPr>
        <p:spPr>
          <a:xfrm>
            <a:off x="-248" y="0"/>
            <a:ext cx="9601200" cy="7138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398" tIns="45698" rIns="91398" bIns="45698" anchor="ctr"/>
          <a:lstStyle/>
          <a:p>
            <a:pPr algn="ctr">
              <a:defRPr/>
            </a:pPr>
            <a:endParaRPr lang="de-DE"/>
          </a:p>
        </p:txBody>
      </p:sp>
      <p:pic>
        <p:nvPicPr>
          <p:cNvPr id="2051" name="Inhaltsplatzhalter 5" descr="Label_RUB_WEISS-BLAU_srgb.jpg">
            <a:extLst>
              <a:ext uri="{FF2B5EF4-FFF2-40B4-BE49-F238E27FC236}">
                <a16:creationId xmlns:a16="http://schemas.microsoft.com/office/drawing/2014/main" id="{6BA167CB-0A0E-4C41-889E-B72AD8906F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18600" y="0"/>
            <a:ext cx="720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Textfeld 22">
            <a:extLst>
              <a:ext uri="{FF2B5EF4-FFF2-40B4-BE49-F238E27FC236}">
                <a16:creationId xmlns:a16="http://schemas.microsoft.com/office/drawing/2014/main" id="{C1BA0FC7-75E5-4F45-A5AD-E0031AC04B71}"/>
              </a:ext>
            </a:extLst>
          </p:cNvPr>
          <p:cNvSpPr txBox="1">
            <a:spLocks noChangeArrowheads="1"/>
          </p:cNvSpPr>
          <p:nvPr/>
        </p:nvSpPr>
        <p:spPr bwMode="auto">
          <a:xfrm>
            <a:off x="9472612" y="7275699"/>
            <a:ext cx="366713" cy="169862"/>
          </a:xfrm>
          <a:prstGeom prst="rect">
            <a:avLst/>
          </a:prstGeom>
          <a:noFill/>
          <a:ln>
            <a:noFill/>
          </a:ln>
        </p:spPr>
        <p:txBody>
          <a:bodyPr lIns="0" tIns="0" rIns="0" bIns="0">
            <a:spAutoFit/>
          </a:bodyPr>
          <a:lstStyle>
            <a:lvl1pPr>
              <a:defRPr sz="200">
                <a:solidFill>
                  <a:schemeClr val="tx1"/>
                </a:solidFill>
                <a:latin typeface="Arial Narrow" panose="020B0606020202030204" pitchFamily="34" charset="0"/>
                <a:cs typeface="Arial" panose="020B0604020202020204" pitchFamily="34" charset="0"/>
              </a:defRPr>
            </a:lvl1pPr>
            <a:lvl2pPr marL="742950" indent="-285750">
              <a:defRPr sz="200">
                <a:solidFill>
                  <a:schemeClr val="tx1"/>
                </a:solidFill>
                <a:latin typeface="Arial Narrow" panose="020B0606020202030204" pitchFamily="34" charset="0"/>
                <a:cs typeface="Arial" panose="020B0604020202020204" pitchFamily="34" charset="0"/>
              </a:defRPr>
            </a:lvl2pPr>
            <a:lvl3pPr marL="1143000" indent="-228600">
              <a:defRPr sz="200">
                <a:solidFill>
                  <a:schemeClr val="tx1"/>
                </a:solidFill>
                <a:latin typeface="Arial Narrow" panose="020B0606020202030204" pitchFamily="34" charset="0"/>
                <a:cs typeface="Arial" panose="020B0604020202020204" pitchFamily="34" charset="0"/>
              </a:defRPr>
            </a:lvl3pPr>
            <a:lvl4pPr marL="1600200" indent="-228600">
              <a:defRPr sz="200">
                <a:solidFill>
                  <a:schemeClr val="tx1"/>
                </a:solidFill>
                <a:latin typeface="Arial Narrow" panose="020B0606020202030204" pitchFamily="34" charset="0"/>
                <a:cs typeface="Arial" panose="020B0604020202020204" pitchFamily="34" charset="0"/>
              </a:defRPr>
            </a:lvl4pPr>
            <a:lvl5pPr marL="2057400" indent="-228600">
              <a:defRPr sz="200">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gn="r">
              <a:defRPr/>
            </a:pPr>
            <a:fld id="{30CAA585-B16D-449F-9AE3-B4D804F94500}" type="slidenum">
              <a:rPr lang="de-DE" altLang="en-US" sz="1100" smtClean="0">
                <a:solidFill>
                  <a:srgbClr val="003560"/>
                </a:solidFill>
                <a:latin typeface="RubFlama" panose="02000000000000000000" pitchFamily="2" charset="0"/>
              </a:rPr>
              <a:pPr algn="r">
                <a:defRPr/>
              </a:pPr>
              <a:t>‹#›</a:t>
            </a:fld>
            <a:endParaRPr lang="de-DE" altLang="en-US" sz="1100" dirty="0">
              <a:solidFill>
                <a:srgbClr val="003560"/>
              </a:solidFill>
              <a:latin typeface="RubFlama" panose="02000000000000000000" pitchFamily="2" charset="0"/>
            </a:endParaRPr>
          </a:p>
        </p:txBody>
      </p:sp>
      <p:sp>
        <p:nvSpPr>
          <p:cNvPr id="8" name="Textfeld 9">
            <a:extLst>
              <a:ext uri="{FF2B5EF4-FFF2-40B4-BE49-F238E27FC236}">
                <a16:creationId xmlns:a16="http://schemas.microsoft.com/office/drawing/2014/main" id="{C320A373-CF05-479B-B192-082EF8F9B613}"/>
              </a:ext>
            </a:extLst>
          </p:cNvPr>
          <p:cNvSpPr txBox="1">
            <a:spLocks noChangeArrowheads="1"/>
          </p:cNvSpPr>
          <p:nvPr userDrawn="1"/>
        </p:nvSpPr>
        <p:spPr bwMode="auto">
          <a:xfrm>
            <a:off x="211138" y="7275513"/>
            <a:ext cx="8716962" cy="338137"/>
          </a:xfrm>
          <a:prstGeom prst="rect">
            <a:avLst/>
          </a:prstGeom>
          <a:noFill/>
          <a:ln>
            <a:noFill/>
          </a:ln>
        </p:spPr>
        <p:txBody>
          <a:bodyPr lIns="0" tIns="0" rIns="0" bIns="0">
            <a:spAutoFit/>
          </a:bodyPr>
          <a:lstStyle>
            <a:lvl1pPr eaLnBrk="0" hangingPunct="0">
              <a:defRPr sz="200">
                <a:solidFill>
                  <a:schemeClr val="tx1"/>
                </a:solidFill>
                <a:latin typeface="Arial Narrow" pitchFamily="34" charset="0"/>
                <a:cs typeface="Arial" pitchFamily="34" charset="0"/>
              </a:defRPr>
            </a:lvl1pPr>
            <a:lvl2pPr marL="742950" indent="-285750" eaLnBrk="0" hangingPunct="0">
              <a:defRPr sz="200">
                <a:solidFill>
                  <a:schemeClr val="tx1"/>
                </a:solidFill>
                <a:latin typeface="Arial Narrow" pitchFamily="34" charset="0"/>
                <a:cs typeface="Arial" pitchFamily="34" charset="0"/>
              </a:defRPr>
            </a:lvl2pPr>
            <a:lvl3pPr marL="1143000" indent="-228600" eaLnBrk="0" hangingPunct="0">
              <a:defRPr sz="200">
                <a:solidFill>
                  <a:schemeClr val="tx1"/>
                </a:solidFill>
                <a:latin typeface="Arial Narrow" pitchFamily="34" charset="0"/>
                <a:cs typeface="Arial" pitchFamily="34" charset="0"/>
              </a:defRPr>
            </a:lvl3pPr>
            <a:lvl4pPr marL="1600200" indent="-228600" eaLnBrk="0" hangingPunct="0">
              <a:defRPr sz="200">
                <a:solidFill>
                  <a:schemeClr val="tx1"/>
                </a:solidFill>
                <a:latin typeface="Arial Narrow" pitchFamily="34" charset="0"/>
                <a:cs typeface="Arial" pitchFamily="34" charset="0"/>
              </a:defRPr>
            </a:lvl4pPr>
            <a:lvl5pPr marL="2057400" indent="-228600" eaLnBrk="0" hangingPunct="0">
              <a:defRPr sz="2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00">
                <a:solidFill>
                  <a:schemeClr val="tx1"/>
                </a:solidFill>
                <a:latin typeface="Arial Narrow" pitchFamily="34" charset="0"/>
                <a:cs typeface="Arial" pitchFamily="34" charset="0"/>
              </a:defRPr>
            </a:lvl9pPr>
          </a:lstStyle>
          <a:p>
            <a:pPr>
              <a:defRPr/>
            </a:pPr>
            <a:r>
              <a:rPr lang="de-DE" sz="1100" b="1" dirty="0">
                <a:solidFill>
                  <a:srgbClr val="003560"/>
                </a:solidFill>
                <a:latin typeface="RubFlama" pitchFamily="2" charset="0"/>
              </a:rPr>
              <a:t>Denis Eremin, </a:t>
            </a:r>
            <a:r>
              <a:rPr lang="en-US" sz="1100" b="1" dirty="0">
                <a:solidFill>
                  <a:srgbClr val="003560"/>
                </a:solidFill>
                <a:latin typeface="RubFlama" pitchFamily="2" charset="0"/>
              </a:rPr>
              <a:t>Implicit PIC Simulations of Electronegative Hydrogen Plasmas with Intense Negative Ion Production</a:t>
            </a:r>
            <a:r>
              <a:rPr lang="de-DE" sz="1100" b="1" dirty="0">
                <a:solidFill>
                  <a:srgbClr val="003560"/>
                </a:solidFill>
                <a:latin typeface="RubFlama" pitchFamily="2" charset="0"/>
              </a:rPr>
              <a:t>, 10th NIBS, Nelson                                                                                 </a:t>
            </a:r>
            <a:endParaRPr lang="de-DE" sz="600" b="1" dirty="0">
              <a:solidFill>
                <a:srgbClr val="8DAE10"/>
              </a:solidFill>
              <a:latin typeface="RubFlama" pitchFamily="2" charset="0"/>
            </a:endParaRPr>
          </a:p>
          <a:p>
            <a:pPr>
              <a:defRPr/>
            </a:pPr>
            <a:endParaRPr lang="de-DE" sz="1100" dirty="0">
              <a:solidFill>
                <a:srgbClr val="003560"/>
              </a:solidFill>
              <a:latin typeface="RubFlama" pitchFamily="2" charset="0"/>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Lst>
  <p:txStyles>
    <p:titleStyle>
      <a:lvl1pPr algn="ctr" defTabSz="1006475" rtl="0" eaLnBrk="0" fontAlgn="base" hangingPunct="0">
        <a:spcBef>
          <a:spcPct val="0"/>
        </a:spcBef>
        <a:spcAft>
          <a:spcPct val="0"/>
        </a:spcAft>
        <a:defRPr sz="4900" kern="1200">
          <a:solidFill>
            <a:schemeClr val="tx1"/>
          </a:solidFill>
          <a:latin typeface="+mj-lt"/>
          <a:ea typeface="+mj-ea"/>
          <a:cs typeface="+mj-cs"/>
        </a:defRPr>
      </a:lvl1pPr>
      <a:lvl2pPr algn="ctr" defTabSz="1006475" rtl="0" eaLnBrk="0" fontAlgn="base" hangingPunct="0">
        <a:spcBef>
          <a:spcPct val="0"/>
        </a:spcBef>
        <a:spcAft>
          <a:spcPct val="0"/>
        </a:spcAft>
        <a:defRPr sz="4900">
          <a:solidFill>
            <a:schemeClr val="tx1"/>
          </a:solidFill>
          <a:latin typeface="RubFlama" pitchFamily="2" charset="0"/>
        </a:defRPr>
      </a:lvl2pPr>
      <a:lvl3pPr algn="ctr" defTabSz="1006475" rtl="0" eaLnBrk="0" fontAlgn="base" hangingPunct="0">
        <a:spcBef>
          <a:spcPct val="0"/>
        </a:spcBef>
        <a:spcAft>
          <a:spcPct val="0"/>
        </a:spcAft>
        <a:defRPr sz="4900">
          <a:solidFill>
            <a:schemeClr val="tx1"/>
          </a:solidFill>
          <a:latin typeface="RubFlama" pitchFamily="2" charset="0"/>
        </a:defRPr>
      </a:lvl3pPr>
      <a:lvl4pPr algn="ctr" defTabSz="1006475" rtl="0" eaLnBrk="0" fontAlgn="base" hangingPunct="0">
        <a:spcBef>
          <a:spcPct val="0"/>
        </a:spcBef>
        <a:spcAft>
          <a:spcPct val="0"/>
        </a:spcAft>
        <a:defRPr sz="4900">
          <a:solidFill>
            <a:schemeClr val="tx1"/>
          </a:solidFill>
          <a:latin typeface="RubFlama" pitchFamily="2" charset="0"/>
        </a:defRPr>
      </a:lvl4pPr>
      <a:lvl5pPr algn="ctr" defTabSz="1006475" rtl="0" eaLnBrk="0" fontAlgn="base" hangingPunct="0">
        <a:spcBef>
          <a:spcPct val="0"/>
        </a:spcBef>
        <a:spcAft>
          <a:spcPct val="0"/>
        </a:spcAft>
        <a:defRPr sz="4900">
          <a:solidFill>
            <a:schemeClr val="tx1"/>
          </a:solidFill>
          <a:latin typeface="RubFlama" pitchFamily="2" charset="0"/>
        </a:defRPr>
      </a:lvl5pPr>
      <a:lvl6pPr marL="457200" algn="ctr" defTabSz="1006475" rtl="0" fontAlgn="base">
        <a:spcBef>
          <a:spcPct val="0"/>
        </a:spcBef>
        <a:spcAft>
          <a:spcPct val="0"/>
        </a:spcAft>
        <a:defRPr sz="4900">
          <a:solidFill>
            <a:schemeClr val="tx1"/>
          </a:solidFill>
          <a:latin typeface="Calibri" pitchFamily="34" charset="0"/>
        </a:defRPr>
      </a:lvl6pPr>
      <a:lvl7pPr marL="914400" algn="ctr" defTabSz="1006475" rtl="0" fontAlgn="base">
        <a:spcBef>
          <a:spcPct val="0"/>
        </a:spcBef>
        <a:spcAft>
          <a:spcPct val="0"/>
        </a:spcAft>
        <a:defRPr sz="4900">
          <a:solidFill>
            <a:schemeClr val="tx1"/>
          </a:solidFill>
          <a:latin typeface="Calibri" pitchFamily="34" charset="0"/>
        </a:defRPr>
      </a:lvl7pPr>
      <a:lvl8pPr marL="1371600" algn="ctr" defTabSz="1006475" rtl="0" fontAlgn="base">
        <a:spcBef>
          <a:spcPct val="0"/>
        </a:spcBef>
        <a:spcAft>
          <a:spcPct val="0"/>
        </a:spcAft>
        <a:defRPr sz="4900">
          <a:solidFill>
            <a:schemeClr val="tx1"/>
          </a:solidFill>
          <a:latin typeface="Calibri" pitchFamily="34" charset="0"/>
        </a:defRPr>
      </a:lvl8pPr>
      <a:lvl9pPr marL="1828800" algn="ctr" defTabSz="1006475" rtl="0" fontAlgn="base">
        <a:spcBef>
          <a:spcPct val="0"/>
        </a:spcBef>
        <a:spcAft>
          <a:spcPct val="0"/>
        </a:spcAft>
        <a:defRPr sz="4900">
          <a:solidFill>
            <a:schemeClr val="tx1"/>
          </a:solidFill>
          <a:latin typeface="Calibri" pitchFamily="34" charset="0"/>
        </a:defRPr>
      </a:lvl9pPr>
    </p:titleStyle>
    <p:bodyStyle>
      <a:lvl1pPr marL="377825" indent="-377825" algn="l" defTabSz="1006475" rtl="0" eaLnBrk="0" fontAlgn="base" hangingPunct="0">
        <a:spcBef>
          <a:spcPct val="20000"/>
        </a:spcBef>
        <a:spcAft>
          <a:spcPct val="0"/>
        </a:spcAft>
        <a:buFont typeface="Arial" panose="020B0604020202020204" pitchFamily="34" charset="0"/>
        <a:buChar char="•"/>
        <a:defRPr sz="3500" kern="1200">
          <a:solidFill>
            <a:schemeClr val="tx1"/>
          </a:solidFill>
          <a:latin typeface="+mn-lt"/>
          <a:ea typeface="+mn-ea"/>
          <a:cs typeface="+mn-cs"/>
        </a:defRPr>
      </a:lvl1pPr>
      <a:lvl2pPr marL="817563" indent="-314325" algn="l" defTabSz="1006475" rtl="0" eaLnBrk="0" fontAlgn="base" hangingPunct="0">
        <a:spcBef>
          <a:spcPct val="20000"/>
        </a:spcBef>
        <a:spcAft>
          <a:spcPct val="0"/>
        </a:spcAft>
        <a:buFont typeface="Arial" panose="020B0604020202020204" pitchFamily="34" charset="0"/>
        <a:buChar char="–"/>
        <a:defRPr sz="3100" kern="1200">
          <a:solidFill>
            <a:schemeClr val="tx1"/>
          </a:solidFill>
          <a:latin typeface="+mn-lt"/>
          <a:ea typeface="+mn-ea"/>
          <a:cs typeface="+mn-cs"/>
        </a:defRPr>
      </a:lvl2pPr>
      <a:lvl3pPr marL="1258888" indent="-250825" algn="l" defTabSz="1006475" rtl="0" eaLnBrk="0" fontAlgn="base" hangingPunct="0">
        <a:spcBef>
          <a:spcPct val="20000"/>
        </a:spcBef>
        <a:spcAft>
          <a:spcPct val="0"/>
        </a:spcAft>
        <a:buFont typeface="Arial" panose="020B0604020202020204" pitchFamily="34" charset="0"/>
        <a:buChar char="•"/>
        <a:defRPr sz="2600" kern="1200">
          <a:solidFill>
            <a:schemeClr val="tx1"/>
          </a:solidFill>
          <a:latin typeface="+mn-lt"/>
          <a:ea typeface="+mn-ea"/>
          <a:cs typeface="+mn-cs"/>
        </a:defRPr>
      </a:lvl3pPr>
      <a:lvl4pPr marL="1762125" indent="-250825" algn="l" defTabSz="100647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4pPr>
      <a:lvl5pPr marL="2266950" indent="-250825" algn="l" defTabSz="1006475" rtl="0" eaLnBrk="0" fontAlgn="base" hangingPunct="0">
        <a:spcBef>
          <a:spcPct val="20000"/>
        </a:spcBef>
        <a:spcAft>
          <a:spcPct val="0"/>
        </a:spcAft>
        <a:buFont typeface="Arial" panose="020B0604020202020204" pitchFamily="34" charset="0"/>
        <a:buChar char="»"/>
        <a:defRPr sz="2200" kern="1200">
          <a:solidFill>
            <a:schemeClr val="tx1"/>
          </a:solidFill>
          <a:latin typeface="+mn-lt"/>
          <a:ea typeface="+mn-ea"/>
          <a:cs typeface="+mn-cs"/>
        </a:defRPr>
      </a:lvl5pPr>
      <a:lvl6pPr marL="2770782" indent="-251888" algn="l" defTabSz="1007558"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74560" indent="-251888" algn="l" defTabSz="1007558"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8337" indent="-251888" algn="l" defTabSz="1007558"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82115" indent="-251888" algn="l" defTabSz="1007558"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de-DE"/>
      </a:defPPr>
      <a:lvl1pPr marL="0" algn="l" defTabSz="1007558" rtl="0" eaLnBrk="1" latinLnBrk="0" hangingPunct="1">
        <a:defRPr sz="2000" kern="1200">
          <a:solidFill>
            <a:schemeClr val="tx1"/>
          </a:solidFill>
          <a:latin typeface="+mn-lt"/>
          <a:ea typeface="+mn-ea"/>
          <a:cs typeface="+mn-cs"/>
        </a:defRPr>
      </a:lvl1pPr>
      <a:lvl2pPr marL="503777" algn="l" defTabSz="1007558" rtl="0" eaLnBrk="1" latinLnBrk="0" hangingPunct="1">
        <a:defRPr sz="2000" kern="1200">
          <a:solidFill>
            <a:schemeClr val="tx1"/>
          </a:solidFill>
          <a:latin typeface="+mn-lt"/>
          <a:ea typeface="+mn-ea"/>
          <a:cs typeface="+mn-cs"/>
        </a:defRPr>
      </a:lvl2pPr>
      <a:lvl3pPr marL="1007558" algn="l" defTabSz="1007558" rtl="0" eaLnBrk="1" latinLnBrk="0" hangingPunct="1">
        <a:defRPr sz="2000" kern="1200">
          <a:solidFill>
            <a:schemeClr val="tx1"/>
          </a:solidFill>
          <a:latin typeface="+mn-lt"/>
          <a:ea typeface="+mn-ea"/>
          <a:cs typeface="+mn-cs"/>
        </a:defRPr>
      </a:lvl3pPr>
      <a:lvl4pPr marL="1511335" algn="l" defTabSz="1007558" rtl="0" eaLnBrk="1" latinLnBrk="0" hangingPunct="1">
        <a:defRPr sz="2000" kern="1200">
          <a:solidFill>
            <a:schemeClr val="tx1"/>
          </a:solidFill>
          <a:latin typeface="+mn-lt"/>
          <a:ea typeface="+mn-ea"/>
          <a:cs typeface="+mn-cs"/>
        </a:defRPr>
      </a:lvl4pPr>
      <a:lvl5pPr marL="2015112" algn="l" defTabSz="1007558" rtl="0" eaLnBrk="1" latinLnBrk="0" hangingPunct="1">
        <a:defRPr sz="2000" kern="1200">
          <a:solidFill>
            <a:schemeClr val="tx1"/>
          </a:solidFill>
          <a:latin typeface="+mn-lt"/>
          <a:ea typeface="+mn-ea"/>
          <a:cs typeface="+mn-cs"/>
        </a:defRPr>
      </a:lvl5pPr>
      <a:lvl6pPr marL="2518890" algn="l" defTabSz="1007558" rtl="0" eaLnBrk="1" latinLnBrk="0" hangingPunct="1">
        <a:defRPr sz="2000" kern="1200">
          <a:solidFill>
            <a:schemeClr val="tx1"/>
          </a:solidFill>
          <a:latin typeface="+mn-lt"/>
          <a:ea typeface="+mn-ea"/>
          <a:cs typeface="+mn-cs"/>
        </a:defRPr>
      </a:lvl6pPr>
      <a:lvl7pPr marL="3022669" algn="l" defTabSz="1007558" rtl="0" eaLnBrk="1" latinLnBrk="0" hangingPunct="1">
        <a:defRPr sz="2000" kern="1200">
          <a:solidFill>
            <a:schemeClr val="tx1"/>
          </a:solidFill>
          <a:latin typeface="+mn-lt"/>
          <a:ea typeface="+mn-ea"/>
          <a:cs typeface="+mn-cs"/>
        </a:defRPr>
      </a:lvl7pPr>
      <a:lvl8pPr marL="3526449" algn="l" defTabSz="1007558" rtl="0" eaLnBrk="1" latinLnBrk="0" hangingPunct="1">
        <a:defRPr sz="2000" kern="1200">
          <a:solidFill>
            <a:schemeClr val="tx1"/>
          </a:solidFill>
          <a:latin typeface="+mn-lt"/>
          <a:ea typeface="+mn-ea"/>
          <a:cs typeface="+mn-cs"/>
        </a:defRPr>
      </a:lvl8pPr>
      <a:lvl9pPr marL="4030227" algn="l" defTabSz="1007558"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3.xml"/><Relationship Id="rId7" Type="http://schemas.openxmlformats.org/officeDocument/2006/relationships/image" Target="../media/image8.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slideLayout" Target="../slideLayouts/slideLayout3.xml"/><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tags" Target="../tags/tag6.xml"/><Relationship Id="rId21" Type="http://schemas.openxmlformats.org/officeDocument/2006/relationships/image" Target="../media/image21.png"/><Relationship Id="rId7" Type="http://schemas.openxmlformats.org/officeDocument/2006/relationships/tags" Target="../tags/tag10.xml"/><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tags" Target="../tags/tag5.xml"/><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image" Target="../media/image11.jpg"/><Relationship Id="rId5" Type="http://schemas.openxmlformats.org/officeDocument/2006/relationships/tags" Target="../tags/tag8.xml"/><Relationship Id="rId15" Type="http://schemas.openxmlformats.org/officeDocument/2006/relationships/image" Target="../media/image15.png"/><Relationship Id="rId10" Type="http://schemas.openxmlformats.org/officeDocument/2006/relationships/slideLayout" Target="../slideLayouts/slideLayout3.xml"/><Relationship Id="rId19" Type="http://schemas.openxmlformats.org/officeDocument/2006/relationships/image" Target="../media/image19.png"/><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image" Target="../media/image14.png"/><Relationship Id="rId22"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image" Target="../media/image11.jp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tags" Target="../tags/tag15.xml"/><Relationship Id="rId21" Type="http://schemas.openxmlformats.org/officeDocument/2006/relationships/image" Target="../media/image19.png"/><Relationship Id="rId7" Type="http://schemas.openxmlformats.org/officeDocument/2006/relationships/tags" Target="../tags/tag19.xml"/><Relationship Id="rId12" Type="http://schemas.openxmlformats.org/officeDocument/2006/relationships/slideLayout" Target="../slideLayouts/slideLayout3.xml"/><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tags" Target="../tags/tag14.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24" Type="http://schemas.openxmlformats.org/officeDocument/2006/relationships/image" Target="../media/image22.png"/><Relationship Id="rId5" Type="http://schemas.openxmlformats.org/officeDocument/2006/relationships/tags" Target="../tags/tag17.xml"/><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tags" Target="../tags/tag22.xml"/><Relationship Id="rId19" Type="http://schemas.openxmlformats.org/officeDocument/2006/relationships/image" Target="../media/image17.png"/><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image" Target="../media/image12.png"/><Relationship Id="rId22"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image" Target="../media/image14.png"/><Relationship Id="rId26" Type="http://schemas.openxmlformats.org/officeDocument/2006/relationships/image" Target="../media/image21.png"/><Relationship Id="rId3" Type="http://schemas.openxmlformats.org/officeDocument/2006/relationships/tags" Target="../tags/tag26.xml"/><Relationship Id="rId21" Type="http://schemas.openxmlformats.org/officeDocument/2006/relationships/image" Target="../media/image17.png"/><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image" Target="../media/image13.png"/><Relationship Id="rId25" Type="http://schemas.openxmlformats.org/officeDocument/2006/relationships/image" Target="../media/image20.png"/><Relationship Id="rId2" Type="http://schemas.openxmlformats.org/officeDocument/2006/relationships/tags" Target="../tags/tag25.xml"/><Relationship Id="rId16" Type="http://schemas.openxmlformats.org/officeDocument/2006/relationships/image" Target="../media/image12.png"/><Relationship Id="rId20" Type="http://schemas.openxmlformats.org/officeDocument/2006/relationships/image" Target="../media/image16.png"/><Relationship Id="rId29" Type="http://schemas.openxmlformats.org/officeDocument/2006/relationships/image" Target="../media/image24.png"/><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image" Target="../media/image19.png"/><Relationship Id="rId5" Type="http://schemas.openxmlformats.org/officeDocument/2006/relationships/tags" Target="../tags/tag28.xml"/><Relationship Id="rId15" Type="http://schemas.openxmlformats.org/officeDocument/2006/relationships/image" Target="../media/image11.jpg"/><Relationship Id="rId23" Type="http://schemas.openxmlformats.org/officeDocument/2006/relationships/image" Target="../media/image25.png"/><Relationship Id="rId28" Type="http://schemas.openxmlformats.org/officeDocument/2006/relationships/image" Target="../media/image23.png"/><Relationship Id="rId10" Type="http://schemas.openxmlformats.org/officeDocument/2006/relationships/tags" Target="../tags/tag33.xml"/><Relationship Id="rId19" Type="http://schemas.openxmlformats.org/officeDocument/2006/relationships/image" Target="../media/image15.png"/><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slideLayout" Target="../slideLayouts/slideLayout3.xml"/><Relationship Id="rId22" Type="http://schemas.openxmlformats.org/officeDocument/2006/relationships/image" Target="../media/image18.png"/><Relationship Id="rId27"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tags" Target="../tags/tag39.xml"/><Relationship Id="rId7" Type="http://schemas.openxmlformats.org/officeDocument/2006/relationships/image" Target="../media/image26.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Layout" Target="../slideLayouts/slideLayout3.xml"/><Relationship Id="rId11" Type="http://schemas.openxmlformats.org/officeDocument/2006/relationships/image" Target="../media/image30.png"/><Relationship Id="rId5" Type="http://schemas.openxmlformats.org/officeDocument/2006/relationships/tags" Target="../tags/tag41.xml"/><Relationship Id="rId10" Type="http://schemas.openxmlformats.org/officeDocument/2006/relationships/image" Target="../media/image29.png"/><Relationship Id="rId4" Type="http://schemas.openxmlformats.org/officeDocument/2006/relationships/tags" Target="../tags/tag40.xml"/><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w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3.xml"/><Relationship Id="rId7" Type="http://schemas.openxmlformats.org/officeDocument/2006/relationships/image" Target="../media/image44.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3.xml"/><Relationship Id="rId1" Type="http://schemas.openxmlformats.org/officeDocument/2006/relationships/tags" Target="../tags/tag4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slideLayout" Target="../slideLayouts/slideLayout3.xml"/><Relationship Id="rId1" Type="http://schemas.openxmlformats.org/officeDocument/2006/relationships/tags" Target="../tags/tag4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jpg"/></Relationships>
</file>

<file path=ppt/slides/_rels/slide15.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63.png"/><Relationship Id="rId18" Type="http://schemas.openxmlformats.org/officeDocument/2006/relationships/image" Target="../media/image68.png"/><Relationship Id="rId3" Type="http://schemas.openxmlformats.org/officeDocument/2006/relationships/tags" Target="../tags/tag48.xml"/><Relationship Id="rId7" Type="http://schemas.openxmlformats.org/officeDocument/2006/relationships/image" Target="../media/image57.png"/><Relationship Id="rId12" Type="http://schemas.openxmlformats.org/officeDocument/2006/relationships/image" Target="../media/image62.png"/><Relationship Id="rId17" Type="http://schemas.openxmlformats.org/officeDocument/2006/relationships/image" Target="../media/image67.png"/><Relationship Id="rId2" Type="http://schemas.openxmlformats.org/officeDocument/2006/relationships/tags" Target="../tags/tag47.xml"/><Relationship Id="rId16" Type="http://schemas.openxmlformats.org/officeDocument/2006/relationships/image" Target="../media/image66.png"/><Relationship Id="rId1" Type="http://schemas.openxmlformats.org/officeDocument/2006/relationships/tags" Target="../tags/tag46.xml"/><Relationship Id="rId6" Type="http://schemas.openxmlformats.org/officeDocument/2006/relationships/slideLayout" Target="../slideLayouts/slideLayout3.xml"/><Relationship Id="rId11" Type="http://schemas.openxmlformats.org/officeDocument/2006/relationships/image" Target="../media/image61.png"/><Relationship Id="rId5" Type="http://schemas.openxmlformats.org/officeDocument/2006/relationships/tags" Target="../tags/tag50.xml"/><Relationship Id="rId15" Type="http://schemas.openxmlformats.org/officeDocument/2006/relationships/image" Target="../media/image65.png"/><Relationship Id="rId10" Type="http://schemas.openxmlformats.org/officeDocument/2006/relationships/image" Target="../media/image60.png"/><Relationship Id="rId4" Type="http://schemas.openxmlformats.org/officeDocument/2006/relationships/tags" Target="../tags/tag49.xml"/><Relationship Id="rId9" Type="http://schemas.openxmlformats.org/officeDocument/2006/relationships/image" Target="../media/image59.png"/><Relationship Id="rId14"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xml"/><Relationship Id="rId4" Type="http://schemas.openxmlformats.org/officeDocument/2006/relationships/image" Target="../media/image71.png"/></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extfeld 6">
            <a:extLst>
              <a:ext uri="{FF2B5EF4-FFF2-40B4-BE49-F238E27FC236}">
                <a16:creationId xmlns:a16="http://schemas.microsoft.com/office/drawing/2014/main" id="{D352CEBC-7719-4F80-9993-4CCB283A1730}"/>
              </a:ext>
            </a:extLst>
          </p:cNvPr>
          <p:cNvSpPr txBox="1">
            <a:spLocks noChangeArrowheads="1"/>
          </p:cNvSpPr>
          <p:nvPr/>
        </p:nvSpPr>
        <p:spPr bwMode="auto">
          <a:xfrm>
            <a:off x="447176" y="3780631"/>
            <a:ext cx="9428163" cy="1015663"/>
          </a:xfrm>
          <a:prstGeom prst="rect">
            <a:avLst/>
          </a:prstGeom>
          <a:noFill/>
          <a:ln>
            <a:noFill/>
          </a:ln>
        </p:spPr>
        <p:txBody>
          <a:bodyPr lIns="0" tIns="0" rIns="0" bIns="0">
            <a:spAutoFit/>
          </a:bodyPr>
          <a:lstStyle>
            <a:lvl1pPr eaLnBrk="0" hangingPunct="0">
              <a:defRPr sz="200">
                <a:solidFill>
                  <a:schemeClr val="tx1"/>
                </a:solidFill>
                <a:latin typeface="Arial Narrow" pitchFamily="34" charset="0"/>
                <a:cs typeface="Arial" pitchFamily="34" charset="0"/>
              </a:defRPr>
            </a:lvl1pPr>
            <a:lvl2pPr marL="742950" indent="-285750" eaLnBrk="0" hangingPunct="0">
              <a:defRPr sz="200">
                <a:solidFill>
                  <a:schemeClr val="tx1"/>
                </a:solidFill>
                <a:latin typeface="Arial Narrow" pitchFamily="34" charset="0"/>
                <a:cs typeface="Arial" pitchFamily="34" charset="0"/>
              </a:defRPr>
            </a:lvl2pPr>
            <a:lvl3pPr marL="1143000" indent="-228600" eaLnBrk="0" hangingPunct="0">
              <a:defRPr sz="200">
                <a:solidFill>
                  <a:schemeClr val="tx1"/>
                </a:solidFill>
                <a:latin typeface="Arial Narrow" pitchFamily="34" charset="0"/>
                <a:cs typeface="Arial" pitchFamily="34" charset="0"/>
              </a:defRPr>
            </a:lvl3pPr>
            <a:lvl4pPr marL="1600200" indent="-228600" eaLnBrk="0" hangingPunct="0">
              <a:defRPr sz="200">
                <a:solidFill>
                  <a:schemeClr val="tx1"/>
                </a:solidFill>
                <a:latin typeface="Arial Narrow" pitchFamily="34" charset="0"/>
                <a:cs typeface="Arial" pitchFamily="34" charset="0"/>
              </a:defRPr>
            </a:lvl4pPr>
            <a:lvl5pPr marL="2057400" indent="-228600" eaLnBrk="0" hangingPunct="0">
              <a:defRPr sz="2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00">
                <a:solidFill>
                  <a:schemeClr val="tx1"/>
                </a:solidFill>
                <a:latin typeface="Arial Narrow" pitchFamily="34" charset="0"/>
                <a:cs typeface="Arial" pitchFamily="34" charset="0"/>
              </a:defRPr>
            </a:lvl9pPr>
          </a:lstStyle>
          <a:p>
            <a:pPr eaLnBrk="1" hangingPunct="1"/>
            <a:r>
              <a:rPr lang="en-US" altLang="LID4096" sz="3200" b="1" dirty="0">
                <a:solidFill>
                  <a:srgbClr val="003560"/>
                </a:solidFill>
                <a:latin typeface="Calibri" panose="020F0502020204030204" pitchFamily="34" charset="0"/>
              </a:rPr>
              <a:t>Implicit PIC Simulations of Hydrogen Plasmas with Intense Negative Ion Production</a:t>
            </a:r>
            <a:endParaRPr lang="de-DE" altLang="LID4096" sz="1800" b="1" dirty="0">
              <a:solidFill>
                <a:srgbClr val="8DAE10"/>
              </a:solidFill>
              <a:latin typeface="Calibri" panose="020F0502020204030204" pitchFamily="34" charset="0"/>
            </a:endParaRPr>
          </a:p>
          <a:p>
            <a:pPr>
              <a:defRPr/>
            </a:pPr>
            <a:endParaRPr lang="de-DE" dirty="0">
              <a:solidFill>
                <a:srgbClr val="003560"/>
              </a:solidFill>
              <a:latin typeface="Calibri" panose="020F0502020204030204" pitchFamily="34" charset="0"/>
              <a:cs typeface="Calibri" panose="020F0502020204030204" pitchFamily="34" charset="0"/>
            </a:endParaRPr>
          </a:p>
        </p:txBody>
      </p:sp>
      <p:sp>
        <p:nvSpPr>
          <p:cNvPr id="3" name="Textfeld 6">
            <a:extLst>
              <a:ext uri="{FF2B5EF4-FFF2-40B4-BE49-F238E27FC236}">
                <a16:creationId xmlns:a16="http://schemas.microsoft.com/office/drawing/2014/main" id="{304DACAB-9A30-48D7-8575-CA423FC7D441}"/>
              </a:ext>
            </a:extLst>
          </p:cNvPr>
          <p:cNvSpPr txBox="1">
            <a:spLocks noChangeArrowheads="1"/>
          </p:cNvSpPr>
          <p:nvPr/>
        </p:nvSpPr>
        <p:spPr bwMode="auto">
          <a:xfrm>
            <a:off x="447176" y="5076775"/>
            <a:ext cx="1872208" cy="661720"/>
          </a:xfrm>
          <a:prstGeom prst="rect">
            <a:avLst/>
          </a:prstGeom>
          <a:noFill/>
          <a:ln>
            <a:noFill/>
          </a:ln>
        </p:spPr>
        <p:txBody>
          <a:bodyPr wrap="square" lIns="0" tIns="0" rIns="0" bIns="0">
            <a:spAutoFit/>
          </a:bodyPr>
          <a:lstStyle>
            <a:lvl1pPr eaLnBrk="0" hangingPunct="0">
              <a:defRPr sz="200">
                <a:solidFill>
                  <a:schemeClr val="tx1"/>
                </a:solidFill>
                <a:latin typeface="Arial Narrow" pitchFamily="34" charset="0"/>
                <a:cs typeface="Arial" pitchFamily="34" charset="0"/>
              </a:defRPr>
            </a:lvl1pPr>
            <a:lvl2pPr marL="742950" indent="-285750" eaLnBrk="0" hangingPunct="0">
              <a:defRPr sz="200">
                <a:solidFill>
                  <a:schemeClr val="tx1"/>
                </a:solidFill>
                <a:latin typeface="Arial Narrow" pitchFamily="34" charset="0"/>
                <a:cs typeface="Arial" pitchFamily="34" charset="0"/>
              </a:defRPr>
            </a:lvl2pPr>
            <a:lvl3pPr marL="1143000" indent="-228600" eaLnBrk="0" hangingPunct="0">
              <a:defRPr sz="200">
                <a:solidFill>
                  <a:schemeClr val="tx1"/>
                </a:solidFill>
                <a:latin typeface="Arial Narrow" pitchFamily="34" charset="0"/>
                <a:cs typeface="Arial" pitchFamily="34" charset="0"/>
              </a:defRPr>
            </a:lvl3pPr>
            <a:lvl4pPr marL="1600200" indent="-228600" eaLnBrk="0" hangingPunct="0">
              <a:defRPr sz="200">
                <a:solidFill>
                  <a:schemeClr val="tx1"/>
                </a:solidFill>
                <a:latin typeface="Arial Narrow" pitchFamily="34" charset="0"/>
                <a:cs typeface="Arial" pitchFamily="34" charset="0"/>
              </a:defRPr>
            </a:lvl4pPr>
            <a:lvl5pPr marL="2057400" indent="-228600" eaLnBrk="0" hangingPunct="0">
              <a:defRPr sz="200">
                <a:solidFill>
                  <a:schemeClr val="tx1"/>
                </a:solidFill>
                <a:latin typeface="Arial Narrow" pitchFamily="34" charset="0"/>
                <a:cs typeface="Arial" pitchFamily="34" charset="0"/>
              </a:defRPr>
            </a:lvl5pPr>
            <a:lvl6pPr marL="2514600" indent="-228600" eaLnBrk="0" fontAlgn="base" hangingPunct="0">
              <a:spcBef>
                <a:spcPct val="0"/>
              </a:spcBef>
              <a:spcAft>
                <a:spcPct val="0"/>
              </a:spcAft>
              <a:defRPr sz="200">
                <a:solidFill>
                  <a:schemeClr val="tx1"/>
                </a:solidFill>
                <a:latin typeface="Arial Narrow" pitchFamily="34" charset="0"/>
                <a:cs typeface="Arial" pitchFamily="34" charset="0"/>
              </a:defRPr>
            </a:lvl6pPr>
            <a:lvl7pPr marL="2971800" indent="-228600" eaLnBrk="0" fontAlgn="base" hangingPunct="0">
              <a:spcBef>
                <a:spcPct val="0"/>
              </a:spcBef>
              <a:spcAft>
                <a:spcPct val="0"/>
              </a:spcAft>
              <a:defRPr sz="200">
                <a:solidFill>
                  <a:schemeClr val="tx1"/>
                </a:solidFill>
                <a:latin typeface="Arial Narrow" pitchFamily="34" charset="0"/>
                <a:cs typeface="Arial" pitchFamily="34" charset="0"/>
              </a:defRPr>
            </a:lvl7pPr>
            <a:lvl8pPr marL="3429000" indent="-228600" eaLnBrk="0" fontAlgn="base" hangingPunct="0">
              <a:spcBef>
                <a:spcPct val="0"/>
              </a:spcBef>
              <a:spcAft>
                <a:spcPct val="0"/>
              </a:spcAft>
              <a:defRPr sz="200">
                <a:solidFill>
                  <a:schemeClr val="tx1"/>
                </a:solidFill>
                <a:latin typeface="Arial Narrow" pitchFamily="34" charset="0"/>
                <a:cs typeface="Arial" pitchFamily="34" charset="0"/>
              </a:defRPr>
            </a:lvl8pPr>
            <a:lvl9pPr marL="3886200" indent="-228600" eaLnBrk="0" fontAlgn="base" hangingPunct="0">
              <a:spcBef>
                <a:spcPct val="0"/>
              </a:spcBef>
              <a:spcAft>
                <a:spcPct val="0"/>
              </a:spcAft>
              <a:defRPr sz="200">
                <a:solidFill>
                  <a:schemeClr val="tx1"/>
                </a:solidFill>
                <a:latin typeface="Arial Narrow" pitchFamily="34" charset="0"/>
                <a:cs typeface="Arial" pitchFamily="34" charset="0"/>
              </a:defRPr>
            </a:lvl9pPr>
          </a:lstStyle>
          <a:p>
            <a:pPr eaLnBrk="1" hangingPunct="1">
              <a:defRPr/>
            </a:pPr>
            <a:r>
              <a:rPr lang="en-US" sz="2400" b="1" dirty="0">
                <a:solidFill>
                  <a:srgbClr val="003560"/>
                </a:solidFill>
                <a:latin typeface="Calibri" panose="020F0502020204030204" pitchFamily="34" charset="0"/>
                <a:cs typeface="Calibri" panose="020F0502020204030204" pitchFamily="34" charset="0"/>
              </a:rPr>
              <a:t>Denis Eremin</a:t>
            </a:r>
          </a:p>
          <a:p>
            <a:pPr>
              <a:defRPr/>
            </a:pPr>
            <a:endParaRPr lang="de-DE" sz="1700" dirty="0">
              <a:solidFill>
                <a:srgbClr val="003560"/>
              </a:solidFill>
              <a:latin typeface="Calibri" panose="020F0502020204030204" pitchFamily="34" charset="0"/>
              <a:cs typeface="Calibri" panose="020F0502020204030204" pitchFamily="34" charset="0"/>
            </a:endParaRPr>
          </a:p>
          <a:p>
            <a:pPr>
              <a:defRPr/>
            </a:pPr>
            <a:endParaRPr lang="de-DE" dirty="0">
              <a:solidFill>
                <a:srgbClr val="003560"/>
              </a:solidFill>
              <a:latin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8">
            <a:extLst>
              <a:ext uri="{FF2B5EF4-FFF2-40B4-BE49-F238E27FC236}">
                <a16:creationId xmlns:a16="http://schemas.microsoft.com/office/drawing/2014/main" id="{672F64BB-4282-4E21-A142-D6BD105ED7EE}"/>
              </a:ext>
            </a:extLst>
          </p:cNvPr>
          <p:cNvSpPr txBox="1">
            <a:spLocks noChangeArrowheads="1"/>
          </p:cNvSpPr>
          <p:nvPr/>
        </p:nvSpPr>
        <p:spPr bwMode="auto">
          <a:xfrm>
            <a:off x="287784" y="310629"/>
            <a:ext cx="8239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Historical Retrospective: Modeling of </a:t>
            </a:r>
            <a:r>
              <a:rPr lang="en-US" altLang="en-DE" sz="2700" b="1" dirty="0" err="1">
                <a:solidFill>
                  <a:srgbClr val="003560"/>
                </a:solidFill>
                <a:latin typeface="Calibri" panose="020F0502020204030204" pitchFamily="34" charset="0"/>
                <a:cs typeface="Calibri" panose="020F0502020204030204" pitchFamily="34" charset="0"/>
              </a:rPr>
              <a:t>HiPIMS</a:t>
            </a:r>
            <a:endParaRPr lang="en-US" altLang="en-DE" sz="2700" b="1" dirty="0">
              <a:solidFill>
                <a:srgbClr val="003560"/>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990FCAD8-1C03-4E3C-AD96-CEF7B3EBDD92}"/>
              </a:ext>
            </a:extLst>
          </p:cNvPr>
          <p:cNvSpPr txBox="1"/>
          <p:nvPr/>
        </p:nvSpPr>
        <p:spPr>
          <a:xfrm>
            <a:off x="796925" y="5032375"/>
            <a:ext cx="5971579" cy="1631216"/>
          </a:xfrm>
          <a:prstGeom prst="rect">
            <a:avLst/>
          </a:prstGeom>
          <a:noFill/>
        </p:spPr>
        <p:txBody>
          <a:bodyPr wrap="square">
            <a:spAutoFit/>
          </a:bodyPr>
          <a:lstStyle/>
          <a:p>
            <a:pPr marL="342900" indent="-342900" eaLnBrk="1" hangingPunct="1">
              <a:buFont typeface="Arial" panose="020B0604020202020204" pitchFamily="34" charset="0"/>
              <a:buChar char="•"/>
              <a:defRPr/>
            </a:pPr>
            <a:r>
              <a:rPr lang="en-US" sz="2000" dirty="0">
                <a:solidFill>
                  <a:schemeClr val="tx2"/>
                </a:solidFill>
                <a:latin typeface="+mn-lt"/>
              </a:rPr>
              <a:t>Large plasma densities  ( up to                             )      </a:t>
            </a:r>
          </a:p>
          <a:p>
            <a:pPr marL="342900" indent="-342900" eaLnBrk="1" hangingPunct="1">
              <a:buFont typeface="Arial" panose="020B0604020202020204" pitchFamily="34" charset="0"/>
              <a:buChar char="•"/>
              <a:defRPr/>
            </a:pPr>
            <a:endParaRPr lang="en-US" sz="2000" dirty="0">
              <a:solidFill>
                <a:schemeClr val="tx2"/>
              </a:solidFill>
              <a:latin typeface="+mn-lt"/>
            </a:endParaRPr>
          </a:p>
          <a:p>
            <a:pPr marL="342900" indent="-342900" eaLnBrk="1" hangingPunct="1">
              <a:buFont typeface="Arial" panose="020B0604020202020204" pitchFamily="34" charset="0"/>
              <a:buChar char="•"/>
              <a:defRPr/>
            </a:pPr>
            <a:r>
              <a:rPr lang="en-US" sz="2000" dirty="0">
                <a:solidFill>
                  <a:schemeClr val="tx2"/>
                </a:solidFill>
                <a:latin typeface="+mn-lt"/>
              </a:rPr>
              <a:t>Low neutral gas pressure  (                     )</a:t>
            </a:r>
          </a:p>
          <a:p>
            <a:pPr marL="342900" indent="-342900" eaLnBrk="1" hangingPunct="1">
              <a:buFont typeface="Arial" panose="020B0604020202020204" pitchFamily="34" charset="0"/>
              <a:buChar char="•"/>
              <a:defRPr/>
            </a:pPr>
            <a:endParaRPr lang="en-US" sz="2000" dirty="0">
              <a:solidFill>
                <a:schemeClr val="tx2"/>
              </a:solidFill>
              <a:latin typeface="+mn-lt"/>
            </a:endParaRPr>
          </a:p>
          <a:p>
            <a:pPr marL="342900" indent="-342900" eaLnBrk="1" hangingPunct="1">
              <a:buFont typeface="Arial" panose="020B0604020202020204" pitchFamily="34" charset="0"/>
              <a:buChar char="•"/>
              <a:defRPr/>
            </a:pPr>
            <a:r>
              <a:rPr lang="en-US" sz="2000" dirty="0">
                <a:solidFill>
                  <a:schemeClr val="tx2"/>
                </a:solidFill>
                <a:latin typeface="+mn-lt"/>
              </a:rPr>
              <a:t>Multiscale problem (                                               )</a:t>
            </a:r>
          </a:p>
        </p:txBody>
      </p:sp>
      <p:pic>
        <p:nvPicPr>
          <p:cNvPr id="28" name="Рисунок 19">
            <a:extLst>
              <a:ext uri="{FF2B5EF4-FFF2-40B4-BE49-F238E27FC236}">
                <a16:creationId xmlns:a16="http://schemas.microsoft.com/office/drawing/2014/main" id="{6A10D020-C70C-4517-8314-67E197FCDE61}"/>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4459445" y="5093443"/>
            <a:ext cx="15224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Рисунок 17">
            <a:extLst>
              <a:ext uri="{FF2B5EF4-FFF2-40B4-BE49-F238E27FC236}">
                <a16:creationId xmlns:a16="http://schemas.microsoft.com/office/drawing/2014/main" id="{6D52ACD0-B44A-4A7B-9108-6D57AC7F596B}"/>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rcRect/>
          <a:stretch>
            <a:fillRect/>
          </a:stretch>
        </p:blipFill>
        <p:spPr bwMode="auto">
          <a:xfrm>
            <a:off x="4032200" y="5728494"/>
            <a:ext cx="1103313"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Рисунок 23">
            <a:extLst>
              <a:ext uri="{FF2B5EF4-FFF2-40B4-BE49-F238E27FC236}">
                <a16:creationId xmlns:a16="http://schemas.microsoft.com/office/drawing/2014/main" id="{B4C3F87F-618F-40E5-AE6E-B3EAD4BDFFBE}"/>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rcRect/>
          <a:stretch>
            <a:fillRect/>
          </a:stretch>
        </p:blipFill>
        <p:spPr bwMode="auto">
          <a:xfrm>
            <a:off x="3365500" y="6327775"/>
            <a:ext cx="26384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platzhalter 2 1">
            <a:extLst>
              <a:ext uri="{FF2B5EF4-FFF2-40B4-BE49-F238E27FC236}">
                <a16:creationId xmlns:a16="http://schemas.microsoft.com/office/drawing/2014/main" id="{C03F86FD-34D7-41D8-AA38-C4F91469766F}"/>
              </a:ext>
            </a:extLst>
          </p:cNvPr>
          <p:cNvSpPr txBox="1">
            <a:spLocks/>
          </p:cNvSpPr>
          <p:nvPr/>
        </p:nvSpPr>
        <p:spPr bwMode="auto">
          <a:xfrm>
            <a:off x="800100" y="4294188"/>
            <a:ext cx="2520950" cy="503237"/>
          </a:xfrm>
          <a:prstGeom prst="rect">
            <a:avLst/>
          </a:prstGeom>
          <a:noFill/>
          <a:ln>
            <a:miter lim="800000"/>
            <a:headEnd/>
            <a:tailEnd/>
          </a:ln>
        </p:spPr>
        <p:txBody>
          <a:bodyPr/>
          <a:lstStyle/>
          <a:p>
            <a:pPr marL="377825" indent="-377825" defTabSz="1006475">
              <a:spcBef>
                <a:spcPct val="20000"/>
              </a:spcBef>
              <a:buClr>
                <a:schemeClr val="accent1"/>
              </a:buClr>
              <a:buFont typeface="Wingdings" pitchFamily="2" charset="2"/>
              <a:buNone/>
              <a:defRPr/>
            </a:pPr>
            <a:r>
              <a:rPr lang="en-US" sz="2000" b="1" dirty="0">
                <a:solidFill>
                  <a:schemeClr val="tx2"/>
                </a:solidFill>
                <a:latin typeface="RubFlama" pitchFamily="2" charset="0"/>
                <a:cs typeface="+mn-cs"/>
              </a:rPr>
              <a:t>Challenges:</a:t>
            </a:r>
          </a:p>
        </p:txBody>
      </p:sp>
      <p:pic>
        <p:nvPicPr>
          <p:cNvPr id="32" name="Picture 4" descr="C:\Users\Ante Hecimovic\PostDoc\Exp results\ARTO 2010\Pictures\gain 150\150-1.bmp">
            <a:extLst>
              <a:ext uri="{FF2B5EF4-FFF2-40B4-BE49-F238E27FC236}">
                <a16:creationId xmlns:a16="http://schemas.microsoft.com/office/drawing/2014/main" id="{D83AAB4D-C1B1-4F81-8C30-7811C7EFA12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40512" y="1692399"/>
            <a:ext cx="1223963" cy="104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Стрелка вправо 24">
            <a:extLst>
              <a:ext uri="{FF2B5EF4-FFF2-40B4-BE49-F238E27FC236}">
                <a16:creationId xmlns:a16="http://schemas.microsoft.com/office/drawing/2014/main" id="{8EA75E0E-51DB-4C53-B8AB-5932A4D2D961}"/>
              </a:ext>
            </a:extLst>
          </p:cNvPr>
          <p:cNvSpPr/>
          <p:nvPr/>
        </p:nvSpPr>
        <p:spPr>
          <a:xfrm>
            <a:off x="5908105" y="1959769"/>
            <a:ext cx="501650" cy="431800"/>
          </a:xfrm>
          <a:prstGeom prst="rightArrow">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a:p>
        </p:txBody>
      </p:sp>
      <p:sp>
        <p:nvSpPr>
          <p:cNvPr id="34" name="Textplatzhalter 2 1">
            <a:extLst>
              <a:ext uri="{FF2B5EF4-FFF2-40B4-BE49-F238E27FC236}">
                <a16:creationId xmlns:a16="http://schemas.microsoft.com/office/drawing/2014/main" id="{36C97107-E470-4F8A-8AB6-9727512AF0C3}"/>
              </a:ext>
            </a:extLst>
          </p:cNvPr>
          <p:cNvSpPr txBox="1">
            <a:spLocks/>
          </p:cNvSpPr>
          <p:nvPr/>
        </p:nvSpPr>
        <p:spPr bwMode="auto">
          <a:xfrm>
            <a:off x="6979678" y="1189161"/>
            <a:ext cx="1079500" cy="503238"/>
          </a:xfrm>
          <a:prstGeom prst="rect">
            <a:avLst/>
          </a:prstGeom>
          <a:noFill/>
          <a:ln>
            <a:miter lim="800000"/>
            <a:headEnd/>
            <a:tailEnd/>
          </a:ln>
        </p:spPr>
        <p:txBody>
          <a:bodyPr/>
          <a:lstStyle/>
          <a:p>
            <a:pPr marL="377825" indent="-377825" defTabSz="1006475">
              <a:spcBef>
                <a:spcPct val="20000"/>
              </a:spcBef>
              <a:buClr>
                <a:schemeClr val="accent1"/>
              </a:buClr>
              <a:buFont typeface="Wingdings" pitchFamily="2" charset="2"/>
              <a:buNone/>
              <a:defRPr/>
            </a:pPr>
            <a:r>
              <a:rPr lang="en-US" sz="2000" dirty="0">
                <a:solidFill>
                  <a:schemeClr val="tx2"/>
                </a:solidFill>
                <a:latin typeface="RubFlama" pitchFamily="2" charset="0"/>
                <a:cs typeface="+mn-cs"/>
              </a:rPr>
              <a:t>spokes</a:t>
            </a:r>
          </a:p>
        </p:txBody>
      </p:sp>
      <p:pic>
        <p:nvPicPr>
          <p:cNvPr id="35" name="Picture 12">
            <a:extLst>
              <a:ext uri="{FF2B5EF4-FFF2-40B4-BE49-F238E27FC236}">
                <a16:creationId xmlns:a16="http://schemas.microsoft.com/office/drawing/2014/main" id="{ADFABF73-5C9E-42FB-8B90-5FD04375C3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63651" y="1127242"/>
            <a:ext cx="4134296" cy="297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0FB0BF8-23AF-47F2-B302-8A86743AF362}"/>
              </a:ext>
            </a:extLst>
          </p:cNvPr>
          <p:cNvPicPr>
            <a:picLocks noChangeAspect="1"/>
          </p:cNvPicPr>
          <p:nvPr/>
        </p:nvPicPr>
        <p:blipFill>
          <a:blip r:embed="rId11">
            <a:alphaModFix amt="30000"/>
          </a:blip>
          <a:stretch>
            <a:fillRect/>
          </a:stretch>
        </p:blipFill>
        <p:spPr>
          <a:xfrm>
            <a:off x="240931" y="1718147"/>
            <a:ext cx="3816424" cy="3934692"/>
          </a:xfrm>
          <a:prstGeom prst="rect">
            <a:avLst/>
          </a:prstGeom>
        </p:spPr>
      </p:pic>
      <p:pic>
        <p:nvPicPr>
          <p:cNvPr id="55" name="Picture 54" descr="\documentclass{article}&#10;\usepackage{amsmath}&#10;\usepackage{xcolor}&#10;\pagestyle{empty}&#10;\begin{document}&#10;&#10;$\frac{d}{dt}{\bf v} = \frac{q}{m}\left({\color{magenta}\bf E}+{\bf v}\times{\color{magenta}\bf B}\right)$&#10;&#10;&#10;\end{document}" title="IguanaTex Bitmap Display">
            <a:extLst>
              <a:ext uri="{FF2B5EF4-FFF2-40B4-BE49-F238E27FC236}">
                <a16:creationId xmlns:a16="http://schemas.microsoft.com/office/drawing/2014/main" id="{86423AF3-CA3A-4FC1-804E-1FC35D8051A1}"/>
              </a:ext>
            </a:extLst>
          </p:cNvPr>
          <p:cNvPicPr>
            <a:picLocks noChangeAspect="1"/>
          </p:cNvPicPr>
          <p:nvPr>
            <p:custDataLst>
              <p:tags r:id="rId1"/>
            </p:custDataLst>
          </p:nvPr>
        </p:nvPicPr>
        <p:blipFill>
          <a:blip r:embed="rId12"/>
          <a:stretch>
            <a:fillRect/>
          </a:stretch>
        </p:blipFill>
        <p:spPr>
          <a:xfrm>
            <a:off x="1056598" y="3352555"/>
            <a:ext cx="2704838" cy="372252"/>
          </a:xfrm>
          <a:prstGeom prst="rect">
            <a:avLst/>
          </a:prstGeom>
        </p:spPr>
      </p:pic>
      <p:pic>
        <p:nvPicPr>
          <p:cNvPr id="17" name="Picture 16" descr="\documentclass{article}&#10;\usepackage{amsmath}&#10;\pagestyle{empty}&#10;\begin{document}&#10;&#10;$\frac{d}{dt}{\bf x} = {\bf v}$&#10;&#10;&#10;\end{document}" title="IguanaTex Bitmap Display">
            <a:extLst>
              <a:ext uri="{FF2B5EF4-FFF2-40B4-BE49-F238E27FC236}">
                <a16:creationId xmlns:a16="http://schemas.microsoft.com/office/drawing/2014/main" id="{41DD7223-D250-45D4-9294-3E214A8ABBEB}"/>
              </a:ext>
            </a:extLst>
          </p:cNvPr>
          <p:cNvPicPr>
            <a:picLocks noChangeAspect="1"/>
          </p:cNvPicPr>
          <p:nvPr>
            <p:custDataLst>
              <p:tags r:id="rId2"/>
            </p:custDataLst>
          </p:nvPr>
        </p:nvPicPr>
        <p:blipFill>
          <a:blip r:embed="rId13"/>
          <a:stretch>
            <a:fillRect/>
          </a:stretch>
        </p:blipFill>
        <p:spPr>
          <a:xfrm>
            <a:off x="1056602" y="3815010"/>
            <a:ext cx="981516" cy="363488"/>
          </a:xfrm>
          <a:prstGeom prst="rect">
            <a:avLst/>
          </a:prstGeom>
        </p:spPr>
      </p:pic>
      <p:pic>
        <p:nvPicPr>
          <p:cNvPr id="19" name="Picture 18">
            <a:extLst>
              <a:ext uri="{FF2B5EF4-FFF2-40B4-BE49-F238E27FC236}">
                <a16:creationId xmlns:a16="http://schemas.microsoft.com/office/drawing/2014/main" id="{D8EB4A5F-734C-47AF-B83C-8F902B8CEC2C}"/>
              </a:ext>
            </a:extLst>
          </p:cNvPr>
          <p:cNvPicPr>
            <a:picLocks noChangeAspect="1"/>
          </p:cNvPicPr>
          <p:nvPr/>
        </p:nvPicPr>
        <p:blipFill>
          <a:blip r:embed="rId14">
            <a:alphaModFix amt="30000"/>
          </a:blip>
          <a:stretch>
            <a:fillRect/>
          </a:stretch>
        </p:blipFill>
        <p:spPr>
          <a:xfrm>
            <a:off x="6404551" y="1543204"/>
            <a:ext cx="2308109" cy="2775309"/>
          </a:xfrm>
          <a:prstGeom prst="rect">
            <a:avLst/>
          </a:prstGeom>
        </p:spPr>
      </p:pic>
      <p:pic>
        <p:nvPicPr>
          <p:cNvPr id="49" name="Picture 48" descr="\documentclass{article}&#10;\usepackage{amsmath}&#10;\usepackage{xcolor}&#10;\pagestyle{empty}&#10;\begin{document}&#10;&#10;$\nabla\cdot{\bf E} = \frac{\color{blue} \rho}{\epsilon_0}$&#10;&#10;&#10;\end{document}" title="IguanaTex Bitmap Display">
            <a:extLst>
              <a:ext uri="{FF2B5EF4-FFF2-40B4-BE49-F238E27FC236}">
                <a16:creationId xmlns:a16="http://schemas.microsoft.com/office/drawing/2014/main" id="{78994DB8-D1E1-4868-BD32-31B3C7007308}"/>
              </a:ext>
            </a:extLst>
          </p:cNvPr>
          <p:cNvPicPr>
            <a:picLocks noChangeAspect="1"/>
          </p:cNvPicPr>
          <p:nvPr>
            <p:custDataLst>
              <p:tags r:id="rId3"/>
            </p:custDataLst>
          </p:nvPr>
        </p:nvPicPr>
        <p:blipFill>
          <a:blip r:embed="rId15"/>
          <a:stretch>
            <a:fillRect/>
          </a:stretch>
        </p:blipFill>
        <p:spPr>
          <a:xfrm>
            <a:off x="6431130" y="3540486"/>
            <a:ext cx="1300317" cy="358132"/>
          </a:xfrm>
          <a:prstGeom prst="rect">
            <a:avLst/>
          </a:prstGeom>
        </p:spPr>
      </p:pic>
      <p:pic>
        <p:nvPicPr>
          <p:cNvPr id="33" name="Picture 32" descr="\documentclass{article}&#10;\usepackage{amsmath}&#10;\pagestyle{empty}&#10;\begin{document}&#10;&#10;$ \frac{\partial}{\partial t}{\bf B} = -\nabla\times{\bf E}$&#10;&#10;&#10;\end{document}" title="IguanaTex Bitmap Display">
            <a:extLst>
              <a:ext uri="{FF2B5EF4-FFF2-40B4-BE49-F238E27FC236}">
                <a16:creationId xmlns:a16="http://schemas.microsoft.com/office/drawing/2014/main" id="{8BD645F9-C110-4651-97E6-1DC580FF4D64}"/>
              </a:ext>
            </a:extLst>
          </p:cNvPr>
          <p:cNvPicPr>
            <a:picLocks noChangeAspect="1"/>
          </p:cNvPicPr>
          <p:nvPr>
            <p:custDataLst>
              <p:tags r:id="rId4"/>
            </p:custDataLst>
          </p:nvPr>
        </p:nvPicPr>
        <p:blipFill>
          <a:blip r:embed="rId16"/>
          <a:stretch>
            <a:fillRect/>
          </a:stretch>
        </p:blipFill>
        <p:spPr>
          <a:xfrm>
            <a:off x="6408464" y="2998538"/>
            <a:ext cx="1928823" cy="372948"/>
          </a:xfrm>
          <a:prstGeom prst="rect">
            <a:avLst/>
          </a:prstGeom>
        </p:spPr>
      </p:pic>
      <p:pic>
        <p:nvPicPr>
          <p:cNvPr id="28" name="Picture 27" descr="\documentclass{article}&#10;\usepackage{amsmath}&#10;\pagestyle{empty}&#10;\begin{document}&#10;&#10;$\nabla\cdot{\bf B} = 0$&#10;&#10;&#10;\end{document}" title="IguanaTex Bitmap Display">
            <a:extLst>
              <a:ext uri="{FF2B5EF4-FFF2-40B4-BE49-F238E27FC236}">
                <a16:creationId xmlns:a16="http://schemas.microsoft.com/office/drawing/2014/main" id="{9B4D6460-2AD6-48FD-85CB-C3C4344D9D4A}"/>
              </a:ext>
            </a:extLst>
          </p:cNvPr>
          <p:cNvPicPr>
            <a:picLocks noChangeAspect="1"/>
          </p:cNvPicPr>
          <p:nvPr>
            <p:custDataLst>
              <p:tags r:id="rId5"/>
            </p:custDataLst>
          </p:nvPr>
        </p:nvPicPr>
        <p:blipFill>
          <a:blip r:embed="rId17"/>
          <a:stretch>
            <a:fillRect/>
          </a:stretch>
        </p:blipFill>
        <p:spPr>
          <a:xfrm>
            <a:off x="6459500" y="4042634"/>
            <a:ext cx="1207060" cy="213810"/>
          </a:xfrm>
          <a:prstGeom prst="rect">
            <a:avLst/>
          </a:prstGeom>
        </p:spPr>
      </p:pic>
      <p:pic>
        <p:nvPicPr>
          <p:cNvPr id="47" name="Picture 46" descr="\documentclass{article}&#10;\usepackage{amsmath}&#10;\usepackage{xcolor}&#10;\pagestyle{empty}&#10;\begin{document}&#10;&#10;$\frac{\partial}{\partial t}{\bf E} = c^2\nabla\times{\bf B} - \frac{\color{blue}\bf j}{\epsilon_0}$&#10;&#10;&#10;\end{document}" title="IguanaTex Bitmap Display">
            <a:extLst>
              <a:ext uri="{FF2B5EF4-FFF2-40B4-BE49-F238E27FC236}">
                <a16:creationId xmlns:a16="http://schemas.microsoft.com/office/drawing/2014/main" id="{0E90C9C6-EE6D-414C-960D-B6FEFBD06B3B}"/>
              </a:ext>
            </a:extLst>
          </p:cNvPr>
          <p:cNvPicPr>
            <a:picLocks noChangeAspect="1"/>
          </p:cNvPicPr>
          <p:nvPr>
            <p:custDataLst>
              <p:tags r:id="rId6"/>
            </p:custDataLst>
          </p:nvPr>
        </p:nvPicPr>
        <p:blipFill>
          <a:blip r:embed="rId18"/>
          <a:stretch>
            <a:fillRect/>
          </a:stretch>
        </p:blipFill>
        <p:spPr>
          <a:xfrm>
            <a:off x="6408464" y="2492075"/>
            <a:ext cx="2574011" cy="417358"/>
          </a:xfrm>
          <a:prstGeom prst="rect">
            <a:avLst/>
          </a:prstGeom>
        </p:spPr>
      </p:pic>
      <p:sp>
        <p:nvSpPr>
          <p:cNvPr id="38" name="TextBox 37">
            <a:extLst>
              <a:ext uri="{FF2B5EF4-FFF2-40B4-BE49-F238E27FC236}">
                <a16:creationId xmlns:a16="http://schemas.microsoft.com/office/drawing/2014/main" id="{9FD3E656-F48D-4A8D-9380-C3FAF0EBFF51}"/>
              </a:ext>
            </a:extLst>
          </p:cNvPr>
          <p:cNvSpPr txBox="1"/>
          <p:nvPr/>
        </p:nvSpPr>
        <p:spPr>
          <a:xfrm>
            <a:off x="7235701" y="1161218"/>
            <a:ext cx="623286" cy="369332"/>
          </a:xfrm>
          <a:prstGeom prst="rect">
            <a:avLst/>
          </a:prstGeom>
          <a:solidFill>
            <a:srgbClr val="FF00FF">
              <a:alpha val="0"/>
            </a:s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b="1" kern="0" dirty="0">
                <a:solidFill>
                  <a:srgbClr val="FF00FF"/>
                </a:solidFill>
                <a:latin typeface="Calibri" panose="020F0502020204030204" pitchFamily="34" charset="0"/>
                <a:cs typeface="Calibri" panose="020F0502020204030204" pitchFamily="34" charset="0"/>
              </a:rPr>
              <a:t>Grid</a:t>
            </a:r>
            <a:endParaRPr kumimoji="0" lang="en-US" sz="2400" b="1" i="0" u="none" strike="noStrike" kern="0" cap="none" spc="0" normalizeH="0" baseline="0" noProof="0" dirty="0">
              <a:ln>
                <a:noFill/>
              </a:ln>
              <a:solidFill>
                <a:srgbClr val="FF00FF"/>
              </a:solidFill>
              <a:effectLst/>
              <a:uLnTx/>
              <a:uFillTx/>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F0B48991-3EF5-4572-ABF5-C8FF1003B4B2}"/>
              </a:ext>
            </a:extLst>
          </p:cNvPr>
          <p:cNvSpPr txBox="1"/>
          <p:nvPr/>
        </p:nvSpPr>
        <p:spPr>
          <a:xfrm>
            <a:off x="1223888" y="1167305"/>
            <a:ext cx="2066377" cy="369332"/>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b="1" kern="0" dirty="0">
                <a:solidFill>
                  <a:srgbClr val="0303FF"/>
                </a:solidFill>
                <a:latin typeface="Calibri" panose="020F0502020204030204" pitchFamily="34" charset="0"/>
                <a:cs typeface="Calibri" panose="020F0502020204030204" pitchFamily="34" charset="0"/>
              </a:rPr>
              <a:t>(S</a:t>
            </a:r>
            <a:r>
              <a:rPr kumimoji="0" lang="en-US" sz="2400" b="1" i="0" u="none" strike="noStrike" kern="0" cap="none" spc="0" normalizeH="0" baseline="0" noProof="0" dirty="0" err="1">
                <a:ln>
                  <a:noFill/>
                </a:ln>
                <a:solidFill>
                  <a:srgbClr val="0303FF"/>
                </a:solidFill>
                <a:effectLst/>
                <a:uLnTx/>
                <a:uFillTx/>
                <a:latin typeface="Calibri" panose="020F0502020204030204" pitchFamily="34" charset="0"/>
                <a:cs typeface="Calibri" panose="020F0502020204030204" pitchFamily="34" charset="0"/>
              </a:rPr>
              <a:t>uper</a:t>
            </a:r>
            <a:r>
              <a:rPr kumimoji="0" lang="en-US" sz="2400" b="1" i="0" u="none" strike="noStrike" kern="0" cap="none" spc="0" normalizeH="0" baseline="0" noProof="0" dirty="0">
                <a:ln>
                  <a:noFill/>
                </a:ln>
                <a:solidFill>
                  <a:srgbClr val="0303FF"/>
                </a:solidFill>
                <a:effectLst/>
                <a:uLnTx/>
                <a:uFillTx/>
                <a:latin typeface="Calibri" panose="020F0502020204030204" pitchFamily="34" charset="0"/>
                <a:cs typeface="Calibri" panose="020F0502020204030204" pitchFamily="34" charset="0"/>
              </a:rPr>
              <a:t>)particles</a:t>
            </a:r>
          </a:p>
        </p:txBody>
      </p:sp>
      <p:sp>
        <p:nvSpPr>
          <p:cNvPr id="117" name="TextBox 116">
            <a:extLst>
              <a:ext uri="{FF2B5EF4-FFF2-40B4-BE49-F238E27FC236}">
                <a16:creationId xmlns:a16="http://schemas.microsoft.com/office/drawing/2014/main" id="{FC5F292A-7C83-40EF-8614-446733A5D2F3}"/>
              </a:ext>
            </a:extLst>
          </p:cNvPr>
          <p:cNvSpPr txBox="1"/>
          <p:nvPr/>
        </p:nvSpPr>
        <p:spPr>
          <a:xfrm>
            <a:off x="6103693" y="1888678"/>
            <a:ext cx="3222439" cy="307777"/>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a:solidFill>
                  <a:srgbClr val="FF00FF"/>
                </a:solidFill>
                <a:latin typeface="Calibri" panose="020F0502020204030204" pitchFamily="34" charset="0"/>
                <a:cs typeface="Calibri" panose="020F0502020204030204" pitchFamily="34" charset="0"/>
              </a:rPr>
              <a:t>e</a:t>
            </a:r>
            <a:r>
              <a:rPr kumimoji="0" lang="en-US" sz="2000" b="1" i="0" u="none" strike="noStrike" kern="0" cap="none" spc="0" normalizeH="0" baseline="0" noProof="0" dirty="0" err="1">
                <a:ln>
                  <a:noFill/>
                </a:ln>
                <a:solidFill>
                  <a:srgbClr val="FF00FF"/>
                </a:solidFill>
                <a:effectLst/>
                <a:uLnTx/>
                <a:uFillTx/>
                <a:latin typeface="Calibri" panose="020F0502020204030204" pitchFamily="34" charset="0"/>
                <a:cs typeface="Calibri" panose="020F0502020204030204" pitchFamily="34" charset="0"/>
              </a:rPr>
              <a:t>lectro</a:t>
            </a:r>
            <a:r>
              <a:rPr lang="en-US" sz="2000" b="1" kern="0" dirty="0">
                <a:solidFill>
                  <a:srgbClr val="FF00FF"/>
                </a:solidFill>
                <a:latin typeface="Calibri" panose="020F0502020204030204" pitchFamily="34" charset="0"/>
                <a:cs typeface="Calibri" panose="020F0502020204030204" pitchFamily="34" charset="0"/>
              </a:rPr>
              <a:t>magnetic field model</a:t>
            </a:r>
            <a:endParaRPr kumimoji="0" lang="en-US" sz="2000" b="1" i="0" u="none" strike="noStrike" kern="0" cap="none" spc="0" normalizeH="0" baseline="0" noProof="0" dirty="0">
              <a:ln>
                <a:noFill/>
              </a:ln>
              <a:solidFill>
                <a:srgbClr val="FF00FF"/>
              </a:solidFill>
              <a:effectLst/>
              <a:uLnTx/>
              <a:uFillTx/>
              <a:latin typeface="Calibri" panose="020F0502020204030204" pitchFamily="34" charset="0"/>
              <a:cs typeface="Calibri" panose="020F0502020204030204" pitchFamily="34" charset="0"/>
            </a:endParaRPr>
          </a:p>
        </p:txBody>
      </p:sp>
      <p:pic>
        <p:nvPicPr>
          <p:cNvPr id="125" name="Picture 124">
            <a:extLst>
              <a:ext uri="{FF2B5EF4-FFF2-40B4-BE49-F238E27FC236}">
                <a16:creationId xmlns:a16="http://schemas.microsoft.com/office/drawing/2014/main" id="{3EFB9763-E86A-4620-8FF7-DCF28871606D}"/>
              </a:ext>
            </a:extLst>
          </p:cNvPr>
          <p:cNvPicPr>
            <a:picLocks noChangeAspect="1"/>
          </p:cNvPicPr>
          <p:nvPr/>
        </p:nvPicPr>
        <p:blipFill>
          <a:blip r:embed="rId19">
            <a:alphaModFix amt="30000"/>
          </a:blip>
          <a:stretch>
            <a:fillRect/>
          </a:stretch>
        </p:blipFill>
        <p:spPr>
          <a:xfrm>
            <a:off x="6583385" y="4329570"/>
            <a:ext cx="2205869" cy="2187365"/>
          </a:xfrm>
          <a:prstGeom prst="rect">
            <a:avLst/>
          </a:prstGeom>
        </p:spPr>
      </p:pic>
      <p:sp>
        <p:nvSpPr>
          <p:cNvPr id="126" name="TextBox 125">
            <a:extLst>
              <a:ext uri="{FF2B5EF4-FFF2-40B4-BE49-F238E27FC236}">
                <a16:creationId xmlns:a16="http://schemas.microsoft.com/office/drawing/2014/main" id="{3D097553-6506-4102-BEDC-417148C2D200}"/>
              </a:ext>
            </a:extLst>
          </p:cNvPr>
          <p:cNvSpPr txBox="1"/>
          <p:nvPr/>
        </p:nvSpPr>
        <p:spPr>
          <a:xfrm>
            <a:off x="6130463" y="4552974"/>
            <a:ext cx="3222439" cy="307777"/>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a:solidFill>
                  <a:srgbClr val="FF00FF"/>
                </a:solidFill>
                <a:latin typeface="Calibri" panose="020F0502020204030204" pitchFamily="34" charset="0"/>
                <a:cs typeface="Calibri" panose="020F0502020204030204" pitchFamily="34" charset="0"/>
              </a:rPr>
              <a:t>e</a:t>
            </a:r>
            <a:r>
              <a:rPr kumimoji="0" lang="en-US" sz="2000" b="1" i="0" u="none" strike="noStrike" kern="0" cap="none" spc="0" normalizeH="0" baseline="0" noProof="0" dirty="0" err="1">
                <a:ln>
                  <a:noFill/>
                </a:ln>
                <a:solidFill>
                  <a:srgbClr val="FF00FF"/>
                </a:solidFill>
                <a:effectLst/>
                <a:uLnTx/>
                <a:uFillTx/>
                <a:latin typeface="Calibri" panose="020F0502020204030204" pitchFamily="34" charset="0"/>
                <a:cs typeface="Calibri" panose="020F0502020204030204" pitchFamily="34" charset="0"/>
              </a:rPr>
              <a:t>lectrostatic</a:t>
            </a:r>
            <a:r>
              <a:rPr lang="en-US" sz="2000" b="1" kern="0" dirty="0">
                <a:solidFill>
                  <a:srgbClr val="FF00FF"/>
                </a:solidFill>
                <a:latin typeface="Calibri" panose="020F0502020204030204" pitchFamily="34" charset="0"/>
                <a:cs typeface="Calibri" panose="020F0502020204030204" pitchFamily="34" charset="0"/>
              </a:rPr>
              <a:t> field model</a:t>
            </a:r>
            <a:endParaRPr kumimoji="0" lang="en-US" sz="2000" b="1" i="0" u="none" strike="noStrike" kern="0" cap="none" spc="0" normalizeH="0" baseline="0" noProof="0" dirty="0">
              <a:ln>
                <a:noFill/>
              </a:ln>
              <a:solidFill>
                <a:srgbClr val="FF00FF"/>
              </a:solidFill>
              <a:effectLst/>
              <a:uLnTx/>
              <a:uFillTx/>
              <a:latin typeface="Calibri" panose="020F0502020204030204" pitchFamily="34" charset="0"/>
              <a:cs typeface="Calibri" panose="020F0502020204030204" pitchFamily="34" charset="0"/>
            </a:endParaRPr>
          </a:p>
        </p:txBody>
      </p:sp>
      <p:pic>
        <p:nvPicPr>
          <p:cNvPr id="3" name="Picture 2" descr="\documentclass{article}&#10;\usepackage{amsmath}&#10;\usepackage{xcolor}&#10;\pagestyle{empty}&#10;\begin{document}&#10;&#10;$(\nabla^2\phi = -\frac{\color{blue} \rho}{\epsilon_0}$&#10;&#10;&#10;\end{document}" title="IguanaTex Bitmap Display">
            <a:extLst>
              <a:ext uri="{FF2B5EF4-FFF2-40B4-BE49-F238E27FC236}">
                <a16:creationId xmlns:a16="http://schemas.microsoft.com/office/drawing/2014/main" id="{2D72ADD3-35EF-4BCF-A800-25FCF73983C3}"/>
              </a:ext>
            </a:extLst>
          </p:cNvPr>
          <p:cNvPicPr>
            <a:picLocks noChangeAspect="1"/>
          </p:cNvPicPr>
          <p:nvPr>
            <p:custDataLst>
              <p:tags r:id="rId7"/>
            </p:custDataLst>
          </p:nvPr>
        </p:nvPicPr>
        <p:blipFill>
          <a:blip r:embed="rId20"/>
          <a:stretch>
            <a:fillRect/>
          </a:stretch>
        </p:blipFill>
        <p:spPr>
          <a:xfrm>
            <a:off x="6959893" y="5634807"/>
            <a:ext cx="1501369" cy="383493"/>
          </a:xfrm>
          <a:prstGeom prst="rect">
            <a:avLst/>
          </a:prstGeom>
        </p:spPr>
      </p:pic>
      <p:pic>
        <p:nvPicPr>
          <p:cNvPr id="132" name="Picture 131" descr="\documentclass{article}&#10;\usepackage{amsmath}&#10;\usepackage{xcolor}&#10;\pagestyle{empty}&#10;\begin{document}&#10;&#10;$\nabla\cdot{\bf E} = \frac{\color{blue} \rho}{\epsilon_0}$&#10;&#10;&#10;\end{document}" title="IguanaTex Bitmap Display">
            <a:extLst>
              <a:ext uri="{FF2B5EF4-FFF2-40B4-BE49-F238E27FC236}">
                <a16:creationId xmlns:a16="http://schemas.microsoft.com/office/drawing/2014/main" id="{DAE8B23E-0DDE-4B27-94B0-62720C602519}"/>
              </a:ext>
            </a:extLst>
          </p:cNvPr>
          <p:cNvPicPr>
            <a:picLocks noChangeAspect="1"/>
          </p:cNvPicPr>
          <p:nvPr>
            <p:custDataLst>
              <p:tags r:id="rId8"/>
            </p:custDataLst>
          </p:nvPr>
        </p:nvPicPr>
        <p:blipFill>
          <a:blip r:embed="rId15"/>
          <a:stretch>
            <a:fillRect/>
          </a:stretch>
        </p:blipFill>
        <p:spPr>
          <a:xfrm>
            <a:off x="7035353" y="5189732"/>
            <a:ext cx="1301934" cy="360234"/>
          </a:xfrm>
          <a:prstGeom prst="rect">
            <a:avLst/>
          </a:prstGeom>
        </p:spPr>
      </p:pic>
      <p:pic>
        <p:nvPicPr>
          <p:cNvPr id="6" name="Picture 5" descr="\documentclass{article}&#10;\usepackage{amsmath}&#10;\usepackage{xcolor}&#10;\pagestyle{empty}&#10;\begin{document}&#10;&#10;${\bf E} = -\nabla \phi)$&#10;&#10;&#10;\end{document}" title="IguanaTex Bitmap Display">
            <a:extLst>
              <a:ext uri="{FF2B5EF4-FFF2-40B4-BE49-F238E27FC236}">
                <a16:creationId xmlns:a16="http://schemas.microsoft.com/office/drawing/2014/main" id="{4237FA76-ADB6-4CD7-9D85-EE7353590195}"/>
              </a:ext>
            </a:extLst>
          </p:cNvPr>
          <p:cNvPicPr>
            <a:picLocks noChangeAspect="1"/>
          </p:cNvPicPr>
          <p:nvPr>
            <p:custDataLst>
              <p:tags r:id="rId9"/>
            </p:custDataLst>
          </p:nvPr>
        </p:nvPicPr>
        <p:blipFill>
          <a:blip r:embed="rId21"/>
          <a:stretch>
            <a:fillRect/>
          </a:stretch>
        </p:blipFill>
        <p:spPr>
          <a:xfrm>
            <a:off x="7159233" y="6072313"/>
            <a:ext cx="1330438" cy="300673"/>
          </a:xfrm>
          <a:prstGeom prst="rect">
            <a:avLst/>
          </a:prstGeom>
        </p:spPr>
      </p:pic>
      <p:pic>
        <p:nvPicPr>
          <p:cNvPr id="8" name="Picture 7">
            <a:extLst>
              <a:ext uri="{FF2B5EF4-FFF2-40B4-BE49-F238E27FC236}">
                <a16:creationId xmlns:a16="http://schemas.microsoft.com/office/drawing/2014/main" id="{5E7E8028-0CFA-4A5A-8897-E242776337EA}"/>
              </a:ext>
            </a:extLst>
          </p:cNvPr>
          <p:cNvPicPr>
            <a:picLocks noChangeAspect="1"/>
          </p:cNvPicPr>
          <p:nvPr/>
        </p:nvPicPr>
        <p:blipFill>
          <a:blip r:embed="rId22"/>
          <a:stretch>
            <a:fillRect/>
          </a:stretch>
        </p:blipFill>
        <p:spPr>
          <a:xfrm>
            <a:off x="4094843" y="5267600"/>
            <a:ext cx="1788253" cy="1683435"/>
          </a:xfrm>
          <a:prstGeom prst="rect">
            <a:avLst/>
          </a:prstGeom>
        </p:spPr>
      </p:pic>
      <p:sp>
        <p:nvSpPr>
          <p:cNvPr id="31" name="Textfeld 8">
            <a:extLst>
              <a:ext uri="{FF2B5EF4-FFF2-40B4-BE49-F238E27FC236}">
                <a16:creationId xmlns:a16="http://schemas.microsoft.com/office/drawing/2014/main" id="{8BB77122-A0F8-488F-8BCA-76AEDC5BA3B2}"/>
              </a:ext>
            </a:extLst>
          </p:cNvPr>
          <p:cNvSpPr txBox="1">
            <a:spLocks noChangeArrowheads="1"/>
          </p:cNvSpPr>
          <p:nvPr/>
        </p:nvSpPr>
        <p:spPr bwMode="auto">
          <a:xfrm>
            <a:off x="287784" y="310629"/>
            <a:ext cx="8239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Particle-in-cell (PIC) method</a:t>
            </a:r>
          </a:p>
        </p:txBody>
      </p:sp>
    </p:spTree>
    <p:extLst>
      <p:ext uri="{BB962C8B-B14F-4D97-AF65-F5344CB8AC3E}">
        <p14:creationId xmlns:p14="http://schemas.microsoft.com/office/powerpoint/2010/main" val="2111702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2D92B9-898E-4FEA-B2B5-8ACE29A40C0B}"/>
              </a:ext>
            </a:extLst>
          </p:cNvPr>
          <p:cNvPicPr>
            <a:picLocks noChangeAspect="1"/>
          </p:cNvPicPr>
          <p:nvPr/>
        </p:nvPicPr>
        <p:blipFill>
          <a:blip r:embed="rId13">
            <a:alphaModFix amt="30000"/>
          </a:blip>
          <a:stretch>
            <a:fillRect/>
          </a:stretch>
        </p:blipFill>
        <p:spPr>
          <a:xfrm>
            <a:off x="240931" y="1718147"/>
            <a:ext cx="3816424" cy="3934692"/>
          </a:xfrm>
          <a:prstGeom prst="rect">
            <a:avLst/>
          </a:prstGeom>
        </p:spPr>
      </p:pic>
      <p:pic>
        <p:nvPicPr>
          <p:cNvPr id="5" name="Picture 4" descr="\documentclass{article}&#10;\usepackage{amsmath}&#10;\usepackage{xcolor}&#10;\pagestyle{empty}&#10;\begin{document}&#10;&#10;$\frac{d}{dt}{\bf v} = \frac{q}{m}\left({\color{magenta}\bf E}+{\bf v}\times{\color{magenta}\bf B}\right)$&#10;&#10;&#10;\end{document}" title="IguanaTex Bitmap Display">
            <a:extLst>
              <a:ext uri="{FF2B5EF4-FFF2-40B4-BE49-F238E27FC236}">
                <a16:creationId xmlns:a16="http://schemas.microsoft.com/office/drawing/2014/main" id="{4D1BA5B6-552B-4900-9C73-B8A0D6A322D8}"/>
              </a:ext>
            </a:extLst>
          </p:cNvPr>
          <p:cNvPicPr>
            <a:picLocks noChangeAspect="1"/>
          </p:cNvPicPr>
          <p:nvPr>
            <p:custDataLst>
              <p:tags r:id="rId1"/>
            </p:custDataLst>
          </p:nvPr>
        </p:nvPicPr>
        <p:blipFill>
          <a:blip r:embed="rId14"/>
          <a:stretch>
            <a:fillRect/>
          </a:stretch>
        </p:blipFill>
        <p:spPr>
          <a:xfrm>
            <a:off x="1056598" y="3352555"/>
            <a:ext cx="2704838" cy="372252"/>
          </a:xfrm>
          <a:prstGeom prst="rect">
            <a:avLst/>
          </a:prstGeom>
        </p:spPr>
      </p:pic>
      <p:pic>
        <p:nvPicPr>
          <p:cNvPr id="6" name="Picture 5" descr="\documentclass{article}&#10;\usepackage{amsmath}&#10;\pagestyle{empty}&#10;\begin{document}&#10;&#10;$\frac{d}{dt}{\bf x} = {\bf v}$&#10;&#10;&#10;\end{document}" title="IguanaTex Bitmap Display">
            <a:extLst>
              <a:ext uri="{FF2B5EF4-FFF2-40B4-BE49-F238E27FC236}">
                <a16:creationId xmlns:a16="http://schemas.microsoft.com/office/drawing/2014/main" id="{309E1F4A-A68C-4C0C-8D8A-5B881C2962DA}"/>
              </a:ext>
            </a:extLst>
          </p:cNvPr>
          <p:cNvPicPr>
            <a:picLocks noChangeAspect="1"/>
          </p:cNvPicPr>
          <p:nvPr>
            <p:custDataLst>
              <p:tags r:id="rId2"/>
            </p:custDataLst>
          </p:nvPr>
        </p:nvPicPr>
        <p:blipFill>
          <a:blip r:embed="rId15"/>
          <a:stretch>
            <a:fillRect/>
          </a:stretch>
        </p:blipFill>
        <p:spPr>
          <a:xfrm>
            <a:off x="1056602" y="3815010"/>
            <a:ext cx="981516" cy="363488"/>
          </a:xfrm>
          <a:prstGeom prst="rect">
            <a:avLst/>
          </a:prstGeom>
        </p:spPr>
      </p:pic>
      <p:pic>
        <p:nvPicPr>
          <p:cNvPr id="7" name="Picture 6">
            <a:extLst>
              <a:ext uri="{FF2B5EF4-FFF2-40B4-BE49-F238E27FC236}">
                <a16:creationId xmlns:a16="http://schemas.microsoft.com/office/drawing/2014/main" id="{69635EE4-FA67-4068-BE41-29F9983FF205}"/>
              </a:ext>
            </a:extLst>
          </p:cNvPr>
          <p:cNvPicPr>
            <a:picLocks noChangeAspect="1"/>
          </p:cNvPicPr>
          <p:nvPr/>
        </p:nvPicPr>
        <p:blipFill>
          <a:blip r:embed="rId16">
            <a:alphaModFix amt="30000"/>
          </a:blip>
          <a:stretch>
            <a:fillRect/>
          </a:stretch>
        </p:blipFill>
        <p:spPr>
          <a:xfrm>
            <a:off x="6404551" y="1543204"/>
            <a:ext cx="2308109" cy="2775309"/>
          </a:xfrm>
          <a:prstGeom prst="rect">
            <a:avLst/>
          </a:prstGeom>
        </p:spPr>
      </p:pic>
      <p:pic>
        <p:nvPicPr>
          <p:cNvPr id="8" name="Picture 7" descr="\documentclass{article}&#10;\usepackage{amsmath}&#10;\usepackage{xcolor}&#10;\pagestyle{empty}&#10;\begin{document}&#10;&#10;$\nabla\cdot{\bf E} = \frac{\color{blue} \rho}{\epsilon_0}$&#10;&#10;&#10;\end{document}" title="IguanaTex Bitmap Display">
            <a:extLst>
              <a:ext uri="{FF2B5EF4-FFF2-40B4-BE49-F238E27FC236}">
                <a16:creationId xmlns:a16="http://schemas.microsoft.com/office/drawing/2014/main" id="{CE14913A-8365-4BD7-BB28-A69664E332C8}"/>
              </a:ext>
            </a:extLst>
          </p:cNvPr>
          <p:cNvPicPr>
            <a:picLocks noChangeAspect="1"/>
          </p:cNvPicPr>
          <p:nvPr>
            <p:custDataLst>
              <p:tags r:id="rId3"/>
            </p:custDataLst>
          </p:nvPr>
        </p:nvPicPr>
        <p:blipFill>
          <a:blip r:embed="rId17"/>
          <a:stretch>
            <a:fillRect/>
          </a:stretch>
        </p:blipFill>
        <p:spPr>
          <a:xfrm>
            <a:off x="6431130" y="3540486"/>
            <a:ext cx="1300317" cy="358132"/>
          </a:xfrm>
          <a:prstGeom prst="rect">
            <a:avLst/>
          </a:prstGeom>
        </p:spPr>
      </p:pic>
      <p:pic>
        <p:nvPicPr>
          <p:cNvPr id="9" name="Picture 8" descr="\documentclass{article}&#10;\usepackage{amsmath}&#10;\pagestyle{empty}&#10;\begin{document}&#10;&#10;$ \frac{\partial}{\partial t}{\bf B} = -\nabla\times{\bf E}$&#10;&#10;&#10;\end{document}" title="IguanaTex Bitmap Display">
            <a:extLst>
              <a:ext uri="{FF2B5EF4-FFF2-40B4-BE49-F238E27FC236}">
                <a16:creationId xmlns:a16="http://schemas.microsoft.com/office/drawing/2014/main" id="{76962908-1EE5-4422-8C59-2921448B43F1}"/>
              </a:ext>
            </a:extLst>
          </p:cNvPr>
          <p:cNvPicPr>
            <a:picLocks noChangeAspect="1"/>
          </p:cNvPicPr>
          <p:nvPr>
            <p:custDataLst>
              <p:tags r:id="rId4"/>
            </p:custDataLst>
          </p:nvPr>
        </p:nvPicPr>
        <p:blipFill>
          <a:blip r:embed="rId18"/>
          <a:stretch>
            <a:fillRect/>
          </a:stretch>
        </p:blipFill>
        <p:spPr>
          <a:xfrm>
            <a:off x="6408464" y="2998538"/>
            <a:ext cx="1928823" cy="372948"/>
          </a:xfrm>
          <a:prstGeom prst="rect">
            <a:avLst/>
          </a:prstGeom>
        </p:spPr>
      </p:pic>
      <p:pic>
        <p:nvPicPr>
          <p:cNvPr id="10" name="Picture 9" descr="\documentclass{article}&#10;\usepackage{amsmath}&#10;\pagestyle{empty}&#10;\begin{document}&#10;&#10;$\nabla\cdot{\bf B} = 0$&#10;&#10;&#10;\end{document}" title="IguanaTex Bitmap Display">
            <a:extLst>
              <a:ext uri="{FF2B5EF4-FFF2-40B4-BE49-F238E27FC236}">
                <a16:creationId xmlns:a16="http://schemas.microsoft.com/office/drawing/2014/main" id="{0809BCAA-2E1D-4501-8B4E-E40FC578052D}"/>
              </a:ext>
            </a:extLst>
          </p:cNvPr>
          <p:cNvPicPr>
            <a:picLocks noChangeAspect="1"/>
          </p:cNvPicPr>
          <p:nvPr>
            <p:custDataLst>
              <p:tags r:id="rId5"/>
            </p:custDataLst>
          </p:nvPr>
        </p:nvPicPr>
        <p:blipFill>
          <a:blip r:embed="rId19"/>
          <a:stretch>
            <a:fillRect/>
          </a:stretch>
        </p:blipFill>
        <p:spPr>
          <a:xfrm>
            <a:off x="6459500" y="4042634"/>
            <a:ext cx="1207060" cy="213810"/>
          </a:xfrm>
          <a:prstGeom prst="rect">
            <a:avLst/>
          </a:prstGeom>
        </p:spPr>
      </p:pic>
      <p:pic>
        <p:nvPicPr>
          <p:cNvPr id="11" name="Picture 10" descr="\documentclass{article}&#10;\usepackage{amsmath}&#10;\usepackage{xcolor}&#10;\pagestyle{empty}&#10;\begin{document}&#10;&#10;$\frac{\partial}{\partial t}{\bf E} = c^2\nabla\times{\bf B} - \frac{\color{blue}\bf j}{\epsilon_0}$&#10;&#10;&#10;\end{document}" title="IguanaTex Bitmap Display">
            <a:extLst>
              <a:ext uri="{FF2B5EF4-FFF2-40B4-BE49-F238E27FC236}">
                <a16:creationId xmlns:a16="http://schemas.microsoft.com/office/drawing/2014/main" id="{12FCA515-1B35-46D5-AEAB-B9460DD4A410}"/>
              </a:ext>
            </a:extLst>
          </p:cNvPr>
          <p:cNvPicPr>
            <a:picLocks noChangeAspect="1"/>
          </p:cNvPicPr>
          <p:nvPr>
            <p:custDataLst>
              <p:tags r:id="rId6"/>
            </p:custDataLst>
          </p:nvPr>
        </p:nvPicPr>
        <p:blipFill>
          <a:blip r:embed="rId20"/>
          <a:stretch>
            <a:fillRect/>
          </a:stretch>
        </p:blipFill>
        <p:spPr>
          <a:xfrm>
            <a:off x="6408464" y="2492075"/>
            <a:ext cx="2574011" cy="417358"/>
          </a:xfrm>
          <a:prstGeom prst="rect">
            <a:avLst/>
          </a:prstGeom>
        </p:spPr>
      </p:pic>
      <p:sp>
        <p:nvSpPr>
          <p:cNvPr id="12" name="TextBox 11">
            <a:extLst>
              <a:ext uri="{FF2B5EF4-FFF2-40B4-BE49-F238E27FC236}">
                <a16:creationId xmlns:a16="http://schemas.microsoft.com/office/drawing/2014/main" id="{9DC43A2F-BB46-41A9-9DEA-48317A85381D}"/>
              </a:ext>
            </a:extLst>
          </p:cNvPr>
          <p:cNvSpPr txBox="1"/>
          <p:nvPr/>
        </p:nvSpPr>
        <p:spPr>
          <a:xfrm>
            <a:off x="7235701" y="1161218"/>
            <a:ext cx="623286" cy="369332"/>
          </a:xfrm>
          <a:prstGeom prst="rect">
            <a:avLst/>
          </a:prstGeom>
          <a:solidFill>
            <a:srgbClr val="FF00FF">
              <a:alpha val="0"/>
            </a:s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b="1" kern="0" dirty="0">
                <a:solidFill>
                  <a:srgbClr val="FF00FF"/>
                </a:solidFill>
                <a:latin typeface="Calibri" panose="020F0502020204030204" pitchFamily="34" charset="0"/>
                <a:cs typeface="Calibri" panose="020F0502020204030204" pitchFamily="34" charset="0"/>
              </a:rPr>
              <a:t>Grid</a:t>
            </a:r>
            <a:endParaRPr kumimoji="0" lang="en-US" sz="2400" b="1" i="0" u="none" strike="noStrike" kern="0" cap="none" spc="0" normalizeH="0" baseline="0" noProof="0" dirty="0">
              <a:ln>
                <a:noFill/>
              </a:ln>
              <a:solidFill>
                <a:srgbClr val="FF00FF"/>
              </a:solidFill>
              <a:effectLst/>
              <a:uLnTx/>
              <a:uFillTx/>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E236ACF2-6E74-4DC7-913A-4EE79EE94090}"/>
              </a:ext>
            </a:extLst>
          </p:cNvPr>
          <p:cNvSpPr txBox="1"/>
          <p:nvPr/>
        </p:nvSpPr>
        <p:spPr>
          <a:xfrm>
            <a:off x="1223888" y="1167305"/>
            <a:ext cx="2066377" cy="369332"/>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b="1" kern="0" dirty="0">
                <a:solidFill>
                  <a:srgbClr val="0303FF"/>
                </a:solidFill>
                <a:latin typeface="Calibri" panose="020F0502020204030204" pitchFamily="34" charset="0"/>
                <a:cs typeface="Calibri" panose="020F0502020204030204" pitchFamily="34" charset="0"/>
              </a:rPr>
              <a:t>(S</a:t>
            </a:r>
            <a:r>
              <a:rPr kumimoji="0" lang="en-US" sz="2400" b="1" i="0" u="none" strike="noStrike" kern="0" cap="none" spc="0" normalizeH="0" baseline="0" noProof="0" dirty="0" err="1">
                <a:ln>
                  <a:noFill/>
                </a:ln>
                <a:solidFill>
                  <a:srgbClr val="0303FF"/>
                </a:solidFill>
                <a:effectLst/>
                <a:uLnTx/>
                <a:uFillTx/>
                <a:latin typeface="Calibri" panose="020F0502020204030204" pitchFamily="34" charset="0"/>
                <a:cs typeface="Calibri" panose="020F0502020204030204" pitchFamily="34" charset="0"/>
              </a:rPr>
              <a:t>uper</a:t>
            </a:r>
            <a:r>
              <a:rPr kumimoji="0" lang="en-US" sz="2400" b="1" i="0" u="none" strike="noStrike" kern="0" cap="none" spc="0" normalizeH="0" baseline="0" noProof="0" dirty="0">
                <a:ln>
                  <a:noFill/>
                </a:ln>
                <a:solidFill>
                  <a:srgbClr val="0303FF"/>
                </a:solidFill>
                <a:effectLst/>
                <a:uLnTx/>
                <a:uFillTx/>
                <a:latin typeface="Calibri" panose="020F0502020204030204" pitchFamily="34" charset="0"/>
                <a:cs typeface="Calibri" panose="020F0502020204030204" pitchFamily="34" charset="0"/>
              </a:rPr>
              <a:t>)particles</a:t>
            </a:r>
          </a:p>
        </p:txBody>
      </p:sp>
      <p:sp>
        <p:nvSpPr>
          <p:cNvPr id="14" name="TextBox 13">
            <a:extLst>
              <a:ext uri="{FF2B5EF4-FFF2-40B4-BE49-F238E27FC236}">
                <a16:creationId xmlns:a16="http://schemas.microsoft.com/office/drawing/2014/main" id="{3C8422E7-08DE-49D1-9B1D-48435042B73F}"/>
              </a:ext>
            </a:extLst>
          </p:cNvPr>
          <p:cNvSpPr txBox="1"/>
          <p:nvPr/>
        </p:nvSpPr>
        <p:spPr>
          <a:xfrm>
            <a:off x="6103693" y="1888678"/>
            <a:ext cx="3222439" cy="307777"/>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a:solidFill>
                  <a:srgbClr val="FF00FF"/>
                </a:solidFill>
                <a:latin typeface="Calibri" panose="020F0502020204030204" pitchFamily="34" charset="0"/>
                <a:cs typeface="Calibri" panose="020F0502020204030204" pitchFamily="34" charset="0"/>
              </a:rPr>
              <a:t>e</a:t>
            </a:r>
            <a:r>
              <a:rPr kumimoji="0" lang="en-US" sz="2000" b="1" i="0" u="none" strike="noStrike" kern="0" cap="none" spc="0" normalizeH="0" baseline="0" noProof="0" dirty="0" err="1">
                <a:ln>
                  <a:noFill/>
                </a:ln>
                <a:solidFill>
                  <a:srgbClr val="FF00FF"/>
                </a:solidFill>
                <a:effectLst/>
                <a:uLnTx/>
                <a:uFillTx/>
                <a:latin typeface="Calibri" panose="020F0502020204030204" pitchFamily="34" charset="0"/>
                <a:cs typeface="Calibri" panose="020F0502020204030204" pitchFamily="34" charset="0"/>
              </a:rPr>
              <a:t>lectro</a:t>
            </a:r>
            <a:r>
              <a:rPr lang="en-US" sz="2000" b="1" kern="0" dirty="0">
                <a:solidFill>
                  <a:srgbClr val="FF00FF"/>
                </a:solidFill>
                <a:latin typeface="Calibri" panose="020F0502020204030204" pitchFamily="34" charset="0"/>
                <a:cs typeface="Calibri" panose="020F0502020204030204" pitchFamily="34" charset="0"/>
              </a:rPr>
              <a:t>magnetic field model</a:t>
            </a:r>
            <a:endParaRPr kumimoji="0" lang="en-US" sz="2000" b="1" i="0" u="none" strike="noStrike" kern="0" cap="none" spc="0" normalizeH="0" baseline="0" noProof="0" dirty="0">
              <a:ln>
                <a:noFill/>
              </a:ln>
              <a:solidFill>
                <a:srgbClr val="FF00FF"/>
              </a:solidFill>
              <a:effectLst/>
              <a:uLnTx/>
              <a:uFillTx/>
              <a:latin typeface="Calibri" panose="020F0502020204030204" pitchFamily="34" charset="0"/>
              <a:cs typeface="Calibri" panose="020F0502020204030204" pitchFamily="34" charset="0"/>
            </a:endParaRPr>
          </a:p>
        </p:txBody>
      </p:sp>
      <p:pic>
        <p:nvPicPr>
          <p:cNvPr id="15" name="Picture 14">
            <a:extLst>
              <a:ext uri="{FF2B5EF4-FFF2-40B4-BE49-F238E27FC236}">
                <a16:creationId xmlns:a16="http://schemas.microsoft.com/office/drawing/2014/main" id="{E1B3B169-4DF2-49E3-9955-60F1015CDD1C}"/>
              </a:ext>
            </a:extLst>
          </p:cNvPr>
          <p:cNvPicPr>
            <a:picLocks noChangeAspect="1"/>
          </p:cNvPicPr>
          <p:nvPr/>
        </p:nvPicPr>
        <p:blipFill>
          <a:blip r:embed="rId21">
            <a:alphaModFix amt="30000"/>
          </a:blip>
          <a:stretch>
            <a:fillRect/>
          </a:stretch>
        </p:blipFill>
        <p:spPr>
          <a:xfrm>
            <a:off x="6583385" y="4329570"/>
            <a:ext cx="2205869" cy="2187365"/>
          </a:xfrm>
          <a:prstGeom prst="rect">
            <a:avLst/>
          </a:prstGeom>
        </p:spPr>
      </p:pic>
      <p:sp>
        <p:nvSpPr>
          <p:cNvPr id="16" name="TextBox 15">
            <a:extLst>
              <a:ext uri="{FF2B5EF4-FFF2-40B4-BE49-F238E27FC236}">
                <a16:creationId xmlns:a16="http://schemas.microsoft.com/office/drawing/2014/main" id="{BEBBAE76-3E36-4DDB-B593-B3A00DA8ED1C}"/>
              </a:ext>
            </a:extLst>
          </p:cNvPr>
          <p:cNvSpPr txBox="1"/>
          <p:nvPr/>
        </p:nvSpPr>
        <p:spPr>
          <a:xfrm>
            <a:off x="6130463" y="4552974"/>
            <a:ext cx="3222439" cy="307777"/>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a:solidFill>
                  <a:srgbClr val="FF00FF"/>
                </a:solidFill>
                <a:latin typeface="Calibri" panose="020F0502020204030204" pitchFamily="34" charset="0"/>
                <a:cs typeface="Calibri" panose="020F0502020204030204" pitchFamily="34" charset="0"/>
              </a:rPr>
              <a:t>e</a:t>
            </a:r>
            <a:r>
              <a:rPr kumimoji="0" lang="en-US" sz="2000" b="1" i="0" u="none" strike="noStrike" kern="0" cap="none" spc="0" normalizeH="0" baseline="0" noProof="0" dirty="0" err="1">
                <a:ln>
                  <a:noFill/>
                </a:ln>
                <a:solidFill>
                  <a:srgbClr val="FF00FF"/>
                </a:solidFill>
                <a:effectLst/>
                <a:uLnTx/>
                <a:uFillTx/>
                <a:latin typeface="Calibri" panose="020F0502020204030204" pitchFamily="34" charset="0"/>
                <a:cs typeface="Calibri" panose="020F0502020204030204" pitchFamily="34" charset="0"/>
              </a:rPr>
              <a:t>lectrostatic</a:t>
            </a:r>
            <a:r>
              <a:rPr lang="en-US" sz="2000" b="1" kern="0" dirty="0">
                <a:solidFill>
                  <a:srgbClr val="FF00FF"/>
                </a:solidFill>
                <a:latin typeface="Calibri" panose="020F0502020204030204" pitchFamily="34" charset="0"/>
                <a:cs typeface="Calibri" panose="020F0502020204030204" pitchFamily="34" charset="0"/>
              </a:rPr>
              <a:t> field model</a:t>
            </a:r>
            <a:endParaRPr kumimoji="0" lang="en-US" sz="2000" b="1" i="0" u="none" strike="noStrike" kern="0" cap="none" spc="0" normalizeH="0" baseline="0" noProof="0" dirty="0">
              <a:ln>
                <a:noFill/>
              </a:ln>
              <a:solidFill>
                <a:srgbClr val="FF00FF"/>
              </a:solidFill>
              <a:effectLst/>
              <a:uLnTx/>
              <a:uFillTx/>
              <a:latin typeface="Calibri" panose="020F0502020204030204" pitchFamily="34" charset="0"/>
              <a:cs typeface="Calibri" panose="020F0502020204030204" pitchFamily="34" charset="0"/>
            </a:endParaRPr>
          </a:p>
        </p:txBody>
      </p:sp>
      <p:pic>
        <p:nvPicPr>
          <p:cNvPr id="17" name="Picture 16" descr="\documentclass{article}&#10;\usepackage{amsmath}&#10;\usepackage{xcolor}&#10;\pagestyle{empty}&#10;\begin{document}&#10;&#10;$(\nabla^2\phi = -\frac{\color{blue} \rho}{\epsilon_0}$&#10;&#10;&#10;\end{document}" title="IguanaTex Bitmap Display">
            <a:extLst>
              <a:ext uri="{FF2B5EF4-FFF2-40B4-BE49-F238E27FC236}">
                <a16:creationId xmlns:a16="http://schemas.microsoft.com/office/drawing/2014/main" id="{7C22BF6E-9FA1-456E-8858-B62FB4EC2FF7}"/>
              </a:ext>
            </a:extLst>
          </p:cNvPr>
          <p:cNvPicPr>
            <a:picLocks noChangeAspect="1"/>
          </p:cNvPicPr>
          <p:nvPr>
            <p:custDataLst>
              <p:tags r:id="rId7"/>
            </p:custDataLst>
          </p:nvPr>
        </p:nvPicPr>
        <p:blipFill>
          <a:blip r:embed="rId22"/>
          <a:stretch>
            <a:fillRect/>
          </a:stretch>
        </p:blipFill>
        <p:spPr>
          <a:xfrm>
            <a:off x="6959893" y="5634807"/>
            <a:ext cx="1501369" cy="383493"/>
          </a:xfrm>
          <a:prstGeom prst="rect">
            <a:avLst/>
          </a:prstGeom>
        </p:spPr>
      </p:pic>
      <p:pic>
        <p:nvPicPr>
          <p:cNvPr id="18" name="Picture 17" descr="\documentclass{article}&#10;\usepackage{amsmath}&#10;\usepackage{xcolor}&#10;\pagestyle{empty}&#10;\begin{document}&#10;&#10;$\nabla\cdot{\bf E} = \frac{\color{blue} \rho}{\epsilon_0}$&#10;&#10;&#10;\end{document}" title="IguanaTex Bitmap Display">
            <a:extLst>
              <a:ext uri="{FF2B5EF4-FFF2-40B4-BE49-F238E27FC236}">
                <a16:creationId xmlns:a16="http://schemas.microsoft.com/office/drawing/2014/main" id="{EC923A80-9A7D-4B3A-B87E-5E9B6CBF1026}"/>
              </a:ext>
            </a:extLst>
          </p:cNvPr>
          <p:cNvPicPr>
            <a:picLocks noChangeAspect="1"/>
          </p:cNvPicPr>
          <p:nvPr>
            <p:custDataLst>
              <p:tags r:id="rId8"/>
            </p:custDataLst>
          </p:nvPr>
        </p:nvPicPr>
        <p:blipFill>
          <a:blip r:embed="rId17"/>
          <a:stretch>
            <a:fillRect/>
          </a:stretch>
        </p:blipFill>
        <p:spPr>
          <a:xfrm>
            <a:off x="7035353" y="5189732"/>
            <a:ext cx="1301934" cy="360234"/>
          </a:xfrm>
          <a:prstGeom prst="rect">
            <a:avLst/>
          </a:prstGeom>
        </p:spPr>
      </p:pic>
      <p:pic>
        <p:nvPicPr>
          <p:cNvPr id="19" name="Picture 18" descr="\documentclass{article}&#10;\usepackage{amsmath}&#10;\usepackage{xcolor}&#10;\pagestyle{empty}&#10;\begin{document}&#10;&#10;${\bf E} = -\nabla \phi)$&#10;&#10;&#10;\end{document}" title="IguanaTex Bitmap Display">
            <a:extLst>
              <a:ext uri="{FF2B5EF4-FFF2-40B4-BE49-F238E27FC236}">
                <a16:creationId xmlns:a16="http://schemas.microsoft.com/office/drawing/2014/main" id="{FB2A8CEC-A0D9-458D-A2B2-7A14B4EB0B3F}"/>
              </a:ext>
            </a:extLst>
          </p:cNvPr>
          <p:cNvPicPr>
            <a:picLocks noChangeAspect="1"/>
          </p:cNvPicPr>
          <p:nvPr>
            <p:custDataLst>
              <p:tags r:id="rId9"/>
            </p:custDataLst>
          </p:nvPr>
        </p:nvPicPr>
        <p:blipFill>
          <a:blip r:embed="rId23"/>
          <a:stretch>
            <a:fillRect/>
          </a:stretch>
        </p:blipFill>
        <p:spPr>
          <a:xfrm>
            <a:off x="7159233" y="6072313"/>
            <a:ext cx="1330438" cy="300673"/>
          </a:xfrm>
          <a:prstGeom prst="rect">
            <a:avLst/>
          </a:prstGeom>
        </p:spPr>
      </p:pic>
      <p:pic>
        <p:nvPicPr>
          <p:cNvPr id="20" name="Picture 19">
            <a:extLst>
              <a:ext uri="{FF2B5EF4-FFF2-40B4-BE49-F238E27FC236}">
                <a16:creationId xmlns:a16="http://schemas.microsoft.com/office/drawing/2014/main" id="{4C127F35-6B2C-48BB-BD96-3738DCC2A2A1}"/>
              </a:ext>
            </a:extLst>
          </p:cNvPr>
          <p:cNvPicPr>
            <a:picLocks noChangeAspect="1"/>
          </p:cNvPicPr>
          <p:nvPr/>
        </p:nvPicPr>
        <p:blipFill>
          <a:blip r:embed="rId24"/>
          <a:stretch>
            <a:fillRect/>
          </a:stretch>
        </p:blipFill>
        <p:spPr>
          <a:xfrm>
            <a:off x="4094843" y="5267600"/>
            <a:ext cx="1788253" cy="1683435"/>
          </a:xfrm>
          <a:prstGeom prst="rect">
            <a:avLst/>
          </a:prstGeom>
        </p:spPr>
      </p:pic>
      <p:sp>
        <p:nvSpPr>
          <p:cNvPr id="21" name="Textfeld 8">
            <a:extLst>
              <a:ext uri="{FF2B5EF4-FFF2-40B4-BE49-F238E27FC236}">
                <a16:creationId xmlns:a16="http://schemas.microsoft.com/office/drawing/2014/main" id="{8FFA2056-7F35-4984-8812-888011426AC5}"/>
              </a:ext>
            </a:extLst>
          </p:cNvPr>
          <p:cNvSpPr txBox="1">
            <a:spLocks noChangeArrowheads="1"/>
          </p:cNvSpPr>
          <p:nvPr/>
        </p:nvSpPr>
        <p:spPr bwMode="auto">
          <a:xfrm>
            <a:off x="287784" y="310629"/>
            <a:ext cx="8239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Particle-in-cell (PIC) method</a:t>
            </a:r>
          </a:p>
        </p:txBody>
      </p:sp>
      <p:sp>
        <p:nvSpPr>
          <p:cNvPr id="22" name="TextBox 21">
            <a:extLst>
              <a:ext uri="{FF2B5EF4-FFF2-40B4-BE49-F238E27FC236}">
                <a16:creationId xmlns:a16="http://schemas.microsoft.com/office/drawing/2014/main" id="{85F246BD-466D-4F69-8699-18A2690707DF}"/>
              </a:ext>
            </a:extLst>
          </p:cNvPr>
          <p:cNvSpPr txBox="1"/>
          <p:nvPr/>
        </p:nvSpPr>
        <p:spPr>
          <a:xfrm>
            <a:off x="912475" y="5420942"/>
            <a:ext cx="2899077" cy="553998"/>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1" kern="0" dirty="0">
                <a:solidFill>
                  <a:schemeClr val="tx2"/>
                </a:solidFill>
                <a:latin typeface="Calibri" panose="020F0502020204030204" pitchFamily="34" charset="0"/>
                <a:cs typeface="Calibri" panose="020F0502020204030204" pitchFamily="34" charset="0"/>
              </a:rPr>
              <a:t>Momentum-conserving: </a:t>
            </a:r>
          </a:p>
          <a:p>
            <a:pPr marL="0" marR="0" lvl="0" indent="0" defTabSz="914400" eaLnBrk="1" fontAlgn="auto" latinLnBrk="0" hangingPunct="1">
              <a:lnSpc>
                <a:spcPct val="100000"/>
              </a:lnSpc>
              <a:spcBef>
                <a:spcPts val="0"/>
              </a:spcBef>
              <a:spcAft>
                <a:spcPts val="0"/>
              </a:spcAft>
              <a:buClrTx/>
              <a:buSzTx/>
              <a:buFontTx/>
              <a:buNone/>
              <a:tabLst/>
              <a:defRPr/>
            </a:pPr>
            <a:r>
              <a:rPr lang="en-US" sz="1800" kern="0" dirty="0">
                <a:solidFill>
                  <a:schemeClr val="tx2"/>
                </a:solidFill>
                <a:latin typeface="Calibri" panose="020F0502020204030204" pitchFamily="34" charset="0"/>
                <a:cs typeface="Calibri" panose="020F0502020204030204" pitchFamily="34" charset="0"/>
              </a:rPr>
              <a:t>Same interpolation for</a:t>
            </a:r>
            <a:r>
              <a:rPr kumimoji="0" lang="en-US" sz="180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       </a:t>
            </a:r>
          </a:p>
        </p:txBody>
      </p:sp>
      <p:pic>
        <p:nvPicPr>
          <p:cNvPr id="23" name="Picture 22" descr="\documentclass{article}&#10;\usepackage{amsmath}&#10;\usepackage{xcolor}&#10;\pagestyle{empty}&#10;\begin{document}&#10;&#10;${\color{magenta}\bf E} \,\&amp;\, {\color{blue} \rho}$&#10;&#10;&#10;\end{document}" title="IguanaTex Picture Display">
            <a:extLst>
              <a:ext uri="{FF2B5EF4-FFF2-40B4-BE49-F238E27FC236}">
                <a16:creationId xmlns:a16="http://schemas.microsoft.com/office/drawing/2014/main" id="{8970242A-CB01-4582-A7D5-C6D4D27EFBF8}"/>
              </a:ext>
            </a:extLst>
          </p:cNvPr>
          <p:cNvPicPr>
            <a:picLocks noChangeAspect="1"/>
          </p:cNvPicPr>
          <p:nvPr>
            <p:custDataLst>
              <p:tags r:id="rId10"/>
            </p:custDataLst>
          </p:nvPr>
        </p:nvPicPr>
        <p:blipFill>
          <a:blip r:embed="rId25"/>
          <a:stretch>
            <a:fillRect/>
          </a:stretch>
        </p:blipFill>
        <p:spPr>
          <a:xfrm>
            <a:off x="3438459" y="5754674"/>
            <a:ext cx="491653" cy="204633"/>
          </a:xfrm>
          <a:prstGeom prst="rect">
            <a:avLst/>
          </a:prstGeom>
        </p:spPr>
      </p:pic>
      <p:sp>
        <p:nvSpPr>
          <p:cNvPr id="24" name="TextBox 23">
            <a:extLst>
              <a:ext uri="{FF2B5EF4-FFF2-40B4-BE49-F238E27FC236}">
                <a16:creationId xmlns:a16="http://schemas.microsoft.com/office/drawing/2014/main" id="{4D6EE1D8-4863-484C-900B-171280732182}"/>
              </a:ext>
            </a:extLst>
          </p:cNvPr>
          <p:cNvSpPr txBox="1"/>
          <p:nvPr/>
        </p:nvSpPr>
        <p:spPr>
          <a:xfrm>
            <a:off x="807537" y="6116959"/>
            <a:ext cx="2899077" cy="553998"/>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1" kern="0" dirty="0">
                <a:solidFill>
                  <a:schemeClr val="tx2"/>
                </a:solidFill>
                <a:latin typeface="Calibri" panose="020F0502020204030204" pitchFamily="34" charset="0"/>
                <a:cs typeface="Calibri" panose="020F0502020204030204" pitchFamily="34" charset="0"/>
              </a:rPr>
              <a:t>Energy-conserving: </a:t>
            </a:r>
          </a:p>
          <a:p>
            <a:pPr marL="0" marR="0" lvl="0" indent="0" defTabSz="914400" eaLnBrk="1" fontAlgn="auto" latinLnBrk="0" hangingPunct="1">
              <a:lnSpc>
                <a:spcPct val="100000"/>
              </a:lnSpc>
              <a:spcBef>
                <a:spcPts val="0"/>
              </a:spcBef>
              <a:spcAft>
                <a:spcPts val="0"/>
              </a:spcAft>
              <a:buClrTx/>
              <a:buSzTx/>
              <a:buFontTx/>
              <a:buNone/>
              <a:tabLst/>
              <a:defRPr/>
            </a:pPr>
            <a:r>
              <a:rPr lang="en-US" sz="1800" kern="0" dirty="0">
                <a:solidFill>
                  <a:schemeClr val="tx2"/>
                </a:solidFill>
                <a:latin typeface="Calibri" panose="020F0502020204030204" pitchFamily="34" charset="0"/>
                <a:cs typeface="Calibri" panose="020F0502020204030204" pitchFamily="34" charset="0"/>
              </a:rPr>
              <a:t>Same interpolation for</a:t>
            </a:r>
            <a:r>
              <a:rPr kumimoji="0" lang="en-US" sz="180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       </a:t>
            </a:r>
          </a:p>
        </p:txBody>
      </p:sp>
      <p:pic>
        <p:nvPicPr>
          <p:cNvPr id="25" name="Picture 24" descr="\documentclass{article}&#10;\usepackage{amsmath}&#10;\usepackage{xcolor}&#10;\pagestyle{empty}&#10;\begin{document}&#10;&#10;${\color{magenta}\bf E} \,\&amp;\, {\color{blue} \bf j}$&#10;&#10;&#10;\end{document}" title="IguanaTex Picture Display">
            <a:extLst>
              <a:ext uri="{FF2B5EF4-FFF2-40B4-BE49-F238E27FC236}">
                <a16:creationId xmlns:a16="http://schemas.microsoft.com/office/drawing/2014/main" id="{3EC0BD93-E770-472C-AAFD-FE21F1CFF4B4}"/>
              </a:ext>
            </a:extLst>
          </p:cNvPr>
          <p:cNvPicPr>
            <a:picLocks noChangeAspect="1"/>
          </p:cNvPicPr>
          <p:nvPr>
            <p:custDataLst>
              <p:tags r:id="rId11"/>
            </p:custDataLst>
          </p:nvPr>
        </p:nvPicPr>
        <p:blipFill>
          <a:blip r:embed="rId26"/>
          <a:stretch>
            <a:fillRect/>
          </a:stretch>
        </p:blipFill>
        <p:spPr>
          <a:xfrm>
            <a:off x="3421960" y="6444927"/>
            <a:ext cx="442739" cy="200748"/>
          </a:xfrm>
          <a:prstGeom prst="rect">
            <a:avLst/>
          </a:prstGeom>
        </p:spPr>
      </p:pic>
    </p:spTree>
    <p:extLst>
      <p:ext uri="{BB962C8B-B14F-4D97-AF65-F5344CB8AC3E}">
        <p14:creationId xmlns:p14="http://schemas.microsoft.com/office/powerpoint/2010/main" val="2869731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0F29632-9884-4D4C-ABEB-7EF4653D013F}"/>
              </a:ext>
            </a:extLst>
          </p:cNvPr>
          <p:cNvPicPr>
            <a:picLocks noChangeAspect="1"/>
          </p:cNvPicPr>
          <p:nvPr/>
        </p:nvPicPr>
        <p:blipFill>
          <a:blip r:embed="rId15">
            <a:alphaModFix amt="30000"/>
          </a:blip>
          <a:stretch>
            <a:fillRect/>
          </a:stretch>
        </p:blipFill>
        <p:spPr>
          <a:xfrm>
            <a:off x="240931" y="1718147"/>
            <a:ext cx="3816424" cy="3934692"/>
          </a:xfrm>
          <a:prstGeom prst="rect">
            <a:avLst/>
          </a:prstGeom>
        </p:spPr>
      </p:pic>
      <p:pic>
        <p:nvPicPr>
          <p:cNvPr id="5" name="Picture 4" descr="\documentclass{article}&#10;\usepackage{amsmath}&#10;\usepackage{xcolor}&#10;\pagestyle{empty}&#10;\begin{document}&#10;&#10;$\frac{d}{dt}{\bf v} = \frac{q}{m}\left({\color{magenta}\bf E}+{\bf v}\times{\color{magenta}\bf B}\right)$&#10;&#10;&#10;\end{document}" title="IguanaTex Bitmap Display">
            <a:extLst>
              <a:ext uri="{FF2B5EF4-FFF2-40B4-BE49-F238E27FC236}">
                <a16:creationId xmlns:a16="http://schemas.microsoft.com/office/drawing/2014/main" id="{C489FCD3-3B5B-4464-953C-8FEF458059DE}"/>
              </a:ext>
            </a:extLst>
          </p:cNvPr>
          <p:cNvPicPr>
            <a:picLocks noChangeAspect="1"/>
          </p:cNvPicPr>
          <p:nvPr>
            <p:custDataLst>
              <p:tags r:id="rId1"/>
            </p:custDataLst>
          </p:nvPr>
        </p:nvPicPr>
        <p:blipFill>
          <a:blip r:embed="rId16"/>
          <a:stretch>
            <a:fillRect/>
          </a:stretch>
        </p:blipFill>
        <p:spPr>
          <a:xfrm>
            <a:off x="1056598" y="3352555"/>
            <a:ext cx="2704838" cy="372252"/>
          </a:xfrm>
          <a:prstGeom prst="rect">
            <a:avLst/>
          </a:prstGeom>
        </p:spPr>
      </p:pic>
      <p:pic>
        <p:nvPicPr>
          <p:cNvPr id="6" name="Picture 5" descr="\documentclass{article}&#10;\usepackage{amsmath}&#10;\pagestyle{empty}&#10;\begin{document}&#10;&#10;$\frac{d}{dt}{\bf x} = {\bf v}$&#10;&#10;&#10;\end{document}" title="IguanaTex Bitmap Display">
            <a:extLst>
              <a:ext uri="{FF2B5EF4-FFF2-40B4-BE49-F238E27FC236}">
                <a16:creationId xmlns:a16="http://schemas.microsoft.com/office/drawing/2014/main" id="{BB45B0B2-0F5F-4C1C-B842-0F7FDE151335}"/>
              </a:ext>
            </a:extLst>
          </p:cNvPr>
          <p:cNvPicPr>
            <a:picLocks noChangeAspect="1"/>
          </p:cNvPicPr>
          <p:nvPr>
            <p:custDataLst>
              <p:tags r:id="rId2"/>
            </p:custDataLst>
          </p:nvPr>
        </p:nvPicPr>
        <p:blipFill>
          <a:blip r:embed="rId17"/>
          <a:stretch>
            <a:fillRect/>
          </a:stretch>
        </p:blipFill>
        <p:spPr>
          <a:xfrm>
            <a:off x="1056602" y="3815010"/>
            <a:ext cx="981516" cy="363488"/>
          </a:xfrm>
          <a:prstGeom prst="rect">
            <a:avLst/>
          </a:prstGeom>
        </p:spPr>
      </p:pic>
      <p:pic>
        <p:nvPicPr>
          <p:cNvPr id="7" name="Picture 6">
            <a:extLst>
              <a:ext uri="{FF2B5EF4-FFF2-40B4-BE49-F238E27FC236}">
                <a16:creationId xmlns:a16="http://schemas.microsoft.com/office/drawing/2014/main" id="{D2846DF9-0E34-465E-9237-9411B5682498}"/>
              </a:ext>
            </a:extLst>
          </p:cNvPr>
          <p:cNvPicPr>
            <a:picLocks noChangeAspect="1"/>
          </p:cNvPicPr>
          <p:nvPr/>
        </p:nvPicPr>
        <p:blipFill>
          <a:blip r:embed="rId18">
            <a:alphaModFix amt="30000"/>
          </a:blip>
          <a:stretch>
            <a:fillRect/>
          </a:stretch>
        </p:blipFill>
        <p:spPr>
          <a:xfrm>
            <a:off x="6404551" y="1543204"/>
            <a:ext cx="2308109" cy="2775309"/>
          </a:xfrm>
          <a:prstGeom prst="rect">
            <a:avLst/>
          </a:prstGeom>
        </p:spPr>
      </p:pic>
      <p:pic>
        <p:nvPicPr>
          <p:cNvPr id="8" name="Picture 7" descr="\documentclass{article}&#10;\usepackage{amsmath}&#10;\usepackage{xcolor}&#10;\pagestyle{empty}&#10;\begin{document}&#10;&#10;$\nabla\cdot{\bf E} = \frac{\color{blue} \rho}{\epsilon_0}$&#10;&#10;&#10;\end{document}" title="IguanaTex Bitmap Display">
            <a:extLst>
              <a:ext uri="{FF2B5EF4-FFF2-40B4-BE49-F238E27FC236}">
                <a16:creationId xmlns:a16="http://schemas.microsoft.com/office/drawing/2014/main" id="{3C887A63-E7F3-4353-AA66-2EDBED7A68D2}"/>
              </a:ext>
            </a:extLst>
          </p:cNvPr>
          <p:cNvPicPr>
            <a:picLocks noChangeAspect="1"/>
          </p:cNvPicPr>
          <p:nvPr>
            <p:custDataLst>
              <p:tags r:id="rId3"/>
            </p:custDataLst>
          </p:nvPr>
        </p:nvPicPr>
        <p:blipFill>
          <a:blip r:embed="rId19"/>
          <a:stretch>
            <a:fillRect/>
          </a:stretch>
        </p:blipFill>
        <p:spPr>
          <a:xfrm>
            <a:off x="6431130" y="3540486"/>
            <a:ext cx="1300317" cy="358132"/>
          </a:xfrm>
          <a:prstGeom prst="rect">
            <a:avLst/>
          </a:prstGeom>
        </p:spPr>
      </p:pic>
      <p:pic>
        <p:nvPicPr>
          <p:cNvPr id="9" name="Picture 8" descr="\documentclass{article}&#10;\usepackage{amsmath}&#10;\pagestyle{empty}&#10;\begin{document}&#10;&#10;$ \frac{\partial}{\partial t}{\bf B} = -\nabla\times{\bf E}$&#10;&#10;&#10;\end{document}" title="IguanaTex Bitmap Display">
            <a:extLst>
              <a:ext uri="{FF2B5EF4-FFF2-40B4-BE49-F238E27FC236}">
                <a16:creationId xmlns:a16="http://schemas.microsoft.com/office/drawing/2014/main" id="{0DDEAB43-C005-4039-AAEC-C814B3FAE87E}"/>
              </a:ext>
            </a:extLst>
          </p:cNvPr>
          <p:cNvPicPr>
            <a:picLocks noChangeAspect="1"/>
          </p:cNvPicPr>
          <p:nvPr>
            <p:custDataLst>
              <p:tags r:id="rId4"/>
            </p:custDataLst>
          </p:nvPr>
        </p:nvPicPr>
        <p:blipFill>
          <a:blip r:embed="rId20"/>
          <a:stretch>
            <a:fillRect/>
          </a:stretch>
        </p:blipFill>
        <p:spPr>
          <a:xfrm>
            <a:off x="6408464" y="2998538"/>
            <a:ext cx="1928823" cy="372948"/>
          </a:xfrm>
          <a:prstGeom prst="rect">
            <a:avLst/>
          </a:prstGeom>
        </p:spPr>
      </p:pic>
      <p:pic>
        <p:nvPicPr>
          <p:cNvPr id="10" name="Picture 9" descr="\documentclass{article}&#10;\usepackage{amsmath}&#10;\pagestyle{empty}&#10;\begin{document}&#10;&#10;$\nabla\cdot{\bf B} = 0$&#10;&#10;&#10;\end{document}" title="IguanaTex Bitmap Display">
            <a:extLst>
              <a:ext uri="{FF2B5EF4-FFF2-40B4-BE49-F238E27FC236}">
                <a16:creationId xmlns:a16="http://schemas.microsoft.com/office/drawing/2014/main" id="{457DE100-A715-44F5-AD44-9BF480E5B7E2}"/>
              </a:ext>
            </a:extLst>
          </p:cNvPr>
          <p:cNvPicPr>
            <a:picLocks noChangeAspect="1"/>
          </p:cNvPicPr>
          <p:nvPr>
            <p:custDataLst>
              <p:tags r:id="rId5"/>
            </p:custDataLst>
          </p:nvPr>
        </p:nvPicPr>
        <p:blipFill>
          <a:blip r:embed="rId21"/>
          <a:stretch>
            <a:fillRect/>
          </a:stretch>
        </p:blipFill>
        <p:spPr>
          <a:xfrm>
            <a:off x="6459500" y="4042634"/>
            <a:ext cx="1207060" cy="213810"/>
          </a:xfrm>
          <a:prstGeom prst="rect">
            <a:avLst/>
          </a:prstGeom>
        </p:spPr>
      </p:pic>
      <p:pic>
        <p:nvPicPr>
          <p:cNvPr id="11" name="Picture 10" descr="\documentclass{article}&#10;\usepackage{amsmath}&#10;\usepackage{xcolor}&#10;\pagestyle{empty}&#10;\begin{document}&#10;&#10;$\frac{\partial}{\partial t}{\bf E} = c^2\nabla\times{\bf B} - \frac{\color{blue}\bf j}{\epsilon_0}$&#10;&#10;&#10;\end{document}" title="IguanaTex Bitmap Display">
            <a:extLst>
              <a:ext uri="{FF2B5EF4-FFF2-40B4-BE49-F238E27FC236}">
                <a16:creationId xmlns:a16="http://schemas.microsoft.com/office/drawing/2014/main" id="{7D3367D1-FF3D-433D-8618-08B03E94C0FD}"/>
              </a:ext>
            </a:extLst>
          </p:cNvPr>
          <p:cNvPicPr>
            <a:picLocks noChangeAspect="1"/>
          </p:cNvPicPr>
          <p:nvPr>
            <p:custDataLst>
              <p:tags r:id="rId6"/>
            </p:custDataLst>
          </p:nvPr>
        </p:nvPicPr>
        <p:blipFill>
          <a:blip r:embed="rId22"/>
          <a:stretch>
            <a:fillRect/>
          </a:stretch>
        </p:blipFill>
        <p:spPr>
          <a:xfrm>
            <a:off x="6408464" y="2492075"/>
            <a:ext cx="2574011" cy="417358"/>
          </a:xfrm>
          <a:prstGeom prst="rect">
            <a:avLst/>
          </a:prstGeom>
        </p:spPr>
      </p:pic>
      <p:sp>
        <p:nvSpPr>
          <p:cNvPr id="12" name="TextBox 11">
            <a:extLst>
              <a:ext uri="{FF2B5EF4-FFF2-40B4-BE49-F238E27FC236}">
                <a16:creationId xmlns:a16="http://schemas.microsoft.com/office/drawing/2014/main" id="{BAB325E3-0961-4C14-B91E-FCD6CBC6BBDB}"/>
              </a:ext>
            </a:extLst>
          </p:cNvPr>
          <p:cNvSpPr txBox="1"/>
          <p:nvPr/>
        </p:nvSpPr>
        <p:spPr>
          <a:xfrm>
            <a:off x="7235701" y="1161218"/>
            <a:ext cx="623286" cy="369332"/>
          </a:xfrm>
          <a:prstGeom prst="rect">
            <a:avLst/>
          </a:prstGeom>
          <a:solidFill>
            <a:srgbClr val="FF00FF">
              <a:alpha val="0"/>
            </a:s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b="1" kern="0" dirty="0">
                <a:solidFill>
                  <a:srgbClr val="FF00FF"/>
                </a:solidFill>
                <a:latin typeface="Calibri" panose="020F0502020204030204" pitchFamily="34" charset="0"/>
                <a:cs typeface="Calibri" panose="020F0502020204030204" pitchFamily="34" charset="0"/>
              </a:rPr>
              <a:t>Grid</a:t>
            </a:r>
            <a:endParaRPr kumimoji="0" lang="en-US" sz="2400" b="1" i="0" u="none" strike="noStrike" kern="0" cap="none" spc="0" normalizeH="0" baseline="0" noProof="0" dirty="0">
              <a:ln>
                <a:noFill/>
              </a:ln>
              <a:solidFill>
                <a:srgbClr val="FF00FF"/>
              </a:solidFill>
              <a:effectLst/>
              <a:uLnTx/>
              <a:uFillTx/>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447340B3-F302-4AEE-A19A-887D60907CB1}"/>
              </a:ext>
            </a:extLst>
          </p:cNvPr>
          <p:cNvSpPr txBox="1"/>
          <p:nvPr/>
        </p:nvSpPr>
        <p:spPr>
          <a:xfrm>
            <a:off x="1223888" y="1167305"/>
            <a:ext cx="2066377" cy="369332"/>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400" b="1" kern="0" dirty="0">
                <a:solidFill>
                  <a:srgbClr val="0303FF"/>
                </a:solidFill>
                <a:latin typeface="Calibri" panose="020F0502020204030204" pitchFamily="34" charset="0"/>
                <a:cs typeface="Calibri" panose="020F0502020204030204" pitchFamily="34" charset="0"/>
              </a:rPr>
              <a:t>(S</a:t>
            </a:r>
            <a:r>
              <a:rPr kumimoji="0" lang="en-US" sz="2400" b="1" i="0" u="none" strike="noStrike" kern="0" cap="none" spc="0" normalizeH="0" baseline="0" noProof="0" dirty="0" err="1">
                <a:ln>
                  <a:noFill/>
                </a:ln>
                <a:solidFill>
                  <a:srgbClr val="0303FF"/>
                </a:solidFill>
                <a:effectLst/>
                <a:uLnTx/>
                <a:uFillTx/>
                <a:latin typeface="Calibri" panose="020F0502020204030204" pitchFamily="34" charset="0"/>
                <a:cs typeface="Calibri" panose="020F0502020204030204" pitchFamily="34" charset="0"/>
              </a:rPr>
              <a:t>uper</a:t>
            </a:r>
            <a:r>
              <a:rPr kumimoji="0" lang="en-US" sz="2400" b="1" i="0" u="none" strike="noStrike" kern="0" cap="none" spc="0" normalizeH="0" baseline="0" noProof="0" dirty="0">
                <a:ln>
                  <a:noFill/>
                </a:ln>
                <a:solidFill>
                  <a:srgbClr val="0303FF"/>
                </a:solidFill>
                <a:effectLst/>
                <a:uLnTx/>
                <a:uFillTx/>
                <a:latin typeface="Calibri" panose="020F0502020204030204" pitchFamily="34" charset="0"/>
                <a:cs typeface="Calibri" panose="020F0502020204030204" pitchFamily="34" charset="0"/>
              </a:rPr>
              <a:t>)particles</a:t>
            </a:r>
          </a:p>
        </p:txBody>
      </p:sp>
      <p:sp>
        <p:nvSpPr>
          <p:cNvPr id="14" name="Arrow: Right 13">
            <a:extLst>
              <a:ext uri="{FF2B5EF4-FFF2-40B4-BE49-F238E27FC236}">
                <a16:creationId xmlns:a16="http://schemas.microsoft.com/office/drawing/2014/main" id="{DCD8F869-C770-411F-85F4-19B38016DDC2}"/>
              </a:ext>
            </a:extLst>
          </p:cNvPr>
          <p:cNvSpPr/>
          <p:nvPr/>
        </p:nvSpPr>
        <p:spPr>
          <a:xfrm flipH="1">
            <a:off x="4557447" y="1730482"/>
            <a:ext cx="800776" cy="446508"/>
          </a:xfrm>
          <a:prstGeom prst="rightArrow">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rgbClr val="FF00FF"/>
              </a:solidFill>
            </a:endParaRPr>
          </a:p>
        </p:txBody>
      </p:sp>
      <p:sp>
        <p:nvSpPr>
          <p:cNvPr id="15" name="Arrow: Right 14">
            <a:extLst>
              <a:ext uri="{FF2B5EF4-FFF2-40B4-BE49-F238E27FC236}">
                <a16:creationId xmlns:a16="http://schemas.microsoft.com/office/drawing/2014/main" id="{9BBD7551-A513-42DA-A7F8-F541F5178813}"/>
              </a:ext>
            </a:extLst>
          </p:cNvPr>
          <p:cNvSpPr/>
          <p:nvPr/>
        </p:nvSpPr>
        <p:spPr>
          <a:xfrm>
            <a:off x="4600719" y="2153449"/>
            <a:ext cx="800776" cy="446508"/>
          </a:xfrm>
          <a:prstGeom prst="rightArrow">
            <a:avLst/>
          </a:prstGeom>
          <a:solidFill>
            <a:srgbClr val="030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6" name="Arrow: Right 15">
            <a:extLst>
              <a:ext uri="{FF2B5EF4-FFF2-40B4-BE49-F238E27FC236}">
                <a16:creationId xmlns:a16="http://schemas.microsoft.com/office/drawing/2014/main" id="{DACBE004-534A-43A3-B156-3DDEC4B4C095}"/>
              </a:ext>
            </a:extLst>
          </p:cNvPr>
          <p:cNvSpPr/>
          <p:nvPr/>
        </p:nvSpPr>
        <p:spPr>
          <a:xfrm flipH="1">
            <a:off x="4557447" y="3165891"/>
            <a:ext cx="800776" cy="446508"/>
          </a:xfrm>
          <a:prstGeom prst="rightArrow">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solidFill>
                <a:srgbClr val="FF00FF"/>
              </a:solidFill>
            </a:endParaRPr>
          </a:p>
        </p:txBody>
      </p:sp>
      <p:sp>
        <p:nvSpPr>
          <p:cNvPr id="17" name="Arrow: Right 16">
            <a:extLst>
              <a:ext uri="{FF2B5EF4-FFF2-40B4-BE49-F238E27FC236}">
                <a16:creationId xmlns:a16="http://schemas.microsoft.com/office/drawing/2014/main" id="{EADD1838-2840-4DD6-B19B-BCA20A95A10A}"/>
              </a:ext>
            </a:extLst>
          </p:cNvPr>
          <p:cNvSpPr/>
          <p:nvPr/>
        </p:nvSpPr>
        <p:spPr>
          <a:xfrm>
            <a:off x="4614475" y="3612399"/>
            <a:ext cx="800776" cy="446508"/>
          </a:xfrm>
          <a:prstGeom prst="rightArrow">
            <a:avLst/>
          </a:prstGeom>
          <a:solidFill>
            <a:srgbClr val="030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8" name="Oval 17">
            <a:extLst>
              <a:ext uri="{FF2B5EF4-FFF2-40B4-BE49-F238E27FC236}">
                <a16:creationId xmlns:a16="http://schemas.microsoft.com/office/drawing/2014/main" id="{81A65653-0FC8-414F-A374-8252781A0581}"/>
              </a:ext>
            </a:extLst>
          </p:cNvPr>
          <p:cNvSpPr/>
          <p:nvPr/>
        </p:nvSpPr>
        <p:spPr>
          <a:xfrm>
            <a:off x="4379807" y="3073918"/>
            <a:ext cx="1178817" cy="113522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cxnSp>
        <p:nvCxnSpPr>
          <p:cNvPr id="19" name="Straight Arrow Connector 18">
            <a:extLst>
              <a:ext uri="{FF2B5EF4-FFF2-40B4-BE49-F238E27FC236}">
                <a16:creationId xmlns:a16="http://schemas.microsoft.com/office/drawing/2014/main" id="{00EB7750-D8FE-44F4-A2D4-54B927373B3B}"/>
              </a:ext>
            </a:extLst>
          </p:cNvPr>
          <p:cNvCxnSpPr>
            <a:cxnSpLocks/>
            <a:stCxn id="18" idx="0"/>
          </p:cNvCxnSpPr>
          <p:nvPr/>
        </p:nvCxnSpPr>
        <p:spPr>
          <a:xfrm>
            <a:off x="4969216" y="3073918"/>
            <a:ext cx="122958" cy="1"/>
          </a:xfrm>
          <a:prstGeom prst="straightConnector1">
            <a:avLst/>
          </a:prstGeom>
          <a:noFill/>
          <a:ln w="44450" cap="flat" cmpd="sng" algn="ctr">
            <a:solidFill>
              <a:srgbClr val="00B050"/>
            </a:solidFill>
            <a:prstDash val="solid"/>
            <a:headEnd type="none"/>
            <a:tailEnd type="arrow"/>
          </a:ln>
          <a:effectLst/>
        </p:spPr>
      </p:cxnSp>
      <p:cxnSp>
        <p:nvCxnSpPr>
          <p:cNvPr id="20" name="Straight Arrow Connector 19">
            <a:extLst>
              <a:ext uri="{FF2B5EF4-FFF2-40B4-BE49-F238E27FC236}">
                <a16:creationId xmlns:a16="http://schemas.microsoft.com/office/drawing/2014/main" id="{C6CFE98D-BAE8-47FF-A08F-1A132174F402}"/>
              </a:ext>
            </a:extLst>
          </p:cNvPr>
          <p:cNvCxnSpPr>
            <a:cxnSpLocks/>
          </p:cNvCxnSpPr>
          <p:nvPr/>
        </p:nvCxnSpPr>
        <p:spPr>
          <a:xfrm flipH="1">
            <a:off x="4916202" y="4205253"/>
            <a:ext cx="71946" cy="11338"/>
          </a:xfrm>
          <a:prstGeom prst="straightConnector1">
            <a:avLst/>
          </a:prstGeom>
          <a:noFill/>
          <a:ln w="44450" cap="flat" cmpd="sng" algn="ctr">
            <a:solidFill>
              <a:srgbClr val="00B050"/>
            </a:solidFill>
            <a:prstDash val="solid"/>
            <a:headEnd type="none"/>
            <a:tailEnd type="arrow"/>
          </a:ln>
          <a:effectLst/>
        </p:spPr>
      </p:cxnSp>
      <p:sp>
        <p:nvSpPr>
          <p:cNvPr id="21" name="TextBox 20">
            <a:extLst>
              <a:ext uri="{FF2B5EF4-FFF2-40B4-BE49-F238E27FC236}">
                <a16:creationId xmlns:a16="http://schemas.microsoft.com/office/drawing/2014/main" id="{3AB05DDF-AA9C-48DA-A3FD-6C182841D031}"/>
              </a:ext>
            </a:extLst>
          </p:cNvPr>
          <p:cNvSpPr txBox="1"/>
          <p:nvPr/>
        </p:nvSpPr>
        <p:spPr>
          <a:xfrm>
            <a:off x="4032163" y="1023770"/>
            <a:ext cx="1937888" cy="615553"/>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kern="0" dirty="0">
                <a:solidFill>
                  <a:schemeClr val="tx2"/>
                </a:solidFill>
                <a:latin typeface="Calibri" panose="020F0502020204030204" pitchFamily="34" charset="0"/>
                <a:cs typeface="Calibri" panose="020F0502020204030204" pitchFamily="34" charset="0"/>
              </a:rPr>
              <a:t>d</a:t>
            </a:r>
            <a:r>
              <a:rPr kumimoji="0" lang="en-US" sz="2000" i="0" u="none" strike="noStrike" kern="0" cap="none" spc="0" normalizeH="0" baseline="0" noProof="0" dirty="0" err="1">
                <a:ln>
                  <a:noFill/>
                </a:ln>
                <a:solidFill>
                  <a:schemeClr val="tx2"/>
                </a:solidFill>
                <a:effectLst/>
                <a:uLnTx/>
                <a:uFillTx/>
                <a:latin typeface="Calibri" panose="020F0502020204030204" pitchFamily="34" charset="0"/>
                <a:cs typeface="Calibri" panose="020F0502020204030204" pitchFamily="34" charset="0"/>
              </a:rPr>
              <a:t>ecoupled</a:t>
            </a:r>
            <a:r>
              <a:rPr kumimoji="0" lang="en-US" sz="200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 over</a:t>
            </a:r>
          </a:p>
          <a:p>
            <a:pPr marL="0" marR="0" lvl="0" indent="0" defTabSz="914400" eaLnBrk="1" fontAlgn="auto" latinLnBrk="0" hangingPunct="1">
              <a:lnSpc>
                <a:spcPct val="100000"/>
              </a:lnSpc>
              <a:spcBef>
                <a:spcPts val="0"/>
              </a:spcBef>
              <a:spcAft>
                <a:spcPts val="0"/>
              </a:spcAft>
              <a:buClrTx/>
              <a:buSzTx/>
              <a:buFontTx/>
              <a:buNone/>
              <a:tabLst/>
              <a:defRPr/>
            </a:pPr>
            <a:r>
              <a:rPr lang="en-US" sz="2000" kern="0" dirty="0">
                <a:solidFill>
                  <a:schemeClr val="tx2"/>
                </a:solidFill>
                <a:latin typeface="Calibri" panose="020F0502020204030204" pitchFamily="34" charset="0"/>
                <a:cs typeface="Calibri" panose="020F0502020204030204" pitchFamily="34" charset="0"/>
              </a:rPr>
              <a:t>      (explicit)</a:t>
            </a:r>
            <a:endParaRPr kumimoji="0" lang="en-US" sz="200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endParaRPr>
          </a:p>
        </p:txBody>
      </p:sp>
      <p:pic>
        <p:nvPicPr>
          <p:cNvPr id="22" name="Picture 21" descr="\documentclass{article}&#10;\usepackage{amsmath}&#10;\usepackage{xcolor}&#10;\pagestyle{empty}&#10;\begin{document}&#10;&#10;$\Delta t$&#10;&#10;&#10;\end{document}" title="IguanaTex Bitmap Display">
            <a:extLst>
              <a:ext uri="{FF2B5EF4-FFF2-40B4-BE49-F238E27FC236}">
                <a16:creationId xmlns:a16="http://schemas.microsoft.com/office/drawing/2014/main" id="{CB94924E-8D64-4AF5-A285-117B2B43D8D8}"/>
              </a:ext>
            </a:extLst>
          </p:cNvPr>
          <p:cNvPicPr>
            <a:picLocks noChangeAspect="1"/>
          </p:cNvPicPr>
          <p:nvPr>
            <p:custDataLst>
              <p:tags r:id="rId7"/>
            </p:custDataLst>
          </p:nvPr>
        </p:nvPicPr>
        <p:blipFill>
          <a:blip r:embed="rId23"/>
          <a:stretch>
            <a:fillRect/>
          </a:stretch>
        </p:blipFill>
        <p:spPr>
          <a:xfrm>
            <a:off x="5853387" y="1093048"/>
            <a:ext cx="267045" cy="178451"/>
          </a:xfrm>
          <a:prstGeom prst="rect">
            <a:avLst/>
          </a:prstGeom>
        </p:spPr>
      </p:pic>
      <p:sp>
        <p:nvSpPr>
          <p:cNvPr id="23" name="TextBox 22">
            <a:extLst>
              <a:ext uri="{FF2B5EF4-FFF2-40B4-BE49-F238E27FC236}">
                <a16:creationId xmlns:a16="http://schemas.microsoft.com/office/drawing/2014/main" id="{1F912026-1DB0-442E-AE66-9D3E421E88C5}"/>
              </a:ext>
            </a:extLst>
          </p:cNvPr>
          <p:cNvSpPr txBox="1"/>
          <p:nvPr/>
        </p:nvSpPr>
        <p:spPr>
          <a:xfrm>
            <a:off x="4000272" y="4316337"/>
            <a:ext cx="1937888" cy="615553"/>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coupled over</a:t>
            </a:r>
          </a:p>
          <a:p>
            <a:pPr marL="0" marR="0" lvl="0" indent="0" defTabSz="914400" eaLnBrk="1" fontAlgn="auto" latinLnBrk="0" hangingPunct="1">
              <a:lnSpc>
                <a:spcPct val="100000"/>
              </a:lnSpc>
              <a:spcBef>
                <a:spcPts val="0"/>
              </a:spcBef>
              <a:spcAft>
                <a:spcPts val="0"/>
              </a:spcAft>
              <a:buClrTx/>
              <a:buSzTx/>
              <a:buFontTx/>
              <a:buNone/>
              <a:tabLst/>
              <a:defRPr/>
            </a:pPr>
            <a:r>
              <a:rPr lang="en-US" sz="2000" kern="0" dirty="0">
                <a:solidFill>
                  <a:schemeClr val="tx2"/>
                </a:solidFill>
                <a:latin typeface="Calibri" panose="020F0502020204030204" pitchFamily="34" charset="0"/>
                <a:cs typeface="Calibri" panose="020F0502020204030204" pitchFamily="34" charset="0"/>
              </a:rPr>
              <a:t>     (implicit)</a:t>
            </a:r>
            <a:endParaRPr kumimoji="0" lang="en-US" sz="200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endParaRPr>
          </a:p>
        </p:txBody>
      </p:sp>
      <p:pic>
        <p:nvPicPr>
          <p:cNvPr id="24" name="Picture 23" descr="\documentclass{article}&#10;\usepackage{amsmath}&#10;\usepackage{xcolor}&#10;\pagestyle{empty}&#10;\begin{document}&#10;&#10;$\Delta t$&#10;&#10;&#10;\end{document}" title="IguanaTex Bitmap Display">
            <a:extLst>
              <a:ext uri="{FF2B5EF4-FFF2-40B4-BE49-F238E27FC236}">
                <a16:creationId xmlns:a16="http://schemas.microsoft.com/office/drawing/2014/main" id="{108F7F8A-98D0-4646-A269-906DAE4307B7}"/>
              </a:ext>
            </a:extLst>
          </p:cNvPr>
          <p:cNvPicPr>
            <a:picLocks noChangeAspect="1"/>
          </p:cNvPicPr>
          <p:nvPr>
            <p:custDataLst>
              <p:tags r:id="rId8"/>
            </p:custDataLst>
          </p:nvPr>
        </p:nvPicPr>
        <p:blipFill>
          <a:blip r:embed="rId23"/>
          <a:stretch>
            <a:fillRect/>
          </a:stretch>
        </p:blipFill>
        <p:spPr>
          <a:xfrm>
            <a:off x="5703006" y="4381214"/>
            <a:ext cx="267045" cy="178451"/>
          </a:xfrm>
          <a:prstGeom prst="rect">
            <a:avLst/>
          </a:prstGeom>
        </p:spPr>
      </p:pic>
      <p:sp>
        <p:nvSpPr>
          <p:cNvPr id="25" name="TextBox 24">
            <a:extLst>
              <a:ext uri="{FF2B5EF4-FFF2-40B4-BE49-F238E27FC236}">
                <a16:creationId xmlns:a16="http://schemas.microsoft.com/office/drawing/2014/main" id="{41EF8FB7-9AE0-47C3-8AB1-38F12648162A}"/>
              </a:ext>
            </a:extLst>
          </p:cNvPr>
          <p:cNvSpPr txBox="1"/>
          <p:nvPr/>
        </p:nvSpPr>
        <p:spPr>
          <a:xfrm>
            <a:off x="6103693" y="1888678"/>
            <a:ext cx="3222439" cy="307777"/>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a:solidFill>
                  <a:srgbClr val="FF00FF"/>
                </a:solidFill>
                <a:latin typeface="Calibri" panose="020F0502020204030204" pitchFamily="34" charset="0"/>
                <a:cs typeface="Calibri" panose="020F0502020204030204" pitchFamily="34" charset="0"/>
              </a:rPr>
              <a:t>e</a:t>
            </a:r>
            <a:r>
              <a:rPr kumimoji="0" lang="en-US" sz="2000" b="1" i="0" u="none" strike="noStrike" kern="0" cap="none" spc="0" normalizeH="0" baseline="0" noProof="0" dirty="0" err="1">
                <a:ln>
                  <a:noFill/>
                </a:ln>
                <a:solidFill>
                  <a:srgbClr val="FF00FF"/>
                </a:solidFill>
                <a:effectLst/>
                <a:uLnTx/>
                <a:uFillTx/>
                <a:latin typeface="Calibri" panose="020F0502020204030204" pitchFamily="34" charset="0"/>
                <a:cs typeface="Calibri" panose="020F0502020204030204" pitchFamily="34" charset="0"/>
              </a:rPr>
              <a:t>lectro</a:t>
            </a:r>
            <a:r>
              <a:rPr lang="en-US" sz="2000" b="1" kern="0" dirty="0">
                <a:solidFill>
                  <a:srgbClr val="FF00FF"/>
                </a:solidFill>
                <a:latin typeface="Calibri" panose="020F0502020204030204" pitchFamily="34" charset="0"/>
                <a:cs typeface="Calibri" panose="020F0502020204030204" pitchFamily="34" charset="0"/>
              </a:rPr>
              <a:t>magnetic field model</a:t>
            </a:r>
            <a:endParaRPr kumimoji="0" lang="en-US" sz="2000" b="1" i="0" u="none" strike="noStrike" kern="0" cap="none" spc="0" normalizeH="0" baseline="0" noProof="0" dirty="0">
              <a:ln>
                <a:noFill/>
              </a:ln>
              <a:solidFill>
                <a:srgbClr val="FF00FF"/>
              </a:solidFill>
              <a:effectLst/>
              <a:uLnTx/>
              <a:uFillTx/>
              <a:latin typeface="Calibri" panose="020F0502020204030204" pitchFamily="34" charset="0"/>
              <a:cs typeface="Calibri" panose="020F0502020204030204" pitchFamily="34" charset="0"/>
            </a:endParaRPr>
          </a:p>
        </p:txBody>
      </p:sp>
      <p:pic>
        <p:nvPicPr>
          <p:cNvPr id="26" name="Picture 25">
            <a:extLst>
              <a:ext uri="{FF2B5EF4-FFF2-40B4-BE49-F238E27FC236}">
                <a16:creationId xmlns:a16="http://schemas.microsoft.com/office/drawing/2014/main" id="{FD2B6EDF-1304-46A5-AB2C-148E49A2D1BA}"/>
              </a:ext>
            </a:extLst>
          </p:cNvPr>
          <p:cNvPicPr>
            <a:picLocks noChangeAspect="1"/>
          </p:cNvPicPr>
          <p:nvPr/>
        </p:nvPicPr>
        <p:blipFill>
          <a:blip r:embed="rId24">
            <a:alphaModFix amt="30000"/>
          </a:blip>
          <a:stretch>
            <a:fillRect/>
          </a:stretch>
        </p:blipFill>
        <p:spPr>
          <a:xfrm>
            <a:off x="6583385" y="4329570"/>
            <a:ext cx="2205869" cy="2187365"/>
          </a:xfrm>
          <a:prstGeom prst="rect">
            <a:avLst/>
          </a:prstGeom>
        </p:spPr>
      </p:pic>
      <p:sp>
        <p:nvSpPr>
          <p:cNvPr id="27" name="TextBox 26">
            <a:extLst>
              <a:ext uri="{FF2B5EF4-FFF2-40B4-BE49-F238E27FC236}">
                <a16:creationId xmlns:a16="http://schemas.microsoft.com/office/drawing/2014/main" id="{8F2F1A8E-FCC3-4C7F-8C82-740A839A2FB0}"/>
              </a:ext>
            </a:extLst>
          </p:cNvPr>
          <p:cNvSpPr txBox="1"/>
          <p:nvPr/>
        </p:nvSpPr>
        <p:spPr>
          <a:xfrm>
            <a:off x="6130463" y="4552974"/>
            <a:ext cx="3222439" cy="307777"/>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1" kern="0" dirty="0">
                <a:solidFill>
                  <a:srgbClr val="FF00FF"/>
                </a:solidFill>
                <a:latin typeface="Calibri" panose="020F0502020204030204" pitchFamily="34" charset="0"/>
                <a:cs typeface="Calibri" panose="020F0502020204030204" pitchFamily="34" charset="0"/>
              </a:rPr>
              <a:t>e</a:t>
            </a:r>
            <a:r>
              <a:rPr kumimoji="0" lang="en-US" sz="2000" b="1" i="0" u="none" strike="noStrike" kern="0" cap="none" spc="0" normalizeH="0" baseline="0" noProof="0" dirty="0" err="1">
                <a:ln>
                  <a:noFill/>
                </a:ln>
                <a:solidFill>
                  <a:srgbClr val="FF00FF"/>
                </a:solidFill>
                <a:effectLst/>
                <a:uLnTx/>
                <a:uFillTx/>
                <a:latin typeface="Calibri" panose="020F0502020204030204" pitchFamily="34" charset="0"/>
                <a:cs typeface="Calibri" panose="020F0502020204030204" pitchFamily="34" charset="0"/>
              </a:rPr>
              <a:t>lectrostatic</a:t>
            </a:r>
            <a:r>
              <a:rPr lang="en-US" sz="2000" b="1" kern="0" dirty="0">
                <a:solidFill>
                  <a:srgbClr val="FF00FF"/>
                </a:solidFill>
                <a:latin typeface="Calibri" panose="020F0502020204030204" pitchFamily="34" charset="0"/>
                <a:cs typeface="Calibri" panose="020F0502020204030204" pitchFamily="34" charset="0"/>
              </a:rPr>
              <a:t> field model</a:t>
            </a:r>
            <a:endParaRPr kumimoji="0" lang="en-US" sz="2000" b="1" i="0" u="none" strike="noStrike" kern="0" cap="none" spc="0" normalizeH="0" baseline="0" noProof="0" dirty="0">
              <a:ln>
                <a:noFill/>
              </a:ln>
              <a:solidFill>
                <a:srgbClr val="FF00FF"/>
              </a:solidFill>
              <a:effectLst/>
              <a:uLnTx/>
              <a:uFillTx/>
              <a:latin typeface="Calibri" panose="020F0502020204030204" pitchFamily="34" charset="0"/>
              <a:cs typeface="Calibri" panose="020F0502020204030204" pitchFamily="34" charset="0"/>
            </a:endParaRPr>
          </a:p>
        </p:txBody>
      </p:sp>
      <p:pic>
        <p:nvPicPr>
          <p:cNvPr id="28" name="Picture 27" descr="\documentclass{article}&#10;\usepackage{amsmath}&#10;\usepackage{xcolor}&#10;\pagestyle{empty}&#10;\begin{document}&#10;&#10;$(\nabla^2\phi = -\frac{\color{blue} \rho}{\epsilon_0}$&#10;&#10;&#10;\end{document}" title="IguanaTex Bitmap Display">
            <a:extLst>
              <a:ext uri="{FF2B5EF4-FFF2-40B4-BE49-F238E27FC236}">
                <a16:creationId xmlns:a16="http://schemas.microsoft.com/office/drawing/2014/main" id="{6DADCFFA-ABAE-4DD4-BD85-7676CEB24158}"/>
              </a:ext>
            </a:extLst>
          </p:cNvPr>
          <p:cNvPicPr>
            <a:picLocks noChangeAspect="1"/>
          </p:cNvPicPr>
          <p:nvPr>
            <p:custDataLst>
              <p:tags r:id="rId9"/>
            </p:custDataLst>
          </p:nvPr>
        </p:nvPicPr>
        <p:blipFill>
          <a:blip r:embed="rId25"/>
          <a:stretch>
            <a:fillRect/>
          </a:stretch>
        </p:blipFill>
        <p:spPr>
          <a:xfrm>
            <a:off x="6959893" y="5634807"/>
            <a:ext cx="1501369" cy="383493"/>
          </a:xfrm>
          <a:prstGeom prst="rect">
            <a:avLst/>
          </a:prstGeom>
        </p:spPr>
      </p:pic>
      <p:pic>
        <p:nvPicPr>
          <p:cNvPr id="29" name="Picture 28" descr="\documentclass{article}&#10;\usepackage{amsmath}&#10;\usepackage{xcolor}&#10;\pagestyle{empty}&#10;\begin{document}&#10;&#10;$\nabla\cdot{\bf E} = \frac{\color{blue} \rho}{\epsilon_0}$&#10;&#10;&#10;\end{document}" title="IguanaTex Bitmap Display">
            <a:extLst>
              <a:ext uri="{FF2B5EF4-FFF2-40B4-BE49-F238E27FC236}">
                <a16:creationId xmlns:a16="http://schemas.microsoft.com/office/drawing/2014/main" id="{FE66909D-006B-465E-814F-CFF61D8AC2D7}"/>
              </a:ext>
            </a:extLst>
          </p:cNvPr>
          <p:cNvPicPr>
            <a:picLocks noChangeAspect="1"/>
          </p:cNvPicPr>
          <p:nvPr>
            <p:custDataLst>
              <p:tags r:id="rId10"/>
            </p:custDataLst>
          </p:nvPr>
        </p:nvPicPr>
        <p:blipFill>
          <a:blip r:embed="rId19"/>
          <a:stretch>
            <a:fillRect/>
          </a:stretch>
        </p:blipFill>
        <p:spPr>
          <a:xfrm>
            <a:off x="7035353" y="5189732"/>
            <a:ext cx="1301934" cy="360234"/>
          </a:xfrm>
          <a:prstGeom prst="rect">
            <a:avLst/>
          </a:prstGeom>
        </p:spPr>
      </p:pic>
      <p:pic>
        <p:nvPicPr>
          <p:cNvPr id="30" name="Picture 29" descr="\documentclass{article}&#10;\usepackage{amsmath}&#10;\usepackage{xcolor}&#10;\pagestyle{empty}&#10;\begin{document}&#10;&#10;${\bf E} = -\nabla \phi)$&#10;&#10;&#10;\end{document}" title="IguanaTex Bitmap Display">
            <a:extLst>
              <a:ext uri="{FF2B5EF4-FFF2-40B4-BE49-F238E27FC236}">
                <a16:creationId xmlns:a16="http://schemas.microsoft.com/office/drawing/2014/main" id="{B2AD43EB-4F0B-45FA-9203-49392706B9FF}"/>
              </a:ext>
            </a:extLst>
          </p:cNvPr>
          <p:cNvPicPr>
            <a:picLocks noChangeAspect="1"/>
          </p:cNvPicPr>
          <p:nvPr>
            <p:custDataLst>
              <p:tags r:id="rId11"/>
            </p:custDataLst>
          </p:nvPr>
        </p:nvPicPr>
        <p:blipFill>
          <a:blip r:embed="rId26"/>
          <a:stretch>
            <a:fillRect/>
          </a:stretch>
        </p:blipFill>
        <p:spPr>
          <a:xfrm>
            <a:off x="7159233" y="6072313"/>
            <a:ext cx="1330438" cy="300673"/>
          </a:xfrm>
          <a:prstGeom prst="rect">
            <a:avLst/>
          </a:prstGeom>
        </p:spPr>
      </p:pic>
      <p:pic>
        <p:nvPicPr>
          <p:cNvPr id="31" name="Picture 30">
            <a:extLst>
              <a:ext uri="{FF2B5EF4-FFF2-40B4-BE49-F238E27FC236}">
                <a16:creationId xmlns:a16="http://schemas.microsoft.com/office/drawing/2014/main" id="{FAFCB557-B44E-44D2-A0A1-6C30AE276C6D}"/>
              </a:ext>
            </a:extLst>
          </p:cNvPr>
          <p:cNvPicPr>
            <a:picLocks noChangeAspect="1"/>
          </p:cNvPicPr>
          <p:nvPr/>
        </p:nvPicPr>
        <p:blipFill>
          <a:blip r:embed="rId27"/>
          <a:stretch>
            <a:fillRect/>
          </a:stretch>
        </p:blipFill>
        <p:spPr>
          <a:xfrm>
            <a:off x="4094843" y="5267600"/>
            <a:ext cx="1788253" cy="1683435"/>
          </a:xfrm>
          <a:prstGeom prst="rect">
            <a:avLst/>
          </a:prstGeom>
        </p:spPr>
      </p:pic>
      <p:sp>
        <p:nvSpPr>
          <p:cNvPr id="32" name="Textfeld 8">
            <a:extLst>
              <a:ext uri="{FF2B5EF4-FFF2-40B4-BE49-F238E27FC236}">
                <a16:creationId xmlns:a16="http://schemas.microsoft.com/office/drawing/2014/main" id="{4F4BC639-FD02-4A5E-986A-5ACFFD842D0C}"/>
              </a:ext>
            </a:extLst>
          </p:cNvPr>
          <p:cNvSpPr txBox="1">
            <a:spLocks noChangeArrowheads="1"/>
          </p:cNvSpPr>
          <p:nvPr/>
        </p:nvSpPr>
        <p:spPr bwMode="auto">
          <a:xfrm>
            <a:off x="287784" y="310629"/>
            <a:ext cx="8239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Particle-in-cell (PIC) method</a:t>
            </a:r>
          </a:p>
        </p:txBody>
      </p:sp>
      <p:sp>
        <p:nvSpPr>
          <p:cNvPr id="33" name="TextBox 32">
            <a:extLst>
              <a:ext uri="{FF2B5EF4-FFF2-40B4-BE49-F238E27FC236}">
                <a16:creationId xmlns:a16="http://schemas.microsoft.com/office/drawing/2014/main" id="{CDB66988-C8A8-4803-A93C-72BA9B3CE0F2}"/>
              </a:ext>
            </a:extLst>
          </p:cNvPr>
          <p:cNvSpPr txBox="1"/>
          <p:nvPr/>
        </p:nvSpPr>
        <p:spPr>
          <a:xfrm>
            <a:off x="912475" y="5420942"/>
            <a:ext cx="2899077" cy="553998"/>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1" kern="0" dirty="0">
                <a:solidFill>
                  <a:schemeClr val="tx2"/>
                </a:solidFill>
                <a:latin typeface="Calibri" panose="020F0502020204030204" pitchFamily="34" charset="0"/>
                <a:cs typeface="Calibri" panose="020F0502020204030204" pitchFamily="34" charset="0"/>
              </a:rPr>
              <a:t>Momentum-conserving: </a:t>
            </a:r>
          </a:p>
          <a:p>
            <a:pPr marL="0" marR="0" lvl="0" indent="0" defTabSz="914400" eaLnBrk="1" fontAlgn="auto" latinLnBrk="0" hangingPunct="1">
              <a:lnSpc>
                <a:spcPct val="100000"/>
              </a:lnSpc>
              <a:spcBef>
                <a:spcPts val="0"/>
              </a:spcBef>
              <a:spcAft>
                <a:spcPts val="0"/>
              </a:spcAft>
              <a:buClrTx/>
              <a:buSzTx/>
              <a:buFontTx/>
              <a:buNone/>
              <a:tabLst/>
              <a:defRPr/>
            </a:pPr>
            <a:r>
              <a:rPr lang="en-US" sz="1800" kern="0" dirty="0">
                <a:solidFill>
                  <a:schemeClr val="tx2"/>
                </a:solidFill>
                <a:latin typeface="Calibri" panose="020F0502020204030204" pitchFamily="34" charset="0"/>
                <a:cs typeface="Calibri" panose="020F0502020204030204" pitchFamily="34" charset="0"/>
              </a:rPr>
              <a:t>Same interpolation for</a:t>
            </a:r>
            <a:r>
              <a:rPr kumimoji="0" lang="en-US" sz="180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       </a:t>
            </a:r>
          </a:p>
        </p:txBody>
      </p:sp>
      <p:pic>
        <p:nvPicPr>
          <p:cNvPr id="34" name="Picture 33" descr="\documentclass{article}&#10;\usepackage{amsmath}&#10;\usepackage{xcolor}&#10;\pagestyle{empty}&#10;\begin{document}&#10;&#10;${\color{magenta}\bf E} \,\&amp;\, {\color{blue} \rho}$&#10;&#10;&#10;\end{document}" title="IguanaTex Picture Display">
            <a:extLst>
              <a:ext uri="{FF2B5EF4-FFF2-40B4-BE49-F238E27FC236}">
                <a16:creationId xmlns:a16="http://schemas.microsoft.com/office/drawing/2014/main" id="{AC8B8BEC-6631-4F08-B54D-B1DE8051A811}"/>
              </a:ext>
            </a:extLst>
          </p:cNvPr>
          <p:cNvPicPr>
            <a:picLocks noChangeAspect="1"/>
          </p:cNvPicPr>
          <p:nvPr>
            <p:custDataLst>
              <p:tags r:id="rId12"/>
            </p:custDataLst>
          </p:nvPr>
        </p:nvPicPr>
        <p:blipFill>
          <a:blip r:embed="rId28"/>
          <a:stretch>
            <a:fillRect/>
          </a:stretch>
        </p:blipFill>
        <p:spPr>
          <a:xfrm>
            <a:off x="3438459" y="5754674"/>
            <a:ext cx="491653" cy="204633"/>
          </a:xfrm>
          <a:prstGeom prst="rect">
            <a:avLst/>
          </a:prstGeom>
        </p:spPr>
      </p:pic>
      <p:sp>
        <p:nvSpPr>
          <p:cNvPr id="35" name="TextBox 34">
            <a:extLst>
              <a:ext uri="{FF2B5EF4-FFF2-40B4-BE49-F238E27FC236}">
                <a16:creationId xmlns:a16="http://schemas.microsoft.com/office/drawing/2014/main" id="{C4D4AAA6-C9EB-4466-9CFD-3E52235B6173}"/>
              </a:ext>
            </a:extLst>
          </p:cNvPr>
          <p:cNvSpPr txBox="1"/>
          <p:nvPr/>
        </p:nvSpPr>
        <p:spPr>
          <a:xfrm>
            <a:off x="807537" y="6116959"/>
            <a:ext cx="2899077" cy="553998"/>
          </a:xfrm>
          <a:prstGeom prst="rect">
            <a:avLst/>
          </a:prstGeom>
          <a:solidFill>
            <a:scrgbClr r="0" g="0" b="0">
              <a:alpha val="0"/>
            </a:scrgbClr>
          </a:solidFill>
        </p:spPr>
        <p:txBody>
          <a:bodyPr wrap="square" lIns="0" tIns="0" rIns="0" bIns="0" rtlCol="0" anchor="ctr" anchorCtr="1">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800" b="1" kern="0" dirty="0">
                <a:solidFill>
                  <a:schemeClr val="tx2"/>
                </a:solidFill>
                <a:latin typeface="Calibri" panose="020F0502020204030204" pitchFamily="34" charset="0"/>
                <a:cs typeface="Calibri" panose="020F0502020204030204" pitchFamily="34" charset="0"/>
              </a:rPr>
              <a:t>Energy-conserving: </a:t>
            </a:r>
          </a:p>
          <a:p>
            <a:pPr marL="0" marR="0" lvl="0" indent="0" defTabSz="914400" eaLnBrk="1" fontAlgn="auto" latinLnBrk="0" hangingPunct="1">
              <a:lnSpc>
                <a:spcPct val="100000"/>
              </a:lnSpc>
              <a:spcBef>
                <a:spcPts val="0"/>
              </a:spcBef>
              <a:spcAft>
                <a:spcPts val="0"/>
              </a:spcAft>
              <a:buClrTx/>
              <a:buSzTx/>
              <a:buFontTx/>
              <a:buNone/>
              <a:tabLst/>
              <a:defRPr/>
            </a:pPr>
            <a:r>
              <a:rPr lang="en-US" sz="1800" kern="0" dirty="0">
                <a:solidFill>
                  <a:schemeClr val="tx2"/>
                </a:solidFill>
                <a:latin typeface="Calibri" panose="020F0502020204030204" pitchFamily="34" charset="0"/>
                <a:cs typeface="Calibri" panose="020F0502020204030204" pitchFamily="34" charset="0"/>
              </a:rPr>
              <a:t>Same interpolation for</a:t>
            </a:r>
            <a:r>
              <a:rPr kumimoji="0" lang="en-US" sz="1800" i="0" u="none" strike="noStrike" kern="0" cap="none" spc="0" normalizeH="0" baseline="0" noProof="0" dirty="0">
                <a:ln>
                  <a:noFill/>
                </a:ln>
                <a:solidFill>
                  <a:schemeClr val="tx2"/>
                </a:solidFill>
                <a:effectLst/>
                <a:uLnTx/>
                <a:uFillTx/>
                <a:latin typeface="Calibri" panose="020F0502020204030204" pitchFamily="34" charset="0"/>
                <a:cs typeface="Calibri" panose="020F0502020204030204" pitchFamily="34" charset="0"/>
              </a:rPr>
              <a:t>       </a:t>
            </a:r>
          </a:p>
        </p:txBody>
      </p:sp>
      <p:pic>
        <p:nvPicPr>
          <p:cNvPr id="36" name="Picture 35" descr="\documentclass{article}&#10;\usepackage{amsmath}&#10;\usepackage{xcolor}&#10;\pagestyle{empty}&#10;\begin{document}&#10;&#10;${\color{magenta}\bf E} \,\&amp;\, {\color{blue} \bf j}$&#10;&#10;&#10;\end{document}" title="IguanaTex Picture Display">
            <a:extLst>
              <a:ext uri="{FF2B5EF4-FFF2-40B4-BE49-F238E27FC236}">
                <a16:creationId xmlns:a16="http://schemas.microsoft.com/office/drawing/2014/main" id="{56010D28-1A3F-44F8-886A-812CA5DFCAEE}"/>
              </a:ext>
            </a:extLst>
          </p:cNvPr>
          <p:cNvPicPr>
            <a:picLocks noChangeAspect="1"/>
          </p:cNvPicPr>
          <p:nvPr>
            <p:custDataLst>
              <p:tags r:id="rId13"/>
            </p:custDataLst>
          </p:nvPr>
        </p:nvPicPr>
        <p:blipFill>
          <a:blip r:embed="rId29"/>
          <a:stretch>
            <a:fillRect/>
          </a:stretch>
        </p:blipFill>
        <p:spPr>
          <a:xfrm>
            <a:off x="3421960" y="6444927"/>
            <a:ext cx="442739" cy="200748"/>
          </a:xfrm>
          <a:prstGeom prst="rect">
            <a:avLst/>
          </a:prstGeom>
        </p:spPr>
      </p:pic>
    </p:spTree>
    <p:extLst>
      <p:ext uri="{BB962C8B-B14F-4D97-AF65-F5344CB8AC3E}">
        <p14:creationId xmlns:p14="http://schemas.microsoft.com/office/powerpoint/2010/main" val="3113431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
            <a:extLst>
              <a:ext uri="{FF2B5EF4-FFF2-40B4-BE49-F238E27FC236}">
                <a16:creationId xmlns:a16="http://schemas.microsoft.com/office/drawing/2014/main" id="{1D794D64-5282-4634-AF3C-E6E5CB4F0E27}"/>
              </a:ext>
            </a:extLst>
          </p:cNvPr>
          <p:cNvSpPr txBox="1">
            <a:spLocks/>
          </p:cNvSpPr>
          <p:nvPr/>
        </p:nvSpPr>
        <p:spPr bwMode="auto">
          <a:xfrm>
            <a:off x="755650" y="2128348"/>
            <a:ext cx="6984453" cy="3528194"/>
          </a:xfrm>
          <a:prstGeom prst="rect">
            <a:avLst/>
          </a:prstGeom>
          <a:noFill/>
        </p:spPr>
        <p:txBody>
          <a:bodyPr/>
          <a:lstStyle>
            <a:lvl1pPr marL="266700" indent="-266700" algn="l" rtl="0" eaLnBrk="0" fontAlgn="base" hangingPunct="0">
              <a:lnSpc>
                <a:spcPct val="120000"/>
              </a:lnSpc>
              <a:spcBef>
                <a:spcPct val="0"/>
              </a:spcBef>
              <a:spcAft>
                <a:spcPct val="0"/>
              </a:spcAft>
              <a:buClr>
                <a:srgbClr val="00529C"/>
              </a:buClr>
              <a:buFont typeface="Wingdings" pitchFamily="2" charset="2"/>
              <a:buChar char="§"/>
              <a:defRPr>
                <a:solidFill>
                  <a:srgbClr val="000000"/>
                </a:solidFill>
                <a:latin typeface="+mn-lt"/>
                <a:ea typeface="+mn-ea"/>
                <a:cs typeface="+mn-cs"/>
              </a:defRPr>
            </a:lvl1pPr>
            <a:lvl2pPr marL="533400" indent="-265113" algn="l" rtl="0" eaLnBrk="0" fontAlgn="base" hangingPunct="0">
              <a:lnSpc>
                <a:spcPct val="120000"/>
              </a:lnSpc>
              <a:spcBef>
                <a:spcPct val="0"/>
              </a:spcBef>
              <a:spcAft>
                <a:spcPct val="0"/>
              </a:spcAft>
              <a:buFont typeface="Wingdings" pitchFamily="2" charset="2"/>
              <a:buChar char="§"/>
              <a:defRPr>
                <a:solidFill>
                  <a:srgbClr val="000000"/>
                </a:solidFill>
                <a:latin typeface="+mn-lt"/>
              </a:defRPr>
            </a:lvl2pPr>
            <a:lvl3pPr marL="806450" indent="-271463" algn="l" rtl="0" eaLnBrk="0" fontAlgn="base" hangingPunct="0">
              <a:lnSpc>
                <a:spcPct val="120000"/>
              </a:lnSpc>
              <a:spcBef>
                <a:spcPct val="0"/>
              </a:spcBef>
              <a:spcAft>
                <a:spcPct val="0"/>
              </a:spcAft>
              <a:buFont typeface="Wingdings" pitchFamily="2" charset="2"/>
              <a:buChar char="§"/>
              <a:defRPr>
                <a:solidFill>
                  <a:srgbClr val="000000"/>
                </a:solidFill>
                <a:latin typeface="+mn-lt"/>
              </a:defRPr>
            </a:lvl3pPr>
            <a:lvl4pPr marL="1065213" indent="-257175" algn="l" rtl="0" eaLnBrk="0" fontAlgn="base" hangingPunct="0">
              <a:lnSpc>
                <a:spcPct val="120000"/>
              </a:lnSpc>
              <a:spcBef>
                <a:spcPct val="0"/>
              </a:spcBef>
              <a:spcAft>
                <a:spcPct val="0"/>
              </a:spcAft>
              <a:buFont typeface="Wingdings" pitchFamily="2" charset="2"/>
              <a:buChar char="§"/>
              <a:defRPr>
                <a:solidFill>
                  <a:srgbClr val="000000"/>
                </a:solidFill>
                <a:latin typeface="+mn-lt"/>
              </a:defRPr>
            </a:lvl4pPr>
            <a:lvl5pPr marL="2057400" indent="-228600" algn="l" rtl="0" eaLnBrk="0" fontAlgn="base" hangingPunct="0">
              <a:spcBef>
                <a:spcPct val="20000"/>
              </a:spcBef>
              <a:spcAft>
                <a:spcPct val="0"/>
              </a:spcAft>
              <a:buFont typeface="Wingdings" pitchFamily="2" charset="2"/>
              <a:buChar char="§"/>
              <a:defRPr sz="1600">
                <a:solidFill>
                  <a:srgbClr val="000000"/>
                </a:solidFill>
                <a:latin typeface="+mn-lt"/>
              </a:defRPr>
            </a:lvl5pPr>
            <a:lvl6pPr marL="2514600" indent="-228600" algn="l" rtl="0" fontAlgn="base">
              <a:spcBef>
                <a:spcPct val="20000"/>
              </a:spcBef>
              <a:spcAft>
                <a:spcPct val="0"/>
              </a:spcAft>
              <a:buFont typeface="Wingdings" pitchFamily="2" charset="2"/>
              <a:buChar char="§"/>
              <a:defRPr sz="1600">
                <a:solidFill>
                  <a:srgbClr val="000000"/>
                </a:solidFill>
                <a:latin typeface="+mn-lt"/>
              </a:defRPr>
            </a:lvl6pPr>
            <a:lvl7pPr marL="2971800" indent="-228600" algn="l" rtl="0" fontAlgn="base">
              <a:spcBef>
                <a:spcPct val="20000"/>
              </a:spcBef>
              <a:spcAft>
                <a:spcPct val="0"/>
              </a:spcAft>
              <a:buFont typeface="Wingdings" pitchFamily="2" charset="2"/>
              <a:buChar char="§"/>
              <a:defRPr sz="1600">
                <a:solidFill>
                  <a:srgbClr val="000000"/>
                </a:solidFill>
                <a:latin typeface="+mn-lt"/>
              </a:defRPr>
            </a:lvl7pPr>
            <a:lvl8pPr marL="3429000" indent="-228600" algn="l" rtl="0" fontAlgn="base">
              <a:spcBef>
                <a:spcPct val="20000"/>
              </a:spcBef>
              <a:spcAft>
                <a:spcPct val="0"/>
              </a:spcAft>
              <a:buFont typeface="Wingdings" pitchFamily="2" charset="2"/>
              <a:buChar char="§"/>
              <a:defRPr sz="1600">
                <a:solidFill>
                  <a:srgbClr val="000000"/>
                </a:solidFill>
                <a:latin typeface="+mn-lt"/>
              </a:defRPr>
            </a:lvl8pPr>
            <a:lvl9pPr marL="3886200" indent="-228600" algn="l" rtl="0" fontAlgn="base">
              <a:spcBef>
                <a:spcPct val="20000"/>
              </a:spcBef>
              <a:spcAft>
                <a:spcPct val="0"/>
              </a:spcAft>
              <a:buFont typeface="Wingdings" pitchFamily="2" charset="2"/>
              <a:buChar char="§"/>
              <a:defRPr sz="1600">
                <a:solidFill>
                  <a:srgbClr val="000000"/>
                </a:solidFill>
                <a:latin typeface="+mn-lt"/>
              </a:defRPr>
            </a:lvl9pPr>
          </a:lstStyle>
          <a:p>
            <a:pPr>
              <a:defRPr/>
            </a:pPr>
            <a:r>
              <a:rPr lang="en-US" altLang="de-DE" sz="1800" kern="0" dirty="0">
                <a:latin typeface="RubFlama"/>
              </a:rPr>
              <a:t>                     </a:t>
            </a:r>
            <a:r>
              <a:rPr lang="en-US" altLang="de-DE" sz="2000" kern="0" dirty="0"/>
              <a:t>(numerical heating, Finite Grid Instability (FGI)) </a:t>
            </a:r>
          </a:p>
          <a:p>
            <a:pPr>
              <a:buFont typeface="Wingdings" pitchFamily="2" charset="2"/>
              <a:buNone/>
              <a:defRPr/>
            </a:pPr>
            <a:r>
              <a:rPr lang="en-US" altLang="de-DE" sz="2000" kern="0" dirty="0"/>
              <a:t>                            this results in approx. 5000 x 5000  2D grids </a:t>
            </a:r>
          </a:p>
          <a:p>
            <a:pPr>
              <a:buFont typeface="Wingdings" pitchFamily="2" charset="2"/>
              <a:buNone/>
              <a:defRPr/>
            </a:pPr>
            <a:r>
              <a:rPr lang="en-US" altLang="de-DE" sz="2000" kern="0" dirty="0"/>
              <a:t>                            for discharges with                             </a:t>
            </a:r>
          </a:p>
          <a:p>
            <a:pPr>
              <a:buFont typeface="Wingdings" pitchFamily="2" charset="2"/>
              <a:buNone/>
              <a:defRPr/>
            </a:pPr>
            <a:r>
              <a:rPr lang="en-US" altLang="de-DE" sz="2000" kern="0" dirty="0"/>
              <a:t>                            and  </a:t>
            </a:r>
            <a:endParaRPr lang="en-US" altLang="de-DE" sz="1800" kern="0" dirty="0">
              <a:latin typeface="RubFlama"/>
            </a:endParaRPr>
          </a:p>
          <a:p>
            <a:pPr>
              <a:defRPr/>
            </a:pPr>
            <a:r>
              <a:rPr lang="en-US" altLang="de-DE" sz="1800" kern="0" dirty="0">
                <a:latin typeface="RubFlama"/>
              </a:rPr>
              <a:t>                                               </a:t>
            </a:r>
            <a:r>
              <a:rPr lang="en-US" altLang="de-DE" sz="2000" kern="0" dirty="0"/>
              <a:t>(numerical stability)</a:t>
            </a:r>
            <a:r>
              <a:rPr lang="en-US" altLang="de-DE" sz="1800" kern="0" dirty="0">
                <a:latin typeface="RubFlama"/>
              </a:rPr>
              <a:t>                                                    </a:t>
            </a:r>
            <a:endParaRPr lang="en-US" altLang="de-DE" sz="2000" kern="0" dirty="0"/>
          </a:p>
          <a:p>
            <a:pPr>
              <a:buFont typeface="Wingdings" pitchFamily="2" charset="2"/>
              <a:buNone/>
              <a:defRPr/>
            </a:pPr>
            <a:endParaRPr lang="en-US" altLang="de-DE" sz="1800" kern="0" dirty="0">
              <a:latin typeface="RubFlama"/>
            </a:endParaRPr>
          </a:p>
          <a:p>
            <a:pPr>
              <a:buFont typeface="Wingdings" pitchFamily="2" charset="2"/>
              <a:buNone/>
              <a:defRPr/>
            </a:pPr>
            <a:r>
              <a:rPr lang="en-US" altLang="de-DE" sz="1800" kern="0" dirty="0">
                <a:latin typeface="RubFlama"/>
              </a:rPr>
              <a:t>       </a:t>
            </a:r>
            <a:endParaRPr lang="en-US" altLang="de-DE" sz="1800" kern="0" dirty="0">
              <a:solidFill>
                <a:srgbClr val="FF0000"/>
              </a:solidFill>
              <a:latin typeface="RubFlama"/>
            </a:endParaRPr>
          </a:p>
        </p:txBody>
      </p:sp>
      <p:pic>
        <p:nvPicPr>
          <p:cNvPr id="15" name="Picture 3" descr="addin_tmp.png">
            <a:extLst>
              <a:ext uri="{FF2B5EF4-FFF2-40B4-BE49-F238E27FC236}">
                <a16:creationId xmlns:a16="http://schemas.microsoft.com/office/drawing/2014/main" id="{939E5E66-FE46-4753-B371-24702BD183C4}"/>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rcRect/>
          <a:stretch>
            <a:fillRect/>
          </a:stretch>
        </p:blipFill>
        <p:spPr bwMode="auto">
          <a:xfrm>
            <a:off x="1116012" y="2256935"/>
            <a:ext cx="1087438"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Рисунок 2 1">
            <a:extLst>
              <a:ext uri="{FF2B5EF4-FFF2-40B4-BE49-F238E27FC236}">
                <a16:creationId xmlns:a16="http://schemas.microsoft.com/office/drawing/2014/main" id="{DDEB3999-C976-4142-B5E9-56F9D9AB2907}"/>
              </a:ext>
            </a:extLst>
          </p:cNvPr>
          <p:cNvPicPr>
            <a:picLocks noChangeAspect="1"/>
          </p:cNvPicPr>
          <p:nvPr>
            <p:custDataLst>
              <p:tags r:id="rId2"/>
            </p:custDataLst>
          </p:nvPr>
        </p:nvPicPr>
        <p:blipFill>
          <a:blip r:embed="rId8">
            <a:extLst>
              <a:ext uri="{28A0092B-C50C-407E-A947-70E740481C1C}">
                <a14:useLocalDpi xmlns:a14="http://schemas.microsoft.com/office/drawing/2010/main" val="0"/>
              </a:ext>
            </a:extLst>
          </a:blip>
          <a:srcRect/>
          <a:stretch>
            <a:fillRect/>
          </a:stretch>
        </p:blipFill>
        <p:spPr bwMode="auto">
          <a:xfrm>
            <a:off x="4499743" y="2960197"/>
            <a:ext cx="1530350"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7" descr="addin_tmp.png">
            <a:extLst>
              <a:ext uri="{FF2B5EF4-FFF2-40B4-BE49-F238E27FC236}">
                <a16:creationId xmlns:a16="http://schemas.microsoft.com/office/drawing/2014/main" id="{6C1079AC-77B2-4F1D-BC56-92B477A3C343}"/>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rcRect/>
          <a:stretch>
            <a:fillRect/>
          </a:stretch>
        </p:blipFill>
        <p:spPr bwMode="auto">
          <a:xfrm>
            <a:off x="2965450" y="3362244"/>
            <a:ext cx="14859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documentclass{article}&#10;\usepackage{amsmath}&#10;\pagestyle{empty}&#10;\begin{document}&#10;&#10;$\Delta t \leq &#10;\min(\omega_{pe}^{-1},\Delta x/c)$ &#10;&#10;\end{document}" title="IguanaTex Picture Display">
            <a:extLst>
              <a:ext uri="{FF2B5EF4-FFF2-40B4-BE49-F238E27FC236}">
                <a16:creationId xmlns:a16="http://schemas.microsoft.com/office/drawing/2014/main" id="{DC71C540-F576-4B1F-8232-4AB05344432B}"/>
              </a:ext>
            </a:extLst>
          </p:cNvPr>
          <p:cNvPicPr>
            <a:picLocks noChangeAspect="1"/>
          </p:cNvPicPr>
          <p:nvPr>
            <p:custDataLst>
              <p:tags r:id="rId4"/>
            </p:custDataLst>
          </p:nvPr>
        </p:nvPicPr>
        <p:blipFill>
          <a:blip r:embed="rId10"/>
          <a:stretch>
            <a:fillRect/>
          </a:stretch>
        </p:blipFill>
        <p:spPr>
          <a:xfrm>
            <a:off x="1120961" y="3669277"/>
            <a:ext cx="2439122" cy="320675"/>
          </a:xfrm>
          <a:prstGeom prst="rect">
            <a:avLst/>
          </a:prstGeom>
          <a:noFill/>
          <a:ln>
            <a:noFill/>
          </a:ln>
        </p:spPr>
      </p:pic>
      <p:sp>
        <p:nvSpPr>
          <p:cNvPr id="24" name="Textfeld 8">
            <a:extLst>
              <a:ext uri="{FF2B5EF4-FFF2-40B4-BE49-F238E27FC236}">
                <a16:creationId xmlns:a16="http://schemas.microsoft.com/office/drawing/2014/main" id="{BECF3DF9-BC5C-4B03-AC07-2FDEEE3AB65A}"/>
              </a:ext>
            </a:extLst>
          </p:cNvPr>
          <p:cNvSpPr txBox="1">
            <a:spLocks noChangeArrowheads="1"/>
          </p:cNvSpPr>
          <p:nvPr/>
        </p:nvSpPr>
        <p:spPr bwMode="auto">
          <a:xfrm>
            <a:off x="287784" y="310629"/>
            <a:ext cx="8239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PIC Limitations</a:t>
            </a:r>
          </a:p>
        </p:txBody>
      </p:sp>
      <p:sp>
        <p:nvSpPr>
          <p:cNvPr id="25" name="Textplatzhalter 2 1">
            <a:extLst>
              <a:ext uri="{FF2B5EF4-FFF2-40B4-BE49-F238E27FC236}">
                <a16:creationId xmlns:a16="http://schemas.microsoft.com/office/drawing/2014/main" id="{6C97E1E5-DDA5-4188-A148-1DEA91BB1746}"/>
              </a:ext>
            </a:extLst>
          </p:cNvPr>
          <p:cNvSpPr txBox="1">
            <a:spLocks/>
          </p:cNvSpPr>
          <p:nvPr/>
        </p:nvSpPr>
        <p:spPr bwMode="auto">
          <a:xfrm>
            <a:off x="719832" y="1548383"/>
            <a:ext cx="6948958" cy="503237"/>
          </a:xfrm>
          <a:prstGeom prst="rect">
            <a:avLst/>
          </a:prstGeom>
          <a:noFill/>
          <a:ln>
            <a:miter lim="800000"/>
            <a:headEnd/>
            <a:tailEnd/>
          </a:ln>
        </p:spPr>
        <p:txBody>
          <a:bodyPr/>
          <a:lstStyle/>
          <a:p>
            <a:pPr marL="377825" indent="-377825" defTabSz="1006475">
              <a:spcBef>
                <a:spcPct val="20000"/>
              </a:spcBef>
              <a:buClr>
                <a:srgbClr val="8DAE10"/>
              </a:buClr>
              <a:buFont typeface="Wingdings" pitchFamily="2" charset="2"/>
              <a:buNone/>
              <a:defRPr/>
            </a:pPr>
            <a:r>
              <a:rPr lang="en-US" sz="2400" b="1" dirty="0">
                <a:solidFill>
                  <a:srgbClr val="000000"/>
                </a:solidFill>
                <a:latin typeface="+mn-lt"/>
              </a:rPr>
              <a:t>Explicit momentum-conserving PIC:</a:t>
            </a:r>
          </a:p>
        </p:txBody>
      </p:sp>
      <p:sp>
        <p:nvSpPr>
          <p:cNvPr id="26" name="Textplatzhalter 2 1">
            <a:extLst>
              <a:ext uri="{FF2B5EF4-FFF2-40B4-BE49-F238E27FC236}">
                <a16:creationId xmlns:a16="http://schemas.microsoft.com/office/drawing/2014/main" id="{F8563253-48C4-46C4-B9A0-AE016BBBFDA7}"/>
              </a:ext>
            </a:extLst>
          </p:cNvPr>
          <p:cNvSpPr txBox="1">
            <a:spLocks/>
          </p:cNvSpPr>
          <p:nvPr/>
        </p:nvSpPr>
        <p:spPr bwMode="auto">
          <a:xfrm>
            <a:off x="714339" y="4564140"/>
            <a:ext cx="6948958" cy="503237"/>
          </a:xfrm>
          <a:prstGeom prst="rect">
            <a:avLst/>
          </a:prstGeom>
          <a:noFill/>
          <a:ln>
            <a:miter lim="800000"/>
            <a:headEnd/>
            <a:tailEnd/>
          </a:ln>
        </p:spPr>
        <p:txBody>
          <a:bodyPr/>
          <a:lstStyle/>
          <a:p>
            <a:pPr marL="377825" indent="-377825" defTabSz="1006475">
              <a:spcBef>
                <a:spcPct val="20000"/>
              </a:spcBef>
              <a:buClr>
                <a:srgbClr val="8DAE10"/>
              </a:buClr>
              <a:buFont typeface="Wingdings" pitchFamily="2" charset="2"/>
              <a:buNone/>
              <a:defRPr/>
            </a:pPr>
            <a:r>
              <a:rPr lang="en-US" sz="2400" b="1" dirty="0">
                <a:solidFill>
                  <a:srgbClr val="000000"/>
                </a:solidFill>
                <a:latin typeface="+mn-lt"/>
              </a:rPr>
              <a:t>Implicit energy-conserving PIC:</a:t>
            </a:r>
          </a:p>
        </p:txBody>
      </p:sp>
      <p:pic>
        <p:nvPicPr>
          <p:cNvPr id="27" name="Picture 26" descr="\documentclass{article}&#10;\usepackage{amsmath}&#10;\pagestyle{empty}&#10;\begin{document}&#10;&#10;$u_e &lt; {\rm v}_{{\rm th},e}$ &#10;&#10;\end{document}" title="IguanaTex Picture Display">
            <a:extLst>
              <a:ext uri="{FF2B5EF4-FFF2-40B4-BE49-F238E27FC236}">
                <a16:creationId xmlns:a16="http://schemas.microsoft.com/office/drawing/2014/main" id="{22C4CBA2-485E-4D32-9AC3-4AC42C7825CF}"/>
              </a:ext>
            </a:extLst>
          </p:cNvPr>
          <p:cNvPicPr>
            <a:picLocks noChangeAspect="1"/>
          </p:cNvPicPr>
          <p:nvPr>
            <p:custDataLst>
              <p:tags r:id="rId5"/>
            </p:custDataLst>
          </p:nvPr>
        </p:nvPicPr>
        <p:blipFill>
          <a:blip r:embed="rId11"/>
          <a:stretch>
            <a:fillRect/>
          </a:stretch>
        </p:blipFill>
        <p:spPr>
          <a:xfrm>
            <a:off x="791840" y="5304591"/>
            <a:ext cx="1062105" cy="213656"/>
          </a:xfrm>
          <a:prstGeom prst="rect">
            <a:avLst/>
          </a:prstGeom>
          <a:noFill/>
          <a:ln>
            <a:noFill/>
          </a:ln>
        </p:spPr>
      </p:pic>
    </p:spTree>
    <p:extLst>
      <p:ext uri="{BB962C8B-B14F-4D97-AF65-F5344CB8AC3E}">
        <p14:creationId xmlns:p14="http://schemas.microsoft.com/office/powerpoint/2010/main" val="3455656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2">
            <a:extLst>
              <a:ext uri="{FF2B5EF4-FFF2-40B4-BE49-F238E27FC236}">
                <a16:creationId xmlns:a16="http://schemas.microsoft.com/office/drawing/2014/main" id="{77D21274-DFE3-48E3-BA45-F9C87212E1A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3362" y="1961381"/>
            <a:ext cx="4619625" cy="322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3">
            <a:extLst>
              <a:ext uri="{FF2B5EF4-FFF2-40B4-BE49-F238E27FC236}">
                <a16:creationId xmlns:a16="http://schemas.microsoft.com/office/drawing/2014/main" id="{C0B22CB3-4ED7-40BF-ACE7-A3BC7FE2B33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40312" y="1980431"/>
            <a:ext cx="4649788" cy="32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8">
            <a:extLst>
              <a:ext uri="{FF2B5EF4-FFF2-40B4-BE49-F238E27FC236}">
                <a16:creationId xmlns:a16="http://schemas.microsoft.com/office/drawing/2014/main" id="{CFB5AA96-BAF6-4F50-A742-7E5916838695}"/>
              </a:ext>
            </a:extLst>
          </p:cNvPr>
          <p:cNvSpPr txBox="1">
            <a:spLocks noChangeArrowheads="1"/>
          </p:cNvSpPr>
          <p:nvPr/>
        </p:nvSpPr>
        <p:spPr bwMode="auto">
          <a:xfrm>
            <a:off x="287784" y="310629"/>
            <a:ext cx="8640960"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A PIC Simulation of Spokes in Self-Sputtering Regime</a:t>
            </a:r>
          </a:p>
        </p:txBody>
      </p:sp>
    </p:spTree>
    <p:extLst>
      <p:ext uri="{BB962C8B-B14F-4D97-AF65-F5344CB8AC3E}">
        <p14:creationId xmlns:p14="http://schemas.microsoft.com/office/powerpoint/2010/main" val="655781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4">
            <a:extLst>
              <a:ext uri="{FF2B5EF4-FFF2-40B4-BE49-F238E27FC236}">
                <a16:creationId xmlns:a16="http://schemas.microsoft.com/office/drawing/2014/main" id="{F788A6B3-A22F-4EB6-A110-61269D311D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907" y="1752600"/>
            <a:ext cx="5688013" cy="397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B6E4572D-08DC-4A53-B99C-AE61038D52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5231" y="1476375"/>
            <a:ext cx="3671887" cy="404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74EB570F-57D4-421D-AEC4-52AE27914283}"/>
              </a:ext>
            </a:extLst>
          </p:cNvPr>
          <p:cNvSpPr txBox="1"/>
          <p:nvPr/>
        </p:nvSpPr>
        <p:spPr>
          <a:xfrm>
            <a:off x="5535231" y="5726112"/>
            <a:ext cx="3562514" cy="646331"/>
          </a:xfrm>
          <a:prstGeom prst="rect">
            <a:avLst/>
          </a:prstGeom>
          <a:noFill/>
        </p:spPr>
        <p:txBody>
          <a:bodyPr wrap="none">
            <a:spAutoFit/>
          </a:bodyPr>
          <a:lstStyle/>
          <a:p>
            <a:pPr eaLnBrk="1" hangingPunct="1">
              <a:defRPr/>
            </a:pPr>
            <a:r>
              <a:rPr lang="en-US" sz="1800" dirty="0">
                <a:solidFill>
                  <a:schemeClr val="tx2"/>
                </a:solidFill>
                <a:latin typeface="+mn-lt"/>
              </a:rPr>
              <a:t>           A. Anders and Y. Yang,</a:t>
            </a:r>
          </a:p>
          <a:p>
            <a:pPr eaLnBrk="1" hangingPunct="1">
              <a:defRPr/>
            </a:pPr>
            <a:r>
              <a:rPr lang="en-US" sz="1800" dirty="0">
                <a:solidFill>
                  <a:schemeClr val="tx2"/>
                </a:solidFill>
                <a:latin typeface="+mn-lt"/>
              </a:rPr>
              <a:t>Appl. Phys. Lett. 111, 064103 (2017)</a:t>
            </a:r>
            <a:endParaRPr lang="de-DE" sz="1800" dirty="0">
              <a:solidFill>
                <a:schemeClr val="tx2"/>
              </a:solidFill>
              <a:latin typeface="+mn-lt"/>
            </a:endParaRPr>
          </a:p>
        </p:txBody>
      </p:sp>
      <p:sp>
        <p:nvSpPr>
          <p:cNvPr id="7" name="TextBox 6">
            <a:extLst>
              <a:ext uri="{FF2B5EF4-FFF2-40B4-BE49-F238E27FC236}">
                <a16:creationId xmlns:a16="http://schemas.microsoft.com/office/drawing/2014/main" id="{176ABDF4-5BA4-4BEF-B90E-466A975454D6}"/>
              </a:ext>
            </a:extLst>
          </p:cNvPr>
          <p:cNvSpPr txBox="1"/>
          <p:nvPr/>
        </p:nvSpPr>
        <p:spPr>
          <a:xfrm>
            <a:off x="1861756" y="1395412"/>
            <a:ext cx="1230312" cy="369888"/>
          </a:xfrm>
          <a:prstGeom prst="rect">
            <a:avLst/>
          </a:prstGeom>
          <a:noFill/>
        </p:spPr>
        <p:txBody>
          <a:bodyPr wrap="none">
            <a:spAutoFit/>
          </a:bodyPr>
          <a:lstStyle/>
          <a:p>
            <a:pPr eaLnBrk="1" hangingPunct="1">
              <a:defRPr/>
            </a:pPr>
            <a:r>
              <a:rPr lang="en-US" sz="1800" dirty="0">
                <a:solidFill>
                  <a:schemeClr val="tx2"/>
                </a:solidFill>
                <a:latin typeface="+mn-lt"/>
              </a:rPr>
              <a:t>simulation</a:t>
            </a:r>
            <a:endParaRPr lang="de-DE" sz="1800" dirty="0">
              <a:solidFill>
                <a:schemeClr val="tx2"/>
              </a:solidFill>
              <a:latin typeface="+mn-lt"/>
            </a:endParaRPr>
          </a:p>
        </p:txBody>
      </p:sp>
      <p:sp>
        <p:nvSpPr>
          <p:cNvPr id="8" name="TextBox 7">
            <a:extLst>
              <a:ext uri="{FF2B5EF4-FFF2-40B4-BE49-F238E27FC236}">
                <a16:creationId xmlns:a16="http://schemas.microsoft.com/office/drawing/2014/main" id="{EE8B3982-0615-46A6-AB84-870F2376B464}"/>
              </a:ext>
            </a:extLst>
          </p:cNvPr>
          <p:cNvSpPr txBox="1"/>
          <p:nvPr/>
        </p:nvSpPr>
        <p:spPr>
          <a:xfrm>
            <a:off x="6038468" y="892175"/>
            <a:ext cx="2803525" cy="368300"/>
          </a:xfrm>
          <a:prstGeom prst="rect">
            <a:avLst/>
          </a:prstGeom>
          <a:noFill/>
        </p:spPr>
        <p:txBody>
          <a:bodyPr wrap="none">
            <a:spAutoFit/>
          </a:bodyPr>
          <a:lstStyle/>
          <a:p>
            <a:pPr eaLnBrk="1" hangingPunct="1">
              <a:defRPr/>
            </a:pPr>
            <a:r>
              <a:rPr lang="en-US" sz="1800" dirty="0">
                <a:solidFill>
                  <a:schemeClr val="tx2"/>
                </a:solidFill>
                <a:latin typeface="+mn-lt"/>
              </a:rPr>
              <a:t>streak camera experiment</a:t>
            </a:r>
            <a:endParaRPr lang="de-DE" sz="1800" dirty="0">
              <a:solidFill>
                <a:schemeClr val="tx2"/>
              </a:solidFill>
              <a:latin typeface="+mn-lt"/>
            </a:endParaRPr>
          </a:p>
        </p:txBody>
      </p:sp>
      <p:sp>
        <p:nvSpPr>
          <p:cNvPr id="9" name="Textfeld 8">
            <a:extLst>
              <a:ext uri="{FF2B5EF4-FFF2-40B4-BE49-F238E27FC236}">
                <a16:creationId xmlns:a16="http://schemas.microsoft.com/office/drawing/2014/main" id="{2E25FE5C-F118-46DE-89F0-F48193BDB038}"/>
              </a:ext>
            </a:extLst>
          </p:cNvPr>
          <p:cNvSpPr txBox="1">
            <a:spLocks noChangeArrowheads="1"/>
          </p:cNvSpPr>
          <p:nvPr/>
        </p:nvSpPr>
        <p:spPr bwMode="auto">
          <a:xfrm>
            <a:off x="287784" y="310629"/>
            <a:ext cx="8239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PIC Simulations vs Experiment</a:t>
            </a:r>
          </a:p>
        </p:txBody>
      </p:sp>
    </p:spTree>
    <p:extLst>
      <p:ext uri="{BB962C8B-B14F-4D97-AF65-F5344CB8AC3E}">
        <p14:creationId xmlns:p14="http://schemas.microsoft.com/office/powerpoint/2010/main" val="1443448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10">
            <a:extLst>
              <a:ext uri="{FF2B5EF4-FFF2-40B4-BE49-F238E27FC236}">
                <a16:creationId xmlns:a16="http://schemas.microsoft.com/office/drawing/2014/main" id="{473239B9-EAB8-4FC8-AFC5-805342D7BF82}"/>
              </a:ext>
            </a:extLst>
          </p:cNvPr>
          <p:cNvSpPr txBox="1">
            <a:spLocks noChangeArrowheads="1"/>
          </p:cNvSpPr>
          <p:nvPr/>
        </p:nvSpPr>
        <p:spPr bwMode="auto">
          <a:xfrm>
            <a:off x="647824" y="2484487"/>
            <a:ext cx="8407520" cy="2275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endParaRPr lang="en-US" altLang="en-DE" sz="2200" dirty="0">
              <a:solidFill>
                <a:schemeClr val="tx2"/>
              </a:solidFill>
              <a:latin typeface="Calibri" panose="020F0502020204030204" pitchFamily="34" charset="0"/>
              <a:cs typeface="Calibri" panose="020F0502020204030204" pitchFamily="34" charset="0"/>
              <a:sym typeface="Symbol" panose="05050102010706020507" pitchFamily="18" charset="2"/>
            </a:endParaRPr>
          </a:p>
          <a:p>
            <a:pPr>
              <a:lnSpc>
                <a:spcPts val="2700"/>
              </a:lnSpc>
              <a:spcAft>
                <a:spcPts val="300"/>
              </a:spcAft>
              <a:buSzPct val="130000"/>
              <a:buFont typeface="Arial" panose="020B0604020202020204" pitchFamily="34" charset="0"/>
              <a:buChar char="•"/>
            </a:pPr>
            <a:r>
              <a:rPr lang="en-US" altLang="en-DE" sz="2200" dirty="0">
                <a:solidFill>
                  <a:schemeClr val="tx2"/>
                </a:solidFill>
                <a:latin typeface="Calibri" panose="020F0502020204030204" pitchFamily="34" charset="0"/>
                <a:cs typeface="Calibri" panose="020F0502020204030204" pitchFamily="34" charset="0"/>
                <a:sym typeface="Symbol" panose="05050102010706020507" pitchFamily="18" charset="2"/>
              </a:rPr>
              <a:t>   Implicit (or explicit), adapted for multi-GPU environments</a:t>
            </a:r>
          </a:p>
          <a:p>
            <a:pPr>
              <a:lnSpc>
                <a:spcPts val="2700"/>
              </a:lnSpc>
              <a:spcAft>
                <a:spcPts val="300"/>
              </a:spcAft>
              <a:buSzPct val="130000"/>
              <a:buFont typeface="Arial" panose="020B0604020202020204" pitchFamily="34" charset="0"/>
              <a:buChar char="•"/>
            </a:pPr>
            <a:r>
              <a:rPr lang="en-US" altLang="en-DE" sz="2200" dirty="0">
                <a:solidFill>
                  <a:schemeClr val="tx2"/>
                </a:solidFill>
                <a:latin typeface="Calibri" panose="020F0502020204030204" pitchFamily="34" charset="0"/>
                <a:cs typeface="Calibri" panose="020F0502020204030204" pitchFamily="34" charset="0"/>
                <a:sym typeface="Symbol" panose="05050102010706020507" pitchFamily="18" charset="2"/>
              </a:rPr>
              <a:t>   Electromagnetic, electrostatic, or Darwin</a:t>
            </a:r>
          </a:p>
          <a:p>
            <a:pPr>
              <a:lnSpc>
                <a:spcPts val="2700"/>
              </a:lnSpc>
              <a:spcAft>
                <a:spcPts val="300"/>
              </a:spcAft>
              <a:buSzPct val="130000"/>
              <a:buFont typeface="Arial" panose="020B0604020202020204" pitchFamily="34" charset="0"/>
              <a:buChar char="•"/>
            </a:pPr>
            <a:r>
              <a:rPr lang="en-US" altLang="en-DE" sz="2200" dirty="0">
                <a:solidFill>
                  <a:schemeClr val="tx2"/>
                </a:solidFill>
                <a:latin typeface="Calibri" panose="020F0502020204030204" pitchFamily="34" charset="0"/>
                <a:cs typeface="Calibri" panose="020F0502020204030204" pitchFamily="34" charset="0"/>
                <a:sym typeface="Symbol" panose="05050102010706020507" pitchFamily="18" charset="2"/>
              </a:rPr>
              <a:t>   Modeling complex chemistry is possible</a:t>
            </a:r>
          </a:p>
          <a:p>
            <a:pPr eaLnBrk="1" hangingPunct="1">
              <a:lnSpc>
                <a:spcPts val="2700"/>
              </a:lnSpc>
              <a:spcAft>
                <a:spcPts val="300"/>
              </a:spcAft>
              <a:buSzPct val="130000"/>
              <a:buFont typeface="Arial" panose="020B0604020202020204" pitchFamily="34" charset="0"/>
              <a:buChar char="•"/>
            </a:pPr>
            <a:r>
              <a:rPr lang="en-US" altLang="en-DE" sz="2200" dirty="0">
                <a:solidFill>
                  <a:schemeClr val="tx2"/>
                </a:solidFill>
                <a:latin typeface="Calibri" panose="020F0502020204030204" pitchFamily="34" charset="0"/>
                <a:cs typeface="Calibri" panose="020F0502020204030204" pitchFamily="34" charset="0"/>
                <a:sym typeface="Symbol" panose="05050102010706020507" pitchFamily="18" charset="2"/>
              </a:rPr>
              <a:t>   Verified in several international benchmarks for magnetized plasmas</a:t>
            </a:r>
          </a:p>
          <a:p>
            <a:pPr eaLnBrk="1" hangingPunct="1">
              <a:lnSpc>
                <a:spcPts val="2700"/>
              </a:lnSpc>
              <a:spcAft>
                <a:spcPts val="300"/>
              </a:spcAft>
              <a:buSzPct val="130000"/>
              <a:buFont typeface="Arial" panose="020B0604020202020204" pitchFamily="34" charset="0"/>
              <a:buChar char="•"/>
            </a:pPr>
            <a:r>
              <a:rPr lang="en-US" altLang="en-DE" sz="2200" dirty="0">
                <a:solidFill>
                  <a:schemeClr val="tx2"/>
                </a:solidFill>
                <a:latin typeface="Calibri" panose="020F0502020204030204" pitchFamily="34" charset="0"/>
                <a:cs typeface="Calibri" panose="020F0502020204030204" pitchFamily="34" charset="0"/>
                <a:sym typeface="Symbol" panose="05050102010706020507" pitchFamily="18" charset="2"/>
              </a:rPr>
              <a:t>   Validated with various experimental data</a:t>
            </a:r>
          </a:p>
        </p:txBody>
      </p:sp>
      <p:sp>
        <p:nvSpPr>
          <p:cNvPr id="9" name="Textfeld 8">
            <a:extLst>
              <a:ext uri="{FF2B5EF4-FFF2-40B4-BE49-F238E27FC236}">
                <a16:creationId xmlns:a16="http://schemas.microsoft.com/office/drawing/2014/main" id="{9F72BB47-FB9A-4DD7-90DE-E05DE8E3EA00}"/>
              </a:ext>
            </a:extLst>
          </p:cNvPr>
          <p:cNvSpPr txBox="1">
            <a:spLocks noChangeArrowheads="1"/>
          </p:cNvSpPr>
          <p:nvPr/>
        </p:nvSpPr>
        <p:spPr bwMode="auto">
          <a:xfrm>
            <a:off x="287338" y="323850"/>
            <a:ext cx="856939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Energy-conserving implicit PIC (ECCOPIC) code family</a:t>
            </a:r>
          </a:p>
        </p:txBody>
      </p:sp>
      <p:sp>
        <p:nvSpPr>
          <p:cNvPr id="25" name="Textfeld 10">
            <a:extLst>
              <a:ext uri="{FF2B5EF4-FFF2-40B4-BE49-F238E27FC236}">
                <a16:creationId xmlns:a16="http://schemas.microsoft.com/office/drawing/2014/main" id="{37DACDB6-E913-474B-B5C3-6F6AF3215BF5}"/>
              </a:ext>
            </a:extLst>
          </p:cNvPr>
          <p:cNvSpPr txBox="1">
            <a:spLocks noChangeArrowheads="1"/>
          </p:cNvSpPr>
          <p:nvPr/>
        </p:nvSpPr>
        <p:spPr bwMode="auto">
          <a:xfrm>
            <a:off x="791840" y="2340471"/>
            <a:ext cx="8281988" cy="33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2200" dirty="0">
                <a:solidFill>
                  <a:schemeClr val="tx2"/>
                </a:solidFill>
                <a:latin typeface="Calibri" panose="020F0502020204030204" pitchFamily="34" charset="0"/>
                <a:cs typeface="Calibri" panose="020F0502020204030204" pitchFamily="34" charset="0"/>
                <a:sym typeface="Symbol" panose="05050102010706020507" pitchFamily="18" charset="2"/>
              </a:rPr>
              <a:t>Advanced implementation: </a:t>
            </a:r>
            <a:r>
              <a:rPr lang="en-US" altLang="en-DE" sz="2200" b="1" dirty="0">
                <a:solidFill>
                  <a:schemeClr val="tx2"/>
                </a:solidFill>
                <a:latin typeface="Calibri" panose="020F0502020204030204" pitchFamily="34" charset="0"/>
                <a:cs typeface="Calibri" panose="020F0502020204030204" pitchFamily="34" charset="0"/>
                <a:sym typeface="Symbol" panose="05050102010706020507" pitchFamily="18" charset="2"/>
              </a:rPr>
              <a:t>ECCOPIC</a:t>
            </a:r>
            <a:endParaRPr lang="en-US" altLang="en-DE" sz="2200" dirty="0">
              <a:solidFill>
                <a:schemeClr val="tx2"/>
              </a:solidFill>
              <a:latin typeface="Calibri" panose="020F0502020204030204" pitchFamily="34" charset="0"/>
              <a:cs typeface="Calibri" panose="020F0502020204030204" pitchFamily="34" charset="0"/>
              <a:sym typeface="Symbol" panose="05050102010706020507" pitchFamily="18" charset="2"/>
            </a:endParaRPr>
          </a:p>
        </p:txBody>
      </p:sp>
    </p:spTree>
    <p:extLst>
      <p:ext uri="{BB962C8B-B14F-4D97-AF65-F5344CB8AC3E}">
        <p14:creationId xmlns:p14="http://schemas.microsoft.com/office/powerpoint/2010/main" val="1563268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8">
            <a:extLst>
              <a:ext uri="{FF2B5EF4-FFF2-40B4-BE49-F238E27FC236}">
                <a16:creationId xmlns:a16="http://schemas.microsoft.com/office/drawing/2014/main" id="{6E4269E3-67FC-42F4-81A5-90042F81B4DB}"/>
              </a:ext>
            </a:extLst>
          </p:cNvPr>
          <p:cNvSpPr txBox="1">
            <a:spLocks noChangeArrowheads="1"/>
          </p:cNvSpPr>
          <p:nvPr/>
        </p:nvSpPr>
        <p:spPr bwMode="auto">
          <a:xfrm>
            <a:off x="287338" y="323850"/>
            <a:ext cx="8239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Validation 1: VHF CCP (</a:t>
            </a:r>
            <a:r>
              <a:rPr lang="en-US" altLang="en-DE" sz="2700" b="1" dirty="0" err="1">
                <a:solidFill>
                  <a:srgbClr val="003560"/>
                </a:solidFill>
                <a:latin typeface="Calibri" panose="020F0502020204030204" pitchFamily="34" charset="0"/>
                <a:cs typeface="Calibri" panose="020F0502020204030204" pitchFamily="34" charset="0"/>
              </a:rPr>
              <a:t>Ar</a:t>
            </a:r>
            <a:r>
              <a:rPr lang="en-US" altLang="en-DE" sz="2700" b="1" dirty="0">
                <a:solidFill>
                  <a:srgbClr val="003560"/>
                </a:solidFill>
                <a:latin typeface="Calibri" panose="020F0502020204030204" pitchFamily="34" charset="0"/>
                <a:cs typeface="Calibri" panose="020F0502020204030204" pitchFamily="34" charset="0"/>
              </a:rPr>
              <a:t>)</a:t>
            </a:r>
          </a:p>
        </p:txBody>
      </p:sp>
      <p:pic>
        <p:nvPicPr>
          <p:cNvPr id="6" name="Picture 5">
            <a:extLst>
              <a:ext uri="{FF2B5EF4-FFF2-40B4-BE49-F238E27FC236}">
                <a16:creationId xmlns:a16="http://schemas.microsoft.com/office/drawing/2014/main" id="{C70EA4FE-14FB-4F42-8923-0D2A082B2A82}"/>
              </a:ext>
            </a:extLst>
          </p:cNvPr>
          <p:cNvPicPr>
            <a:picLocks noChangeAspect="1"/>
          </p:cNvPicPr>
          <p:nvPr/>
        </p:nvPicPr>
        <p:blipFill>
          <a:blip r:embed="rId2"/>
          <a:stretch>
            <a:fillRect/>
          </a:stretch>
        </p:blipFill>
        <p:spPr>
          <a:xfrm>
            <a:off x="1871960" y="4068663"/>
            <a:ext cx="5420038" cy="2338184"/>
          </a:xfrm>
          <a:prstGeom prst="rect">
            <a:avLst/>
          </a:prstGeom>
        </p:spPr>
      </p:pic>
      <p:sp>
        <p:nvSpPr>
          <p:cNvPr id="7" name="Textfeld 10 2">
            <a:extLst>
              <a:ext uri="{FF2B5EF4-FFF2-40B4-BE49-F238E27FC236}">
                <a16:creationId xmlns:a16="http://schemas.microsoft.com/office/drawing/2014/main" id="{49786523-EE86-48D1-BB94-74E273EAFCD0}"/>
              </a:ext>
            </a:extLst>
          </p:cNvPr>
          <p:cNvSpPr txBox="1">
            <a:spLocks noChangeArrowheads="1"/>
          </p:cNvSpPr>
          <p:nvPr/>
        </p:nvSpPr>
        <p:spPr bwMode="auto">
          <a:xfrm>
            <a:off x="1727944" y="6500651"/>
            <a:ext cx="6192688"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1800" dirty="0">
                <a:solidFill>
                  <a:schemeClr val="tx2"/>
                </a:solidFill>
                <a:latin typeface="Calibri" panose="020F0502020204030204" pitchFamily="34" charset="0"/>
                <a:cs typeface="Calibri" panose="020F0502020204030204" pitchFamily="34" charset="0"/>
              </a:rPr>
              <a:t>[D. Eremin et al., Plasma Sources Sci. Technol. 32, 044007 (2023)]</a:t>
            </a:r>
          </a:p>
        </p:txBody>
      </p:sp>
      <p:sp>
        <p:nvSpPr>
          <p:cNvPr id="9" name="Textplatzhalter 2 1">
            <a:extLst>
              <a:ext uri="{FF2B5EF4-FFF2-40B4-BE49-F238E27FC236}">
                <a16:creationId xmlns:a16="http://schemas.microsoft.com/office/drawing/2014/main" id="{A3647F2E-4539-48B1-B414-5E4562E9F3F5}"/>
              </a:ext>
            </a:extLst>
          </p:cNvPr>
          <p:cNvSpPr txBox="1">
            <a:spLocks/>
          </p:cNvSpPr>
          <p:nvPr/>
        </p:nvSpPr>
        <p:spPr bwMode="auto">
          <a:xfrm>
            <a:off x="2232024" y="900311"/>
            <a:ext cx="5616575" cy="338137"/>
          </a:xfrm>
          <a:prstGeom prst="rect">
            <a:avLst/>
          </a:prstGeom>
          <a:noFill/>
          <a:ln>
            <a:noFill/>
          </a:ln>
        </p:spPr>
        <p:txBody>
          <a:bodyPr/>
          <a:lstStyle>
            <a:lvl1pPr defTabSz="1006475">
              <a:defRPr sz="200">
                <a:solidFill>
                  <a:schemeClr val="tx1"/>
                </a:solidFill>
                <a:latin typeface="Arial Narrow" panose="020B0606020202030204" pitchFamily="34" charset="0"/>
                <a:cs typeface="Arial" panose="020B0604020202020204" pitchFamily="34" charset="0"/>
              </a:defRPr>
            </a:lvl1pPr>
            <a:lvl2pPr marL="742950" indent="-285750" defTabSz="1006475">
              <a:defRPr sz="200">
                <a:solidFill>
                  <a:schemeClr val="tx1"/>
                </a:solidFill>
                <a:latin typeface="Arial Narrow" panose="020B0606020202030204" pitchFamily="34" charset="0"/>
                <a:cs typeface="Arial" panose="020B0604020202020204" pitchFamily="34" charset="0"/>
              </a:defRPr>
            </a:lvl2pPr>
            <a:lvl3pPr marL="1143000" indent="-228600" defTabSz="1006475">
              <a:defRPr sz="200">
                <a:solidFill>
                  <a:schemeClr val="tx1"/>
                </a:solidFill>
                <a:latin typeface="Arial Narrow" panose="020B0606020202030204" pitchFamily="34" charset="0"/>
                <a:cs typeface="Arial" panose="020B0604020202020204" pitchFamily="34" charset="0"/>
              </a:defRPr>
            </a:lvl3pPr>
            <a:lvl4pPr marL="1600200" indent="-228600" defTabSz="1006475">
              <a:defRPr sz="200">
                <a:solidFill>
                  <a:schemeClr val="tx1"/>
                </a:solidFill>
                <a:latin typeface="Arial Narrow" panose="020B0606020202030204" pitchFamily="34" charset="0"/>
                <a:cs typeface="Arial" panose="020B0604020202020204" pitchFamily="34" charset="0"/>
              </a:defRPr>
            </a:lvl4pPr>
            <a:lvl5pPr marL="2057400" indent="-228600" defTabSz="1006475">
              <a:defRPr sz="200">
                <a:solidFill>
                  <a:schemeClr val="tx1"/>
                </a:solidFill>
                <a:latin typeface="Arial Narrow" panose="020B0606020202030204" pitchFamily="34" charset="0"/>
                <a:cs typeface="Arial" panose="020B0604020202020204" pitchFamily="34" charset="0"/>
              </a:defRPr>
            </a:lvl5pPr>
            <a:lvl6pPr marL="25146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718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4290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862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spcBef>
                <a:spcPct val="20000"/>
              </a:spcBef>
              <a:buClr>
                <a:schemeClr val="accent1"/>
              </a:buClr>
              <a:defRPr/>
            </a:pPr>
            <a:r>
              <a:rPr lang="en-US" altLang="en-DE" sz="1800" dirty="0">
                <a:solidFill>
                  <a:schemeClr val="tx2"/>
                </a:solidFill>
                <a:latin typeface="+mn-lt"/>
                <a:ea typeface="MS PGothic" panose="020B0600070205080204" pitchFamily="34" charset="-128"/>
              </a:rPr>
              <a:t>[I. Sawada et al., </a:t>
            </a:r>
            <a:r>
              <a:rPr lang="en-US" altLang="en-DE" sz="1800" dirty="0" err="1">
                <a:solidFill>
                  <a:schemeClr val="tx2"/>
                </a:solidFill>
                <a:latin typeface="+mn-lt"/>
                <a:ea typeface="MS PGothic" panose="020B0600070205080204" pitchFamily="34" charset="-128"/>
              </a:rPr>
              <a:t>Jpn</a:t>
            </a:r>
            <a:r>
              <a:rPr lang="en-US" altLang="en-DE" sz="1800" dirty="0">
                <a:solidFill>
                  <a:schemeClr val="tx2"/>
                </a:solidFill>
                <a:latin typeface="+mn-lt"/>
                <a:ea typeface="MS PGothic" panose="020B0600070205080204" pitchFamily="34" charset="-128"/>
              </a:rPr>
              <a:t>. J. Appl. Phys. 53, 03DB01 (2014)]</a:t>
            </a:r>
          </a:p>
        </p:txBody>
      </p:sp>
      <p:pic>
        <p:nvPicPr>
          <p:cNvPr id="10" name="Picture 12">
            <a:extLst>
              <a:ext uri="{FF2B5EF4-FFF2-40B4-BE49-F238E27FC236}">
                <a16:creationId xmlns:a16="http://schemas.microsoft.com/office/drawing/2014/main" id="{5B8A39EA-4A90-4110-8FF1-E00BE1BB62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6615" y="1258772"/>
            <a:ext cx="3549145" cy="271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4119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feld 8">
            <a:extLst>
              <a:ext uri="{FF2B5EF4-FFF2-40B4-BE49-F238E27FC236}">
                <a16:creationId xmlns:a16="http://schemas.microsoft.com/office/drawing/2014/main" id="{D65D184F-C85D-4A7E-AFF1-67F444E56073}"/>
              </a:ext>
            </a:extLst>
          </p:cNvPr>
          <p:cNvSpPr txBox="1">
            <a:spLocks noChangeArrowheads="1"/>
          </p:cNvSpPr>
          <p:nvPr/>
        </p:nvSpPr>
        <p:spPr bwMode="auto">
          <a:xfrm>
            <a:off x="287338" y="323850"/>
            <a:ext cx="8239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Validation 2: ICP (</a:t>
            </a:r>
            <a:r>
              <a:rPr lang="en-US" altLang="en-DE" sz="2700" b="1" dirty="0" err="1">
                <a:solidFill>
                  <a:srgbClr val="003560"/>
                </a:solidFill>
                <a:latin typeface="Calibri" panose="020F0502020204030204" pitchFamily="34" charset="0"/>
                <a:cs typeface="Calibri" panose="020F0502020204030204" pitchFamily="34" charset="0"/>
              </a:rPr>
              <a:t>Ar</a:t>
            </a:r>
            <a:r>
              <a:rPr lang="en-US" altLang="en-DE" sz="2700" b="1" dirty="0">
                <a:solidFill>
                  <a:srgbClr val="003560"/>
                </a:solidFill>
                <a:latin typeface="Calibri" panose="020F0502020204030204" pitchFamily="34" charset="0"/>
                <a:cs typeface="Calibri" panose="020F0502020204030204" pitchFamily="34" charset="0"/>
              </a:rPr>
              <a:t>)</a:t>
            </a:r>
          </a:p>
        </p:txBody>
      </p:sp>
      <p:pic>
        <p:nvPicPr>
          <p:cNvPr id="19" name="Picture 18">
            <a:extLst>
              <a:ext uri="{FF2B5EF4-FFF2-40B4-BE49-F238E27FC236}">
                <a16:creationId xmlns:a16="http://schemas.microsoft.com/office/drawing/2014/main" id="{5BC0629A-340A-48F6-A7F2-786AB1DC61FA}"/>
              </a:ext>
            </a:extLst>
          </p:cNvPr>
          <p:cNvPicPr>
            <a:picLocks noChangeAspect="1"/>
          </p:cNvPicPr>
          <p:nvPr/>
        </p:nvPicPr>
        <p:blipFill>
          <a:blip r:embed="rId2"/>
          <a:stretch>
            <a:fillRect/>
          </a:stretch>
        </p:blipFill>
        <p:spPr>
          <a:xfrm>
            <a:off x="259077" y="4422604"/>
            <a:ext cx="3096344" cy="2444307"/>
          </a:xfrm>
          <a:prstGeom prst="rect">
            <a:avLst/>
          </a:prstGeom>
        </p:spPr>
      </p:pic>
      <p:pic>
        <p:nvPicPr>
          <p:cNvPr id="21" name="Picture 20">
            <a:extLst>
              <a:ext uri="{FF2B5EF4-FFF2-40B4-BE49-F238E27FC236}">
                <a16:creationId xmlns:a16="http://schemas.microsoft.com/office/drawing/2014/main" id="{D3BE1B36-2FF1-4E94-A1E3-58DB96E2C089}"/>
              </a:ext>
            </a:extLst>
          </p:cNvPr>
          <p:cNvPicPr>
            <a:picLocks noChangeAspect="1"/>
          </p:cNvPicPr>
          <p:nvPr/>
        </p:nvPicPr>
        <p:blipFill>
          <a:blip r:embed="rId3"/>
          <a:stretch>
            <a:fillRect/>
          </a:stretch>
        </p:blipFill>
        <p:spPr>
          <a:xfrm>
            <a:off x="3427429" y="4356695"/>
            <a:ext cx="2847605" cy="2478043"/>
          </a:xfrm>
          <a:prstGeom prst="rect">
            <a:avLst/>
          </a:prstGeom>
        </p:spPr>
      </p:pic>
      <p:pic>
        <p:nvPicPr>
          <p:cNvPr id="23" name="Picture 22">
            <a:extLst>
              <a:ext uri="{FF2B5EF4-FFF2-40B4-BE49-F238E27FC236}">
                <a16:creationId xmlns:a16="http://schemas.microsoft.com/office/drawing/2014/main" id="{2DA348D2-A409-4DE5-9250-8A85F5356490}"/>
              </a:ext>
            </a:extLst>
          </p:cNvPr>
          <p:cNvPicPr>
            <a:picLocks noChangeAspect="1"/>
          </p:cNvPicPr>
          <p:nvPr/>
        </p:nvPicPr>
        <p:blipFill>
          <a:blip r:embed="rId4"/>
          <a:stretch>
            <a:fillRect/>
          </a:stretch>
        </p:blipFill>
        <p:spPr>
          <a:xfrm>
            <a:off x="6451766" y="4422604"/>
            <a:ext cx="2866306" cy="2387503"/>
          </a:xfrm>
          <a:prstGeom prst="rect">
            <a:avLst/>
          </a:prstGeom>
        </p:spPr>
      </p:pic>
      <p:sp>
        <p:nvSpPr>
          <p:cNvPr id="24" name="Textfeld 10 2">
            <a:extLst>
              <a:ext uri="{FF2B5EF4-FFF2-40B4-BE49-F238E27FC236}">
                <a16:creationId xmlns:a16="http://schemas.microsoft.com/office/drawing/2014/main" id="{29A51321-2C5F-4220-9248-E6F9BDDDA179}"/>
              </a:ext>
            </a:extLst>
          </p:cNvPr>
          <p:cNvSpPr txBox="1">
            <a:spLocks noChangeArrowheads="1"/>
          </p:cNvSpPr>
          <p:nvPr/>
        </p:nvSpPr>
        <p:spPr bwMode="auto">
          <a:xfrm>
            <a:off x="1686362" y="1114694"/>
            <a:ext cx="6192688"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1800" dirty="0">
                <a:solidFill>
                  <a:schemeClr val="tx2"/>
                </a:solidFill>
                <a:latin typeface="Calibri" panose="020F0502020204030204" pitchFamily="34" charset="0"/>
                <a:cs typeface="Calibri" panose="020F0502020204030204" pitchFamily="34" charset="0"/>
              </a:rPr>
              <a:t>[V.A. </a:t>
            </a:r>
            <a:r>
              <a:rPr lang="en-US" altLang="en-DE" sz="1800" dirty="0" err="1">
                <a:solidFill>
                  <a:schemeClr val="tx2"/>
                </a:solidFill>
                <a:latin typeface="Calibri" panose="020F0502020204030204" pitchFamily="34" charset="0"/>
                <a:cs typeface="Calibri" panose="020F0502020204030204" pitchFamily="34" charset="0"/>
              </a:rPr>
              <a:t>Godyak</a:t>
            </a:r>
            <a:r>
              <a:rPr lang="en-US" altLang="en-DE" sz="1800" dirty="0">
                <a:solidFill>
                  <a:schemeClr val="tx2"/>
                </a:solidFill>
                <a:latin typeface="Calibri" panose="020F0502020204030204" pitchFamily="34" charset="0"/>
                <a:cs typeface="Calibri" panose="020F0502020204030204" pitchFamily="34" charset="0"/>
              </a:rPr>
              <a:t> et al., </a:t>
            </a:r>
            <a:r>
              <a:rPr lang="fr-FR" altLang="en-DE" sz="1800" dirty="0">
                <a:solidFill>
                  <a:schemeClr val="tx2"/>
                </a:solidFill>
                <a:latin typeface="Calibri" panose="020F0502020204030204" pitchFamily="34" charset="0"/>
                <a:cs typeface="Calibri" panose="020F0502020204030204" pitchFamily="34" charset="0"/>
              </a:rPr>
              <a:t>Plasma Sources </a:t>
            </a:r>
            <a:r>
              <a:rPr lang="fr-FR" altLang="en-DE" sz="1800" dirty="0" err="1">
                <a:solidFill>
                  <a:schemeClr val="tx2"/>
                </a:solidFill>
                <a:latin typeface="Calibri" panose="020F0502020204030204" pitchFamily="34" charset="0"/>
                <a:cs typeface="Calibri" panose="020F0502020204030204" pitchFamily="34" charset="0"/>
              </a:rPr>
              <a:t>Sci</a:t>
            </a:r>
            <a:r>
              <a:rPr lang="fr-FR" altLang="en-DE" sz="1800" dirty="0">
                <a:solidFill>
                  <a:schemeClr val="tx2"/>
                </a:solidFill>
                <a:latin typeface="Calibri" panose="020F0502020204030204" pitchFamily="34" charset="0"/>
                <a:cs typeface="Calibri" panose="020F0502020204030204" pitchFamily="34" charset="0"/>
              </a:rPr>
              <a:t>. </a:t>
            </a:r>
            <a:r>
              <a:rPr lang="fr-FR" altLang="en-DE" sz="1800" dirty="0" err="1">
                <a:solidFill>
                  <a:schemeClr val="tx2"/>
                </a:solidFill>
                <a:latin typeface="Calibri" panose="020F0502020204030204" pitchFamily="34" charset="0"/>
                <a:cs typeface="Calibri" panose="020F0502020204030204" pitchFamily="34" charset="0"/>
              </a:rPr>
              <a:t>Technol</a:t>
            </a:r>
            <a:r>
              <a:rPr lang="fr-FR" altLang="en-DE" sz="1800" dirty="0">
                <a:solidFill>
                  <a:schemeClr val="tx2"/>
                </a:solidFill>
                <a:latin typeface="Calibri" panose="020F0502020204030204" pitchFamily="34" charset="0"/>
                <a:cs typeface="Calibri" panose="020F0502020204030204" pitchFamily="34" charset="0"/>
              </a:rPr>
              <a:t>. 11, 525 (2002)</a:t>
            </a:r>
            <a:r>
              <a:rPr lang="en-US" altLang="en-DE" sz="1800" dirty="0">
                <a:solidFill>
                  <a:schemeClr val="tx2"/>
                </a:solidFill>
                <a:latin typeface="Calibri" panose="020F0502020204030204" pitchFamily="34" charset="0"/>
                <a:cs typeface="Calibri" panose="020F0502020204030204" pitchFamily="34" charset="0"/>
              </a:rPr>
              <a:t>]</a:t>
            </a:r>
          </a:p>
        </p:txBody>
      </p:sp>
      <p:pic>
        <p:nvPicPr>
          <p:cNvPr id="28" name="Picture 27">
            <a:extLst>
              <a:ext uri="{FF2B5EF4-FFF2-40B4-BE49-F238E27FC236}">
                <a16:creationId xmlns:a16="http://schemas.microsoft.com/office/drawing/2014/main" id="{77E9271A-6823-44B6-8ABE-4DD2A50BDB8D}"/>
              </a:ext>
            </a:extLst>
          </p:cNvPr>
          <p:cNvPicPr>
            <a:picLocks noChangeAspect="1"/>
          </p:cNvPicPr>
          <p:nvPr/>
        </p:nvPicPr>
        <p:blipFill>
          <a:blip r:embed="rId5"/>
          <a:stretch>
            <a:fillRect/>
          </a:stretch>
        </p:blipFill>
        <p:spPr>
          <a:xfrm>
            <a:off x="3600152" y="1675704"/>
            <a:ext cx="1980972" cy="2285340"/>
          </a:xfrm>
          <a:prstGeom prst="rect">
            <a:avLst/>
          </a:prstGeom>
        </p:spPr>
      </p:pic>
    </p:spTree>
    <p:extLst>
      <p:ext uri="{BB962C8B-B14F-4D97-AF65-F5344CB8AC3E}">
        <p14:creationId xmlns:p14="http://schemas.microsoft.com/office/powerpoint/2010/main" val="2945116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10 2">
            <a:extLst>
              <a:ext uri="{FF2B5EF4-FFF2-40B4-BE49-F238E27FC236}">
                <a16:creationId xmlns:a16="http://schemas.microsoft.com/office/drawing/2014/main" id="{E2B76D1D-B8EF-4479-860D-5676477039C7}"/>
              </a:ext>
            </a:extLst>
          </p:cNvPr>
          <p:cNvSpPr txBox="1">
            <a:spLocks noChangeArrowheads="1"/>
          </p:cNvSpPr>
          <p:nvPr/>
        </p:nvSpPr>
        <p:spPr bwMode="auto">
          <a:xfrm>
            <a:off x="3104664" y="524466"/>
            <a:ext cx="2880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1600" b="1" dirty="0">
                <a:solidFill>
                  <a:srgbClr val="002060"/>
                </a:solidFill>
                <a:latin typeface="Calibri" panose="020F0502020204030204" pitchFamily="34" charset="0"/>
                <a:cs typeface="Calibri" panose="020F0502020204030204" pitchFamily="34" charset="0"/>
              </a:rPr>
              <a:t>2</a:t>
            </a:r>
          </a:p>
        </p:txBody>
      </p:sp>
      <p:pic>
        <p:nvPicPr>
          <p:cNvPr id="7" name="Picture 6">
            <a:extLst>
              <a:ext uri="{FF2B5EF4-FFF2-40B4-BE49-F238E27FC236}">
                <a16:creationId xmlns:a16="http://schemas.microsoft.com/office/drawing/2014/main" id="{A3B68998-3D3B-450B-BA16-C37EAF72BDDD}"/>
              </a:ext>
            </a:extLst>
          </p:cNvPr>
          <p:cNvPicPr>
            <a:picLocks noChangeAspect="1"/>
          </p:cNvPicPr>
          <p:nvPr/>
        </p:nvPicPr>
        <p:blipFill>
          <a:blip r:embed="rId4"/>
          <a:stretch>
            <a:fillRect/>
          </a:stretch>
        </p:blipFill>
        <p:spPr>
          <a:xfrm>
            <a:off x="524204" y="2981874"/>
            <a:ext cx="2830012" cy="3253506"/>
          </a:xfrm>
          <a:prstGeom prst="rect">
            <a:avLst/>
          </a:prstGeom>
        </p:spPr>
      </p:pic>
      <p:pic>
        <p:nvPicPr>
          <p:cNvPr id="8" name="Picture 7">
            <a:extLst>
              <a:ext uri="{FF2B5EF4-FFF2-40B4-BE49-F238E27FC236}">
                <a16:creationId xmlns:a16="http://schemas.microsoft.com/office/drawing/2014/main" id="{0BA669B2-E78D-485F-8907-0D580EF25630}"/>
              </a:ext>
            </a:extLst>
          </p:cNvPr>
          <p:cNvPicPr>
            <a:picLocks noChangeAspect="1"/>
          </p:cNvPicPr>
          <p:nvPr/>
        </p:nvPicPr>
        <p:blipFill>
          <a:blip r:embed="rId5"/>
          <a:stretch>
            <a:fillRect/>
          </a:stretch>
        </p:blipFill>
        <p:spPr>
          <a:xfrm>
            <a:off x="3744168" y="2991128"/>
            <a:ext cx="2234255" cy="3253507"/>
          </a:xfrm>
          <a:prstGeom prst="rect">
            <a:avLst/>
          </a:prstGeom>
        </p:spPr>
      </p:pic>
      <p:pic>
        <p:nvPicPr>
          <p:cNvPr id="10" name="Picture 9" descr="\documentclass{article}&#10;\usepackage{amsmath}&#10;\pagestyle{empty}&#10;\begin{document}&#10;&#10;$$&#10;e, H^+, H^+_2, H^+_3, H, H_2&#10;$$&#10;&#10;&#10;\end{document}" title="IguanaTex Bitmap Display">
            <a:extLst>
              <a:ext uri="{FF2B5EF4-FFF2-40B4-BE49-F238E27FC236}">
                <a16:creationId xmlns:a16="http://schemas.microsoft.com/office/drawing/2014/main" id="{4E399744-44AF-4A84-944D-1CAF996C64E7}"/>
              </a:ext>
            </a:extLst>
          </p:cNvPr>
          <p:cNvPicPr>
            <a:picLocks noChangeAspect="1"/>
          </p:cNvPicPr>
          <p:nvPr>
            <p:custDataLst>
              <p:tags r:id="rId1"/>
            </p:custDataLst>
          </p:nvPr>
        </p:nvPicPr>
        <p:blipFill>
          <a:blip r:embed="rId6"/>
          <a:stretch>
            <a:fillRect/>
          </a:stretch>
        </p:blipFill>
        <p:spPr>
          <a:xfrm>
            <a:off x="3283134" y="6623238"/>
            <a:ext cx="2381714" cy="288000"/>
          </a:xfrm>
          <a:prstGeom prst="rect">
            <a:avLst/>
          </a:prstGeom>
        </p:spPr>
      </p:pic>
      <p:sp>
        <p:nvSpPr>
          <p:cNvPr id="13" name="Textplatzhalter 2 2">
            <a:extLst>
              <a:ext uri="{FF2B5EF4-FFF2-40B4-BE49-F238E27FC236}">
                <a16:creationId xmlns:a16="http://schemas.microsoft.com/office/drawing/2014/main" id="{1E8AF2B1-00FF-426D-AE22-053CF2586AD5}"/>
              </a:ext>
            </a:extLst>
          </p:cNvPr>
          <p:cNvSpPr txBox="1">
            <a:spLocks/>
          </p:cNvSpPr>
          <p:nvPr/>
        </p:nvSpPr>
        <p:spPr bwMode="auto">
          <a:xfrm>
            <a:off x="505368" y="2406558"/>
            <a:ext cx="5196350" cy="504825"/>
          </a:xfrm>
          <a:prstGeom prst="rect">
            <a:avLst/>
          </a:prstGeom>
          <a:noFill/>
          <a:ln>
            <a:noFill/>
          </a:ln>
        </p:spPr>
        <p:txBody>
          <a:bodyPr/>
          <a:lstStyle>
            <a:lvl1pPr defTabSz="1006475">
              <a:defRPr sz="200">
                <a:solidFill>
                  <a:schemeClr val="tx1"/>
                </a:solidFill>
                <a:latin typeface="Arial Narrow" panose="020B0606020202030204" pitchFamily="34" charset="0"/>
                <a:cs typeface="Arial" panose="020B0604020202020204" pitchFamily="34" charset="0"/>
              </a:defRPr>
            </a:lvl1pPr>
            <a:lvl2pPr marL="742950" indent="-285750" defTabSz="1006475">
              <a:defRPr sz="200">
                <a:solidFill>
                  <a:schemeClr val="tx1"/>
                </a:solidFill>
                <a:latin typeface="Arial Narrow" panose="020B0606020202030204" pitchFamily="34" charset="0"/>
                <a:cs typeface="Arial" panose="020B0604020202020204" pitchFamily="34" charset="0"/>
              </a:defRPr>
            </a:lvl2pPr>
            <a:lvl3pPr marL="1143000" indent="-228600" defTabSz="1006475">
              <a:defRPr sz="200">
                <a:solidFill>
                  <a:schemeClr val="tx1"/>
                </a:solidFill>
                <a:latin typeface="Arial Narrow" panose="020B0606020202030204" pitchFamily="34" charset="0"/>
                <a:cs typeface="Arial" panose="020B0604020202020204" pitchFamily="34" charset="0"/>
              </a:defRPr>
            </a:lvl3pPr>
            <a:lvl4pPr marL="1600200" indent="-228600" defTabSz="1006475">
              <a:defRPr sz="200">
                <a:solidFill>
                  <a:schemeClr val="tx1"/>
                </a:solidFill>
                <a:latin typeface="Arial Narrow" panose="020B0606020202030204" pitchFamily="34" charset="0"/>
                <a:cs typeface="Arial" panose="020B0604020202020204" pitchFamily="34" charset="0"/>
              </a:defRPr>
            </a:lvl4pPr>
            <a:lvl5pPr marL="2057400" indent="-228600" defTabSz="1006475">
              <a:defRPr sz="200">
                <a:solidFill>
                  <a:schemeClr val="tx1"/>
                </a:solidFill>
                <a:latin typeface="Arial Narrow" panose="020B0606020202030204" pitchFamily="34" charset="0"/>
                <a:cs typeface="Arial" panose="020B0604020202020204" pitchFamily="34" charset="0"/>
              </a:defRPr>
            </a:lvl5pPr>
            <a:lvl6pPr marL="25146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718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4290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862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spcBef>
                <a:spcPct val="20000"/>
              </a:spcBef>
              <a:buClr>
                <a:schemeClr val="accent1"/>
              </a:buClr>
              <a:defRPr/>
            </a:pPr>
            <a:r>
              <a:rPr lang="en-US" altLang="en-DE" sz="2000" dirty="0">
                <a:solidFill>
                  <a:schemeClr val="tx2"/>
                </a:solidFill>
                <a:latin typeface="+mn-lt"/>
                <a:ea typeface="MS PGothic" panose="020B0600070205080204" pitchFamily="34" charset="-128"/>
              </a:rPr>
              <a:t>Self-consistent PIC modeling of an ECR plasma in</a:t>
            </a:r>
          </a:p>
        </p:txBody>
      </p:sp>
      <p:pic>
        <p:nvPicPr>
          <p:cNvPr id="14" name="Picture 13" descr="\documentclass{article}&#10;\usepackage{amsmath}&#10;\pagestyle{empty}&#10;\begin{document}&#10;&#10;$$&#10;H_2&#10;$$&#10;&#10;&#10;\end{document}" title="IguanaTex Bitmap Display">
            <a:extLst>
              <a:ext uri="{FF2B5EF4-FFF2-40B4-BE49-F238E27FC236}">
                <a16:creationId xmlns:a16="http://schemas.microsoft.com/office/drawing/2014/main" id="{88D7F67D-5B66-476D-B752-3C3B7B5DD5E2}"/>
              </a:ext>
            </a:extLst>
          </p:cNvPr>
          <p:cNvPicPr>
            <a:picLocks noChangeAspect="1"/>
          </p:cNvPicPr>
          <p:nvPr>
            <p:custDataLst>
              <p:tags r:id="rId2"/>
            </p:custDataLst>
          </p:nvPr>
        </p:nvPicPr>
        <p:blipFill>
          <a:blip r:embed="rId7"/>
          <a:stretch>
            <a:fillRect/>
          </a:stretch>
        </p:blipFill>
        <p:spPr>
          <a:xfrm>
            <a:off x="5687350" y="2516103"/>
            <a:ext cx="291073" cy="211378"/>
          </a:xfrm>
          <a:prstGeom prst="rect">
            <a:avLst/>
          </a:prstGeom>
        </p:spPr>
      </p:pic>
      <p:pic>
        <p:nvPicPr>
          <p:cNvPr id="15" name="Picture 14">
            <a:extLst>
              <a:ext uri="{FF2B5EF4-FFF2-40B4-BE49-F238E27FC236}">
                <a16:creationId xmlns:a16="http://schemas.microsoft.com/office/drawing/2014/main" id="{F637E06E-47B3-4912-8398-D2DDD48D808E}"/>
              </a:ext>
            </a:extLst>
          </p:cNvPr>
          <p:cNvPicPr>
            <a:picLocks noChangeAspect="1"/>
          </p:cNvPicPr>
          <p:nvPr/>
        </p:nvPicPr>
        <p:blipFill>
          <a:blip r:embed="rId8"/>
          <a:stretch>
            <a:fillRect/>
          </a:stretch>
        </p:blipFill>
        <p:spPr>
          <a:xfrm rot="19691155">
            <a:off x="1489644" y="1015206"/>
            <a:ext cx="1944216" cy="1458162"/>
          </a:xfrm>
          <a:prstGeom prst="rect">
            <a:avLst/>
          </a:prstGeom>
        </p:spPr>
      </p:pic>
      <p:cxnSp>
        <p:nvCxnSpPr>
          <p:cNvPr id="16" name="Straight Arrow Connector 15">
            <a:extLst>
              <a:ext uri="{FF2B5EF4-FFF2-40B4-BE49-F238E27FC236}">
                <a16:creationId xmlns:a16="http://schemas.microsoft.com/office/drawing/2014/main" id="{F0239CF7-1E31-4A83-92D9-0610805AC112}"/>
              </a:ext>
            </a:extLst>
          </p:cNvPr>
          <p:cNvCxnSpPr>
            <a:cxnSpLocks/>
          </p:cNvCxnSpPr>
          <p:nvPr/>
        </p:nvCxnSpPr>
        <p:spPr>
          <a:xfrm>
            <a:off x="3354216" y="1799819"/>
            <a:ext cx="1034504" cy="0"/>
          </a:xfrm>
          <a:prstGeom prst="straightConnector1">
            <a:avLst/>
          </a:prstGeom>
          <a:ln w="34925">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7" name="Textfeld 10 1">
            <a:extLst>
              <a:ext uri="{FF2B5EF4-FFF2-40B4-BE49-F238E27FC236}">
                <a16:creationId xmlns:a16="http://schemas.microsoft.com/office/drawing/2014/main" id="{3A147612-0BAB-4EF7-802E-F855F41C1B3E}"/>
              </a:ext>
            </a:extLst>
          </p:cNvPr>
          <p:cNvSpPr txBox="1">
            <a:spLocks noChangeArrowheads="1"/>
          </p:cNvSpPr>
          <p:nvPr/>
        </p:nvSpPr>
        <p:spPr bwMode="auto">
          <a:xfrm>
            <a:off x="287784" y="324247"/>
            <a:ext cx="310491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2060"/>
                </a:solidFill>
                <a:latin typeface="Calibri" panose="020F0502020204030204" pitchFamily="34" charset="0"/>
                <a:cs typeface="Calibri" panose="020F0502020204030204" pitchFamily="34" charset="0"/>
              </a:rPr>
              <a:t>Validation 3: ECR (H  )</a:t>
            </a:r>
          </a:p>
        </p:txBody>
      </p:sp>
      <p:pic>
        <p:nvPicPr>
          <p:cNvPr id="19" name="Picture 19">
            <a:extLst>
              <a:ext uri="{FF2B5EF4-FFF2-40B4-BE49-F238E27FC236}">
                <a16:creationId xmlns:a16="http://schemas.microsoft.com/office/drawing/2014/main" id="{1F30FAD8-C88C-4960-A8A2-8179F9344B0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75042" y="130717"/>
            <a:ext cx="3395819" cy="237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2">
            <a:extLst>
              <a:ext uri="{FF2B5EF4-FFF2-40B4-BE49-F238E27FC236}">
                <a16:creationId xmlns:a16="http://schemas.microsoft.com/office/drawing/2014/main" id="{DA9DAF10-611A-4DA4-9C60-F4EEED104AD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69110" y="3348583"/>
            <a:ext cx="2805103"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2562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3">
            <a:extLst>
              <a:ext uri="{FF2B5EF4-FFF2-40B4-BE49-F238E27FC236}">
                <a16:creationId xmlns:a16="http://schemas.microsoft.com/office/drawing/2014/main" id="{11B5354F-FFD7-4237-A5D4-0F83BFA65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009" y="819767"/>
            <a:ext cx="3131494" cy="260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0">
            <a:extLst>
              <a:ext uri="{FF2B5EF4-FFF2-40B4-BE49-F238E27FC236}">
                <a16:creationId xmlns:a16="http://schemas.microsoft.com/office/drawing/2014/main" id="{EA88D06D-30ED-4714-B058-3AA75B44D5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0312" y="756295"/>
            <a:ext cx="3024337" cy="263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5">
            <a:extLst>
              <a:ext uri="{FF2B5EF4-FFF2-40B4-BE49-F238E27FC236}">
                <a16:creationId xmlns:a16="http://schemas.microsoft.com/office/drawing/2014/main" id="{250DC691-DD53-4D4E-B202-99D407CA4D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1369" y="3698350"/>
            <a:ext cx="3203502" cy="2238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documentclass{article}&#10;\usepackage{amsmath}&#10;\pagestyle{empty}&#10;\begin{document}&#10;&#10;$$&#10;f_{diss} = \frac{0.5 n_H}{0.5 n_H + n_{H_2}}&#10;$$&#10;&#10;\end{document}" title="IguanaTex Bitmap Display">
            <a:extLst>
              <a:ext uri="{FF2B5EF4-FFF2-40B4-BE49-F238E27FC236}">
                <a16:creationId xmlns:a16="http://schemas.microsoft.com/office/drawing/2014/main" id="{E1278A72-2EAD-449C-926B-99E5BD90B32E}"/>
              </a:ext>
            </a:extLst>
          </p:cNvPr>
          <p:cNvPicPr>
            <a:picLocks noChangeAspect="1"/>
          </p:cNvPicPr>
          <p:nvPr>
            <p:custDataLst>
              <p:tags r:id="rId1"/>
            </p:custDataLst>
          </p:nvPr>
        </p:nvPicPr>
        <p:blipFill>
          <a:blip r:embed="rId6"/>
          <a:stretch>
            <a:fillRect/>
          </a:stretch>
        </p:blipFill>
        <p:spPr>
          <a:xfrm>
            <a:off x="2117113" y="4452600"/>
            <a:ext cx="2016224" cy="514299"/>
          </a:xfrm>
          <a:prstGeom prst="rect">
            <a:avLst/>
          </a:prstGeom>
        </p:spPr>
      </p:pic>
      <p:sp>
        <p:nvSpPr>
          <p:cNvPr id="8" name="Textfeld 10 2">
            <a:extLst>
              <a:ext uri="{FF2B5EF4-FFF2-40B4-BE49-F238E27FC236}">
                <a16:creationId xmlns:a16="http://schemas.microsoft.com/office/drawing/2014/main" id="{B84CF115-2BED-45CA-ADC1-812C37D2AFCE}"/>
              </a:ext>
            </a:extLst>
          </p:cNvPr>
          <p:cNvSpPr txBox="1">
            <a:spLocks noChangeArrowheads="1"/>
          </p:cNvSpPr>
          <p:nvPr/>
        </p:nvSpPr>
        <p:spPr bwMode="auto">
          <a:xfrm>
            <a:off x="1757073" y="6096349"/>
            <a:ext cx="6192688" cy="320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1800" dirty="0">
                <a:solidFill>
                  <a:schemeClr val="tx2"/>
                </a:solidFill>
                <a:latin typeface="Calibri" panose="020F0502020204030204" pitchFamily="34" charset="0"/>
                <a:cs typeface="Calibri" panose="020F0502020204030204" pitchFamily="34" charset="0"/>
              </a:rPr>
              <a:t>[D. Eremin et al., </a:t>
            </a:r>
            <a:r>
              <a:rPr lang="fr-FR" altLang="en-DE" sz="1800" dirty="0">
                <a:solidFill>
                  <a:schemeClr val="tx2"/>
                </a:solidFill>
                <a:latin typeface="Calibri" panose="020F0502020204030204" pitchFamily="34" charset="0"/>
                <a:cs typeface="Calibri" panose="020F0502020204030204" pitchFamily="34" charset="0"/>
              </a:rPr>
              <a:t>Plasma Sources </a:t>
            </a:r>
            <a:r>
              <a:rPr lang="fr-FR" altLang="en-DE" sz="1800" dirty="0" err="1">
                <a:solidFill>
                  <a:schemeClr val="tx2"/>
                </a:solidFill>
                <a:latin typeface="Calibri" panose="020F0502020204030204" pitchFamily="34" charset="0"/>
                <a:cs typeface="Calibri" panose="020F0502020204030204" pitchFamily="34" charset="0"/>
              </a:rPr>
              <a:t>Sci</a:t>
            </a:r>
            <a:r>
              <a:rPr lang="fr-FR" altLang="en-DE" sz="1800" dirty="0">
                <a:solidFill>
                  <a:schemeClr val="tx2"/>
                </a:solidFill>
                <a:latin typeface="Calibri" panose="020F0502020204030204" pitchFamily="34" charset="0"/>
                <a:cs typeface="Calibri" panose="020F0502020204030204" pitchFamily="34" charset="0"/>
              </a:rPr>
              <a:t>. </a:t>
            </a:r>
            <a:r>
              <a:rPr lang="fr-FR" altLang="en-DE" sz="1800" dirty="0" err="1">
                <a:solidFill>
                  <a:schemeClr val="tx2"/>
                </a:solidFill>
                <a:latin typeface="Calibri" panose="020F0502020204030204" pitchFamily="34" charset="0"/>
                <a:cs typeface="Calibri" panose="020F0502020204030204" pitchFamily="34" charset="0"/>
              </a:rPr>
              <a:t>Technol</a:t>
            </a:r>
            <a:r>
              <a:rPr lang="fr-FR" altLang="en-DE" sz="1800" dirty="0">
                <a:solidFill>
                  <a:schemeClr val="tx2"/>
                </a:solidFill>
                <a:latin typeface="Calibri" panose="020F0502020204030204" pitchFamily="34" charset="0"/>
                <a:cs typeface="Calibri" panose="020F0502020204030204" pitchFamily="34" charset="0"/>
              </a:rPr>
              <a:t>., 34, 065001 (2025)]</a:t>
            </a:r>
            <a:endParaRPr lang="en-US" altLang="en-DE" sz="1800"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60538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0 1">
            <a:extLst>
              <a:ext uri="{FF2B5EF4-FFF2-40B4-BE49-F238E27FC236}">
                <a16:creationId xmlns:a16="http://schemas.microsoft.com/office/drawing/2014/main" id="{1A514E14-6504-4D22-B4F9-4250AC69B98B}"/>
              </a:ext>
            </a:extLst>
          </p:cNvPr>
          <p:cNvSpPr txBox="1">
            <a:spLocks noChangeArrowheads="1"/>
          </p:cNvSpPr>
          <p:nvPr/>
        </p:nvSpPr>
        <p:spPr bwMode="auto">
          <a:xfrm>
            <a:off x="215776" y="324247"/>
            <a:ext cx="86414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2060"/>
                </a:solidFill>
                <a:latin typeface="Calibri" panose="020F0502020204030204" pitchFamily="34" charset="0"/>
                <a:cs typeface="Calibri" panose="020F0502020204030204" pitchFamily="34" charset="0"/>
              </a:rPr>
              <a:t>Comparison of 3 Different Discharges: CCP, ICP, and ECR (H  )</a:t>
            </a:r>
          </a:p>
        </p:txBody>
      </p:sp>
      <p:sp>
        <p:nvSpPr>
          <p:cNvPr id="5" name="Textfeld 10 2 1">
            <a:extLst>
              <a:ext uri="{FF2B5EF4-FFF2-40B4-BE49-F238E27FC236}">
                <a16:creationId xmlns:a16="http://schemas.microsoft.com/office/drawing/2014/main" id="{118A2C71-6E56-42CD-B270-86A6E1BEE24A}"/>
              </a:ext>
            </a:extLst>
          </p:cNvPr>
          <p:cNvSpPr txBox="1">
            <a:spLocks noChangeArrowheads="1"/>
          </p:cNvSpPr>
          <p:nvPr/>
        </p:nvSpPr>
        <p:spPr bwMode="auto">
          <a:xfrm>
            <a:off x="8496696" y="531996"/>
            <a:ext cx="28803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1600" b="1" dirty="0">
                <a:solidFill>
                  <a:srgbClr val="002060"/>
                </a:solidFill>
                <a:latin typeface="Calibri" panose="020F0502020204030204" pitchFamily="34" charset="0"/>
                <a:cs typeface="Calibri" panose="020F0502020204030204" pitchFamily="34" charset="0"/>
              </a:rPr>
              <a:t>2</a:t>
            </a:r>
          </a:p>
        </p:txBody>
      </p:sp>
      <p:pic>
        <p:nvPicPr>
          <p:cNvPr id="7" name="Picture 6">
            <a:extLst>
              <a:ext uri="{FF2B5EF4-FFF2-40B4-BE49-F238E27FC236}">
                <a16:creationId xmlns:a16="http://schemas.microsoft.com/office/drawing/2014/main" id="{A98BA840-99E1-4FE0-B8A2-DA9108D92136}"/>
              </a:ext>
            </a:extLst>
          </p:cNvPr>
          <p:cNvPicPr>
            <a:picLocks noChangeAspect="1"/>
          </p:cNvPicPr>
          <p:nvPr/>
        </p:nvPicPr>
        <p:blipFill>
          <a:blip r:embed="rId3"/>
          <a:stretch>
            <a:fillRect/>
          </a:stretch>
        </p:blipFill>
        <p:spPr>
          <a:xfrm>
            <a:off x="6727441" y="2096895"/>
            <a:ext cx="2740954" cy="2097478"/>
          </a:xfrm>
          <a:prstGeom prst="rect">
            <a:avLst/>
          </a:prstGeom>
        </p:spPr>
      </p:pic>
      <p:pic>
        <p:nvPicPr>
          <p:cNvPr id="9" name="Picture 8">
            <a:extLst>
              <a:ext uri="{FF2B5EF4-FFF2-40B4-BE49-F238E27FC236}">
                <a16:creationId xmlns:a16="http://schemas.microsoft.com/office/drawing/2014/main" id="{35FAF15D-50BE-4592-82F0-B7A113573613}"/>
              </a:ext>
            </a:extLst>
          </p:cNvPr>
          <p:cNvPicPr>
            <a:picLocks noChangeAspect="1"/>
          </p:cNvPicPr>
          <p:nvPr/>
        </p:nvPicPr>
        <p:blipFill>
          <a:blip r:embed="rId4"/>
          <a:stretch>
            <a:fillRect/>
          </a:stretch>
        </p:blipFill>
        <p:spPr>
          <a:xfrm>
            <a:off x="246721" y="2091843"/>
            <a:ext cx="3384376" cy="2058253"/>
          </a:xfrm>
          <a:prstGeom prst="rect">
            <a:avLst/>
          </a:prstGeom>
        </p:spPr>
      </p:pic>
      <p:pic>
        <p:nvPicPr>
          <p:cNvPr id="11" name="Picture 10">
            <a:extLst>
              <a:ext uri="{FF2B5EF4-FFF2-40B4-BE49-F238E27FC236}">
                <a16:creationId xmlns:a16="http://schemas.microsoft.com/office/drawing/2014/main" id="{858CB18E-1BAD-44FD-AF47-997615984DE3}"/>
              </a:ext>
            </a:extLst>
          </p:cNvPr>
          <p:cNvPicPr>
            <a:picLocks noChangeAspect="1"/>
          </p:cNvPicPr>
          <p:nvPr/>
        </p:nvPicPr>
        <p:blipFill>
          <a:blip r:embed="rId5"/>
          <a:stretch>
            <a:fillRect/>
          </a:stretch>
        </p:blipFill>
        <p:spPr>
          <a:xfrm>
            <a:off x="3977607" y="2124447"/>
            <a:ext cx="2668946" cy="2042375"/>
          </a:xfrm>
          <a:prstGeom prst="rect">
            <a:avLst/>
          </a:prstGeom>
        </p:spPr>
      </p:pic>
      <p:sp>
        <p:nvSpPr>
          <p:cNvPr id="12" name="Textplatzhalter 2 2 1">
            <a:extLst>
              <a:ext uri="{FF2B5EF4-FFF2-40B4-BE49-F238E27FC236}">
                <a16:creationId xmlns:a16="http://schemas.microsoft.com/office/drawing/2014/main" id="{6ED02531-EC0F-460F-A6C1-D0097D4494EA}"/>
              </a:ext>
            </a:extLst>
          </p:cNvPr>
          <p:cNvSpPr txBox="1">
            <a:spLocks/>
          </p:cNvSpPr>
          <p:nvPr/>
        </p:nvSpPr>
        <p:spPr bwMode="auto">
          <a:xfrm>
            <a:off x="462745" y="1692399"/>
            <a:ext cx="648072" cy="504825"/>
          </a:xfrm>
          <a:prstGeom prst="rect">
            <a:avLst/>
          </a:prstGeom>
          <a:noFill/>
          <a:ln>
            <a:noFill/>
          </a:ln>
        </p:spPr>
        <p:txBody>
          <a:bodyPr/>
          <a:lstStyle>
            <a:lvl1pPr defTabSz="1006475">
              <a:defRPr sz="200">
                <a:solidFill>
                  <a:schemeClr val="tx1"/>
                </a:solidFill>
                <a:latin typeface="Arial Narrow" panose="020B0606020202030204" pitchFamily="34" charset="0"/>
                <a:cs typeface="Arial" panose="020B0604020202020204" pitchFamily="34" charset="0"/>
              </a:defRPr>
            </a:lvl1pPr>
            <a:lvl2pPr marL="742950" indent="-285750" defTabSz="1006475">
              <a:defRPr sz="200">
                <a:solidFill>
                  <a:schemeClr val="tx1"/>
                </a:solidFill>
                <a:latin typeface="Arial Narrow" panose="020B0606020202030204" pitchFamily="34" charset="0"/>
                <a:cs typeface="Arial" panose="020B0604020202020204" pitchFamily="34" charset="0"/>
              </a:defRPr>
            </a:lvl2pPr>
            <a:lvl3pPr marL="1143000" indent="-228600" defTabSz="1006475">
              <a:defRPr sz="200">
                <a:solidFill>
                  <a:schemeClr val="tx1"/>
                </a:solidFill>
                <a:latin typeface="Arial Narrow" panose="020B0606020202030204" pitchFamily="34" charset="0"/>
                <a:cs typeface="Arial" panose="020B0604020202020204" pitchFamily="34" charset="0"/>
              </a:defRPr>
            </a:lvl3pPr>
            <a:lvl4pPr marL="1600200" indent="-228600" defTabSz="1006475">
              <a:defRPr sz="200">
                <a:solidFill>
                  <a:schemeClr val="tx1"/>
                </a:solidFill>
                <a:latin typeface="Arial Narrow" panose="020B0606020202030204" pitchFamily="34" charset="0"/>
                <a:cs typeface="Arial" panose="020B0604020202020204" pitchFamily="34" charset="0"/>
              </a:defRPr>
            </a:lvl4pPr>
            <a:lvl5pPr marL="2057400" indent="-228600" defTabSz="1006475">
              <a:defRPr sz="200">
                <a:solidFill>
                  <a:schemeClr val="tx1"/>
                </a:solidFill>
                <a:latin typeface="Arial Narrow" panose="020B0606020202030204" pitchFamily="34" charset="0"/>
                <a:cs typeface="Arial" panose="020B0604020202020204" pitchFamily="34" charset="0"/>
              </a:defRPr>
            </a:lvl5pPr>
            <a:lvl6pPr marL="25146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718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4290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862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spcBef>
                <a:spcPct val="20000"/>
              </a:spcBef>
              <a:buClr>
                <a:schemeClr val="accent1"/>
              </a:buClr>
              <a:defRPr/>
            </a:pPr>
            <a:r>
              <a:rPr lang="en-US" altLang="en-DE" sz="2000" dirty="0">
                <a:solidFill>
                  <a:schemeClr val="tx2"/>
                </a:solidFill>
                <a:latin typeface="+mn-lt"/>
                <a:ea typeface="MS PGothic" panose="020B0600070205080204" pitchFamily="34" charset="-128"/>
              </a:rPr>
              <a:t>ECR</a:t>
            </a:r>
          </a:p>
        </p:txBody>
      </p:sp>
      <p:sp>
        <p:nvSpPr>
          <p:cNvPr id="13" name="Textplatzhalter 2 2 2">
            <a:extLst>
              <a:ext uri="{FF2B5EF4-FFF2-40B4-BE49-F238E27FC236}">
                <a16:creationId xmlns:a16="http://schemas.microsoft.com/office/drawing/2014/main" id="{36ED5960-C265-48CE-B8C2-4D68F7FDAC7D}"/>
              </a:ext>
            </a:extLst>
          </p:cNvPr>
          <p:cNvSpPr txBox="1">
            <a:spLocks/>
          </p:cNvSpPr>
          <p:nvPr/>
        </p:nvSpPr>
        <p:spPr bwMode="auto">
          <a:xfrm>
            <a:off x="4220223" y="1692398"/>
            <a:ext cx="1296144" cy="504825"/>
          </a:xfrm>
          <a:prstGeom prst="rect">
            <a:avLst/>
          </a:prstGeom>
          <a:noFill/>
          <a:ln>
            <a:noFill/>
          </a:ln>
        </p:spPr>
        <p:txBody>
          <a:bodyPr/>
          <a:lstStyle>
            <a:lvl1pPr defTabSz="1006475">
              <a:defRPr sz="200">
                <a:solidFill>
                  <a:schemeClr val="tx1"/>
                </a:solidFill>
                <a:latin typeface="Arial Narrow" panose="020B0606020202030204" pitchFamily="34" charset="0"/>
                <a:cs typeface="Arial" panose="020B0604020202020204" pitchFamily="34" charset="0"/>
              </a:defRPr>
            </a:lvl1pPr>
            <a:lvl2pPr marL="742950" indent="-285750" defTabSz="1006475">
              <a:defRPr sz="200">
                <a:solidFill>
                  <a:schemeClr val="tx1"/>
                </a:solidFill>
                <a:latin typeface="Arial Narrow" panose="020B0606020202030204" pitchFamily="34" charset="0"/>
                <a:cs typeface="Arial" panose="020B0604020202020204" pitchFamily="34" charset="0"/>
              </a:defRPr>
            </a:lvl2pPr>
            <a:lvl3pPr marL="1143000" indent="-228600" defTabSz="1006475">
              <a:defRPr sz="200">
                <a:solidFill>
                  <a:schemeClr val="tx1"/>
                </a:solidFill>
                <a:latin typeface="Arial Narrow" panose="020B0606020202030204" pitchFamily="34" charset="0"/>
                <a:cs typeface="Arial" panose="020B0604020202020204" pitchFamily="34" charset="0"/>
              </a:defRPr>
            </a:lvl3pPr>
            <a:lvl4pPr marL="1600200" indent="-228600" defTabSz="1006475">
              <a:defRPr sz="200">
                <a:solidFill>
                  <a:schemeClr val="tx1"/>
                </a:solidFill>
                <a:latin typeface="Arial Narrow" panose="020B0606020202030204" pitchFamily="34" charset="0"/>
                <a:cs typeface="Arial" panose="020B0604020202020204" pitchFamily="34" charset="0"/>
              </a:defRPr>
            </a:lvl4pPr>
            <a:lvl5pPr marL="2057400" indent="-228600" defTabSz="1006475">
              <a:defRPr sz="200">
                <a:solidFill>
                  <a:schemeClr val="tx1"/>
                </a:solidFill>
                <a:latin typeface="Arial Narrow" panose="020B0606020202030204" pitchFamily="34" charset="0"/>
                <a:cs typeface="Arial" panose="020B0604020202020204" pitchFamily="34" charset="0"/>
              </a:defRPr>
            </a:lvl5pPr>
            <a:lvl6pPr marL="25146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718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4290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862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spcBef>
                <a:spcPct val="20000"/>
              </a:spcBef>
              <a:buClr>
                <a:schemeClr val="accent1"/>
              </a:buClr>
              <a:defRPr/>
            </a:pPr>
            <a:r>
              <a:rPr lang="en-US" altLang="en-DE" sz="2000" dirty="0" err="1">
                <a:solidFill>
                  <a:schemeClr val="tx2"/>
                </a:solidFill>
                <a:latin typeface="+mn-lt"/>
                <a:ea typeface="MS PGothic" panose="020B0600070205080204" pitchFamily="34" charset="-128"/>
              </a:rPr>
              <a:t>Surfatron</a:t>
            </a:r>
            <a:endParaRPr lang="en-US" altLang="en-DE" sz="2000" dirty="0">
              <a:solidFill>
                <a:schemeClr val="tx2"/>
              </a:solidFill>
              <a:latin typeface="+mn-lt"/>
              <a:ea typeface="MS PGothic" panose="020B0600070205080204" pitchFamily="34" charset="-128"/>
            </a:endParaRPr>
          </a:p>
        </p:txBody>
      </p:sp>
      <p:sp>
        <p:nvSpPr>
          <p:cNvPr id="14" name="Textplatzhalter 2 2 3">
            <a:extLst>
              <a:ext uri="{FF2B5EF4-FFF2-40B4-BE49-F238E27FC236}">
                <a16:creationId xmlns:a16="http://schemas.microsoft.com/office/drawing/2014/main" id="{FBF2C6E9-EEF2-4DEC-81B2-0DD96F2198AD}"/>
              </a:ext>
            </a:extLst>
          </p:cNvPr>
          <p:cNvSpPr txBox="1">
            <a:spLocks/>
          </p:cNvSpPr>
          <p:nvPr/>
        </p:nvSpPr>
        <p:spPr bwMode="auto">
          <a:xfrm>
            <a:off x="6993063" y="1692397"/>
            <a:ext cx="1296144" cy="504825"/>
          </a:xfrm>
          <a:prstGeom prst="rect">
            <a:avLst/>
          </a:prstGeom>
          <a:noFill/>
          <a:ln>
            <a:noFill/>
          </a:ln>
        </p:spPr>
        <p:txBody>
          <a:bodyPr/>
          <a:lstStyle>
            <a:lvl1pPr defTabSz="1006475">
              <a:defRPr sz="200">
                <a:solidFill>
                  <a:schemeClr val="tx1"/>
                </a:solidFill>
                <a:latin typeface="Arial Narrow" panose="020B0606020202030204" pitchFamily="34" charset="0"/>
                <a:cs typeface="Arial" panose="020B0604020202020204" pitchFamily="34" charset="0"/>
              </a:defRPr>
            </a:lvl1pPr>
            <a:lvl2pPr marL="742950" indent="-285750" defTabSz="1006475">
              <a:defRPr sz="200">
                <a:solidFill>
                  <a:schemeClr val="tx1"/>
                </a:solidFill>
                <a:latin typeface="Arial Narrow" panose="020B0606020202030204" pitchFamily="34" charset="0"/>
                <a:cs typeface="Arial" panose="020B0604020202020204" pitchFamily="34" charset="0"/>
              </a:defRPr>
            </a:lvl2pPr>
            <a:lvl3pPr marL="1143000" indent="-228600" defTabSz="1006475">
              <a:defRPr sz="200">
                <a:solidFill>
                  <a:schemeClr val="tx1"/>
                </a:solidFill>
                <a:latin typeface="Arial Narrow" panose="020B0606020202030204" pitchFamily="34" charset="0"/>
                <a:cs typeface="Arial" panose="020B0604020202020204" pitchFamily="34" charset="0"/>
              </a:defRPr>
            </a:lvl3pPr>
            <a:lvl4pPr marL="1600200" indent="-228600" defTabSz="1006475">
              <a:defRPr sz="200">
                <a:solidFill>
                  <a:schemeClr val="tx1"/>
                </a:solidFill>
                <a:latin typeface="Arial Narrow" panose="020B0606020202030204" pitchFamily="34" charset="0"/>
                <a:cs typeface="Arial" panose="020B0604020202020204" pitchFamily="34" charset="0"/>
              </a:defRPr>
            </a:lvl4pPr>
            <a:lvl5pPr marL="2057400" indent="-228600" defTabSz="1006475">
              <a:defRPr sz="200">
                <a:solidFill>
                  <a:schemeClr val="tx1"/>
                </a:solidFill>
                <a:latin typeface="Arial Narrow" panose="020B0606020202030204" pitchFamily="34" charset="0"/>
                <a:cs typeface="Arial" panose="020B0604020202020204" pitchFamily="34" charset="0"/>
              </a:defRPr>
            </a:lvl5pPr>
            <a:lvl6pPr marL="25146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718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4290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86200" indent="-228600" defTabSz="100647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spcBef>
                <a:spcPct val="20000"/>
              </a:spcBef>
              <a:buClr>
                <a:schemeClr val="accent1"/>
              </a:buClr>
              <a:defRPr/>
            </a:pPr>
            <a:r>
              <a:rPr lang="en-US" altLang="en-DE" sz="2000" dirty="0">
                <a:solidFill>
                  <a:schemeClr val="tx2"/>
                </a:solidFill>
                <a:latin typeface="+mn-lt"/>
                <a:ea typeface="MS PGothic" panose="020B0600070205080204" pitchFamily="34" charset="-128"/>
              </a:rPr>
              <a:t>CCP</a:t>
            </a:r>
          </a:p>
        </p:txBody>
      </p:sp>
      <p:sp>
        <p:nvSpPr>
          <p:cNvPr id="15" name="Textfeld 10 2 2">
            <a:extLst>
              <a:ext uri="{FF2B5EF4-FFF2-40B4-BE49-F238E27FC236}">
                <a16:creationId xmlns:a16="http://schemas.microsoft.com/office/drawing/2014/main" id="{4E9740EA-3DBD-44AC-ADD1-C0130B73DBFC}"/>
              </a:ext>
            </a:extLst>
          </p:cNvPr>
          <p:cNvSpPr txBox="1">
            <a:spLocks noChangeArrowheads="1"/>
          </p:cNvSpPr>
          <p:nvPr/>
        </p:nvSpPr>
        <p:spPr bwMode="auto">
          <a:xfrm>
            <a:off x="534753" y="1078968"/>
            <a:ext cx="6192688" cy="327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2000" dirty="0">
                <a:solidFill>
                  <a:schemeClr val="tx2"/>
                </a:solidFill>
                <a:latin typeface="Calibri" panose="020F0502020204030204" pitchFamily="34" charset="0"/>
                <a:cs typeface="Calibri" panose="020F0502020204030204" pitchFamily="34" charset="0"/>
              </a:rPr>
              <a:t>5 Pa, same volume-averaged H  dissociation rate</a:t>
            </a:r>
          </a:p>
        </p:txBody>
      </p:sp>
      <p:sp>
        <p:nvSpPr>
          <p:cNvPr id="16" name="Textfeld 10 2 3">
            <a:extLst>
              <a:ext uri="{FF2B5EF4-FFF2-40B4-BE49-F238E27FC236}">
                <a16:creationId xmlns:a16="http://schemas.microsoft.com/office/drawing/2014/main" id="{B077F88D-0A43-460E-BE21-942D80472ACC}"/>
              </a:ext>
            </a:extLst>
          </p:cNvPr>
          <p:cNvSpPr txBox="1">
            <a:spLocks noChangeArrowheads="1"/>
          </p:cNvSpPr>
          <p:nvPr/>
        </p:nvSpPr>
        <p:spPr bwMode="auto">
          <a:xfrm>
            <a:off x="3672160" y="1262592"/>
            <a:ext cx="61510" cy="155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1000" dirty="0">
                <a:solidFill>
                  <a:schemeClr val="tx2"/>
                </a:solidFill>
                <a:latin typeface="Calibri" panose="020F0502020204030204" pitchFamily="34" charset="0"/>
                <a:cs typeface="Calibri" panose="020F0502020204030204" pitchFamily="34" charset="0"/>
              </a:rPr>
              <a:t>2</a:t>
            </a:r>
          </a:p>
        </p:txBody>
      </p:sp>
      <p:pic>
        <p:nvPicPr>
          <p:cNvPr id="20" name="Picture 19" descr="\documentclass{article}&#10;\usepackage{amsmath}&#10;\pagestyle{empty}&#10;\begin{document}&#10;&#10;$\overline{R}_d = 3.7 \times 10^{23} \, {\rm m}^{-3}{\rm s}^{-1}$&#10;&#10;&#10;\end{document}" title="IguanaTex Picture Display">
            <a:extLst>
              <a:ext uri="{FF2B5EF4-FFF2-40B4-BE49-F238E27FC236}">
                <a16:creationId xmlns:a16="http://schemas.microsoft.com/office/drawing/2014/main" id="{FAF7D671-76EB-4E95-BE56-86145AA5BA5D}"/>
              </a:ext>
            </a:extLst>
          </p:cNvPr>
          <p:cNvPicPr>
            <a:picLocks noChangeAspect="1"/>
          </p:cNvPicPr>
          <p:nvPr>
            <p:custDataLst>
              <p:tags r:id="rId1"/>
            </p:custDataLst>
          </p:nvPr>
        </p:nvPicPr>
        <p:blipFill>
          <a:blip r:embed="rId6"/>
          <a:stretch>
            <a:fillRect/>
          </a:stretch>
        </p:blipFill>
        <p:spPr>
          <a:xfrm>
            <a:off x="5616376" y="1155317"/>
            <a:ext cx="2170739" cy="214550"/>
          </a:xfrm>
          <a:prstGeom prst="rect">
            <a:avLst/>
          </a:prstGeom>
        </p:spPr>
      </p:pic>
      <p:pic>
        <p:nvPicPr>
          <p:cNvPr id="22" name="Picture 21">
            <a:extLst>
              <a:ext uri="{FF2B5EF4-FFF2-40B4-BE49-F238E27FC236}">
                <a16:creationId xmlns:a16="http://schemas.microsoft.com/office/drawing/2014/main" id="{EFDAED62-F8AD-4C42-A011-065CD986E9CC}"/>
              </a:ext>
            </a:extLst>
          </p:cNvPr>
          <p:cNvPicPr>
            <a:picLocks noChangeAspect="1"/>
          </p:cNvPicPr>
          <p:nvPr/>
        </p:nvPicPr>
        <p:blipFill>
          <a:blip r:embed="rId7"/>
          <a:stretch>
            <a:fillRect/>
          </a:stretch>
        </p:blipFill>
        <p:spPr>
          <a:xfrm>
            <a:off x="1635394" y="4639709"/>
            <a:ext cx="5976664" cy="2254090"/>
          </a:xfrm>
          <a:prstGeom prst="rect">
            <a:avLst/>
          </a:prstGeom>
        </p:spPr>
      </p:pic>
    </p:spTree>
    <p:extLst>
      <p:ext uri="{BB962C8B-B14F-4D97-AF65-F5344CB8AC3E}">
        <p14:creationId xmlns:p14="http://schemas.microsoft.com/office/powerpoint/2010/main" val="3573718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0 1 1">
            <a:extLst>
              <a:ext uri="{FF2B5EF4-FFF2-40B4-BE49-F238E27FC236}">
                <a16:creationId xmlns:a16="http://schemas.microsoft.com/office/drawing/2014/main" id="{002F4EF2-D300-443E-B73A-99C7BB92CB09}"/>
              </a:ext>
            </a:extLst>
          </p:cNvPr>
          <p:cNvSpPr txBox="1">
            <a:spLocks noChangeArrowheads="1"/>
          </p:cNvSpPr>
          <p:nvPr/>
        </p:nvSpPr>
        <p:spPr bwMode="auto">
          <a:xfrm>
            <a:off x="215776" y="324247"/>
            <a:ext cx="86414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2060"/>
                </a:solidFill>
                <a:latin typeface="Calibri" panose="020F0502020204030204" pitchFamily="34" charset="0"/>
                <a:cs typeface="Calibri" panose="020F0502020204030204" pitchFamily="34" charset="0"/>
              </a:rPr>
              <a:t>Addition of H   Ions</a:t>
            </a:r>
          </a:p>
        </p:txBody>
      </p:sp>
      <p:sp>
        <p:nvSpPr>
          <p:cNvPr id="5" name="Textfeld 10 1 2">
            <a:extLst>
              <a:ext uri="{FF2B5EF4-FFF2-40B4-BE49-F238E27FC236}">
                <a16:creationId xmlns:a16="http://schemas.microsoft.com/office/drawing/2014/main" id="{30EE702F-857C-426B-839C-B9D721E3E97F}"/>
              </a:ext>
            </a:extLst>
          </p:cNvPr>
          <p:cNvSpPr txBox="1">
            <a:spLocks noChangeArrowheads="1"/>
          </p:cNvSpPr>
          <p:nvPr/>
        </p:nvSpPr>
        <p:spPr bwMode="auto">
          <a:xfrm>
            <a:off x="2122748" y="224212"/>
            <a:ext cx="2880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400" b="1" dirty="0">
                <a:solidFill>
                  <a:srgbClr val="002060"/>
                </a:solidFill>
                <a:latin typeface="Calibri" panose="020F0502020204030204" pitchFamily="34" charset="0"/>
                <a:cs typeface="Calibri" panose="020F0502020204030204" pitchFamily="34" charset="0"/>
              </a:rPr>
              <a:t>-</a:t>
            </a:r>
          </a:p>
        </p:txBody>
      </p:sp>
      <p:pic>
        <p:nvPicPr>
          <p:cNvPr id="7" name="Picture 6">
            <a:extLst>
              <a:ext uri="{FF2B5EF4-FFF2-40B4-BE49-F238E27FC236}">
                <a16:creationId xmlns:a16="http://schemas.microsoft.com/office/drawing/2014/main" id="{BFB3B231-96F5-462E-80AC-153D801FD762}"/>
              </a:ext>
            </a:extLst>
          </p:cNvPr>
          <p:cNvPicPr>
            <a:picLocks noChangeAspect="1"/>
          </p:cNvPicPr>
          <p:nvPr/>
        </p:nvPicPr>
        <p:blipFill>
          <a:blip r:embed="rId7"/>
          <a:stretch>
            <a:fillRect/>
          </a:stretch>
        </p:blipFill>
        <p:spPr>
          <a:xfrm>
            <a:off x="6716584" y="2504957"/>
            <a:ext cx="2438228" cy="2128498"/>
          </a:xfrm>
          <a:prstGeom prst="rect">
            <a:avLst/>
          </a:prstGeom>
        </p:spPr>
      </p:pic>
      <p:sp>
        <p:nvSpPr>
          <p:cNvPr id="8" name="Textfeld 10 2 2 1 1">
            <a:extLst>
              <a:ext uri="{FF2B5EF4-FFF2-40B4-BE49-F238E27FC236}">
                <a16:creationId xmlns:a16="http://schemas.microsoft.com/office/drawing/2014/main" id="{94EF35C1-33F6-4302-B7DE-3F233E20ABC1}"/>
              </a:ext>
            </a:extLst>
          </p:cNvPr>
          <p:cNvSpPr txBox="1">
            <a:spLocks noChangeArrowheads="1"/>
          </p:cNvSpPr>
          <p:nvPr/>
        </p:nvSpPr>
        <p:spPr bwMode="auto">
          <a:xfrm>
            <a:off x="441844" y="2864997"/>
            <a:ext cx="6192688" cy="1096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2000" dirty="0">
                <a:solidFill>
                  <a:schemeClr val="tx2"/>
                </a:solidFill>
                <a:latin typeface="Calibri" panose="020F0502020204030204" pitchFamily="34" charset="0"/>
                <a:cs typeface="Calibri" panose="020F0502020204030204" pitchFamily="34" charset="0"/>
              </a:rPr>
              <a:t>Reduced Linear Model (RLM) of vibrational kinetics</a:t>
            </a:r>
          </a:p>
          <a:p>
            <a:pPr>
              <a:lnSpc>
                <a:spcPts val="2700"/>
              </a:lnSpc>
              <a:spcAft>
                <a:spcPts val="300"/>
              </a:spcAft>
              <a:buSzPct val="130000"/>
            </a:pPr>
            <a:r>
              <a:rPr lang="en-US" altLang="en-DE" sz="1800" dirty="0">
                <a:solidFill>
                  <a:schemeClr val="tx2"/>
                </a:solidFill>
                <a:latin typeface="Calibri" panose="020F0502020204030204" pitchFamily="34" charset="0"/>
                <a:cs typeface="Calibri" panose="020F0502020204030204" pitchFamily="34" charset="0"/>
              </a:rPr>
              <a:t>[W. Yang et al., </a:t>
            </a:r>
            <a:r>
              <a:rPr lang="fr-FR" altLang="en-DE" sz="1800" dirty="0">
                <a:solidFill>
                  <a:schemeClr val="tx2"/>
                </a:solidFill>
                <a:latin typeface="Calibri" panose="020F0502020204030204" pitchFamily="34" charset="0"/>
                <a:cs typeface="Calibri" panose="020F0502020204030204" pitchFamily="34" charset="0"/>
              </a:rPr>
              <a:t>Plasma Sources </a:t>
            </a:r>
            <a:r>
              <a:rPr lang="fr-FR" altLang="en-DE" sz="1800" dirty="0" err="1">
                <a:solidFill>
                  <a:schemeClr val="tx2"/>
                </a:solidFill>
                <a:latin typeface="Calibri" panose="020F0502020204030204" pitchFamily="34" charset="0"/>
                <a:cs typeface="Calibri" panose="020F0502020204030204" pitchFamily="34" charset="0"/>
              </a:rPr>
              <a:t>Sci</a:t>
            </a:r>
            <a:r>
              <a:rPr lang="fr-FR" altLang="en-DE" sz="1800" dirty="0">
                <a:solidFill>
                  <a:schemeClr val="tx2"/>
                </a:solidFill>
                <a:latin typeface="Calibri" panose="020F0502020204030204" pitchFamily="34" charset="0"/>
                <a:cs typeface="Calibri" panose="020F0502020204030204" pitchFamily="34" charset="0"/>
              </a:rPr>
              <a:t>. </a:t>
            </a:r>
            <a:r>
              <a:rPr lang="fr-FR" altLang="en-DE" sz="1800" dirty="0" err="1">
                <a:solidFill>
                  <a:schemeClr val="tx2"/>
                </a:solidFill>
                <a:latin typeface="Calibri" panose="020F0502020204030204" pitchFamily="34" charset="0"/>
                <a:cs typeface="Calibri" panose="020F0502020204030204" pitchFamily="34" charset="0"/>
              </a:rPr>
              <a:t>Technol</a:t>
            </a:r>
            <a:r>
              <a:rPr lang="fr-FR" altLang="en-DE" sz="1800" dirty="0">
                <a:solidFill>
                  <a:schemeClr val="tx2"/>
                </a:solidFill>
                <a:latin typeface="Calibri" panose="020F0502020204030204" pitchFamily="34" charset="0"/>
                <a:cs typeface="Calibri" panose="020F0502020204030204" pitchFamily="34" charset="0"/>
              </a:rPr>
              <a:t>. 28,10LT01 (2019)]</a:t>
            </a:r>
            <a:endParaRPr lang="en-US" altLang="en-DE" sz="1800" dirty="0">
              <a:solidFill>
                <a:schemeClr val="tx2"/>
              </a:solidFill>
              <a:latin typeface="Calibri" panose="020F0502020204030204" pitchFamily="34" charset="0"/>
              <a:cs typeface="Calibri" panose="020F0502020204030204" pitchFamily="34" charset="0"/>
            </a:endParaRPr>
          </a:p>
          <a:p>
            <a:pPr>
              <a:lnSpc>
                <a:spcPts val="2700"/>
              </a:lnSpc>
              <a:spcAft>
                <a:spcPts val="300"/>
              </a:spcAft>
              <a:buSzPct val="130000"/>
            </a:pPr>
            <a:r>
              <a:rPr lang="en-US" altLang="en-DE" sz="2000" dirty="0">
                <a:solidFill>
                  <a:schemeClr val="tx2"/>
                </a:solidFill>
                <a:latin typeface="Calibri" panose="020F0502020204030204" pitchFamily="34" charset="0"/>
                <a:cs typeface="Calibri" panose="020F0502020204030204" pitchFamily="34" charset="0"/>
              </a:rPr>
              <a:t> </a:t>
            </a:r>
          </a:p>
        </p:txBody>
      </p:sp>
      <p:pic>
        <p:nvPicPr>
          <p:cNvPr id="10" name="Picture 9">
            <a:extLst>
              <a:ext uri="{FF2B5EF4-FFF2-40B4-BE49-F238E27FC236}">
                <a16:creationId xmlns:a16="http://schemas.microsoft.com/office/drawing/2014/main" id="{FDF1321C-05CF-41D3-9836-25957C21260B}"/>
              </a:ext>
            </a:extLst>
          </p:cNvPr>
          <p:cNvPicPr>
            <a:picLocks noChangeAspect="1"/>
          </p:cNvPicPr>
          <p:nvPr/>
        </p:nvPicPr>
        <p:blipFill>
          <a:blip r:embed="rId8"/>
          <a:stretch>
            <a:fillRect/>
          </a:stretch>
        </p:blipFill>
        <p:spPr>
          <a:xfrm>
            <a:off x="431800" y="4001962"/>
            <a:ext cx="5225236" cy="714773"/>
          </a:xfrm>
          <a:prstGeom prst="rect">
            <a:avLst/>
          </a:prstGeom>
        </p:spPr>
      </p:pic>
      <p:pic>
        <p:nvPicPr>
          <p:cNvPr id="12" name="Picture 11">
            <a:extLst>
              <a:ext uri="{FF2B5EF4-FFF2-40B4-BE49-F238E27FC236}">
                <a16:creationId xmlns:a16="http://schemas.microsoft.com/office/drawing/2014/main" id="{77D091FF-39D2-463A-AEC7-32DEB6E315E6}"/>
              </a:ext>
            </a:extLst>
          </p:cNvPr>
          <p:cNvPicPr>
            <a:picLocks noChangeAspect="1"/>
          </p:cNvPicPr>
          <p:nvPr/>
        </p:nvPicPr>
        <p:blipFill>
          <a:blip r:embed="rId9"/>
          <a:stretch>
            <a:fillRect/>
          </a:stretch>
        </p:blipFill>
        <p:spPr>
          <a:xfrm>
            <a:off x="464580" y="4932759"/>
            <a:ext cx="3250164" cy="327398"/>
          </a:xfrm>
          <a:prstGeom prst="rect">
            <a:avLst/>
          </a:prstGeom>
        </p:spPr>
      </p:pic>
      <p:sp>
        <p:nvSpPr>
          <p:cNvPr id="13" name="Textfeld 10 2 2 2">
            <a:extLst>
              <a:ext uri="{FF2B5EF4-FFF2-40B4-BE49-F238E27FC236}">
                <a16:creationId xmlns:a16="http://schemas.microsoft.com/office/drawing/2014/main" id="{16E36DBF-1E08-493E-8DA3-C56E4A06B477}"/>
              </a:ext>
            </a:extLst>
          </p:cNvPr>
          <p:cNvSpPr txBox="1">
            <a:spLocks noChangeArrowheads="1"/>
          </p:cNvSpPr>
          <p:nvPr/>
        </p:nvSpPr>
        <p:spPr bwMode="auto">
          <a:xfrm>
            <a:off x="3744168" y="4949673"/>
            <a:ext cx="216024" cy="327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2000" dirty="0">
                <a:solidFill>
                  <a:schemeClr val="tx2"/>
                </a:solidFill>
                <a:latin typeface="Calibri" panose="020F0502020204030204" pitchFamily="34" charset="0"/>
                <a:cs typeface="Calibri" panose="020F0502020204030204" pitchFamily="34" charset="0"/>
              </a:rPr>
              <a:t>,</a:t>
            </a:r>
          </a:p>
        </p:txBody>
      </p:sp>
      <p:pic>
        <p:nvPicPr>
          <p:cNvPr id="15" name="Picture 14">
            <a:extLst>
              <a:ext uri="{FF2B5EF4-FFF2-40B4-BE49-F238E27FC236}">
                <a16:creationId xmlns:a16="http://schemas.microsoft.com/office/drawing/2014/main" id="{50AA20D7-2C37-4C4F-8C88-EC1885EBF52C}"/>
              </a:ext>
            </a:extLst>
          </p:cNvPr>
          <p:cNvPicPr>
            <a:picLocks noChangeAspect="1"/>
          </p:cNvPicPr>
          <p:nvPr/>
        </p:nvPicPr>
        <p:blipFill>
          <a:blip r:embed="rId10"/>
          <a:stretch>
            <a:fillRect/>
          </a:stretch>
        </p:blipFill>
        <p:spPr>
          <a:xfrm>
            <a:off x="3962227" y="4739809"/>
            <a:ext cx="3449321" cy="769273"/>
          </a:xfrm>
          <a:prstGeom prst="rect">
            <a:avLst/>
          </a:prstGeom>
        </p:spPr>
      </p:pic>
      <p:sp>
        <p:nvSpPr>
          <p:cNvPr id="16" name="Textfeld 10 2 2 3">
            <a:extLst>
              <a:ext uri="{FF2B5EF4-FFF2-40B4-BE49-F238E27FC236}">
                <a16:creationId xmlns:a16="http://schemas.microsoft.com/office/drawing/2014/main" id="{FA61D228-04F6-4D93-B873-2BFAC2A419A7}"/>
              </a:ext>
            </a:extLst>
          </p:cNvPr>
          <p:cNvSpPr txBox="1">
            <a:spLocks noChangeArrowheads="1"/>
          </p:cNvSpPr>
          <p:nvPr/>
        </p:nvSpPr>
        <p:spPr bwMode="auto">
          <a:xfrm>
            <a:off x="7411548" y="4963602"/>
            <a:ext cx="216024" cy="327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2000" dirty="0">
                <a:solidFill>
                  <a:schemeClr val="tx2"/>
                </a:solidFill>
                <a:latin typeface="Calibri" panose="020F0502020204030204" pitchFamily="34" charset="0"/>
                <a:cs typeface="Calibri" panose="020F0502020204030204" pitchFamily="34" charset="0"/>
              </a:rPr>
              <a:t>,</a:t>
            </a:r>
          </a:p>
        </p:txBody>
      </p:sp>
      <p:pic>
        <p:nvPicPr>
          <p:cNvPr id="18" name="Picture 17">
            <a:extLst>
              <a:ext uri="{FF2B5EF4-FFF2-40B4-BE49-F238E27FC236}">
                <a16:creationId xmlns:a16="http://schemas.microsoft.com/office/drawing/2014/main" id="{F9B79CCB-AF0C-40E4-BF52-AED5DE4D0ED0}"/>
              </a:ext>
            </a:extLst>
          </p:cNvPr>
          <p:cNvPicPr>
            <a:picLocks noChangeAspect="1"/>
          </p:cNvPicPr>
          <p:nvPr/>
        </p:nvPicPr>
        <p:blipFill>
          <a:blip r:embed="rId11"/>
          <a:stretch>
            <a:fillRect/>
          </a:stretch>
        </p:blipFill>
        <p:spPr>
          <a:xfrm>
            <a:off x="7627264" y="4889517"/>
            <a:ext cx="1675309" cy="381277"/>
          </a:xfrm>
          <a:prstGeom prst="rect">
            <a:avLst/>
          </a:prstGeom>
        </p:spPr>
      </p:pic>
      <p:sp>
        <p:nvSpPr>
          <p:cNvPr id="19" name="Textfeld 10 2 2 4">
            <a:extLst>
              <a:ext uri="{FF2B5EF4-FFF2-40B4-BE49-F238E27FC236}">
                <a16:creationId xmlns:a16="http://schemas.microsoft.com/office/drawing/2014/main" id="{D0A2F3B7-68FA-4AE1-910B-02CBA323D57D}"/>
              </a:ext>
            </a:extLst>
          </p:cNvPr>
          <p:cNvSpPr txBox="1">
            <a:spLocks noChangeArrowheads="1"/>
          </p:cNvSpPr>
          <p:nvPr/>
        </p:nvSpPr>
        <p:spPr bwMode="auto">
          <a:xfrm>
            <a:off x="464580" y="5580831"/>
            <a:ext cx="2376264" cy="32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2000" dirty="0">
                <a:solidFill>
                  <a:schemeClr val="tx2"/>
                </a:solidFill>
                <a:latin typeface="Calibri" panose="020F0502020204030204" pitchFamily="34" charset="0"/>
                <a:cs typeface="Calibri" panose="020F0502020204030204" pitchFamily="34" charset="0"/>
              </a:rPr>
              <a:t>Key RLM assumption:</a:t>
            </a:r>
          </a:p>
        </p:txBody>
      </p:sp>
      <p:pic>
        <p:nvPicPr>
          <p:cNvPr id="21" name="Picture 20">
            <a:extLst>
              <a:ext uri="{FF2B5EF4-FFF2-40B4-BE49-F238E27FC236}">
                <a16:creationId xmlns:a16="http://schemas.microsoft.com/office/drawing/2014/main" id="{34091266-574D-4E98-AAA1-EC99E8270C49}"/>
              </a:ext>
            </a:extLst>
          </p:cNvPr>
          <p:cNvPicPr>
            <a:picLocks noChangeAspect="1"/>
          </p:cNvPicPr>
          <p:nvPr/>
        </p:nvPicPr>
        <p:blipFill>
          <a:blip r:embed="rId12"/>
          <a:stretch>
            <a:fillRect/>
          </a:stretch>
        </p:blipFill>
        <p:spPr>
          <a:xfrm>
            <a:off x="2863147" y="5593144"/>
            <a:ext cx="2666771" cy="281736"/>
          </a:xfrm>
          <a:prstGeom prst="rect">
            <a:avLst/>
          </a:prstGeom>
        </p:spPr>
      </p:pic>
      <p:sp>
        <p:nvSpPr>
          <p:cNvPr id="22" name="Textfeld 10 2 2 5">
            <a:extLst>
              <a:ext uri="{FF2B5EF4-FFF2-40B4-BE49-F238E27FC236}">
                <a16:creationId xmlns:a16="http://schemas.microsoft.com/office/drawing/2014/main" id="{29DE6E94-6327-44CA-9C7C-DA5037DD3456}"/>
              </a:ext>
            </a:extLst>
          </p:cNvPr>
          <p:cNvSpPr txBox="1">
            <a:spLocks noChangeArrowheads="1"/>
          </p:cNvSpPr>
          <p:nvPr/>
        </p:nvSpPr>
        <p:spPr bwMode="auto">
          <a:xfrm>
            <a:off x="464580" y="6190954"/>
            <a:ext cx="3053520" cy="327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2000" dirty="0">
                <a:solidFill>
                  <a:schemeClr val="tx2"/>
                </a:solidFill>
                <a:latin typeface="Calibri" panose="020F0502020204030204" pitchFamily="34" charset="0"/>
                <a:cs typeface="Calibri" panose="020F0502020204030204" pitchFamily="34" charset="0"/>
              </a:rPr>
              <a:t>In case of no pumping loss, </a:t>
            </a:r>
          </a:p>
        </p:txBody>
      </p:sp>
      <p:pic>
        <p:nvPicPr>
          <p:cNvPr id="24" name="Picture 23">
            <a:extLst>
              <a:ext uri="{FF2B5EF4-FFF2-40B4-BE49-F238E27FC236}">
                <a16:creationId xmlns:a16="http://schemas.microsoft.com/office/drawing/2014/main" id="{09A8F54A-7C5F-4CC2-AED1-8779A6D44330}"/>
              </a:ext>
            </a:extLst>
          </p:cNvPr>
          <p:cNvPicPr>
            <a:picLocks noChangeAspect="1"/>
          </p:cNvPicPr>
          <p:nvPr/>
        </p:nvPicPr>
        <p:blipFill>
          <a:blip r:embed="rId13"/>
          <a:stretch>
            <a:fillRect/>
          </a:stretch>
        </p:blipFill>
        <p:spPr>
          <a:xfrm>
            <a:off x="3384128" y="6021145"/>
            <a:ext cx="3600400" cy="711814"/>
          </a:xfrm>
          <a:prstGeom prst="rect">
            <a:avLst/>
          </a:prstGeom>
        </p:spPr>
      </p:pic>
      <p:cxnSp>
        <p:nvCxnSpPr>
          <p:cNvPr id="27" name="Straight Arrow Connector 26">
            <a:extLst>
              <a:ext uri="{FF2B5EF4-FFF2-40B4-BE49-F238E27FC236}">
                <a16:creationId xmlns:a16="http://schemas.microsoft.com/office/drawing/2014/main" id="{0C2570F0-7B69-4956-A0CD-469EABE6B0AA}"/>
              </a:ext>
            </a:extLst>
          </p:cNvPr>
          <p:cNvCxnSpPr>
            <a:cxnSpLocks/>
          </p:cNvCxnSpPr>
          <p:nvPr/>
        </p:nvCxnSpPr>
        <p:spPr>
          <a:xfrm flipV="1">
            <a:off x="3704928" y="1144592"/>
            <a:ext cx="668802" cy="258015"/>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46" name="Picture 45" descr="\documentclass{article}&#10;\usepackage{amsmath}&#10;\pagestyle{empty}&#10;\begin{document}&#10;&#10;$e+H_2(v=0)\to e + H_2(v^\prime)$&#10;&#10;&#10;\end{document}" title="IguanaTex Picture Display">
            <a:extLst>
              <a:ext uri="{FF2B5EF4-FFF2-40B4-BE49-F238E27FC236}">
                <a16:creationId xmlns:a16="http://schemas.microsoft.com/office/drawing/2014/main" id="{C61C00F2-1EB0-4AB9-BBDD-01E925AD188E}"/>
              </a:ext>
            </a:extLst>
          </p:cNvPr>
          <p:cNvPicPr>
            <a:picLocks noChangeAspect="1"/>
          </p:cNvPicPr>
          <p:nvPr>
            <p:custDataLst>
              <p:tags r:id="rId1"/>
            </p:custDataLst>
          </p:nvPr>
        </p:nvPicPr>
        <p:blipFill>
          <a:blip r:embed="rId14"/>
          <a:stretch>
            <a:fillRect/>
          </a:stretch>
        </p:blipFill>
        <p:spPr>
          <a:xfrm>
            <a:off x="454484" y="1371517"/>
            <a:ext cx="3057571" cy="259116"/>
          </a:xfrm>
          <a:prstGeom prst="rect">
            <a:avLst/>
          </a:prstGeom>
        </p:spPr>
      </p:pic>
      <p:pic>
        <p:nvPicPr>
          <p:cNvPr id="48" name="Picture 47" descr="\documentclass{article}&#10;\usepackage{amsmath}&#10;\pagestyle{empty}&#10;\begin{document}&#10;&#10;$e + H_2(v^\prime) \to H^- + H$&#10;&#10;&#10;\end{document}" title="IguanaTex Picture Display">
            <a:extLst>
              <a:ext uri="{FF2B5EF4-FFF2-40B4-BE49-F238E27FC236}">
                <a16:creationId xmlns:a16="http://schemas.microsoft.com/office/drawing/2014/main" id="{0E8A8331-1810-4AD7-A0C9-57396CB570E1}"/>
              </a:ext>
            </a:extLst>
          </p:cNvPr>
          <p:cNvPicPr>
            <a:picLocks noChangeAspect="1"/>
          </p:cNvPicPr>
          <p:nvPr>
            <p:custDataLst>
              <p:tags r:id="rId2"/>
            </p:custDataLst>
          </p:nvPr>
        </p:nvPicPr>
        <p:blipFill>
          <a:blip r:embed="rId15"/>
          <a:stretch>
            <a:fillRect/>
          </a:stretch>
        </p:blipFill>
        <p:spPr>
          <a:xfrm>
            <a:off x="4039329" y="776468"/>
            <a:ext cx="2473797" cy="259116"/>
          </a:xfrm>
          <a:prstGeom prst="rect">
            <a:avLst/>
          </a:prstGeom>
        </p:spPr>
      </p:pic>
      <p:cxnSp>
        <p:nvCxnSpPr>
          <p:cNvPr id="36" name="Straight Arrow Connector 35">
            <a:extLst>
              <a:ext uri="{FF2B5EF4-FFF2-40B4-BE49-F238E27FC236}">
                <a16:creationId xmlns:a16="http://schemas.microsoft.com/office/drawing/2014/main" id="{BAAABA58-CA46-4CCD-B206-AF80558CB799}"/>
              </a:ext>
            </a:extLst>
          </p:cNvPr>
          <p:cNvCxnSpPr>
            <a:cxnSpLocks/>
          </p:cNvCxnSpPr>
          <p:nvPr/>
        </p:nvCxnSpPr>
        <p:spPr>
          <a:xfrm>
            <a:off x="6312038" y="1132347"/>
            <a:ext cx="648072" cy="285501"/>
          </a:xfrm>
          <a:prstGeom prst="straightConnector1">
            <a:avLst/>
          </a:prstGeom>
          <a:ln w="38100">
            <a:solidFill>
              <a:schemeClr val="tx2"/>
            </a:solidFill>
            <a:tailEnd type="triangle"/>
          </a:ln>
        </p:spPr>
        <p:style>
          <a:lnRef idx="1">
            <a:schemeClr val="accent1"/>
          </a:lnRef>
          <a:fillRef idx="0">
            <a:schemeClr val="accent1"/>
          </a:fillRef>
          <a:effectRef idx="0">
            <a:schemeClr val="accent1"/>
          </a:effectRef>
          <a:fontRef idx="minor">
            <a:schemeClr val="tx1"/>
          </a:fontRef>
        </p:style>
      </p:cxnSp>
      <p:pic>
        <p:nvPicPr>
          <p:cNvPr id="40" name="Picture 39" descr="\documentclass{article}&#10;\usepackage{amsmath}&#10;\pagestyle{empty}&#10;\begin{document}&#10;&#10;$e + H^- \to 2e + H$&#10;&#10;&#10;\end{document}" title="IguanaTex Picture Display">
            <a:extLst>
              <a:ext uri="{FF2B5EF4-FFF2-40B4-BE49-F238E27FC236}">
                <a16:creationId xmlns:a16="http://schemas.microsoft.com/office/drawing/2014/main" id="{E657587A-5DDE-4FA5-B3DE-AEADD31018D7}"/>
              </a:ext>
            </a:extLst>
          </p:cNvPr>
          <p:cNvPicPr>
            <a:picLocks noChangeAspect="1"/>
          </p:cNvPicPr>
          <p:nvPr>
            <p:custDataLst>
              <p:tags r:id="rId3"/>
            </p:custDataLst>
          </p:nvPr>
        </p:nvPicPr>
        <p:blipFill>
          <a:blip r:embed="rId16"/>
          <a:stretch>
            <a:fillRect/>
          </a:stretch>
        </p:blipFill>
        <p:spPr>
          <a:xfrm>
            <a:off x="7110279" y="1162361"/>
            <a:ext cx="1995194" cy="199672"/>
          </a:xfrm>
          <a:prstGeom prst="rect">
            <a:avLst/>
          </a:prstGeom>
        </p:spPr>
      </p:pic>
      <p:pic>
        <p:nvPicPr>
          <p:cNvPr id="43" name="Picture 42" descr="\documentclass{article}&#10;\usepackage{amsmath}&#10;\pagestyle{empty}&#10;\begin{document}&#10;&#10;$H^- + H \to e + H_2$&#10;&#10;&#10;\end{document}" title="IguanaTex Picture Display">
            <a:extLst>
              <a:ext uri="{FF2B5EF4-FFF2-40B4-BE49-F238E27FC236}">
                <a16:creationId xmlns:a16="http://schemas.microsoft.com/office/drawing/2014/main" id="{5197A325-9F11-40A6-9A6A-B19830C56F73}"/>
              </a:ext>
            </a:extLst>
          </p:cNvPr>
          <p:cNvPicPr>
            <a:picLocks noChangeAspect="1"/>
          </p:cNvPicPr>
          <p:nvPr>
            <p:custDataLst>
              <p:tags r:id="rId4"/>
            </p:custDataLst>
          </p:nvPr>
        </p:nvPicPr>
        <p:blipFill>
          <a:blip r:embed="rId17"/>
          <a:stretch>
            <a:fillRect/>
          </a:stretch>
        </p:blipFill>
        <p:spPr>
          <a:xfrm>
            <a:off x="7110279" y="1480335"/>
            <a:ext cx="2057687" cy="216438"/>
          </a:xfrm>
          <a:prstGeom prst="rect">
            <a:avLst/>
          </a:prstGeom>
        </p:spPr>
      </p:pic>
      <p:sp>
        <p:nvSpPr>
          <p:cNvPr id="44" name="Textfeld 10 2 2 1 2">
            <a:extLst>
              <a:ext uri="{FF2B5EF4-FFF2-40B4-BE49-F238E27FC236}">
                <a16:creationId xmlns:a16="http://schemas.microsoft.com/office/drawing/2014/main" id="{831EDD10-AF01-4AE3-A84A-6EB1B50935DD}"/>
              </a:ext>
            </a:extLst>
          </p:cNvPr>
          <p:cNvSpPr txBox="1">
            <a:spLocks noChangeArrowheads="1"/>
          </p:cNvSpPr>
          <p:nvPr/>
        </p:nvSpPr>
        <p:spPr bwMode="auto">
          <a:xfrm>
            <a:off x="431800" y="2344958"/>
            <a:ext cx="6192688" cy="327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a:lnSpc>
                <a:spcPts val="2700"/>
              </a:lnSpc>
              <a:spcAft>
                <a:spcPts val="300"/>
              </a:spcAft>
              <a:buSzPct val="130000"/>
            </a:pPr>
            <a:r>
              <a:rPr lang="en-US" altLang="en-DE" sz="2000" b="1" dirty="0">
                <a:solidFill>
                  <a:schemeClr val="tx2"/>
                </a:solidFill>
                <a:latin typeface="Calibri" panose="020F0502020204030204" pitchFamily="34" charset="0"/>
                <a:cs typeface="Calibri" panose="020F0502020204030204" pitchFamily="34" charset="0"/>
              </a:rPr>
              <a:t>Vibrational level pumping:</a:t>
            </a:r>
          </a:p>
        </p:txBody>
      </p:sp>
      <p:pic>
        <p:nvPicPr>
          <p:cNvPr id="3" name="Picture 2" descr="\documentclass{article}&#10;\usepackage{amsmath}&#10;\pagestyle{empty}&#10;\begin{document}&#10;&#10;$[H^- + H^+ \to H + H]$&#10;&#10;&#10;\end{document}" title="IguanaTex Picture Display">
            <a:extLst>
              <a:ext uri="{FF2B5EF4-FFF2-40B4-BE49-F238E27FC236}">
                <a16:creationId xmlns:a16="http://schemas.microsoft.com/office/drawing/2014/main" id="{ADD8B9C9-BA33-48D9-95AB-157FFF4B8A38}"/>
              </a:ext>
            </a:extLst>
          </p:cNvPr>
          <p:cNvPicPr>
            <a:picLocks noChangeAspect="1"/>
          </p:cNvPicPr>
          <p:nvPr>
            <p:custDataLst>
              <p:tags r:id="rId5"/>
            </p:custDataLst>
          </p:nvPr>
        </p:nvPicPr>
        <p:blipFill>
          <a:blip r:embed="rId18"/>
          <a:stretch>
            <a:fillRect/>
          </a:stretch>
        </p:blipFill>
        <p:spPr>
          <a:xfrm>
            <a:off x="7110278" y="1761597"/>
            <a:ext cx="2361006" cy="269785"/>
          </a:xfrm>
          <a:prstGeom prst="rect">
            <a:avLst/>
          </a:prstGeom>
        </p:spPr>
      </p:pic>
      <p:sp>
        <p:nvSpPr>
          <p:cNvPr id="2" name="Rectangle 1">
            <a:extLst>
              <a:ext uri="{FF2B5EF4-FFF2-40B4-BE49-F238E27FC236}">
                <a16:creationId xmlns:a16="http://schemas.microsoft.com/office/drawing/2014/main" id="{D2F96A0C-E910-42FD-886B-970B412C1B7A}"/>
              </a:ext>
            </a:extLst>
          </p:cNvPr>
          <p:cNvSpPr/>
          <p:nvPr/>
        </p:nvSpPr>
        <p:spPr>
          <a:xfrm>
            <a:off x="6624488" y="2344958"/>
            <a:ext cx="2592288" cy="2310789"/>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a:p>
        </p:txBody>
      </p:sp>
    </p:spTree>
    <p:extLst>
      <p:ext uri="{BB962C8B-B14F-4D97-AF65-F5344CB8AC3E}">
        <p14:creationId xmlns:p14="http://schemas.microsoft.com/office/powerpoint/2010/main" val="863083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10 1">
            <a:extLst>
              <a:ext uri="{FF2B5EF4-FFF2-40B4-BE49-F238E27FC236}">
                <a16:creationId xmlns:a16="http://schemas.microsoft.com/office/drawing/2014/main" id="{707CC6AE-D75D-4247-AB2B-5B70A37BE6E1}"/>
              </a:ext>
            </a:extLst>
          </p:cNvPr>
          <p:cNvSpPr txBox="1">
            <a:spLocks noChangeArrowheads="1"/>
          </p:cNvSpPr>
          <p:nvPr/>
        </p:nvSpPr>
        <p:spPr bwMode="auto">
          <a:xfrm>
            <a:off x="215776" y="324247"/>
            <a:ext cx="86414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2060"/>
                </a:solidFill>
                <a:latin typeface="Calibri" panose="020F0502020204030204" pitchFamily="34" charset="0"/>
                <a:cs typeface="Calibri" panose="020F0502020204030204" pitchFamily="34" charset="0"/>
              </a:rPr>
              <a:t>PIC Simulation of a </a:t>
            </a:r>
            <a:r>
              <a:rPr lang="en-US" altLang="en-DE" sz="2700" b="1" dirty="0" err="1">
                <a:solidFill>
                  <a:srgbClr val="002060"/>
                </a:solidFill>
                <a:latin typeface="Calibri" panose="020F0502020204030204" pitchFamily="34" charset="0"/>
                <a:cs typeface="Calibri" panose="020F0502020204030204" pitchFamily="34" charset="0"/>
              </a:rPr>
              <a:t>Surfatron</a:t>
            </a:r>
            <a:r>
              <a:rPr lang="en-US" altLang="en-DE" sz="2700" b="1" dirty="0">
                <a:solidFill>
                  <a:srgbClr val="002060"/>
                </a:solidFill>
                <a:latin typeface="Calibri" panose="020F0502020204030204" pitchFamily="34" charset="0"/>
                <a:cs typeface="Calibri" panose="020F0502020204030204" pitchFamily="34" charset="0"/>
              </a:rPr>
              <a:t> Discharge with Negative Ions</a:t>
            </a:r>
          </a:p>
        </p:txBody>
      </p:sp>
      <p:pic>
        <p:nvPicPr>
          <p:cNvPr id="6" name="Picture 5">
            <a:extLst>
              <a:ext uri="{FF2B5EF4-FFF2-40B4-BE49-F238E27FC236}">
                <a16:creationId xmlns:a16="http://schemas.microsoft.com/office/drawing/2014/main" id="{137D6152-1674-4150-ACAE-149A2E6917AF}"/>
              </a:ext>
            </a:extLst>
          </p:cNvPr>
          <p:cNvPicPr>
            <a:picLocks noChangeAspect="1"/>
          </p:cNvPicPr>
          <p:nvPr/>
        </p:nvPicPr>
        <p:blipFill>
          <a:blip r:embed="rId2"/>
          <a:stretch>
            <a:fillRect/>
          </a:stretch>
        </p:blipFill>
        <p:spPr>
          <a:xfrm>
            <a:off x="863848" y="3996655"/>
            <a:ext cx="3643294" cy="2965353"/>
          </a:xfrm>
          <a:prstGeom prst="rect">
            <a:avLst/>
          </a:prstGeom>
        </p:spPr>
      </p:pic>
      <p:pic>
        <p:nvPicPr>
          <p:cNvPr id="8" name="Picture 7">
            <a:extLst>
              <a:ext uri="{FF2B5EF4-FFF2-40B4-BE49-F238E27FC236}">
                <a16:creationId xmlns:a16="http://schemas.microsoft.com/office/drawing/2014/main" id="{25105FBA-BE90-4FFA-839F-AE49AC418D46}"/>
              </a:ext>
            </a:extLst>
          </p:cNvPr>
          <p:cNvPicPr>
            <a:picLocks noChangeAspect="1"/>
          </p:cNvPicPr>
          <p:nvPr/>
        </p:nvPicPr>
        <p:blipFill>
          <a:blip r:embed="rId3"/>
          <a:stretch>
            <a:fillRect/>
          </a:stretch>
        </p:blipFill>
        <p:spPr>
          <a:xfrm>
            <a:off x="2952080" y="865439"/>
            <a:ext cx="3744416" cy="3005521"/>
          </a:xfrm>
          <a:prstGeom prst="rect">
            <a:avLst/>
          </a:prstGeom>
        </p:spPr>
      </p:pic>
      <p:pic>
        <p:nvPicPr>
          <p:cNvPr id="10" name="Picture 9">
            <a:extLst>
              <a:ext uri="{FF2B5EF4-FFF2-40B4-BE49-F238E27FC236}">
                <a16:creationId xmlns:a16="http://schemas.microsoft.com/office/drawing/2014/main" id="{9F26D01A-ABBA-4743-8E62-82EC07F90E47}"/>
              </a:ext>
            </a:extLst>
          </p:cNvPr>
          <p:cNvPicPr>
            <a:picLocks noChangeAspect="1"/>
          </p:cNvPicPr>
          <p:nvPr/>
        </p:nvPicPr>
        <p:blipFill>
          <a:blip r:embed="rId4"/>
          <a:stretch>
            <a:fillRect/>
          </a:stretch>
        </p:blipFill>
        <p:spPr>
          <a:xfrm>
            <a:off x="4752280" y="3996654"/>
            <a:ext cx="3643293" cy="2965353"/>
          </a:xfrm>
          <a:prstGeom prst="rect">
            <a:avLst/>
          </a:prstGeom>
        </p:spPr>
      </p:pic>
    </p:spTree>
    <p:extLst>
      <p:ext uri="{BB962C8B-B14F-4D97-AF65-F5344CB8AC3E}">
        <p14:creationId xmlns:p14="http://schemas.microsoft.com/office/powerpoint/2010/main" val="1970964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0 1">
            <a:extLst>
              <a:ext uri="{FF2B5EF4-FFF2-40B4-BE49-F238E27FC236}">
                <a16:creationId xmlns:a16="http://schemas.microsoft.com/office/drawing/2014/main" id="{07966B4C-854E-460D-99F7-F717A8E94908}"/>
              </a:ext>
            </a:extLst>
          </p:cNvPr>
          <p:cNvSpPr txBox="1">
            <a:spLocks noChangeArrowheads="1"/>
          </p:cNvSpPr>
          <p:nvPr/>
        </p:nvSpPr>
        <p:spPr bwMode="auto">
          <a:xfrm>
            <a:off x="215776" y="324247"/>
            <a:ext cx="864140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2060"/>
                </a:solidFill>
                <a:latin typeface="Calibri" panose="020F0502020204030204" pitchFamily="34" charset="0"/>
                <a:cs typeface="Calibri" panose="020F0502020204030204" pitchFamily="34" charset="0"/>
              </a:rPr>
              <a:t>PIC Simulation of a CCP Discharge with Negative Ions</a:t>
            </a:r>
          </a:p>
        </p:txBody>
      </p:sp>
      <p:pic>
        <p:nvPicPr>
          <p:cNvPr id="4" name="Picture 3">
            <a:extLst>
              <a:ext uri="{FF2B5EF4-FFF2-40B4-BE49-F238E27FC236}">
                <a16:creationId xmlns:a16="http://schemas.microsoft.com/office/drawing/2014/main" id="{229A6AD7-F20F-4AA6-9ACF-1A6DD62BE848}"/>
              </a:ext>
            </a:extLst>
          </p:cNvPr>
          <p:cNvPicPr>
            <a:picLocks noChangeAspect="1"/>
          </p:cNvPicPr>
          <p:nvPr/>
        </p:nvPicPr>
        <p:blipFill>
          <a:blip r:embed="rId2"/>
          <a:stretch>
            <a:fillRect/>
          </a:stretch>
        </p:blipFill>
        <p:spPr>
          <a:xfrm>
            <a:off x="599204" y="2052439"/>
            <a:ext cx="4187098" cy="3204119"/>
          </a:xfrm>
          <a:prstGeom prst="rect">
            <a:avLst/>
          </a:prstGeom>
        </p:spPr>
      </p:pic>
      <p:pic>
        <p:nvPicPr>
          <p:cNvPr id="6" name="Picture 5">
            <a:extLst>
              <a:ext uri="{FF2B5EF4-FFF2-40B4-BE49-F238E27FC236}">
                <a16:creationId xmlns:a16="http://schemas.microsoft.com/office/drawing/2014/main" id="{086BBEC6-452D-420D-8399-161BE5DA4F35}"/>
              </a:ext>
            </a:extLst>
          </p:cNvPr>
          <p:cNvPicPr>
            <a:picLocks noChangeAspect="1"/>
          </p:cNvPicPr>
          <p:nvPr/>
        </p:nvPicPr>
        <p:blipFill>
          <a:blip r:embed="rId3"/>
          <a:stretch>
            <a:fillRect/>
          </a:stretch>
        </p:blipFill>
        <p:spPr>
          <a:xfrm>
            <a:off x="4683898" y="2067330"/>
            <a:ext cx="4148178" cy="3174336"/>
          </a:xfrm>
          <a:prstGeom prst="rect">
            <a:avLst/>
          </a:prstGeom>
        </p:spPr>
      </p:pic>
    </p:spTree>
    <p:extLst>
      <p:ext uri="{BB962C8B-B14F-4D97-AF65-F5344CB8AC3E}">
        <p14:creationId xmlns:p14="http://schemas.microsoft.com/office/powerpoint/2010/main" val="2583352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8">
            <a:extLst>
              <a:ext uri="{FF2B5EF4-FFF2-40B4-BE49-F238E27FC236}">
                <a16:creationId xmlns:a16="http://schemas.microsoft.com/office/drawing/2014/main" id="{CDCEB057-CDBC-4F06-95BE-B8E5A8AFD857}"/>
              </a:ext>
            </a:extLst>
          </p:cNvPr>
          <p:cNvSpPr txBox="1">
            <a:spLocks noChangeArrowheads="1"/>
          </p:cNvSpPr>
          <p:nvPr/>
        </p:nvSpPr>
        <p:spPr bwMode="auto">
          <a:xfrm>
            <a:off x="287784" y="310629"/>
            <a:ext cx="82391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Conclusions</a:t>
            </a:r>
          </a:p>
        </p:txBody>
      </p:sp>
      <p:sp>
        <p:nvSpPr>
          <p:cNvPr id="5" name="TextBox 4">
            <a:extLst>
              <a:ext uri="{FF2B5EF4-FFF2-40B4-BE49-F238E27FC236}">
                <a16:creationId xmlns:a16="http://schemas.microsoft.com/office/drawing/2014/main" id="{C3E9EF10-3707-40CA-B4F8-DD834757CD87}"/>
              </a:ext>
            </a:extLst>
          </p:cNvPr>
          <p:cNvSpPr txBox="1"/>
          <p:nvPr/>
        </p:nvSpPr>
        <p:spPr>
          <a:xfrm>
            <a:off x="215776" y="1044327"/>
            <a:ext cx="9001000" cy="5940088"/>
          </a:xfrm>
          <a:prstGeom prst="rect">
            <a:avLst/>
          </a:prstGeom>
          <a:noFill/>
        </p:spPr>
        <p:txBody>
          <a:bodyPr wrap="square">
            <a:spAutoFit/>
          </a:bodyPr>
          <a:lstStyle/>
          <a:p>
            <a:pPr marL="342900" indent="-342900" defTabSz="914400" fontAlgn="base">
              <a:spcBef>
                <a:spcPct val="0"/>
              </a:spcBef>
              <a:spcAft>
                <a:spcPct val="0"/>
              </a:spcAft>
              <a:buFont typeface="Arial" panose="020B0604020202020204" pitchFamily="34" charset="0"/>
              <a:buChar char="•"/>
              <a:defRPr/>
            </a:pPr>
            <a:r>
              <a:rPr lang="en-US" sz="2000" dirty="0">
                <a:solidFill>
                  <a:srgbClr val="000000"/>
                </a:solidFill>
                <a:latin typeface="+mn-lt"/>
                <a:cs typeface="Arial" panose="020B0604020202020204" pitchFamily="34" charset="0"/>
              </a:rPr>
              <a:t>(Implicit) energy-conserving PIC (ECPIC) approach offers an efficient and flexible framework for kineti</a:t>
            </a:r>
            <a:r>
              <a:rPr lang="en-US" sz="2000" dirty="0">
                <a:solidFill>
                  <a:srgbClr val="000000"/>
                </a:solidFill>
                <a:latin typeface="+mn-lt"/>
              </a:rPr>
              <a:t>c plasma simulations of high-density plasmas, possibly with significant electromagnetic effects</a:t>
            </a:r>
            <a:endParaRPr lang="en-US" sz="2000" dirty="0">
              <a:solidFill>
                <a:srgbClr val="000000"/>
              </a:solidFill>
              <a:latin typeface="+mn-lt"/>
              <a:cs typeface="Arial" panose="020B0604020202020204" pitchFamily="34" charset="0"/>
            </a:endParaRPr>
          </a:p>
          <a:p>
            <a:pPr marL="342900" indent="-342900" defTabSz="914400" fontAlgn="base">
              <a:spcBef>
                <a:spcPct val="0"/>
              </a:spcBef>
              <a:spcAft>
                <a:spcPct val="0"/>
              </a:spcAft>
              <a:buFont typeface="Arial" panose="020B0604020202020204" pitchFamily="34" charset="0"/>
              <a:buChar char="•"/>
              <a:defRPr/>
            </a:pPr>
            <a:endParaRPr lang="en-US" sz="2000" dirty="0">
              <a:solidFill>
                <a:srgbClr val="000000"/>
              </a:solidFill>
              <a:latin typeface="+mn-lt"/>
              <a:cs typeface="Arial" panose="020B0604020202020204" pitchFamily="34" charset="0"/>
            </a:endParaRPr>
          </a:p>
          <a:p>
            <a:pPr marL="342900" indent="-342900" defTabSz="914400" fontAlgn="base">
              <a:spcBef>
                <a:spcPct val="0"/>
              </a:spcBef>
              <a:spcAft>
                <a:spcPct val="0"/>
              </a:spcAft>
              <a:buFont typeface="Arial" panose="020B0604020202020204" pitchFamily="34" charset="0"/>
              <a:buChar char="•"/>
              <a:defRPr/>
            </a:pPr>
            <a:r>
              <a:rPr lang="en-US" sz="2000" dirty="0">
                <a:solidFill>
                  <a:srgbClr val="000000"/>
                </a:solidFill>
                <a:latin typeface="+mn-lt"/>
                <a:cs typeface="Arial" panose="020B0604020202020204" pitchFamily="34" charset="0"/>
              </a:rPr>
              <a:t>It allowed self-consistent modeling of various types of plasma discharges </a:t>
            </a:r>
            <a:r>
              <a:rPr lang="en-US" sz="2000" dirty="0">
                <a:solidFill>
                  <a:srgbClr val="000000"/>
                </a:solidFill>
                <a:latin typeface="+mn-lt"/>
              </a:rPr>
              <a:t>rarely numerically investigated before</a:t>
            </a:r>
            <a:r>
              <a:rPr lang="en-US" sz="2000" dirty="0">
                <a:solidFill>
                  <a:srgbClr val="000000"/>
                </a:solidFill>
                <a:latin typeface="+mn-lt"/>
                <a:cs typeface="Arial" panose="020B0604020202020204" pitchFamily="34" charset="0"/>
              </a:rPr>
              <a:t>, such as RF-driven VHF CCP and ICP discharges,  MW-driven ECR, </a:t>
            </a:r>
            <a:r>
              <a:rPr lang="en-US" sz="2000" dirty="0" err="1">
                <a:solidFill>
                  <a:srgbClr val="000000"/>
                </a:solidFill>
                <a:latin typeface="+mn-lt"/>
                <a:cs typeface="Arial" panose="020B0604020202020204" pitchFamily="34" charset="0"/>
              </a:rPr>
              <a:t>surfatron</a:t>
            </a:r>
            <a:r>
              <a:rPr lang="en-US" sz="2000" dirty="0">
                <a:solidFill>
                  <a:srgbClr val="000000"/>
                </a:solidFill>
                <a:latin typeface="+mn-lt"/>
                <a:cs typeface="Arial" panose="020B0604020202020204" pitchFamily="34" charset="0"/>
              </a:rPr>
              <a:t> and </a:t>
            </a:r>
            <a:r>
              <a:rPr lang="en-US" sz="2000" dirty="0" err="1">
                <a:solidFill>
                  <a:srgbClr val="000000"/>
                </a:solidFill>
                <a:latin typeface="+mn-lt"/>
                <a:cs typeface="Arial" panose="020B0604020202020204" pitchFamily="34" charset="0"/>
              </a:rPr>
              <a:t>plasmaline</a:t>
            </a:r>
            <a:r>
              <a:rPr lang="en-US" sz="2000" dirty="0">
                <a:solidFill>
                  <a:srgbClr val="000000"/>
                </a:solidFill>
                <a:latin typeface="+mn-lt"/>
                <a:cs typeface="Arial" panose="020B0604020202020204" pitchFamily="34" charset="0"/>
              </a:rPr>
              <a:t> discharges, and magnetized discharges, such as magnetrons operating in the </a:t>
            </a:r>
            <a:r>
              <a:rPr lang="en-US" sz="2000" dirty="0" err="1">
                <a:solidFill>
                  <a:srgbClr val="000000"/>
                </a:solidFill>
                <a:latin typeface="+mn-lt"/>
                <a:cs typeface="Arial" panose="020B0604020202020204" pitchFamily="34" charset="0"/>
              </a:rPr>
              <a:t>HiPIMS</a:t>
            </a:r>
            <a:r>
              <a:rPr lang="en-US" sz="2000" dirty="0">
                <a:solidFill>
                  <a:srgbClr val="000000"/>
                </a:solidFill>
                <a:latin typeface="+mn-lt"/>
                <a:cs typeface="Arial" panose="020B0604020202020204" pitchFamily="34" charset="0"/>
              </a:rPr>
              <a:t> regime</a:t>
            </a:r>
            <a:endParaRPr lang="en-US" sz="2000" dirty="0">
              <a:solidFill>
                <a:srgbClr val="000000"/>
              </a:solidFill>
              <a:latin typeface="+mn-lt"/>
            </a:endParaRPr>
          </a:p>
          <a:p>
            <a:pPr marL="342900" indent="-342900" defTabSz="914400" fontAlgn="base">
              <a:spcBef>
                <a:spcPct val="0"/>
              </a:spcBef>
              <a:spcAft>
                <a:spcPct val="0"/>
              </a:spcAft>
              <a:buFont typeface="Arial" panose="020B0604020202020204" pitchFamily="34" charset="0"/>
              <a:buChar char="•"/>
              <a:defRPr/>
            </a:pPr>
            <a:endParaRPr lang="en-US" sz="2000" dirty="0">
              <a:solidFill>
                <a:srgbClr val="000000"/>
              </a:solidFill>
              <a:latin typeface="+mn-lt"/>
              <a:cs typeface="Arial" panose="020B0604020202020204" pitchFamily="34" charset="0"/>
            </a:endParaRPr>
          </a:p>
          <a:p>
            <a:pPr marL="342900" indent="-342900" defTabSz="914400" fontAlgn="base">
              <a:spcBef>
                <a:spcPct val="0"/>
              </a:spcBef>
              <a:spcAft>
                <a:spcPct val="0"/>
              </a:spcAft>
              <a:buFont typeface="Arial" panose="020B0604020202020204" pitchFamily="34" charset="0"/>
              <a:buChar char="•"/>
              <a:defRPr/>
            </a:pPr>
            <a:r>
              <a:rPr lang="en-US" sz="2000" dirty="0">
                <a:solidFill>
                  <a:srgbClr val="000000"/>
                </a:solidFill>
                <a:latin typeface="+mn-lt"/>
              </a:rPr>
              <a:t>The ECPIC-based ECCOPIC code family was verified in several international benchmarks and validated with VHF CCP, ICP, ECR, and RF magnetron experimental data, showing good agreement with experiment. Ongoing collaborations with TEL, ASML, </a:t>
            </a:r>
            <a:r>
              <a:rPr lang="en-US" sz="2000" dirty="0" err="1">
                <a:solidFill>
                  <a:srgbClr val="000000"/>
                </a:solidFill>
                <a:latin typeface="+mn-lt"/>
              </a:rPr>
              <a:t>NewOrbit</a:t>
            </a:r>
            <a:r>
              <a:rPr lang="en-US" sz="2000" dirty="0">
                <a:solidFill>
                  <a:srgbClr val="000000"/>
                </a:solidFill>
                <a:latin typeface="+mn-lt"/>
              </a:rPr>
              <a:t> Space, Osaka University, </a:t>
            </a:r>
            <a:r>
              <a:rPr lang="en-US" sz="2000" dirty="0" err="1">
                <a:solidFill>
                  <a:srgbClr val="000000"/>
                </a:solidFill>
                <a:latin typeface="+mn-lt"/>
              </a:rPr>
              <a:t>Silvaco</a:t>
            </a:r>
            <a:r>
              <a:rPr lang="en-US" sz="2000" dirty="0">
                <a:solidFill>
                  <a:srgbClr val="000000"/>
                </a:solidFill>
                <a:latin typeface="+mn-lt"/>
              </a:rPr>
              <a:t>, PPPL</a:t>
            </a:r>
          </a:p>
          <a:p>
            <a:pPr marL="342900" indent="-342900" defTabSz="914400" fontAlgn="base">
              <a:spcBef>
                <a:spcPct val="0"/>
              </a:spcBef>
              <a:spcAft>
                <a:spcPct val="0"/>
              </a:spcAft>
              <a:buFont typeface="Arial" panose="020B0604020202020204" pitchFamily="34" charset="0"/>
              <a:buChar char="•"/>
              <a:defRPr/>
            </a:pPr>
            <a:endParaRPr lang="en-US" sz="2000" dirty="0">
              <a:solidFill>
                <a:srgbClr val="000000"/>
              </a:solidFill>
              <a:latin typeface="+mn-lt"/>
              <a:cs typeface="Arial" panose="020B0604020202020204" pitchFamily="34" charset="0"/>
            </a:endParaRPr>
          </a:p>
          <a:p>
            <a:pPr marL="342900" indent="-342900" defTabSz="914400" fontAlgn="base">
              <a:spcBef>
                <a:spcPct val="0"/>
              </a:spcBef>
              <a:spcAft>
                <a:spcPct val="0"/>
              </a:spcAft>
              <a:buFont typeface="Arial" panose="020B0604020202020204" pitchFamily="34" charset="0"/>
              <a:buChar char="•"/>
              <a:defRPr/>
            </a:pPr>
            <a:r>
              <a:rPr lang="en-US" sz="2000" dirty="0">
                <a:solidFill>
                  <a:srgbClr val="000000"/>
                </a:solidFill>
                <a:latin typeface="+mn-lt"/>
              </a:rPr>
              <a:t>Recent inclusion of negative ion species was based on the Reduced Linear Model developed at PPPL for vibrational kinetics, electron detachment, and associative detachment reactions. Simulations of </a:t>
            </a:r>
            <a:r>
              <a:rPr lang="en-US" sz="2000" dirty="0" err="1">
                <a:solidFill>
                  <a:srgbClr val="000000"/>
                </a:solidFill>
                <a:latin typeface="+mn-lt"/>
              </a:rPr>
              <a:t>surfatron</a:t>
            </a:r>
            <a:r>
              <a:rPr lang="en-US" sz="2000" dirty="0">
                <a:solidFill>
                  <a:srgbClr val="000000"/>
                </a:solidFill>
                <a:latin typeface="+mn-lt"/>
              </a:rPr>
              <a:t> and CCP discharges revealed significant production of negative hydrogen ions</a:t>
            </a:r>
            <a:endParaRPr lang="en-US" sz="2000" dirty="0">
              <a:solidFill>
                <a:srgbClr val="000000"/>
              </a:solidFill>
              <a:latin typeface="+mn-lt"/>
              <a:cs typeface="Arial" panose="020B0604020202020204" pitchFamily="34" charset="0"/>
            </a:endParaRPr>
          </a:p>
          <a:p>
            <a:pPr marL="342900" indent="-342900" defTabSz="914400" fontAlgn="base">
              <a:spcBef>
                <a:spcPct val="0"/>
              </a:spcBef>
              <a:spcAft>
                <a:spcPct val="0"/>
              </a:spcAft>
              <a:buFont typeface="Arial" panose="020B0604020202020204" pitchFamily="34" charset="0"/>
              <a:buChar char="•"/>
              <a:defRPr/>
            </a:pPr>
            <a:endParaRPr lang="en-US" sz="2000" dirty="0">
              <a:solidFill>
                <a:srgbClr val="000000"/>
              </a:solidFill>
              <a:latin typeface="+mn-lt"/>
              <a:cs typeface="Arial" panose="020B0604020202020204" pitchFamily="34" charset="0"/>
            </a:endParaRPr>
          </a:p>
        </p:txBody>
      </p:sp>
    </p:spTree>
    <p:extLst>
      <p:ext uri="{BB962C8B-B14F-4D97-AF65-F5344CB8AC3E}">
        <p14:creationId xmlns:p14="http://schemas.microsoft.com/office/powerpoint/2010/main" val="316007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8">
            <a:extLst>
              <a:ext uri="{FF2B5EF4-FFF2-40B4-BE49-F238E27FC236}">
                <a16:creationId xmlns:a16="http://schemas.microsoft.com/office/drawing/2014/main" id="{5E1AF251-DD94-456B-96ED-FC85C598C25F}"/>
              </a:ext>
            </a:extLst>
          </p:cNvPr>
          <p:cNvSpPr txBox="1">
            <a:spLocks noChangeArrowheads="1"/>
          </p:cNvSpPr>
          <p:nvPr/>
        </p:nvSpPr>
        <p:spPr bwMode="auto">
          <a:xfrm>
            <a:off x="287784" y="310629"/>
            <a:ext cx="82391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sz="200">
                <a:solidFill>
                  <a:schemeClr val="tx1"/>
                </a:solidFill>
                <a:latin typeface="Arial Narrow" panose="020B0606020202030204" pitchFamily="34" charset="0"/>
                <a:cs typeface="Arial" panose="020B0604020202020204" pitchFamily="34" charset="0"/>
              </a:defRPr>
            </a:lvl1pPr>
            <a:lvl2pPr defTabSz="911225">
              <a:defRPr sz="200">
                <a:solidFill>
                  <a:schemeClr val="tx1"/>
                </a:solidFill>
                <a:latin typeface="Arial Narrow" panose="020B0606020202030204" pitchFamily="34" charset="0"/>
                <a:cs typeface="Arial" panose="020B0604020202020204" pitchFamily="34" charset="0"/>
              </a:defRPr>
            </a:lvl2pPr>
            <a:lvl3pPr defTabSz="911225">
              <a:defRPr sz="200">
                <a:solidFill>
                  <a:schemeClr val="tx1"/>
                </a:solidFill>
                <a:latin typeface="Arial Narrow" panose="020B0606020202030204" pitchFamily="34" charset="0"/>
                <a:cs typeface="Arial" panose="020B0604020202020204" pitchFamily="34" charset="0"/>
              </a:defRPr>
            </a:lvl3pPr>
            <a:lvl4pPr defTabSz="911225">
              <a:defRPr sz="200">
                <a:solidFill>
                  <a:schemeClr val="tx1"/>
                </a:solidFill>
                <a:latin typeface="Arial Narrow" panose="020B0606020202030204" pitchFamily="34" charset="0"/>
                <a:cs typeface="Arial" panose="020B0604020202020204" pitchFamily="34" charset="0"/>
              </a:defRPr>
            </a:lvl4pPr>
            <a:lvl5pPr defTabSz="911225">
              <a:defRPr sz="200">
                <a:solidFill>
                  <a:schemeClr val="tx1"/>
                </a:solidFill>
                <a:latin typeface="Arial Narrow" panose="020B0606020202030204" pitchFamily="34" charset="0"/>
                <a:cs typeface="Arial" panose="020B0604020202020204" pitchFamily="34" charset="0"/>
              </a:defRPr>
            </a:lvl5pPr>
            <a:lvl6pPr marL="24717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6pPr>
            <a:lvl7pPr marL="29289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7pPr>
            <a:lvl8pPr marL="33861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8pPr>
            <a:lvl9pPr marL="3843338" indent="-185738" defTabSz="911225" eaLnBrk="0" fontAlgn="base" hangingPunct="0">
              <a:spcBef>
                <a:spcPct val="0"/>
              </a:spcBef>
              <a:spcAft>
                <a:spcPct val="0"/>
              </a:spcAft>
              <a:defRPr sz="200">
                <a:solidFill>
                  <a:schemeClr val="tx1"/>
                </a:solidFill>
                <a:latin typeface="Arial Narrow" panose="020B0606020202030204" pitchFamily="34" charset="0"/>
                <a:cs typeface="Arial" panose="020B0604020202020204" pitchFamily="34" charset="0"/>
              </a:defRPr>
            </a:lvl9pPr>
          </a:lstStyle>
          <a:p>
            <a:pPr eaLnBrk="1" hangingPunct="1"/>
            <a:r>
              <a:rPr lang="en-US" altLang="en-DE" sz="2700" b="1" dirty="0">
                <a:solidFill>
                  <a:srgbClr val="003560"/>
                </a:solidFill>
                <a:latin typeface="Calibri" panose="020F0502020204030204" pitchFamily="34" charset="0"/>
                <a:cs typeface="Calibri" panose="020F0502020204030204" pitchFamily="34" charset="0"/>
              </a:rPr>
              <a:t>PIC Simulations of RF ICP-Based Cathode </a:t>
            </a:r>
          </a:p>
          <a:p>
            <a:pPr eaLnBrk="1" hangingPunct="1"/>
            <a:r>
              <a:rPr lang="en-US" altLang="en-DE" sz="2700" b="1" dirty="0">
                <a:solidFill>
                  <a:srgbClr val="003560"/>
                </a:solidFill>
                <a:latin typeface="Calibri" panose="020F0502020204030204" pitchFamily="34" charset="0"/>
                <a:cs typeface="Calibri" panose="020F0502020204030204" pitchFamily="34" charset="0"/>
              </a:rPr>
              <a:t>(Collaboration with </a:t>
            </a:r>
            <a:r>
              <a:rPr lang="en-US" altLang="en-DE" sz="2700" b="1" dirty="0" err="1">
                <a:solidFill>
                  <a:srgbClr val="003560"/>
                </a:solidFill>
                <a:latin typeface="Calibri" panose="020F0502020204030204" pitchFamily="34" charset="0"/>
                <a:cs typeface="Calibri" panose="020F0502020204030204" pitchFamily="34" charset="0"/>
              </a:rPr>
              <a:t>NewOrbit</a:t>
            </a:r>
            <a:r>
              <a:rPr lang="en-US" altLang="en-DE" sz="2700" b="1" dirty="0">
                <a:solidFill>
                  <a:srgbClr val="003560"/>
                </a:solidFill>
                <a:latin typeface="Calibri" panose="020F0502020204030204" pitchFamily="34" charset="0"/>
                <a:cs typeface="Calibri" panose="020F0502020204030204" pitchFamily="34" charset="0"/>
              </a:rPr>
              <a:t> Space Ltd)</a:t>
            </a:r>
          </a:p>
        </p:txBody>
      </p:sp>
      <p:pic>
        <p:nvPicPr>
          <p:cNvPr id="6" name="Picture 5">
            <a:extLst>
              <a:ext uri="{FF2B5EF4-FFF2-40B4-BE49-F238E27FC236}">
                <a16:creationId xmlns:a16="http://schemas.microsoft.com/office/drawing/2014/main" id="{5C285786-7278-4232-BCA2-710DDE62FFCA}"/>
              </a:ext>
            </a:extLst>
          </p:cNvPr>
          <p:cNvPicPr>
            <a:picLocks noChangeAspect="1"/>
          </p:cNvPicPr>
          <p:nvPr/>
        </p:nvPicPr>
        <p:blipFill>
          <a:blip r:embed="rId2"/>
          <a:stretch>
            <a:fillRect/>
          </a:stretch>
        </p:blipFill>
        <p:spPr>
          <a:xfrm>
            <a:off x="1583928" y="2624427"/>
            <a:ext cx="5969807" cy="2312407"/>
          </a:xfrm>
          <a:prstGeom prst="rect">
            <a:avLst/>
          </a:prstGeom>
        </p:spPr>
      </p:pic>
    </p:spTree>
    <p:extLst>
      <p:ext uri="{BB962C8B-B14F-4D97-AF65-F5344CB8AC3E}">
        <p14:creationId xmlns:p14="http://schemas.microsoft.com/office/powerpoint/2010/main" val="298804757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RIGINALHEIGHT" val="98,4"/>
  <p:tag name="ORIGINALWIDTH" val="615"/>
  <p:tag name="LATEXADDIN" val="\documentclass{article}&#10;\usepackage{amsmath}&#10;\pagestyle{empty}&#10;\begin{document}&#10;&#10;$n_e \sim 10^{20} \, {\rm m}^{-3}$ &#10;&#10;\end{document}"/>
  <p:tag name="IGUANATEXSIZE" val="20"/>
  <p:tag name="IGUANATEXCURSOR" val="109"/>
  <p:tag name="TRANSPARENCY" val="True"/>
  <p:tag name="FILENAME" val=""/>
  <p:tag name="INPUTTYPE" val="0"/>
  <p:tag name="LATEXENGINEID" val="0"/>
  <p:tag name="TEMPFOLDER" val="d:\temp\"/>
</p:tagLst>
</file>

<file path=ppt/tags/tag2.xml><?xml version="1.0" encoding="utf-8"?>
<p:tagLst xmlns:a="http://schemas.openxmlformats.org/drawingml/2006/main" xmlns:r="http://schemas.openxmlformats.org/officeDocument/2006/relationships" xmlns:p="http://schemas.openxmlformats.org/presentationml/2006/main">
  <p:tag name="ORIGINALHEIGHT" val="87,6"/>
  <p:tag name="ORIGINALWIDTH" val="444,6"/>
  <p:tag name="LATEXADDIN" val="\documentclass{article}&#10;\usepackage{amsmath}&#10;\pagestyle{empty}&#10;\begin{document}&#10;&#10;$p \sim 0.5 \, {\rm Pa}$ &#10;&#10;\end{document}"/>
  <p:tag name="IGUANATEXSIZE" val="20"/>
  <p:tag name="IGUANATEXCURSOR" val="104"/>
  <p:tag name="TRANSPARENCY" val="True"/>
  <p:tag name="FILENAME" val=""/>
  <p:tag name="INPUTTYPE" val="0"/>
  <p:tag name="LATEXENGINEID" val="0"/>
  <p:tag name="TEMPFOLDER" val="d:\temp\"/>
</p:tagLst>
</file>

<file path=ppt/tags/tag3.xml><?xml version="1.0" encoding="utf-8"?>
<p:tagLst xmlns:a="http://schemas.openxmlformats.org/drawingml/2006/main" xmlns:r="http://schemas.openxmlformats.org/officeDocument/2006/relationships" xmlns:p="http://schemas.openxmlformats.org/presentationml/2006/main">
  <p:tag name="ORIGINALHEIGHT" val="102"/>
  <p:tag name="ORIGINALWIDTH" val="1062"/>
  <p:tag name="LATEXADDIN" val="\documentclass{article}&#10;\usepackage{amsmath}&#10;\pagestyle{empty}&#10;\begin{document}&#10;&#10;$\tau \sim 10^{-12} \, {\rm s} \,\, , \,\, T \sim 10^{-5} \, {\rm s}$ &#10;&#10;\end{document}"/>
  <p:tag name="IGUANATEXSIZE" val="20"/>
  <p:tag name="IGUANATEXCURSOR" val="152"/>
  <p:tag name="TRANSPARENCY" val="True"/>
  <p:tag name="FILENAME" val=""/>
  <p:tag name="INPUTTYPE" val="0"/>
  <p:tag name="LATEXENGINEID" val="0"/>
  <p:tag name="TEMPFOLDER" val="d:\temp\"/>
</p:tagLst>
</file>

<file path=ppt/tags/tag4.xml><?xml version="1.0" encoding="utf-8"?>
<p:tagLst xmlns:a="http://schemas.openxmlformats.org/drawingml/2006/main" xmlns:r="http://schemas.openxmlformats.org/officeDocument/2006/relationships" xmlns:p="http://schemas.openxmlformats.org/presentationml/2006/main">
  <p:tag name="OUTPUTDPI" val="1200"/>
  <p:tag name="ORIGINALHEIGHT" val="153,7308"/>
  <p:tag name="ORIGINALWIDTH" val="1148,856"/>
  <p:tag name="LATEXADDIN" val="\documentclass{article}&#10;\usepackage{amsmath}&#10;\usepackage{xcolor}&#10;\pagestyle{empty}&#10;\begin{document}&#10;&#10;$\frac{d}{dt}{\bf v} = \frac{q}{m}\left({\color{magenta}\bf E}+{\bf v}\times{\color{magenta}\bf B}\right)$&#10;&#10;&#10;\end{document}"/>
  <p:tag name="IGUANATEXSIZE" val="20"/>
  <p:tag name="IGUANATEXCURSOR" val="192"/>
  <p:tag name="TRANSPARENCY" val="True"/>
  <p:tag name="FILENAME" val=""/>
  <p:tag name="LATEXENGINEID" val="0"/>
  <p:tag name="TEMPFOLDER" val="c:\temp\"/>
  <p:tag name="LATEXFORMHEIGHT" val="312"/>
  <p:tag name="LATEXFORMWIDTH" val="384"/>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1200"/>
  <p:tag name="ORIGINALHEIGHT" val="153,7308"/>
  <p:tag name="ORIGINALWIDTH" val="418,4477"/>
  <p:tag name="LATEXADDIN" val="\documentclass{article}&#10;\usepackage{amsmath}&#10;\pagestyle{empty}&#10;\begin{document}&#10;&#10;$\frac{d}{dt}{\bf x} = {\bf v}$&#10;&#10;&#10;\end{document}"/>
  <p:tag name="IGUANATEXSIZE" val="20"/>
  <p:tag name="IGUANATEXCURSOR" val="111"/>
  <p:tag name="TRANSPARENCY" val="True"/>
  <p:tag name="FILENAME" val=""/>
  <p:tag name="LATEXENGINEID" val="0"/>
  <p:tag name="TEMPFOLDER" val="c:\temp\"/>
  <p:tag name="LATEXFORMHEIGHT" val="312"/>
  <p:tag name="LATEXFORMWIDTH" val="384"/>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1200"/>
  <p:tag name="ORIGINALHEIGHT" val="150,7312"/>
  <p:tag name="ORIGINALWIDTH" val="554,1807"/>
  <p:tag name="LATEXADDIN" val="\documentclass{article}&#10;\usepackage{amsmath}&#10;\usepackage{xcolor}&#10;\pagestyle{empty}&#10;\begin{document}&#10;&#10;$\nabla\cdot{\bf E} = \frac{\color{blue} \rho}{\epsilon_0}$&#10;&#10;&#10;\end{document}"/>
  <p:tag name="IGUANATEXSIZE" val="20"/>
  <p:tag name="IGUANATEXCURSOR" val="142"/>
  <p:tag name="TRANSPARENCY" val="True"/>
  <p:tag name="FILENAME" val=""/>
  <p:tag name="LATEXENGINEID" val="0"/>
  <p:tag name="TEMPFOLDER" val="c:\temp\"/>
  <p:tag name="LATEXFORMHEIGHT" val="312"/>
  <p:tag name="LATEXFORMWIDTH" val="384"/>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1200"/>
  <p:tag name="ORIGINALHEIGHT" val="155,9805"/>
  <p:tag name="ORIGINALWIDTH" val="821,8972"/>
  <p:tag name="LATEXADDIN" val="\documentclass{article}&#10;\usepackage{amsmath}&#10;\pagestyle{empty}&#10;\begin{document}&#10;&#10;$ \frac{\partial}{\partial t}{\bf B} = -\nabla\times{\bf E}$&#10;&#10;&#10;\end{document}"/>
  <p:tag name="IGUANATEXSIZE" val="20"/>
  <p:tag name="IGUANATEXCURSOR" val="140"/>
  <p:tag name="TRANSPARENCY" val="True"/>
  <p:tag name="FILENAME" val=""/>
  <p:tag name="LATEXENGINEID" val="0"/>
  <p:tag name="TEMPFOLDER" val="c:\temp\"/>
  <p:tag name="LATEXFORMHEIGHT" val="312"/>
  <p:tag name="LATEXFORMWIDTH" val="384"/>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1200"/>
  <p:tag name="ORIGINALHEIGHT" val="89,98874"/>
  <p:tag name="ORIGINALWIDTH" val="514,4357"/>
  <p:tag name="LATEXADDIN" val="\documentclass{article}&#10;\usepackage{amsmath}&#10;\pagestyle{empty}&#10;\begin{document}&#10;&#10;$\nabla\cdot{\bf B} = 0$&#10;&#10;&#10;\end{document}"/>
  <p:tag name="IGUANATEXSIZE" val="20"/>
  <p:tag name="IGUANATEXCURSOR" val="104"/>
  <p:tag name="TRANSPARENCY" val="True"/>
  <p:tag name="FILENAME" val=""/>
  <p:tag name="LATEXENGINEID" val="0"/>
  <p:tag name="TEMPFOLDER" val="c:\temp\"/>
  <p:tag name="LATEXFORMHEIGHT" val="312"/>
  <p:tag name="LATEXFORMWIDTH" val="384"/>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1200"/>
  <p:tag name="ORIGINALHEIGHT" val="173,2283"/>
  <p:tag name="ORIGINALWIDTH" val="1096,363"/>
  <p:tag name="LATEXADDIN" val="\documentclass{article}&#10;\usepackage{amsmath}&#10;\usepackage{xcolor}&#10;\pagestyle{empty}&#10;\begin{document}&#10;&#10;$\frac{\partial}{\partial t}{\bf E} = c^2\nabla\times{\bf B} - \frac{\color{blue}\bf j}{\epsilon_0}$&#10;&#10;&#10;\end{document}"/>
  <p:tag name="IGUANATEXSIZE" val="20"/>
  <p:tag name="IGUANATEXCURSOR" val="64"/>
  <p:tag name="TRANSPARENCY" val="True"/>
  <p:tag name="FILENAME" val=""/>
  <p:tag name="LATEXENGINEID" val="0"/>
  <p:tag name="TEMPFOLDER" val="c:\temp\"/>
  <p:tag name="LATEXFORMHEIGHT" val="312"/>
  <p:tag name="LATEXFORMWIDTH" val="384"/>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1200"/>
  <p:tag name="ORIGINALHEIGHT" val="159,73"/>
  <p:tag name="ORIGINALWIDTH" val="638,9202"/>
  <p:tag name="LATEXADDIN" val="\documentclass{article}&#10;\usepackage{amsmath}&#10;\usepackage{xcolor}&#10;\pagestyle{empty}&#10;\begin{document}&#10;&#10;$(\nabla^2\phi = -\frac{\color{blue} \rho}{\epsilon_0}$&#10;&#10;&#10;\end{document}"/>
  <p:tag name="IGUANATEXSIZE" val="20"/>
  <p:tag name="IGUANATEXCURSOR" val="155"/>
  <p:tag name="TRANSPARENCY" val="True"/>
  <p:tag name="FILENAME" val=""/>
  <p:tag name="LATEXENGINEID" val="0"/>
  <p:tag name="TEMPFOLDER" val="c:\temp\"/>
  <p:tag name="LATEXFORMHEIGHT" val="312"/>
  <p:tag name="LATEXFORMWIDTH" val="384"/>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1200"/>
  <p:tag name="ORIGINALHEIGHT" val="150,7312"/>
  <p:tag name="ORIGINALWIDTH" val="554,1807"/>
  <p:tag name="LATEXADDIN" val="\documentclass{article}&#10;\usepackage{amsmath}&#10;\usepackage{xcolor}&#10;\pagestyle{empty}&#10;\begin{document}&#10;&#10;$\nabla\cdot{\bf E} = \frac{\color{blue} \rho}{\epsilon_0}$&#10;&#10;&#10;\end{document}"/>
  <p:tag name="IGUANATEXSIZE" val="20"/>
  <p:tag name="IGUANATEXCURSOR" val="159"/>
  <p:tag name="TRANSPARENCY" val="True"/>
  <p:tag name="FILENAME" val=""/>
  <p:tag name="LATEXENGINEID" val="0"/>
  <p:tag name="TEMPFOLDER" val="c:\temp\"/>
  <p:tag name="LATEXFORMHEIGHT" val="312"/>
  <p:tag name="LATEXFORMWIDTH" val="384"/>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566,1792"/>
  <p:tag name="LATEXADDIN" val="\documentclass{article}&#10;\usepackage{amsmath}&#10;\usepackage{xcolor}&#10;\pagestyle{empty}&#10;\begin{document}&#10;&#10;${\bf E} = -\nabla \phi)$&#10;&#10;&#10;\end{document}"/>
  <p:tag name="IGUANATEXSIZE" val="20"/>
  <p:tag name="IGUANATEXCURSOR" val="124"/>
  <p:tag name="TRANSPARENCY" val="True"/>
  <p:tag name="FILENAME" val=""/>
  <p:tag name="LATEXENGINEID" val="0"/>
  <p:tag name="TEMPFOLDER" val="c:\temp\"/>
  <p:tag name="LATEXFORMHEIGHT" val="312"/>
  <p:tag name="LATEXFORMWIDTH" val="384"/>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1200"/>
  <p:tag name="ORIGINALHEIGHT" val="153,7308"/>
  <p:tag name="ORIGINALWIDTH" val="1148,856"/>
  <p:tag name="LATEXADDIN" val="\documentclass{article}&#10;\usepackage{amsmath}&#10;\usepackage{xcolor}&#10;\pagestyle{empty}&#10;\begin{document}&#10;&#10;$\frac{d}{dt}{\bf v} = \frac{q}{m}\left({\color{magenta}\bf E}+{\bf v}\times{\color{magenta}\bf B}\right)$&#10;&#10;&#10;\end{document}"/>
  <p:tag name="IGUANATEXSIZE" val="20"/>
  <p:tag name="IGUANATEXCURSOR" val="192"/>
  <p:tag name="TRANSPARENCY" val="True"/>
  <p:tag name="FILENAME" val=""/>
  <p:tag name="LATEXENGINEID" val="0"/>
  <p:tag name="TEMPFOLDER" val="c:\temp\"/>
  <p:tag name="LATEXFORMHEIGHT" val="312"/>
  <p:tag name="LATEXFORMWIDTH" val="384"/>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1200"/>
  <p:tag name="ORIGINALHEIGHT" val="153,7308"/>
  <p:tag name="ORIGINALWIDTH" val="418,4477"/>
  <p:tag name="LATEXADDIN" val="\documentclass{article}&#10;\usepackage{amsmath}&#10;\pagestyle{empty}&#10;\begin{document}&#10;&#10;$\frac{d}{dt}{\bf x} = {\bf v}$&#10;&#10;&#10;\end{document}"/>
  <p:tag name="IGUANATEXSIZE" val="20"/>
  <p:tag name="IGUANATEXCURSOR" val="111"/>
  <p:tag name="TRANSPARENCY" val="True"/>
  <p:tag name="FILENAME" val=""/>
  <p:tag name="LATEXENGINEID" val="0"/>
  <p:tag name="TEMPFOLDER" val="c:\temp\"/>
  <p:tag name="LATEXFORMHEIGHT" val="312"/>
  <p:tag name="LATEXFORMWIDTH" val="384"/>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1200"/>
  <p:tag name="ORIGINALHEIGHT" val="150,7312"/>
  <p:tag name="ORIGINALWIDTH" val="554,1807"/>
  <p:tag name="LATEXADDIN" val="\documentclass{article}&#10;\usepackage{amsmath}&#10;\usepackage{xcolor}&#10;\pagestyle{empty}&#10;\begin{document}&#10;&#10;$\nabla\cdot{\bf E} = \frac{\color{blue} \rho}{\epsilon_0}$&#10;&#10;&#10;\end{document}"/>
  <p:tag name="IGUANATEXSIZE" val="20"/>
  <p:tag name="IGUANATEXCURSOR" val="142"/>
  <p:tag name="TRANSPARENCY" val="True"/>
  <p:tag name="FILENAME" val=""/>
  <p:tag name="LATEXENGINEID" val="0"/>
  <p:tag name="TEMPFOLDER" val="c:\temp\"/>
  <p:tag name="LATEXFORMHEIGHT" val="312"/>
  <p:tag name="LATEXFORMWIDTH" val="384"/>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1200"/>
  <p:tag name="ORIGINALHEIGHT" val="155,9805"/>
  <p:tag name="ORIGINALWIDTH" val="821,8972"/>
  <p:tag name="LATEXADDIN" val="\documentclass{article}&#10;\usepackage{amsmath}&#10;\pagestyle{empty}&#10;\begin{document}&#10;&#10;$ \frac{\partial}{\partial t}{\bf B} = -\nabla\times{\bf E}$&#10;&#10;&#10;\end{document}"/>
  <p:tag name="IGUANATEXSIZE" val="20"/>
  <p:tag name="IGUANATEXCURSOR" val="140"/>
  <p:tag name="TRANSPARENCY" val="True"/>
  <p:tag name="FILENAME" val=""/>
  <p:tag name="LATEXENGINEID" val="0"/>
  <p:tag name="TEMPFOLDER" val="c:\temp\"/>
  <p:tag name="LATEXFORMHEIGHT" val="312"/>
  <p:tag name="LATEXFORMWIDTH" val="384"/>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1200"/>
  <p:tag name="ORIGINALHEIGHT" val="89,98874"/>
  <p:tag name="ORIGINALWIDTH" val="514,4357"/>
  <p:tag name="LATEXADDIN" val="\documentclass{article}&#10;\usepackage{amsmath}&#10;\pagestyle{empty}&#10;\begin{document}&#10;&#10;$\nabla\cdot{\bf B} = 0$&#10;&#10;&#10;\end{document}"/>
  <p:tag name="IGUANATEXSIZE" val="20"/>
  <p:tag name="IGUANATEXCURSOR" val="104"/>
  <p:tag name="TRANSPARENCY" val="True"/>
  <p:tag name="FILENAME" val=""/>
  <p:tag name="LATEXENGINEID" val="0"/>
  <p:tag name="TEMPFOLDER" val="c:\temp\"/>
  <p:tag name="LATEXFORMHEIGHT" val="312"/>
  <p:tag name="LATEXFORMWIDTH" val="384"/>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1200"/>
  <p:tag name="ORIGINALHEIGHT" val="173,2283"/>
  <p:tag name="ORIGINALWIDTH" val="1096,363"/>
  <p:tag name="LATEXADDIN" val="\documentclass{article}&#10;\usepackage{amsmath}&#10;\usepackage{xcolor}&#10;\pagestyle{empty}&#10;\begin{document}&#10;&#10;$\frac{\partial}{\partial t}{\bf E} = c^2\nabla\times{\bf B} - \frac{\color{blue}\bf j}{\epsilon_0}$&#10;&#10;&#10;\end{document}"/>
  <p:tag name="IGUANATEXSIZE" val="20"/>
  <p:tag name="IGUANATEXCURSOR" val="64"/>
  <p:tag name="TRANSPARENCY" val="True"/>
  <p:tag name="FILENAME" val=""/>
  <p:tag name="LATEXENGINEID" val="0"/>
  <p:tag name="TEMPFOLDER" val="c:\temp\"/>
  <p:tag name="LATEXFORMHEIGHT" val="312"/>
  <p:tag name="LATEXFORMWIDTH" val="384"/>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1200"/>
  <p:tag name="ORIGINALHEIGHT" val="159,73"/>
  <p:tag name="ORIGINALWIDTH" val="638,9202"/>
  <p:tag name="LATEXADDIN" val="\documentclass{article}&#10;\usepackage{amsmath}&#10;\usepackage{xcolor}&#10;\pagestyle{empty}&#10;\begin{document}&#10;&#10;$(\nabla^2\phi = -\frac{\color{blue} \rho}{\epsilon_0}$&#10;&#10;&#10;\end{document}"/>
  <p:tag name="IGUANATEXSIZE" val="20"/>
  <p:tag name="IGUANATEXCURSOR" val="155"/>
  <p:tag name="TRANSPARENCY" val="True"/>
  <p:tag name="FILENAME" val=""/>
  <p:tag name="LATEXENGINEID" val="0"/>
  <p:tag name="TEMPFOLDER" val="c:\temp\"/>
  <p:tag name="LATEXFORMHEIGHT" val="312"/>
  <p:tag name="LATEXFORMWIDTH" val="384"/>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1200"/>
  <p:tag name="ORIGINALHEIGHT" val="150,7312"/>
  <p:tag name="ORIGINALWIDTH" val="554,1807"/>
  <p:tag name="LATEXADDIN" val="\documentclass{article}&#10;\usepackage{amsmath}&#10;\usepackage{xcolor}&#10;\pagestyle{empty}&#10;\begin{document}&#10;&#10;$\nabla\cdot{\bf E} = \frac{\color{blue} \rho}{\epsilon_0}$&#10;&#10;&#10;\end{document}"/>
  <p:tag name="IGUANATEXSIZE" val="20"/>
  <p:tag name="IGUANATEXCURSOR" val="159"/>
  <p:tag name="TRANSPARENCY" val="True"/>
  <p:tag name="FILENAME" val=""/>
  <p:tag name="LATEXENGINEID" val="0"/>
  <p:tag name="TEMPFOLDER" val="c:\temp\"/>
  <p:tag name="LATEXFORMHEIGHT" val="312"/>
  <p:tag name="LATEXFORMWIDTH" val="384"/>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566,1792"/>
  <p:tag name="LATEXADDIN" val="\documentclass{article}&#10;\usepackage{amsmath}&#10;\usepackage{xcolor}&#10;\pagestyle{empty}&#10;\begin{document}&#10;&#10;${\bf E} = -\nabla \phi)$&#10;&#10;&#10;\end{document}"/>
  <p:tag name="IGUANATEXSIZE" val="20"/>
  <p:tag name="IGUANATEXCURSOR" val="124"/>
  <p:tag name="TRANSPARENCY" val="True"/>
  <p:tag name="FILENAME" val=""/>
  <p:tag name="LATEXENGINEID" val="0"/>
  <p:tag name="TEMPFOLDER" val="c:\temp\"/>
  <p:tag name="LATEXFORMHEIGHT" val="312"/>
  <p:tag name="LATEXFORMWIDTH" val="384"/>
  <p:tag name="LATEXFORMWRAP" val="True"/>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1200"/>
  <p:tag name="ORIGINALHEIGHT" val="118.5165"/>
  <p:tag name="ORIGINALWIDTH" val="294.041"/>
  <p:tag name="OUTPUTTYPE" val="PNG"/>
  <p:tag name="IGUANATEXVERSION" val="161"/>
  <p:tag name="LATEXADDIN" val="\documentclass{article}&#10;\usepackage{amsmath}&#10;\usepackage{xcolor}&#10;\pagestyle{empty}&#10;\begin{document}&#10;&#10;${\color{magenta}\bf E} \,\&amp;\, {\color{blue} \rho}$&#10;&#10;&#10;\end{document}"/>
  <p:tag name="IGUANATEXSIZE" val="20"/>
  <p:tag name="IGUANATEXCURSOR" val="128"/>
  <p:tag name="TRANSPARENCY" val="True"/>
  <p:tag name="FILENAME" val=""/>
  <p:tag name="LATEXENGINEID" val="1"/>
  <p:tag name="TEMPFOLDER" val="c:\temp\"/>
  <p:tag name="LATEXFORMHEIGHT" val="312"/>
  <p:tag name="LATEXFORMWIDTH" val="384"/>
  <p:tag name="LATEXFORMWRAP" val="True"/>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1200"/>
  <p:tag name="ORIGINALHEIGHT" val="116.2662"/>
  <p:tag name="ORIGINALWIDTH" val="264.7869"/>
  <p:tag name="OUTPUTTYPE" val="PNG"/>
  <p:tag name="IGUANATEXVERSION" val="161"/>
  <p:tag name="LATEXADDIN" val="\documentclass{article}&#10;\usepackage{amsmath}&#10;\usepackage{xcolor}&#10;\pagestyle{empty}&#10;\begin{document}&#10;&#10;${\color{magenta}\bf E} \,\&amp;\, {\color{blue} \bf j}$&#10;&#10;&#10;\end{document}"/>
  <p:tag name="IGUANATEXSIZE" val="20"/>
  <p:tag name="IGUANATEXCURSOR" val="151"/>
  <p:tag name="TRANSPARENCY" val="True"/>
  <p:tag name="FILENAME" val=""/>
  <p:tag name="LATEXENGINEID" val="1"/>
  <p:tag name="TEMPFOLDER" val="c:\temp\"/>
  <p:tag name="LATEXFORMHEIGHT" val="312"/>
  <p:tag name="LATEXFORMWIDTH" val="384"/>
  <p:tag name="LATEXFORMWRAP" val="True"/>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OUTPUTDPI" val="1200"/>
  <p:tag name="ORIGINALHEIGHT" val="153,7308"/>
  <p:tag name="ORIGINALWIDTH" val="1148,856"/>
  <p:tag name="LATEXADDIN" val="\documentclass{article}&#10;\usepackage{amsmath}&#10;\usepackage{xcolor}&#10;\pagestyle{empty}&#10;\begin{document}&#10;&#10;$\frac{d}{dt}{\bf v} = \frac{q}{m}\left({\color{magenta}\bf E}+{\bf v}\times{\color{magenta}\bf B}\right)$&#10;&#10;&#10;\end{document}"/>
  <p:tag name="IGUANATEXSIZE" val="20"/>
  <p:tag name="IGUANATEXCURSOR" val="192"/>
  <p:tag name="TRANSPARENCY" val="True"/>
  <p:tag name="FILENAME" val=""/>
  <p:tag name="LATEXENGINEID" val="0"/>
  <p:tag name="TEMPFOLDER" val="c:\temp\"/>
  <p:tag name="LATEXFORMHEIGHT" val="312"/>
  <p:tag name="LATEXFORMWIDTH" val="384"/>
  <p:tag name="LATEXFORMWRAP" val="True"/>
  <p:tag name="BITMAPVECTOR" val="0"/>
</p:tagLst>
</file>

<file path=ppt/tags/tag25.xml><?xml version="1.0" encoding="utf-8"?>
<p:tagLst xmlns:a="http://schemas.openxmlformats.org/drawingml/2006/main" xmlns:r="http://schemas.openxmlformats.org/officeDocument/2006/relationships" xmlns:p="http://schemas.openxmlformats.org/presentationml/2006/main">
  <p:tag name="OUTPUTDPI" val="1200"/>
  <p:tag name="ORIGINALHEIGHT" val="153,7308"/>
  <p:tag name="ORIGINALWIDTH" val="418,4477"/>
  <p:tag name="LATEXADDIN" val="\documentclass{article}&#10;\usepackage{amsmath}&#10;\pagestyle{empty}&#10;\begin{document}&#10;&#10;$\frac{d}{dt}{\bf x} = {\bf v}$&#10;&#10;&#10;\end{document}"/>
  <p:tag name="IGUANATEXSIZE" val="20"/>
  <p:tag name="IGUANATEXCURSOR" val="111"/>
  <p:tag name="TRANSPARENCY" val="True"/>
  <p:tag name="FILENAME" val=""/>
  <p:tag name="LATEXENGINEID" val="0"/>
  <p:tag name="TEMPFOLDER" val="c:\temp\"/>
  <p:tag name="LATEXFORMHEIGHT" val="312"/>
  <p:tag name="LATEXFORMWIDTH" val="384"/>
  <p:tag name="LATEXFORMWRAP" val="True"/>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1200"/>
  <p:tag name="ORIGINALHEIGHT" val="150,7312"/>
  <p:tag name="ORIGINALWIDTH" val="554,1807"/>
  <p:tag name="LATEXADDIN" val="\documentclass{article}&#10;\usepackage{amsmath}&#10;\usepackage{xcolor}&#10;\pagestyle{empty}&#10;\begin{document}&#10;&#10;$\nabla\cdot{\bf E} = \frac{\color{blue} \rho}{\epsilon_0}$&#10;&#10;&#10;\end{document}"/>
  <p:tag name="IGUANATEXSIZE" val="20"/>
  <p:tag name="IGUANATEXCURSOR" val="142"/>
  <p:tag name="TRANSPARENCY" val="True"/>
  <p:tag name="FILENAME" val=""/>
  <p:tag name="LATEXENGINEID" val="0"/>
  <p:tag name="TEMPFOLDER" val="c:\temp\"/>
  <p:tag name="LATEXFORMHEIGHT" val="312"/>
  <p:tag name="LATEXFORMWIDTH" val="384"/>
  <p:tag name="LATEXFORMWRAP" val="True"/>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1200"/>
  <p:tag name="ORIGINALHEIGHT" val="155,9805"/>
  <p:tag name="ORIGINALWIDTH" val="821,8972"/>
  <p:tag name="LATEXADDIN" val="\documentclass{article}&#10;\usepackage{amsmath}&#10;\pagestyle{empty}&#10;\begin{document}&#10;&#10;$ \frac{\partial}{\partial t}{\bf B} = -\nabla\times{\bf E}$&#10;&#10;&#10;\end{document}"/>
  <p:tag name="IGUANATEXSIZE" val="20"/>
  <p:tag name="IGUANATEXCURSOR" val="140"/>
  <p:tag name="TRANSPARENCY" val="True"/>
  <p:tag name="FILENAME" val=""/>
  <p:tag name="LATEXENGINEID" val="0"/>
  <p:tag name="TEMPFOLDER" val="c:\temp\"/>
  <p:tag name="LATEXFORMHEIGHT" val="312"/>
  <p:tag name="LATEXFORMWIDTH" val="384"/>
  <p:tag name="LATEXFORMWRAP" val="True"/>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1200"/>
  <p:tag name="ORIGINALHEIGHT" val="89,98874"/>
  <p:tag name="ORIGINALWIDTH" val="514,4357"/>
  <p:tag name="LATEXADDIN" val="\documentclass{article}&#10;\usepackage{amsmath}&#10;\pagestyle{empty}&#10;\begin{document}&#10;&#10;$\nabla\cdot{\bf B} = 0$&#10;&#10;&#10;\end{document}"/>
  <p:tag name="IGUANATEXSIZE" val="20"/>
  <p:tag name="IGUANATEXCURSOR" val="104"/>
  <p:tag name="TRANSPARENCY" val="True"/>
  <p:tag name="FILENAME" val=""/>
  <p:tag name="LATEXENGINEID" val="0"/>
  <p:tag name="TEMPFOLDER" val="c:\temp\"/>
  <p:tag name="LATEXFORMHEIGHT" val="312"/>
  <p:tag name="LATEXFORMWIDTH" val="384"/>
  <p:tag name="LATEXFORMWRAP" val="True"/>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1200"/>
  <p:tag name="ORIGINALHEIGHT" val="173,2283"/>
  <p:tag name="ORIGINALWIDTH" val="1096,363"/>
  <p:tag name="LATEXADDIN" val="\documentclass{article}&#10;\usepackage{amsmath}&#10;\usepackage{xcolor}&#10;\pagestyle{empty}&#10;\begin{document}&#10;&#10;$\frac{\partial}{\partial t}{\bf E} = c^2\nabla\times{\bf B} - \frac{\color{blue}\bf j}{\epsilon_0}$&#10;&#10;&#10;\end{document}"/>
  <p:tag name="IGUANATEXSIZE" val="20"/>
  <p:tag name="IGUANATEXCURSOR" val="64"/>
  <p:tag name="TRANSPARENCY" val="True"/>
  <p:tag name="FILENAME" val=""/>
  <p:tag name="LATEXENGINEID" val="0"/>
  <p:tag name="TEMPFOLDER" val="c:\temp\"/>
  <p:tag name="LATEXFORMHEIGHT" val="312"/>
  <p:tag name="LATEXFORMWIDTH" val="384"/>
  <p:tag name="LATEXFORMWRAP" val="True"/>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1200"/>
  <p:tag name="ORIGINALHEIGHT" val="90,73866"/>
  <p:tag name="ORIGINALWIDTH" val="139,4826"/>
  <p:tag name="LATEXADDIN" val="\documentclass{article}&#10;\usepackage{amsmath}&#10;\usepackage{xcolor}&#10;\pagestyle{empty}&#10;\begin{document}&#10;&#10;$\Delta t$&#10;&#10;&#10;\end{document}"/>
  <p:tag name="IGUANATEXSIZE" val="20"/>
  <p:tag name="IGUANATEXCURSOR" val="110"/>
  <p:tag name="TRANSPARENCY" val="True"/>
  <p:tag name="FILENAME" val=""/>
  <p:tag name="LATEXENGINEID" val="0"/>
  <p:tag name="TEMPFOLDER" val="c:\temp\"/>
  <p:tag name="LATEXFORMHEIGHT" val="312"/>
  <p:tag name="LATEXFORMWIDTH" val="384"/>
  <p:tag name="LATEXFORMWRAP" val="True"/>
  <p:tag name="BITMAPVECTOR" val="0"/>
</p:tagLst>
</file>

<file path=ppt/tags/tag31.xml><?xml version="1.0" encoding="utf-8"?>
<p:tagLst xmlns:a="http://schemas.openxmlformats.org/drawingml/2006/main" xmlns:r="http://schemas.openxmlformats.org/officeDocument/2006/relationships" xmlns:p="http://schemas.openxmlformats.org/presentationml/2006/main">
  <p:tag name="OUTPUTDPI" val="1200"/>
  <p:tag name="ORIGINALHEIGHT" val="90,73866"/>
  <p:tag name="ORIGINALWIDTH" val="139,4826"/>
  <p:tag name="LATEXADDIN" val="\documentclass{article}&#10;\usepackage{amsmath}&#10;\usepackage{xcolor}&#10;\pagestyle{empty}&#10;\begin{document}&#10;&#10;$\Delta t$&#10;&#10;&#10;\end{document}"/>
  <p:tag name="IGUANATEXSIZE" val="20"/>
  <p:tag name="IGUANATEXCURSOR" val="110"/>
  <p:tag name="TRANSPARENCY" val="True"/>
  <p:tag name="FILENAME" val=""/>
  <p:tag name="LATEXENGINEID" val="0"/>
  <p:tag name="TEMPFOLDER" val="c:\temp\"/>
  <p:tag name="LATEXFORMHEIGHT" val="312"/>
  <p:tag name="LATEXFORMWIDTH" val="384"/>
  <p:tag name="LATEXFORMWRAP" val="True"/>
  <p:tag name="BITMAPVECTOR" val="0"/>
</p:tagLst>
</file>

<file path=ppt/tags/tag32.xml><?xml version="1.0" encoding="utf-8"?>
<p:tagLst xmlns:a="http://schemas.openxmlformats.org/drawingml/2006/main" xmlns:r="http://schemas.openxmlformats.org/officeDocument/2006/relationships" xmlns:p="http://schemas.openxmlformats.org/presentationml/2006/main">
  <p:tag name="OUTPUTDPI" val="1200"/>
  <p:tag name="ORIGINALHEIGHT" val="159,73"/>
  <p:tag name="ORIGINALWIDTH" val="638,9202"/>
  <p:tag name="LATEXADDIN" val="\documentclass{article}&#10;\usepackage{amsmath}&#10;\usepackage{xcolor}&#10;\pagestyle{empty}&#10;\begin{document}&#10;&#10;$(\nabla^2\phi = -\frac{\color{blue} \rho}{\epsilon_0}$&#10;&#10;&#10;\end{document}"/>
  <p:tag name="IGUANATEXSIZE" val="20"/>
  <p:tag name="IGUANATEXCURSOR" val="155"/>
  <p:tag name="TRANSPARENCY" val="True"/>
  <p:tag name="FILENAME" val=""/>
  <p:tag name="LATEXENGINEID" val="0"/>
  <p:tag name="TEMPFOLDER" val="c:\temp\"/>
  <p:tag name="LATEXFORMHEIGHT" val="312"/>
  <p:tag name="LATEXFORMWIDTH" val="384"/>
  <p:tag name="LATEXFORMWRAP" val="True"/>
  <p:tag name="BITMAPVECTOR" val="0"/>
</p:tagLst>
</file>

<file path=ppt/tags/tag33.xml><?xml version="1.0" encoding="utf-8"?>
<p:tagLst xmlns:a="http://schemas.openxmlformats.org/drawingml/2006/main" xmlns:r="http://schemas.openxmlformats.org/officeDocument/2006/relationships" xmlns:p="http://schemas.openxmlformats.org/presentationml/2006/main">
  <p:tag name="OUTPUTDPI" val="1200"/>
  <p:tag name="ORIGINALHEIGHT" val="150,7312"/>
  <p:tag name="ORIGINALWIDTH" val="554,1807"/>
  <p:tag name="LATEXADDIN" val="\documentclass{article}&#10;\usepackage{amsmath}&#10;\usepackage{xcolor}&#10;\pagestyle{empty}&#10;\begin{document}&#10;&#10;$\nabla\cdot{\bf E} = \frac{\color{blue} \rho}{\epsilon_0}$&#10;&#10;&#10;\end{document}"/>
  <p:tag name="IGUANATEXSIZE" val="20"/>
  <p:tag name="IGUANATEXCURSOR" val="159"/>
  <p:tag name="TRANSPARENCY" val="True"/>
  <p:tag name="FILENAME" val=""/>
  <p:tag name="LATEXENGINEID" val="0"/>
  <p:tag name="TEMPFOLDER" val="c:\temp\"/>
  <p:tag name="LATEXFORMHEIGHT" val="312"/>
  <p:tag name="LATEXFORMWIDTH" val="384"/>
  <p:tag name="LATEXFORMWRAP" val="True"/>
  <p:tag name="BITMAPVECTOR" val="0"/>
</p:tagLst>
</file>

<file path=ppt/tags/tag34.xml><?xml version="1.0" encoding="utf-8"?>
<p:tagLst xmlns:a="http://schemas.openxmlformats.org/drawingml/2006/main" xmlns:r="http://schemas.openxmlformats.org/officeDocument/2006/relationships" xmlns:p="http://schemas.openxmlformats.org/presentationml/2006/main">
  <p:tag name="OUTPUTDPI" val="1200"/>
  <p:tag name="ORIGINALHEIGHT" val="125,2343"/>
  <p:tag name="ORIGINALWIDTH" val="566,1792"/>
  <p:tag name="LATEXADDIN" val="\documentclass{article}&#10;\usepackage{amsmath}&#10;\usepackage{xcolor}&#10;\pagestyle{empty}&#10;\begin{document}&#10;&#10;${\bf E} = -\nabla \phi)$&#10;&#10;&#10;\end{document}"/>
  <p:tag name="IGUANATEXSIZE" val="20"/>
  <p:tag name="IGUANATEXCURSOR" val="124"/>
  <p:tag name="TRANSPARENCY" val="True"/>
  <p:tag name="FILENAME" val=""/>
  <p:tag name="LATEXENGINEID" val="0"/>
  <p:tag name="TEMPFOLDER" val="c:\temp\"/>
  <p:tag name="LATEXFORMHEIGHT" val="312"/>
  <p:tag name="LATEXFORMWIDTH" val="384"/>
  <p:tag name="LATEXFORMWRAP" val="True"/>
  <p:tag name="BITMAPVECTOR" val="0"/>
</p:tagLst>
</file>

<file path=ppt/tags/tag35.xml><?xml version="1.0" encoding="utf-8"?>
<p:tagLst xmlns:a="http://schemas.openxmlformats.org/drawingml/2006/main" xmlns:r="http://schemas.openxmlformats.org/officeDocument/2006/relationships" xmlns:p="http://schemas.openxmlformats.org/presentationml/2006/main">
  <p:tag name="OUTPUTDPI" val="1200"/>
  <p:tag name="ORIGINALHEIGHT" val="118.5165"/>
  <p:tag name="ORIGINALWIDTH" val="294.041"/>
  <p:tag name="OUTPUTTYPE" val="PNG"/>
  <p:tag name="IGUANATEXVERSION" val="161"/>
  <p:tag name="LATEXADDIN" val="\documentclass{article}&#10;\usepackage{amsmath}&#10;\usepackage{xcolor}&#10;\pagestyle{empty}&#10;\begin{document}&#10;&#10;${\color{magenta}\bf E} \,\&amp;\, {\color{blue} \rho}$&#10;&#10;&#10;\end{document}"/>
  <p:tag name="IGUANATEXSIZE" val="20"/>
  <p:tag name="IGUANATEXCURSOR" val="128"/>
  <p:tag name="TRANSPARENCY" val="True"/>
  <p:tag name="FILENAME" val=""/>
  <p:tag name="LATEXENGINEID" val="1"/>
  <p:tag name="TEMPFOLDER" val="c:\temp\"/>
  <p:tag name="LATEXFORMHEIGHT" val="312"/>
  <p:tag name="LATEXFORMWIDTH" val="384"/>
  <p:tag name="LATEXFORMWRAP" val="True"/>
  <p:tag name="BITMAPVECTOR" val="0"/>
</p:tagLst>
</file>

<file path=ppt/tags/tag36.xml><?xml version="1.0" encoding="utf-8"?>
<p:tagLst xmlns:a="http://schemas.openxmlformats.org/drawingml/2006/main" xmlns:r="http://schemas.openxmlformats.org/officeDocument/2006/relationships" xmlns:p="http://schemas.openxmlformats.org/presentationml/2006/main">
  <p:tag name="OUTPUTDPI" val="1200"/>
  <p:tag name="ORIGINALHEIGHT" val="116.2662"/>
  <p:tag name="ORIGINALWIDTH" val="264.7869"/>
  <p:tag name="OUTPUTTYPE" val="PNG"/>
  <p:tag name="IGUANATEXVERSION" val="161"/>
  <p:tag name="LATEXADDIN" val="\documentclass{article}&#10;\usepackage{amsmath}&#10;\usepackage{xcolor}&#10;\pagestyle{empty}&#10;\begin{document}&#10;&#10;${\color{magenta}\bf E} \,\&amp;\, {\color{blue} \bf j}$&#10;&#10;&#10;\end{document}"/>
  <p:tag name="IGUANATEXSIZE" val="20"/>
  <p:tag name="IGUANATEXCURSOR" val="151"/>
  <p:tag name="TRANSPARENCY" val="True"/>
  <p:tag name="FILENAME" val=""/>
  <p:tag name="LATEXENGINEID" val="1"/>
  <p:tag name="TEMPFOLDER" val="c:\temp\"/>
  <p:tag name="LATEXFORMHEIGHT" val="312"/>
  <p:tag name="LATEXFORMWIDTH" val="384"/>
  <p:tag name="LATEXFORMWRAP" val="True"/>
  <p:tag name="BITMAPVECTOR" val="0"/>
</p:tagLst>
</file>

<file path=ppt/tags/tag3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Delta x \leq \lambda_{De}$ &#10;&#10;\end{document}"/>
  <p:tag name="IGUANATEXSIZE" val="20"/>
</p:tagLst>
</file>

<file path=ppt/tags/tag38.xml><?xml version="1.0" encoding="utf-8"?>
<p:tagLst xmlns:a="http://schemas.openxmlformats.org/drawingml/2006/main" xmlns:r="http://schemas.openxmlformats.org/officeDocument/2006/relationships" xmlns:p="http://schemas.openxmlformats.org/presentationml/2006/main">
  <p:tag name="ORIGINALHEIGHT" val="98,4"/>
  <p:tag name="ORIGINALWIDTH" val="619,8"/>
  <p:tag name="LATEXADDIN" val="\documentclass{article}&#10;\usepackage{amsmath}&#10;\pagestyle{empty}&#10;\begin{document}&#10;&#10;$n_e \sim 10^{19} \, m^{-3}$ &#10;&#10;\end{document}"/>
  <p:tag name="IGUANATEXSIZE" val="20"/>
  <p:tag name="IGUANATEXCURSOR" val="97"/>
  <p:tag name="TRANSPARENCY" val="True"/>
  <p:tag name="FILENAME" val=""/>
  <p:tag name="INPUTTYPE" val="0"/>
  <p:tag name="LATEXENGINEID" val="0"/>
  <p:tag name="TEMPFOLDER" val="d:\temp\"/>
</p:tagLst>
</file>

<file path=ppt/tags/tag3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R,d) \sim \, 5 \, cm$ &#10;&#10;\end{document}"/>
  <p:tag name="IGUANATEXSIZE" val="20"/>
</p:tagLst>
</file>

<file path=ppt/tags/tag40.xml><?xml version="1.0" encoding="utf-8"?>
<p:tagLst xmlns:a="http://schemas.openxmlformats.org/drawingml/2006/main" xmlns:r="http://schemas.openxmlformats.org/officeDocument/2006/relationships" xmlns:p="http://schemas.openxmlformats.org/presentationml/2006/main">
  <p:tag name="OUTPUTDPI" val="1200"/>
  <p:tag name="ORIGINALHEIGHT" val="153.0213"/>
  <p:tag name="ORIGINALWIDTH" val="1166.413"/>
  <p:tag name="OUTPUTTYPE" val="PNG"/>
  <p:tag name="IGUANATEXVERSION" val="161"/>
  <p:tag name="LATEXADDIN" val="\documentclass{article}&#10;\usepackage{amsmath}&#10;\pagestyle{empty}&#10;\begin{document}&#10;&#10;$\Delta t \leq &#10;\min(\omega_{pe}^{-1},\Delta x/c)$ &#10;&#10;\end{document}"/>
  <p:tag name="IGUANATEXSIZE" val="20"/>
  <p:tag name="IGUANATEXCURSOR" val="98"/>
  <p:tag name="TRANSPARENCY" val="True"/>
  <p:tag name="FILENAME" val=""/>
  <p:tag name="LATEXENGINEID" val="1"/>
  <p:tag name="TEMPFOLDER" val="c:\temp\"/>
  <p:tag name="LATEXFORMHEIGHT" val="312"/>
  <p:tag name="LATEXFORMWIDTH" val="384"/>
  <p:tag name="LATEXFORMWRAP" val="True"/>
  <p:tag name="BITMAPVECTOR" val="0"/>
</p:tagLst>
</file>

<file path=ppt/tags/tag41.xml><?xml version="1.0" encoding="utf-8"?>
<p:tagLst xmlns:a="http://schemas.openxmlformats.org/drawingml/2006/main" xmlns:r="http://schemas.openxmlformats.org/officeDocument/2006/relationships" xmlns:p="http://schemas.openxmlformats.org/presentationml/2006/main">
  <p:tag name="OUTPUTDPI" val="1200"/>
  <p:tag name="ORIGINALHEIGHT" val="105.0146"/>
  <p:tag name="ORIGINALWIDTH" val="522.823"/>
  <p:tag name="OUTPUTTYPE" val="PNG"/>
  <p:tag name="IGUANATEXVERSION" val="161"/>
  <p:tag name="LATEXADDIN" val="\documentclass{article}&#10;\usepackage{amsmath}&#10;\pagestyle{empty}&#10;\begin{document}&#10;&#10;$u_e &lt; {\rm v}_{{\rm th},e}$ &#10;&#10;\end{document}"/>
  <p:tag name="IGUANATEXSIZE" val="20"/>
  <p:tag name="IGUANATEXCURSOR" val="87"/>
  <p:tag name="TRANSPARENCY" val="True"/>
  <p:tag name="FILENAME" val=""/>
  <p:tag name="LATEXENGINEID" val="1"/>
  <p:tag name="TEMPFOLDER" val="c:\temp\"/>
  <p:tag name="LATEXFORMHEIGHT" val="312"/>
  <p:tag name="LATEXFORMWIDTH" val="384"/>
  <p:tag name="LATEXFORMWRAP" val="True"/>
  <p:tag name="BITMAPVECTOR" val="0"/>
</p:tagLst>
</file>

<file path=ppt/tags/tag42.xml><?xml version="1.0" encoding="utf-8"?>
<p:tagLst xmlns:a="http://schemas.openxmlformats.org/drawingml/2006/main" xmlns:r="http://schemas.openxmlformats.org/officeDocument/2006/relationships" xmlns:p="http://schemas.openxmlformats.org/presentationml/2006/main">
  <p:tag name="OUTPUTDPI" val="1200"/>
  <p:tag name="ORIGINALHEIGHT" val="141,7323"/>
  <p:tag name="ORIGINALWIDTH" val="1172,104"/>
  <p:tag name="LATEXADDIN" val="\documentclass{article}&#10;\usepackage{amsmath}&#10;\pagestyle{empty}&#10;\begin{document}&#10;&#10;$$&#10;e, H^+, H^+_2, H^+_3, H, H_2&#10;$$&#10;&#10;&#10;\end{document}"/>
  <p:tag name="IGUANATEXSIZE" val="20"/>
  <p:tag name="IGUANATEXCURSOR" val="115"/>
  <p:tag name="TRANSPARENCY" val="True"/>
  <p:tag name="FILENAME" val=""/>
  <p:tag name="LATEXENGINEID" val="0"/>
  <p:tag name="TEMPFOLDER" val="c:\temp\"/>
  <p:tag name="LATEXFORMHEIGHT" val="312"/>
  <p:tag name="LATEXFORMWIDTH" val="384"/>
  <p:tag name="LATEXFORMWRAP" val="True"/>
  <p:tag name="BITMAPVECTOR" val="0"/>
</p:tagLst>
</file>

<file path=ppt/tags/tag43.xml><?xml version="1.0" encoding="utf-8"?>
<p:tagLst xmlns:a="http://schemas.openxmlformats.org/drawingml/2006/main" xmlns:r="http://schemas.openxmlformats.org/officeDocument/2006/relationships" xmlns:p="http://schemas.openxmlformats.org/presentationml/2006/main">
  <p:tag name="OUTPUTDPI" val="1200"/>
  <p:tag name="ORIGINALHEIGHT" val="103,4871"/>
  <p:tag name="ORIGINALWIDTH" val="143,2321"/>
  <p:tag name="LATEXADDIN" val="\documentclass{article}&#10;\usepackage{amsmath}&#10;\pagestyle{empty}&#10;\begin{document}&#10;&#10;$$&#10;H_2&#10;$$&#10;&#10;&#10;\end{document}"/>
  <p:tag name="IGUANATEXSIZE" val="20"/>
  <p:tag name="IGUANATEXCURSOR" val="84"/>
  <p:tag name="TRANSPARENCY" val="True"/>
  <p:tag name="FILENAME" val=""/>
  <p:tag name="LATEXENGINEID" val="0"/>
  <p:tag name="TEMPFOLDER" val="c:\temp\"/>
  <p:tag name="LATEXFORMHEIGHT" val="312"/>
  <p:tag name="LATEXFORMWIDTH" val="384"/>
  <p:tag name="LATEXFORMWRAP" val="True"/>
  <p:tag name="BITMAPVECTOR" val="0"/>
</p:tagLst>
</file>

<file path=ppt/tags/tag44.xml><?xml version="1.0" encoding="utf-8"?>
<p:tagLst xmlns:a="http://schemas.openxmlformats.org/drawingml/2006/main" xmlns:r="http://schemas.openxmlformats.org/officeDocument/2006/relationships" xmlns:p="http://schemas.openxmlformats.org/presentationml/2006/main">
  <p:tag name="OUTPUTDPI" val="1200"/>
  <p:tag name="ORIGINALHEIGHT" val="284,2145"/>
  <p:tag name="ORIGINALWIDTH" val="1114,361"/>
  <p:tag name="LATEXADDIN" val="\documentclass{article}&#10;\usepackage{amsmath}&#10;\pagestyle{empty}&#10;\begin{document}&#10;&#10;$$&#10;f_{diss} = \frac{0.5 n_H}{0.5 n_H + n_{H_2}}&#10;$$&#10;&#10;\end{document}"/>
  <p:tag name="IGUANATEXSIZE" val="20"/>
  <p:tag name="IGUANATEXCURSOR" val="128"/>
  <p:tag name="TRANSPARENCY" val="True"/>
  <p:tag name="FILENAME" val=""/>
  <p:tag name="LATEXENGINEID" val="0"/>
  <p:tag name="TEMPFOLDER" val="c:\temp\"/>
  <p:tag name="LATEXFORMHEIGHT" val="312"/>
  <p:tag name="LATEXFORMWIDTH" val="384"/>
  <p:tag name="LATEXFORMWRAP" val="True"/>
  <p:tag name="BITMAPVECTOR" val="0"/>
</p:tagLst>
</file>

<file path=ppt/tags/tag45.xml><?xml version="1.0" encoding="utf-8"?>
<p:tagLst xmlns:a="http://schemas.openxmlformats.org/drawingml/2006/main" xmlns:r="http://schemas.openxmlformats.org/officeDocument/2006/relationships" xmlns:p="http://schemas.openxmlformats.org/presentationml/2006/main">
  <p:tag name="OUTPUTDPI" val="1200"/>
  <p:tag name="ORIGINALHEIGHT" val="127.5178"/>
  <p:tag name="ORIGINALWIDTH" val="1290.18"/>
  <p:tag name="OUTPUTTYPE" val="PNG"/>
  <p:tag name="IGUANATEXVERSION" val="161"/>
  <p:tag name="LATEXADDIN" val="\documentclass{article}&#10;\usepackage{amsmath}&#10;\pagestyle{empty}&#10;\begin{document}&#10;&#10;$\overline{R}_d = 3.7 \times 10^{23} \, {\rm m}^{-3}{\rm s}^{-1}$&#10;&#10;&#10;\end{document}"/>
  <p:tag name="IGUANATEXSIZE" val="20"/>
  <p:tag name="IGUANATEXCURSOR" val="145"/>
  <p:tag name="TRANSPARENCY" val="True"/>
  <p:tag name="FILENAME" val=""/>
  <p:tag name="LATEXENGINEID" val="1"/>
  <p:tag name="TEMPFOLDER" val="c:\temp\"/>
  <p:tag name="LATEXFORMHEIGHT" val="312"/>
  <p:tag name="LATEXFORMWIDTH" val="384"/>
  <p:tag name="LATEXFORMWRAP" val="True"/>
  <p:tag name="BITMAPVECTOR" val="0"/>
</p:tagLst>
</file>

<file path=ppt/tags/tag46.xml><?xml version="1.0" encoding="utf-8"?>
<p:tagLst xmlns:a="http://schemas.openxmlformats.org/drawingml/2006/main" xmlns:r="http://schemas.openxmlformats.org/officeDocument/2006/relationships" xmlns:p="http://schemas.openxmlformats.org/presentationml/2006/main">
  <p:tag name="OUTPUTDPI" val="1200"/>
  <p:tag name="ORIGINALHEIGHT" val="127.5178"/>
  <p:tag name="ORIGINALWIDTH" val="1504.71"/>
  <p:tag name="OUTPUTTYPE" val="PNG"/>
  <p:tag name="IGUANATEXVERSION" val="161"/>
  <p:tag name="LATEXADDIN" val="\documentclass{article}&#10;\usepackage{amsmath}&#10;\pagestyle{empty}&#10;\begin{document}&#10;&#10;$e+H_2(v=0)\to e + H_2(v^\prime)$&#10;&#10;&#10;\end{document}"/>
  <p:tag name="IGUANATEXSIZE" val="20"/>
  <p:tag name="IGUANATEXCURSOR" val="105"/>
  <p:tag name="TRANSPARENCY" val="True"/>
  <p:tag name="FILENAME" val=""/>
  <p:tag name="LATEXENGINEID" val="1"/>
  <p:tag name="TEMPFOLDER" val="c:\temp\"/>
  <p:tag name="LATEXFORMHEIGHT" val="312"/>
  <p:tag name="LATEXFORMWIDTH" val="384"/>
  <p:tag name="LATEXFORMWRAP" val="True"/>
  <p:tag name="BITMAPVECTOR" val="0"/>
</p:tagLst>
</file>

<file path=ppt/tags/tag47.xml><?xml version="1.0" encoding="utf-8"?>
<p:tagLst xmlns:a="http://schemas.openxmlformats.org/drawingml/2006/main" xmlns:r="http://schemas.openxmlformats.org/officeDocument/2006/relationships" xmlns:p="http://schemas.openxmlformats.org/presentationml/2006/main">
  <p:tag name="OUTPUTDPI" val="1200"/>
  <p:tag name="ORIGINALHEIGHT" val="127.5178"/>
  <p:tag name="ORIGINALWIDTH" val="1217.42"/>
  <p:tag name="OUTPUTTYPE" val="PNG"/>
  <p:tag name="IGUANATEXVERSION" val="161"/>
  <p:tag name="LATEXADDIN" val="\documentclass{article}&#10;\usepackage{amsmath}&#10;\pagestyle{empty}&#10;\begin{document}&#10;&#10;$e + H_2(v^\prime) \to H^- + H$&#10;&#10;&#10;\end{document}"/>
  <p:tag name="IGUANATEXSIZE" val="20"/>
  <p:tag name="IGUANATEXCURSOR" val="91"/>
  <p:tag name="TRANSPARENCY" val="True"/>
  <p:tag name="FILENAME" val=""/>
  <p:tag name="LATEXENGINEID" val="1"/>
  <p:tag name="TEMPFOLDER" val="c:\temp\"/>
  <p:tag name="LATEXFORMHEIGHT" val="312"/>
  <p:tag name="LATEXFORMWIDTH" val="384"/>
  <p:tag name="LATEXFORMWRAP" val="True"/>
  <p:tag name="BITMAPVECTOR" val="0"/>
</p:tagLst>
</file>

<file path=ppt/tags/tag48.xml><?xml version="1.0" encoding="utf-8"?>
<p:tagLst xmlns:a="http://schemas.openxmlformats.org/drawingml/2006/main" xmlns:r="http://schemas.openxmlformats.org/officeDocument/2006/relationships" xmlns:p="http://schemas.openxmlformats.org/presentationml/2006/main">
  <p:tag name="OUTPUTDPI" val="1200"/>
  <p:tag name="ORIGINALHEIGHT" val="98.2637"/>
  <p:tag name="ORIGINALWIDTH" val="981.887"/>
  <p:tag name="OUTPUTTYPE" val="PNG"/>
  <p:tag name="IGUANATEXVERSION" val="161"/>
  <p:tag name="LATEXADDIN" val="\documentclass{article}&#10;\usepackage{amsmath}&#10;\pagestyle{empty}&#10;\begin{document}&#10;&#10;$e + H^- \to 2e + H$&#10;&#10;&#10;\end{document}"/>
  <p:tag name="IGUANATEXSIZE" val="20"/>
  <p:tag name="IGUANATEXCURSOR" val="98"/>
  <p:tag name="TRANSPARENCY" val="True"/>
  <p:tag name="FILENAME" val=""/>
  <p:tag name="LATEXENGINEID" val="1"/>
  <p:tag name="TEMPFOLDER" val="c:\temp\"/>
  <p:tag name="LATEXFORMHEIGHT" val="312"/>
  <p:tag name="LATEXFORMWIDTH" val="384"/>
  <p:tag name="LATEXFORMWRAP" val="True"/>
  <p:tag name="BITMAPVECTOR" val="0"/>
</p:tagLst>
</file>

<file path=ppt/tags/tag49.xml><?xml version="1.0" encoding="utf-8"?>
<p:tagLst xmlns:a="http://schemas.openxmlformats.org/drawingml/2006/main" xmlns:r="http://schemas.openxmlformats.org/officeDocument/2006/relationships" xmlns:p="http://schemas.openxmlformats.org/presentationml/2006/main">
  <p:tag name="OUTPUTDPI" val="1200"/>
  <p:tag name="ORIGINALHEIGHT" val="106.5149"/>
  <p:tag name="ORIGINALWIDTH" val="1012.641"/>
  <p:tag name="OUTPUTTYPE" val="PNG"/>
  <p:tag name="IGUANATEXVERSION" val="161"/>
  <p:tag name="LATEXADDIN" val="\documentclass{article}&#10;\usepackage{amsmath}&#10;\pagestyle{empty}&#10;\begin{document}&#10;&#10;$H^- + H \to e + H_2$&#10;&#10;&#10;\end{document}"/>
  <p:tag name="IGUANATEXSIZE" val="20"/>
  <p:tag name="IGUANATEXCURSOR" val="101"/>
  <p:tag name="TRANSPARENCY" val="True"/>
  <p:tag name="FILENAME" val=""/>
  <p:tag name="LATEXENGINEID" val="1"/>
  <p:tag name="TEMPFOLDER" val="c:\temp\"/>
  <p:tag name="LATEXFORMHEIGHT" val="312"/>
  <p:tag name="LATEXFORMWIDTH" val="384"/>
  <p:tag name="LATEXFORMWRAP" val="True"/>
  <p:tag name="BITMAPVECTOR" val="0"/>
</p:tagLst>
</file>

<file path=ppt/tags/tag50.xml><?xml version="1.0" encoding="utf-8"?>
<p:tagLst xmlns:a="http://schemas.openxmlformats.org/drawingml/2006/main" xmlns:r="http://schemas.openxmlformats.org/officeDocument/2006/relationships" xmlns:p="http://schemas.openxmlformats.org/presentationml/2006/main">
  <p:tag name="OUTPUTDPI" val="1200"/>
  <p:tag name="ORIGINALHEIGHT" val="132.7685"/>
  <p:tag name="ORIGINALWIDTH" val="1161.912"/>
  <p:tag name="OUTPUTTYPE" val="PNG"/>
  <p:tag name="IGUANATEXVERSION" val="161"/>
  <p:tag name="LATEXADDIN" val="\documentclass{article}&#10;\usepackage{amsmath}&#10;\pagestyle{empty}&#10;\begin{document}&#10;&#10;$[H^- + H^+ \to H + H]$&#10;&#10;&#10;\end{document}"/>
  <p:tag name="IGUANATEXSIZE" val="20"/>
  <p:tag name="IGUANATEXCURSOR" val="103"/>
  <p:tag name="TRANSPARENCY" val="True"/>
  <p:tag name="FILENAME" val=""/>
  <p:tag name="LATEXENGINEID" val="1"/>
  <p:tag name="TEMPFOLDER" val="c:\temp\"/>
  <p:tag name="LATEXFORMHEIGHT" val="312"/>
  <p:tag name="LATEXFORMWIDTH" val="384"/>
  <p:tag name="LATEXFORMWRAP" val="True"/>
  <p:tag name="BITMAPVECTOR" val="0"/>
</p:tagLst>
</file>

<file path=ppt/theme/theme1.xml><?xml version="1.0" encoding="utf-8"?>
<a:theme xmlns:a="http://schemas.openxmlformats.org/drawingml/2006/main" name="Titelfolie mit Text">
  <a:themeElements>
    <a:clrScheme name="RUB_TET">
      <a:dk1>
        <a:srgbClr val="003560"/>
      </a:dk1>
      <a:lt1>
        <a:srgbClr val="FFFFFF"/>
      </a:lt1>
      <a:dk2>
        <a:srgbClr val="003560"/>
      </a:dk2>
      <a:lt2>
        <a:srgbClr val="E7E7E7"/>
      </a:lt2>
      <a:accent1>
        <a:srgbClr val="8DAE10"/>
      </a:accent1>
      <a:accent2>
        <a:srgbClr val="8DAE10"/>
      </a:accent2>
      <a:accent3>
        <a:srgbClr val="8DAE10"/>
      </a:accent3>
      <a:accent4>
        <a:srgbClr val="8DAE10"/>
      </a:accent4>
      <a:accent5>
        <a:srgbClr val="8DAE10"/>
      </a:accent5>
      <a:accent6>
        <a:srgbClr val="8DAE10"/>
      </a:accent6>
      <a:hlink>
        <a:srgbClr val="0000FF"/>
      </a:hlink>
      <a:folHlink>
        <a:srgbClr val="800080"/>
      </a:folHlink>
    </a:clrScheme>
    <a:fontScheme name="Benutzerdefiniert 1">
      <a:majorFont>
        <a:latin typeface="RubFlama"/>
        <a:ea typeface=""/>
        <a:cs typeface=""/>
      </a:majorFont>
      <a:minorFont>
        <a:latin typeface="RubFla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Contentfolie">
  <a:themeElements>
    <a:clrScheme name="Benutzerdefiniert 3">
      <a:dk1>
        <a:srgbClr val="003560"/>
      </a:dk1>
      <a:lt1>
        <a:srgbClr val="FFFFFF"/>
      </a:lt1>
      <a:dk2>
        <a:srgbClr val="000000"/>
      </a:dk2>
      <a:lt2>
        <a:srgbClr val="E7E7E7"/>
      </a:lt2>
      <a:accent1>
        <a:srgbClr val="8DAE10"/>
      </a:accent1>
      <a:accent2>
        <a:srgbClr val="CDEE4F"/>
      </a:accent2>
      <a:accent3>
        <a:srgbClr val="DDF489"/>
      </a:accent3>
      <a:accent4>
        <a:srgbClr val="EEF9C4"/>
      </a:accent4>
      <a:accent5>
        <a:srgbClr val="8DAE10"/>
      </a:accent5>
      <a:accent6>
        <a:srgbClr val="8DAE10"/>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25673</TotalTime>
  <Pages>51</Pages>
  <Words>633</Words>
  <Application>Microsoft Office PowerPoint</Application>
  <PresentationFormat>Custom</PresentationFormat>
  <Paragraphs>99</Paragraphs>
  <Slides>19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RubFlama</vt:lpstr>
      <vt:lpstr>Calibri</vt:lpstr>
      <vt:lpstr>UniversS 57 Condensed</vt:lpstr>
      <vt:lpstr>Wingdings</vt:lpstr>
      <vt:lpstr>Arial</vt:lpstr>
      <vt:lpstr>Times New Roman</vt:lpstr>
      <vt:lpstr>Arial Narrow</vt:lpstr>
      <vt:lpstr>Titelfolie mit Text</vt:lpstr>
      <vt:lpstr>1_Contentfolie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Ruhr University Bochum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Modellierung und Simulation technischer Plasmen</dc:title>
  <dc:creator>Ralf Peter Brinkmann</dc:creator>
  <cp:lastModifiedBy>Denis Eremin</cp:lastModifiedBy>
  <cp:revision>1996</cp:revision>
  <cp:lastPrinted>2023-12-12T13:39:33Z</cp:lastPrinted>
  <dcterms:created xsi:type="dcterms:W3CDTF">2002-03-15T16:38:31Z</dcterms:created>
  <dcterms:modified xsi:type="dcterms:W3CDTF">2026-09-23T16:29:03Z</dcterms:modified>
</cp:coreProperties>
</file>