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66" r:id="rId15"/>
    <p:sldId id="270" r:id="rId16"/>
    <p:sldId id="271" r:id="rId17"/>
    <p:sldId id="272" r:id="rId18"/>
    <p:sldId id="273" r:id="rId19"/>
    <p:sldId id="274" r:id="rId20"/>
    <p:sldId id="275" r:id="rId21"/>
    <p:sldId id="276"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2871A9-C78E-4347-84B0-E330A71171BE}" v="2" dt="2026-09-23T15:12:31.2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 Savard" userId="e2e12fa6-78bb-45cd-968c-01155a52ed3d" providerId="ADAL" clId="{94F8C2AF-EDDF-42CE-A6F5-BDD47153FB41}"/>
    <pc:docChg chg="undo custSel modSld sldOrd">
      <pc:chgData name="Nicolas Savard" userId="e2e12fa6-78bb-45cd-968c-01155a52ed3d" providerId="ADAL" clId="{94F8C2AF-EDDF-42CE-A6F5-BDD47153FB41}" dt="2026-09-23T20:49:51.809" v="3323" actId="20577"/>
      <pc:docMkLst>
        <pc:docMk/>
      </pc:docMkLst>
      <pc:sldChg chg="addSp delSp modSp mod">
        <pc:chgData name="Nicolas Savard" userId="e2e12fa6-78bb-45cd-968c-01155a52ed3d" providerId="ADAL" clId="{94F8C2AF-EDDF-42CE-A6F5-BDD47153FB41}" dt="2026-09-23T14:46:59.805" v="3182" actId="1076"/>
        <pc:sldMkLst>
          <pc:docMk/>
          <pc:sldMk cId="0" sldId="256"/>
        </pc:sldMkLst>
        <pc:spChg chg="mod">
          <ac:chgData name="Nicolas Savard" userId="e2e12fa6-78bb-45cd-968c-01155a52ed3d" providerId="ADAL" clId="{94F8C2AF-EDDF-42CE-A6F5-BDD47153FB41}" dt="2026-09-14T20:20:46.241" v="214" actId="20577"/>
          <ac:spMkLst>
            <pc:docMk/>
            <pc:sldMk cId="0" sldId="256"/>
            <ac:spMk id="123" creationId="{00000000-0000-0000-0000-000000000000}"/>
          </ac:spMkLst>
        </pc:spChg>
        <pc:spChg chg="mod">
          <ac:chgData name="Nicolas Savard" userId="e2e12fa6-78bb-45cd-968c-01155a52ed3d" providerId="ADAL" clId="{94F8C2AF-EDDF-42CE-A6F5-BDD47153FB41}" dt="2026-09-14T20:20:07.995" v="198" actId="20577"/>
          <ac:spMkLst>
            <pc:docMk/>
            <pc:sldMk cId="0" sldId="256"/>
            <ac:spMk id="125" creationId="{00000000-0000-0000-0000-000000000000}"/>
          </ac:spMkLst>
        </pc:spChg>
        <pc:spChg chg="mod">
          <ac:chgData name="Nicolas Savard" userId="e2e12fa6-78bb-45cd-968c-01155a52ed3d" providerId="ADAL" clId="{94F8C2AF-EDDF-42CE-A6F5-BDD47153FB41}" dt="2026-09-23T14:43:24.107" v="3178" actId="1076"/>
          <ac:spMkLst>
            <pc:docMk/>
            <pc:sldMk cId="0" sldId="256"/>
            <ac:spMk id="126" creationId="{00000000-0000-0000-0000-000000000000}"/>
          </ac:spMkLst>
        </pc:spChg>
        <pc:picChg chg="add mod">
          <ac:chgData name="Nicolas Savard" userId="e2e12fa6-78bb-45cd-968c-01155a52ed3d" providerId="ADAL" clId="{94F8C2AF-EDDF-42CE-A6F5-BDD47153FB41}" dt="2026-09-17T20:06:30.015" v="3176" actId="14100"/>
          <ac:picMkLst>
            <pc:docMk/>
            <pc:sldMk cId="0" sldId="256"/>
            <ac:picMk id="129" creationId="{DF606907-6293-ED78-BEA0-766EB2C6E0F9}"/>
          </ac:picMkLst>
        </pc:picChg>
        <pc:picChg chg="add mod">
          <ac:chgData name="Nicolas Savard" userId="e2e12fa6-78bb-45cd-968c-01155a52ed3d" providerId="ADAL" clId="{94F8C2AF-EDDF-42CE-A6F5-BDD47153FB41}" dt="2026-09-23T14:46:59.805" v="3182" actId="1076"/>
          <ac:picMkLst>
            <pc:docMk/>
            <pc:sldMk cId="0" sldId="256"/>
            <ac:picMk id="131" creationId="{16D9250C-23EB-55C0-B8B7-85AB72BDC88A}"/>
          </ac:picMkLst>
        </pc:picChg>
      </pc:sldChg>
      <pc:sldChg chg="addSp delSp modSp mod">
        <pc:chgData name="Nicolas Savard" userId="e2e12fa6-78bb-45cd-968c-01155a52ed3d" providerId="ADAL" clId="{94F8C2AF-EDDF-42CE-A6F5-BDD47153FB41}" dt="2026-09-23T14:52:41.052" v="3193" actId="20577"/>
        <pc:sldMkLst>
          <pc:docMk/>
          <pc:sldMk cId="0" sldId="257"/>
        </pc:sldMkLst>
        <pc:spChg chg="mod">
          <ac:chgData name="Nicolas Savard" userId="e2e12fa6-78bb-45cd-968c-01155a52ed3d" providerId="ADAL" clId="{94F8C2AF-EDDF-42CE-A6F5-BDD47153FB41}" dt="2026-09-23T14:52:41.052" v="3193" actId="20577"/>
          <ac:spMkLst>
            <pc:docMk/>
            <pc:sldMk cId="0" sldId="257"/>
            <ac:spMk id="4" creationId="{00000000-0000-0000-0000-000000000000}"/>
          </ac:spMkLst>
        </pc:spChg>
        <pc:spChg chg="mod">
          <ac:chgData name="Nicolas Savard" userId="e2e12fa6-78bb-45cd-968c-01155a52ed3d" providerId="ADAL" clId="{94F8C2AF-EDDF-42CE-A6F5-BDD47153FB41}" dt="2026-09-14T20:22:32.460" v="295" actId="20577"/>
          <ac:spMkLst>
            <pc:docMk/>
            <pc:sldMk cId="0" sldId="257"/>
            <ac:spMk id="5"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7"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8"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9"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14"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16"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18"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19"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21"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23" creationId="{00000000-0000-0000-0000-000000000000}"/>
          </ac:spMkLst>
        </pc:spChg>
        <pc:spChg chg="mod">
          <ac:chgData name="Nicolas Savard" userId="e2e12fa6-78bb-45cd-968c-01155a52ed3d" providerId="ADAL" clId="{94F8C2AF-EDDF-42CE-A6F5-BDD47153FB41}" dt="2026-09-14T20:19:57.062" v="196" actId="1076"/>
          <ac:spMkLst>
            <pc:docMk/>
            <pc:sldMk cId="0" sldId="257"/>
            <ac:spMk id="24" creationId="{00000000-0000-0000-0000-000000000000}"/>
          </ac:spMkLst>
        </pc:spChg>
        <pc:spChg chg="mod">
          <ac:chgData name="Nicolas Savard" userId="e2e12fa6-78bb-45cd-968c-01155a52ed3d" providerId="ADAL" clId="{94F8C2AF-EDDF-42CE-A6F5-BDD47153FB41}" dt="2026-09-14T20:19:59.911" v="197" actId="1076"/>
          <ac:spMkLst>
            <pc:docMk/>
            <pc:sldMk cId="0" sldId="257"/>
            <ac:spMk id="25" creationId="{00000000-0000-0000-0000-000000000000}"/>
          </ac:spMkLst>
        </pc:spChg>
      </pc:sldChg>
      <pc:sldChg chg="addSp delSp modSp mod">
        <pc:chgData name="Nicolas Savard" userId="e2e12fa6-78bb-45cd-968c-01155a52ed3d" providerId="ADAL" clId="{94F8C2AF-EDDF-42CE-A6F5-BDD47153FB41}" dt="2026-09-23T15:00:51.821" v="3230" actId="20577"/>
        <pc:sldMkLst>
          <pc:docMk/>
          <pc:sldMk cId="0" sldId="258"/>
        </pc:sldMkLst>
        <pc:spChg chg="mod">
          <ac:chgData name="Nicolas Savard" userId="e2e12fa6-78bb-45cd-968c-01155a52ed3d" providerId="ADAL" clId="{94F8C2AF-EDDF-42CE-A6F5-BDD47153FB41}" dt="2026-09-14T20:24:09.804" v="296" actId="20577"/>
          <ac:spMkLst>
            <pc:docMk/>
            <pc:sldMk cId="0" sldId="258"/>
            <ac:spMk id="40" creationId="{00000000-0000-0000-0000-000000000000}"/>
          </ac:spMkLst>
        </pc:spChg>
        <pc:spChg chg="mod">
          <ac:chgData name="Nicolas Savard" userId="e2e12fa6-78bb-45cd-968c-01155a52ed3d" providerId="ADAL" clId="{94F8C2AF-EDDF-42CE-A6F5-BDD47153FB41}" dt="2026-09-23T15:00:51.821" v="3230" actId="20577"/>
          <ac:spMkLst>
            <pc:docMk/>
            <pc:sldMk cId="0" sldId="258"/>
            <ac:spMk id="41" creationId="{00000000-0000-0000-0000-000000000000}"/>
          </ac:spMkLst>
        </pc:spChg>
        <pc:spChg chg="mod">
          <ac:chgData name="Nicolas Savard" userId="e2e12fa6-78bb-45cd-968c-01155a52ed3d" providerId="ADAL" clId="{94F8C2AF-EDDF-42CE-A6F5-BDD47153FB41}" dt="2026-09-14T20:29:05.113" v="419" actId="20577"/>
          <ac:spMkLst>
            <pc:docMk/>
            <pc:sldMk cId="0" sldId="258"/>
            <ac:spMk id="44" creationId="{00000000-0000-0000-0000-000000000000}"/>
          </ac:spMkLst>
        </pc:spChg>
        <pc:spChg chg="add mod">
          <ac:chgData name="Nicolas Savard" userId="e2e12fa6-78bb-45cd-968c-01155a52ed3d" providerId="ADAL" clId="{94F8C2AF-EDDF-42CE-A6F5-BDD47153FB41}" dt="2026-09-14T20:27:25.022" v="314" actId="1076"/>
          <ac:spMkLst>
            <pc:docMk/>
            <pc:sldMk cId="0" sldId="258"/>
            <ac:spMk id="57" creationId="{D39570A5-C651-25C8-85E8-7C44D43E79FE}"/>
          </ac:spMkLst>
        </pc:spChg>
        <pc:cxnChg chg="add mod">
          <ac:chgData name="Nicolas Savard" userId="e2e12fa6-78bb-45cd-968c-01155a52ed3d" providerId="ADAL" clId="{94F8C2AF-EDDF-42CE-A6F5-BDD47153FB41}" dt="2026-09-14T20:26:50.200" v="309" actId="13822"/>
          <ac:cxnSpMkLst>
            <pc:docMk/>
            <pc:sldMk cId="0" sldId="258"/>
            <ac:cxnSpMk id="48" creationId="{F026D77B-4425-A153-05DF-1D000D4BE77D}"/>
          </ac:cxnSpMkLst>
        </pc:cxnChg>
        <pc:cxnChg chg="add mod">
          <ac:chgData name="Nicolas Savard" userId="e2e12fa6-78bb-45cd-968c-01155a52ed3d" providerId="ADAL" clId="{94F8C2AF-EDDF-42CE-A6F5-BDD47153FB41}" dt="2026-09-14T20:26:50.200" v="309" actId="13822"/>
          <ac:cxnSpMkLst>
            <pc:docMk/>
            <pc:sldMk cId="0" sldId="258"/>
            <ac:cxnSpMk id="52" creationId="{85526D42-0772-3B40-0232-F9B7682ED99C}"/>
          </ac:cxnSpMkLst>
        </pc:cxnChg>
        <pc:cxnChg chg="add mod">
          <ac:chgData name="Nicolas Savard" userId="e2e12fa6-78bb-45cd-968c-01155a52ed3d" providerId="ADAL" clId="{94F8C2AF-EDDF-42CE-A6F5-BDD47153FB41}" dt="2026-09-14T20:26:50.200" v="309" actId="13822"/>
          <ac:cxnSpMkLst>
            <pc:docMk/>
            <pc:sldMk cId="0" sldId="258"/>
            <ac:cxnSpMk id="54" creationId="{01536481-AB7D-9A2A-263F-CD9E2E857960}"/>
          </ac:cxnSpMkLst>
        </pc:cxnChg>
      </pc:sldChg>
      <pc:sldChg chg="modSp mod">
        <pc:chgData name="Nicolas Savard" userId="e2e12fa6-78bb-45cd-968c-01155a52ed3d" providerId="ADAL" clId="{94F8C2AF-EDDF-42CE-A6F5-BDD47153FB41}" dt="2026-09-16T14:47:20.268" v="2425" actId="20577"/>
        <pc:sldMkLst>
          <pc:docMk/>
          <pc:sldMk cId="0" sldId="259"/>
        </pc:sldMkLst>
        <pc:spChg chg="mod">
          <ac:chgData name="Nicolas Savard" userId="e2e12fa6-78bb-45cd-968c-01155a52ed3d" providerId="ADAL" clId="{94F8C2AF-EDDF-42CE-A6F5-BDD47153FB41}" dt="2026-09-16T14:47:20.268" v="2425" actId="20577"/>
          <ac:spMkLst>
            <pc:docMk/>
            <pc:sldMk cId="0" sldId="259"/>
            <ac:spMk id="5" creationId="{00000000-0000-0000-0000-000000000000}"/>
          </ac:spMkLst>
        </pc:spChg>
        <pc:spChg chg="mod">
          <ac:chgData name="Nicolas Savard" userId="e2e12fa6-78bb-45cd-968c-01155a52ed3d" providerId="ADAL" clId="{94F8C2AF-EDDF-42CE-A6F5-BDD47153FB41}" dt="2026-09-14T20:33:48.468" v="485" actId="20577"/>
          <ac:spMkLst>
            <pc:docMk/>
            <pc:sldMk cId="0" sldId="259"/>
            <ac:spMk id="26" creationId="{00000000-0000-0000-0000-000000000000}"/>
          </ac:spMkLst>
        </pc:spChg>
      </pc:sldChg>
      <pc:sldChg chg="modSp mod">
        <pc:chgData name="Nicolas Savard" userId="e2e12fa6-78bb-45cd-968c-01155a52ed3d" providerId="ADAL" clId="{94F8C2AF-EDDF-42CE-A6F5-BDD47153FB41}" dt="2026-09-23T15:03:31.270" v="3259" actId="20577"/>
        <pc:sldMkLst>
          <pc:docMk/>
          <pc:sldMk cId="0" sldId="260"/>
        </pc:sldMkLst>
        <pc:spChg chg="mod">
          <ac:chgData name="Nicolas Savard" userId="e2e12fa6-78bb-45cd-968c-01155a52ed3d" providerId="ADAL" clId="{94F8C2AF-EDDF-42CE-A6F5-BDD47153FB41}" dt="2026-09-14T20:37:24.075" v="610" actId="1076"/>
          <ac:spMkLst>
            <pc:docMk/>
            <pc:sldMk cId="0" sldId="260"/>
            <ac:spMk id="4" creationId="{00000000-0000-0000-0000-000000000000}"/>
          </ac:spMkLst>
        </pc:spChg>
        <pc:spChg chg="mod">
          <ac:chgData name="Nicolas Savard" userId="e2e12fa6-78bb-45cd-968c-01155a52ed3d" providerId="ADAL" clId="{94F8C2AF-EDDF-42CE-A6F5-BDD47153FB41}" dt="2026-09-14T20:36:37.810" v="608" actId="14100"/>
          <ac:spMkLst>
            <pc:docMk/>
            <pc:sldMk cId="0" sldId="260"/>
            <ac:spMk id="5" creationId="{00000000-0000-0000-0000-000000000000}"/>
          </ac:spMkLst>
        </pc:spChg>
        <pc:spChg chg="mod">
          <ac:chgData name="Nicolas Savard" userId="e2e12fa6-78bb-45cd-968c-01155a52ed3d" providerId="ADAL" clId="{94F8C2AF-EDDF-42CE-A6F5-BDD47153FB41}" dt="2026-09-14T20:37:32.843" v="611" actId="1076"/>
          <ac:spMkLst>
            <pc:docMk/>
            <pc:sldMk cId="0" sldId="260"/>
            <ac:spMk id="14" creationId="{00000000-0000-0000-0000-000000000000}"/>
          </ac:spMkLst>
        </pc:spChg>
        <pc:spChg chg="mod">
          <ac:chgData name="Nicolas Savard" userId="e2e12fa6-78bb-45cd-968c-01155a52ed3d" providerId="ADAL" clId="{94F8C2AF-EDDF-42CE-A6F5-BDD47153FB41}" dt="2026-09-14T20:37:32.843" v="611" actId="1076"/>
          <ac:spMkLst>
            <pc:docMk/>
            <pc:sldMk cId="0" sldId="260"/>
            <ac:spMk id="17" creationId="{00000000-0000-0000-0000-000000000000}"/>
          </ac:spMkLst>
        </pc:spChg>
        <pc:spChg chg="mod">
          <ac:chgData name="Nicolas Savard" userId="e2e12fa6-78bb-45cd-968c-01155a52ed3d" providerId="ADAL" clId="{94F8C2AF-EDDF-42CE-A6F5-BDD47153FB41}" dt="2026-09-14T20:39:27.451" v="620" actId="57"/>
          <ac:spMkLst>
            <pc:docMk/>
            <pc:sldMk cId="0" sldId="260"/>
            <ac:spMk id="18" creationId="{00000000-0000-0000-0000-000000000000}"/>
          </ac:spMkLst>
        </pc:spChg>
        <pc:spChg chg="mod">
          <ac:chgData name="Nicolas Savard" userId="e2e12fa6-78bb-45cd-968c-01155a52ed3d" providerId="ADAL" clId="{94F8C2AF-EDDF-42CE-A6F5-BDD47153FB41}" dt="2026-09-14T20:37:32.843" v="611" actId="1076"/>
          <ac:spMkLst>
            <pc:docMk/>
            <pc:sldMk cId="0" sldId="260"/>
            <ac:spMk id="20" creationId="{00000000-0000-0000-0000-000000000000}"/>
          </ac:spMkLst>
        </pc:spChg>
        <pc:spChg chg="mod">
          <ac:chgData name="Nicolas Savard" userId="e2e12fa6-78bb-45cd-968c-01155a52ed3d" providerId="ADAL" clId="{94F8C2AF-EDDF-42CE-A6F5-BDD47153FB41}" dt="2026-09-14T20:37:32.843" v="611" actId="1076"/>
          <ac:spMkLst>
            <pc:docMk/>
            <pc:sldMk cId="0" sldId="260"/>
            <ac:spMk id="21" creationId="{00000000-0000-0000-0000-000000000000}"/>
          </ac:spMkLst>
        </pc:spChg>
        <pc:spChg chg="mod">
          <ac:chgData name="Nicolas Savard" userId="e2e12fa6-78bb-45cd-968c-01155a52ed3d" providerId="ADAL" clId="{94F8C2AF-EDDF-42CE-A6F5-BDD47153FB41}" dt="2026-09-14T20:37:32.843" v="611" actId="1076"/>
          <ac:spMkLst>
            <pc:docMk/>
            <pc:sldMk cId="0" sldId="260"/>
            <ac:spMk id="23" creationId="{00000000-0000-0000-0000-000000000000}"/>
          </ac:spMkLst>
        </pc:spChg>
        <pc:spChg chg="mod">
          <ac:chgData name="Nicolas Savard" userId="e2e12fa6-78bb-45cd-968c-01155a52ed3d" providerId="ADAL" clId="{94F8C2AF-EDDF-42CE-A6F5-BDD47153FB41}" dt="2026-09-14T20:37:32.843" v="611" actId="1076"/>
          <ac:spMkLst>
            <pc:docMk/>
            <pc:sldMk cId="0" sldId="260"/>
            <ac:spMk id="24" creationId="{00000000-0000-0000-0000-000000000000}"/>
          </ac:spMkLst>
        </pc:spChg>
        <pc:spChg chg="mod">
          <ac:chgData name="Nicolas Savard" userId="e2e12fa6-78bb-45cd-968c-01155a52ed3d" providerId="ADAL" clId="{94F8C2AF-EDDF-42CE-A6F5-BDD47153FB41}" dt="2026-09-14T20:37:32.843" v="611" actId="1076"/>
          <ac:spMkLst>
            <pc:docMk/>
            <pc:sldMk cId="0" sldId="260"/>
            <ac:spMk id="25" creationId="{00000000-0000-0000-0000-000000000000}"/>
          </ac:spMkLst>
        </pc:spChg>
        <pc:spChg chg="mod">
          <ac:chgData name="Nicolas Savard" userId="e2e12fa6-78bb-45cd-968c-01155a52ed3d" providerId="ADAL" clId="{94F8C2AF-EDDF-42CE-A6F5-BDD47153FB41}" dt="2026-09-14T20:37:32.843" v="611" actId="1076"/>
          <ac:spMkLst>
            <pc:docMk/>
            <pc:sldMk cId="0" sldId="260"/>
            <ac:spMk id="31" creationId="{00000000-0000-0000-0000-000000000000}"/>
          </ac:spMkLst>
        </pc:spChg>
        <pc:spChg chg="mod">
          <ac:chgData name="Nicolas Savard" userId="e2e12fa6-78bb-45cd-968c-01155a52ed3d" providerId="ADAL" clId="{94F8C2AF-EDDF-42CE-A6F5-BDD47153FB41}" dt="2026-09-14T20:37:32.843" v="611" actId="1076"/>
          <ac:spMkLst>
            <pc:docMk/>
            <pc:sldMk cId="0" sldId="260"/>
            <ac:spMk id="32" creationId="{00000000-0000-0000-0000-000000000000}"/>
          </ac:spMkLst>
        </pc:spChg>
        <pc:spChg chg="mod">
          <ac:chgData name="Nicolas Savard" userId="e2e12fa6-78bb-45cd-968c-01155a52ed3d" providerId="ADAL" clId="{94F8C2AF-EDDF-42CE-A6F5-BDD47153FB41}" dt="2026-09-23T15:03:31.270" v="3259" actId="20577"/>
          <ac:spMkLst>
            <pc:docMk/>
            <pc:sldMk cId="0" sldId="260"/>
            <ac:spMk id="39" creationId="{00000000-0000-0000-0000-000000000000}"/>
          </ac:spMkLst>
        </pc:spChg>
      </pc:sldChg>
      <pc:sldChg chg="modSp mod">
        <pc:chgData name="Nicolas Savard" userId="e2e12fa6-78bb-45cd-968c-01155a52ed3d" providerId="ADAL" clId="{94F8C2AF-EDDF-42CE-A6F5-BDD47153FB41}" dt="2026-09-14T22:16:57.780" v="1432" actId="1076"/>
        <pc:sldMkLst>
          <pc:docMk/>
          <pc:sldMk cId="0" sldId="261"/>
        </pc:sldMkLst>
        <pc:spChg chg="mod">
          <ac:chgData name="Nicolas Savard" userId="e2e12fa6-78bb-45cd-968c-01155a52ed3d" providerId="ADAL" clId="{94F8C2AF-EDDF-42CE-A6F5-BDD47153FB41}" dt="2026-09-14T22:16:57.780" v="1432" actId="1076"/>
          <ac:spMkLst>
            <pc:docMk/>
            <pc:sldMk cId="0" sldId="261"/>
            <ac:spMk id="40" creationId="{00000000-0000-0000-0000-000000000000}"/>
          </ac:spMkLst>
        </pc:spChg>
        <pc:spChg chg="mod">
          <ac:chgData name="Nicolas Savard" userId="e2e12fa6-78bb-45cd-968c-01155a52ed3d" providerId="ADAL" clId="{94F8C2AF-EDDF-42CE-A6F5-BDD47153FB41}" dt="2026-09-14T22:16:57.780" v="1432" actId="1076"/>
          <ac:spMkLst>
            <pc:docMk/>
            <pc:sldMk cId="0" sldId="261"/>
            <ac:spMk id="43" creationId="{00000000-0000-0000-0000-000000000000}"/>
          </ac:spMkLst>
        </pc:spChg>
        <pc:spChg chg="mod">
          <ac:chgData name="Nicolas Savard" userId="e2e12fa6-78bb-45cd-968c-01155a52ed3d" providerId="ADAL" clId="{94F8C2AF-EDDF-42CE-A6F5-BDD47153FB41}" dt="2026-09-14T22:16:57.780" v="1432" actId="1076"/>
          <ac:spMkLst>
            <pc:docMk/>
            <pc:sldMk cId="0" sldId="261"/>
            <ac:spMk id="45" creationId="{00000000-0000-0000-0000-000000000000}"/>
          </ac:spMkLst>
        </pc:spChg>
        <pc:spChg chg="mod">
          <ac:chgData name="Nicolas Savard" userId="e2e12fa6-78bb-45cd-968c-01155a52ed3d" providerId="ADAL" clId="{94F8C2AF-EDDF-42CE-A6F5-BDD47153FB41}" dt="2026-09-14T22:16:57.780" v="1432" actId="1076"/>
          <ac:spMkLst>
            <pc:docMk/>
            <pc:sldMk cId="0" sldId="261"/>
            <ac:spMk id="46" creationId="{00000000-0000-0000-0000-000000000000}"/>
          </ac:spMkLst>
        </pc:spChg>
        <pc:spChg chg="mod">
          <ac:chgData name="Nicolas Savard" userId="e2e12fa6-78bb-45cd-968c-01155a52ed3d" providerId="ADAL" clId="{94F8C2AF-EDDF-42CE-A6F5-BDD47153FB41}" dt="2026-09-14T22:16:57.780" v="1432" actId="1076"/>
          <ac:spMkLst>
            <pc:docMk/>
            <pc:sldMk cId="0" sldId="261"/>
            <ac:spMk id="48" creationId="{00000000-0000-0000-0000-000000000000}"/>
          </ac:spMkLst>
        </pc:spChg>
        <pc:spChg chg="mod">
          <ac:chgData name="Nicolas Savard" userId="e2e12fa6-78bb-45cd-968c-01155a52ed3d" providerId="ADAL" clId="{94F8C2AF-EDDF-42CE-A6F5-BDD47153FB41}" dt="2026-09-14T22:16:57.780" v="1432" actId="1076"/>
          <ac:spMkLst>
            <pc:docMk/>
            <pc:sldMk cId="0" sldId="261"/>
            <ac:spMk id="49" creationId="{00000000-0000-0000-0000-000000000000}"/>
          </ac:spMkLst>
        </pc:spChg>
        <pc:spChg chg="mod">
          <ac:chgData name="Nicolas Savard" userId="e2e12fa6-78bb-45cd-968c-01155a52ed3d" providerId="ADAL" clId="{94F8C2AF-EDDF-42CE-A6F5-BDD47153FB41}" dt="2026-09-14T22:16:57.780" v="1432" actId="1076"/>
          <ac:spMkLst>
            <pc:docMk/>
            <pc:sldMk cId="0" sldId="261"/>
            <ac:spMk id="51" creationId="{00000000-0000-0000-0000-000000000000}"/>
          </ac:spMkLst>
        </pc:spChg>
        <pc:spChg chg="mod">
          <ac:chgData name="Nicolas Savard" userId="e2e12fa6-78bb-45cd-968c-01155a52ed3d" providerId="ADAL" clId="{94F8C2AF-EDDF-42CE-A6F5-BDD47153FB41}" dt="2026-09-14T22:16:57.780" v="1432" actId="1076"/>
          <ac:spMkLst>
            <pc:docMk/>
            <pc:sldMk cId="0" sldId="261"/>
            <ac:spMk id="58" creationId="{00000000-0000-0000-0000-000000000000}"/>
          </ac:spMkLst>
        </pc:spChg>
        <pc:spChg chg="mod">
          <ac:chgData name="Nicolas Savard" userId="e2e12fa6-78bb-45cd-968c-01155a52ed3d" providerId="ADAL" clId="{94F8C2AF-EDDF-42CE-A6F5-BDD47153FB41}" dt="2026-09-14T22:16:57.780" v="1432" actId="1076"/>
          <ac:spMkLst>
            <pc:docMk/>
            <pc:sldMk cId="0" sldId="261"/>
            <ac:spMk id="60" creationId="{00000000-0000-0000-0000-000000000000}"/>
          </ac:spMkLst>
        </pc:spChg>
        <pc:spChg chg="mod">
          <ac:chgData name="Nicolas Savard" userId="e2e12fa6-78bb-45cd-968c-01155a52ed3d" providerId="ADAL" clId="{94F8C2AF-EDDF-42CE-A6F5-BDD47153FB41}" dt="2026-09-14T22:16:57.780" v="1432" actId="1076"/>
          <ac:spMkLst>
            <pc:docMk/>
            <pc:sldMk cId="0" sldId="261"/>
            <ac:spMk id="63" creationId="{00000000-0000-0000-0000-000000000000}"/>
          </ac:spMkLst>
        </pc:spChg>
        <pc:spChg chg="mod">
          <ac:chgData name="Nicolas Savard" userId="e2e12fa6-78bb-45cd-968c-01155a52ed3d" providerId="ADAL" clId="{94F8C2AF-EDDF-42CE-A6F5-BDD47153FB41}" dt="2026-09-14T22:16:51.348" v="1431" actId="1076"/>
          <ac:spMkLst>
            <pc:docMk/>
            <pc:sldMk cId="0" sldId="261"/>
            <ac:spMk id="66" creationId="{00000000-0000-0000-0000-000000000000}"/>
          </ac:spMkLst>
        </pc:spChg>
      </pc:sldChg>
      <pc:sldChg chg="delSp modSp mod">
        <pc:chgData name="Nicolas Savard" userId="e2e12fa6-78bb-45cd-968c-01155a52ed3d" providerId="ADAL" clId="{94F8C2AF-EDDF-42CE-A6F5-BDD47153FB41}" dt="2026-09-23T15:07:35.462" v="3288" actId="20577"/>
        <pc:sldMkLst>
          <pc:docMk/>
          <pc:sldMk cId="0" sldId="262"/>
        </pc:sldMkLst>
        <pc:spChg chg="mod">
          <ac:chgData name="Nicolas Savard" userId="e2e12fa6-78bb-45cd-968c-01155a52ed3d" providerId="ADAL" clId="{94F8C2AF-EDDF-42CE-A6F5-BDD47153FB41}" dt="2026-09-14T20:50:15.718" v="935" actId="20577"/>
          <ac:spMkLst>
            <pc:docMk/>
            <pc:sldMk cId="0" sldId="262"/>
            <ac:spMk id="3" creationId="{00000000-0000-0000-0000-000000000000}"/>
          </ac:spMkLst>
        </pc:spChg>
        <pc:spChg chg="mod">
          <ac:chgData name="Nicolas Savard" userId="e2e12fa6-78bb-45cd-968c-01155a52ed3d" providerId="ADAL" clId="{94F8C2AF-EDDF-42CE-A6F5-BDD47153FB41}" dt="2026-09-23T15:07:35.462" v="3288" actId="20577"/>
          <ac:spMkLst>
            <pc:docMk/>
            <pc:sldMk cId="0" sldId="262"/>
            <ac:spMk id="4" creationId="{00000000-0000-0000-0000-000000000000}"/>
          </ac:spMkLst>
        </pc:spChg>
        <pc:spChg chg="mod">
          <ac:chgData name="Nicolas Savard" userId="e2e12fa6-78bb-45cd-968c-01155a52ed3d" providerId="ADAL" clId="{94F8C2AF-EDDF-42CE-A6F5-BDD47153FB41}" dt="2026-09-16T16:02:32.989" v="2726" actId="20577"/>
          <ac:spMkLst>
            <pc:docMk/>
            <pc:sldMk cId="0" sldId="262"/>
            <ac:spMk id="7" creationId="{00000000-0000-0000-0000-000000000000}"/>
          </ac:spMkLst>
        </pc:spChg>
      </pc:sldChg>
      <pc:sldChg chg="modSp mod">
        <pc:chgData name="Nicolas Savard" userId="e2e12fa6-78bb-45cd-968c-01155a52ed3d" providerId="ADAL" clId="{94F8C2AF-EDDF-42CE-A6F5-BDD47153FB41}" dt="2026-09-23T15:12:29.383" v="3289" actId="20578"/>
        <pc:sldMkLst>
          <pc:docMk/>
          <pc:sldMk cId="0" sldId="263"/>
        </pc:sldMkLst>
        <pc:spChg chg="mod">
          <ac:chgData name="Nicolas Savard" userId="e2e12fa6-78bb-45cd-968c-01155a52ed3d" providerId="ADAL" clId="{94F8C2AF-EDDF-42CE-A6F5-BDD47153FB41}" dt="2026-09-16T15:17:29.712" v="2477" actId="1076"/>
          <ac:spMkLst>
            <pc:docMk/>
            <pc:sldMk cId="0" sldId="263"/>
            <ac:spMk id="5" creationId="{00000000-0000-0000-0000-000000000000}"/>
          </ac:spMkLst>
        </pc:spChg>
        <pc:spChg chg="mod">
          <ac:chgData name="Nicolas Savard" userId="e2e12fa6-78bb-45cd-968c-01155a52ed3d" providerId="ADAL" clId="{94F8C2AF-EDDF-42CE-A6F5-BDD47153FB41}" dt="2026-09-16T15:17:45.168" v="2478" actId="58"/>
          <ac:spMkLst>
            <pc:docMk/>
            <pc:sldMk cId="0" sldId="263"/>
            <ac:spMk id="7" creationId="{00000000-0000-0000-0000-000000000000}"/>
          </ac:spMkLst>
        </pc:spChg>
        <pc:spChg chg="mod">
          <ac:chgData name="Nicolas Savard" userId="e2e12fa6-78bb-45cd-968c-01155a52ed3d" providerId="ADAL" clId="{94F8C2AF-EDDF-42CE-A6F5-BDD47153FB41}" dt="2026-09-23T15:12:29.383" v="3289" actId="20578"/>
          <ac:spMkLst>
            <pc:docMk/>
            <pc:sldMk cId="0" sldId="263"/>
            <ac:spMk id="8" creationId="{00000000-0000-0000-0000-000000000000}"/>
          </ac:spMkLst>
        </pc:spChg>
        <pc:spChg chg="mod">
          <ac:chgData name="Nicolas Savard" userId="e2e12fa6-78bb-45cd-968c-01155a52ed3d" providerId="ADAL" clId="{94F8C2AF-EDDF-42CE-A6F5-BDD47153FB41}" dt="2026-09-14T22:06:12.516" v="1312" actId="20577"/>
          <ac:spMkLst>
            <pc:docMk/>
            <pc:sldMk cId="0" sldId="263"/>
            <ac:spMk id="11" creationId="{00000000-0000-0000-0000-000000000000}"/>
          </ac:spMkLst>
        </pc:spChg>
        <pc:picChg chg="mod">
          <ac:chgData name="Nicolas Savard" userId="e2e12fa6-78bb-45cd-968c-01155a52ed3d" providerId="ADAL" clId="{94F8C2AF-EDDF-42CE-A6F5-BDD47153FB41}" dt="2026-09-16T15:17:21.062" v="2476" actId="1076"/>
          <ac:picMkLst>
            <pc:docMk/>
            <pc:sldMk cId="0" sldId="263"/>
            <ac:picMk id="6" creationId="{00000000-0000-0000-0000-000000000000}"/>
          </ac:picMkLst>
        </pc:picChg>
      </pc:sldChg>
      <pc:sldChg chg="addSp delSp modSp mod">
        <pc:chgData name="Nicolas Savard" userId="e2e12fa6-78bb-45cd-968c-01155a52ed3d" providerId="ADAL" clId="{94F8C2AF-EDDF-42CE-A6F5-BDD47153FB41}" dt="2026-09-16T16:12:47.416" v="2773" actId="1076"/>
        <pc:sldMkLst>
          <pc:docMk/>
          <pc:sldMk cId="0" sldId="264"/>
        </pc:sldMkLst>
        <pc:spChg chg="mod">
          <ac:chgData name="Nicolas Savard" userId="e2e12fa6-78bb-45cd-968c-01155a52ed3d" providerId="ADAL" clId="{94F8C2AF-EDDF-42CE-A6F5-BDD47153FB41}" dt="2026-09-14T22:15:13.400" v="1317" actId="20577"/>
          <ac:spMkLst>
            <pc:docMk/>
            <pc:sldMk cId="0" sldId="264"/>
            <ac:spMk id="4" creationId="{00000000-0000-0000-0000-000000000000}"/>
          </ac:spMkLst>
        </pc:spChg>
        <pc:spChg chg="mod">
          <ac:chgData name="Nicolas Savard" userId="e2e12fa6-78bb-45cd-968c-01155a52ed3d" providerId="ADAL" clId="{94F8C2AF-EDDF-42CE-A6F5-BDD47153FB41}" dt="2026-09-14T22:17:50.434" v="1436" actId="20577"/>
          <ac:spMkLst>
            <pc:docMk/>
            <pc:sldMk cId="0" sldId="264"/>
            <ac:spMk id="7" creationId="{00000000-0000-0000-0000-000000000000}"/>
          </ac:spMkLst>
        </pc:spChg>
        <pc:spChg chg="mod">
          <ac:chgData name="Nicolas Savard" userId="e2e12fa6-78bb-45cd-968c-01155a52ed3d" providerId="ADAL" clId="{94F8C2AF-EDDF-42CE-A6F5-BDD47153FB41}" dt="2026-09-16T16:11:12.312" v="2752" actId="14100"/>
          <ac:spMkLst>
            <pc:docMk/>
            <pc:sldMk cId="0" sldId="264"/>
            <ac:spMk id="8" creationId="{00000000-0000-0000-0000-000000000000}"/>
          </ac:spMkLst>
        </pc:spChg>
        <pc:spChg chg="mod">
          <ac:chgData name="Nicolas Savard" userId="e2e12fa6-78bb-45cd-968c-01155a52ed3d" providerId="ADAL" clId="{94F8C2AF-EDDF-42CE-A6F5-BDD47153FB41}" dt="2026-09-14T22:20:14.542" v="1440" actId="20577"/>
          <ac:spMkLst>
            <pc:docMk/>
            <pc:sldMk cId="0" sldId="264"/>
            <ac:spMk id="11" creationId="{00000000-0000-0000-0000-000000000000}"/>
          </ac:spMkLst>
        </pc:spChg>
        <pc:spChg chg="add mod">
          <ac:chgData name="Nicolas Savard" userId="e2e12fa6-78bb-45cd-968c-01155a52ed3d" providerId="ADAL" clId="{94F8C2AF-EDDF-42CE-A6F5-BDD47153FB41}" dt="2026-09-14T22:32:36.553" v="1794" actId="20577"/>
          <ac:spMkLst>
            <pc:docMk/>
            <pc:sldMk cId="0" sldId="264"/>
            <ac:spMk id="14" creationId="{8F19C722-A90D-22DD-91E4-9A4E68FC8CD8}"/>
          </ac:spMkLst>
        </pc:spChg>
        <pc:picChg chg="add mod">
          <ac:chgData name="Nicolas Savard" userId="e2e12fa6-78bb-45cd-968c-01155a52ed3d" providerId="ADAL" clId="{94F8C2AF-EDDF-42CE-A6F5-BDD47153FB41}" dt="2026-09-16T16:12:47.416" v="2773" actId="1076"/>
          <ac:picMkLst>
            <pc:docMk/>
            <pc:sldMk cId="0" sldId="264"/>
            <ac:picMk id="18" creationId="{D8D7A81E-21FE-D96D-6F5C-3BF497FFC43B}"/>
          </ac:picMkLst>
        </pc:picChg>
        <pc:picChg chg="add mod">
          <ac:chgData name="Nicolas Savard" userId="e2e12fa6-78bb-45cd-968c-01155a52ed3d" providerId="ADAL" clId="{94F8C2AF-EDDF-42CE-A6F5-BDD47153FB41}" dt="2026-09-16T16:12:44.992" v="2772" actId="1076"/>
          <ac:picMkLst>
            <pc:docMk/>
            <pc:sldMk cId="0" sldId="264"/>
            <ac:picMk id="20" creationId="{6C662F89-8EC0-89BF-BDE5-47233A87F347}"/>
          </ac:picMkLst>
        </pc:picChg>
      </pc:sldChg>
      <pc:sldChg chg="addSp delSp modSp mod">
        <pc:chgData name="Nicolas Savard" userId="e2e12fa6-78bb-45cd-968c-01155a52ed3d" providerId="ADAL" clId="{94F8C2AF-EDDF-42CE-A6F5-BDD47153FB41}" dt="2026-09-16T16:14:25.275" v="2791" actId="1076"/>
        <pc:sldMkLst>
          <pc:docMk/>
          <pc:sldMk cId="0" sldId="265"/>
        </pc:sldMkLst>
        <pc:spChg chg="mod">
          <ac:chgData name="Nicolas Savard" userId="e2e12fa6-78bb-45cd-968c-01155a52ed3d" providerId="ADAL" clId="{94F8C2AF-EDDF-42CE-A6F5-BDD47153FB41}" dt="2026-09-14T22:33:00.892" v="1802" actId="20577"/>
          <ac:spMkLst>
            <pc:docMk/>
            <pc:sldMk cId="0" sldId="265"/>
            <ac:spMk id="7" creationId="{00000000-0000-0000-0000-000000000000}"/>
          </ac:spMkLst>
        </pc:spChg>
        <pc:spChg chg="mod">
          <ac:chgData name="Nicolas Savard" userId="e2e12fa6-78bb-45cd-968c-01155a52ed3d" providerId="ADAL" clId="{94F8C2AF-EDDF-42CE-A6F5-BDD47153FB41}" dt="2026-09-15T20:38:57.190" v="2419" actId="20577"/>
          <ac:spMkLst>
            <pc:docMk/>
            <pc:sldMk cId="0" sldId="265"/>
            <ac:spMk id="8" creationId="{00000000-0000-0000-0000-000000000000}"/>
          </ac:spMkLst>
        </pc:spChg>
        <pc:spChg chg="mod">
          <ac:chgData name="Nicolas Savard" userId="e2e12fa6-78bb-45cd-968c-01155a52ed3d" providerId="ADAL" clId="{94F8C2AF-EDDF-42CE-A6F5-BDD47153FB41}" dt="2026-09-14T22:24:12.590" v="1721" actId="20577"/>
          <ac:spMkLst>
            <pc:docMk/>
            <pc:sldMk cId="0" sldId="265"/>
            <ac:spMk id="11" creationId="{00000000-0000-0000-0000-000000000000}"/>
          </ac:spMkLst>
        </pc:spChg>
        <pc:picChg chg="add mod">
          <ac:chgData name="Nicolas Savard" userId="e2e12fa6-78bb-45cd-968c-01155a52ed3d" providerId="ADAL" clId="{94F8C2AF-EDDF-42CE-A6F5-BDD47153FB41}" dt="2026-09-16T16:14:25.275" v="2791" actId="1076"/>
          <ac:picMkLst>
            <pc:docMk/>
            <pc:sldMk cId="0" sldId="265"/>
            <ac:picMk id="15" creationId="{FC632983-EAC7-B901-50DC-7716AF591902}"/>
          </ac:picMkLst>
        </pc:picChg>
        <pc:picChg chg="add mod">
          <ac:chgData name="Nicolas Savard" userId="e2e12fa6-78bb-45cd-968c-01155a52ed3d" providerId="ADAL" clId="{94F8C2AF-EDDF-42CE-A6F5-BDD47153FB41}" dt="2026-09-16T16:14:20.559" v="2789" actId="1076"/>
          <ac:picMkLst>
            <pc:docMk/>
            <pc:sldMk cId="0" sldId="265"/>
            <ac:picMk id="17" creationId="{F21F35CE-4E86-5611-8FA1-AA3624CF1CC0}"/>
          </ac:picMkLst>
        </pc:picChg>
      </pc:sldChg>
      <pc:sldChg chg="addSp delSp modSp mod">
        <pc:chgData name="Nicolas Savard" userId="e2e12fa6-78bb-45cd-968c-01155a52ed3d" providerId="ADAL" clId="{94F8C2AF-EDDF-42CE-A6F5-BDD47153FB41}" dt="2026-09-16T17:37:19.895" v="3046" actId="20577"/>
        <pc:sldMkLst>
          <pc:docMk/>
          <pc:sldMk cId="0" sldId="266"/>
        </pc:sldMkLst>
        <pc:spChg chg="mod">
          <ac:chgData name="Nicolas Savard" userId="e2e12fa6-78bb-45cd-968c-01155a52ed3d" providerId="ADAL" clId="{94F8C2AF-EDDF-42CE-A6F5-BDD47153FB41}" dt="2026-09-16T17:37:19.895" v="3046" actId="20577"/>
          <ac:spMkLst>
            <pc:docMk/>
            <pc:sldMk cId="0" sldId="266"/>
            <ac:spMk id="4" creationId="{00000000-0000-0000-0000-000000000000}"/>
          </ac:spMkLst>
        </pc:spChg>
        <pc:spChg chg="mod">
          <ac:chgData name="Nicolas Savard" userId="e2e12fa6-78bb-45cd-968c-01155a52ed3d" providerId="ADAL" clId="{94F8C2AF-EDDF-42CE-A6F5-BDD47153FB41}" dt="2026-09-16T15:40:24.004" v="2526" actId="1076"/>
          <ac:spMkLst>
            <pc:docMk/>
            <pc:sldMk cId="0" sldId="266"/>
            <ac:spMk id="7" creationId="{00000000-0000-0000-0000-000000000000}"/>
          </ac:spMkLst>
        </pc:spChg>
        <pc:spChg chg="mod">
          <ac:chgData name="Nicolas Savard" userId="e2e12fa6-78bb-45cd-968c-01155a52ed3d" providerId="ADAL" clId="{94F8C2AF-EDDF-42CE-A6F5-BDD47153FB41}" dt="2026-09-16T15:44:31.661" v="2603" actId="20577"/>
          <ac:spMkLst>
            <pc:docMk/>
            <pc:sldMk cId="0" sldId="266"/>
            <ac:spMk id="8" creationId="{00000000-0000-0000-0000-000000000000}"/>
          </ac:spMkLst>
        </pc:spChg>
        <pc:spChg chg="mod">
          <ac:chgData name="Nicolas Savard" userId="e2e12fa6-78bb-45cd-968c-01155a52ed3d" providerId="ADAL" clId="{94F8C2AF-EDDF-42CE-A6F5-BDD47153FB41}" dt="2026-09-16T15:41:05.484" v="2560" actId="20577"/>
          <ac:spMkLst>
            <pc:docMk/>
            <pc:sldMk cId="0" sldId="266"/>
            <ac:spMk id="11" creationId="{00000000-0000-0000-0000-000000000000}"/>
          </ac:spMkLst>
        </pc:spChg>
        <pc:picChg chg="add mod">
          <ac:chgData name="Nicolas Savard" userId="e2e12fa6-78bb-45cd-968c-01155a52ed3d" providerId="ADAL" clId="{94F8C2AF-EDDF-42CE-A6F5-BDD47153FB41}" dt="2026-09-16T15:39:04.283" v="2495" actId="1076"/>
          <ac:picMkLst>
            <pc:docMk/>
            <pc:sldMk cId="0" sldId="266"/>
            <ac:picMk id="15" creationId="{01D822B2-77CD-A591-6D2F-C845A3E99ACF}"/>
          </ac:picMkLst>
        </pc:picChg>
        <pc:picChg chg="add mod">
          <ac:chgData name="Nicolas Savard" userId="e2e12fa6-78bb-45cd-968c-01155a52ed3d" providerId="ADAL" clId="{94F8C2AF-EDDF-42CE-A6F5-BDD47153FB41}" dt="2026-09-16T16:45:29.673" v="2900" actId="1076"/>
          <ac:picMkLst>
            <pc:docMk/>
            <pc:sldMk cId="0" sldId="266"/>
            <ac:picMk id="17" creationId="{9E4E5B23-898C-2969-5A88-805D0562C84F}"/>
          </ac:picMkLst>
        </pc:picChg>
      </pc:sldChg>
      <pc:sldChg chg="delSp modSp mod ord">
        <pc:chgData name="Nicolas Savard" userId="e2e12fa6-78bb-45cd-968c-01155a52ed3d" providerId="ADAL" clId="{94F8C2AF-EDDF-42CE-A6F5-BDD47153FB41}" dt="2026-09-23T20:45:29.215" v="3302" actId="20577"/>
        <pc:sldMkLst>
          <pc:docMk/>
          <pc:sldMk cId="0" sldId="267"/>
        </pc:sldMkLst>
        <pc:spChg chg="mod">
          <ac:chgData name="Nicolas Savard" userId="e2e12fa6-78bb-45cd-968c-01155a52ed3d" providerId="ADAL" clId="{94F8C2AF-EDDF-42CE-A6F5-BDD47153FB41}" dt="2026-09-16T15:59:07.104" v="2654" actId="20577"/>
          <ac:spMkLst>
            <pc:docMk/>
            <pc:sldMk cId="0" sldId="267"/>
            <ac:spMk id="4" creationId="{00000000-0000-0000-0000-000000000000}"/>
          </ac:spMkLst>
        </pc:spChg>
        <pc:spChg chg="mod">
          <ac:chgData name="Nicolas Savard" userId="e2e12fa6-78bb-45cd-968c-01155a52ed3d" providerId="ADAL" clId="{94F8C2AF-EDDF-42CE-A6F5-BDD47153FB41}" dt="2026-09-16T16:18:30.090" v="2793" actId="20577"/>
          <ac:spMkLst>
            <pc:docMk/>
            <pc:sldMk cId="0" sldId="267"/>
            <ac:spMk id="8" creationId="{00000000-0000-0000-0000-000000000000}"/>
          </ac:spMkLst>
        </pc:spChg>
        <pc:spChg chg="mod">
          <ac:chgData name="Nicolas Savard" userId="e2e12fa6-78bb-45cd-968c-01155a52ed3d" providerId="ADAL" clId="{94F8C2AF-EDDF-42CE-A6F5-BDD47153FB41}" dt="2026-09-15T16:54:44.630" v="2381" actId="20577"/>
          <ac:spMkLst>
            <pc:docMk/>
            <pc:sldMk cId="0" sldId="267"/>
            <ac:spMk id="9" creationId="{00000000-0000-0000-0000-000000000000}"/>
          </ac:spMkLst>
        </pc:spChg>
        <pc:spChg chg="mod">
          <ac:chgData name="Nicolas Savard" userId="e2e12fa6-78bb-45cd-968c-01155a52ed3d" providerId="ADAL" clId="{94F8C2AF-EDDF-42CE-A6F5-BDD47153FB41}" dt="2026-09-16T16:31:11.539" v="2799" actId="20577"/>
          <ac:spMkLst>
            <pc:docMk/>
            <pc:sldMk cId="0" sldId="267"/>
            <ac:spMk id="10" creationId="{00000000-0000-0000-0000-000000000000}"/>
          </ac:spMkLst>
        </pc:spChg>
        <pc:spChg chg="mod">
          <ac:chgData name="Nicolas Savard" userId="e2e12fa6-78bb-45cd-968c-01155a52ed3d" providerId="ADAL" clId="{94F8C2AF-EDDF-42CE-A6F5-BDD47153FB41}" dt="2026-09-14T22:37:45.462" v="1817" actId="20577"/>
          <ac:spMkLst>
            <pc:docMk/>
            <pc:sldMk cId="0" sldId="267"/>
            <ac:spMk id="13" creationId="{00000000-0000-0000-0000-000000000000}"/>
          </ac:spMkLst>
        </pc:spChg>
        <pc:spChg chg="mod">
          <ac:chgData name="Nicolas Savard" userId="e2e12fa6-78bb-45cd-968c-01155a52ed3d" providerId="ADAL" clId="{94F8C2AF-EDDF-42CE-A6F5-BDD47153FB41}" dt="2026-09-23T20:45:29.215" v="3302" actId="20577"/>
          <ac:spMkLst>
            <pc:docMk/>
            <pc:sldMk cId="0" sldId="267"/>
            <ac:spMk id="19" creationId="{00000000-0000-0000-0000-000000000000}"/>
          </ac:spMkLst>
        </pc:spChg>
        <pc:spChg chg="mod">
          <ac:chgData name="Nicolas Savard" userId="e2e12fa6-78bb-45cd-968c-01155a52ed3d" providerId="ADAL" clId="{94F8C2AF-EDDF-42CE-A6F5-BDD47153FB41}" dt="2026-09-15T16:54:04.604" v="2358" actId="20577"/>
          <ac:spMkLst>
            <pc:docMk/>
            <pc:sldMk cId="0" sldId="267"/>
            <ac:spMk id="21" creationId="{00000000-0000-0000-0000-000000000000}"/>
          </ac:spMkLst>
        </pc:spChg>
        <pc:spChg chg="mod">
          <ac:chgData name="Nicolas Savard" userId="e2e12fa6-78bb-45cd-968c-01155a52ed3d" providerId="ADAL" clId="{94F8C2AF-EDDF-42CE-A6F5-BDD47153FB41}" dt="2026-09-14T22:46:18.188" v="1972" actId="20577"/>
          <ac:spMkLst>
            <pc:docMk/>
            <pc:sldMk cId="0" sldId="267"/>
            <ac:spMk id="23" creationId="{00000000-0000-0000-0000-000000000000}"/>
          </ac:spMkLst>
        </pc:spChg>
      </pc:sldChg>
      <pc:sldChg chg="addSp delSp modSp mod ord">
        <pc:chgData name="Nicolas Savard" userId="e2e12fa6-78bb-45cd-968c-01155a52ed3d" providerId="ADAL" clId="{94F8C2AF-EDDF-42CE-A6F5-BDD47153FB41}" dt="2026-09-23T15:38:26.003" v="3291" actId="1076"/>
        <pc:sldMkLst>
          <pc:docMk/>
          <pc:sldMk cId="0" sldId="268"/>
        </pc:sldMkLst>
        <pc:spChg chg="mod">
          <ac:chgData name="Nicolas Savard" userId="e2e12fa6-78bb-45cd-968c-01155a52ed3d" providerId="ADAL" clId="{94F8C2AF-EDDF-42CE-A6F5-BDD47153FB41}" dt="2026-09-14T22:39:47.666" v="1864" actId="20577"/>
          <ac:spMkLst>
            <pc:docMk/>
            <pc:sldMk cId="0" sldId="268"/>
            <ac:spMk id="4" creationId="{00000000-0000-0000-0000-000000000000}"/>
          </ac:spMkLst>
        </pc:spChg>
        <pc:spChg chg="add mod">
          <ac:chgData name="Nicolas Savard" userId="e2e12fa6-78bb-45cd-968c-01155a52ed3d" providerId="ADAL" clId="{94F8C2AF-EDDF-42CE-A6F5-BDD47153FB41}" dt="2026-09-23T15:38:26.003" v="3291" actId="1076"/>
          <ac:spMkLst>
            <pc:docMk/>
            <pc:sldMk cId="0" sldId="268"/>
            <ac:spMk id="6" creationId="{8406ED46-2D4C-90BE-C8E5-E62CC00F8D1B}"/>
          </ac:spMkLst>
        </pc:spChg>
        <pc:spChg chg="mod">
          <ac:chgData name="Nicolas Savard" userId="e2e12fa6-78bb-45cd-968c-01155a52ed3d" providerId="ADAL" clId="{94F8C2AF-EDDF-42CE-A6F5-BDD47153FB41}" dt="2026-09-14T22:40:16.939" v="1867" actId="20577"/>
          <ac:spMkLst>
            <pc:docMk/>
            <pc:sldMk cId="0" sldId="268"/>
            <ac:spMk id="7" creationId="{00000000-0000-0000-0000-000000000000}"/>
          </ac:spMkLst>
        </pc:spChg>
        <pc:spChg chg="mod">
          <ac:chgData name="Nicolas Savard" userId="e2e12fa6-78bb-45cd-968c-01155a52ed3d" providerId="ADAL" clId="{94F8C2AF-EDDF-42CE-A6F5-BDD47153FB41}" dt="2026-09-14T22:57:01.985" v="2039" actId="20577"/>
          <ac:spMkLst>
            <pc:docMk/>
            <pc:sldMk cId="0" sldId="268"/>
            <ac:spMk id="8" creationId="{00000000-0000-0000-0000-000000000000}"/>
          </ac:spMkLst>
        </pc:spChg>
        <pc:picChg chg="add mod">
          <ac:chgData name="Nicolas Savard" userId="e2e12fa6-78bb-45cd-968c-01155a52ed3d" providerId="ADAL" clId="{94F8C2AF-EDDF-42CE-A6F5-BDD47153FB41}" dt="2026-09-16T16:37:56.372" v="2807" actId="1076"/>
          <ac:picMkLst>
            <pc:docMk/>
            <pc:sldMk cId="0" sldId="268"/>
            <ac:picMk id="15" creationId="{DB61B7E9-0830-D98E-F74C-8AF5AA393829}"/>
          </ac:picMkLst>
        </pc:picChg>
      </pc:sldChg>
      <pc:sldChg chg="addSp delSp modSp mod ord">
        <pc:chgData name="Nicolas Savard" userId="e2e12fa6-78bb-45cd-968c-01155a52ed3d" providerId="ADAL" clId="{94F8C2AF-EDDF-42CE-A6F5-BDD47153FB41}" dt="2026-09-16T16:44:34.677" v="2899" actId="1076"/>
        <pc:sldMkLst>
          <pc:docMk/>
          <pc:sldMk cId="0" sldId="269"/>
        </pc:sldMkLst>
        <pc:spChg chg="mod">
          <ac:chgData name="Nicolas Savard" userId="e2e12fa6-78bb-45cd-968c-01155a52ed3d" providerId="ADAL" clId="{94F8C2AF-EDDF-42CE-A6F5-BDD47153FB41}" dt="2026-09-15T14:47:06.154" v="2099" actId="20577"/>
          <ac:spMkLst>
            <pc:docMk/>
            <pc:sldMk cId="0" sldId="269"/>
            <ac:spMk id="11" creationId="{00000000-0000-0000-0000-000000000000}"/>
          </ac:spMkLst>
        </pc:spChg>
        <pc:spChg chg="mod">
          <ac:chgData name="Nicolas Savard" userId="e2e12fa6-78bb-45cd-968c-01155a52ed3d" providerId="ADAL" clId="{94F8C2AF-EDDF-42CE-A6F5-BDD47153FB41}" dt="2026-09-15T14:46:37.038" v="2093" actId="1076"/>
          <ac:spMkLst>
            <pc:docMk/>
            <pc:sldMk cId="0" sldId="269"/>
            <ac:spMk id="12" creationId="{00000000-0000-0000-0000-000000000000}"/>
          </ac:spMkLst>
        </pc:spChg>
        <pc:spChg chg="mod">
          <ac:chgData name="Nicolas Savard" userId="e2e12fa6-78bb-45cd-968c-01155a52ed3d" providerId="ADAL" clId="{94F8C2AF-EDDF-42CE-A6F5-BDD47153FB41}" dt="2026-09-15T14:46:47.599" v="2095" actId="1076"/>
          <ac:spMkLst>
            <pc:docMk/>
            <pc:sldMk cId="0" sldId="269"/>
            <ac:spMk id="13" creationId="{00000000-0000-0000-0000-000000000000}"/>
          </ac:spMkLst>
        </pc:spChg>
        <pc:spChg chg="mod">
          <ac:chgData name="Nicolas Savard" userId="e2e12fa6-78bb-45cd-968c-01155a52ed3d" providerId="ADAL" clId="{94F8C2AF-EDDF-42CE-A6F5-BDD47153FB41}" dt="2026-09-15T14:46:32.695" v="2092" actId="1076"/>
          <ac:spMkLst>
            <pc:docMk/>
            <pc:sldMk cId="0" sldId="269"/>
            <ac:spMk id="14" creationId="{00000000-0000-0000-0000-000000000000}"/>
          </ac:spMkLst>
        </pc:spChg>
        <pc:picChg chg="add mod">
          <ac:chgData name="Nicolas Savard" userId="e2e12fa6-78bb-45cd-968c-01155a52ed3d" providerId="ADAL" clId="{94F8C2AF-EDDF-42CE-A6F5-BDD47153FB41}" dt="2026-09-16T16:44:11.497" v="2895" actId="1076"/>
          <ac:picMkLst>
            <pc:docMk/>
            <pc:sldMk cId="0" sldId="269"/>
            <ac:picMk id="18" creationId="{67EA9509-5585-2C3B-E2DC-CBA94AEC720E}"/>
          </ac:picMkLst>
        </pc:picChg>
        <pc:picChg chg="add mod">
          <ac:chgData name="Nicolas Savard" userId="e2e12fa6-78bb-45cd-968c-01155a52ed3d" providerId="ADAL" clId="{94F8C2AF-EDDF-42CE-A6F5-BDD47153FB41}" dt="2026-09-16T16:44:34.677" v="2899" actId="1076"/>
          <ac:picMkLst>
            <pc:docMk/>
            <pc:sldMk cId="0" sldId="269"/>
            <ac:picMk id="20" creationId="{0B92E164-0366-0689-91FC-DA5E9293225E}"/>
          </ac:picMkLst>
        </pc:picChg>
      </pc:sldChg>
      <pc:sldChg chg="addSp delSp modSp mod">
        <pc:chgData name="Nicolas Savard" userId="e2e12fa6-78bb-45cd-968c-01155a52ed3d" providerId="ADAL" clId="{94F8C2AF-EDDF-42CE-A6F5-BDD47153FB41}" dt="2026-09-16T17:30:33.635" v="3033" actId="20577"/>
        <pc:sldMkLst>
          <pc:docMk/>
          <pc:sldMk cId="0" sldId="270"/>
        </pc:sldMkLst>
        <pc:spChg chg="mod">
          <ac:chgData name="Nicolas Savard" userId="e2e12fa6-78bb-45cd-968c-01155a52ed3d" providerId="ADAL" clId="{94F8C2AF-EDDF-42CE-A6F5-BDD47153FB41}" dt="2026-09-16T17:28:02.310" v="2933" actId="1076"/>
          <ac:spMkLst>
            <pc:docMk/>
            <pc:sldMk cId="0" sldId="270"/>
            <ac:spMk id="7" creationId="{00000000-0000-0000-0000-000000000000}"/>
          </ac:spMkLst>
        </pc:spChg>
        <pc:spChg chg="mod">
          <ac:chgData name="Nicolas Savard" userId="e2e12fa6-78bb-45cd-968c-01155a52ed3d" providerId="ADAL" clId="{94F8C2AF-EDDF-42CE-A6F5-BDD47153FB41}" dt="2026-09-16T17:30:33.635" v="3033" actId="20577"/>
          <ac:spMkLst>
            <pc:docMk/>
            <pc:sldMk cId="0" sldId="270"/>
            <ac:spMk id="8" creationId="{00000000-0000-0000-0000-000000000000}"/>
          </ac:spMkLst>
        </pc:spChg>
        <pc:spChg chg="mod">
          <ac:chgData name="Nicolas Savard" userId="e2e12fa6-78bb-45cd-968c-01155a52ed3d" providerId="ADAL" clId="{94F8C2AF-EDDF-42CE-A6F5-BDD47153FB41}" dt="2026-09-15T14:48:29.482" v="2106" actId="20577"/>
          <ac:spMkLst>
            <pc:docMk/>
            <pc:sldMk cId="0" sldId="270"/>
            <ac:spMk id="11" creationId="{00000000-0000-0000-0000-000000000000}"/>
          </ac:spMkLst>
        </pc:spChg>
        <pc:picChg chg="add mod">
          <ac:chgData name="Nicolas Savard" userId="e2e12fa6-78bb-45cd-968c-01155a52ed3d" providerId="ADAL" clId="{94F8C2AF-EDDF-42CE-A6F5-BDD47153FB41}" dt="2026-09-16T17:28:28.110" v="2943" actId="1076"/>
          <ac:picMkLst>
            <pc:docMk/>
            <pc:sldMk cId="0" sldId="270"/>
            <ac:picMk id="15" creationId="{11A0AF59-666B-B6BC-EB29-532A7F020C24}"/>
          </ac:picMkLst>
        </pc:picChg>
        <pc:picChg chg="add mod">
          <ac:chgData name="Nicolas Savard" userId="e2e12fa6-78bb-45cd-968c-01155a52ed3d" providerId="ADAL" clId="{94F8C2AF-EDDF-42CE-A6F5-BDD47153FB41}" dt="2026-09-16T17:28:31.153" v="2944" actId="1076"/>
          <ac:picMkLst>
            <pc:docMk/>
            <pc:sldMk cId="0" sldId="270"/>
            <ac:picMk id="17" creationId="{95328C71-8061-28EA-A663-DB686F6198D8}"/>
          </ac:picMkLst>
        </pc:picChg>
        <pc:picChg chg="add mod">
          <ac:chgData name="Nicolas Savard" userId="e2e12fa6-78bb-45cd-968c-01155a52ed3d" providerId="ADAL" clId="{94F8C2AF-EDDF-42CE-A6F5-BDD47153FB41}" dt="2026-09-16T17:28:33.845" v="2945" actId="1076"/>
          <ac:picMkLst>
            <pc:docMk/>
            <pc:sldMk cId="0" sldId="270"/>
            <ac:picMk id="19" creationId="{C3DCE59E-0A99-FF4D-6C6E-358BA4EAFDB9}"/>
          </ac:picMkLst>
        </pc:picChg>
      </pc:sldChg>
      <pc:sldChg chg="addSp delSp modSp mod">
        <pc:chgData name="Nicolas Savard" userId="e2e12fa6-78bb-45cd-968c-01155a52ed3d" providerId="ADAL" clId="{94F8C2AF-EDDF-42CE-A6F5-BDD47153FB41}" dt="2026-09-16T17:47:21.864" v="3135" actId="20577"/>
        <pc:sldMkLst>
          <pc:docMk/>
          <pc:sldMk cId="0" sldId="271"/>
        </pc:sldMkLst>
        <pc:spChg chg="mod">
          <ac:chgData name="Nicolas Savard" userId="e2e12fa6-78bb-45cd-968c-01155a52ed3d" providerId="ADAL" clId="{94F8C2AF-EDDF-42CE-A6F5-BDD47153FB41}" dt="2026-09-15T14:49:15.191" v="2108" actId="20577"/>
          <ac:spMkLst>
            <pc:docMk/>
            <pc:sldMk cId="0" sldId="271"/>
            <ac:spMk id="4" creationId="{00000000-0000-0000-0000-000000000000}"/>
          </ac:spMkLst>
        </pc:spChg>
        <pc:spChg chg="mod">
          <ac:chgData name="Nicolas Savard" userId="e2e12fa6-78bb-45cd-968c-01155a52ed3d" providerId="ADAL" clId="{94F8C2AF-EDDF-42CE-A6F5-BDD47153FB41}" dt="2026-09-16T17:44:44.155" v="3086" actId="1076"/>
          <ac:spMkLst>
            <pc:docMk/>
            <pc:sldMk cId="0" sldId="271"/>
            <ac:spMk id="7" creationId="{00000000-0000-0000-0000-000000000000}"/>
          </ac:spMkLst>
        </pc:spChg>
        <pc:spChg chg="mod">
          <ac:chgData name="Nicolas Savard" userId="e2e12fa6-78bb-45cd-968c-01155a52ed3d" providerId="ADAL" clId="{94F8C2AF-EDDF-42CE-A6F5-BDD47153FB41}" dt="2026-09-16T17:44:51.734" v="3088" actId="1076"/>
          <ac:spMkLst>
            <pc:docMk/>
            <pc:sldMk cId="0" sldId="271"/>
            <ac:spMk id="10" creationId="{00000000-0000-0000-0000-000000000000}"/>
          </ac:spMkLst>
        </pc:spChg>
        <pc:spChg chg="mod">
          <ac:chgData name="Nicolas Savard" userId="e2e12fa6-78bb-45cd-968c-01155a52ed3d" providerId="ADAL" clId="{94F8C2AF-EDDF-42CE-A6F5-BDD47153FB41}" dt="2026-09-15T15:58:06.931" v="2130" actId="20577"/>
          <ac:spMkLst>
            <pc:docMk/>
            <pc:sldMk cId="0" sldId="271"/>
            <ac:spMk id="12" creationId="{00000000-0000-0000-0000-000000000000}"/>
          </ac:spMkLst>
        </pc:spChg>
        <pc:spChg chg="mod">
          <ac:chgData name="Nicolas Savard" userId="e2e12fa6-78bb-45cd-968c-01155a52ed3d" providerId="ADAL" clId="{94F8C2AF-EDDF-42CE-A6F5-BDD47153FB41}" dt="2026-09-16T17:47:21.864" v="3135" actId="20577"/>
          <ac:spMkLst>
            <pc:docMk/>
            <pc:sldMk cId="0" sldId="271"/>
            <ac:spMk id="13" creationId="{00000000-0000-0000-0000-000000000000}"/>
          </ac:spMkLst>
        </pc:spChg>
        <pc:picChg chg="add mod">
          <ac:chgData name="Nicolas Savard" userId="e2e12fa6-78bb-45cd-968c-01155a52ed3d" providerId="ADAL" clId="{94F8C2AF-EDDF-42CE-A6F5-BDD47153FB41}" dt="2026-09-16T17:44:32.539" v="3082" actId="1076"/>
          <ac:picMkLst>
            <pc:docMk/>
            <pc:sldMk cId="0" sldId="271"/>
            <ac:picMk id="17" creationId="{07028014-1928-5184-8AF1-22AB778EA3F9}"/>
          </ac:picMkLst>
        </pc:picChg>
        <pc:picChg chg="add mod">
          <ac:chgData name="Nicolas Savard" userId="e2e12fa6-78bb-45cd-968c-01155a52ed3d" providerId="ADAL" clId="{94F8C2AF-EDDF-42CE-A6F5-BDD47153FB41}" dt="2026-09-16T17:44:36.889" v="3083" actId="1076"/>
          <ac:picMkLst>
            <pc:docMk/>
            <pc:sldMk cId="0" sldId="271"/>
            <ac:picMk id="19" creationId="{F566E5A5-35D5-9232-755A-89B60B89EBD0}"/>
          </ac:picMkLst>
        </pc:picChg>
        <pc:picChg chg="add mod">
          <ac:chgData name="Nicolas Savard" userId="e2e12fa6-78bb-45cd-968c-01155a52ed3d" providerId="ADAL" clId="{94F8C2AF-EDDF-42CE-A6F5-BDD47153FB41}" dt="2026-09-16T17:46:24.194" v="3092" actId="1076"/>
          <ac:picMkLst>
            <pc:docMk/>
            <pc:sldMk cId="0" sldId="271"/>
            <ac:picMk id="21" creationId="{A16C6DD3-C663-A6FC-3509-38AE5BDE89B3}"/>
          </ac:picMkLst>
        </pc:picChg>
      </pc:sldChg>
      <pc:sldChg chg="addSp delSp modSp mod">
        <pc:chgData name="Nicolas Savard" userId="e2e12fa6-78bb-45cd-968c-01155a52ed3d" providerId="ADAL" clId="{94F8C2AF-EDDF-42CE-A6F5-BDD47153FB41}" dt="2026-09-16T19:45:20.416" v="3160" actId="1076"/>
        <pc:sldMkLst>
          <pc:docMk/>
          <pc:sldMk cId="0" sldId="272"/>
        </pc:sldMkLst>
        <pc:spChg chg="mod">
          <ac:chgData name="Nicolas Savard" userId="e2e12fa6-78bb-45cd-968c-01155a52ed3d" providerId="ADAL" clId="{94F8C2AF-EDDF-42CE-A6F5-BDD47153FB41}" dt="2026-09-15T16:02:27.708" v="2177" actId="20577"/>
          <ac:spMkLst>
            <pc:docMk/>
            <pc:sldMk cId="0" sldId="272"/>
            <ac:spMk id="7" creationId="{00000000-0000-0000-0000-000000000000}"/>
          </ac:spMkLst>
        </pc:spChg>
        <pc:spChg chg="mod">
          <ac:chgData name="Nicolas Savard" userId="e2e12fa6-78bb-45cd-968c-01155a52ed3d" providerId="ADAL" clId="{94F8C2AF-EDDF-42CE-A6F5-BDD47153FB41}" dt="2026-09-16T19:45:20.416" v="3160" actId="1076"/>
          <ac:spMkLst>
            <pc:docMk/>
            <pc:sldMk cId="0" sldId="272"/>
            <ac:spMk id="10" creationId="{00000000-0000-0000-0000-000000000000}"/>
          </ac:spMkLst>
        </pc:spChg>
        <pc:spChg chg="mod">
          <ac:chgData name="Nicolas Savard" userId="e2e12fa6-78bb-45cd-968c-01155a52ed3d" providerId="ADAL" clId="{94F8C2AF-EDDF-42CE-A6F5-BDD47153FB41}" dt="2026-09-15T16:02:49.928" v="2183" actId="58"/>
          <ac:spMkLst>
            <pc:docMk/>
            <pc:sldMk cId="0" sldId="272"/>
            <ac:spMk id="14" creationId="{00000000-0000-0000-0000-000000000000}"/>
          </ac:spMkLst>
        </pc:spChg>
        <pc:spChg chg="mod">
          <ac:chgData name="Nicolas Savard" userId="e2e12fa6-78bb-45cd-968c-01155a52ed3d" providerId="ADAL" clId="{94F8C2AF-EDDF-42CE-A6F5-BDD47153FB41}" dt="2026-09-16T16:39:50.044" v="2885" actId="20577"/>
          <ac:spMkLst>
            <pc:docMk/>
            <pc:sldMk cId="0" sldId="272"/>
            <ac:spMk id="18" creationId="{00000000-0000-0000-0000-000000000000}"/>
          </ac:spMkLst>
        </pc:spChg>
        <pc:picChg chg="add mod">
          <ac:chgData name="Nicolas Savard" userId="e2e12fa6-78bb-45cd-968c-01155a52ed3d" providerId="ADAL" clId="{94F8C2AF-EDDF-42CE-A6F5-BDD47153FB41}" dt="2026-09-16T19:45:18.143" v="3159" actId="1076"/>
          <ac:picMkLst>
            <pc:docMk/>
            <pc:sldMk cId="0" sldId="272"/>
            <ac:picMk id="26" creationId="{3A67E164-736B-EB61-108D-6EE5E250269E}"/>
          </ac:picMkLst>
        </pc:picChg>
        <pc:picChg chg="add mod">
          <ac:chgData name="Nicolas Savard" userId="e2e12fa6-78bb-45cd-968c-01155a52ed3d" providerId="ADAL" clId="{94F8C2AF-EDDF-42CE-A6F5-BDD47153FB41}" dt="2026-09-16T19:45:15.500" v="3158" actId="1076"/>
          <ac:picMkLst>
            <pc:docMk/>
            <pc:sldMk cId="0" sldId="272"/>
            <ac:picMk id="28" creationId="{0982E4C1-2FDC-C270-1665-21BC33B6856D}"/>
          </ac:picMkLst>
        </pc:picChg>
        <pc:picChg chg="add mod">
          <ac:chgData name="Nicolas Savard" userId="e2e12fa6-78bb-45cd-968c-01155a52ed3d" providerId="ADAL" clId="{94F8C2AF-EDDF-42CE-A6F5-BDD47153FB41}" dt="2026-09-16T19:45:12.613" v="3157" actId="1076"/>
          <ac:picMkLst>
            <pc:docMk/>
            <pc:sldMk cId="0" sldId="272"/>
            <ac:picMk id="30" creationId="{BFC4E52D-2316-E79A-9102-120E8F19FF20}"/>
          </ac:picMkLst>
        </pc:picChg>
      </pc:sldChg>
      <pc:sldChg chg="addSp delSp modSp mod">
        <pc:chgData name="Nicolas Savard" userId="e2e12fa6-78bb-45cd-968c-01155a52ed3d" providerId="ADAL" clId="{94F8C2AF-EDDF-42CE-A6F5-BDD47153FB41}" dt="2026-09-16T19:49:54.301" v="3171" actId="1076"/>
        <pc:sldMkLst>
          <pc:docMk/>
          <pc:sldMk cId="0" sldId="273"/>
        </pc:sldMkLst>
        <pc:spChg chg="mod">
          <ac:chgData name="Nicolas Savard" userId="e2e12fa6-78bb-45cd-968c-01155a52ed3d" providerId="ADAL" clId="{94F8C2AF-EDDF-42CE-A6F5-BDD47153FB41}" dt="2026-09-15T16:18:05.025" v="2201" actId="20577"/>
          <ac:spMkLst>
            <pc:docMk/>
            <pc:sldMk cId="0" sldId="273"/>
            <ac:spMk id="4" creationId="{00000000-0000-0000-0000-000000000000}"/>
          </ac:spMkLst>
        </pc:spChg>
        <pc:spChg chg="mod">
          <ac:chgData name="Nicolas Savard" userId="e2e12fa6-78bb-45cd-968c-01155a52ed3d" providerId="ADAL" clId="{94F8C2AF-EDDF-42CE-A6F5-BDD47153FB41}" dt="2026-09-15T16:18:11.668" v="2206" actId="20577"/>
          <ac:spMkLst>
            <pc:docMk/>
            <pc:sldMk cId="0" sldId="273"/>
            <ac:spMk id="7" creationId="{00000000-0000-0000-0000-000000000000}"/>
          </ac:spMkLst>
        </pc:spChg>
        <pc:spChg chg="mod">
          <ac:chgData name="Nicolas Savard" userId="e2e12fa6-78bb-45cd-968c-01155a52ed3d" providerId="ADAL" clId="{94F8C2AF-EDDF-42CE-A6F5-BDD47153FB41}" dt="2026-09-15T16:25:13.236" v="2237" actId="20577"/>
          <ac:spMkLst>
            <pc:docMk/>
            <pc:sldMk cId="0" sldId="273"/>
            <ac:spMk id="8" creationId="{00000000-0000-0000-0000-000000000000}"/>
          </ac:spMkLst>
        </pc:spChg>
        <pc:spChg chg="mod">
          <ac:chgData name="Nicolas Savard" userId="e2e12fa6-78bb-45cd-968c-01155a52ed3d" providerId="ADAL" clId="{94F8C2AF-EDDF-42CE-A6F5-BDD47153FB41}" dt="2026-09-15T16:18:26.213" v="2211" actId="20577"/>
          <ac:spMkLst>
            <pc:docMk/>
            <pc:sldMk cId="0" sldId="273"/>
            <ac:spMk id="12" creationId="{00000000-0000-0000-0000-000000000000}"/>
          </ac:spMkLst>
        </pc:spChg>
        <pc:picChg chg="add mod">
          <ac:chgData name="Nicolas Savard" userId="e2e12fa6-78bb-45cd-968c-01155a52ed3d" providerId="ADAL" clId="{94F8C2AF-EDDF-42CE-A6F5-BDD47153FB41}" dt="2026-09-16T19:49:54.301" v="3171" actId="1076"/>
          <ac:picMkLst>
            <pc:docMk/>
            <pc:sldMk cId="0" sldId="273"/>
            <ac:picMk id="15" creationId="{D9181E06-7ECC-90EB-8786-2EFC79421883}"/>
          </ac:picMkLst>
        </pc:picChg>
        <pc:picChg chg="add mod">
          <ac:chgData name="Nicolas Savard" userId="e2e12fa6-78bb-45cd-968c-01155a52ed3d" providerId="ADAL" clId="{94F8C2AF-EDDF-42CE-A6F5-BDD47153FB41}" dt="2026-09-16T19:49:43.989" v="3170" actId="1076"/>
          <ac:picMkLst>
            <pc:docMk/>
            <pc:sldMk cId="0" sldId="273"/>
            <ac:picMk id="17" creationId="{FB03F327-8BB6-AB54-A19B-AB017A994B36}"/>
          </ac:picMkLst>
        </pc:picChg>
      </pc:sldChg>
      <pc:sldChg chg="modSp mod">
        <pc:chgData name="Nicolas Savard" userId="e2e12fa6-78bb-45cd-968c-01155a52ed3d" providerId="ADAL" clId="{94F8C2AF-EDDF-42CE-A6F5-BDD47153FB41}" dt="2026-09-23T20:49:51.809" v="3323" actId="20577"/>
        <pc:sldMkLst>
          <pc:docMk/>
          <pc:sldMk cId="0" sldId="274"/>
        </pc:sldMkLst>
        <pc:spChg chg="mod">
          <ac:chgData name="Nicolas Savard" userId="e2e12fa6-78bb-45cd-968c-01155a52ed3d" providerId="ADAL" clId="{94F8C2AF-EDDF-42CE-A6F5-BDD47153FB41}" dt="2026-09-15T16:29:18.184" v="2241" actId="20577"/>
          <ac:spMkLst>
            <pc:docMk/>
            <pc:sldMk cId="0" sldId="274"/>
            <ac:spMk id="8" creationId="{00000000-0000-0000-0000-000000000000}"/>
          </ac:spMkLst>
        </pc:spChg>
        <pc:spChg chg="mod">
          <ac:chgData name="Nicolas Savard" userId="e2e12fa6-78bb-45cd-968c-01155a52ed3d" providerId="ADAL" clId="{94F8C2AF-EDDF-42CE-A6F5-BDD47153FB41}" dt="2026-09-16T16:00:42.988" v="2661" actId="20577"/>
          <ac:spMkLst>
            <pc:docMk/>
            <pc:sldMk cId="0" sldId="274"/>
            <ac:spMk id="11" creationId="{00000000-0000-0000-0000-000000000000}"/>
          </ac:spMkLst>
        </pc:spChg>
        <pc:spChg chg="mod">
          <ac:chgData name="Nicolas Savard" userId="e2e12fa6-78bb-45cd-968c-01155a52ed3d" providerId="ADAL" clId="{94F8C2AF-EDDF-42CE-A6F5-BDD47153FB41}" dt="2026-09-15T16:29:37.814" v="2245" actId="20577"/>
          <ac:spMkLst>
            <pc:docMk/>
            <pc:sldMk cId="0" sldId="274"/>
            <ac:spMk id="16" creationId="{00000000-0000-0000-0000-000000000000}"/>
          </ac:spMkLst>
        </pc:spChg>
        <pc:spChg chg="mod">
          <ac:chgData name="Nicolas Savard" userId="e2e12fa6-78bb-45cd-968c-01155a52ed3d" providerId="ADAL" clId="{94F8C2AF-EDDF-42CE-A6F5-BDD47153FB41}" dt="2026-09-16T16:01:03.760" v="2676" actId="20577"/>
          <ac:spMkLst>
            <pc:docMk/>
            <pc:sldMk cId="0" sldId="274"/>
            <ac:spMk id="19" creationId="{00000000-0000-0000-0000-000000000000}"/>
          </ac:spMkLst>
        </pc:spChg>
        <pc:spChg chg="mod">
          <ac:chgData name="Nicolas Savard" userId="e2e12fa6-78bb-45cd-968c-01155a52ed3d" providerId="ADAL" clId="{94F8C2AF-EDDF-42CE-A6F5-BDD47153FB41}" dt="2026-09-16T16:01:33.689" v="2684" actId="20577"/>
          <ac:spMkLst>
            <pc:docMk/>
            <pc:sldMk cId="0" sldId="274"/>
            <ac:spMk id="23" creationId="{00000000-0000-0000-0000-000000000000}"/>
          </ac:spMkLst>
        </pc:spChg>
        <pc:spChg chg="mod">
          <ac:chgData name="Nicolas Savard" userId="e2e12fa6-78bb-45cd-968c-01155a52ed3d" providerId="ADAL" clId="{94F8C2AF-EDDF-42CE-A6F5-BDD47153FB41}" dt="2026-09-23T20:49:51.809" v="3323" actId="20577"/>
          <ac:spMkLst>
            <pc:docMk/>
            <pc:sldMk cId="0" sldId="274"/>
            <ac:spMk id="28" creationId="{00000000-0000-0000-0000-000000000000}"/>
          </ac:spMkLst>
        </pc:spChg>
      </pc:sldChg>
      <pc:sldChg chg="modSp mod">
        <pc:chgData name="Nicolas Savard" userId="e2e12fa6-78bb-45cd-968c-01155a52ed3d" providerId="ADAL" clId="{94F8C2AF-EDDF-42CE-A6F5-BDD47153FB41}" dt="2026-09-15T16:33:45.070" v="2352" actId="20577"/>
        <pc:sldMkLst>
          <pc:docMk/>
          <pc:sldMk cId="0" sldId="275"/>
        </pc:sldMkLst>
        <pc:spChg chg="mod">
          <ac:chgData name="Nicolas Savard" userId="e2e12fa6-78bb-45cd-968c-01155a52ed3d" providerId="ADAL" clId="{94F8C2AF-EDDF-42CE-A6F5-BDD47153FB41}" dt="2026-09-15T16:33:45.070" v="2352" actId="20577"/>
          <ac:spMkLst>
            <pc:docMk/>
            <pc:sldMk cId="0" sldId="275"/>
            <ac:spMk id="8" creationId="{00000000-0000-0000-0000-000000000000}"/>
          </ac:spMkLst>
        </pc:spChg>
        <pc:spChg chg="mod">
          <ac:chgData name="Nicolas Savard" userId="e2e12fa6-78bb-45cd-968c-01155a52ed3d" providerId="ADAL" clId="{94F8C2AF-EDDF-42CE-A6F5-BDD47153FB41}" dt="2026-09-15T16:32:04.589" v="2262" actId="20577"/>
          <ac:spMkLst>
            <pc:docMk/>
            <pc:sldMk cId="0" sldId="275"/>
            <ac:spMk id="16" creationId="{00000000-0000-0000-0000-000000000000}"/>
          </ac:spMkLst>
        </pc:spChg>
        <pc:spChg chg="mod">
          <ac:chgData name="Nicolas Savard" userId="e2e12fa6-78bb-45cd-968c-01155a52ed3d" providerId="ADAL" clId="{94F8C2AF-EDDF-42CE-A6F5-BDD47153FB41}" dt="2026-09-15T16:32:25.632" v="2268" actId="20577"/>
          <ac:spMkLst>
            <pc:docMk/>
            <pc:sldMk cId="0" sldId="275"/>
            <ac:spMk id="24" creationId="{00000000-0000-0000-0000-000000000000}"/>
          </ac:spMkLst>
        </pc:spChg>
      </pc:sldChg>
      <pc:sldChg chg="delSp modSp mod">
        <pc:chgData name="Nicolas Savard" userId="e2e12fa6-78bb-45cd-968c-01155a52ed3d" providerId="ADAL" clId="{94F8C2AF-EDDF-42CE-A6F5-BDD47153FB41}" dt="2026-09-16T14:49:31.061" v="2431" actId="20577"/>
        <pc:sldMkLst>
          <pc:docMk/>
          <pc:sldMk cId="0" sldId="276"/>
        </pc:sldMkLst>
        <pc:spChg chg="mod">
          <ac:chgData name="Nicolas Savard" userId="e2e12fa6-78bb-45cd-968c-01155a52ed3d" providerId="ADAL" clId="{94F8C2AF-EDDF-42CE-A6F5-BDD47153FB41}" dt="2026-09-16T14:49:31.061" v="2431" actId="20577"/>
          <ac:spMkLst>
            <pc:docMk/>
            <pc:sldMk cId="0" sldId="276"/>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2458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 min + 3 min questions. Target pacing: schemes section (slides 2-10) ~8 min, results (11-19) ~9 min, the Comment exchange (20-23) ~3 min, outlook (24-26) ~2 min.
Opening line: the claim in the literature is roughly 10x in 1D and, by extension, 1000x in 3D. This talk is about what happens to that number when you insist on a converged reference solution.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to about a minute. Walk the chain once left to right: the point is that every constraint is downstream of the density, so none can be relaxed on its own. Then state the question the talk answers.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audience knows leapfrog PIC. Spend the time on the right-hand picture: same weights in both directions is what buys momentum conservation.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EC-PIC is the useful middle term: it separates what energy conservation buys from what implicitness buys. That distinction pays off on the passive-sheath slide later.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 the previous two slides: same loop, but now it does not close until the field and the particles agree. Point at the 'no' branch — that is where the cost lives.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bolded line matters for every timing number later: 1D INGP is the cheapest configuration that exists, and it is the one that does not generalise.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hinge of the talk. Read the formula out: it is a statement about work per step, not about accuracy. Everything from here on is what happens when you insist on a converged answer.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Owning the limits of your own earlier result buys credibility for everything that follows. Thirty seconds, plainly said, then move 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16 000-particle figure out loud — it is the yardstick for the next slide.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core result of paper 1. Same total particles, worse answer, three times the runtime.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left column genuinely — both points are improvements and we adopted them. The right column is the disagreement: the conclusion is about accuracy relative to explicit PIC, but no explicit run was done under those conditions, and the metric removes the phase shift and the cell-size error before measuring.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0.3% cross-code agreement is the most useful number here — it is the floor below which no comparison can distinguish anything. Note too that a metric chosen after the answer is known is not an independent measurement of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right-hand plot. The explicit curve simply stops — that is the wall. Everything to the right of it is implicit-only territory, and the question there is whether 10–20% error is worth a kinetic code at all.</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trap is the word 'converged'. A PPC convergence study on the coarse mesh looks perfectly healthy and still lands on the wrong answer.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cleanest single comparison in the programme: at the same grid and PPC, EC-PIC and INGP agree — so the discrepancy is about resolution and energy-conserving interpolation, not about implicitness.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generous here — this is the strongest positive result for the implicit scheme in the programme, and it points straight at ion-source-relevant configurations.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for anyone who says 'I only need the trend'. The trend is usually right, but not reliably so, and you cannot tell which case you are in without a converged run.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even-handed: this is the case where the implicit scheme wins on time, and it is also the case closest to an ion source. Then give the caveat immediately — the honesty is what makes the rest of the talk land.</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people photograph. Pause on it.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question 5 — it reframes the talk as 'pick the right tool' rather than 'implicit PIC is bad', which leaves the audience somewhere constructive for the Q&amp;A.</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626"/>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E1626"/>
          </a:solidFill>
          <a:ln/>
        </p:spPr>
        <p:txBody>
          <a:bodyPr/>
          <a:lstStyle/>
          <a:p>
            <a:endParaRPr lang="en-CA"/>
          </a:p>
        </p:txBody>
      </p:sp>
      <p:sp>
        <p:nvSpPr>
          <p:cNvPr id="3" name="Shape 1"/>
          <p:cNvSpPr/>
          <p:nvPr/>
        </p:nvSpPr>
        <p:spPr>
          <a:xfrm>
            <a:off x="5112864" y="4228251"/>
            <a:ext cx="51807" cy="51807"/>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 name="Shape 2"/>
          <p:cNvSpPr/>
          <p:nvPr/>
        </p:nvSpPr>
        <p:spPr>
          <a:xfrm>
            <a:off x="9990986" y="6383190"/>
            <a:ext cx="71974" cy="71974"/>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5" name="Shape 3"/>
          <p:cNvSpPr/>
          <p:nvPr/>
        </p:nvSpPr>
        <p:spPr>
          <a:xfrm>
            <a:off x="7599297" y="5060522"/>
            <a:ext cx="52592" cy="52592"/>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6" name="Shape 4"/>
          <p:cNvSpPr/>
          <p:nvPr/>
        </p:nvSpPr>
        <p:spPr>
          <a:xfrm>
            <a:off x="11973397" y="5331616"/>
            <a:ext cx="39921" cy="3992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7" name="Shape 5"/>
          <p:cNvSpPr/>
          <p:nvPr/>
        </p:nvSpPr>
        <p:spPr>
          <a:xfrm>
            <a:off x="8594165" y="1571655"/>
            <a:ext cx="44799" cy="44799"/>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8" name="Shape 6"/>
          <p:cNvSpPr/>
          <p:nvPr/>
        </p:nvSpPr>
        <p:spPr>
          <a:xfrm>
            <a:off x="3512308" y="4565363"/>
            <a:ext cx="70685" cy="70685"/>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9" name="Shape 7"/>
          <p:cNvSpPr/>
          <p:nvPr/>
        </p:nvSpPr>
        <p:spPr>
          <a:xfrm>
            <a:off x="10340977" y="3215149"/>
            <a:ext cx="71437" cy="71437"/>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0" name="Shape 8"/>
          <p:cNvSpPr/>
          <p:nvPr/>
        </p:nvSpPr>
        <p:spPr>
          <a:xfrm>
            <a:off x="4443856" y="4897573"/>
            <a:ext cx="40835" cy="40835"/>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1" name="Shape 9"/>
          <p:cNvSpPr/>
          <p:nvPr/>
        </p:nvSpPr>
        <p:spPr>
          <a:xfrm>
            <a:off x="6838674" y="5654367"/>
            <a:ext cx="69176" cy="69176"/>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2" name="Shape 10"/>
          <p:cNvSpPr/>
          <p:nvPr/>
        </p:nvSpPr>
        <p:spPr>
          <a:xfrm>
            <a:off x="1045571" y="6030732"/>
            <a:ext cx="73436" cy="73436"/>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3" name="Shape 11"/>
          <p:cNvSpPr/>
          <p:nvPr/>
        </p:nvSpPr>
        <p:spPr>
          <a:xfrm>
            <a:off x="6194144" y="4835205"/>
            <a:ext cx="70989" cy="70989"/>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4" name="Shape 12"/>
          <p:cNvSpPr/>
          <p:nvPr/>
        </p:nvSpPr>
        <p:spPr>
          <a:xfrm>
            <a:off x="2016446" y="4108096"/>
            <a:ext cx="46097" cy="46097"/>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5" name="Shape 13"/>
          <p:cNvSpPr/>
          <p:nvPr/>
        </p:nvSpPr>
        <p:spPr>
          <a:xfrm>
            <a:off x="10424593" y="3584156"/>
            <a:ext cx="39959" cy="39959"/>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6" name="Shape 14"/>
          <p:cNvSpPr/>
          <p:nvPr/>
        </p:nvSpPr>
        <p:spPr>
          <a:xfrm>
            <a:off x="3176479" y="3896466"/>
            <a:ext cx="40400" cy="4040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7" name="Shape 15"/>
          <p:cNvSpPr/>
          <p:nvPr/>
        </p:nvSpPr>
        <p:spPr>
          <a:xfrm>
            <a:off x="9658675" y="4277635"/>
            <a:ext cx="63927" cy="63927"/>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8" name="Shape 16"/>
          <p:cNvSpPr/>
          <p:nvPr/>
        </p:nvSpPr>
        <p:spPr>
          <a:xfrm>
            <a:off x="9356124" y="6026354"/>
            <a:ext cx="48327" cy="48327"/>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9" name="Shape 17"/>
          <p:cNvSpPr/>
          <p:nvPr/>
        </p:nvSpPr>
        <p:spPr>
          <a:xfrm>
            <a:off x="615149" y="5239476"/>
            <a:ext cx="73852" cy="7385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20" name="Shape 18"/>
          <p:cNvSpPr/>
          <p:nvPr/>
        </p:nvSpPr>
        <p:spPr>
          <a:xfrm>
            <a:off x="1670051" y="6561567"/>
            <a:ext cx="38144" cy="3814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21" name="Shape 19"/>
          <p:cNvSpPr/>
          <p:nvPr/>
        </p:nvSpPr>
        <p:spPr>
          <a:xfrm>
            <a:off x="11292462" y="1929148"/>
            <a:ext cx="37760" cy="3776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22" name="Shape 20"/>
          <p:cNvSpPr/>
          <p:nvPr/>
        </p:nvSpPr>
        <p:spPr>
          <a:xfrm>
            <a:off x="5973168" y="802062"/>
            <a:ext cx="71311" cy="7131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23" name="Shape 21"/>
          <p:cNvSpPr/>
          <p:nvPr/>
        </p:nvSpPr>
        <p:spPr>
          <a:xfrm>
            <a:off x="11292527" y="823905"/>
            <a:ext cx="71360" cy="7136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24" name="Shape 22"/>
          <p:cNvSpPr/>
          <p:nvPr/>
        </p:nvSpPr>
        <p:spPr>
          <a:xfrm>
            <a:off x="7969963" y="1189756"/>
            <a:ext cx="43705" cy="43705"/>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25" name="Shape 23"/>
          <p:cNvSpPr/>
          <p:nvPr/>
        </p:nvSpPr>
        <p:spPr>
          <a:xfrm>
            <a:off x="1396765" y="1526628"/>
            <a:ext cx="65549" cy="65549"/>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26" name="Shape 24"/>
          <p:cNvSpPr/>
          <p:nvPr/>
        </p:nvSpPr>
        <p:spPr>
          <a:xfrm>
            <a:off x="4705772" y="3917980"/>
            <a:ext cx="66095" cy="66095"/>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27" name="Shape 25"/>
          <p:cNvSpPr/>
          <p:nvPr/>
        </p:nvSpPr>
        <p:spPr>
          <a:xfrm>
            <a:off x="7636718" y="2216010"/>
            <a:ext cx="36263" cy="36263"/>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28" name="Shape 26"/>
          <p:cNvSpPr/>
          <p:nvPr/>
        </p:nvSpPr>
        <p:spPr>
          <a:xfrm>
            <a:off x="9668346" y="3184991"/>
            <a:ext cx="55875" cy="55875"/>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29" name="Shape 27"/>
          <p:cNvSpPr/>
          <p:nvPr/>
        </p:nvSpPr>
        <p:spPr>
          <a:xfrm>
            <a:off x="1632355" y="4136192"/>
            <a:ext cx="50187" cy="50187"/>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30" name="Shape 28"/>
          <p:cNvSpPr/>
          <p:nvPr/>
        </p:nvSpPr>
        <p:spPr>
          <a:xfrm>
            <a:off x="11061525" y="4967751"/>
            <a:ext cx="61786" cy="61786"/>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31" name="Shape 29"/>
          <p:cNvSpPr/>
          <p:nvPr/>
        </p:nvSpPr>
        <p:spPr>
          <a:xfrm>
            <a:off x="8034971" y="6214505"/>
            <a:ext cx="52118" cy="52118"/>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32" name="Shape 30"/>
          <p:cNvSpPr/>
          <p:nvPr/>
        </p:nvSpPr>
        <p:spPr>
          <a:xfrm>
            <a:off x="5640457" y="6335053"/>
            <a:ext cx="53971" cy="5397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33" name="Shape 31"/>
          <p:cNvSpPr/>
          <p:nvPr/>
        </p:nvSpPr>
        <p:spPr>
          <a:xfrm>
            <a:off x="2300070" y="2299432"/>
            <a:ext cx="60237" cy="60237"/>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34" name="Shape 32"/>
          <p:cNvSpPr/>
          <p:nvPr/>
        </p:nvSpPr>
        <p:spPr>
          <a:xfrm>
            <a:off x="10639327" y="6186992"/>
            <a:ext cx="54811" cy="54811"/>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35" name="Shape 33"/>
          <p:cNvSpPr/>
          <p:nvPr/>
        </p:nvSpPr>
        <p:spPr>
          <a:xfrm>
            <a:off x="2982957" y="2811108"/>
            <a:ext cx="44378" cy="44378"/>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36" name="Shape 34"/>
          <p:cNvSpPr/>
          <p:nvPr/>
        </p:nvSpPr>
        <p:spPr>
          <a:xfrm>
            <a:off x="10277556" y="464781"/>
            <a:ext cx="39184" cy="39184"/>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37" name="Shape 35"/>
          <p:cNvSpPr/>
          <p:nvPr/>
        </p:nvSpPr>
        <p:spPr>
          <a:xfrm>
            <a:off x="8457235" y="1695326"/>
            <a:ext cx="60269" cy="60269"/>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38" name="Shape 36"/>
          <p:cNvSpPr/>
          <p:nvPr/>
        </p:nvSpPr>
        <p:spPr>
          <a:xfrm>
            <a:off x="10055715" y="4858603"/>
            <a:ext cx="72383" cy="72383"/>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39" name="Shape 37"/>
          <p:cNvSpPr/>
          <p:nvPr/>
        </p:nvSpPr>
        <p:spPr>
          <a:xfrm>
            <a:off x="3300151" y="1006941"/>
            <a:ext cx="69911" cy="6991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0" name="Shape 38"/>
          <p:cNvSpPr/>
          <p:nvPr/>
        </p:nvSpPr>
        <p:spPr>
          <a:xfrm>
            <a:off x="4964436" y="1233520"/>
            <a:ext cx="44962" cy="4496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1" name="Shape 39"/>
          <p:cNvSpPr/>
          <p:nvPr/>
        </p:nvSpPr>
        <p:spPr>
          <a:xfrm>
            <a:off x="1754507" y="3535878"/>
            <a:ext cx="64041" cy="6404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2" name="Shape 40"/>
          <p:cNvSpPr/>
          <p:nvPr/>
        </p:nvSpPr>
        <p:spPr>
          <a:xfrm>
            <a:off x="667838" y="2811592"/>
            <a:ext cx="52609" cy="52609"/>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3" name="Shape 41"/>
          <p:cNvSpPr/>
          <p:nvPr/>
        </p:nvSpPr>
        <p:spPr>
          <a:xfrm>
            <a:off x="2853207" y="6170548"/>
            <a:ext cx="56324" cy="5632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4" name="Shape 42"/>
          <p:cNvSpPr/>
          <p:nvPr/>
        </p:nvSpPr>
        <p:spPr>
          <a:xfrm>
            <a:off x="6700589" y="6468060"/>
            <a:ext cx="61408" cy="61408"/>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5" name="Shape 43"/>
          <p:cNvSpPr/>
          <p:nvPr/>
        </p:nvSpPr>
        <p:spPr>
          <a:xfrm>
            <a:off x="9793614" y="923036"/>
            <a:ext cx="77626" cy="77626"/>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46" name="Shape 44"/>
          <p:cNvSpPr/>
          <p:nvPr/>
        </p:nvSpPr>
        <p:spPr>
          <a:xfrm>
            <a:off x="4117527" y="2151058"/>
            <a:ext cx="45487" cy="45487"/>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7" name="Shape 45"/>
          <p:cNvSpPr/>
          <p:nvPr/>
        </p:nvSpPr>
        <p:spPr>
          <a:xfrm>
            <a:off x="144345" y="1711618"/>
            <a:ext cx="54576" cy="54576"/>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8" name="Shape 46"/>
          <p:cNvSpPr/>
          <p:nvPr/>
        </p:nvSpPr>
        <p:spPr>
          <a:xfrm>
            <a:off x="2968777" y="1438412"/>
            <a:ext cx="58994" cy="5899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49" name="Shape 47"/>
          <p:cNvSpPr/>
          <p:nvPr/>
        </p:nvSpPr>
        <p:spPr>
          <a:xfrm>
            <a:off x="2689410" y="1994338"/>
            <a:ext cx="77090" cy="7709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50" name="Shape 48"/>
          <p:cNvSpPr/>
          <p:nvPr/>
        </p:nvSpPr>
        <p:spPr>
          <a:xfrm>
            <a:off x="11768121" y="381958"/>
            <a:ext cx="41284" cy="4128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51" name="Shape 49"/>
          <p:cNvSpPr/>
          <p:nvPr/>
        </p:nvSpPr>
        <p:spPr>
          <a:xfrm>
            <a:off x="6774451" y="899063"/>
            <a:ext cx="71368" cy="71368"/>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52" name="Shape 50"/>
          <p:cNvSpPr/>
          <p:nvPr/>
        </p:nvSpPr>
        <p:spPr>
          <a:xfrm>
            <a:off x="4533861" y="2564069"/>
            <a:ext cx="73476" cy="73476"/>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53" name="Shape 51"/>
          <p:cNvSpPr/>
          <p:nvPr/>
        </p:nvSpPr>
        <p:spPr>
          <a:xfrm>
            <a:off x="9043409" y="332637"/>
            <a:ext cx="76713" cy="76713"/>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54" name="Shape 52"/>
          <p:cNvSpPr/>
          <p:nvPr/>
        </p:nvSpPr>
        <p:spPr>
          <a:xfrm>
            <a:off x="8101041" y="4525669"/>
            <a:ext cx="76359" cy="76359"/>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55" name="Shape 53"/>
          <p:cNvSpPr/>
          <p:nvPr/>
        </p:nvSpPr>
        <p:spPr>
          <a:xfrm>
            <a:off x="9663791" y="1273853"/>
            <a:ext cx="71094" cy="71094"/>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56" name="Shape 54"/>
          <p:cNvSpPr/>
          <p:nvPr/>
        </p:nvSpPr>
        <p:spPr>
          <a:xfrm>
            <a:off x="6071488" y="1565348"/>
            <a:ext cx="65959" cy="65959"/>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57" name="Shape 55"/>
          <p:cNvSpPr/>
          <p:nvPr/>
        </p:nvSpPr>
        <p:spPr>
          <a:xfrm>
            <a:off x="484188" y="5089548"/>
            <a:ext cx="36502" cy="3650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58" name="Shape 56"/>
          <p:cNvSpPr/>
          <p:nvPr/>
        </p:nvSpPr>
        <p:spPr>
          <a:xfrm>
            <a:off x="1702094" y="4009845"/>
            <a:ext cx="58368" cy="58368"/>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59" name="Shape 57"/>
          <p:cNvSpPr/>
          <p:nvPr/>
        </p:nvSpPr>
        <p:spPr>
          <a:xfrm>
            <a:off x="11883690" y="5068320"/>
            <a:ext cx="72162" cy="7216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60" name="Shape 58"/>
          <p:cNvSpPr/>
          <p:nvPr/>
        </p:nvSpPr>
        <p:spPr>
          <a:xfrm>
            <a:off x="10972082" y="4489188"/>
            <a:ext cx="57514" cy="5751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61" name="Shape 59"/>
          <p:cNvSpPr/>
          <p:nvPr/>
        </p:nvSpPr>
        <p:spPr>
          <a:xfrm>
            <a:off x="7761091" y="3446907"/>
            <a:ext cx="53558" cy="53558"/>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62" name="Shape 60"/>
          <p:cNvSpPr/>
          <p:nvPr/>
        </p:nvSpPr>
        <p:spPr>
          <a:xfrm>
            <a:off x="11308728" y="5332530"/>
            <a:ext cx="46170" cy="4617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63" name="Shape 61"/>
          <p:cNvSpPr/>
          <p:nvPr/>
        </p:nvSpPr>
        <p:spPr>
          <a:xfrm>
            <a:off x="8568859" y="3207136"/>
            <a:ext cx="65738" cy="65738"/>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64" name="Shape 62"/>
          <p:cNvSpPr/>
          <p:nvPr/>
        </p:nvSpPr>
        <p:spPr>
          <a:xfrm>
            <a:off x="3570719" y="5185928"/>
            <a:ext cx="63966" cy="63966"/>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65" name="Shape 63"/>
          <p:cNvSpPr/>
          <p:nvPr/>
        </p:nvSpPr>
        <p:spPr>
          <a:xfrm>
            <a:off x="4200328" y="1614055"/>
            <a:ext cx="75311" cy="7531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66" name="Shape 64"/>
          <p:cNvSpPr/>
          <p:nvPr/>
        </p:nvSpPr>
        <p:spPr>
          <a:xfrm>
            <a:off x="8691550" y="1169203"/>
            <a:ext cx="47364" cy="47364"/>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67" name="Shape 65"/>
          <p:cNvSpPr/>
          <p:nvPr/>
        </p:nvSpPr>
        <p:spPr>
          <a:xfrm>
            <a:off x="9374304" y="4714770"/>
            <a:ext cx="32249" cy="32249"/>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68" name="Shape 66"/>
          <p:cNvSpPr/>
          <p:nvPr/>
        </p:nvSpPr>
        <p:spPr>
          <a:xfrm>
            <a:off x="11077600" y="2919568"/>
            <a:ext cx="45197" cy="45197"/>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69" name="Shape 67"/>
          <p:cNvSpPr/>
          <p:nvPr/>
        </p:nvSpPr>
        <p:spPr>
          <a:xfrm>
            <a:off x="2095825" y="3715669"/>
            <a:ext cx="58831" cy="5883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70" name="Shape 68"/>
          <p:cNvSpPr/>
          <p:nvPr/>
        </p:nvSpPr>
        <p:spPr>
          <a:xfrm>
            <a:off x="3465799" y="3676281"/>
            <a:ext cx="67873" cy="67873"/>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71" name="Shape 69"/>
          <p:cNvSpPr/>
          <p:nvPr/>
        </p:nvSpPr>
        <p:spPr>
          <a:xfrm>
            <a:off x="7091505" y="2312468"/>
            <a:ext cx="34623" cy="34623"/>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72" name="Shape 70"/>
          <p:cNvSpPr/>
          <p:nvPr/>
        </p:nvSpPr>
        <p:spPr>
          <a:xfrm>
            <a:off x="8927574" y="982493"/>
            <a:ext cx="77300" cy="77300"/>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73" name="Shape 71"/>
          <p:cNvSpPr/>
          <p:nvPr/>
        </p:nvSpPr>
        <p:spPr>
          <a:xfrm>
            <a:off x="8834458" y="1227976"/>
            <a:ext cx="46856" cy="46856"/>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74" name="Shape 72"/>
          <p:cNvSpPr/>
          <p:nvPr/>
        </p:nvSpPr>
        <p:spPr>
          <a:xfrm>
            <a:off x="5462334" y="1261143"/>
            <a:ext cx="42091" cy="4209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75" name="Shape 73"/>
          <p:cNvSpPr/>
          <p:nvPr/>
        </p:nvSpPr>
        <p:spPr>
          <a:xfrm>
            <a:off x="9140993" y="2283289"/>
            <a:ext cx="36148" cy="36148"/>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76" name="Shape 74"/>
          <p:cNvSpPr/>
          <p:nvPr/>
        </p:nvSpPr>
        <p:spPr>
          <a:xfrm>
            <a:off x="9126515" y="4238958"/>
            <a:ext cx="57651" cy="57651"/>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77" name="Shape 75"/>
          <p:cNvSpPr/>
          <p:nvPr/>
        </p:nvSpPr>
        <p:spPr>
          <a:xfrm>
            <a:off x="11399056" y="2593760"/>
            <a:ext cx="33771" cy="3377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78" name="Shape 76"/>
          <p:cNvSpPr/>
          <p:nvPr/>
        </p:nvSpPr>
        <p:spPr>
          <a:xfrm>
            <a:off x="11692199" y="4648676"/>
            <a:ext cx="54269" cy="54269"/>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79" name="Shape 77"/>
          <p:cNvSpPr/>
          <p:nvPr/>
        </p:nvSpPr>
        <p:spPr>
          <a:xfrm>
            <a:off x="1337286" y="2774217"/>
            <a:ext cx="40362" cy="4036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80" name="Shape 78"/>
          <p:cNvSpPr/>
          <p:nvPr/>
        </p:nvSpPr>
        <p:spPr>
          <a:xfrm>
            <a:off x="1326542" y="3724001"/>
            <a:ext cx="73028" cy="73028"/>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81" name="Shape 79"/>
          <p:cNvSpPr/>
          <p:nvPr/>
        </p:nvSpPr>
        <p:spPr>
          <a:xfrm>
            <a:off x="2012804" y="1079320"/>
            <a:ext cx="70554" cy="7055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82" name="Shape 80"/>
          <p:cNvSpPr/>
          <p:nvPr/>
        </p:nvSpPr>
        <p:spPr>
          <a:xfrm>
            <a:off x="11366426" y="5034450"/>
            <a:ext cx="63900" cy="6390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83" name="Shape 81"/>
          <p:cNvSpPr/>
          <p:nvPr/>
        </p:nvSpPr>
        <p:spPr>
          <a:xfrm>
            <a:off x="10505489" y="2457487"/>
            <a:ext cx="50942" cy="50942"/>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84" name="Shape 82"/>
          <p:cNvSpPr/>
          <p:nvPr/>
        </p:nvSpPr>
        <p:spPr>
          <a:xfrm>
            <a:off x="3059676" y="4298988"/>
            <a:ext cx="57684" cy="5768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85" name="Shape 83"/>
          <p:cNvSpPr/>
          <p:nvPr/>
        </p:nvSpPr>
        <p:spPr>
          <a:xfrm>
            <a:off x="7824208" y="1022388"/>
            <a:ext cx="62929" cy="62929"/>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86" name="Shape 84"/>
          <p:cNvSpPr/>
          <p:nvPr/>
        </p:nvSpPr>
        <p:spPr>
          <a:xfrm>
            <a:off x="827233" y="2223293"/>
            <a:ext cx="38636" cy="38636"/>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87" name="Shape 85"/>
          <p:cNvSpPr/>
          <p:nvPr/>
        </p:nvSpPr>
        <p:spPr>
          <a:xfrm>
            <a:off x="4473249" y="292815"/>
            <a:ext cx="74223" cy="74223"/>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88" name="Shape 86"/>
          <p:cNvSpPr/>
          <p:nvPr/>
        </p:nvSpPr>
        <p:spPr>
          <a:xfrm>
            <a:off x="8935881" y="5726092"/>
            <a:ext cx="68947" cy="68947"/>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89" name="Shape 87"/>
          <p:cNvSpPr/>
          <p:nvPr/>
        </p:nvSpPr>
        <p:spPr>
          <a:xfrm>
            <a:off x="10464534" y="3540037"/>
            <a:ext cx="58594" cy="58594"/>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90" name="Shape 88"/>
          <p:cNvSpPr/>
          <p:nvPr/>
        </p:nvSpPr>
        <p:spPr>
          <a:xfrm>
            <a:off x="5080922" y="3247276"/>
            <a:ext cx="56765" cy="56765"/>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91" name="Shape 89"/>
          <p:cNvSpPr/>
          <p:nvPr/>
        </p:nvSpPr>
        <p:spPr>
          <a:xfrm>
            <a:off x="4059888" y="5825122"/>
            <a:ext cx="77309" cy="77309"/>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92" name="Shape 90"/>
          <p:cNvSpPr/>
          <p:nvPr/>
        </p:nvSpPr>
        <p:spPr>
          <a:xfrm>
            <a:off x="1562586" y="6552232"/>
            <a:ext cx="71290" cy="7129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93" name="Shape 91"/>
          <p:cNvSpPr/>
          <p:nvPr/>
        </p:nvSpPr>
        <p:spPr>
          <a:xfrm>
            <a:off x="1446498" y="4215575"/>
            <a:ext cx="50437" cy="50437"/>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94" name="Shape 92"/>
          <p:cNvSpPr/>
          <p:nvPr/>
        </p:nvSpPr>
        <p:spPr>
          <a:xfrm>
            <a:off x="8128247" y="2931972"/>
            <a:ext cx="50870" cy="50870"/>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95" name="Shape 93"/>
          <p:cNvSpPr/>
          <p:nvPr/>
        </p:nvSpPr>
        <p:spPr>
          <a:xfrm>
            <a:off x="10565264" y="1539356"/>
            <a:ext cx="37212" cy="37212"/>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96" name="Shape 94"/>
          <p:cNvSpPr/>
          <p:nvPr/>
        </p:nvSpPr>
        <p:spPr>
          <a:xfrm>
            <a:off x="419194" y="1800291"/>
            <a:ext cx="43566" cy="43566"/>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97" name="Shape 95"/>
          <p:cNvSpPr/>
          <p:nvPr/>
        </p:nvSpPr>
        <p:spPr>
          <a:xfrm>
            <a:off x="12109060" y="4722994"/>
            <a:ext cx="56282" cy="5628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98" name="Shape 96"/>
          <p:cNvSpPr/>
          <p:nvPr/>
        </p:nvSpPr>
        <p:spPr>
          <a:xfrm>
            <a:off x="6241669" y="5325580"/>
            <a:ext cx="72234" cy="7223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99" name="Shape 97"/>
          <p:cNvSpPr/>
          <p:nvPr/>
        </p:nvSpPr>
        <p:spPr>
          <a:xfrm>
            <a:off x="909163" y="1610003"/>
            <a:ext cx="71569" cy="71569"/>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00" name="Shape 98"/>
          <p:cNvSpPr/>
          <p:nvPr/>
        </p:nvSpPr>
        <p:spPr>
          <a:xfrm>
            <a:off x="6641876" y="4238589"/>
            <a:ext cx="57605" cy="57605"/>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01" name="Shape 99"/>
          <p:cNvSpPr/>
          <p:nvPr/>
        </p:nvSpPr>
        <p:spPr>
          <a:xfrm>
            <a:off x="11998206" y="5402959"/>
            <a:ext cx="69932" cy="6993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02" name="Shape 100"/>
          <p:cNvSpPr/>
          <p:nvPr/>
        </p:nvSpPr>
        <p:spPr>
          <a:xfrm>
            <a:off x="11349285" y="4572879"/>
            <a:ext cx="47568" cy="47568"/>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03" name="Shape 101"/>
          <p:cNvSpPr/>
          <p:nvPr/>
        </p:nvSpPr>
        <p:spPr>
          <a:xfrm>
            <a:off x="4429462" y="5196956"/>
            <a:ext cx="67359" cy="67359"/>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04" name="Shape 102"/>
          <p:cNvSpPr/>
          <p:nvPr/>
        </p:nvSpPr>
        <p:spPr>
          <a:xfrm>
            <a:off x="7924184" y="2131405"/>
            <a:ext cx="39961" cy="39961"/>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05" name="Shape 103"/>
          <p:cNvSpPr/>
          <p:nvPr/>
        </p:nvSpPr>
        <p:spPr>
          <a:xfrm>
            <a:off x="833586" y="531027"/>
            <a:ext cx="36880" cy="3688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06" name="Shape 104"/>
          <p:cNvSpPr/>
          <p:nvPr/>
        </p:nvSpPr>
        <p:spPr>
          <a:xfrm>
            <a:off x="1388426" y="3462108"/>
            <a:ext cx="56634" cy="5663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07" name="Shape 105"/>
          <p:cNvSpPr/>
          <p:nvPr/>
        </p:nvSpPr>
        <p:spPr>
          <a:xfrm>
            <a:off x="624949" y="3399475"/>
            <a:ext cx="68543" cy="68543"/>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08" name="Shape 106"/>
          <p:cNvSpPr/>
          <p:nvPr/>
        </p:nvSpPr>
        <p:spPr>
          <a:xfrm>
            <a:off x="11338991" y="1535624"/>
            <a:ext cx="56778" cy="56778"/>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09" name="Shape 107"/>
          <p:cNvSpPr/>
          <p:nvPr/>
        </p:nvSpPr>
        <p:spPr>
          <a:xfrm>
            <a:off x="5709241" y="4862446"/>
            <a:ext cx="32032" cy="3203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10" name="Shape 108"/>
          <p:cNvSpPr/>
          <p:nvPr/>
        </p:nvSpPr>
        <p:spPr>
          <a:xfrm>
            <a:off x="6034958" y="4356458"/>
            <a:ext cx="33530" cy="3353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11" name="Shape 109"/>
          <p:cNvSpPr/>
          <p:nvPr/>
        </p:nvSpPr>
        <p:spPr>
          <a:xfrm>
            <a:off x="9785923" y="1956146"/>
            <a:ext cx="68742" cy="68742"/>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12" name="Shape 110"/>
          <p:cNvSpPr/>
          <p:nvPr/>
        </p:nvSpPr>
        <p:spPr>
          <a:xfrm>
            <a:off x="11382894" y="3475291"/>
            <a:ext cx="72636" cy="72636"/>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13" name="Shape 111"/>
          <p:cNvSpPr/>
          <p:nvPr/>
        </p:nvSpPr>
        <p:spPr>
          <a:xfrm>
            <a:off x="6647726" y="2973698"/>
            <a:ext cx="62512" cy="6251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14" name="Shape 112"/>
          <p:cNvSpPr/>
          <p:nvPr/>
        </p:nvSpPr>
        <p:spPr>
          <a:xfrm>
            <a:off x="10090947" y="727604"/>
            <a:ext cx="50208" cy="50208"/>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15" name="Shape 113"/>
          <p:cNvSpPr/>
          <p:nvPr/>
        </p:nvSpPr>
        <p:spPr>
          <a:xfrm>
            <a:off x="7228913" y="6062126"/>
            <a:ext cx="36124" cy="36124"/>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16" name="Shape 114"/>
          <p:cNvSpPr/>
          <p:nvPr/>
        </p:nvSpPr>
        <p:spPr>
          <a:xfrm>
            <a:off x="3746352" y="3706622"/>
            <a:ext cx="45790" cy="45790"/>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17" name="Shape 115"/>
          <p:cNvSpPr/>
          <p:nvPr/>
        </p:nvSpPr>
        <p:spPr>
          <a:xfrm>
            <a:off x="10755474" y="1841410"/>
            <a:ext cx="67137" cy="67137"/>
          </a:xfrm>
          <a:prstGeom prst="ellipse">
            <a:avLst/>
          </a:prstGeom>
          <a:solidFill>
            <a:srgbClr val="E8A33D">
              <a:alpha val="55000"/>
            </a:srgbClr>
          </a:solidFill>
          <a:ln w="12700">
            <a:solidFill>
              <a:srgbClr val="E8A33D">
                <a:alpha val="40000"/>
              </a:srgbClr>
            </a:solidFill>
            <a:prstDash val="solid"/>
          </a:ln>
        </p:spPr>
        <p:txBody>
          <a:bodyPr/>
          <a:lstStyle/>
          <a:p>
            <a:endParaRPr lang="en-CA"/>
          </a:p>
        </p:txBody>
      </p:sp>
      <p:sp>
        <p:nvSpPr>
          <p:cNvPr id="118" name="Shape 116"/>
          <p:cNvSpPr/>
          <p:nvPr/>
        </p:nvSpPr>
        <p:spPr>
          <a:xfrm>
            <a:off x="5366793" y="2535101"/>
            <a:ext cx="68223" cy="68223"/>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19" name="Shape 117"/>
          <p:cNvSpPr/>
          <p:nvPr/>
        </p:nvSpPr>
        <p:spPr>
          <a:xfrm>
            <a:off x="237414" y="4946594"/>
            <a:ext cx="35594" cy="35594"/>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20" name="Shape 118"/>
          <p:cNvSpPr/>
          <p:nvPr/>
        </p:nvSpPr>
        <p:spPr>
          <a:xfrm>
            <a:off x="1924089" y="1060200"/>
            <a:ext cx="55151" cy="55151"/>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21" name="Shape 119"/>
          <p:cNvSpPr/>
          <p:nvPr/>
        </p:nvSpPr>
        <p:spPr>
          <a:xfrm>
            <a:off x="3638451" y="5853837"/>
            <a:ext cx="54639" cy="54639"/>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22" name="Shape 120"/>
          <p:cNvSpPr/>
          <p:nvPr/>
        </p:nvSpPr>
        <p:spPr>
          <a:xfrm>
            <a:off x="5488583" y="3442137"/>
            <a:ext cx="67722" cy="67722"/>
          </a:xfrm>
          <a:prstGeom prst="ellipse">
            <a:avLst/>
          </a:prstGeom>
          <a:solidFill>
            <a:srgbClr val="2E4763">
              <a:alpha val="45000"/>
            </a:srgbClr>
          </a:solidFill>
          <a:ln w="12700">
            <a:solidFill>
              <a:srgbClr val="2E4763">
                <a:alpha val="40000"/>
              </a:srgbClr>
            </a:solidFill>
            <a:prstDash val="solid"/>
          </a:ln>
        </p:spPr>
        <p:txBody>
          <a:bodyPr/>
          <a:lstStyle/>
          <a:p>
            <a:endParaRPr lang="en-CA"/>
          </a:p>
        </p:txBody>
      </p:sp>
      <p:sp>
        <p:nvSpPr>
          <p:cNvPr id="123" name="Text 121"/>
          <p:cNvSpPr txBox="1"/>
          <p:nvPr/>
        </p:nvSpPr>
        <p:spPr>
          <a:xfrm>
            <a:off x="566928" y="1298448"/>
            <a:ext cx="11057839" cy="274320"/>
          </a:xfrm>
          <a:prstGeom prst="rect">
            <a:avLst/>
          </a:prstGeom>
          <a:noFill/>
          <a:ln/>
        </p:spPr>
        <p:txBody>
          <a:bodyPr wrap="square" lIns="0" tIns="0" rIns="0" bIns="0" rtlCol="0" anchor="ctr"/>
          <a:lstStyle/>
          <a:p>
            <a:pPr marL="0" indent="0">
              <a:buNone/>
            </a:pPr>
            <a:r>
              <a:rPr lang="en-US" sz="1300" b="1" kern="0" spc="160" dirty="0">
                <a:solidFill>
                  <a:srgbClr val="E8A33D"/>
                </a:solidFill>
                <a:latin typeface="Calibri" pitchFamily="34" charset="0"/>
                <a:ea typeface="Calibri" pitchFamily="34" charset="-122"/>
                <a:cs typeface="Calibri" pitchFamily="34" charset="-120"/>
              </a:rPr>
              <a:t>NIBS 2026</a:t>
            </a:r>
            <a:endParaRPr lang="en-US" sz="1300" dirty="0"/>
          </a:p>
        </p:txBody>
      </p:sp>
      <p:sp>
        <p:nvSpPr>
          <p:cNvPr id="124" name="Text 122"/>
          <p:cNvSpPr txBox="1"/>
          <p:nvPr/>
        </p:nvSpPr>
        <p:spPr>
          <a:xfrm>
            <a:off x="566928" y="1783080"/>
            <a:ext cx="10058400" cy="1737360"/>
          </a:xfrm>
          <a:prstGeom prst="rect">
            <a:avLst/>
          </a:prstGeom>
          <a:noFill/>
          <a:ln/>
        </p:spPr>
        <p:txBody>
          <a:bodyPr wrap="square" lIns="0" tIns="0" rIns="0" bIns="0" rtlCol="0" anchor="ctr"/>
          <a:lstStyle/>
          <a:p>
            <a:pPr marL="0" indent="0">
              <a:lnSpc>
                <a:spcPct val="110000"/>
              </a:lnSpc>
              <a:buNone/>
            </a:pPr>
            <a:r>
              <a:rPr lang="en-US" sz="4000" b="1" dirty="0">
                <a:solidFill>
                  <a:srgbClr val="FFFFFF"/>
                </a:solidFill>
                <a:latin typeface="Cambria" pitchFamily="34" charset="0"/>
                <a:ea typeface="Cambria" pitchFamily="34" charset="-122"/>
                <a:cs typeface="Cambria" pitchFamily="34" charset="-120"/>
              </a:rPr>
              <a:t>A Comparison of Implicit and</a:t>
            </a:r>
            <a:endParaRPr lang="en-US" sz="4000" dirty="0"/>
          </a:p>
          <a:p>
            <a:pPr marL="0" indent="0">
              <a:lnSpc>
                <a:spcPct val="110000"/>
              </a:lnSpc>
              <a:buNone/>
            </a:pPr>
            <a:r>
              <a:rPr lang="en-US" sz="4000" b="1" dirty="0">
                <a:solidFill>
                  <a:srgbClr val="FFFFFF"/>
                </a:solidFill>
                <a:latin typeface="Cambria" pitchFamily="34" charset="0"/>
                <a:ea typeface="Cambria" pitchFamily="34" charset="-122"/>
                <a:cs typeface="Cambria" pitchFamily="34" charset="-120"/>
              </a:rPr>
              <a:t>Explicit PIC Schemes in One Dimension</a:t>
            </a:r>
            <a:endParaRPr lang="en-US" sz="4000" dirty="0"/>
          </a:p>
        </p:txBody>
      </p:sp>
      <p:sp>
        <p:nvSpPr>
          <p:cNvPr id="125" name="Text 123"/>
          <p:cNvSpPr txBox="1"/>
          <p:nvPr/>
        </p:nvSpPr>
        <p:spPr>
          <a:xfrm>
            <a:off x="566928" y="3584448"/>
            <a:ext cx="9326880" cy="457200"/>
          </a:xfrm>
          <a:prstGeom prst="rect">
            <a:avLst/>
          </a:prstGeom>
          <a:noFill/>
          <a:ln/>
        </p:spPr>
        <p:txBody>
          <a:bodyPr wrap="square" lIns="0" tIns="0" rIns="0" bIns="0" rtlCol="0" anchor="ctr"/>
          <a:lstStyle/>
          <a:p>
            <a:pPr marL="0" indent="0">
              <a:buNone/>
            </a:pPr>
            <a:endParaRPr lang="en-US" sz="1600" dirty="0"/>
          </a:p>
        </p:txBody>
      </p:sp>
      <p:sp>
        <p:nvSpPr>
          <p:cNvPr id="126" name="Text 124"/>
          <p:cNvSpPr txBox="1"/>
          <p:nvPr/>
        </p:nvSpPr>
        <p:spPr>
          <a:xfrm>
            <a:off x="539568" y="4453628"/>
            <a:ext cx="11057839" cy="310896"/>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N. Savard</a:t>
            </a:r>
            <a:r>
              <a:rPr lang="en-US" sz="1600" dirty="0">
                <a:solidFill>
                  <a:srgbClr val="AFC0CE"/>
                </a:solidFill>
                <a:latin typeface="Calibri" pitchFamily="34" charset="0"/>
                <a:ea typeface="Calibri" pitchFamily="34" charset="-122"/>
                <a:cs typeface="Calibri" pitchFamily="34" charset="-120"/>
              </a:rPr>
              <a:t>   G. </a:t>
            </a:r>
            <a:r>
              <a:rPr lang="en-US" sz="1600" dirty="0" err="1">
                <a:solidFill>
                  <a:srgbClr val="AFC0CE"/>
                </a:solidFill>
                <a:latin typeface="Calibri" pitchFamily="34" charset="0"/>
                <a:ea typeface="Calibri" pitchFamily="34" charset="-122"/>
                <a:cs typeface="Calibri" pitchFamily="34" charset="-120"/>
              </a:rPr>
              <a:t>Fubiani</a:t>
            </a:r>
            <a:r>
              <a:rPr lang="en-US" sz="1600" dirty="0">
                <a:solidFill>
                  <a:srgbClr val="AFC0CE"/>
                </a:solidFill>
                <a:latin typeface="Calibri" pitchFamily="34" charset="0"/>
                <a:ea typeface="Calibri" pitchFamily="34" charset="-122"/>
                <a:cs typeface="Calibri" pitchFamily="34" charset="-120"/>
              </a:rPr>
              <a:t>   M. Dehnel</a:t>
            </a:r>
            <a:endParaRPr lang="en-US" sz="1600" dirty="0"/>
          </a:p>
        </p:txBody>
      </p:sp>
      <p:sp>
        <p:nvSpPr>
          <p:cNvPr id="128" name="Text 126"/>
          <p:cNvSpPr txBox="1"/>
          <p:nvPr/>
        </p:nvSpPr>
        <p:spPr>
          <a:xfrm>
            <a:off x="566928" y="5742432"/>
            <a:ext cx="11057839" cy="274320"/>
          </a:xfrm>
          <a:prstGeom prst="rect">
            <a:avLst/>
          </a:prstGeom>
          <a:noFill/>
          <a:ln/>
        </p:spPr>
        <p:txBody>
          <a:bodyPr wrap="square" lIns="0" tIns="0" rIns="0" bIns="0" rtlCol="0" anchor="ctr"/>
          <a:lstStyle/>
          <a:p>
            <a:pPr marL="0" indent="0">
              <a:buNone/>
            </a:pPr>
            <a:r>
              <a:rPr lang="en-US" sz="1200" dirty="0">
                <a:solidFill>
                  <a:srgbClr val="5FB4BF"/>
                </a:solidFill>
                <a:latin typeface="Calibri" pitchFamily="34" charset="0"/>
                <a:ea typeface="Calibri" pitchFamily="34" charset="-122"/>
                <a:cs typeface="Calibri" pitchFamily="34" charset="-120"/>
              </a:rPr>
              <a:t>nicolas@d-pace.com</a:t>
            </a:r>
            <a:endParaRPr lang="en-US" sz="1200" dirty="0"/>
          </a:p>
        </p:txBody>
      </p:sp>
      <p:pic>
        <p:nvPicPr>
          <p:cNvPr id="129" name="Picture 128">
            <a:extLst>
              <a:ext uri="{FF2B5EF4-FFF2-40B4-BE49-F238E27FC236}">
                <a16:creationId xmlns:a16="http://schemas.microsoft.com/office/drawing/2014/main" id="{DF606907-6293-ED78-BEA0-766EB2C6E0F9}"/>
              </a:ext>
            </a:extLst>
          </p:cNvPr>
          <p:cNvPicPr>
            <a:picLocks noChangeAspect="1"/>
          </p:cNvPicPr>
          <p:nvPr/>
        </p:nvPicPr>
        <p:blipFill>
          <a:blip r:embed="rId3"/>
          <a:stretch>
            <a:fillRect/>
          </a:stretch>
        </p:blipFill>
        <p:spPr>
          <a:xfrm>
            <a:off x="10527214" y="282463"/>
            <a:ext cx="1071781" cy="1244166"/>
          </a:xfrm>
          <a:prstGeom prst="rect">
            <a:avLst/>
          </a:prstGeom>
        </p:spPr>
      </p:pic>
      <p:pic>
        <p:nvPicPr>
          <p:cNvPr id="131" name="Picture 130">
            <a:extLst>
              <a:ext uri="{FF2B5EF4-FFF2-40B4-BE49-F238E27FC236}">
                <a16:creationId xmlns:a16="http://schemas.microsoft.com/office/drawing/2014/main" id="{16D9250C-23EB-55C0-B8B7-85AB72BDC88A}"/>
              </a:ext>
            </a:extLst>
          </p:cNvPr>
          <p:cNvPicPr>
            <a:picLocks noChangeAspect="1"/>
          </p:cNvPicPr>
          <p:nvPr/>
        </p:nvPicPr>
        <p:blipFill>
          <a:blip r:embed="rId4"/>
          <a:stretch>
            <a:fillRect/>
          </a:stretch>
        </p:blipFill>
        <p:spPr>
          <a:xfrm>
            <a:off x="405331" y="403226"/>
            <a:ext cx="2722450" cy="4958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2048256"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2048256"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MOTIVATION</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Why this matters for practical (negative) ion source simulation</a:t>
            </a:r>
            <a:endParaRPr lang="en-US" sz="2900" dirty="0"/>
          </a:p>
        </p:txBody>
      </p:sp>
      <p:sp>
        <p:nvSpPr>
          <p:cNvPr id="5" name="Text 3"/>
          <p:cNvSpPr txBox="1"/>
          <p:nvPr/>
        </p:nvSpPr>
        <p:spPr>
          <a:xfrm>
            <a:off x="566928" y="1444752"/>
            <a:ext cx="11057839" cy="1737360"/>
          </a:xfrm>
          <a:prstGeom prst="rect">
            <a:avLst/>
          </a:prstGeom>
          <a:noFill/>
          <a:ln/>
        </p:spPr>
        <p:txBody>
          <a:bodyPr wrap="square" lIns="0" tIns="0" rIns="0" bIns="0" rtlCol="0" anchor="t"/>
          <a:lstStyle/>
          <a:p>
            <a:pPr marL="342900" indent="-342900">
              <a:spcAft>
                <a:spcPts val="1200"/>
              </a:spcAft>
              <a:buSzPct val="100000"/>
              <a:buChar char="•"/>
            </a:pPr>
            <a:r>
              <a:rPr lang="en-US" sz="1500" dirty="0">
                <a:solidFill>
                  <a:srgbClr val="16202E"/>
                </a:solidFill>
                <a:latin typeface="Calibri" pitchFamily="34" charset="0"/>
                <a:ea typeface="Calibri" pitchFamily="34" charset="-122"/>
                <a:cs typeface="Calibri" pitchFamily="34" charset="-120"/>
              </a:rPr>
              <a:t>Ion source development is still largely experimental, because simulating the plasma is difficult at the densities involved</a:t>
            </a:r>
            <a:endParaRPr lang="en-US" sz="1500" dirty="0"/>
          </a:p>
          <a:p>
            <a:pPr marL="342900" indent="-342900">
              <a:spcAft>
                <a:spcPts val="1200"/>
              </a:spcAft>
              <a:buSzPct val="100000"/>
              <a:buChar char="•"/>
            </a:pPr>
            <a:r>
              <a:rPr lang="en-US" sz="1500" dirty="0">
                <a:solidFill>
                  <a:srgbClr val="16202E"/>
                </a:solidFill>
                <a:latin typeface="Calibri" pitchFamily="34" charset="0"/>
                <a:ea typeface="Calibri" pitchFamily="34" charset="-122"/>
                <a:cs typeface="Calibri" pitchFamily="34" charset="-120"/>
              </a:rPr>
              <a:t>Explicit PIC is bounded by Δx ≲ λ</a:t>
            </a:r>
            <a:r>
              <a:rPr lang="en-US" sz="1500" baseline="-25000" dirty="0">
                <a:solidFill>
                  <a:srgbClr val="16202E"/>
                </a:solidFill>
                <a:latin typeface="Calibri" pitchFamily="34" charset="0"/>
                <a:ea typeface="Calibri" pitchFamily="34" charset="-122"/>
                <a:cs typeface="Calibri" pitchFamily="34" charset="-120"/>
              </a:rPr>
              <a:t>De</a:t>
            </a:r>
            <a:r>
              <a:rPr lang="en-US" sz="1500" dirty="0">
                <a:solidFill>
                  <a:srgbClr val="16202E"/>
                </a:solidFill>
                <a:latin typeface="Calibri" pitchFamily="34" charset="0"/>
                <a:ea typeface="Calibri" pitchFamily="34" charset="-122"/>
                <a:cs typeface="Calibri" pitchFamily="34" charset="-120"/>
              </a:rPr>
              <a:t>, ≳ 10 particles per cell, and the CFL condition on </a:t>
            </a:r>
            <a:r>
              <a:rPr lang="en-US" sz="1500" dirty="0" err="1">
                <a:solidFill>
                  <a:srgbClr val="16202E"/>
                </a:solidFill>
                <a:latin typeface="Calibri" pitchFamily="34" charset="0"/>
                <a:ea typeface="Calibri" pitchFamily="34" charset="-122"/>
                <a:cs typeface="Calibri" pitchFamily="34" charset="-120"/>
              </a:rPr>
              <a:t>Δt</a:t>
            </a:r>
            <a:endParaRPr lang="en-US" sz="1500" dirty="0">
              <a:solidFill>
                <a:srgbClr val="16202E"/>
              </a:solidFill>
              <a:latin typeface="Calibri" pitchFamily="34" charset="0"/>
              <a:ea typeface="Calibri" pitchFamily="34" charset="-122"/>
              <a:cs typeface="Calibri" pitchFamily="34" charset="-120"/>
            </a:endParaRPr>
          </a:p>
          <a:p>
            <a:pPr marL="800100" lvl="1" indent="-342900">
              <a:spcAft>
                <a:spcPts val="1200"/>
              </a:spcAft>
              <a:buSzPct val="100000"/>
              <a:buChar char="•"/>
            </a:pPr>
            <a:r>
              <a:rPr lang="en-US" sz="1500" dirty="0">
                <a:solidFill>
                  <a:srgbClr val="16202E"/>
                </a:solidFill>
                <a:latin typeface="Calibri" pitchFamily="34" charset="0"/>
                <a:ea typeface="Calibri" pitchFamily="34" charset="-122"/>
                <a:cs typeface="Calibri" pitchFamily="34" charset="-120"/>
              </a:rPr>
              <a:t>Greater constraint as n</a:t>
            </a:r>
            <a:r>
              <a:rPr lang="en-US" sz="1500" baseline="-25000" dirty="0">
                <a:solidFill>
                  <a:srgbClr val="16202E"/>
                </a:solidFill>
                <a:latin typeface="Calibri" pitchFamily="34" charset="0"/>
                <a:ea typeface="Calibri" pitchFamily="34" charset="-122"/>
                <a:cs typeface="Calibri" pitchFamily="34" charset="-120"/>
              </a:rPr>
              <a:t>e</a:t>
            </a:r>
            <a:r>
              <a:rPr lang="en-US" sz="1500" dirty="0">
                <a:solidFill>
                  <a:srgbClr val="16202E"/>
                </a:solidFill>
                <a:latin typeface="Calibri" pitchFamily="34" charset="0"/>
                <a:ea typeface="Calibri" pitchFamily="34" charset="-122"/>
                <a:cs typeface="Calibri" pitchFamily="34" charset="-120"/>
              </a:rPr>
              <a:t> goes up</a:t>
            </a:r>
            <a:endParaRPr lang="en-US" sz="1500" dirty="0"/>
          </a:p>
          <a:p>
            <a:pPr marL="342900" indent="-342900">
              <a:spcAft>
                <a:spcPts val="1200"/>
              </a:spcAft>
              <a:buSzPct val="100000"/>
              <a:buChar char="•"/>
            </a:pPr>
            <a:r>
              <a:rPr lang="en-US" sz="1500" dirty="0">
                <a:solidFill>
                  <a:srgbClr val="16202E"/>
                </a:solidFill>
                <a:latin typeface="Calibri" pitchFamily="34" charset="0"/>
                <a:ea typeface="Calibri" pitchFamily="34" charset="-122"/>
                <a:cs typeface="Calibri" pitchFamily="34" charset="-120"/>
              </a:rPr>
              <a:t>At n</a:t>
            </a:r>
            <a:r>
              <a:rPr lang="en-US" sz="1500" baseline="-25000" dirty="0">
                <a:solidFill>
                  <a:srgbClr val="16202E"/>
                </a:solidFill>
                <a:latin typeface="Calibri" pitchFamily="34" charset="0"/>
                <a:ea typeface="Calibri" pitchFamily="34" charset="-122"/>
                <a:cs typeface="Calibri" pitchFamily="34" charset="-120"/>
              </a:rPr>
              <a:t>e</a:t>
            </a:r>
            <a:r>
              <a:rPr lang="en-US" sz="1500" dirty="0">
                <a:solidFill>
                  <a:srgbClr val="16202E"/>
                </a:solidFill>
                <a:latin typeface="Calibri" pitchFamily="34" charset="0"/>
                <a:ea typeface="Calibri" pitchFamily="34" charset="-122"/>
                <a:cs typeface="Calibri" pitchFamily="34" charset="-120"/>
              </a:rPr>
              <a:t> ≈ 10¹⁸ m⁻³ a steady-state run takes several weeks to months. An engineering study needs many runs, not one</a:t>
            </a:r>
            <a:endParaRPr lang="en-US" sz="1500" dirty="0"/>
          </a:p>
          <a:p>
            <a:pPr marL="342900" indent="-342900">
              <a:spcAft>
                <a:spcPts val="1200"/>
              </a:spcAft>
              <a:buSzPct val="100000"/>
              <a:buChar char="•"/>
            </a:pPr>
            <a:r>
              <a:rPr lang="en-US" sz="1500" dirty="0">
                <a:solidFill>
                  <a:srgbClr val="16202E"/>
                </a:solidFill>
                <a:latin typeface="Calibri" pitchFamily="34" charset="0"/>
                <a:ea typeface="Calibri" pitchFamily="34" charset="-122"/>
                <a:cs typeface="Calibri" pitchFamily="34" charset="-120"/>
              </a:rPr>
              <a:t>Implicit schemes claim orders-of-magnitude speed-up. The question this talk asks: is that speed-up real once accuracy is held fixed?</a:t>
            </a:r>
            <a:endParaRPr lang="en-US" sz="1500" dirty="0"/>
          </a:p>
        </p:txBody>
      </p:sp>
      <p:sp>
        <p:nvSpPr>
          <p:cNvPr id="6" name="Shape 4"/>
          <p:cNvSpPr/>
          <p:nvPr/>
        </p:nvSpPr>
        <p:spPr>
          <a:xfrm>
            <a:off x="493776" y="4142232"/>
            <a:ext cx="2021373" cy="786384"/>
          </a:xfrm>
          <a:prstGeom prst="roundRect">
            <a:avLst>
              <a:gd name="adj" fmla="val 8140"/>
            </a:avLst>
          </a:prstGeom>
          <a:solidFill>
            <a:srgbClr val="FBF1E7"/>
          </a:solidFill>
          <a:ln w="15875">
            <a:solidFill>
              <a:srgbClr val="F0DCC8"/>
            </a:solidFill>
            <a:prstDash val="solid"/>
          </a:ln>
        </p:spPr>
        <p:txBody>
          <a:bodyPr/>
          <a:lstStyle/>
          <a:p>
            <a:endParaRPr lang="en-CA"/>
          </a:p>
        </p:txBody>
      </p:sp>
      <p:sp>
        <p:nvSpPr>
          <p:cNvPr id="7" name="Text 5"/>
          <p:cNvSpPr txBox="1"/>
          <p:nvPr/>
        </p:nvSpPr>
        <p:spPr>
          <a:xfrm>
            <a:off x="530352" y="4228003"/>
            <a:ext cx="1911645" cy="338328"/>
          </a:xfrm>
          <a:prstGeom prst="rect">
            <a:avLst/>
          </a:prstGeom>
          <a:noFill/>
          <a:ln/>
        </p:spPr>
        <p:txBody>
          <a:bodyPr wrap="square" lIns="0" tIns="0" rIns="0" bIns="0" rtlCol="0" anchor="ctr"/>
          <a:lstStyle/>
          <a:p>
            <a:pPr marL="0" indent="0" algn="ctr">
              <a:lnSpc>
                <a:spcPct val="112000"/>
              </a:lnSpc>
              <a:buNone/>
            </a:pPr>
            <a:r>
              <a:rPr lang="en-US" sz="1100" dirty="0">
                <a:solidFill>
                  <a:srgbClr val="16202E"/>
                </a:solidFill>
                <a:latin typeface="Calibri" pitchFamily="34" charset="0"/>
                <a:ea typeface="Calibri" pitchFamily="34" charset="-122"/>
                <a:cs typeface="Calibri" pitchFamily="34" charset="-120"/>
              </a:rPr>
              <a:t>higher density, lower temperature</a:t>
            </a:r>
            <a:endParaRPr lang="en-US" sz="1100" dirty="0"/>
          </a:p>
        </p:txBody>
      </p:sp>
      <p:sp>
        <p:nvSpPr>
          <p:cNvPr id="8" name="Text 6"/>
          <p:cNvSpPr txBox="1"/>
          <p:nvPr/>
        </p:nvSpPr>
        <p:spPr>
          <a:xfrm>
            <a:off x="566928" y="4544568"/>
            <a:ext cx="1875069" cy="274320"/>
          </a:xfrm>
          <a:prstGeom prst="rect">
            <a:avLst/>
          </a:prstGeom>
          <a:noFill/>
          <a:ln/>
        </p:spPr>
        <p:txBody>
          <a:bodyPr wrap="square" lIns="0" tIns="0" rIns="0" bIns="0" rtlCol="0" anchor="ctr"/>
          <a:lstStyle/>
          <a:p>
            <a:pPr marL="0" indent="0" algn="ctr">
              <a:buNone/>
            </a:pPr>
            <a:r>
              <a:rPr lang="en-US" sz="1150" b="1" dirty="0">
                <a:solidFill>
                  <a:srgbClr val="C24E17"/>
                </a:solidFill>
                <a:latin typeface="Calibri" pitchFamily="34" charset="0"/>
                <a:ea typeface="Calibri" pitchFamily="34" charset="-122"/>
                <a:cs typeface="Calibri" pitchFamily="34" charset="-120"/>
              </a:rPr>
              <a:t>n</a:t>
            </a:r>
            <a:r>
              <a:rPr lang="en-US" sz="1150" b="1" baseline="-40000" dirty="0">
                <a:solidFill>
                  <a:srgbClr val="C24E17"/>
                </a:solidFill>
                <a:latin typeface="Calibri" pitchFamily="34" charset="0"/>
                <a:ea typeface="Calibri" pitchFamily="34" charset="-122"/>
                <a:cs typeface="Calibri" pitchFamily="34" charset="-120"/>
              </a:rPr>
              <a:t>e</a:t>
            </a:r>
            <a:r>
              <a:rPr lang="en-US" sz="1150" b="1" dirty="0">
                <a:solidFill>
                  <a:srgbClr val="C24E17"/>
                </a:solidFill>
                <a:latin typeface="Calibri" pitchFamily="34" charset="0"/>
                <a:ea typeface="Calibri" pitchFamily="34" charset="-122"/>
                <a:cs typeface="Calibri" pitchFamily="34" charset="-120"/>
              </a:rPr>
              <a:t>  ↑, </a:t>
            </a:r>
            <a:r>
              <a:rPr lang="en-US" sz="1150" b="1" dirty="0" err="1">
                <a:solidFill>
                  <a:srgbClr val="C24E17"/>
                </a:solidFill>
                <a:latin typeface="Calibri" pitchFamily="34" charset="0"/>
                <a:ea typeface="Calibri" pitchFamily="34" charset="-122"/>
                <a:cs typeface="Calibri" pitchFamily="34" charset="-120"/>
              </a:rPr>
              <a:t>T</a:t>
            </a:r>
            <a:r>
              <a:rPr lang="en-US" sz="1150" b="1" baseline="-25000" dirty="0" err="1">
                <a:solidFill>
                  <a:srgbClr val="C24E17"/>
                </a:solidFill>
                <a:latin typeface="Calibri" pitchFamily="34" charset="0"/>
                <a:ea typeface="Calibri" pitchFamily="34" charset="-122"/>
                <a:cs typeface="Calibri" pitchFamily="34" charset="-120"/>
              </a:rPr>
              <a:t>e</a:t>
            </a:r>
            <a:r>
              <a:rPr lang="en-US" sz="1150" b="1" dirty="0">
                <a:solidFill>
                  <a:srgbClr val="C24E17"/>
                </a:solidFill>
                <a:latin typeface="Calibri" pitchFamily="34" charset="0"/>
                <a:ea typeface="Calibri" pitchFamily="34" charset="-122"/>
                <a:cs typeface="Calibri" pitchFamily="34" charset="-120"/>
              </a:rPr>
              <a:t> ↓ </a:t>
            </a:r>
            <a:endParaRPr lang="en-US" sz="1150" dirty="0"/>
          </a:p>
        </p:txBody>
      </p:sp>
      <p:sp>
        <p:nvSpPr>
          <p:cNvPr id="9" name="Shape 7"/>
          <p:cNvSpPr/>
          <p:nvPr/>
        </p:nvSpPr>
        <p:spPr>
          <a:xfrm>
            <a:off x="2551725" y="4535424"/>
            <a:ext cx="164592" cy="0"/>
          </a:xfrm>
          <a:prstGeom prst="line">
            <a:avLst/>
          </a:prstGeom>
          <a:noFill/>
          <a:ln w="22225">
            <a:solidFill>
              <a:srgbClr val="C24E17"/>
            </a:solidFill>
            <a:prstDash val="solid"/>
            <a:headEnd type="none"/>
            <a:tailEnd type="triangle"/>
          </a:ln>
        </p:spPr>
        <p:txBody>
          <a:bodyPr/>
          <a:lstStyle/>
          <a:p>
            <a:endParaRPr lang="en-CA"/>
          </a:p>
        </p:txBody>
      </p:sp>
      <p:sp>
        <p:nvSpPr>
          <p:cNvPr id="10" name="Shape 8"/>
          <p:cNvSpPr/>
          <p:nvPr/>
        </p:nvSpPr>
        <p:spPr>
          <a:xfrm>
            <a:off x="2752893" y="4142232"/>
            <a:ext cx="2021373" cy="786384"/>
          </a:xfrm>
          <a:prstGeom prst="roundRect">
            <a:avLst>
              <a:gd name="adj" fmla="val 8140"/>
            </a:avLst>
          </a:prstGeom>
          <a:solidFill>
            <a:srgbClr val="EFF4F6"/>
          </a:solidFill>
          <a:ln w="15875">
            <a:solidFill>
              <a:srgbClr val="D3DDE3"/>
            </a:solidFill>
            <a:prstDash val="solid"/>
          </a:ln>
        </p:spPr>
        <p:txBody>
          <a:bodyPr/>
          <a:lstStyle/>
          <a:p>
            <a:endParaRPr lang="en-CA"/>
          </a:p>
        </p:txBody>
      </p:sp>
      <p:sp>
        <p:nvSpPr>
          <p:cNvPr id="11" name="Text 9"/>
          <p:cNvSpPr txBox="1"/>
          <p:nvPr/>
        </p:nvSpPr>
        <p:spPr>
          <a:xfrm>
            <a:off x="2826045" y="4251960"/>
            <a:ext cx="1875069" cy="256032"/>
          </a:xfrm>
          <a:prstGeom prst="rect">
            <a:avLst/>
          </a:prstGeom>
          <a:noFill/>
          <a:ln/>
        </p:spPr>
        <p:txBody>
          <a:bodyPr wrap="square" lIns="0" tIns="0" rIns="0" bIns="0" rtlCol="0" anchor="ctr"/>
          <a:lstStyle/>
          <a:p>
            <a:pPr marL="0" indent="0" algn="ctr">
              <a:lnSpc>
                <a:spcPct val="112000"/>
              </a:lnSpc>
              <a:buNone/>
            </a:pPr>
            <a:r>
              <a:rPr lang="en-US" sz="1100" dirty="0">
                <a:solidFill>
                  <a:srgbClr val="16202E"/>
                </a:solidFill>
                <a:latin typeface="Calibri" pitchFamily="34" charset="0"/>
                <a:ea typeface="Calibri" pitchFamily="34" charset="-122"/>
                <a:cs typeface="Calibri" pitchFamily="34" charset="-120"/>
              </a:rPr>
              <a:t>shorter Debye length</a:t>
            </a:r>
            <a:endParaRPr lang="en-US" sz="1100" dirty="0"/>
          </a:p>
        </p:txBody>
      </p:sp>
      <p:sp>
        <p:nvSpPr>
          <p:cNvPr id="12" name="Text 10"/>
          <p:cNvSpPr txBox="1"/>
          <p:nvPr/>
        </p:nvSpPr>
        <p:spPr>
          <a:xfrm>
            <a:off x="2826045" y="4544568"/>
            <a:ext cx="1875069" cy="274320"/>
          </a:xfrm>
          <a:prstGeom prst="rect">
            <a:avLst/>
          </a:prstGeom>
          <a:noFill/>
          <a:ln/>
        </p:spPr>
        <p:txBody>
          <a:bodyPr wrap="square" lIns="0" tIns="0" rIns="0" bIns="0" rtlCol="0" anchor="ctr"/>
          <a:lstStyle/>
          <a:p>
            <a:pPr marL="0" indent="0" algn="ctr">
              <a:buNone/>
            </a:pPr>
            <a:r>
              <a:rPr lang="en-US" sz="1150" b="1" dirty="0">
                <a:solidFill>
                  <a:srgbClr val="5D6B7E"/>
                </a:solidFill>
                <a:latin typeface="Calibri" pitchFamily="34" charset="0"/>
                <a:ea typeface="Calibri" pitchFamily="34" charset="-122"/>
                <a:cs typeface="Calibri" pitchFamily="34" charset="-120"/>
              </a:rPr>
              <a:t>λ</a:t>
            </a:r>
            <a:r>
              <a:rPr lang="en-US" sz="1150" b="1" baseline="-40000" dirty="0">
                <a:solidFill>
                  <a:srgbClr val="5D6B7E"/>
                </a:solidFill>
                <a:latin typeface="Calibri" pitchFamily="34" charset="0"/>
                <a:ea typeface="Calibri" pitchFamily="34" charset="-122"/>
                <a:cs typeface="Calibri" pitchFamily="34" charset="-120"/>
              </a:rPr>
              <a:t>De</a:t>
            </a:r>
            <a:r>
              <a:rPr lang="en-US" sz="1150" b="1" dirty="0">
                <a:solidFill>
                  <a:srgbClr val="5D6B7E"/>
                </a:solidFill>
                <a:latin typeface="Calibri" pitchFamily="34" charset="0"/>
                <a:ea typeface="Calibri" pitchFamily="34" charset="-122"/>
                <a:cs typeface="Calibri" pitchFamily="34" charset="-120"/>
              </a:rPr>
              <a:t> ∝ √(T</a:t>
            </a:r>
            <a:r>
              <a:rPr lang="en-US" sz="1150" b="1" baseline="-40000" dirty="0">
                <a:solidFill>
                  <a:srgbClr val="5D6B7E"/>
                </a:solidFill>
                <a:latin typeface="Calibri" pitchFamily="34" charset="0"/>
                <a:ea typeface="Calibri" pitchFamily="34" charset="-122"/>
                <a:cs typeface="Calibri" pitchFamily="34" charset="-120"/>
              </a:rPr>
              <a:t>e</a:t>
            </a:r>
            <a:r>
              <a:rPr lang="en-US" sz="1150" b="1" dirty="0">
                <a:solidFill>
                  <a:srgbClr val="5D6B7E"/>
                </a:solidFill>
                <a:latin typeface="Calibri" pitchFamily="34" charset="0"/>
                <a:ea typeface="Calibri" pitchFamily="34" charset="-122"/>
                <a:cs typeface="Calibri" pitchFamily="34" charset="-120"/>
              </a:rPr>
              <a:t> / n</a:t>
            </a:r>
            <a:r>
              <a:rPr lang="en-US" sz="1150" b="1" baseline="-40000" dirty="0">
                <a:solidFill>
                  <a:srgbClr val="5D6B7E"/>
                </a:solidFill>
                <a:latin typeface="Calibri" pitchFamily="34" charset="0"/>
                <a:ea typeface="Calibri" pitchFamily="34" charset="-122"/>
                <a:cs typeface="Calibri" pitchFamily="34" charset="-120"/>
              </a:rPr>
              <a:t>e</a:t>
            </a:r>
            <a:r>
              <a:rPr lang="en-US" sz="1150" b="1" dirty="0">
                <a:solidFill>
                  <a:srgbClr val="5D6B7E"/>
                </a:solidFill>
                <a:latin typeface="Calibri" pitchFamily="34" charset="0"/>
                <a:ea typeface="Calibri" pitchFamily="34" charset="-122"/>
                <a:cs typeface="Calibri" pitchFamily="34" charset="-120"/>
              </a:rPr>
              <a:t>)  ↓</a:t>
            </a:r>
            <a:endParaRPr lang="en-US" sz="1150" dirty="0"/>
          </a:p>
        </p:txBody>
      </p:sp>
      <p:sp>
        <p:nvSpPr>
          <p:cNvPr id="13" name="Shape 11"/>
          <p:cNvSpPr/>
          <p:nvPr/>
        </p:nvSpPr>
        <p:spPr>
          <a:xfrm>
            <a:off x="4810841" y="4535424"/>
            <a:ext cx="164592" cy="0"/>
          </a:xfrm>
          <a:prstGeom prst="line">
            <a:avLst/>
          </a:prstGeom>
          <a:noFill/>
          <a:ln w="22225">
            <a:solidFill>
              <a:srgbClr val="C24E17"/>
            </a:solidFill>
            <a:prstDash val="solid"/>
            <a:headEnd type="none"/>
            <a:tailEnd type="triangle"/>
          </a:ln>
        </p:spPr>
        <p:txBody>
          <a:bodyPr/>
          <a:lstStyle/>
          <a:p>
            <a:endParaRPr lang="en-CA"/>
          </a:p>
        </p:txBody>
      </p:sp>
      <p:sp>
        <p:nvSpPr>
          <p:cNvPr id="14" name="Shape 12"/>
          <p:cNvSpPr/>
          <p:nvPr/>
        </p:nvSpPr>
        <p:spPr>
          <a:xfrm>
            <a:off x="5012009" y="4142232"/>
            <a:ext cx="2021373" cy="786384"/>
          </a:xfrm>
          <a:prstGeom prst="roundRect">
            <a:avLst>
              <a:gd name="adj" fmla="val 8140"/>
            </a:avLst>
          </a:prstGeom>
          <a:solidFill>
            <a:srgbClr val="EFF4F6"/>
          </a:solidFill>
          <a:ln w="15875">
            <a:solidFill>
              <a:srgbClr val="D3DDE3"/>
            </a:solidFill>
            <a:prstDash val="solid"/>
          </a:ln>
        </p:spPr>
        <p:txBody>
          <a:bodyPr/>
          <a:lstStyle/>
          <a:p>
            <a:endParaRPr lang="en-CA"/>
          </a:p>
        </p:txBody>
      </p:sp>
      <p:sp>
        <p:nvSpPr>
          <p:cNvPr id="15" name="Text 13"/>
          <p:cNvSpPr txBox="1"/>
          <p:nvPr/>
        </p:nvSpPr>
        <p:spPr>
          <a:xfrm>
            <a:off x="5085161" y="4251960"/>
            <a:ext cx="1875069" cy="256032"/>
          </a:xfrm>
          <a:prstGeom prst="rect">
            <a:avLst/>
          </a:prstGeom>
          <a:noFill/>
          <a:ln/>
        </p:spPr>
        <p:txBody>
          <a:bodyPr wrap="square" lIns="0" tIns="0" rIns="0" bIns="0" rtlCol="0" anchor="ctr"/>
          <a:lstStyle/>
          <a:p>
            <a:pPr marL="0" indent="0" algn="ctr">
              <a:lnSpc>
                <a:spcPct val="112000"/>
              </a:lnSpc>
              <a:buNone/>
            </a:pPr>
            <a:r>
              <a:rPr lang="en-US" sz="1100" dirty="0">
                <a:solidFill>
                  <a:srgbClr val="16202E"/>
                </a:solidFill>
                <a:latin typeface="Calibri" pitchFamily="34" charset="0"/>
                <a:ea typeface="Calibri" pitchFamily="34" charset="-122"/>
                <a:cs typeface="Calibri" pitchFamily="34" charset="-120"/>
              </a:rPr>
              <a:t>finer cells</a:t>
            </a:r>
            <a:endParaRPr lang="en-US" sz="1100" dirty="0"/>
          </a:p>
        </p:txBody>
      </p:sp>
      <p:sp>
        <p:nvSpPr>
          <p:cNvPr id="16" name="Text 14"/>
          <p:cNvSpPr txBox="1"/>
          <p:nvPr/>
        </p:nvSpPr>
        <p:spPr>
          <a:xfrm>
            <a:off x="5085161" y="4544568"/>
            <a:ext cx="1875069" cy="274320"/>
          </a:xfrm>
          <a:prstGeom prst="rect">
            <a:avLst/>
          </a:prstGeom>
          <a:noFill/>
          <a:ln/>
        </p:spPr>
        <p:txBody>
          <a:bodyPr wrap="square" lIns="0" tIns="0" rIns="0" bIns="0" rtlCol="0" anchor="ctr"/>
          <a:lstStyle/>
          <a:p>
            <a:pPr marL="0" indent="0" algn="ctr">
              <a:buNone/>
            </a:pPr>
            <a:r>
              <a:rPr lang="en-US" sz="1150" b="1" dirty="0">
                <a:solidFill>
                  <a:srgbClr val="5D6B7E"/>
                </a:solidFill>
                <a:latin typeface="Calibri" pitchFamily="34" charset="0"/>
                <a:ea typeface="Calibri" pitchFamily="34" charset="-122"/>
                <a:cs typeface="Calibri" pitchFamily="34" charset="-120"/>
              </a:rPr>
              <a:t>Δx  ≲  λ</a:t>
            </a:r>
            <a:r>
              <a:rPr lang="en-US" sz="1150" b="1" baseline="-40000" dirty="0">
                <a:solidFill>
                  <a:srgbClr val="5D6B7E"/>
                </a:solidFill>
                <a:latin typeface="Calibri" pitchFamily="34" charset="0"/>
                <a:ea typeface="Calibri" pitchFamily="34" charset="-122"/>
                <a:cs typeface="Calibri" pitchFamily="34" charset="-120"/>
              </a:rPr>
              <a:t>De</a:t>
            </a:r>
            <a:endParaRPr lang="en-US" sz="1150" dirty="0"/>
          </a:p>
        </p:txBody>
      </p:sp>
      <p:sp>
        <p:nvSpPr>
          <p:cNvPr id="17" name="Shape 15"/>
          <p:cNvSpPr/>
          <p:nvPr/>
        </p:nvSpPr>
        <p:spPr>
          <a:xfrm>
            <a:off x="7069958" y="4535424"/>
            <a:ext cx="164592" cy="0"/>
          </a:xfrm>
          <a:prstGeom prst="line">
            <a:avLst/>
          </a:prstGeom>
          <a:noFill/>
          <a:ln w="22225">
            <a:solidFill>
              <a:srgbClr val="C24E17"/>
            </a:solidFill>
            <a:prstDash val="solid"/>
            <a:headEnd type="none"/>
            <a:tailEnd type="triangle"/>
          </a:ln>
        </p:spPr>
        <p:txBody>
          <a:bodyPr/>
          <a:lstStyle/>
          <a:p>
            <a:endParaRPr lang="en-CA"/>
          </a:p>
        </p:txBody>
      </p:sp>
      <p:sp>
        <p:nvSpPr>
          <p:cNvPr id="18" name="Shape 16"/>
          <p:cNvSpPr/>
          <p:nvPr/>
        </p:nvSpPr>
        <p:spPr>
          <a:xfrm>
            <a:off x="7271126" y="4142232"/>
            <a:ext cx="2021373" cy="786384"/>
          </a:xfrm>
          <a:prstGeom prst="roundRect">
            <a:avLst>
              <a:gd name="adj" fmla="val 8140"/>
            </a:avLst>
          </a:prstGeom>
          <a:solidFill>
            <a:srgbClr val="EFF4F6"/>
          </a:solidFill>
          <a:ln w="15875">
            <a:solidFill>
              <a:srgbClr val="D3DDE3"/>
            </a:solidFill>
            <a:prstDash val="solid"/>
          </a:ln>
        </p:spPr>
        <p:txBody>
          <a:bodyPr/>
          <a:lstStyle/>
          <a:p>
            <a:endParaRPr lang="en-CA"/>
          </a:p>
        </p:txBody>
      </p:sp>
      <p:sp>
        <p:nvSpPr>
          <p:cNvPr id="19" name="Text 17"/>
          <p:cNvSpPr txBox="1"/>
          <p:nvPr/>
        </p:nvSpPr>
        <p:spPr>
          <a:xfrm>
            <a:off x="7344278" y="4251960"/>
            <a:ext cx="1875069" cy="256032"/>
          </a:xfrm>
          <a:prstGeom prst="rect">
            <a:avLst/>
          </a:prstGeom>
          <a:noFill/>
          <a:ln/>
        </p:spPr>
        <p:txBody>
          <a:bodyPr wrap="square" lIns="0" tIns="0" rIns="0" bIns="0" rtlCol="0" anchor="ctr"/>
          <a:lstStyle/>
          <a:p>
            <a:pPr marL="0" indent="0" algn="ctr">
              <a:lnSpc>
                <a:spcPct val="112000"/>
              </a:lnSpc>
              <a:buNone/>
            </a:pPr>
            <a:r>
              <a:rPr lang="en-US" sz="1100" dirty="0">
                <a:solidFill>
                  <a:srgbClr val="16202E"/>
                </a:solidFill>
                <a:latin typeface="Calibri" pitchFamily="34" charset="0"/>
                <a:ea typeface="Calibri" pitchFamily="34" charset="-122"/>
                <a:cs typeface="Calibri" pitchFamily="34" charset="-120"/>
              </a:rPr>
              <a:t>more cells, and</a:t>
            </a:r>
            <a:endParaRPr lang="en-US" sz="1100" dirty="0"/>
          </a:p>
        </p:txBody>
      </p:sp>
      <p:sp>
        <p:nvSpPr>
          <p:cNvPr id="20" name="Text 18"/>
          <p:cNvSpPr txBox="1"/>
          <p:nvPr/>
        </p:nvSpPr>
        <p:spPr>
          <a:xfrm>
            <a:off x="7344278" y="4544568"/>
            <a:ext cx="1875069" cy="274320"/>
          </a:xfrm>
          <a:prstGeom prst="rect">
            <a:avLst/>
          </a:prstGeom>
          <a:noFill/>
          <a:ln/>
        </p:spPr>
        <p:txBody>
          <a:bodyPr wrap="square" lIns="0" tIns="0" rIns="0" bIns="0" rtlCol="0" anchor="ctr"/>
          <a:lstStyle/>
          <a:p>
            <a:pPr marL="0" indent="0" algn="ctr">
              <a:buNone/>
            </a:pPr>
            <a:r>
              <a:rPr lang="en-US" sz="1150" b="1" dirty="0">
                <a:solidFill>
                  <a:srgbClr val="5D6B7E"/>
                </a:solidFill>
                <a:latin typeface="Calibri" pitchFamily="34" charset="0"/>
                <a:ea typeface="Calibri" pitchFamily="34" charset="-122"/>
                <a:cs typeface="Calibri" pitchFamily="34" charset="-120"/>
              </a:rPr>
              <a:t>≥ 10 particles in each</a:t>
            </a:r>
            <a:endParaRPr lang="en-US" sz="1150" dirty="0"/>
          </a:p>
        </p:txBody>
      </p:sp>
      <p:sp>
        <p:nvSpPr>
          <p:cNvPr id="21" name="Shape 19"/>
          <p:cNvSpPr/>
          <p:nvPr/>
        </p:nvSpPr>
        <p:spPr>
          <a:xfrm>
            <a:off x="9329075" y="4535424"/>
            <a:ext cx="164592" cy="0"/>
          </a:xfrm>
          <a:prstGeom prst="line">
            <a:avLst/>
          </a:prstGeom>
          <a:noFill/>
          <a:ln w="22225">
            <a:solidFill>
              <a:srgbClr val="C24E17"/>
            </a:solidFill>
            <a:prstDash val="solid"/>
            <a:headEnd type="none"/>
            <a:tailEnd type="triangle"/>
          </a:ln>
        </p:spPr>
        <p:txBody>
          <a:bodyPr/>
          <a:lstStyle/>
          <a:p>
            <a:endParaRPr lang="en-CA"/>
          </a:p>
        </p:txBody>
      </p:sp>
      <p:sp>
        <p:nvSpPr>
          <p:cNvPr id="22" name="Shape 20"/>
          <p:cNvSpPr/>
          <p:nvPr/>
        </p:nvSpPr>
        <p:spPr>
          <a:xfrm>
            <a:off x="9530243" y="4142232"/>
            <a:ext cx="2021373" cy="786384"/>
          </a:xfrm>
          <a:prstGeom prst="roundRect">
            <a:avLst>
              <a:gd name="adj" fmla="val 8140"/>
            </a:avLst>
          </a:prstGeom>
          <a:solidFill>
            <a:srgbClr val="FBF1E7"/>
          </a:solidFill>
          <a:ln w="15875">
            <a:solidFill>
              <a:srgbClr val="F0DCC8"/>
            </a:solidFill>
            <a:prstDash val="solid"/>
          </a:ln>
        </p:spPr>
        <p:txBody>
          <a:bodyPr/>
          <a:lstStyle/>
          <a:p>
            <a:endParaRPr lang="en-CA"/>
          </a:p>
        </p:txBody>
      </p:sp>
      <p:sp>
        <p:nvSpPr>
          <p:cNvPr id="23" name="Text 21"/>
          <p:cNvSpPr txBox="1"/>
          <p:nvPr/>
        </p:nvSpPr>
        <p:spPr>
          <a:xfrm>
            <a:off x="9603395" y="4251960"/>
            <a:ext cx="1875069" cy="256032"/>
          </a:xfrm>
          <a:prstGeom prst="rect">
            <a:avLst/>
          </a:prstGeom>
          <a:noFill/>
          <a:ln/>
        </p:spPr>
        <p:txBody>
          <a:bodyPr wrap="square" lIns="0" tIns="0" rIns="0" bIns="0" rtlCol="0" anchor="ctr"/>
          <a:lstStyle/>
          <a:p>
            <a:pPr marL="0" indent="0" algn="ctr">
              <a:lnSpc>
                <a:spcPct val="112000"/>
              </a:lnSpc>
              <a:buNone/>
            </a:pPr>
            <a:r>
              <a:rPr lang="en-US" sz="1100" dirty="0">
                <a:solidFill>
                  <a:srgbClr val="16202E"/>
                </a:solidFill>
                <a:latin typeface="Calibri" pitchFamily="34" charset="0"/>
                <a:ea typeface="Calibri" pitchFamily="34" charset="-122"/>
                <a:cs typeface="Calibri" pitchFamily="34" charset="-120"/>
              </a:rPr>
              <a:t>smaller time step</a:t>
            </a:r>
            <a:endParaRPr lang="en-US" sz="1100" dirty="0"/>
          </a:p>
        </p:txBody>
      </p:sp>
      <p:sp>
        <p:nvSpPr>
          <p:cNvPr id="24" name="Text 22"/>
          <p:cNvSpPr txBox="1"/>
          <p:nvPr/>
        </p:nvSpPr>
        <p:spPr>
          <a:xfrm>
            <a:off x="9603395" y="4544568"/>
            <a:ext cx="1875069" cy="274320"/>
          </a:xfrm>
          <a:prstGeom prst="rect">
            <a:avLst/>
          </a:prstGeom>
          <a:noFill/>
          <a:ln/>
        </p:spPr>
        <p:txBody>
          <a:bodyPr wrap="square" lIns="0" tIns="0" rIns="0" bIns="0" rtlCol="0" anchor="ctr"/>
          <a:lstStyle/>
          <a:p>
            <a:pPr marL="0" indent="0" algn="ctr">
              <a:buNone/>
            </a:pPr>
            <a:r>
              <a:rPr lang="en-US" sz="1150" b="1" dirty="0">
                <a:solidFill>
                  <a:srgbClr val="C24E17"/>
                </a:solidFill>
                <a:latin typeface="Calibri" pitchFamily="34" charset="0"/>
                <a:ea typeface="Calibri" pitchFamily="34" charset="-122"/>
                <a:cs typeface="Calibri" pitchFamily="34" charset="-120"/>
              </a:rPr>
              <a:t>Δt &lt; Δx / (λ</a:t>
            </a:r>
            <a:r>
              <a:rPr lang="en-US" sz="1150" b="1" baseline="-40000" dirty="0">
                <a:solidFill>
                  <a:srgbClr val="C24E17"/>
                </a:solidFill>
                <a:latin typeface="Calibri" pitchFamily="34" charset="0"/>
                <a:ea typeface="Calibri" pitchFamily="34" charset="-122"/>
                <a:cs typeface="Calibri" pitchFamily="34" charset="-120"/>
              </a:rPr>
              <a:t>De</a:t>
            </a:r>
            <a:r>
              <a:rPr lang="en-US" sz="1150" b="1" dirty="0">
                <a:solidFill>
                  <a:srgbClr val="C24E17"/>
                </a:solidFill>
                <a:latin typeface="Calibri" pitchFamily="34" charset="0"/>
                <a:ea typeface="Calibri" pitchFamily="34" charset="-122"/>
                <a:cs typeface="Calibri" pitchFamily="34" charset="-120"/>
              </a:rPr>
              <a:t> ω</a:t>
            </a:r>
            <a:r>
              <a:rPr lang="en-US" sz="1150" b="1" baseline="-40000" dirty="0">
                <a:solidFill>
                  <a:srgbClr val="C24E17"/>
                </a:solidFill>
                <a:latin typeface="Calibri" pitchFamily="34" charset="0"/>
                <a:ea typeface="Calibri" pitchFamily="34" charset="-122"/>
                <a:cs typeface="Calibri" pitchFamily="34" charset="-120"/>
              </a:rPr>
              <a:t>pe</a:t>
            </a:r>
            <a:r>
              <a:rPr lang="en-US" sz="1150" b="1" dirty="0">
                <a:solidFill>
                  <a:srgbClr val="C24E17"/>
                </a:solidFill>
                <a:latin typeface="Calibri" pitchFamily="34" charset="0"/>
                <a:ea typeface="Calibri" pitchFamily="34" charset="-122"/>
                <a:cs typeface="Calibri" pitchFamily="34" charset="-120"/>
              </a:rPr>
              <a:t>)</a:t>
            </a:r>
            <a:endParaRPr lang="en-US" sz="1150" dirty="0"/>
          </a:p>
        </p:txBody>
      </p:sp>
      <p:sp>
        <p:nvSpPr>
          <p:cNvPr id="25" name="Text 23"/>
          <p:cNvSpPr txBox="1"/>
          <p:nvPr/>
        </p:nvSpPr>
        <p:spPr>
          <a:xfrm>
            <a:off x="493776" y="5087710"/>
            <a:ext cx="11057839" cy="274320"/>
          </a:xfrm>
          <a:prstGeom prst="rect">
            <a:avLst/>
          </a:prstGeom>
          <a:noFill/>
          <a:ln/>
        </p:spPr>
        <p:txBody>
          <a:bodyPr wrap="square" lIns="0" tIns="0" rIns="0" bIns="0" rtlCol="0" anchor="ctr"/>
          <a:lstStyle/>
          <a:p>
            <a:pPr marL="0" indent="0" algn="ctr">
              <a:lnSpc>
                <a:spcPct val="112000"/>
              </a:lnSpc>
              <a:buNone/>
            </a:pPr>
            <a:r>
              <a:rPr lang="en-US" sz="1150" i="1" dirty="0">
                <a:solidFill>
                  <a:srgbClr val="5D6B7E"/>
                </a:solidFill>
                <a:latin typeface="Calibri" pitchFamily="34" charset="0"/>
                <a:ea typeface="Calibri" pitchFamily="34" charset="-122"/>
                <a:cs typeface="Calibri" pitchFamily="34" charset="-120"/>
              </a:rPr>
              <a:t>every constraint is downstream of the electron density and temperature</a:t>
            </a:r>
            <a:endParaRPr lang="en-US" sz="1150" dirty="0"/>
          </a:p>
        </p:txBody>
      </p:sp>
      <p:sp>
        <p:nvSpPr>
          <p:cNvPr id="35" name="Text 33"/>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36" name="Text 34"/>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700784" cy="256032"/>
          </a:xfrm>
          <a:prstGeom prst="roundRect">
            <a:avLst>
              <a:gd name="adj" fmla="val 46429"/>
            </a:avLst>
          </a:prstGeom>
          <a:solidFill>
            <a:srgbClr val="C24E17"/>
          </a:solidFill>
          <a:ln w="12700">
            <a:solidFill>
              <a:srgbClr val="C24E17"/>
            </a:solidFill>
            <a:prstDash val="solid"/>
          </a:ln>
        </p:spPr>
        <p:txBody>
          <a:bodyPr/>
          <a:lstStyle/>
          <a:p>
            <a:endParaRPr lang="en-CA"/>
          </a:p>
        </p:txBody>
      </p:sp>
      <p:sp>
        <p:nvSpPr>
          <p:cNvPr id="3" name="Text 1"/>
          <p:cNvSpPr txBox="1"/>
          <p:nvPr/>
        </p:nvSpPr>
        <p:spPr>
          <a:xfrm>
            <a:off x="566928" y="384048"/>
            <a:ext cx="1700784"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SCHEME 1</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Explicit momentum-conserving PIC (MC-PIC)</a:t>
            </a:r>
            <a:endParaRPr lang="en-US" sz="2900" dirty="0"/>
          </a:p>
        </p:txBody>
      </p:sp>
      <p:sp>
        <p:nvSpPr>
          <p:cNvPr id="5" name="Shape 3"/>
          <p:cNvSpPr/>
          <p:nvPr/>
        </p:nvSpPr>
        <p:spPr>
          <a:xfrm>
            <a:off x="886968" y="1554480"/>
            <a:ext cx="1712900" cy="841248"/>
          </a:xfrm>
          <a:prstGeom prst="roundRect">
            <a:avLst>
              <a:gd name="adj" fmla="val 7609"/>
            </a:avLst>
          </a:prstGeom>
          <a:solidFill>
            <a:srgbClr val="FFFFFF"/>
          </a:solidFill>
          <a:ln w="15875">
            <a:solidFill>
              <a:srgbClr val="0F7C8A"/>
            </a:solidFill>
            <a:prstDash val="solid"/>
          </a:ln>
        </p:spPr>
        <p:txBody>
          <a:bodyPr/>
          <a:lstStyle/>
          <a:p>
            <a:endParaRPr lang="en-CA"/>
          </a:p>
        </p:txBody>
      </p:sp>
      <p:sp>
        <p:nvSpPr>
          <p:cNvPr id="6" name="Text 4"/>
          <p:cNvSpPr txBox="1"/>
          <p:nvPr/>
        </p:nvSpPr>
        <p:spPr>
          <a:xfrm>
            <a:off x="978408" y="1682496"/>
            <a:ext cx="1530020" cy="274320"/>
          </a:xfrm>
          <a:prstGeom prst="rect">
            <a:avLst/>
          </a:prstGeom>
          <a:noFill/>
          <a:ln/>
        </p:spPr>
        <p:txBody>
          <a:bodyPr wrap="square" lIns="0" tIns="0" rIns="0" bIns="0" rtlCol="0" anchor="ctr"/>
          <a:lstStyle/>
          <a:p>
            <a:pPr marL="0" indent="0" algn="ctr">
              <a:lnSpc>
                <a:spcPct val="112000"/>
              </a:lnSpc>
              <a:buNone/>
            </a:pPr>
            <a:r>
              <a:rPr lang="en-US" sz="1100" b="1" dirty="0">
                <a:solidFill>
                  <a:srgbClr val="16202E"/>
                </a:solidFill>
                <a:latin typeface="Calibri" pitchFamily="34" charset="0"/>
                <a:ea typeface="Calibri" pitchFamily="34" charset="-122"/>
                <a:cs typeface="Calibri" pitchFamily="34" charset="-120"/>
              </a:rPr>
              <a:t>Macro-particles</a:t>
            </a:r>
            <a:endParaRPr lang="en-US" sz="1100" dirty="0"/>
          </a:p>
        </p:txBody>
      </p:sp>
      <p:sp>
        <p:nvSpPr>
          <p:cNvPr id="7" name="Text 5"/>
          <p:cNvSpPr txBox="1"/>
          <p:nvPr/>
        </p:nvSpPr>
        <p:spPr>
          <a:xfrm>
            <a:off x="978408" y="1975104"/>
            <a:ext cx="1530020" cy="292608"/>
          </a:xfrm>
          <a:prstGeom prst="rect">
            <a:avLst/>
          </a:prstGeom>
          <a:noFill/>
          <a:ln/>
        </p:spPr>
        <p:txBody>
          <a:bodyPr wrap="square" lIns="0" tIns="0" rIns="0" bIns="0" rtlCol="0" anchor="ctr"/>
          <a:lstStyle/>
          <a:p>
            <a:pPr marL="0" indent="0" algn="ctr">
              <a:buNone/>
            </a:pPr>
            <a:r>
              <a:rPr lang="en-US" sz="1050" dirty="0">
                <a:solidFill>
                  <a:srgbClr val="5D6B7E"/>
                </a:solidFill>
                <a:latin typeface="Calibri" pitchFamily="34" charset="0"/>
                <a:ea typeface="Calibri" pitchFamily="34" charset="-122"/>
                <a:cs typeface="Calibri" pitchFamily="34" charset="-120"/>
              </a:rPr>
              <a:t>x</a:t>
            </a:r>
            <a:r>
              <a:rPr lang="en-US" sz="1050" baseline="-40000" dirty="0">
                <a:solidFill>
                  <a:srgbClr val="5D6B7E"/>
                </a:solidFill>
                <a:latin typeface="Calibri" pitchFamily="34" charset="0"/>
                <a:ea typeface="Calibri" pitchFamily="34" charset="-122"/>
                <a:cs typeface="Calibri" pitchFamily="34" charset="-120"/>
              </a:rPr>
              <a:t>p</a:t>
            </a:r>
            <a:r>
              <a:rPr lang="en-US" sz="1050" dirty="0">
                <a:solidFill>
                  <a:srgbClr val="5D6B7E"/>
                </a:solidFill>
                <a:latin typeface="Calibri" pitchFamily="34" charset="0"/>
                <a:ea typeface="Calibri" pitchFamily="34" charset="-122"/>
                <a:cs typeface="Calibri" pitchFamily="34" charset="-120"/>
              </a:rPr>
              <a:t> , v</a:t>
            </a:r>
            <a:r>
              <a:rPr lang="en-US" sz="1050" baseline="-40000" dirty="0">
                <a:solidFill>
                  <a:srgbClr val="5D6B7E"/>
                </a:solidFill>
                <a:latin typeface="Calibri" pitchFamily="34" charset="0"/>
                <a:ea typeface="Calibri" pitchFamily="34" charset="-122"/>
                <a:cs typeface="Calibri" pitchFamily="34" charset="-120"/>
              </a:rPr>
              <a:t>p</a:t>
            </a:r>
            <a:r>
              <a:rPr lang="en-US" sz="1050" dirty="0">
                <a:solidFill>
                  <a:srgbClr val="5D6B7E"/>
                </a:solidFill>
                <a:latin typeface="Calibri" pitchFamily="34" charset="0"/>
                <a:ea typeface="Calibri" pitchFamily="34" charset="-122"/>
                <a:cs typeface="Calibri" pitchFamily="34" charset="-120"/>
              </a:rPr>
              <a:t> in continuous space</a:t>
            </a:r>
            <a:endParaRPr lang="en-US" sz="1050" dirty="0"/>
          </a:p>
        </p:txBody>
      </p:sp>
      <p:sp>
        <p:nvSpPr>
          <p:cNvPr id="8" name="Shape 6"/>
          <p:cNvSpPr/>
          <p:nvPr/>
        </p:nvSpPr>
        <p:spPr>
          <a:xfrm>
            <a:off x="3834308" y="1554480"/>
            <a:ext cx="1712900" cy="841248"/>
          </a:xfrm>
          <a:prstGeom prst="roundRect">
            <a:avLst>
              <a:gd name="adj" fmla="val 7609"/>
            </a:avLst>
          </a:prstGeom>
          <a:solidFill>
            <a:srgbClr val="DCEEF0"/>
          </a:solidFill>
          <a:ln w="15875">
            <a:solidFill>
              <a:srgbClr val="0F7C8A"/>
            </a:solidFill>
            <a:prstDash val="solid"/>
          </a:ln>
        </p:spPr>
        <p:txBody>
          <a:bodyPr/>
          <a:lstStyle/>
          <a:p>
            <a:endParaRPr lang="en-CA"/>
          </a:p>
        </p:txBody>
      </p:sp>
      <p:sp>
        <p:nvSpPr>
          <p:cNvPr id="9" name="Text 7"/>
          <p:cNvSpPr txBox="1"/>
          <p:nvPr/>
        </p:nvSpPr>
        <p:spPr>
          <a:xfrm>
            <a:off x="3925748" y="1682496"/>
            <a:ext cx="1530020" cy="274320"/>
          </a:xfrm>
          <a:prstGeom prst="rect">
            <a:avLst/>
          </a:prstGeom>
          <a:noFill/>
          <a:ln/>
        </p:spPr>
        <p:txBody>
          <a:bodyPr wrap="square" lIns="0" tIns="0" rIns="0" bIns="0" rtlCol="0" anchor="ctr"/>
          <a:lstStyle/>
          <a:p>
            <a:pPr marL="0" indent="0" algn="ctr">
              <a:lnSpc>
                <a:spcPct val="112000"/>
              </a:lnSpc>
              <a:buNone/>
            </a:pPr>
            <a:r>
              <a:rPr lang="en-US" sz="1100" b="1" dirty="0">
                <a:solidFill>
                  <a:srgbClr val="16202E"/>
                </a:solidFill>
                <a:latin typeface="Calibri" pitchFamily="34" charset="0"/>
                <a:ea typeface="Calibri" pitchFamily="34" charset="-122"/>
                <a:cs typeface="Calibri" pitchFamily="34" charset="-120"/>
              </a:rPr>
              <a:t>Deposit to the grid</a:t>
            </a:r>
            <a:endParaRPr lang="en-US" sz="1100" dirty="0"/>
          </a:p>
        </p:txBody>
      </p:sp>
      <p:sp>
        <p:nvSpPr>
          <p:cNvPr id="10" name="Text 8"/>
          <p:cNvSpPr txBox="1"/>
          <p:nvPr/>
        </p:nvSpPr>
        <p:spPr>
          <a:xfrm>
            <a:off x="3925748" y="1975104"/>
            <a:ext cx="1530020" cy="292608"/>
          </a:xfrm>
          <a:prstGeom prst="rect">
            <a:avLst/>
          </a:prstGeom>
          <a:noFill/>
          <a:ln/>
        </p:spPr>
        <p:txBody>
          <a:bodyPr wrap="square" lIns="0" tIns="0" rIns="0" bIns="0" rtlCol="0" anchor="ctr"/>
          <a:lstStyle/>
          <a:p>
            <a:pPr marL="0" indent="0" algn="ctr">
              <a:buNone/>
            </a:pPr>
            <a:r>
              <a:rPr lang="en-US" sz="1050" dirty="0">
                <a:solidFill>
                  <a:srgbClr val="5D6B7E"/>
                </a:solidFill>
                <a:latin typeface="Calibri" pitchFamily="34" charset="0"/>
                <a:ea typeface="Calibri" pitchFamily="34" charset="-122"/>
                <a:cs typeface="Calibri" pitchFamily="34" charset="-120"/>
              </a:rPr>
              <a:t>charge ρ  (or current j)</a:t>
            </a:r>
            <a:endParaRPr lang="en-US" sz="1050" dirty="0"/>
          </a:p>
        </p:txBody>
      </p:sp>
      <p:sp>
        <p:nvSpPr>
          <p:cNvPr id="11" name="Shape 9"/>
          <p:cNvSpPr/>
          <p:nvPr/>
        </p:nvSpPr>
        <p:spPr>
          <a:xfrm>
            <a:off x="3834308" y="3108960"/>
            <a:ext cx="1712900" cy="841248"/>
          </a:xfrm>
          <a:prstGeom prst="roundRect">
            <a:avLst>
              <a:gd name="adj" fmla="val 7609"/>
            </a:avLst>
          </a:prstGeom>
          <a:solidFill>
            <a:srgbClr val="FFFFFF"/>
          </a:solidFill>
          <a:ln w="15875">
            <a:solidFill>
              <a:srgbClr val="0F7C8A"/>
            </a:solidFill>
            <a:prstDash val="solid"/>
          </a:ln>
        </p:spPr>
        <p:txBody>
          <a:bodyPr/>
          <a:lstStyle/>
          <a:p>
            <a:endParaRPr lang="en-CA"/>
          </a:p>
        </p:txBody>
      </p:sp>
      <p:sp>
        <p:nvSpPr>
          <p:cNvPr id="12" name="Text 10"/>
          <p:cNvSpPr txBox="1"/>
          <p:nvPr/>
        </p:nvSpPr>
        <p:spPr>
          <a:xfrm>
            <a:off x="3925748" y="3236976"/>
            <a:ext cx="1530020" cy="274320"/>
          </a:xfrm>
          <a:prstGeom prst="rect">
            <a:avLst/>
          </a:prstGeom>
          <a:noFill/>
          <a:ln/>
        </p:spPr>
        <p:txBody>
          <a:bodyPr wrap="square" lIns="0" tIns="0" rIns="0" bIns="0" rtlCol="0" anchor="ctr"/>
          <a:lstStyle/>
          <a:p>
            <a:pPr marL="0" indent="0" algn="ctr">
              <a:lnSpc>
                <a:spcPct val="112000"/>
              </a:lnSpc>
              <a:buNone/>
            </a:pPr>
            <a:r>
              <a:rPr lang="en-US" sz="1100" b="1" dirty="0">
                <a:solidFill>
                  <a:srgbClr val="16202E"/>
                </a:solidFill>
                <a:latin typeface="Calibri" pitchFamily="34" charset="0"/>
                <a:ea typeface="Calibri" pitchFamily="34" charset="-122"/>
                <a:cs typeface="Calibri" pitchFamily="34" charset="-120"/>
              </a:rPr>
              <a:t>Solve the field equation</a:t>
            </a:r>
            <a:endParaRPr lang="en-US" sz="1100" dirty="0"/>
          </a:p>
        </p:txBody>
      </p:sp>
      <p:sp>
        <p:nvSpPr>
          <p:cNvPr id="13" name="Text 11"/>
          <p:cNvSpPr txBox="1"/>
          <p:nvPr/>
        </p:nvSpPr>
        <p:spPr>
          <a:xfrm>
            <a:off x="3925748" y="3529584"/>
            <a:ext cx="1530020" cy="292608"/>
          </a:xfrm>
          <a:prstGeom prst="rect">
            <a:avLst/>
          </a:prstGeom>
          <a:noFill/>
          <a:ln/>
        </p:spPr>
        <p:txBody>
          <a:bodyPr wrap="square" lIns="0" tIns="0" rIns="0" bIns="0" rtlCol="0" anchor="ctr"/>
          <a:lstStyle/>
          <a:p>
            <a:pPr marL="0" indent="0" algn="ctr">
              <a:buNone/>
            </a:pPr>
            <a:r>
              <a:rPr lang="en-US" sz="1050" dirty="0">
                <a:solidFill>
                  <a:srgbClr val="5D6B7E"/>
                </a:solidFill>
                <a:latin typeface="Calibri" pitchFamily="34" charset="0"/>
                <a:ea typeface="Calibri" pitchFamily="34" charset="-122"/>
                <a:cs typeface="Calibri" pitchFamily="34" charset="-120"/>
              </a:rPr>
              <a:t>on the grid  →  φ , E</a:t>
            </a:r>
            <a:endParaRPr lang="en-US" sz="1050" dirty="0"/>
          </a:p>
        </p:txBody>
      </p:sp>
      <p:sp>
        <p:nvSpPr>
          <p:cNvPr id="14" name="Shape 12"/>
          <p:cNvSpPr/>
          <p:nvPr/>
        </p:nvSpPr>
        <p:spPr>
          <a:xfrm>
            <a:off x="886968" y="3108960"/>
            <a:ext cx="1712900" cy="841248"/>
          </a:xfrm>
          <a:prstGeom prst="roundRect">
            <a:avLst>
              <a:gd name="adj" fmla="val 7609"/>
            </a:avLst>
          </a:prstGeom>
          <a:solidFill>
            <a:srgbClr val="DCEEF0"/>
          </a:solidFill>
          <a:ln w="15875">
            <a:solidFill>
              <a:srgbClr val="0F7C8A"/>
            </a:solidFill>
            <a:prstDash val="solid"/>
          </a:ln>
        </p:spPr>
        <p:txBody>
          <a:bodyPr/>
          <a:lstStyle/>
          <a:p>
            <a:endParaRPr lang="en-CA"/>
          </a:p>
        </p:txBody>
      </p:sp>
      <p:sp>
        <p:nvSpPr>
          <p:cNvPr id="15" name="Text 13"/>
          <p:cNvSpPr txBox="1"/>
          <p:nvPr/>
        </p:nvSpPr>
        <p:spPr>
          <a:xfrm>
            <a:off x="978408" y="3236976"/>
            <a:ext cx="1530020" cy="274320"/>
          </a:xfrm>
          <a:prstGeom prst="rect">
            <a:avLst/>
          </a:prstGeom>
          <a:noFill/>
          <a:ln/>
        </p:spPr>
        <p:txBody>
          <a:bodyPr wrap="square" lIns="0" tIns="0" rIns="0" bIns="0" rtlCol="0" anchor="ctr"/>
          <a:lstStyle/>
          <a:p>
            <a:pPr marL="0" indent="0" algn="ctr">
              <a:lnSpc>
                <a:spcPct val="112000"/>
              </a:lnSpc>
              <a:buNone/>
            </a:pPr>
            <a:r>
              <a:rPr lang="en-US" sz="1100" b="1" dirty="0">
                <a:solidFill>
                  <a:srgbClr val="16202E"/>
                </a:solidFill>
                <a:latin typeface="Calibri" pitchFamily="34" charset="0"/>
                <a:ea typeface="Calibri" pitchFamily="34" charset="-122"/>
                <a:cs typeface="Calibri" pitchFamily="34" charset="-120"/>
              </a:rPr>
              <a:t>Gather E at the particle</a:t>
            </a:r>
            <a:endParaRPr lang="en-US" sz="1100" dirty="0"/>
          </a:p>
        </p:txBody>
      </p:sp>
      <p:sp>
        <p:nvSpPr>
          <p:cNvPr id="16" name="Text 14"/>
          <p:cNvSpPr txBox="1"/>
          <p:nvPr/>
        </p:nvSpPr>
        <p:spPr>
          <a:xfrm>
            <a:off x="978408" y="3529584"/>
            <a:ext cx="1530020" cy="292608"/>
          </a:xfrm>
          <a:prstGeom prst="rect">
            <a:avLst/>
          </a:prstGeom>
          <a:noFill/>
          <a:ln/>
        </p:spPr>
        <p:txBody>
          <a:bodyPr wrap="square" lIns="0" tIns="0" rIns="0" bIns="0" rtlCol="0" anchor="ctr"/>
          <a:lstStyle/>
          <a:p>
            <a:pPr marL="0" indent="0" algn="ctr">
              <a:buNone/>
            </a:pPr>
            <a:r>
              <a:rPr lang="en-US" sz="1050" dirty="0">
                <a:solidFill>
                  <a:srgbClr val="5D6B7E"/>
                </a:solidFill>
                <a:latin typeface="Calibri" pitchFamily="34" charset="0"/>
                <a:ea typeface="Calibri" pitchFamily="34" charset="-122"/>
                <a:cs typeface="Calibri" pitchFamily="34" charset="-120"/>
              </a:rPr>
              <a:t>and push it forward</a:t>
            </a:r>
            <a:endParaRPr lang="en-US" sz="1050" dirty="0"/>
          </a:p>
        </p:txBody>
      </p:sp>
      <p:sp>
        <p:nvSpPr>
          <p:cNvPr id="17" name="Shape 15"/>
          <p:cNvSpPr/>
          <p:nvPr/>
        </p:nvSpPr>
        <p:spPr>
          <a:xfrm>
            <a:off x="2654732" y="1975104"/>
            <a:ext cx="1124712" cy="0"/>
          </a:xfrm>
          <a:prstGeom prst="line">
            <a:avLst/>
          </a:prstGeom>
          <a:noFill/>
          <a:ln w="20320">
            <a:solidFill>
              <a:srgbClr val="5D6B7E"/>
            </a:solidFill>
            <a:prstDash val="solid"/>
            <a:headEnd type="none"/>
            <a:tailEnd type="triangle"/>
          </a:ln>
        </p:spPr>
        <p:txBody>
          <a:bodyPr/>
          <a:lstStyle/>
          <a:p>
            <a:endParaRPr lang="en-CA"/>
          </a:p>
        </p:txBody>
      </p:sp>
      <p:sp>
        <p:nvSpPr>
          <p:cNvPr id="18" name="Shape 16"/>
          <p:cNvSpPr/>
          <p:nvPr/>
        </p:nvSpPr>
        <p:spPr>
          <a:xfrm>
            <a:off x="4690758" y="2450592"/>
            <a:ext cx="0" cy="603504"/>
          </a:xfrm>
          <a:prstGeom prst="line">
            <a:avLst/>
          </a:prstGeom>
          <a:noFill/>
          <a:ln w="20320">
            <a:solidFill>
              <a:srgbClr val="5D6B7E"/>
            </a:solidFill>
            <a:prstDash val="solid"/>
            <a:headEnd type="none"/>
            <a:tailEnd type="triangle"/>
          </a:ln>
        </p:spPr>
        <p:txBody>
          <a:bodyPr/>
          <a:lstStyle/>
          <a:p>
            <a:endParaRPr lang="en-CA"/>
          </a:p>
        </p:txBody>
      </p:sp>
      <p:sp>
        <p:nvSpPr>
          <p:cNvPr id="19" name="Shape 17"/>
          <p:cNvSpPr/>
          <p:nvPr/>
        </p:nvSpPr>
        <p:spPr>
          <a:xfrm flipH="1">
            <a:off x="2654732" y="3529584"/>
            <a:ext cx="1124712" cy="0"/>
          </a:xfrm>
          <a:prstGeom prst="line">
            <a:avLst/>
          </a:prstGeom>
          <a:noFill/>
          <a:ln w="20320">
            <a:solidFill>
              <a:srgbClr val="5D6B7E"/>
            </a:solidFill>
            <a:prstDash val="solid"/>
            <a:headEnd type="none"/>
            <a:tailEnd type="triangle"/>
          </a:ln>
        </p:spPr>
        <p:txBody>
          <a:bodyPr/>
          <a:lstStyle/>
          <a:p>
            <a:endParaRPr lang="en-CA"/>
          </a:p>
        </p:txBody>
      </p:sp>
      <p:sp>
        <p:nvSpPr>
          <p:cNvPr id="20" name="Shape 18"/>
          <p:cNvSpPr/>
          <p:nvPr/>
        </p:nvSpPr>
        <p:spPr>
          <a:xfrm flipV="1">
            <a:off x="1743418" y="2450592"/>
            <a:ext cx="0" cy="603504"/>
          </a:xfrm>
          <a:prstGeom prst="line">
            <a:avLst/>
          </a:prstGeom>
          <a:noFill/>
          <a:ln w="20320">
            <a:solidFill>
              <a:srgbClr val="5D6B7E"/>
            </a:solidFill>
            <a:prstDash val="solid"/>
            <a:headEnd type="none"/>
            <a:tailEnd type="triangle"/>
          </a:ln>
        </p:spPr>
        <p:txBody>
          <a:bodyPr/>
          <a:lstStyle/>
          <a:p>
            <a:endParaRPr lang="en-CA"/>
          </a:p>
        </p:txBody>
      </p:sp>
      <p:sp>
        <p:nvSpPr>
          <p:cNvPr id="21" name="Text 19"/>
          <p:cNvSpPr txBox="1"/>
          <p:nvPr/>
        </p:nvSpPr>
        <p:spPr>
          <a:xfrm>
            <a:off x="2531288" y="2404872"/>
            <a:ext cx="1371600" cy="402336"/>
          </a:xfrm>
          <a:prstGeom prst="rect">
            <a:avLst/>
          </a:prstGeom>
          <a:noFill/>
          <a:ln/>
        </p:spPr>
        <p:txBody>
          <a:bodyPr wrap="square" lIns="0" tIns="0" rIns="0" bIns="0" rtlCol="0" anchor="ctr"/>
          <a:lstStyle/>
          <a:p>
            <a:pPr marL="0" indent="0" algn="ctr">
              <a:lnSpc>
                <a:spcPct val="112000"/>
              </a:lnSpc>
              <a:buNone/>
            </a:pPr>
            <a:r>
              <a:rPr lang="en-US" sz="2000" b="1" dirty="0">
                <a:solidFill>
                  <a:srgbClr val="16202E"/>
                </a:solidFill>
                <a:latin typeface="Cambria" pitchFamily="34" charset="0"/>
                <a:ea typeface="Cambria" pitchFamily="34" charset="-122"/>
                <a:cs typeface="Cambria" pitchFamily="34" charset="-120"/>
              </a:rPr>
              <a:t>Δt</a:t>
            </a:r>
            <a:endParaRPr lang="en-US" sz="2000" dirty="0"/>
          </a:p>
        </p:txBody>
      </p:sp>
      <p:sp>
        <p:nvSpPr>
          <p:cNvPr id="22" name="Text 20"/>
          <p:cNvSpPr txBox="1"/>
          <p:nvPr/>
        </p:nvSpPr>
        <p:spPr>
          <a:xfrm>
            <a:off x="2394128" y="2807208"/>
            <a:ext cx="1645920" cy="256032"/>
          </a:xfrm>
          <a:prstGeom prst="rect">
            <a:avLst/>
          </a:prstGeom>
          <a:noFill/>
          <a:ln/>
        </p:spPr>
        <p:txBody>
          <a:bodyPr wrap="square" lIns="0" tIns="0" rIns="0" bIns="0" rtlCol="0" anchor="ctr"/>
          <a:lstStyle/>
          <a:p>
            <a:pPr marL="0" indent="0" algn="ctr">
              <a:lnSpc>
                <a:spcPct val="112000"/>
              </a:lnSpc>
              <a:buNone/>
            </a:pPr>
            <a:r>
              <a:rPr lang="en-US" sz="1050" dirty="0">
                <a:solidFill>
                  <a:srgbClr val="5D6B7E"/>
                </a:solidFill>
                <a:latin typeface="Calibri" pitchFamily="34" charset="0"/>
                <a:ea typeface="Calibri" pitchFamily="34" charset="-122"/>
                <a:cs typeface="Calibri" pitchFamily="34" charset="-120"/>
              </a:rPr>
              <a:t>one time step</a:t>
            </a:r>
            <a:endParaRPr lang="en-US" sz="1050" dirty="0"/>
          </a:p>
        </p:txBody>
      </p:sp>
      <p:sp>
        <p:nvSpPr>
          <p:cNvPr id="23" name="Text 21"/>
          <p:cNvSpPr txBox="1"/>
          <p:nvPr/>
        </p:nvSpPr>
        <p:spPr>
          <a:xfrm>
            <a:off x="6324448" y="1371600"/>
            <a:ext cx="5300320" cy="274320"/>
          </a:xfrm>
          <a:prstGeom prst="rect">
            <a:avLst/>
          </a:prstGeom>
          <a:noFill/>
          <a:ln/>
        </p:spPr>
        <p:txBody>
          <a:bodyPr wrap="square" lIns="0" tIns="0" rIns="0" bIns="0" rtlCol="0" anchor="ctr"/>
          <a:lstStyle/>
          <a:p>
            <a:pPr marL="0" indent="0" algn="ctr">
              <a:lnSpc>
                <a:spcPct val="112000"/>
              </a:lnSpc>
              <a:buNone/>
            </a:pPr>
            <a:r>
              <a:rPr lang="en-US" sz="1200" b="1" dirty="0">
                <a:solidFill>
                  <a:srgbClr val="16202E"/>
                </a:solidFill>
                <a:latin typeface="Calibri" pitchFamily="34" charset="0"/>
                <a:ea typeface="Calibri" pitchFamily="34" charset="-122"/>
                <a:cs typeface="Calibri" pitchFamily="34" charset="-120"/>
              </a:rPr>
              <a:t>linear (cloud-in-cell) weights</a:t>
            </a:r>
            <a:endParaRPr lang="en-US" sz="1200" dirty="0"/>
          </a:p>
        </p:txBody>
      </p:sp>
      <p:sp>
        <p:nvSpPr>
          <p:cNvPr id="24" name="Shape 22"/>
          <p:cNvSpPr/>
          <p:nvPr/>
        </p:nvSpPr>
        <p:spPr>
          <a:xfrm>
            <a:off x="7397057" y="2919750"/>
            <a:ext cx="822960" cy="618978"/>
          </a:xfrm>
          <a:prstGeom prst="rect">
            <a:avLst/>
          </a:prstGeom>
          <a:solidFill>
            <a:srgbClr val="0F7C8A">
              <a:alpha val="18000"/>
            </a:srgbClr>
          </a:solidFill>
          <a:ln w="19050">
            <a:solidFill>
              <a:srgbClr val="0F7C8A"/>
            </a:solidFill>
            <a:prstDash val="solid"/>
          </a:ln>
        </p:spPr>
        <p:txBody>
          <a:bodyPr/>
          <a:lstStyle/>
          <a:p>
            <a:endParaRPr lang="en-CA"/>
          </a:p>
        </p:txBody>
      </p:sp>
      <p:sp>
        <p:nvSpPr>
          <p:cNvPr id="25" name="Text 23"/>
          <p:cNvSpPr txBox="1"/>
          <p:nvPr/>
        </p:nvSpPr>
        <p:spPr>
          <a:xfrm>
            <a:off x="7305617" y="2645430"/>
            <a:ext cx="1005840" cy="237744"/>
          </a:xfrm>
          <a:prstGeom prst="rect">
            <a:avLst/>
          </a:prstGeom>
          <a:noFill/>
          <a:ln/>
        </p:spPr>
        <p:txBody>
          <a:bodyPr wrap="square" lIns="0" tIns="0" rIns="0" bIns="0" rtlCol="0" anchor="ctr"/>
          <a:lstStyle/>
          <a:p>
            <a:pPr marL="0" indent="0" algn="ctr">
              <a:lnSpc>
                <a:spcPct val="112000"/>
              </a:lnSpc>
              <a:buNone/>
            </a:pPr>
            <a:r>
              <a:rPr lang="en-US" sz="1200" dirty="0">
                <a:solidFill>
                  <a:srgbClr val="0F7C8A"/>
                </a:solidFill>
                <a:latin typeface="Calibri" pitchFamily="34" charset="0"/>
                <a:ea typeface="Calibri" pitchFamily="34" charset="-122"/>
                <a:cs typeface="Calibri" pitchFamily="34" charset="-120"/>
              </a:rPr>
              <a:t>1 − w</a:t>
            </a:r>
            <a:endParaRPr lang="en-US" sz="1200" dirty="0"/>
          </a:p>
        </p:txBody>
      </p:sp>
      <p:sp>
        <p:nvSpPr>
          <p:cNvPr id="26" name="Shape 24"/>
          <p:cNvSpPr/>
          <p:nvPr/>
        </p:nvSpPr>
        <p:spPr>
          <a:xfrm>
            <a:off x="10153223" y="2694666"/>
            <a:ext cx="822960" cy="844062"/>
          </a:xfrm>
          <a:prstGeom prst="rect">
            <a:avLst/>
          </a:prstGeom>
          <a:solidFill>
            <a:srgbClr val="C24E17">
              <a:alpha val="18000"/>
            </a:srgbClr>
          </a:solidFill>
          <a:ln w="19050">
            <a:solidFill>
              <a:srgbClr val="C24E17"/>
            </a:solidFill>
            <a:prstDash val="solid"/>
          </a:ln>
        </p:spPr>
        <p:txBody>
          <a:bodyPr/>
          <a:lstStyle/>
          <a:p>
            <a:endParaRPr lang="en-CA"/>
          </a:p>
        </p:txBody>
      </p:sp>
      <p:sp>
        <p:nvSpPr>
          <p:cNvPr id="27" name="Text 25"/>
          <p:cNvSpPr txBox="1"/>
          <p:nvPr/>
        </p:nvSpPr>
        <p:spPr>
          <a:xfrm>
            <a:off x="10061783" y="2420346"/>
            <a:ext cx="1005840" cy="237744"/>
          </a:xfrm>
          <a:prstGeom prst="rect">
            <a:avLst/>
          </a:prstGeom>
          <a:noFill/>
          <a:ln/>
        </p:spPr>
        <p:txBody>
          <a:bodyPr wrap="square" lIns="0" tIns="0" rIns="0" bIns="0" rtlCol="0" anchor="ctr"/>
          <a:lstStyle/>
          <a:p>
            <a:pPr marL="0" indent="0" algn="ctr">
              <a:lnSpc>
                <a:spcPct val="112000"/>
              </a:lnSpc>
              <a:buNone/>
            </a:pPr>
            <a:r>
              <a:rPr lang="en-US" sz="1200" dirty="0">
                <a:solidFill>
                  <a:srgbClr val="C24E17"/>
                </a:solidFill>
                <a:latin typeface="Calibri" pitchFamily="34" charset="0"/>
                <a:ea typeface="Calibri" pitchFamily="34" charset="-122"/>
                <a:cs typeface="Calibri" pitchFamily="34" charset="-120"/>
              </a:rPr>
              <a:t>w</a:t>
            </a:r>
            <a:endParaRPr lang="en-US" sz="1200" dirty="0"/>
          </a:p>
        </p:txBody>
      </p:sp>
      <p:sp>
        <p:nvSpPr>
          <p:cNvPr id="28" name="Shape 26"/>
          <p:cNvSpPr/>
          <p:nvPr/>
        </p:nvSpPr>
        <p:spPr>
          <a:xfrm>
            <a:off x="6397600" y="3538728"/>
            <a:ext cx="5154016" cy="0"/>
          </a:xfrm>
          <a:prstGeom prst="line">
            <a:avLst/>
          </a:prstGeom>
          <a:noFill/>
          <a:ln w="20320">
            <a:solidFill>
              <a:srgbClr val="D3DDE3"/>
            </a:solidFill>
            <a:prstDash val="solid"/>
            <a:headEnd type="none"/>
            <a:tailEnd type="none"/>
          </a:ln>
        </p:spPr>
        <p:txBody>
          <a:bodyPr/>
          <a:lstStyle/>
          <a:p>
            <a:endParaRPr lang="en-CA"/>
          </a:p>
        </p:txBody>
      </p:sp>
      <p:sp>
        <p:nvSpPr>
          <p:cNvPr id="29" name="Shape 27"/>
          <p:cNvSpPr/>
          <p:nvPr/>
        </p:nvSpPr>
        <p:spPr>
          <a:xfrm>
            <a:off x="7730813" y="3461004"/>
            <a:ext cx="155448" cy="155448"/>
          </a:xfrm>
          <a:prstGeom prst="ellipse">
            <a:avLst/>
          </a:prstGeom>
          <a:solidFill>
            <a:srgbClr val="16202E"/>
          </a:solidFill>
          <a:ln w="15875">
            <a:solidFill>
              <a:srgbClr val="16202E"/>
            </a:solidFill>
            <a:prstDash val="solid"/>
          </a:ln>
        </p:spPr>
        <p:txBody>
          <a:bodyPr/>
          <a:lstStyle/>
          <a:p>
            <a:endParaRPr lang="en-CA"/>
          </a:p>
        </p:txBody>
      </p:sp>
      <p:sp>
        <p:nvSpPr>
          <p:cNvPr id="30" name="Shape 28"/>
          <p:cNvSpPr/>
          <p:nvPr/>
        </p:nvSpPr>
        <p:spPr>
          <a:xfrm>
            <a:off x="10486979" y="3461004"/>
            <a:ext cx="155448" cy="155448"/>
          </a:xfrm>
          <a:prstGeom prst="ellipse">
            <a:avLst/>
          </a:prstGeom>
          <a:solidFill>
            <a:srgbClr val="16202E"/>
          </a:solidFill>
          <a:ln w="15875">
            <a:solidFill>
              <a:srgbClr val="16202E"/>
            </a:solidFill>
            <a:prstDash val="solid"/>
          </a:ln>
        </p:spPr>
        <p:txBody>
          <a:bodyPr/>
          <a:lstStyle/>
          <a:p>
            <a:endParaRPr lang="en-CA"/>
          </a:p>
        </p:txBody>
      </p:sp>
      <p:sp>
        <p:nvSpPr>
          <p:cNvPr id="31" name="Text 29"/>
          <p:cNvSpPr txBox="1"/>
          <p:nvPr/>
        </p:nvSpPr>
        <p:spPr>
          <a:xfrm>
            <a:off x="7168457" y="3648456"/>
            <a:ext cx="1280160" cy="237744"/>
          </a:xfrm>
          <a:prstGeom prst="rect">
            <a:avLst/>
          </a:prstGeom>
          <a:noFill/>
          <a:ln/>
        </p:spPr>
        <p:txBody>
          <a:bodyPr wrap="square" lIns="0" tIns="0" rIns="0" bIns="0" rtlCol="0" anchor="ctr"/>
          <a:lstStyle/>
          <a:p>
            <a:pPr marL="0" indent="0" algn="ctr">
              <a:lnSpc>
                <a:spcPct val="112000"/>
              </a:lnSpc>
              <a:buNone/>
            </a:pPr>
            <a:r>
              <a:rPr lang="en-US" sz="1100" dirty="0">
                <a:solidFill>
                  <a:srgbClr val="16202E"/>
                </a:solidFill>
                <a:latin typeface="Calibri" pitchFamily="34" charset="0"/>
                <a:ea typeface="Calibri" pitchFamily="34" charset="-122"/>
                <a:cs typeface="Calibri" pitchFamily="34" charset="-120"/>
              </a:rPr>
              <a:t>node i</a:t>
            </a:r>
            <a:endParaRPr lang="en-US" sz="1100" dirty="0"/>
          </a:p>
        </p:txBody>
      </p:sp>
      <p:sp>
        <p:nvSpPr>
          <p:cNvPr id="32" name="Text 30"/>
          <p:cNvSpPr txBox="1"/>
          <p:nvPr/>
        </p:nvSpPr>
        <p:spPr>
          <a:xfrm>
            <a:off x="9924623" y="3648456"/>
            <a:ext cx="1280160" cy="237744"/>
          </a:xfrm>
          <a:prstGeom prst="rect">
            <a:avLst/>
          </a:prstGeom>
          <a:noFill/>
          <a:ln/>
        </p:spPr>
        <p:txBody>
          <a:bodyPr wrap="square" lIns="0" tIns="0" rIns="0" bIns="0" rtlCol="0" anchor="ctr"/>
          <a:lstStyle/>
          <a:p>
            <a:pPr marL="0" indent="0" algn="ctr">
              <a:lnSpc>
                <a:spcPct val="112000"/>
              </a:lnSpc>
              <a:buNone/>
            </a:pPr>
            <a:r>
              <a:rPr lang="en-US" sz="1100" dirty="0">
                <a:solidFill>
                  <a:srgbClr val="16202E"/>
                </a:solidFill>
                <a:latin typeface="Calibri" pitchFamily="34" charset="0"/>
                <a:ea typeface="Calibri" pitchFamily="34" charset="-122"/>
                <a:cs typeface="Calibri" pitchFamily="34" charset="-120"/>
              </a:rPr>
              <a:t>node i+1</a:t>
            </a:r>
            <a:endParaRPr lang="en-US" sz="1100" dirty="0"/>
          </a:p>
        </p:txBody>
      </p:sp>
      <p:sp>
        <p:nvSpPr>
          <p:cNvPr id="33" name="Shape 31"/>
          <p:cNvSpPr/>
          <p:nvPr/>
        </p:nvSpPr>
        <p:spPr>
          <a:xfrm flipV="1">
            <a:off x="9398633" y="1856232"/>
            <a:ext cx="0" cy="1664208"/>
          </a:xfrm>
          <a:prstGeom prst="line">
            <a:avLst/>
          </a:prstGeom>
          <a:noFill/>
          <a:ln w="11430">
            <a:solidFill>
              <a:srgbClr val="5D6B7E"/>
            </a:solidFill>
            <a:prstDash val="dot"/>
            <a:headEnd type="none"/>
            <a:tailEnd type="none"/>
          </a:ln>
        </p:spPr>
        <p:txBody>
          <a:bodyPr/>
          <a:lstStyle/>
          <a:p>
            <a:endParaRPr lang="en-CA"/>
          </a:p>
        </p:txBody>
      </p:sp>
      <p:sp>
        <p:nvSpPr>
          <p:cNvPr id="34" name="Shape 32"/>
          <p:cNvSpPr/>
          <p:nvPr/>
        </p:nvSpPr>
        <p:spPr>
          <a:xfrm>
            <a:off x="9279761" y="3419856"/>
            <a:ext cx="237744" cy="237744"/>
          </a:xfrm>
          <a:prstGeom prst="star5">
            <a:avLst/>
          </a:prstGeom>
          <a:solidFill>
            <a:srgbClr val="C24E17"/>
          </a:solidFill>
          <a:ln w="6350">
            <a:solidFill>
              <a:srgbClr val="C24E17"/>
            </a:solidFill>
            <a:prstDash val="solid"/>
          </a:ln>
        </p:spPr>
        <p:txBody>
          <a:bodyPr/>
          <a:lstStyle/>
          <a:p>
            <a:endParaRPr lang="en-CA"/>
          </a:p>
        </p:txBody>
      </p:sp>
      <p:sp>
        <p:nvSpPr>
          <p:cNvPr id="35" name="Text 33"/>
          <p:cNvSpPr txBox="1"/>
          <p:nvPr/>
        </p:nvSpPr>
        <p:spPr>
          <a:xfrm>
            <a:off x="8941433" y="3648456"/>
            <a:ext cx="914400" cy="237744"/>
          </a:xfrm>
          <a:prstGeom prst="rect">
            <a:avLst/>
          </a:prstGeom>
          <a:noFill/>
          <a:ln/>
        </p:spPr>
        <p:txBody>
          <a:bodyPr wrap="square" lIns="0" tIns="0" rIns="0" bIns="0" rtlCol="0" anchor="ctr"/>
          <a:lstStyle/>
          <a:p>
            <a:pPr marL="0" indent="0" algn="ctr">
              <a:buNone/>
            </a:pPr>
            <a:r>
              <a:rPr lang="en-US" sz="1100" dirty="0">
                <a:solidFill>
                  <a:srgbClr val="C24E17"/>
                </a:solidFill>
                <a:latin typeface="Calibri" pitchFamily="34" charset="0"/>
                <a:ea typeface="Calibri" pitchFamily="34" charset="-122"/>
                <a:cs typeface="Calibri" pitchFamily="34" charset="-120"/>
              </a:rPr>
              <a:t>x</a:t>
            </a:r>
            <a:r>
              <a:rPr lang="en-US" sz="1100" baseline="-40000" dirty="0">
                <a:solidFill>
                  <a:srgbClr val="C24E17"/>
                </a:solidFill>
                <a:latin typeface="Calibri" pitchFamily="34" charset="0"/>
                <a:ea typeface="Calibri" pitchFamily="34" charset="-122"/>
                <a:cs typeface="Calibri" pitchFamily="34" charset="-120"/>
              </a:rPr>
              <a:t>p</a:t>
            </a:r>
            <a:endParaRPr lang="en-US" sz="1100" dirty="0"/>
          </a:p>
        </p:txBody>
      </p:sp>
      <p:sp>
        <p:nvSpPr>
          <p:cNvPr id="40" name="Text 38"/>
          <p:cNvSpPr txBox="1"/>
          <p:nvPr/>
        </p:nvSpPr>
        <p:spPr>
          <a:xfrm>
            <a:off x="6324448" y="3886200"/>
            <a:ext cx="5300320" cy="292608"/>
          </a:xfrm>
          <a:prstGeom prst="rect">
            <a:avLst/>
          </a:prstGeom>
          <a:noFill/>
          <a:ln/>
        </p:spPr>
        <p:txBody>
          <a:bodyPr wrap="square" lIns="0" tIns="0" rIns="0" bIns="0" rtlCol="0" anchor="ctr"/>
          <a:lstStyle/>
          <a:p>
            <a:pPr marL="0" indent="0" algn="ctr">
              <a:lnSpc>
                <a:spcPct val="112000"/>
              </a:lnSpc>
              <a:buNone/>
            </a:pPr>
            <a:r>
              <a:rPr lang="en-US" sz="1050" dirty="0">
                <a:solidFill>
                  <a:srgbClr val="5D6B7E"/>
                </a:solidFill>
                <a:latin typeface="Calibri" pitchFamily="34" charset="0"/>
                <a:ea typeface="Calibri" pitchFamily="34" charset="-122"/>
                <a:cs typeface="Calibri" pitchFamily="34" charset="-120"/>
              </a:rPr>
              <a:t>the same weights deposit ρ and gather E</a:t>
            </a:r>
            <a:endParaRPr lang="en-US" sz="1050" dirty="0"/>
          </a:p>
        </p:txBody>
      </p:sp>
      <p:sp>
        <p:nvSpPr>
          <p:cNvPr id="41" name="Text 39"/>
          <p:cNvSpPr txBox="1"/>
          <p:nvPr/>
        </p:nvSpPr>
        <p:spPr>
          <a:xfrm>
            <a:off x="566928" y="4389120"/>
            <a:ext cx="11057839" cy="1371600"/>
          </a:xfrm>
          <a:prstGeom prst="rect">
            <a:avLst/>
          </a:prstGeom>
          <a:noFill/>
          <a:ln/>
        </p:spPr>
        <p:txBody>
          <a:bodyPr wrap="square" lIns="0" tIns="0" rIns="0" bIns="0" rtlCol="0" anchor="t"/>
          <a:lstStyle/>
          <a:p>
            <a:pPr marL="342900" indent="-342900">
              <a:spcAft>
                <a:spcPts val="700"/>
              </a:spcAft>
              <a:buSzPct val="100000"/>
              <a:buChar char="•"/>
            </a:pPr>
            <a:r>
              <a:rPr lang="en-US" sz="1350" dirty="0">
                <a:solidFill>
                  <a:srgbClr val="16202E"/>
                </a:solidFill>
                <a:latin typeface="Calibri" pitchFamily="34" charset="0"/>
                <a:ea typeface="Calibri" pitchFamily="34" charset="-122"/>
                <a:cs typeface="Calibri" pitchFamily="34" charset="-120"/>
              </a:rPr>
              <a:t>Leapfrog integration, linear CIC (cloud-in-cell) interpolation for both the charge deposition and the field gather</a:t>
            </a:r>
            <a:endParaRPr lang="en-US" sz="1350" dirty="0"/>
          </a:p>
          <a:p>
            <a:pPr marL="342900" indent="-342900">
              <a:spcAft>
                <a:spcPts val="700"/>
              </a:spcAft>
              <a:buSzPct val="100000"/>
              <a:buChar char="•"/>
            </a:pPr>
            <a:r>
              <a:rPr lang="en-US" sz="1350" dirty="0">
                <a:solidFill>
                  <a:srgbClr val="16202E"/>
                </a:solidFill>
                <a:latin typeface="Calibri" pitchFamily="34" charset="0"/>
                <a:ea typeface="Calibri" pitchFamily="34" charset="-122"/>
                <a:cs typeface="Calibri" pitchFamily="34" charset="-120"/>
              </a:rPr>
              <a:t>Cheap per step, simple, popular, uniform cell size</a:t>
            </a:r>
            <a:endParaRPr lang="en-US" sz="1350" dirty="0"/>
          </a:p>
          <a:p>
            <a:pPr marL="342900" indent="-342900">
              <a:spcAft>
                <a:spcPts val="700"/>
              </a:spcAft>
              <a:buSzPct val="100000"/>
              <a:buChar char="•"/>
            </a:pPr>
            <a:r>
              <a:rPr lang="en-US" sz="1350" dirty="0">
                <a:solidFill>
                  <a:srgbClr val="16202E"/>
                </a:solidFill>
                <a:latin typeface="Calibri" pitchFamily="34" charset="0"/>
                <a:ea typeface="Calibri" pitchFamily="34" charset="-122"/>
                <a:cs typeface="Calibri" pitchFamily="34" charset="-120"/>
              </a:rPr>
              <a:t>The catch: at Δx &gt; λ</a:t>
            </a:r>
            <a:r>
              <a:rPr lang="en-US" sz="1350" baseline="-25000" dirty="0">
                <a:solidFill>
                  <a:srgbClr val="16202E"/>
                </a:solidFill>
                <a:latin typeface="Calibri" pitchFamily="34" charset="0"/>
                <a:ea typeface="Calibri" pitchFamily="34" charset="-122"/>
                <a:cs typeface="Calibri" pitchFamily="34" charset="-120"/>
              </a:rPr>
              <a:t>De</a:t>
            </a:r>
            <a:r>
              <a:rPr lang="en-US" sz="1350" dirty="0">
                <a:solidFill>
                  <a:srgbClr val="16202E"/>
                </a:solidFill>
                <a:latin typeface="Calibri" pitchFamily="34" charset="0"/>
                <a:ea typeface="Calibri" pitchFamily="34" charset="-122"/>
                <a:cs typeface="Calibri" pitchFamily="34" charset="-120"/>
              </a:rPr>
              <a:t> the finite-grid instability forms!</a:t>
            </a:r>
            <a:endParaRPr lang="en-US" sz="1350" dirty="0"/>
          </a:p>
        </p:txBody>
      </p:sp>
      <p:sp>
        <p:nvSpPr>
          <p:cNvPr id="42" name="Shape 40"/>
          <p:cNvSpPr/>
          <p:nvPr/>
        </p:nvSpPr>
        <p:spPr>
          <a:xfrm>
            <a:off x="566928" y="5596128"/>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43" name="Shape 41"/>
          <p:cNvSpPr/>
          <p:nvPr/>
        </p:nvSpPr>
        <p:spPr>
          <a:xfrm>
            <a:off x="768096" y="5779008"/>
            <a:ext cx="201168" cy="201168"/>
          </a:xfrm>
          <a:prstGeom prst="ellipse">
            <a:avLst/>
          </a:prstGeom>
          <a:solidFill>
            <a:srgbClr val="C24E17"/>
          </a:solidFill>
          <a:ln w="12700">
            <a:solidFill>
              <a:srgbClr val="C24E17"/>
            </a:solidFill>
            <a:prstDash val="solid"/>
          </a:ln>
        </p:spPr>
        <p:txBody>
          <a:bodyPr/>
          <a:lstStyle/>
          <a:p>
            <a:endParaRPr lang="en-CA"/>
          </a:p>
        </p:txBody>
      </p:sp>
      <p:sp>
        <p:nvSpPr>
          <p:cNvPr id="44" name="Text 42"/>
          <p:cNvSpPr txBox="1"/>
          <p:nvPr/>
        </p:nvSpPr>
        <p:spPr>
          <a:xfrm>
            <a:off x="1078992" y="5623560"/>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Well behaved right up to the stability bound, but NOT unconditionally stable</a:t>
            </a:r>
            <a:endParaRPr lang="en-US" sz="1400" dirty="0"/>
          </a:p>
        </p:txBody>
      </p:sp>
      <p:sp>
        <p:nvSpPr>
          <p:cNvPr id="45" name="Text 43"/>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46" name="Text 44"/>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3</a:t>
            </a:r>
            <a:endParaRPr lang="en-US" sz="950" dirty="0"/>
          </a:p>
        </p:txBody>
      </p:sp>
      <p:cxnSp>
        <p:nvCxnSpPr>
          <p:cNvPr id="48" name="Straight Connector 47">
            <a:extLst>
              <a:ext uri="{FF2B5EF4-FFF2-40B4-BE49-F238E27FC236}">
                <a16:creationId xmlns:a16="http://schemas.microsoft.com/office/drawing/2014/main" id="{F026D77B-4425-A153-05DF-1D000D4BE77D}"/>
              </a:ext>
            </a:extLst>
          </p:cNvPr>
          <p:cNvCxnSpPr>
            <a:cxnSpLocks/>
          </p:cNvCxnSpPr>
          <p:nvPr/>
        </p:nvCxnSpPr>
        <p:spPr>
          <a:xfrm>
            <a:off x="7730813" y="2182483"/>
            <a:ext cx="1667820" cy="0"/>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85526D42-0772-3B40-0232-F9B7682ED99C}"/>
              </a:ext>
            </a:extLst>
          </p:cNvPr>
          <p:cNvCxnSpPr>
            <a:cxnSpLocks/>
          </p:cNvCxnSpPr>
          <p:nvPr/>
        </p:nvCxnSpPr>
        <p:spPr>
          <a:xfrm>
            <a:off x="7730813" y="2182483"/>
            <a:ext cx="0" cy="146649"/>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01536481-AB7D-9A2A-263F-CD9E2E857960}"/>
              </a:ext>
            </a:extLst>
          </p:cNvPr>
          <p:cNvCxnSpPr>
            <a:cxnSpLocks/>
          </p:cNvCxnSpPr>
          <p:nvPr/>
        </p:nvCxnSpPr>
        <p:spPr>
          <a:xfrm>
            <a:off x="9398633" y="2182483"/>
            <a:ext cx="0" cy="146649"/>
          </a:xfrm>
          <a:prstGeom prst="line">
            <a:avLst/>
          </a:prstGeom>
        </p:spPr>
        <p:style>
          <a:lnRef idx="1">
            <a:schemeClr val="dk1"/>
          </a:lnRef>
          <a:fillRef idx="0">
            <a:schemeClr val="dk1"/>
          </a:fillRef>
          <a:effectRef idx="0">
            <a:schemeClr val="dk1"/>
          </a:effectRef>
          <a:fontRef idx="minor">
            <a:schemeClr val="tx1"/>
          </a:fontRef>
        </p:style>
      </p:cxnSp>
      <p:sp>
        <p:nvSpPr>
          <p:cNvPr id="57" name="TextBox 56">
            <a:extLst>
              <a:ext uri="{FF2B5EF4-FFF2-40B4-BE49-F238E27FC236}">
                <a16:creationId xmlns:a16="http://schemas.microsoft.com/office/drawing/2014/main" id="{D39570A5-C651-25C8-85E8-7C44D43E79FE}"/>
              </a:ext>
            </a:extLst>
          </p:cNvPr>
          <p:cNvSpPr txBox="1"/>
          <p:nvPr/>
        </p:nvSpPr>
        <p:spPr>
          <a:xfrm>
            <a:off x="8379296" y="1939081"/>
            <a:ext cx="295274" cy="276999"/>
          </a:xfrm>
          <a:prstGeom prst="rect">
            <a:avLst/>
          </a:prstGeom>
          <a:noFill/>
        </p:spPr>
        <p:txBody>
          <a:bodyPr wrap="none" rtlCol="0">
            <a:spAutoFit/>
          </a:bodyPr>
          <a:lstStyle/>
          <a:p>
            <a:r>
              <a:rPr lang="en-GB" sz="1200" dirty="0"/>
              <a:t>w</a:t>
            </a:r>
            <a:endParaRPr lang="en-CA"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700784" cy="256032"/>
          </a:xfrm>
          <a:prstGeom prst="roundRect">
            <a:avLst>
              <a:gd name="adj" fmla="val 46429"/>
            </a:avLst>
          </a:prstGeom>
          <a:solidFill>
            <a:srgbClr val="9C6A2E"/>
          </a:solidFill>
          <a:ln w="12700">
            <a:solidFill>
              <a:srgbClr val="9C6A2E"/>
            </a:solidFill>
            <a:prstDash val="solid"/>
          </a:ln>
        </p:spPr>
        <p:txBody>
          <a:bodyPr/>
          <a:lstStyle/>
          <a:p>
            <a:endParaRPr lang="en-CA"/>
          </a:p>
        </p:txBody>
      </p:sp>
      <p:sp>
        <p:nvSpPr>
          <p:cNvPr id="3" name="Text 1"/>
          <p:cNvSpPr txBox="1"/>
          <p:nvPr/>
        </p:nvSpPr>
        <p:spPr>
          <a:xfrm>
            <a:off x="566928" y="384048"/>
            <a:ext cx="1700784"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SCHEME 2</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Explicit energy-conserving PIC (EC-PIC)</a:t>
            </a:r>
            <a:endParaRPr lang="en-US" sz="2900" dirty="0"/>
          </a:p>
        </p:txBody>
      </p:sp>
      <p:sp>
        <p:nvSpPr>
          <p:cNvPr id="5" name="Text 3"/>
          <p:cNvSpPr txBox="1"/>
          <p:nvPr/>
        </p:nvSpPr>
        <p:spPr>
          <a:xfrm>
            <a:off x="566928" y="1627632"/>
            <a:ext cx="5852160" cy="3657600"/>
          </a:xfrm>
          <a:prstGeom prst="rect">
            <a:avLst/>
          </a:prstGeom>
          <a:noFill/>
          <a:ln/>
        </p:spPr>
        <p:txBody>
          <a:bodyPr wrap="square" lIns="0" tIns="0" rIns="0" bIns="0" rtlCol="0" anchor="t"/>
          <a:lstStyle/>
          <a:p>
            <a:pPr marL="342900" indent="-342900">
              <a:spcAft>
                <a:spcPts val="1400"/>
              </a:spcAft>
              <a:buSzPct val="100000"/>
              <a:buChar char="•"/>
            </a:pPr>
            <a:r>
              <a:rPr lang="en-US" sz="1450" dirty="0">
                <a:solidFill>
                  <a:srgbClr val="16202E"/>
                </a:solidFill>
                <a:latin typeface="Calibri" pitchFamily="34" charset="0"/>
                <a:ea typeface="Calibri" pitchFamily="34" charset="-122"/>
                <a:cs typeface="Calibri" pitchFamily="34" charset="-120"/>
              </a:rPr>
              <a:t>Nearest-grid-point (NGP) interpolation for the field in 1D, linear for the charge </a:t>
            </a:r>
          </a:p>
          <a:p>
            <a:pPr marL="342900" indent="-342900">
              <a:spcAft>
                <a:spcPts val="1400"/>
              </a:spcAft>
              <a:buSzPct val="100000"/>
              <a:buChar char="•"/>
            </a:pPr>
            <a:r>
              <a:rPr lang="en-US" sz="1450" dirty="0">
                <a:solidFill>
                  <a:srgbClr val="16202E"/>
                </a:solidFill>
                <a:latin typeface="Calibri" pitchFamily="34" charset="0"/>
                <a:ea typeface="Calibri" pitchFamily="34" charset="-122"/>
                <a:cs typeface="Calibri" pitchFamily="34" charset="-120"/>
              </a:rPr>
              <a:t>Energy conserved as Δt → 0, and well enough for CFL-compliant steps (Lewis 1970; Langdon 1973)</a:t>
            </a:r>
            <a:endParaRPr lang="en-US" sz="1450" dirty="0"/>
          </a:p>
          <a:p>
            <a:pPr marL="342900" indent="-342900">
              <a:spcAft>
                <a:spcPts val="1400"/>
              </a:spcAft>
              <a:buSzPct val="100000"/>
              <a:buChar char="•"/>
            </a:pPr>
            <a:r>
              <a:rPr lang="en-US" sz="1450" dirty="0">
                <a:solidFill>
                  <a:srgbClr val="16202E"/>
                </a:solidFill>
                <a:latin typeface="Calibri" pitchFamily="34" charset="0"/>
                <a:ea typeface="Calibri" pitchFamily="34" charset="-122"/>
                <a:cs typeface="Calibri" pitchFamily="34" charset="-120"/>
              </a:rPr>
              <a:t>Crucially it suppresses the finite-grid instability at low drift velocity (Barnes &amp; Chacón 2021), so Δx &gt; λ</a:t>
            </a:r>
            <a:r>
              <a:rPr lang="en-US" sz="1450" baseline="-25000" dirty="0">
                <a:solidFill>
                  <a:srgbClr val="16202E"/>
                </a:solidFill>
                <a:latin typeface="Calibri" pitchFamily="34" charset="0"/>
                <a:ea typeface="Calibri" pitchFamily="34" charset="-122"/>
                <a:cs typeface="Calibri" pitchFamily="34" charset="-120"/>
              </a:rPr>
              <a:t>De</a:t>
            </a:r>
            <a:r>
              <a:rPr lang="en-US" sz="1450" dirty="0">
                <a:solidFill>
                  <a:srgbClr val="16202E"/>
                </a:solidFill>
                <a:latin typeface="Calibri" pitchFamily="34" charset="0"/>
                <a:ea typeface="Calibri" pitchFamily="34" charset="-122"/>
                <a:cs typeface="Calibri" pitchFamily="34" charset="-120"/>
              </a:rPr>
              <a:t> becomes usable</a:t>
            </a:r>
            <a:endParaRPr lang="en-US" sz="1450" dirty="0"/>
          </a:p>
          <a:p>
            <a:pPr marL="342900" indent="-342900">
              <a:spcAft>
                <a:spcPts val="1400"/>
              </a:spcAft>
              <a:buSzPct val="100000"/>
              <a:buChar char="•"/>
            </a:pPr>
            <a:r>
              <a:rPr lang="en-US" sz="1450" dirty="0">
                <a:solidFill>
                  <a:srgbClr val="16202E"/>
                </a:solidFill>
                <a:latin typeface="Calibri" pitchFamily="34" charset="0"/>
                <a:ea typeface="Calibri" pitchFamily="34" charset="-122"/>
                <a:cs typeface="Calibri" pitchFamily="34" charset="-120"/>
              </a:rPr>
              <a:t>Powis &amp; Kaganovich (2024): works for 1D discharges on non-uniform grids, though with accuracy loss</a:t>
            </a:r>
          </a:p>
          <a:p>
            <a:pPr marL="342900" indent="-342900">
              <a:spcAft>
                <a:spcPts val="1400"/>
              </a:spcAft>
              <a:buSzPct val="100000"/>
              <a:buChar char="•"/>
            </a:pPr>
            <a:r>
              <a:rPr lang="en-US" sz="1450" dirty="0">
                <a:solidFill>
                  <a:srgbClr val="16202E"/>
                </a:solidFill>
                <a:latin typeface="Calibri" pitchFamily="34" charset="0"/>
                <a:ea typeface="Calibri" pitchFamily="34" charset="-122"/>
                <a:cs typeface="Calibri" pitchFamily="34" charset="-120"/>
              </a:rPr>
              <a:t>What you give up: momentum conservation, and Δt is still CFL-limited by the smallest cell</a:t>
            </a:r>
            <a:endParaRPr lang="en-US" sz="1450" dirty="0"/>
          </a:p>
        </p:txBody>
      </p:sp>
      <p:sp>
        <p:nvSpPr>
          <p:cNvPr id="6" name="Text 4"/>
          <p:cNvSpPr txBox="1"/>
          <p:nvPr/>
        </p:nvSpPr>
        <p:spPr>
          <a:xfrm>
            <a:off x="6720840" y="1664208"/>
            <a:ext cx="4846320" cy="274320"/>
          </a:xfrm>
          <a:prstGeom prst="rect">
            <a:avLst/>
          </a:prstGeom>
          <a:noFill/>
          <a:ln/>
        </p:spPr>
        <p:txBody>
          <a:bodyPr wrap="square" lIns="0" tIns="0" rIns="0" bIns="0" rtlCol="0" anchor="ctr"/>
          <a:lstStyle/>
          <a:p>
            <a:pPr marL="0" indent="0" algn="ctr">
              <a:lnSpc>
                <a:spcPct val="112000"/>
              </a:lnSpc>
              <a:buNone/>
            </a:pPr>
            <a:r>
              <a:rPr lang="en-US" sz="1200" b="1" dirty="0">
                <a:solidFill>
                  <a:srgbClr val="16202E"/>
                </a:solidFill>
                <a:latin typeface="Calibri" pitchFamily="34" charset="0"/>
                <a:ea typeface="Calibri" pitchFamily="34" charset="-122"/>
                <a:cs typeface="Calibri" pitchFamily="34" charset="-120"/>
              </a:rPr>
              <a:t>nearest-grid-point field</a:t>
            </a:r>
            <a:endParaRPr lang="en-US" sz="1200" dirty="0"/>
          </a:p>
        </p:txBody>
      </p:sp>
      <p:sp>
        <p:nvSpPr>
          <p:cNvPr id="7" name="Shape 5"/>
          <p:cNvSpPr/>
          <p:nvPr/>
        </p:nvSpPr>
        <p:spPr>
          <a:xfrm>
            <a:off x="6949440" y="3547872"/>
            <a:ext cx="1141171" cy="658368"/>
          </a:xfrm>
          <a:prstGeom prst="rect">
            <a:avLst/>
          </a:prstGeom>
          <a:solidFill>
            <a:srgbClr val="9C6A2E">
              <a:alpha val="13000"/>
            </a:srgbClr>
          </a:solidFill>
          <a:ln w="19050">
            <a:solidFill>
              <a:srgbClr val="9C6A2E"/>
            </a:solidFill>
            <a:prstDash val="solid"/>
          </a:ln>
        </p:spPr>
        <p:txBody>
          <a:bodyPr/>
          <a:lstStyle/>
          <a:p>
            <a:endParaRPr lang="en-CA"/>
          </a:p>
        </p:txBody>
      </p:sp>
      <p:sp>
        <p:nvSpPr>
          <p:cNvPr id="8" name="Shape 6"/>
          <p:cNvSpPr/>
          <p:nvPr/>
        </p:nvSpPr>
        <p:spPr>
          <a:xfrm>
            <a:off x="8090611" y="2706624"/>
            <a:ext cx="1141171" cy="1499616"/>
          </a:xfrm>
          <a:prstGeom prst="rect">
            <a:avLst/>
          </a:prstGeom>
          <a:solidFill>
            <a:srgbClr val="9C6A2E">
              <a:alpha val="30000"/>
            </a:srgbClr>
          </a:solidFill>
          <a:ln w="19050">
            <a:solidFill>
              <a:srgbClr val="9C6A2E"/>
            </a:solidFill>
            <a:prstDash val="solid"/>
          </a:ln>
        </p:spPr>
        <p:txBody>
          <a:bodyPr/>
          <a:lstStyle/>
          <a:p>
            <a:endParaRPr lang="en-CA"/>
          </a:p>
        </p:txBody>
      </p:sp>
      <p:sp>
        <p:nvSpPr>
          <p:cNvPr id="9" name="Shape 7"/>
          <p:cNvSpPr/>
          <p:nvPr/>
        </p:nvSpPr>
        <p:spPr>
          <a:xfrm>
            <a:off x="9231782" y="3182112"/>
            <a:ext cx="1141171" cy="1024128"/>
          </a:xfrm>
          <a:prstGeom prst="rect">
            <a:avLst/>
          </a:prstGeom>
          <a:solidFill>
            <a:srgbClr val="9C6A2E">
              <a:alpha val="13000"/>
            </a:srgbClr>
          </a:solidFill>
          <a:ln w="19050">
            <a:solidFill>
              <a:srgbClr val="9C6A2E"/>
            </a:solidFill>
            <a:prstDash val="solid"/>
          </a:ln>
        </p:spPr>
        <p:txBody>
          <a:bodyPr/>
          <a:lstStyle/>
          <a:p>
            <a:endParaRPr lang="en-CA"/>
          </a:p>
        </p:txBody>
      </p:sp>
      <p:sp>
        <p:nvSpPr>
          <p:cNvPr id="10" name="Shape 8"/>
          <p:cNvSpPr/>
          <p:nvPr/>
        </p:nvSpPr>
        <p:spPr>
          <a:xfrm>
            <a:off x="10372954" y="2377440"/>
            <a:ext cx="965606" cy="1828800"/>
          </a:xfrm>
          <a:prstGeom prst="rect">
            <a:avLst/>
          </a:prstGeom>
          <a:solidFill>
            <a:srgbClr val="9C6A2E">
              <a:alpha val="13000"/>
            </a:srgbClr>
          </a:solidFill>
          <a:ln w="19050">
            <a:solidFill>
              <a:srgbClr val="9C6A2E"/>
            </a:solidFill>
            <a:prstDash val="solid"/>
          </a:ln>
        </p:spPr>
        <p:txBody>
          <a:bodyPr/>
          <a:lstStyle/>
          <a:p>
            <a:endParaRPr lang="en-CA"/>
          </a:p>
        </p:txBody>
      </p:sp>
      <p:sp>
        <p:nvSpPr>
          <p:cNvPr id="11" name="Shape 9"/>
          <p:cNvSpPr/>
          <p:nvPr/>
        </p:nvSpPr>
        <p:spPr>
          <a:xfrm>
            <a:off x="6949440" y="4206240"/>
            <a:ext cx="4389120" cy="0"/>
          </a:xfrm>
          <a:prstGeom prst="line">
            <a:avLst/>
          </a:prstGeom>
          <a:noFill/>
          <a:ln w="19050">
            <a:solidFill>
              <a:srgbClr val="D3DDE3"/>
            </a:solidFill>
            <a:prstDash val="solid"/>
            <a:headEnd type="none"/>
            <a:tailEnd type="none"/>
          </a:ln>
        </p:spPr>
        <p:txBody>
          <a:bodyPr/>
          <a:lstStyle/>
          <a:p>
            <a:endParaRPr lang="en-CA"/>
          </a:p>
        </p:txBody>
      </p:sp>
      <p:sp>
        <p:nvSpPr>
          <p:cNvPr id="12" name="Shape 10"/>
          <p:cNvSpPr/>
          <p:nvPr/>
        </p:nvSpPr>
        <p:spPr>
          <a:xfrm>
            <a:off x="6883603" y="4140403"/>
            <a:ext cx="131674" cy="131674"/>
          </a:xfrm>
          <a:prstGeom prst="ellipse">
            <a:avLst/>
          </a:prstGeom>
          <a:solidFill>
            <a:srgbClr val="FFFFFF"/>
          </a:solidFill>
          <a:ln w="20320">
            <a:solidFill>
              <a:srgbClr val="0F7C8A"/>
            </a:solidFill>
            <a:prstDash val="solid"/>
          </a:ln>
        </p:spPr>
        <p:txBody>
          <a:bodyPr/>
          <a:lstStyle/>
          <a:p>
            <a:endParaRPr lang="en-CA"/>
          </a:p>
        </p:txBody>
      </p:sp>
      <p:sp>
        <p:nvSpPr>
          <p:cNvPr id="13" name="Shape 11"/>
          <p:cNvSpPr/>
          <p:nvPr/>
        </p:nvSpPr>
        <p:spPr>
          <a:xfrm>
            <a:off x="8024774" y="4140403"/>
            <a:ext cx="131674" cy="131674"/>
          </a:xfrm>
          <a:prstGeom prst="ellipse">
            <a:avLst/>
          </a:prstGeom>
          <a:solidFill>
            <a:srgbClr val="FFFFFF"/>
          </a:solidFill>
          <a:ln w="20320">
            <a:solidFill>
              <a:srgbClr val="0F7C8A"/>
            </a:solidFill>
            <a:prstDash val="solid"/>
          </a:ln>
        </p:spPr>
        <p:txBody>
          <a:bodyPr/>
          <a:lstStyle/>
          <a:p>
            <a:endParaRPr lang="en-CA"/>
          </a:p>
        </p:txBody>
      </p:sp>
      <p:sp>
        <p:nvSpPr>
          <p:cNvPr id="14" name="Shape 12"/>
          <p:cNvSpPr/>
          <p:nvPr/>
        </p:nvSpPr>
        <p:spPr>
          <a:xfrm>
            <a:off x="9165946" y="4140403"/>
            <a:ext cx="131674" cy="131674"/>
          </a:xfrm>
          <a:prstGeom prst="ellipse">
            <a:avLst/>
          </a:prstGeom>
          <a:solidFill>
            <a:srgbClr val="FFFFFF"/>
          </a:solidFill>
          <a:ln w="20320">
            <a:solidFill>
              <a:srgbClr val="0F7C8A"/>
            </a:solidFill>
            <a:prstDash val="solid"/>
          </a:ln>
        </p:spPr>
        <p:txBody>
          <a:bodyPr/>
          <a:lstStyle/>
          <a:p>
            <a:endParaRPr lang="en-CA"/>
          </a:p>
        </p:txBody>
      </p:sp>
      <p:sp>
        <p:nvSpPr>
          <p:cNvPr id="15" name="Shape 13"/>
          <p:cNvSpPr/>
          <p:nvPr/>
        </p:nvSpPr>
        <p:spPr>
          <a:xfrm>
            <a:off x="10307117" y="4140403"/>
            <a:ext cx="131674" cy="131674"/>
          </a:xfrm>
          <a:prstGeom prst="ellipse">
            <a:avLst/>
          </a:prstGeom>
          <a:solidFill>
            <a:srgbClr val="FFFFFF"/>
          </a:solidFill>
          <a:ln w="20320">
            <a:solidFill>
              <a:srgbClr val="0F7C8A"/>
            </a:solidFill>
            <a:prstDash val="solid"/>
          </a:ln>
        </p:spPr>
        <p:txBody>
          <a:bodyPr/>
          <a:lstStyle/>
          <a:p>
            <a:endParaRPr lang="en-CA"/>
          </a:p>
        </p:txBody>
      </p:sp>
      <p:sp>
        <p:nvSpPr>
          <p:cNvPr id="16" name="Shape 14"/>
          <p:cNvSpPr/>
          <p:nvPr/>
        </p:nvSpPr>
        <p:spPr>
          <a:xfrm>
            <a:off x="11272723" y="4140403"/>
            <a:ext cx="131674" cy="131674"/>
          </a:xfrm>
          <a:prstGeom prst="ellipse">
            <a:avLst/>
          </a:prstGeom>
          <a:solidFill>
            <a:srgbClr val="FFFFFF"/>
          </a:solidFill>
          <a:ln w="20320">
            <a:solidFill>
              <a:srgbClr val="0F7C8A"/>
            </a:solidFill>
            <a:prstDash val="solid"/>
          </a:ln>
        </p:spPr>
        <p:txBody>
          <a:bodyPr/>
          <a:lstStyle/>
          <a:p>
            <a:endParaRPr lang="en-CA"/>
          </a:p>
        </p:txBody>
      </p:sp>
      <p:sp>
        <p:nvSpPr>
          <p:cNvPr id="17" name="Shape 15"/>
          <p:cNvSpPr/>
          <p:nvPr/>
        </p:nvSpPr>
        <p:spPr>
          <a:xfrm>
            <a:off x="8354873" y="4009644"/>
            <a:ext cx="210312" cy="210312"/>
          </a:xfrm>
          <a:prstGeom prst="star5">
            <a:avLst/>
          </a:prstGeom>
          <a:solidFill>
            <a:srgbClr val="C24E17"/>
          </a:solidFill>
          <a:ln w="6350">
            <a:solidFill>
              <a:srgbClr val="C24E17"/>
            </a:solidFill>
            <a:prstDash val="solid"/>
          </a:ln>
        </p:spPr>
        <p:txBody>
          <a:bodyPr/>
          <a:lstStyle/>
          <a:p>
            <a:endParaRPr lang="en-CA"/>
          </a:p>
        </p:txBody>
      </p:sp>
      <p:sp>
        <p:nvSpPr>
          <p:cNvPr id="18" name="Shape 16"/>
          <p:cNvSpPr/>
          <p:nvPr/>
        </p:nvSpPr>
        <p:spPr>
          <a:xfrm flipV="1">
            <a:off x="8460029" y="2761488"/>
            <a:ext cx="0" cy="1207008"/>
          </a:xfrm>
          <a:prstGeom prst="line">
            <a:avLst/>
          </a:prstGeom>
          <a:noFill/>
          <a:ln w="16510">
            <a:solidFill>
              <a:srgbClr val="C24E17"/>
            </a:solidFill>
            <a:prstDash val="solid"/>
            <a:headEnd type="none"/>
            <a:tailEnd type="triangle"/>
          </a:ln>
        </p:spPr>
        <p:txBody>
          <a:bodyPr/>
          <a:lstStyle/>
          <a:p>
            <a:endParaRPr lang="en-CA"/>
          </a:p>
        </p:txBody>
      </p:sp>
      <p:sp>
        <p:nvSpPr>
          <p:cNvPr id="19" name="Shape 17"/>
          <p:cNvSpPr/>
          <p:nvPr/>
        </p:nvSpPr>
        <p:spPr>
          <a:xfrm>
            <a:off x="8757209" y="4009644"/>
            <a:ext cx="210312" cy="210312"/>
          </a:xfrm>
          <a:prstGeom prst="star5">
            <a:avLst/>
          </a:prstGeom>
          <a:solidFill>
            <a:srgbClr val="C24E17"/>
          </a:solidFill>
          <a:ln w="6350">
            <a:solidFill>
              <a:srgbClr val="C24E17"/>
            </a:solidFill>
            <a:prstDash val="solid"/>
          </a:ln>
        </p:spPr>
        <p:txBody>
          <a:bodyPr/>
          <a:lstStyle/>
          <a:p>
            <a:endParaRPr lang="en-CA"/>
          </a:p>
        </p:txBody>
      </p:sp>
      <p:sp>
        <p:nvSpPr>
          <p:cNvPr id="20" name="Shape 18"/>
          <p:cNvSpPr/>
          <p:nvPr/>
        </p:nvSpPr>
        <p:spPr>
          <a:xfrm flipV="1">
            <a:off x="8862365" y="2761488"/>
            <a:ext cx="0" cy="1207008"/>
          </a:xfrm>
          <a:prstGeom prst="line">
            <a:avLst/>
          </a:prstGeom>
          <a:noFill/>
          <a:ln w="16510">
            <a:solidFill>
              <a:srgbClr val="C24E17"/>
            </a:solidFill>
            <a:prstDash val="solid"/>
            <a:headEnd type="none"/>
            <a:tailEnd type="triangle"/>
          </a:ln>
        </p:spPr>
        <p:txBody>
          <a:bodyPr/>
          <a:lstStyle/>
          <a:p>
            <a:endParaRPr lang="en-CA"/>
          </a:p>
        </p:txBody>
      </p:sp>
      <p:sp>
        <p:nvSpPr>
          <p:cNvPr id="21" name="Text 19"/>
          <p:cNvSpPr txBox="1"/>
          <p:nvPr/>
        </p:nvSpPr>
        <p:spPr>
          <a:xfrm>
            <a:off x="7655357" y="2395728"/>
            <a:ext cx="2011680" cy="274320"/>
          </a:xfrm>
          <a:prstGeom prst="rect">
            <a:avLst/>
          </a:prstGeom>
          <a:noFill/>
          <a:ln/>
        </p:spPr>
        <p:txBody>
          <a:bodyPr wrap="square" lIns="0" tIns="0" rIns="0" bIns="0" rtlCol="0" anchor="ctr"/>
          <a:lstStyle/>
          <a:p>
            <a:pPr marL="0" indent="0" algn="ctr">
              <a:lnSpc>
                <a:spcPct val="112000"/>
              </a:lnSpc>
              <a:buNone/>
            </a:pPr>
            <a:r>
              <a:rPr lang="en-US" sz="1000" dirty="0">
                <a:solidFill>
                  <a:srgbClr val="C24E17"/>
                </a:solidFill>
                <a:latin typeface="Calibri" pitchFamily="34" charset="0"/>
                <a:ea typeface="Calibri" pitchFamily="34" charset="-122"/>
                <a:cs typeface="Calibri" pitchFamily="34" charset="-120"/>
              </a:rPr>
              <a:t>both particles feel the same E</a:t>
            </a:r>
            <a:endParaRPr lang="en-US" sz="1000" dirty="0"/>
          </a:p>
        </p:txBody>
      </p:sp>
      <p:sp>
        <p:nvSpPr>
          <p:cNvPr id="22" name="Text 20"/>
          <p:cNvSpPr txBox="1"/>
          <p:nvPr/>
        </p:nvSpPr>
        <p:spPr>
          <a:xfrm>
            <a:off x="9646920" y="2066544"/>
            <a:ext cx="1920240" cy="274320"/>
          </a:xfrm>
          <a:prstGeom prst="rect">
            <a:avLst/>
          </a:prstGeom>
          <a:noFill/>
          <a:ln/>
        </p:spPr>
        <p:txBody>
          <a:bodyPr wrap="square" lIns="0" tIns="0" rIns="0" bIns="0" rtlCol="0" anchor="ctr"/>
          <a:lstStyle/>
          <a:p>
            <a:pPr marL="0" indent="0" algn="r">
              <a:lnSpc>
                <a:spcPct val="112000"/>
              </a:lnSpc>
              <a:buNone/>
            </a:pPr>
            <a:r>
              <a:rPr lang="en-US" sz="1000" dirty="0">
                <a:solidFill>
                  <a:srgbClr val="9C6A2E"/>
                </a:solidFill>
                <a:latin typeface="Calibri" pitchFamily="34" charset="0"/>
                <a:ea typeface="Calibri" pitchFamily="34" charset="-122"/>
                <a:cs typeface="Calibri" pitchFamily="34" charset="-120"/>
              </a:rPr>
              <a:t>E piecewise constant per cell</a:t>
            </a:r>
            <a:endParaRPr lang="en-US" sz="1000" dirty="0"/>
          </a:p>
        </p:txBody>
      </p:sp>
      <p:sp>
        <p:nvSpPr>
          <p:cNvPr id="23" name="Text 21"/>
          <p:cNvSpPr txBox="1"/>
          <p:nvPr/>
        </p:nvSpPr>
        <p:spPr>
          <a:xfrm>
            <a:off x="6720840" y="4535424"/>
            <a:ext cx="4846320" cy="274320"/>
          </a:xfrm>
          <a:prstGeom prst="rect">
            <a:avLst/>
          </a:prstGeom>
          <a:noFill/>
          <a:ln/>
        </p:spPr>
        <p:txBody>
          <a:bodyPr wrap="square" lIns="0" tIns="0" rIns="0" bIns="0" rtlCol="0" anchor="ctr"/>
          <a:lstStyle/>
          <a:p>
            <a:pPr marL="0" indent="0" algn="ctr">
              <a:lnSpc>
                <a:spcPct val="112000"/>
              </a:lnSpc>
              <a:buNone/>
            </a:pPr>
            <a:r>
              <a:rPr lang="en-US" sz="1050" dirty="0">
                <a:solidFill>
                  <a:srgbClr val="5D6B7E"/>
                </a:solidFill>
                <a:latin typeface="Calibri" pitchFamily="34" charset="0"/>
                <a:ea typeface="Calibri" pitchFamily="34" charset="-122"/>
                <a:cs typeface="Calibri" pitchFamily="34" charset="-120"/>
              </a:rPr>
              <a:t>field constant per cell, charge still deposited linearly   ⇒   energy conserved as Δt → 0</a:t>
            </a:r>
            <a:endParaRPr lang="en-US" sz="1050" dirty="0"/>
          </a:p>
        </p:txBody>
      </p:sp>
      <p:sp>
        <p:nvSpPr>
          <p:cNvPr id="24" name="Shape 22"/>
          <p:cNvSpPr/>
          <p:nvPr/>
        </p:nvSpPr>
        <p:spPr>
          <a:xfrm>
            <a:off x="566928" y="5394960"/>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25" name="Shape 23"/>
          <p:cNvSpPr/>
          <p:nvPr/>
        </p:nvSpPr>
        <p:spPr>
          <a:xfrm>
            <a:off x="768096" y="5577840"/>
            <a:ext cx="201168" cy="201168"/>
          </a:xfrm>
          <a:prstGeom prst="ellipse">
            <a:avLst/>
          </a:prstGeom>
          <a:solidFill>
            <a:srgbClr val="9C6A2E"/>
          </a:solidFill>
          <a:ln w="12700">
            <a:solidFill>
              <a:srgbClr val="9C6A2E"/>
            </a:solidFill>
            <a:prstDash val="solid"/>
          </a:ln>
        </p:spPr>
        <p:txBody>
          <a:bodyPr/>
          <a:lstStyle/>
          <a:p>
            <a:endParaRPr lang="en-CA"/>
          </a:p>
        </p:txBody>
      </p:sp>
      <p:sp>
        <p:nvSpPr>
          <p:cNvPr id="26" name="Text 24"/>
          <p:cNvSpPr txBox="1"/>
          <p:nvPr/>
        </p:nvSpPr>
        <p:spPr>
          <a:xfrm>
            <a:off x="1078992" y="5422392"/>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Energy conservation alone already relaxes </a:t>
            </a:r>
            <a:r>
              <a:rPr lang="en-US" sz="1400" b="1" dirty="0" err="1">
                <a:solidFill>
                  <a:srgbClr val="16202E"/>
                </a:solidFill>
                <a:latin typeface="Calibri" pitchFamily="34" charset="0"/>
                <a:ea typeface="Calibri" pitchFamily="34" charset="-122"/>
                <a:cs typeface="Calibri" pitchFamily="34" charset="-120"/>
              </a:rPr>
              <a:t>Δx</a:t>
            </a:r>
            <a:r>
              <a:rPr lang="en-US" sz="1400" b="1" dirty="0">
                <a:solidFill>
                  <a:srgbClr val="16202E"/>
                </a:solidFill>
                <a:latin typeface="Calibri" pitchFamily="34" charset="0"/>
                <a:ea typeface="Calibri" pitchFamily="34" charset="-122"/>
                <a:cs typeface="Calibri" pitchFamily="34" charset="-120"/>
              </a:rPr>
              <a:t>.</a:t>
            </a:r>
            <a:endParaRPr lang="en-US" sz="1400" dirty="0"/>
          </a:p>
        </p:txBody>
      </p:sp>
      <p:sp>
        <p:nvSpPr>
          <p:cNvPr id="27" name="Text 25"/>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28" name="Text 26"/>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700784"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1700784"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SCHEME 3</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Fully implicit charge- and energy-conserving PIC</a:t>
            </a:r>
            <a:endParaRPr lang="en-US" sz="2900" dirty="0"/>
          </a:p>
        </p:txBody>
      </p:sp>
      <p:sp>
        <p:nvSpPr>
          <p:cNvPr id="5" name="Text 3"/>
          <p:cNvSpPr txBox="1"/>
          <p:nvPr/>
        </p:nvSpPr>
        <p:spPr>
          <a:xfrm>
            <a:off x="566927" y="1444752"/>
            <a:ext cx="5669277" cy="1792224"/>
          </a:xfrm>
          <a:prstGeom prst="rect">
            <a:avLst/>
          </a:prstGeom>
          <a:noFill/>
          <a:ln/>
        </p:spPr>
        <p:txBody>
          <a:bodyPr wrap="square" lIns="0" tIns="0" rIns="0" bIns="0" rtlCol="0" anchor="t"/>
          <a:lstStyle/>
          <a:p>
            <a:pPr marL="342900" indent="-342900">
              <a:spcAft>
                <a:spcPts val="1200"/>
              </a:spcAft>
              <a:buSzPct val="100000"/>
              <a:buChar char="•"/>
            </a:pPr>
            <a:r>
              <a:rPr lang="en-US" sz="1400" dirty="0">
                <a:solidFill>
                  <a:srgbClr val="16202E"/>
                </a:solidFill>
                <a:latin typeface="Calibri" pitchFamily="34" charset="0"/>
                <a:ea typeface="Calibri" pitchFamily="34" charset="-122"/>
                <a:cs typeface="Calibri" pitchFamily="34" charset="-120"/>
              </a:rPr>
              <a:t>Discretise the divergence of Ampère's law (combination of charge-continuity + Poisson), Crank–Nicolson in time (Chen 2011; Chacón 2013; Eremin 2022)</a:t>
            </a:r>
            <a:endParaRPr lang="en-US" sz="1400" dirty="0"/>
          </a:p>
          <a:p>
            <a:pPr marL="342900" indent="-342900">
              <a:spcAft>
                <a:spcPts val="1200"/>
              </a:spcAft>
              <a:buSzPct val="100000"/>
              <a:buChar char="•"/>
            </a:pPr>
            <a:r>
              <a:rPr lang="en-US" sz="1400" dirty="0">
                <a:solidFill>
                  <a:srgbClr val="16202E"/>
                </a:solidFill>
                <a:latin typeface="Calibri" pitchFamily="34" charset="0"/>
                <a:ea typeface="Calibri" pitchFamily="34" charset="-122"/>
                <a:cs typeface="Calibri" pitchFamily="34" charset="-120"/>
              </a:rPr>
              <a:t>Fields and particle trajectories are non-linearly coupled. “Kinetic enslavement” hides the particle push inside the field solve</a:t>
            </a:r>
            <a:endParaRPr lang="en-US" sz="1400" dirty="0"/>
          </a:p>
          <a:p>
            <a:pPr marL="342900" indent="-342900">
              <a:spcAft>
                <a:spcPts val="1200"/>
              </a:spcAft>
              <a:buSzPct val="100000"/>
              <a:buChar char="•"/>
            </a:pPr>
            <a:r>
              <a:rPr lang="en-US" sz="1400" dirty="0">
                <a:solidFill>
                  <a:srgbClr val="16202E"/>
                </a:solidFill>
                <a:latin typeface="Calibri" pitchFamily="34" charset="0"/>
                <a:ea typeface="Calibri" pitchFamily="34" charset="-122"/>
                <a:cs typeface="Calibri" pitchFamily="34" charset="-120"/>
              </a:rPr>
              <a:t>Unconditionally stable, so Δx &gt; λ</a:t>
            </a:r>
            <a:r>
              <a:rPr lang="en-US" sz="1400" baseline="-25000" dirty="0">
                <a:solidFill>
                  <a:srgbClr val="16202E"/>
                </a:solidFill>
                <a:latin typeface="Calibri" pitchFamily="34" charset="0"/>
                <a:ea typeface="Calibri" pitchFamily="34" charset="-122"/>
                <a:cs typeface="Calibri" pitchFamily="34" charset="-120"/>
              </a:rPr>
              <a:t>De</a:t>
            </a:r>
            <a:r>
              <a:rPr lang="en-US" sz="1400" dirty="0">
                <a:solidFill>
                  <a:srgbClr val="16202E"/>
                </a:solidFill>
                <a:latin typeface="Calibri" pitchFamily="34" charset="0"/>
                <a:ea typeface="Calibri" pitchFamily="34" charset="-122"/>
                <a:cs typeface="Calibri" pitchFamily="34" charset="-120"/>
              </a:rPr>
              <a:t> and Δt &gt; 1/</a:t>
            </a:r>
            <a:r>
              <a:rPr lang="en-US" sz="1400" dirty="0" err="1">
                <a:solidFill>
                  <a:srgbClr val="16202E"/>
                </a:solidFill>
                <a:latin typeface="Calibri" pitchFamily="34" charset="0"/>
                <a:ea typeface="Calibri" pitchFamily="34" charset="-122"/>
                <a:cs typeface="Calibri" pitchFamily="34" charset="-120"/>
              </a:rPr>
              <a:t>ω</a:t>
            </a:r>
            <a:r>
              <a:rPr lang="en-US" sz="1400" baseline="-25000" dirty="0" err="1">
                <a:solidFill>
                  <a:srgbClr val="16202E"/>
                </a:solidFill>
                <a:latin typeface="Calibri" pitchFamily="34" charset="0"/>
                <a:ea typeface="Calibri" pitchFamily="34" charset="-122"/>
                <a:cs typeface="Calibri" pitchFamily="34" charset="-120"/>
              </a:rPr>
              <a:t>pe</a:t>
            </a:r>
            <a:r>
              <a:rPr lang="en-US" sz="1400" dirty="0">
                <a:solidFill>
                  <a:srgbClr val="16202E"/>
                </a:solidFill>
                <a:latin typeface="Calibri" pitchFamily="34" charset="0"/>
                <a:ea typeface="Calibri" pitchFamily="34" charset="-122"/>
                <a:cs typeface="Calibri" pitchFamily="34" charset="-120"/>
              </a:rPr>
              <a:t> possible</a:t>
            </a:r>
            <a:endParaRPr lang="en-US" sz="1400" dirty="0"/>
          </a:p>
        </p:txBody>
      </p:sp>
      <p:sp>
        <p:nvSpPr>
          <p:cNvPr id="6" name="Shape 4"/>
          <p:cNvSpPr/>
          <p:nvPr/>
        </p:nvSpPr>
        <p:spPr>
          <a:xfrm>
            <a:off x="566928" y="3401568"/>
            <a:ext cx="5577840" cy="1920240"/>
          </a:xfrm>
          <a:prstGeom prst="roundRect">
            <a:avLst>
              <a:gd name="adj" fmla="val 3810"/>
            </a:avLst>
          </a:prstGeom>
          <a:solidFill>
            <a:srgbClr val="EFF4F6"/>
          </a:solidFill>
          <a:ln w="12700">
            <a:solidFill>
              <a:srgbClr val="D3DDE3"/>
            </a:solidFill>
            <a:prstDash val="solid"/>
          </a:ln>
        </p:spPr>
        <p:txBody>
          <a:bodyPr/>
          <a:lstStyle/>
          <a:p>
            <a:endParaRPr lang="en-CA"/>
          </a:p>
        </p:txBody>
      </p:sp>
      <p:sp>
        <p:nvSpPr>
          <p:cNvPr id="7" name="Text 5"/>
          <p:cNvSpPr txBox="1"/>
          <p:nvPr/>
        </p:nvSpPr>
        <p:spPr>
          <a:xfrm>
            <a:off x="786384" y="3547872"/>
            <a:ext cx="1371600" cy="402336"/>
          </a:xfrm>
          <a:prstGeom prst="rect">
            <a:avLst/>
          </a:prstGeom>
          <a:noFill/>
          <a:ln/>
        </p:spPr>
        <p:txBody>
          <a:bodyPr wrap="square" lIns="0" tIns="0" rIns="0" bIns="0" rtlCol="0" anchor="ctr"/>
          <a:lstStyle/>
          <a:p>
            <a:pPr marL="0" indent="0">
              <a:buNone/>
            </a:pPr>
            <a:r>
              <a:rPr lang="en-US" sz="1150" dirty="0">
                <a:solidFill>
                  <a:srgbClr val="5D6B7E"/>
                </a:solidFill>
                <a:latin typeface="Calibri" pitchFamily="34" charset="0"/>
                <a:ea typeface="Calibri" pitchFamily="34" charset="-122"/>
                <a:cs typeface="Calibri" pitchFamily="34" charset="-120"/>
              </a:rPr>
              <a:t>Field equation</a:t>
            </a:r>
            <a:endParaRPr lang="en-US" sz="1150" dirty="0"/>
          </a:p>
        </p:txBody>
      </p:sp>
      <p:sp>
        <p:nvSpPr>
          <p:cNvPr id="8" name="Text 6"/>
          <p:cNvSpPr txBox="1"/>
          <p:nvPr/>
        </p:nvSpPr>
        <p:spPr>
          <a:xfrm>
            <a:off x="2212848" y="3547872"/>
            <a:ext cx="3794760" cy="402336"/>
          </a:xfrm>
          <a:prstGeom prst="rect">
            <a:avLst/>
          </a:prstGeom>
          <a:noFill/>
          <a:ln/>
        </p:spPr>
        <p:txBody>
          <a:bodyPr wrap="square" lIns="0" tIns="0" rIns="0" bIns="0" rtlCol="0" anchor="ctr"/>
          <a:lstStyle/>
          <a:p>
            <a:pPr marL="0" indent="0" algn="l">
              <a:buNone/>
            </a:pPr>
            <a:r>
              <a:rPr lang="en-US" sz="1300" dirty="0">
                <a:solidFill>
                  <a:srgbClr val="16202E"/>
                </a:solidFill>
                <a:latin typeface="Calibri" pitchFamily="34" charset="0"/>
                <a:ea typeface="Calibri" pitchFamily="34" charset="-122"/>
                <a:cs typeface="Calibri" pitchFamily="34" charset="-120"/>
              </a:rPr>
              <a:t>∇ · ( ε</a:t>
            </a:r>
            <a:r>
              <a:rPr lang="en-US" sz="1300" baseline="-40000" dirty="0">
                <a:solidFill>
                  <a:srgbClr val="16202E"/>
                </a:solidFill>
                <a:latin typeface="Calibri" pitchFamily="34" charset="0"/>
                <a:ea typeface="Calibri" pitchFamily="34" charset="-122"/>
                <a:cs typeface="Calibri" pitchFamily="34" charset="-120"/>
              </a:rPr>
              <a:t>0</a:t>
            </a:r>
            <a:r>
              <a:rPr lang="en-US" sz="1300" dirty="0">
                <a:solidFill>
                  <a:srgbClr val="16202E"/>
                </a:solidFill>
                <a:latin typeface="Calibri" pitchFamily="34" charset="0"/>
                <a:ea typeface="Calibri" pitchFamily="34" charset="-122"/>
                <a:cs typeface="Calibri" pitchFamily="34" charset="-120"/>
              </a:rPr>
              <a:t> ∂E/∂t + j ) = 0</a:t>
            </a:r>
            <a:endParaRPr lang="en-US" sz="1300" dirty="0"/>
          </a:p>
        </p:txBody>
      </p:sp>
      <p:sp>
        <p:nvSpPr>
          <p:cNvPr id="9" name="Text 7"/>
          <p:cNvSpPr txBox="1"/>
          <p:nvPr/>
        </p:nvSpPr>
        <p:spPr>
          <a:xfrm>
            <a:off x="786384" y="4114800"/>
            <a:ext cx="1371600" cy="402336"/>
          </a:xfrm>
          <a:prstGeom prst="rect">
            <a:avLst/>
          </a:prstGeom>
          <a:noFill/>
          <a:ln/>
        </p:spPr>
        <p:txBody>
          <a:bodyPr wrap="square" lIns="0" tIns="0" rIns="0" bIns="0" rtlCol="0" anchor="ctr"/>
          <a:lstStyle/>
          <a:p>
            <a:pPr marL="0" indent="0">
              <a:buNone/>
            </a:pPr>
            <a:r>
              <a:rPr lang="en-US" sz="1150" dirty="0">
                <a:solidFill>
                  <a:srgbClr val="5D6B7E"/>
                </a:solidFill>
                <a:latin typeface="Calibri" pitchFamily="34" charset="0"/>
                <a:ea typeface="Calibri" pitchFamily="34" charset="-122"/>
                <a:cs typeface="Calibri" pitchFamily="34" charset="-120"/>
              </a:rPr>
              <a:t>Picard iteration</a:t>
            </a:r>
            <a:endParaRPr lang="en-US" sz="1150" dirty="0"/>
          </a:p>
        </p:txBody>
      </p:sp>
      <p:sp>
        <p:nvSpPr>
          <p:cNvPr id="10" name="Text 8"/>
          <p:cNvSpPr txBox="1"/>
          <p:nvPr/>
        </p:nvSpPr>
        <p:spPr>
          <a:xfrm>
            <a:off x="2212848" y="4114800"/>
            <a:ext cx="3794760" cy="402336"/>
          </a:xfrm>
          <a:prstGeom prst="rect">
            <a:avLst/>
          </a:prstGeom>
          <a:noFill/>
          <a:ln/>
        </p:spPr>
        <p:txBody>
          <a:bodyPr wrap="square" lIns="0" tIns="0" rIns="0" bIns="0" rtlCol="0" anchor="ctr"/>
          <a:lstStyle/>
          <a:p>
            <a:pPr marL="0" indent="0" algn="l">
              <a:buNone/>
            </a:pPr>
            <a:r>
              <a:rPr lang="en-US" sz="1300" dirty="0">
                <a:solidFill>
                  <a:srgbClr val="16202E"/>
                </a:solidFill>
                <a:latin typeface="Calibri" pitchFamily="34" charset="0"/>
                <a:ea typeface="Calibri" pitchFamily="34" charset="-122"/>
                <a:cs typeface="Calibri" pitchFamily="34" charset="-120"/>
              </a:rPr>
              <a:t>φ</a:t>
            </a:r>
            <a:r>
              <a:rPr lang="en-US" sz="1300" baseline="30000" dirty="0">
                <a:solidFill>
                  <a:srgbClr val="16202E"/>
                </a:solidFill>
                <a:latin typeface="Calibri" pitchFamily="34" charset="0"/>
                <a:ea typeface="Calibri" pitchFamily="34" charset="-122"/>
                <a:cs typeface="Calibri" pitchFamily="34" charset="-120"/>
              </a:rPr>
              <a:t>n+1,k+1</a:t>
            </a:r>
            <a:r>
              <a:rPr lang="en-US" sz="1300" dirty="0">
                <a:solidFill>
                  <a:srgbClr val="16202E"/>
                </a:solidFill>
                <a:latin typeface="Calibri" pitchFamily="34" charset="0"/>
                <a:ea typeface="Calibri" pitchFamily="34" charset="-122"/>
                <a:cs typeface="Calibri" pitchFamily="34" charset="-120"/>
              </a:rPr>
              <a:t> = A</a:t>
            </a:r>
            <a:r>
              <a:rPr lang="en-US" sz="1300" baseline="30000" dirty="0">
                <a:solidFill>
                  <a:srgbClr val="16202E"/>
                </a:solidFill>
                <a:latin typeface="Calibri" pitchFamily="34" charset="0"/>
                <a:ea typeface="Calibri" pitchFamily="34" charset="-122"/>
                <a:cs typeface="Calibri" pitchFamily="34" charset="-120"/>
              </a:rPr>
              <a:t>-1</a:t>
            </a:r>
            <a:r>
              <a:rPr lang="en-US" sz="1300" dirty="0">
                <a:solidFill>
                  <a:srgbClr val="16202E"/>
                </a:solidFill>
                <a:latin typeface="Calibri" pitchFamily="34" charset="0"/>
                <a:ea typeface="Calibri" pitchFamily="34" charset="-122"/>
                <a:cs typeface="Calibri" pitchFamily="34" charset="-120"/>
              </a:rPr>
              <a:t> b( φ</a:t>
            </a:r>
            <a:r>
              <a:rPr lang="en-US" sz="1300" baseline="30000" dirty="0">
                <a:solidFill>
                  <a:srgbClr val="16202E"/>
                </a:solidFill>
                <a:latin typeface="Calibri" pitchFamily="34" charset="0"/>
                <a:ea typeface="Calibri" pitchFamily="34" charset="-122"/>
                <a:cs typeface="Calibri" pitchFamily="34" charset="-120"/>
              </a:rPr>
              <a:t>n</a:t>
            </a:r>
            <a:r>
              <a:rPr lang="en-US" sz="1300" dirty="0">
                <a:solidFill>
                  <a:srgbClr val="16202E"/>
                </a:solidFill>
                <a:latin typeface="Calibri" pitchFamily="34" charset="0"/>
                <a:ea typeface="Calibri" pitchFamily="34" charset="-122"/>
                <a:cs typeface="Calibri" pitchFamily="34" charset="-120"/>
              </a:rPr>
              <a:t> , j</a:t>
            </a:r>
            <a:r>
              <a:rPr lang="en-US" sz="1300" baseline="30000" dirty="0">
                <a:solidFill>
                  <a:srgbClr val="16202E"/>
                </a:solidFill>
                <a:latin typeface="Calibri" pitchFamily="34" charset="0"/>
                <a:ea typeface="Calibri" pitchFamily="34" charset="-122"/>
                <a:cs typeface="Calibri" pitchFamily="34" charset="-120"/>
              </a:rPr>
              <a:t>n+1/2</a:t>
            </a:r>
            <a:r>
              <a:rPr lang="en-US" sz="1300" dirty="0">
                <a:solidFill>
                  <a:srgbClr val="16202E"/>
                </a:solidFill>
                <a:latin typeface="Calibri" pitchFamily="34" charset="0"/>
                <a:ea typeface="Calibri" pitchFamily="34" charset="-122"/>
                <a:cs typeface="Calibri" pitchFamily="34" charset="-120"/>
              </a:rPr>
              <a:t>(φ</a:t>
            </a:r>
            <a:r>
              <a:rPr lang="en-US" sz="1300" baseline="30000" dirty="0">
                <a:solidFill>
                  <a:srgbClr val="16202E"/>
                </a:solidFill>
                <a:latin typeface="Calibri" pitchFamily="34" charset="0"/>
                <a:ea typeface="Calibri" pitchFamily="34" charset="-122"/>
                <a:cs typeface="Calibri" pitchFamily="34" charset="-120"/>
              </a:rPr>
              <a:t>n+1,k</a:t>
            </a:r>
            <a:r>
              <a:rPr lang="en-US" sz="1300" dirty="0">
                <a:solidFill>
                  <a:srgbClr val="16202E"/>
                </a:solidFill>
                <a:latin typeface="Calibri" pitchFamily="34" charset="0"/>
                <a:ea typeface="Calibri" pitchFamily="34" charset="-122"/>
                <a:cs typeface="Calibri" pitchFamily="34" charset="-120"/>
              </a:rPr>
              <a:t>) )</a:t>
            </a:r>
            <a:endParaRPr lang="en-US" sz="1300" dirty="0"/>
          </a:p>
        </p:txBody>
      </p:sp>
      <p:sp>
        <p:nvSpPr>
          <p:cNvPr id="11" name="Text 9"/>
          <p:cNvSpPr txBox="1"/>
          <p:nvPr/>
        </p:nvSpPr>
        <p:spPr>
          <a:xfrm>
            <a:off x="786384" y="4681728"/>
            <a:ext cx="1371600" cy="402336"/>
          </a:xfrm>
          <a:prstGeom prst="rect">
            <a:avLst/>
          </a:prstGeom>
          <a:noFill/>
          <a:ln/>
        </p:spPr>
        <p:txBody>
          <a:bodyPr wrap="square" lIns="0" tIns="0" rIns="0" bIns="0" rtlCol="0" anchor="ctr"/>
          <a:lstStyle/>
          <a:p>
            <a:pPr marL="0" indent="0">
              <a:buNone/>
            </a:pPr>
            <a:r>
              <a:rPr lang="en-US" sz="1150" dirty="0">
                <a:solidFill>
                  <a:srgbClr val="5D6B7E"/>
                </a:solidFill>
                <a:latin typeface="Calibri" pitchFamily="34" charset="0"/>
                <a:ea typeface="Calibri" pitchFamily="34" charset="-122"/>
                <a:cs typeface="Calibri" pitchFamily="34" charset="-120"/>
              </a:rPr>
              <a:t>Convergence</a:t>
            </a:r>
            <a:endParaRPr lang="en-US" sz="1150" dirty="0"/>
          </a:p>
        </p:txBody>
      </p:sp>
      <p:sp>
        <p:nvSpPr>
          <p:cNvPr id="12" name="Text 10"/>
          <p:cNvSpPr txBox="1"/>
          <p:nvPr/>
        </p:nvSpPr>
        <p:spPr>
          <a:xfrm>
            <a:off x="2212848" y="4681728"/>
            <a:ext cx="3794760" cy="402336"/>
          </a:xfrm>
          <a:prstGeom prst="rect">
            <a:avLst/>
          </a:prstGeom>
          <a:noFill/>
          <a:ln/>
        </p:spPr>
        <p:txBody>
          <a:bodyPr wrap="square" lIns="0" tIns="0" rIns="0" bIns="0" rtlCol="0" anchor="ctr"/>
          <a:lstStyle/>
          <a:p>
            <a:pPr marL="0" indent="0" algn="l">
              <a:buNone/>
            </a:pPr>
            <a:r>
              <a:rPr lang="en-US" sz="1300" dirty="0">
                <a:solidFill>
                  <a:srgbClr val="16202E"/>
                </a:solidFill>
                <a:latin typeface="Calibri" pitchFamily="34" charset="0"/>
                <a:ea typeface="Calibri" pitchFamily="34" charset="-122"/>
                <a:cs typeface="Calibri" pitchFamily="34" charset="-120"/>
              </a:rPr>
              <a:t>‖ φ</a:t>
            </a:r>
            <a:r>
              <a:rPr lang="en-US" sz="1300" baseline="30000" dirty="0">
                <a:solidFill>
                  <a:srgbClr val="16202E"/>
                </a:solidFill>
                <a:latin typeface="Calibri" pitchFamily="34" charset="0"/>
                <a:ea typeface="Calibri" pitchFamily="34" charset="-122"/>
                <a:cs typeface="Calibri" pitchFamily="34" charset="-120"/>
              </a:rPr>
              <a:t>n+1,k+1</a:t>
            </a:r>
            <a:r>
              <a:rPr lang="en-US" sz="1300" dirty="0">
                <a:solidFill>
                  <a:srgbClr val="16202E"/>
                </a:solidFill>
                <a:latin typeface="Calibri" pitchFamily="34" charset="0"/>
                <a:ea typeface="Calibri" pitchFamily="34" charset="-122"/>
                <a:cs typeface="Calibri" pitchFamily="34" charset="-120"/>
              </a:rPr>
              <a:t> − φ</a:t>
            </a:r>
            <a:r>
              <a:rPr lang="en-US" sz="1300" baseline="30000" dirty="0">
                <a:solidFill>
                  <a:srgbClr val="16202E"/>
                </a:solidFill>
                <a:latin typeface="Calibri" pitchFamily="34" charset="0"/>
                <a:ea typeface="Calibri" pitchFamily="34" charset="-122"/>
                <a:cs typeface="Calibri" pitchFamily="34" charset="-120"/>
              </a:rPr>
              <a:t>n+1,k</a:t>
            </a:r>
            <a:r>
              <a:rPr lang="en-US" sz="1300" dirty="0">
                <a:solidFill>
                  <a:srgbClr val="16202E"/>
                </a:solidFill>
                <a:latin typeface="Calibri" pitchFamily="34" charset="0"/>
                <a:ea typeface="Calibri" pitchFamily="34" charset="-122"/>
                <a:cs typeface="Calibri" pitchFamily="34" charset="-120"/>
              </a:rPr>
              <a:t> ‖</a:t>
            </a:r>
            <a:r>
              <a:rPr lang="en-US" sz="1300" baseline="-40000" dirty="0">
                <a:solidFill>
                  <a:srgbClr val="16202E"/>
                </a:solidFill>
                <a:latin typeface="Calibri" pitchFamily="34" charset="0"/>
                <a:ea typeface="Calibri" pitchFamily="34" charset="-122"/>
                <a:cs typeface="Calibri" pitchFamily="34" charset="-120"/>
              </a:rPr>
              <a:t>RMS</a:t>
            </a:r>
            <a:r>
              <a:rPr lang="en-US" sz="1300" dirty="0">
                <a:solidFill>
                  <a:srgbClr val="16202E"/>
                </a:solidFill>
                <a:latin typeface="Calibri" pitchFamily="34" charset="0"/>
                <a:ea typeface="Calibri" pitchFamily="34" charset="-122"/>
                <a:cs typeface="Calibri" pitchFamily="34" charset="-120"/>
              </a:rPr>
              <a:t> &lt; ε</a:t>
            </a:r>
            <a:r>
              <a:rPr lang="en-US" sz="1300" baseline="-40000" dirty="0">
                <a:solidFill>
                  <a:srgbClr val="16202E"/>
                </a:solidFill>
                <a:latin typeface="Calibri" pitchFamily="34" charset="0"/>
                <a:ea typeface="Calibri" pitchFamily="34" charset="-122"/>
                <a:cs typeface="Calibri" pitchFamily="34" charset="-120"/>
              </a:rPr>
              <a:t>a</a:t>
            </a:r>
            <a:endParaRPr lang="en-US" sz="1300" dirty="0"/>
          </a:p>
        </p:txBody>
      </p:sp>
      <p:sp>
        <p:nvSpPr>
          <p:cNvPr id="13" name="Text 11"/>
          <p:cNvSpPr txBox="1"/>
          <p:nvPr/>
        </p:nvSpPr>
        <p:spPr>
          <a:xfrm>
            <a:off x="6455660" y="1280160"/>
            <a:ext cx="5212080" cy="256032"/>
          </a:xfrm>
          <a:prstGeom prst="rect">
            <a:avLst/>
          </a:prstGeom>
          <a:noFill/>
          <a:ln/>
        </p:spPr>
        <p:txBody>
          <a:bodyPr wrap="square" lIns="0" tIns="0" rIns="0" bIns="0" rtlCol="0" anchor="ctr"/>
          <a:lstStyle/>
          <a:p>
            <a:pPr marL="0" indent="0" algn="ctr">
              <a:lnSpc>
                <a:spcPct val="112000"/>
              </a:lnSpc>
              <a:buNone/>
            </a:pPr>
            <a:r>
              <a:rPr lang="en-US" sz="1200" b="1" dirty="0">
                <a:solidFill>
                  <a:srgbClr val="16202E"/>
                </a:solidFill>
                <a:latin typeface="Calibri" pitchFamily="34" charset="0"/>
                <a:ea typeface="Calibri" pitchFamily="34" charset="-122"/>
                <a:cs typeface="Calibri" pitchFamily="34" charset="-120"/>
              </a:rPr>
              <a:t>one implicit time step</a:t>
            </a:r>
            <a:endParaRPr lang="en-US" sz="1200" dirty="0"/>
          </a:p>
        </p:txBody>
      </p:sp>
      <p:sp>
        <p:nvSpPr>
          <p:cNvPr id="14" name="Shape 12"/>
          <p:cNvSpPr/>
          <p:nvPr/>
        </p:nvSpPr>
        <p:spPr>
          <a:xfrm>
            <a:off x="7168892" y="1554480"/>
            <a:ext cx="3063240" cy="512064"/>
          </a:xfrm>
          <a:prstGeom prst="roundRect">
            <a:avLst>
              <a:gd name="adj" fmla="val 12500"/>
            </a:avLst>
          </a:prstGeom>
          <a:solidFill>
            <a:srgbClr val="FFFFFF"/>
          </a:solidFill>
          <a:ln w="15875">
            <a:solidFill>
              <a:srgbClr val="0F7C8A"/>
            </a:solidFill>
            <a:prstDash val="solid"/>
          </a:ln>
        </p:spPr>
        <p:txBody>
          <a:bodyPr/>
          <a:lstStyle/>
          <a:p>
            <a:endParaRPr lang="en-CA"/>
          </a:p>
        </p:txBody>
      </p:sp>
      <p:sp>
        <p:nvSpPr>
          <p:cNvPr id="15" name="Text 13"/>
          <p:cNvSpPr txBox="1"/>
          <p:nvPr/>
        </p:nvSpPr>
        <p:spPr>
          <a:xfrm>
            <a:off x="7260332" y="1554480"/>
            <a:ext cx="2880360" cy="512064"/>
          </a:xfrm>
          <a:prstGeom prst="rect">
            <a:avLst/>
          </a:prstGeom>
          <a:noFill/>
          <a:ln/>
        </p:spPr>
        <p:txBody>
          <a:bodyPr wrap="square" lIns="0" tIns="0" rIns="0" bIns="0" rtlCol="0" anchor="ctr"/>
          <a:lstStyle/>
          <a:p>
            <a:pPr marL="0" indent="0" algn="ctr">
              <a:buNone/>
            </a:pPr>
            <a:r>
              <a:rPr lang="en-US" sz="1150" dirty="0">
                <a:solidFill>
                  <a:srgbClr val="16202E"/>
                </a:solidFill>
                <a:latin typeface="Calibri" pitchFamily="34" charset="0"/>
                <a:ea typeface="Calibri" pitchFamily="34" charset="-122"/>
                <a:cs typeface="Calibri" pitchFamily="34" charset="-120"/>
              </a:rPr>
              <a:t>guess   φ</a:t>
            </a:r>
            <a:r>
              <a:rPr lang="en-US" sz="1150" baseline="30000" dirty="0">
                <a:solidFill>
                  <a:srgbClr val="16202E"/>
                </a:solidFill>
                <a:latin typeface="Calibri" pitchFamily="34" charset="0"/>
                <a:ea typeface="Calibri" pitchFamily="34" charset="-122"/>
                <a:cs typeface="Calibri" pitchFamily="34" charset="-120"/>
              </a:rPr>
              <a:t>n+1,k</a:t>
            </a:r>
            <a:endParaRPr lang="en-US" sz="1150" dirty="0"/>
          </a:p>
        </p:txBody>
      </p:sp>
      <p:sp>
        <p:nvSpPr>
          <p:cNvPr id="16" name="Shape 14"/>
          <p:cNvSpPr/>
          <p:nvPr/>
        </p:nvSpPr>
        <p:spPr>
          <a:xfrm>
            <a:off x="7168892" y="2249424"/>
            <a:ext cx="3063240" cy="676656"/>
          </a:xfrm>
          <a:prstGeom prst="roundRect">
            <a:avLst>
              <a:gd name="adj" fmla="val 9459"/>
            </a:avLst>
          </a:prstGeom>
          <a:solidFill>
            <a:srgbClr val="DCEEF0"/>
          </a:solidFill>
          <a:ln w="15875">
            <a:solidFill>
              <a:srgbClr val="0F7C8A"/>
            </a:solidFill>
            <a:prstDash val="solid"/>
          </a:ln>
        </p:spPr>
        <p:txBody>
          <a:bodyPr/>
          <a:lstStyle/>
          <a:p>
            <a:endParaRPr lang="en-CA"/>
          </a:p>
        </p:txBody>
      </p:sp>
      <p:sp>
        <p:nvSpPr>
          <p:cNvPr id="17" name="Text 15"/>
          <p:cNvSpPr txBox="1"/>
          <p:nvPr/>
        </p:nvSpPr>
        <p:spPr>
          <a:xfrm>
            <a:off x="7260332" y="2322576"/>
            <a:ext cx="2880360" cy="256032"/>
          </a:xfrm>
          <a:prstGeom prst="rect">
            <a:avLst/>
          </a:prstGeom>
          <a:noFill/>
          <a:ln/>
        </p:spPr>
        <p:txBody>
          <a:bodyPr wrap="square" lIns="0" tIns="0" rIns="0" bIns="0" rtlCol="0" anchor="ctr"/>
          <a:lstStyle/>
          <a:p>
            <a:pPr marL="0" indent="0" algn="ctr">
              <a:lnSpc>
                <a:spcPct val="112000"/>
              </a:lnSpc>
              <a:buNone/>
            </a:pPr>
            <a:r>
              <a:rPr lang="en-US" sz="1100" dirty="0">
                <a:solidFill>
                  <a:srgbClr val="16202E"/>
                </a:solidFill>
                <a:latin typeface="Calibri" pitchFamily="34" charset="0"/>
                <a:ea typeface="Calibri" pitchFamily="34" charset="-122"/>
                <a:cs typeface="Calibri" pitchFamily="34" charset="-120"/>
              </a:rPr>
              <a:t>move every particle over Δt</a:t>
            </a:r>
            <a:endParaRPr lang="en-US" sz="1100" dirty="0"/>
          </a:p>
        </p:txBody>
      </p:sp>
      <p:sp>
        <p:nvSpPr>
          <p:cNvPr id="18" name="Text 16"/>
          <p:cNvSpPr txBox="1"/>
          <p:nvPr/>
        </p:nvSpPr>
        <p:spPr>
          <a:xfrm>
            <a:off x="7260332" y="2596896"/>
            <a:ext cx="2880360" cy="256032"/>
          </a:xfrm>
          <a:prstGeom prst="rect">
            <a:avLst/>
          </a:prstGeom>
          <a:noFill/>
          <a:ln/>
        </p:spPr>
        <p:txBody>
          <a:bodyPr wrap="square" lIns="0" tIns="0" rIns="0" bIns="0" rtlCol="0" anchor="ctr"/>
          <a:lstStyle/>
          <a:p>
            <a:pPr marL="0" indent="0" algn="ctr">
              <a:buNone/>
            </a:pPr>
            <a:r>
              <a:rPr lang="en-US" sz="1100" dirty="0">
                <a:solidFill>
                  <a:srgbClr val="16202E"/>
                </a:solidFill>
                <a:latin typeface="Calibri" pitchFamily="34" charset="0"/>
                <a:ea typeface="Calibri" pitchFamily="34" charset="-122"/>
                <a:cs typeface="Calibri" pitchFamily="34" charset="-120"/>
              </a:rPr>
              <a:t>in sub-steps   →   j</a:t>
            </a:r>
            <a:r>
              <a:rPr lang="en-US" sz="1100" baseline="30000" dirty="0">
                <a:solidFill>
                  <a:srgbClr val="16202E"/>
                </a:solidFill>
                <a:latin typeface="Calibri" pitchFamily="34" charset="0"/>
                <a:ea typeface="Calibri" pitchFamily="34" charset="-122"/>
                <a:cs typeface="Calibri" pitchFamily="34" charset="-120"/>
              </a:rPr>
              <a:t>n+1/2</a:t>
            </a:r>
            <a:r>
              <a:rPr lang="en-US" sz="1100" baseline="-25000" dirty="0">
                <a:solidFill>
                  <a:srgbClr val="16202E"/>
                </a:solidFill>
                <a:latin typeface="Calibri" pitchFamily="34" charset="0"/>
                <a:ea typeface="Calibri" pitchFamily="34" charset="-122"/>
                <a:cs typeface="Calibri" pitchFamily="34" charset="-120"/>
              </a:rPr>
              <a:t> </a:t>
            </a:r>
            <a:r>
              <a:rPr lang="en-US" sz="1100" dirty="0">
                <a:solidFill>
                  <a:srgbClr val="16202E"/>
                </a:solidFill>
                <a:latin typeface="Calibri" pitchFamily="34" charset="0"/>
                <a:ea typeface="Calibri" pitchFamily="34" charset="-122"/>
                <a:cs typeface="Calibri" pitchFamily="34" charset="-120"/>
              </a:rPr>
              <a:t>or </a:t>
            </a:r>
            <a:r>
              <a:rPr lang="el-GR" sz="1100" dirty="0">
                <a:solidFill>
                  <a:srgbClr val="16202E"/>
                </a:solidFill>
                <a:latin typeface="Calibri" pitchFamily="34" charset="0"/>
                <a:ea typeface="Calibri" pitchFamily="34" charset="-122"/>
                <a:cs typeface="Calibri" pitchFamily="34" charset="-120"/>
              </a:rPr>
              <a:t>ρ</a:t>
            </a:r>
            <a:r>
              <a:rPr lang="en-GB" sz="1100" baseline="30000" dirty="0">
                <a:solidFill>
                  <a:srgbClr val="16202E"/>
                </a:solidFill>
                <a:latin typeface="Calibri" pitchFamily="34" charset="0"/>
                <a:ea typeface="Calibri" pitchFamily="34" charset="-122"/>
                <a:cs typeface="Calibri" pitchFamily="34" charset="-120"/>
              </a:rPr>
              <a:t>n+1</a:t>
            </a:r>
            <a:endParaRPr lang="en-US" sz="1100" baseline="30000" dirty="0"/>
          </a:p>
        </p:txBody>
      </p:sp>
      <p:sp>
        <p:nvSpPr>
          <p:cNvPr id="19" name="Shape 17"/>
          <p:cNvSpPr/>
          <p:nvPr/>
        </p:nvSpPr>
        <p:spPr>
          <a:xfrm>
            <a:off x="7168892" y="3127248"/>
            <a:ext cx="3063240" cy="512064"/>
          </a:xfrm>
          <a:prstGeom prst="roundRect">
            <a:avLst>
              <a:gd name="adj" fmla="val 12500"/>
            </a:avLst>
          </a:prstGeom>
          <a:solidFill>
            <a:srgbClr val="DCEEF0"/>
          </a:solidFill>
          <a:ln w="15875">
            <a:solidFill>
              <a:srgbClr val="0F7C8A"/>
            </a:solidFill>
            <a:prstDash val="solid"/>
          </a:ln>
        </p:spPr>
        <p:txBody>
          <a:bodyPr/>
          <a:lstStyle/>
          <a:p>
            <a:endParaRPr lang="en-CA"/>
          </a:p>
        </p:txBody>
      </p:sp>
      <p:sp>
        <p:nvSpPr>
          <p:cNvPr id="20" name="Text 18"/>
          <p:cNvSpPr txBox="1"/>
          <p:nvPr/>
        </p:nvSpPr>
        <p:spPr>
          <a:xfrm>
            <a:off x="7260332" y="3127248"/>
            <a:ext cx="2880360" cy="512064"/>
          </a:xfrm>
          <a:prstGeom prst="rect">
            <a:avLst/>
          </a:prstGeom>
          <a:noFill/>
          <a:ln/>
        </p:spPr>
        <p:txBody>
          <a:bodyPr wrap="square" lIns="0" tIns="0" rIns="0" bIns="0" rtlCol="0" anchor="ctr"/>
          <a:lstStyle/>
          <a:p>
            <a:pPr marL="0" indent="0" algn="ctr">
              <a:buNone/>
            </a:pPr>
            <a:r>
              <a:rPr lang="en-US" sz="1100" dirty="0">
                <a:solidFill>
                  <a:srgbClr val="16202E"/>
                </a:solidFill>
                <a:latin typeface="Calibri" pitchFamily="34" charset="0"/>
                <a:ea typeface="Calibri" pitchFamily="34" charset="-122"/>
                <a:cs typeface="Calibri" pitchFamily="34" charset="-120"/>
              </a:rPr>
              <a:t>solve the field equation  →  φ</a:t>
            </a:r>
            <a:r>
              <a:rPr lang="en-US" sz="1100" baseline="30000" dirty="0">
                <a:solidFill>
                  <a:srgbClr val="16202E"/>
                </a:solidFill>
                <a:latin typeface="Calibri" pitchFamily="34" charset="0"/>
                <a:ea typeface="Calibri" pitchFamily="34" charset="-122"/>
                <a:cs typeface="Calibri" pitchFamily="34" charset="-120"/>
              </a:rPr>
              <a:t>n+1,k+1</a:t>
            </a:r>
            <a:endParaRPr lang="en-US" sz="1100" dirty="0"/>
          </a:p>
        </p:txBody>
      </p:sp>
      <p:sp>
        <p:nvSpPr>
          <p:cNvPr id="21" name="Shape 19"/>
          <p:cNvSpPr/>
          <p:nvPr/>
        </p:nvSpPr>
        <p:spPr>
          <a:xfrm>
            <a:off x="7831832" y="3895344"/>
            <a:ext cx="1737360" cy="603504"/>
          </a:xfrm>
          <a:prstGeom prst="flowChartDecision">
            <a:avLst/>
          </a:prstGeom>
          <a:solidFill>
            <a:srgbClr val="FBF1E7"/>
          </a:solidFill>
          <a:ln w="17780">
            <a:solidFill>
              <a:srgbClr val="E8A33D"/>
            </a:solidFill>
            <a:prstDash val="solid"/>
          </a:ln>
        </p:spPr>
        <p:txBody>
          <a:bodyPr/>
          <a:lstStyle/>
          <a:p>
            <a:endParaRPr lang="en-CA"/>
          </a:p>
        </p:txBody>
      </p:sp>
      <p:sp>
        <p:nvSpPr>
          <p:cNvPr id="22" name="Text 20"/>
          <p:cNvSpPr txBox="1"/>
          <p:nvPr/>
        </p:nvSpPr>
        <p:spPr>
          <a:xfrm>
            <a:off x="7831832" y="3895344"/>
            <a:ext cx="1737360" cy="603504"/>
          </a:xfrm>
          <a:prstGeom prst="rect">
            <a:avLst/>
          </a:prstGeom>
          <a:noFill/>
          <a:ln/>
        </p:spPr>
        <p:txBody>
          <a:bodyPr wrap="square" lIns="0" tIns="0" rIns="0" bIns="0" rtlCol="0" anchor="ctr"/>
          <a:lstStyle/>
          <a:p>
            <a:pPr marL="0" indent="0" algn="ctr">
              <a:lnSpc>
                <a:spcPct val="112000"/>
              </a:lnSpc>
              <a:buNone/>
            </a:pPr>
            <a:r>
              <a:rPr lang="en-US" sz="1100" dirty="0">
                <a:solidFill>
                  <a:srgbClr val="16202E"/>
                </a:solidFill>
                <a:latin typeface="Calibri" pitchFamily="34" charset="0"/>
                <a:ea typeface="Calibri" pitchFamily="34" charset="-122"/>
                <a:cs typeface="Calibri" pitchFamily="34" charset="-120"/>
              </a:rPr>
              <a:t>converged?</a:t>
            </a:r>
            <a:endParaRPr lang="en-US" sz="1100" dirty="0"/>
          </a:p>
        </p:txBody>
      </p:sp>
      <p:sp>
        <p:nvSpPr>
          <p:cNvPr id="23" name="Shape 21"/>
          <p:cNvSpPr/>
          <p:nvPr/>
        </p:nvSpPr>
        <p:spPr>
          <a:xfrm>
            <a:off x="8700512" y="2066544"/>
            <a:ext cx="0" cy="164592"/>
          </a:xfrm>
          <a:prstGeom prst="line">
            <a:avLst/>
          </a:prstGeom>
          <a:noFill/>
          <a:ln w="19050">
            <a:solidFill>
              <a:srgbClr val="5D6B7E"/>
            </a:solidFill>
            <a:prstDash val="solid"/>
            <a:headEnd type="none"/>
            <a:tailEnd type="triangle"/>
          </a:ln>
        </p:spPr>
        <p:txBody>
          <a:bodyPr/>
          <a:lstStyle/>
          <a:p>
            <a:endParaRPr lang="en-CA"/>
          </a:p>
        </p:txBody>
      </p:sp>
      <p:sp>
        <p:nvSpPr>
          <p:cNvPr id="24" name="Shape 22"/>
          <p:cNvSpPr/>
          <p:nvPr/>
        </p:nvSpPr>
        <p:spPr>
          <a:xfrm>
            <a:off x="8700512" y="2926080"/>
            <a:ext cx="0" cy="182880"/>
          </a:xfrm>
          <a:prstGeom prst="line">
            <a:avLst/>
          </a:prstGeom>
          <a:noFill/>
          <a:ln w="19050">
            <a:solidFill>
              <a:srgbClr val="5D6B7E"/>
            </a:solidFill>
            <a:prstDash val="solid"/>
            <a:headEnd type="none"/>
            <a:tailEnd type="triangle"/>
          </a:ln>
        </p:spPr>
        <p:txBody>
          <a:bodyPr/>
          <a:lstStyle/>
          <a:p>
            <a:endParaRPr lang="en-CA"/>
          </a:p>
        </p:txBody>
      </p:sp>
      <p:sp>
        <p:nvSpPr>
          <p:cNvPr id="25" name="Shape 23"/>
          <p:cNvSpPr/>
          <p:nvPr/>
        </p:nvSpPr>
        <p:spPr>
          <a:xfrm>
            <a:off x="8700512" y="3639312"/>
            <a:ext cx="0" cy="237744"/>
          </a:xfrm>
          <a:prstGeom prst="line">
            <a:avLst/>
          </a:prstGeom>
          <a:noFill/>
          <a:ln w="19050">
            <a:solidFill>
              <a:srgbClr val="5D6B7E"/>
            </a:solidFill>
            <a:prstDash val="solid"/>
            <a:headEnd type="none"/>
            <a:tailEnd type="triangle"/>
          </a:ln>
        </p:spPr>
        <p:txBody>
          <a:bodyPr/>
          <a:lstStyle/>
          <a:p>
            <a:endParaRPr lang="en-CA"/>
          </a:p>
        </p:txBody>
      </p:sp>
      <p:sp>
        <p:nvSpPr>
          <p:cNvPr id="26" name="Shape 24"/>
          <p:cNvSpPr/>
          <p:nvPr/>
        </p:nvSpPr>
        <p:spPr>
          <a:xfrm flipH="1">
            <a:off x="6620252" y="4197096"/>
            <a:ext cx="1211580" cy="0"/>
          </a:xfrm>
          <a:prstGeom prst="line">
            <a:avLst/>
          </a:prstGeom>
          <a:noFill/>
          <a:ln w="20320">
            <a:solidFill>
              <a:srgbClr val="E8A33D"/>
            </a:solidFill>
            <a:prstDash val="solid"/>
            <a:headEnd type="none"/>
            <a:tailEnd type="none"/>
          </a:ln>
        </p:spPr>
        <p:txBody>
          <a:bodyPr/>
          <a:lstStyle/>
          <a:p>
            <a:endParaRPr lang="en-CA"/>
          </a:p>
        </p:txBody>
      </p:sp>
      <p:sp>
        <p:nvSpPr>
          <p:cNvPr id="27" name="Shape 25"/>
          <p:cNvSpPr/>
          <p:nvPr/>
        </p:nvSpPr>
        <p:spPr>
          <a:xfrm flipV="1">
            <a:off x="6620252" y="1810512"/>
            <a:ext cx="0" cy="2386584"/>
          </a:xfrm>
          <a:prstGeom prst="line">
            <a:avLst/>
          </a:prstGeom>
          <a:noFill/>
          <a:ln w="20320">
            <a:solidFill>
              <a:srgbClr val="E8A33D"/>
            </a:solidFill>
            <a:prstDash val="solid"/>
            <a:headEnd type="none"/>
            <a:tailEnd type="none"/>
          </a:ln>
        </p:spPr>
        <p:txBody>
          <a:bodyPr/>
          <a:lstStyle/>
          <a:p>
            <a:endParaRPr lang="en-CA"/>
          </a:p>
        </p:txBody>
      </p:sp>
      <p:sp>
        <p:nvSpPr>
          <p:cNvPr id="28" name="Shape 26"/>
          <p:cNvSpPr/>
          <p:nvPr/>
        </p:nvSpPr>
        <p:spPr>
          <a:xfrm>
            <a:off x="6620252" y="1810512"/>
            <a:ext cx="530352" cy="0"/>
          </a:xfrm>
          <a:prstGeom prst="line">
            <a:avLst/>
          </a:prstGeom>
          <a:noFill/>
          <a:ln w="20320">
            <a:solidFill>
              <a:srgbClr val="E8A33D"/>
            </a:solidFill>
            <a:prstDash val="solid"/>
            <a:headEnd type="none"/>
            <a:tailEnd type="triangle"/>
          </a:ln>
        </p:spPr>
        <p:txBody>
          <a:bodyPr/>
          <a:lstStyle/>
          <a:p>
            <a:endParaRPr lang="en-CA"/>
          </a:p>
        </p:txBody>
      </p:sp>
      <p:sp>
        <p:nvSpPr>
          <p:cNvPr id="29" name="Text 27"/>
          <p:cNvSpPr txBox="1"/>
          <p:nvPr/>
        </p:nvSpPr>
        <p:spPr>
          <a:xfrm>
            <a:off x="6675116" y="3886200"/>
            <a:ext cx="1554480" cy="237744"/>
          </a:xfrm>
          <a:prstGeom prst="rect">
            <a:avLst/>
          </a:prstGeom>
          <a:noFill/>
          <a:ln/>
        </p:spPr>
        <p:txBody>
          <a:bodyPr wrap="square" lIns="0" tIns="0" rIns="0" bIns="0" rtlCol="0" anchor="ctr"/>
          <a:lstStyle/>
          <a:p>
            <a:pPr marL="0" indent="0" algn="l">
              <a:buNone/>
            </a:pPr>
            <a:r>
              <a:rPr lang="en-US" sz="1050" dirty="0">
                <a:solidFill>
                  <a:srgbClr val="E8A33D"/>
                </a:solidFill>
                <a:latin typeface="Calibri" pitchFamily="34" charset="0"/>
                <a:ea typeface="Calibri" pitchFamily="34" charset="-122"/>
                <a:cs typeface="Calibri" pitchFamily="34" charset="-120"/>
              </a:rPr>
              <a:t>no  (k → k+1)</a:t>
            </a:r>
            <a:endParaRPr lang="en-US" sz="1050" dirty="0"/>
          </a:p>
        </p:txBody>
      </p:sp>
      <p:sp>
        <p:nvSpPr>
          <p:cNvPr id="30" name="Shape 28"/>
          <p:cNvSpPr/>
          <p:nvPr/>
        </p:nvSpPr>
        <p:spPr>
          <a:xfrm>
            <a:off x="9569192" y="4197096"/>
            <a:ext cx="1440180" cy="0"/>
          </a:xfrm>
          <a:prstGeom prst="line">
            <a:avLst/>
          </a:prstGeom>
          <a:noFill/>
          <a:ln w="20320">
            <a:solidFill>
              <a:srgbClr val="0F7C8A"/>
            </a:solidFill>
            <a:prstDash val="solid"/>
            <a:headEnd type="none"/>
            <a:tailEnd type="triangle"/>
          </a:ln>
        </p:spPr>
        <p:txBody>
          <a:bodyPr/>
          <a:lstStyle/>
          <a:p>
            <a:endParaRPr lang="en-CA"/>
          </a:p>
        </p:txBody>
      </p:sp>
      <p:sp>
        <p:nvSpPr>
          <p:cNvPr id="31" name="Text 29"/>
          <p:cNvSpPr txBox="1"/>
          <p:nvPr/>
        </p:nvSpPr>
        <p:spPr>
          <a:xfrm>
            <a:off x="9678920" y="3904488"/>
            <a:ext cx="548640" cy="237744"/>
          </a:xfrm>
          <a:prstGeom prst="rect">
            <a:avLst/>
          </a:prstGeom>
          <a:noFill/>
          <a:ln/>
        </p:spPr>
        <p:txBody>
          <a:bodyPr wrap="square" lIns="0" tIns="0" rIns="0" bIns="0" rtlCol="0" anchor="ctr"/>
          <a:lstStyle/>
          <a:p>
            <a:pPr marL="0" indent="0" algn="l">
              <a:lnSpc>
                <a:spcPct val="112000"/>
              </a:lnSpc>
              <a:buNone/>
            </a:pPr>
            <a:r>
              <a:rPr lang="en-US" sz="1050" dirty="0">
                <a:solidFill>
                  <a:srgbClr val="0F7C8A"/>
                </a:solidFill>
                <a:latin typeface="Calibri" pitchFamily="34" charset="0"/>
                <a:ea typeface="Calibri" pitchFamily="34" charset="-122"/>
                <a:cs typeface="Calibri" pitchFamily="34" charset="-120"/>
              </a:rPr>
              <a:t>yes</a:t>
            </a:r>
            <a:endParaRPr lang="en-US" sz="1050" dirty="0"/>
          </a:p>
        </p:txBody>
      </p:sp>
      <p:sp>
        <p:nvSpPr>
          <p:cNvPr id="32" name="Text 30"/>
          <p:cNvSpPr txBox="1"/>
          <p:nvPr/>
        </p:nvSpPr>
        <p:spPr>
          <a:xfrm>
            <a:off x="11045948" y="4050792"/>
            <a:ext cx="640080" cy="292608"/>
          </a:xfrm>
          <a:prstGeom prst="rect">
            <a:avLst/>
          </a:prstGeom>
          <a:noFill/>
          <a:ln/>
        </p:spPr>
        <p:txBody>
          <a:bodyPr wrap="square" lIns="0" tIns="0" rIns="0" bIns="0" rtlCol="0" anchor="ctr"/>
          <a:lstStyle/>
          <a:p>
            <a:pPr marL="0" indent="0" algn="l">
              <a:buNone/>
            </a:pPr>
            <a:r>
              <a:rPr lang="en-US" sz="1300" b="1" dirty="0">
                <a:solidFill>
                  <a:srgbClr val="16202E"/>
                </a:solidFill>
                <a:latin typeface="Cambria" pitchFamily="34" charset="0"/>
                <a:ea typeface="Cambria" pitchFamily="34" charset="-122"/>
                <a:cs typeface="Cambria" pitchFamily="34" charset="-120"/>
              </a:rPr>
              <a:t>t</a:t>
            </a:r>
            <a:r>
              <a:rPr lang="en-US" sz="1300" b="1" baseline="30000" dirty="0">
                <a:solidFill>
                  <a:srgbClr val="16202E"/>
                </a:solidFill>
                <a:latin typeface="Cambria" pitchFamily="34" charset="0"/>
                <a:ea typeface="Cambria" pitchFamily="34" charset="-122"/>
                <a:cs typeface="Cambria" pitchFamily="34" charset="-120"/>
              </a:rPr>
              <a:t>n+1</a:t>
            </a:r>
            <a:endParaRPr lang="en-US" sz="1300" dirty="0"/>
          </a:p>
        </p:txBody>
      </p:sp>
      <p:sp>
        <p:nvSpPr>
          <p:cNvPr id="33" name="Shape 31"/>
          <p:cNvSpPr/>
          <p:nvPr/>
        </p:nvSpPr>
        <p:spPr>
          <a:xfrm>
            <a:off x="6400800" y="4535424"/>
            <a:ext cx="5212080" cy="768096"/>
          </a:xfrm>
          <a:prstGeom prst="roundRect">
            <a:avLst>
              <a:gd name="adj" fmla="val 9524"/>
            </a:avLst>
          </a:prstGeom>
          <a:solidFill>
            <a:srgbClr val="EFF4F6"/>
          </a:solidFill>
          <a:ln w="12700">
            <a:solidFill>
              <a:srgbClr val="D3DDE3"/>
            </a:solidFill>
            <a:prstDash val="solid"/>
          </a:ln>
        </p:spPr>
        <p:txBody>
          <a:bodyPr/>
          <a:lstStyle/>
          <a:p>
            <a:endParaRPr lang="en-CA"/>
          </a:p>
        </p:txBody>
      </p:sp>
      <p:sp>
        <p:nvSpPr>
          <p:cNvPr id="34" name="Shape 32"/>
          <p:cNvSpPr/>
          <p:nvPr/>
        </p:nvSpPr>
        <p:spPr>
          <a:xfrm>
            <a:off x="6601968" y="4773168"/>
            <a:ext cx="182880" cy="182880"/>
          </a:xfrm>
          <a:prstGeom prst="ellipse">
            <a:avLst/>
          </a:prstGeom>
          <a:solidFill>
            <a:srgbClr val="0F7C8A"/>
          </a:solidFill>
          <a:ln w="12700">
            <a:solidFill>
              <a:srgbClr val="0F7C8A"/>
            </a:solidFill>
            <a:prstDash val="solid"/>
          </a:ln>
        </p:spPr>
        <p:txBody>
          <a:bodyPr/>
          <a:lstStyle/>
          <a:p>
            <a:endParaRPr lang="en-CA"/>
          </a:p>
        </p:txBody>
      </p:sp>
      <p:sp>
        <p:nvSpPr>
          <p:cNvPr id="35" name="Text 33"/>
          <p:cNvSpPr txBox="1"/>
          <p:nvPr/>
        </p:nvSpPr>
        <p:spPr>
          <a:xfrm>
            <a:off x="6894576" y="4700016"/>
            <a:ext cx="4517136"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The cost is in the loop</a:t>
            </a:r>
            <a:endParaRPr lang="en-US" sz="1450" dirty="0"/>
          </a:p>
        </p:txBody>
      </p:sp>
      <p:sp>
        <p:nvSpPr>
          <p:cNvPr id="36" name="Text 34"/>
          <p:cNvSpPr txBox="1"/>
          <p:nvPr/>
        </p:nvSpPr>
        <p:spPr>
          <a:xfrm>
            <a:off x="6620256" y="5102352"/>
            <a:ext cx="4773168" cy="36576"/>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Every iteration k moves every particle over the whole Δt, in sub-steps.</a:t>
            </a:r>
            <a:endParaRPr lang="en-US" sz="1250" dirty="0"/>
          </a:p>
        </p:txBody>
      </p:sp>
      <p:sp>
        <p:nvSpPr>
          <p:cNvPr id="37" name="Shape 35"/>
          <p:cNvSpPr/>
          <p:nvPr/>
        </p:nvSpPr>
        <p:spPr>
          <a:xfrm>
            <a:off x="566928" y="5486400"/>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38" name="Shape 36"/>
          <p:cNvSpPr/>
          <p:nvPr/>
        </p:nvSpPr>
        <p:spPr>
          <a:xfrm>
            <a:off x="768096" y="5669280"/>
            <a:ext cx="201168" cy="201168"/>
          </a:xfrm>
          <a:prstGeom prst="ellipse">
            <a:avLst/>
          </a:prstGeom>
          <a:solidFill>
            <a:srgbClr val="0F7C8A"/>
          </a:solidFill>
          <a:ln w="12700">
            <a:solidFill>
              <a:srgbClr val="0F7C8A"/>
            </a:solidFill>
            <a:prstDash val="solid"/>
          </a:ln>
        </p:spPr>
        <p:txBody>
          <a:bodyPr/>
          <a:lstStyle/>
          <a:p>
            <a:endParaRPr lang="en-CA"/>
          </a:p>
        </p:txBody>
      </p:sp>
      <p:sp>
        <p:nvSpPr>
          <p:cNvPr id="39" name="Text 37"/>
          <p:cNvSpPr txBox="1"/>
          <p:nvPr/>
        </p:nvSpPr>
        <p:spPr>
          <a:xfrm>
            <a:off x="1078992" y="5513832"/>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Both resolution constraints are gone. The question is what the non-linear solve (also for particle mover!) costs, and what these relaxed constraints do to accuracy.</a:t>
            </a:r>
            <a:endParaRPr lang="en-US" sz="1400" dirty="0"/>
          </a:p>
        </p:txBody>
      </p:sp>
      <p:sp>
        <p:nvSpPr>
          <p:cNvPr id="40" name="Text 38"/>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41" name="Text 39"/>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5</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700784"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1700784"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SCHEME 3</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The two sub-schemes: INGP and ICIC</a:t>
            </a:r>
            <a:endParaRPr lang="en-US" sz="2900" dirty="0"/>
          </a:p>
        </p:txBody>
      </p:sp>
      <p:sp>
        <p:nvSpPr>
          <p:cNvPr id="5" name="Text 3"/>
          <p:cNvSpPr txBox="1"/>
          <p:nvPr/>
        </p:nvSpPr>
        <p:spPr>
          <a:xfrm>
            <a:off x="704088" y="1536192"/>
            <a:ext cx="5394960" cy="256032"/>
          </a:xfrm>
          <a:prstGeom prst="rect">
            <a:avLst/>
          </a:prstGeom>
          <a:noFill/>
          <a:ln/>
        </p:spPr>
        <p:txBody>
          <a:bodyPr wrap="square" lIns="0" tIns="0" rIns="0" bIns="0" rtlCol="0" anchor="ctr"/>
          <a:lstStyle/>
          <a:p>
            <a:pPr marL="0" indent="0" algn="l">
              <a:lnSpc>
                <a:spcPct val="112000"/>
              </a:lnSpc>
              <a:buNone/>
            </a:pPr>
            <a:r>
              <a:rPr lang="en-US" sz="1200" b="1" dirty="0">
                <a:solidFill>
                  <a:srgbClr val="16202E"/>
                </a:solidFill>
                <a:latin typeface="Calibri" pitchFamily="34" charset="0"/>
                <a:ea typeface="Calibri" pitchFamily="34" charset="-122"/>
                <a:cs typeface="Calibri" pitchFamily="34" charset="-120"/>
              </a:rPr>
              <a:t>INGP   (m = 0)</a:t>
            </a:r>
            <a:endParaRPr lang="en-US" sz="1200" dirty="0"/>
          </a:p>
        </p:txBody>
      </p:sp>
      <p:sp>
        <p:nvSpPr>
          <p:cNvPr id="6" name="Shape 4"/>
          <p:cNvSpPr/>
          <p:nvPr/>
        </p:nvSpPr>
        <p:spPr>
          <a:xfrm>
            <a:off x="1024128" y="2103120"/>
            <a:ext cx="4754880" cy="0"/>
          </a:xfrm>
          <a:prstGeom prst="line">
            <a:avLst/>
          </a:prstGeom>
          <a:noFill/>
          <a:ln w="20320">
            <a:solidFill>
              <a:srgbClr val="D3DDE3"/>
            </a:solidFill>
            <a:prstDash val="solid"/>
            <a:headEnd type="none"/>
            <a:tailEnd type="none"/>
          </a:ln>
        </p:spPr>
        <p:txBody>
          <a:bodyPr/>
          <a:lstStyle/>
          <a:p>
            <a:endParaRPr lang="en-CA"/>
          </a:p>
        </p:txBody>
      </p:sp>
      <p:sp>
        <p:nvSpPr>
          <p:cNvPr id="7" name="Shape 5"/>
          <p:cNvSpPr/>
          <p:nvPr/>
        </p:nvSpPr>
        <p:spPr>
          <a:xfrm>
            <a:off x="946404" y="2025396"/>
            <a:ext cx="155448" cy="155448"/>
          </a:xfrm>
          <a:prstGeom prst="ellipse">
            <a:avLst/>
          </a:prstGeom>
          <a:solidFill>
            <a:srgbClr val="16202E"/>
          </a:solidFill>
          <a:ln w="15875">
            <a:solidFill>
              <a:srgbClr val="16202E"/>
            </a:solidFill>
            <a:prstDash val="solid"/>
          </a:ln>
        </p:spPr>
        <p:txBody>
          <a:bodyPr/>
          <a:lstStyle/>
          <a:p>
            <a:endParaRPr lang="en-CA"/>
          </a:p>
        </p:txBody>
      </p:sp>
      <p:sp>
        <p:nvSpPr>
          <p:cNvPr id="8" name="Shape 6"/>
          <p:cNvSpPr/>
          <p:nvPr/>
        </p:nvSpPr>
        <p:spPr>
          <a:xfrm>
            <a:off x="2135124" y="2025396"/>
            <a:ext cx="155448" cy="155448"/>
          </a:xfrm>
          <a:prstGeom prst="ellipse">
            <a:avLst/>
          </a:prstGeom>
          <a:solidFill>
            <a:srgbClr val="16202E"/>
          </a:solidFill>
          <a:ln w="15875">
            <a:solidFill>
              <a:srgbClr val="16202E"/>
            </a:solidFill>
            <a:prstDash val="solid"/>
          </a:ln>
        </p:spPr>
        <p:txBody>
          <a:bodyPr/>
          <a:lstStyle/>
          <a:p>
            <a:endParaRPr lang="en-CA"/>
          </a:p>
        </p:txBody>
      </p:sp>
      <p:sp>
        <p:nvSpPr>
          <p:cNvPr id="9" name="Shape 7"/>
          <p:cNvSpPr/>
          <p:nvPr/>
        </p:nvSpPr>
        <p:spPr>
          <a:xfrm>
            <a:off x="3323844" y="2025396"/>
            <a:ext cx="155448" cy="155448"/>
          </a:xfrm>
          <a:prstGeom prst="ellipse">
            <a:avLst/>
          </a:prstGeom>
          <a:solidFill>
            <a:srgbClr val="16202E"/>
          </a:solidFill>
          <a:ln w="15875">
            <a:solidFill>
              <a:srgbClr val="16202E"/>
            </a:solidFill>
            <a:prstDash val="solid"/>
          </a:ln>
        </p:spPr>
        <p:txBody>
          <a:bodyPr/>
          <a:lstStyle/>
          <a:p>
            <a:endParaRPr lang="en-CA"/>
          </a:p>
        </p:txBody>
      </p:sp>
      <p:sp>
        <p:nvSpPr>
          <p:cNvPr id="10" name="Shape 8"/>
          <p:cNvSpPr/>
          <p:nvPr/>
        </p:nvSpPr>
        <p:spPr>
          <a:xfrm>
            <a:off x="4512564" y="2025396"/>
            <a:ext cx="155448" cy="155448"/>
          </a:xfrm>
          <a:prstGeom prst="ellipse">
            <a:avLst/>
          </a:prstGeom>
          <a:solidFill>
            <a:srgbClr val="16202E"/>
          </a:solidFill>
          <a:ln w="15875">
            <a:solidFill>
              <a:srgbClr val="16202E"/>
            </a:solidFill>
            <a:prstDash val="solid"/>
          </a:ln>
        </p:spPr>
        <p:txBody>
          <a:bodyPr/>
          <a:lstStyle/>
          <a:p>
            <a:endParaRPr lang="en-CA"/>
          </a:p>
        </p:txBody>
      </p:sp>
      <p:sp>
        <p:nvSpPr>
          <p:cNvPr id="11" name="Shape 9"/>
          <p:cNvSpPr/>
          <p:nvPr/>
        </p:nvSpPr>
        <p:spPr>
          <a:xfrm>
            <a:off x="5701284" y="2025396"/>
            <a:ext cx="155448" cy="155448"/>
          </a:xfrm>
          <a:prstGeom prst="ellipse">
            <a:avLst/>
          </a:prstGeom>
          <a:solidFill>
            <a:srgbClr val="16202E"/>
          </a:solidFill>
          <a:ln w="15875">
            <a:solidFill>
              <a:srgbClr val="16202E"/>
            </a:solidFill>
            <a:prstDash val="solid"/>
          </a:ln>
        </p:spPr>
        <p:txBody>
          <a:bodyPr/>
          <a:lstStyle/>
          <a:p>
            <a:endParaRPr lang="en-CA"/>
          </a:p>
        </p:txBody>
      </p:sp>
      <p:sp>
        <p:nvSpPr>
          <p:cNvPr id="12" name="Shape 10"/>
          <p:cNvSpPr/>
          <p:nvPr/>
        </p:nvSpPr>
        <p:spPr>
          <a:xfrm>
            <a:off x="1547165" y="2031797"/>
            <a:ext cx="142646" cy="142646"/>
          </a:xfrm>
          <a:prstGeom prst="ellipse">
            <a:avLst/>
          </a:prstGeom>
          <a:solidFill>
            <a:srgbClr val="FFFFFF"/>
          </a:solidFill>
          <a:ln w="22225">
            <a:solidFill>
              <a:srgbClr val="0F7C8A"/>
            </a:solidFill>
            <a:prstDash val="solid"/>
          </a:ln>
        </p:spPr>
        <p:txBody>
          <a:bodyPr/>
          <a:lstStyle/>
          <a:p>
            <a:endParaRPr lang="en-CA"/>
          </a:p>
        </p:txBody>
      </p:sp>
      <p:sp>
        <p:nvSpPr>
          <p:cNvPr id="13" name="Shape 11"/>
          <p:cNvSpPr/>
          <p:nvPr/>
        </p:nvSpPr>
        <p:spPr>
          <a:xfrm>
            <a:off x="2735885" y="2031797"/>
            <a:ext cx="142646" cy="142646"/>
          </a:xfrm>
          <a:prstGeom prst="ellipse">
            <a:avLst/>
          </a:prstGeom>
          <a:solidFill>
            <a:srgbClr val="FFFFFF"/>
          </a:solidFill>
          <a:ln w="22225">
            <a:solidFill>
              <a:srgbClr val="0F7C8A"/>
            </a:solidFill>
            <a:prstDash val="solid"/>
          </a:ln>
        </p:spPr>
        <p:txBody>
          <a:bodyPr/>
          <a:lstStyle/>
          <a:p>
            <a:endParaRPr lang="en-CA"/>
          </a:p>
        </p:txBody>
      </p:sp>
      <p:sp>
        <p:nvSpPr>
          <p:cNvPr id="14" name="Shape 12"/>
          <p:cNvSpPr/>
          <p:nvPr/>
        </p:nvSpPr>
        <p:spPr>
          <a:xfrm>
            <a:off x="3924605" y="2031797"/>
            <a:ext cx="142646" cy="142646"/>
          </a:xfrm>
          <a:prstGeom prst="ellipse">
            <a:avLst/>
          </a:prstGeom>
          <a:solidFill>
            <a:srgbClr val="FFFFFF"/>
          </a:solidFill>
          <a:ln w="22225">
            <a:solidFill>
              <a:srgbClr val="0F7C8A"/>
            </a:solidFill>
            <a:prstDash val="solid"/>
          </a:ln>
        </p:spPr>
        <p:txBody>
          <a:bodyPr/>
          <a:lstStyle/>
          <a:p>
            <a:endParaRPr lang="en-CA"/>
          </a:p>
        </p:txBody>
      </p:sp>
      <p:sp>
        <p:nvSpPr>
          <p:cNvPr id="15" name="Shape 13"/>
          <p:cNvSpPr/>
          <p:nvPr/>
        </p:nvSpPr>
        <p:spPr>
          <a:xfrm>
            <a:off x="5113325" y="2031797"/>
            <a:ext cx="142646" cy="142646"/>
          </a:xfrm>
          <a:prstGeom prst="ellipse">
            <a:avLst/>
          </a:prstGeom>
          <a:solidFill>
            <a:srgbClr val="FFFFFF"/>
          </a:solidFill>
          <a:ln w="22225">
            <a:solidFill>
              <a:srgbClr val="0F7C8A"/>
            </a:solidFill>
            <a:prstDash val="solid"/>
          </a:ln>
        </p:spPr>
        <p:txBody>
          <a:bodyPr/>
          <a:lstStyle/>
          <a:p>
            <a:endParaRPr lang="en-CA"/>
          </a:p>
        </p:txBody>
      </p:sp>
      <p:sp>
        <p:nvSpPr>
          <p:cNvPr id="16" name="Shape 14"/>
          <p:cNvSpPr/>
          <p:nvPr/>
        </p:nvSpPr>
        <p:spPr>
          <a:xfrm>
            <a:off x="763524" y="2473452"/>
            <a:ext cx="100584" cy="100584"/>
          </a:xfrm>
          <a:prstGeom prst="ellipse">
            <a:avLst/>
          </a:prstGeom>
          <a:solidFill>
            <a:srgbClr val="16202E"/>
          </a:solidFill>
          <a:ln w="15875">
            <a:solidFill>
              <a:srgbClr val="16202E"/>
            </a:solidFill>
            <a:prstDash val="solid"/>
          </a:ln>
        </p:spPr>
        <p:txBody>
          <a:bodyPr/>
          <a:lstStyle/>
          <a:p>
            <a:endParaRPr lang="en-CA"/>
          </a:p>
        </p:txBody>
      </p:sp>
      <p:sp>
        <p:nvSpPr>
          <p:cNvPr id="17" name="Text 15"/>
          <p:cNvSpPr txBox="1"/>
          <p:nvPr/>
        </p:nvSpPr>
        <p:spPr>
          <a:xfrm>
            <a:off x="941832" y="2404872"/>
            <a:ext cx="2194560" cy="237744"/>
          </a:xfrm>
          <a:prstGeom prst="rect">
            <a:avLst/>
          </a:prstGeom>
          <a:noFill/>
          <a:ln/>
        </p:spPr>
        <p:txBody>
          <a:bodyPr wrap="square" lIns="0" tIns="0" rIns="0" bIns="0" rtlCol="0" anchor="ctr"/>
          <a:lstStyle/>
          <a:p>
            <a:pPr marL="0" indent="0" algn="l">
              <a:lnSpc>
                <a:spcPct val="112000"/>
              </a:lnSpc>
              <a:buNone/>
            </a:pPr>
            <a:r>
              <a:rPr lang="en-US" sz="1050" dirty="0">
                <a:solidFill>
                  <a:srgbClr val="16202E"/>
                </a:solidFill>
                <a:latin typeface="Calibri" pitchFamily="34" charset="0"/>
                <a:ea typeface="Calibri" pitchFamily="34" charset="-122"/>
                <a:cs typeface="Calibri" pitchFamily="34" charset="-120"/>
              </a:rPr>
              <a:t>nodes:  φ , ρ̃</a:t>
            </a:r>
            <a:endParaRPr lang="en-US" sz="1050" dirty="0"/>
          </a:p>
        </p:txBody>
      </p:sp>
      <p:sp>
        <p:nvSpPr>
          <p:cNvPr id="18" name="Shape 16"/>
          <p:cNvSpPr/>
          <p:nvPr/>
        </p:nvSpPr>
        <p:spPr>
          <a:xfrm>
            <a:off x="3140050" y="2478024"/>
            <a:ext cx="91440" cy="91440"/>
          </a:xfrm>
          <a:prstGeom prst="ellipse">
            <a:avLst/>
          </a:prstGeom>
          <a:solidFill>
            <a:srgbClr val="FFFFFF"/>
          </a:solidFill>
          <a:ln w="19050">
            <a:solidFill>
              <a:srgbClr val="0F7C8A"/>
            </a:solidFill>
            <a:prstDash val="solid"/>
          </a:ln>
        </p:spPr>
        <p:txBody>
          <a:bodyPr/>
          <a:lstStyle/>
          <a:p>
            <a:endParaRPr lang="en-CA"/>
          </a:p>
        </p:txBody>
      </p:sp>
      <p:sp>
        <p:nvSpPr>
          <p:cNvPr id="19" name="Text 17"/>
          <p:cNvSpPr txBox="1"/>
          <p:nvPr/>
        </p:nvSpPr>
        <p:spPr>
          <a:xfrm>
            <a:off x="3313786" y="2404872"/>
            <a:ext cx="2377440" cy="237744"/>
          </a:xfrm>
          <a:prstGeom prst="rect">
            <a:avLst/>
          </a:prstGeom>
          <a:noFill/>
          <a:ln/>
        </p:spPr>
        <p:txBody>
          <a:bodyPr wrap="square" lIns="0" tIns="0" rIns="0" bIns="0" rtlCol="0" anchor="ctr"/>
          <a:lstStyle/>
          <a:p>
            <a:pPr marL="0" indent="0" algn="l">
              <a:lnSpc>
                <a:spcPct val="112000"/>
              </a:lnSpc>
              <a:buNone/>
            </a:pPr>
            <a:r>
              <a:rPr lang="en-US" sz="1050" dirty="0">
                <a:solidFill>
                  <a:srgbClr val="0F7C8A"/>
                </a:solidFill>
                <a:latin typeface="Calibri" pitchFamily="34" charset="0"/>
                <a:ea typeface="Calibri" pitchFamily="34" charset="-122"/>
                <a:cs typeface="Calibri" pitchFamily="34" charset="-120"/>
              </a:rPr>
              <a:t>half-nodes:  E , j</a:t>
            </a:r>
            <a:endParaRPr lang="en-US" sz="1050" dirty="0"/>
          </a:p>
        </p:txBody>
      </p:sp>
      <p:sp>
        <p:nvSpPr>
          <p:cNvPr id="20" name="Text 18"/>
          <p:cNvSpPr txBox="1"/>
          <p:nvPr/>
        </p:nvSpPr>
        <p:spPr>
          <a:xfrm>
            <a:off x="704088" y="2862072"/>
            <a:ext cx="5394960" cy="256032"/>
          </a:xfrm>
          <a:prstGeom prst="rect">
            <a:avLst/>
          </a:prstGeom>
          <a:noFill/>
          <a:ln/>
        </p:spPr>
        <p:txBody>
          <a:bodyPr wrap="square" lIns="0" tIns="0" rIns="0" bIns="0" rtlCol="0" anchor="ctr"/>
          <a:lstStyle/>
          <a:p>
            <a:pPr marL="0" indent="0" algn="l">
              <a:lnSpc>
                <a:spcPct val="112000"/>
              </a:lnSpc>
              <a:buNone/>
            </a:pPr>
            <a:r>
              <a:rPr lang="en-US" sz="1200" b="1" dirty="0">
                <a:solidFill>
                  <a:srgbClr val="16202E"/>
                </a:solidFill>
                <a:latin typeface="Calibri" pitchFamily="34" charset="0"/>
                <a:ea typeface="Calibri" pitchFamily="34" charset="-122"/>
                <a:cs typeface="Calibri" pitchFamily="34" charset="-120"/>
              </a:rPr>
              <a:t>ICIC   (m = 1)</a:t>
            </a:r>
            <a:endParaRPr lang="en-US" sz="1200" dirty="0"/>
          </a:p>
        </p:txBody>
      </p:sp>
      <p:sp>
        <p:nvSpPr>
          <p:cNvPr id="21" name="Shape 19"/>
          <p:cNvSpPr/>
          <p:nvPr/>
        </p:nvSpPr>
        <p:spPr>
          <a:xfrm>
            <a:off x="1024128" y="3429000"/>
            <a:ext cx="4754880" cy="0"/>
          </a:xfrm>
          <a:prstGeom prst="line">
            <a:avLst/>
          </a:prstGeom>
          <a:noFill/>
          <a:ln w="20320">
            <a:solidFill>
              <a:srgbClr val="D3DDE3"/>
            </a:solidFill>
            <a:prstDash val="solid"/>
            <a:headEnd type="none"/>
            <a:tailEnd type="none"/>
          </a:ln>
        </p:spPr>
        <p:txBody>
          <a:bodyPr/>
          <a:lstStyle/>
          <a:p>
            <a:endParaRPr lang="en-CA"/>
          </a:p>
        </p:txBody>
      </p:sp>
      <p:sp>
        <p:nvSpPr>
          <p:cNvPr id="22" name="Shape 20"/>
          <p:cNvSpPr/>
          <p:nvPr/>
        </p:nvSpPr>
        <p:spPr>
          <a:xfrm>
            <a:off x="946404" y="3351276"/>
            <a:ext cx="155448" cy="155448"/>
          </a:xfrm>
          <a:prstGeom prst="ellipse">
            <a:avLst/>
          </a:prstGeom>
          <a:solidFill>
            <a:srgbClr val="0F7C8A"/>
          </a:solidFill>
          <a:ln w="15875">
            <a:solidFill>
              <a:srgbClr val="0F7C8A"/>
            </a:solidFill>
            <a:prstDash val="solid"/>
          </a:ln>
        </p:spPr>
        <p:txBody>
          <a:bodyPr/>
          <a:lstStyle/>
          <a:p>
            <a:endParaRPr lang="en-CA"/>
          </a:p>
        </p:txBody>
      </p:sp>
      <p:sp>
        <p:nvSpPr>
          <p:cNvPr id="23" name="Shape 21"/>
          <p:cNvSpPr/>
          <p:nvPr/>
        </p:nvSpPr>
        <p:spPr>
          <a:xfrm>
            <a:off x="2135124" y="3351276"/>
            <a:ext cx="155448" cy="155448"/>
          </a:xfrm>
          <a:prstGeom prst="ellipse">
            <a:avLst/>
          </a:prstGeom>
          <a:solidFill>
            <a:srgbClr val="0F7C8A"/>
          </a:solidFill>
          <a:ln w="15875">
            <a:solidFill>
              <a:srgbClr val="0F7C8A"/>
            </a:solidFill>
            <a:prstDash val="solid"/>
          </a:ln>
        </p:spPr>
        <p:txBody>
          <a:bodyPr/>
          <a:lstStyle/>
          <a:p>
            <a:endParaRPr lang="en-CA"/>
          </a:p>
        </p:txBody>
      </p:sp>
      <p:sp>
        <p:nvSpPr>
          <p:cNvPr id="24" name="Shape 22"/>
          <p:cNvSpPr/>
          <p:nvPr/>
        </p:nvSpPr>
        <p:spPr>
          <a:xfrm>
            <a:off x="3323844" y="3351276"/>
            <a:ext cx="155448" cy="155448"/>
          </a:xfrm>
          <a:prstGeom prst="ellipse">
            <a:avLst/>
          </a:prstGeom>
          <a:solidFill>
            <a:srgbClr val="0F7C8A"/>
          </a:solidFill>
          <a:ln w="15875">
            <a:solidFill>
              <a:srgbClr val="0F7C8A"/>
            </a:solidFill>
            <a:prstDash val="solid"/>
          </a:ln>
        </p:spPr>
        <p:txBody>
          <a:bodyPr/>
          <a:lstStyle/>
          <a:p>
            <a:endParaRPr lang="en-CA"/>
          </a:p>
        </p:txBody>
      </p:sp>
      <p:sp>
        <p:nvSpPr>
          <p:cNvPr id="25" name="Shape 23"/>
          <p:cNvSpPr/>
          <p:nvPr/>
        </p:nvSpPr>
        <p:spPr>
          <a:xfrm>
            <a:off x="4512564" y="3351276"/>
            <a:ext cx="155448" cy="155448"/>
          </a:xfrm>
          <a:prstGeom prst="ellipse">
            <a:avLst/>
          </a:prstGeom>
          <a:solidFill>
            <a:srgbClr val="0F7C8A"/>
          </a:solidFill>
          <a:ln w="15875">
            <a:solidFill>
              <a:srgbClr val="0F7C8A"/>
            </a:solidFill>
            <a:prstDash val="solid"/>
          </a:ln>
        </p:spPr>
        <p:txBody>
          <a:bodyPr/>
          <a:lstStyle/>
          <a:p>
            <a:endParaRPr lang="en-CA"/>
          </a:p>
        </p:txBody>
      </p:sp>
      <p:sp>
        <p:nvSpPr>
          <p:cNvPr id="26" name="Shape 24"/>
          <p:cNvSpPr/>
          <p:nvPr/>
        </p:nvSpPr>
        <p:spPr>
          <a:xfrm>
            <a:off x="5701284" y="3351276"/>
            <a:ext cx="155448" cy="155448"/>
          </a:xfrm>
          <a:prstGeom prst="ellipse">
            <a:avLst/>
          </a:prstGeom>
          <a:solidFill>
            <a:srgbClr val="0F7C8A"/>
          </a:solidFill>
          <a:ln w="15875">
            <a:solidFill>
              <a:srgbClr val="0F7C8A"/>
            </a:solidFill>
            <a:prstDash val="solid"/>
          </a:ln>
        </p:spPr>
        <p:txBody>
          <a:bodyPr/>
          <a:lstStyle/>
          <a:p>
            <a:endParaRPr lang="en-CA"/>
          </a:p>
        </p:txBody>
      </p:sp>
      <p:sp>
        <p:nvSpPr>
          <p:cNvPr id="27" name="Shape 25"/>
          <p:cNvSpPr/>
          <p:nvPr/>
        </p:nvSpPr>
        <p:spPr>
          <a:xfrm>
            <a:off x="1547165" y="3357677"/>
            <a:ext cx="142646" cy="142646"/>
          </a:xfrm>
          <a:prstGeom prst="ellipse">
            <a:avLst/>
          </a:prstGeom>
          <a:solidFill>
            <a:srgbClr val="FFFFFF"/>
          </a:solidFill>
          <a:ln w="22225">
            <a:solidFill>
              <a:srgbClr val="16202E"/>
            </a:solidFill>
            <a:prstDash val="solid"/>
          </a:ln>
        </p:spPr>
        <p:txBody>
          <a:bodyPr/>
          <a:lstStyle/>
          <a:p>
            <a:endParaRPr lang="en-CA"/>
          </a:p>
        </p:txBody>
      </p:sp>
      <p:sp>
        <p:nvSpPr>
          <p:cNvPr id="28" name="Shape 26"/>
          <p:cNvSpPr/>
          <p:nvPr/>
        </p:nvSpPr>
        <p:spPr>
          <a:xfrm>
            <a:off x="2735885" y="3357677"/>
            <a:ext cx="142646" cy="142646"/>
          </a:xfrm>
          <a:prstGeom prst="ellipse">
            <a:avLst/>
          </a:prstGeom>
          <a:solidFill>
            <a:srgbClr val="FFFFFF"/>
          </a:solidFill>
          <a:ln w="22225">
            <a:solidFill>
              <a:srgbClr val="16202E"/>
            </a:solidFill>
            <a:prstDash val="solid"/>
          </a:ln>
        </p:spPr>
        <p:txBody>
          <a:bodyPr/>
          <a:lstStyle/>
          <a:p>
            <a:endParaRPr lang="en-CA"/>
          </a:p>
        </p:txBody>
      </p:sp>
      <p:sp>
        <p:nvSpPr>
          <p:cNvPr id="29" name="Shape 27"/>
          <p:cNvSpPr/>
          <p:nvPr/>
        </p:nvSpPr>
        <p:spPr>
          <a:xfrm>
            <a:off x="3924605" y="3357677"/>
            <a:ext cx="142646" cy="142646"/>
          </a:xfrm>
          <a:prstGeom prst="ellipse">
            <a:avLst/>
          </a:prstGeom>
          <a:solidFill>
            <a:srgbClr val="FFFFFF"/>
          </a:solidFill>
          <a:ln w="22225">
            <a:solidFill>
              <a:srgbClr val="16202E"/>
            </a:solidFill>
            <a:prstDash val="solid"/>
          </a:ln>
        </p:spPr>
        <p:txBody>
          <a:bodyPr/>
          <a:lstStyle/>
          <a:p>
            <a:endParaRPr lang="en-CA"/>
          </a:p>
        </p:txBody>
      </p:sp>
      <p:sp>
        <p:nvSpPr>
          <p:cNvPr id="30" name="Shape 28"/>
          <p:cNvSpPr/>
          <p:nvPr/>
        </p:nvSpPr>
        <p:spPr>
          <a:xfrm>
            <a:off x="5113325" y="3357677"/>
            <a:ext cx="142646" cy="142646"/>
          </a:xfrm>
          <a:prstGeom prst="ellipse">
            <a:avLst/>
          </a:prstGeom>
          <a:solidFill>
            <a:srgbClr val="FFFFFF"/>
          </a:solidFill>
          <a:ln w="22225">
            <a:solidFill>
              <a:srgbClr val="16202E"/>
            </a:solidFill>
            <a:prstDash val="solid"/>
          </a:ln>
        </p:spPr>
        <p:txBody>
          <a:bodyPr/>
          <a:lstStyle/>
          <a:p>
            <a:endParaRPr lang="en-CA"/>
          </a:p>
        </p:txBody>
      </p:sp>
      <p:sp>
        <p:nvSpPr>
          <p:cNvPr id="31" name="Shape 29"/>
          <p:cNvSpPr/>
          <p:nvPr/>
        </p:nvSpPr>
        <p:spPr>
          <a:xfrm>
            <a:off x="763524" y="3799332"/>
            <a:ext cx="100584" cy="100584"/>
          </a:xfrm>
          <a:prstGeom prst="ellipse">
            <a:avLst/>
          </a:prstGeom>
          <a:solidFill>
            <a:srgbClr val="0F7C8A"/>
          </a:solidFill>
          <a:ln w="15875">
            <a:solidFill>
              <a:srgbClr val="0F7C8A"/>
            </a:solidFill>
            <a:prstDash val="solid"/>
          </a:ln>
        </p:spPr>
        <p:txBody>
          <a:bodyPr/>
          <a:lstStyle/>
          <a:p>
            <a:endParaRPr lang="en-CA"/>
          </a:p>
        </p:txBody>
      </p:sp>
      <p:sp>
        <p:nvSpPr>
          <p:cNvPr id="32" name="Text 30"/>
          <p:cNvSpPr txBox="1"/>
          <p:nvPr/>
        </p:nvSpPr>
        <p:spPr>
          <a:xfrm>
            <a:off x="941832" y="3730752"/>
            <a:ext cx="2194560" cy="237744"/>
          </a:xfrm>
          <a:prstGeom prst="rect">
            <a:avLst/>
          </a:prstGeom>
          <a:noFill/>
          <a:ln/>
        </p:spPr>
        <p:txBody>
          <a:bodyPr wrap="square" lIns="0" tIns="0" rIns="0" bIns="0" rtlCol="0" anchor="ctr"/>
          <a:lstStyle/>
          <a:p>
            <a:pPr marL="0" indent="0" algn="l">
              <a:lnSpc>
                <a:spcPct val="112000"/>
              </a:lnSpc>
              <a:buNone/>
            </a:pPr>
            <a:r>
              <a:rPr lang="en-US" sz="1050" dirty="0">
                <a:solidFill>
                  <a:srgbClr val="0F7C8A"/>
                </a:solidFill>
                <a:latin typeface="Calibri" pitchFamily="34" charset="0"/>
                <a:ea typeface="Calibri" pitchFamily="34" charset="-122"/>
                <a:cs typeface="Calibri" pitchFamily="34" charset="-120"/>
              </a:rPr>
              <a:t>nodes:  E , j</a:t>
            </a:r>
            <a:endParaRPr lang="en-US" sz="1050" dirty="0"/>
          </a:p>
        </p:txBody>
      </p:sp>
      <p:sp>
        <p:nvSpPr>
          <p:cNvPr id="33" name="Shape 31"/>
          <p:cNvSpPr/>
          <p:nvPr/>
        </p:nvSpPr>
        <p:spPr>
          <a:xfrm>
            <a:off x="3140050" y="3803904"/>
            <a:ext cx="91440" cy="91440"/>
          </a:xfrm>
          <a:prstGeom prst="ellipse">
            <a:avLst/>
          </a:prstGeom>
          <a:solidFill>
            <a:srgbClr val="FFFFFF"/>
          </a:solidFill>
          <a:ln w="19050">
            <a:solidFill>
              <a:srgbClr val="16202E"/>
            </a:solidFill>
            <a:prstDash val="solid"/>
          </a:ln>
        </p:spPr>
        <p:txBody>
          <a:bodyPr/>
          <a:lstStyle/>
          <a:p>
            <a:endParaRPr lang="en-CA"/>
          </a:p>
        </p:txBody>
      </p:sp>
      <p:sp>
        <p:nvSpPr>
          <p:cNvPr id="34" name="Text 32"/>
          <p:cNvSpPr txBox="1"/>
          <p:nvPr/>
        </p:nvSpPr>
        <p:spPr>
          <a:xfrm>
            <a:off x="3313786" y="3730752"/>
            <a:ext cx="2377440" cy="237744"/>
          </a:xfrm>
          <a:prstGeom prst="rect">
            <a:avLst/>
          </a:prstGeom>
          <a:noFill/>
          <a:ln/>
        </p:spPr>
        <p:txBody>
          <a:bodyPr wrap="square" lIns="0" tIns="0" rIns="0" bIns="0" rtlCol="0" anchor="ctr"/>
          <a:lstStyle/>
          <a:p>
            <a:pPr marL="0" indent="0" algn="l">
              <a:lnSpc>
                <a:spcPct val="112000"/>
              </a:lnSpc>
              <a:buNone/>
            </a:pPr>
            <a:r>
              <a:rPr lang="en-US" sz="1050" dirty="0">
                <a:solidFill>
                  <a:srgbClr val="16202E"/>
                </a:solidFill>
                <a:latin typeface="Calibri" pitchFamily="34" charset="0"/>
                <a:ea typeface="Calibri" pitchFamily="34" charset="-122"/>
                <a:cs typeface="Calibri" pitchFamily="34" charset="-120"/>
              </a:rPr>
              <a:t>half-nodes:  φ , ρ̃</a:t>
            </a:r>
            <a:endParaRPr lang="en-US" sz="1050" dirty="0"/>
          </a:p>
        </p:txBody>
      </p:sp>
      <p:sp>
        <p:nvSpPr>
          <p:cNvPr id="35" name="Shape 33"/>
          <p:cNvSpPr/>
          <p:nvPr/>
        </p:nvSpPr>
        <p:spPr>
          <a:xfrm>
            <a:off x="2706624" y="1728216"/>
            <a:ext cx="201168" cy="201168"/>
          </a:xfrm>
          <a:prstGeom prst="star5">
            <a:avLst/>
          </a:prstGeom>
          <a:solidFill>
            <a:srgbClr val="C24E17"/>
          </a:solidFill>
          <a:ln w="6350">
            <a:solidFill>
              <a:srgbClr val="C24E17"/>
            </a:solidFill>
            <a:prstDash val="solid"/>
          </a:ln>
        </p:spPr>
        <p:txBody>
          <a:bodyPr/>
          <a:lstStyle/>
          <a:p>
            <a:endParaRPr lang="en-CA"/>
          </a:p>
        </p:txBody>
      </p:sp>
      <p:sp>
        <p:nvSpPr>
          <p:cNvPr id="36" name="Text 34"/>
          <p:cNvSpPr txBox="1"/>
          <p:nvPr/>
        </p:nvSpPr>
        <p:spPr>
          <a:xfrm>
            <a:off x="2953512" y="1719072"/>
            <a:ext cx="1280160" cy="219456"/>
          </a:xfrm>
          <a:prstGeom prst="rect">
            <a:avLst/>
          </a:prstGeom>
          <a:noFill/>
          <a:ln/>
        </p:spPr>
        <p:txBody>
          <a:bodyPr wrap="square" lIns="0" tIns="0" rIns="0" bIns="0" rtlCol="0" anchor="ctr"/>
          <a:lstStyle/>
          <a:p>
            <a:pPr marL="0" indent="0" algn="l">
              <a:lnSpc>
                <a:spcPct val="112000"/>
              </a:lnSpc>
              <a:buNone/>
            </a:pPr>
            <a:r>
              <a:rPr lang="en-US" sz="1000" dirty="0">
                <a:solidFill>
                  <a:srgbClr val="C24E17"/>
                </a:solidFill>
                <a:latin typeface="Calibri" pitchFamily="34" charset="0"/>
                <a:ea typeface="Calibri" pitchFamily="34" charset="-122"/>
                <a:cs typeface="Calibri" pitchFamily="34" charset="-120"/>
              </a:rPr>
              <a:t>macro-particle</a:t>
            </a:r>
            <a:endParaRPr lang="en-US" sz="1000" dirty="0"/>
          </a:p>
        </p:txBody>
      </p:sp>
      <p:sp>
        <p:nvSpPr>
          <p:cNvPr id="37" name="Shape 35"/>
          <p:cNvSpPr/>
          <p:nvPr/>
        </p:nvSpPr>
        <p:spPr>
          <a:xfrm>
            <a:off x="3401568" y="1572768"/>
            <a:ext cx="1188720" cy="0"/>
          </a:xfrm>
          <a:prstGeom prst="line">
            <a:avLst/>
          </a:prstGeom>
          <a:noFill/>
          <a:ln w="13970">
            <a:solidFill>
              <a:srgbClr val="5D6B7E"/>
            </a:solidFill>
            <a:prstDash val="solid"/>
            <a:headEnd type="triangle"/>
            <a:tailEnd type="triangle"/>
          </a:ln>
        </p:spPr>
        <p:txBody>
          <a:bodyPr/>
          <a:lstStyle/>
          <a:p>
            <a:endParaRPr lang="en-CA"/>
          </a:p>
        </p:txBody>
      </p:sp>
      <p:sp>
        <p:nvSpPr>
          <p:cNvPr id="38" name="Text 36"/>
          <p:cNvSpPr txBox="1"/>
          <p:nvPr/>
        </p:nvSpPr>
        <p:spPr>
          <a:xfrm>
            <a:off x="3401568" y="1316736"/>
            <a:ext cx="1188720" cy="219456"/>
          </a:xfrm>
          <a:prstGeom prst="rect">
            <a:avLst/>
          </a:prstGeom>
          <a:noFill/>
          <a:ln/>
        </p:spPr>
        <p:txBody>
          <a:bodyPr wrap="square" lIns="0" tIns="0" rIns="0" bIns="0" rtlCol="0" anchor="ctr"/>
          <a:lstStyle/>
          <a:p>
            <a:pPr marL="0" indent="0" algn="ctr">
              <a:buNone/>
            </a:pPr>
            <a:r>
              <a:rPr lang="en-US" sz="1000" dirty="0">
                <a:solidFill>
                  <a:srgbClr val="5D6B7E"/>
                </a:solidFill>
                <a:latin typeface="Calibri" pitchFamily="34" charset="0"/>
                <a:ea typeface="Calibri" pitchFamily="34" charset="-122"/>
                <a:cs typeface="Calibri" pitchFamily="34" charset="-120"/>
              </a:rPr>
              <a:t>cell Δx</a:t>
            </a:r>
            <a:r>
              <a:rPr lang="en-US" sz="1000" baseline="-40000" dirty="0">
                <a:solidFill>
                  <a:srgbClr val="5D6B7E"/>
                </a:solidFill>
                <a:latin typeface="Calibri" pitchFamily="34" charset="0"/>
                <a:ea typeface="Calibri" pitchFamily="34" charset="-122"/>
                <a:cs typeface="Calibri" pitchFamily="34" charset="-120"/>
              </a:rPr>
              <a:t>l</a:t>
            </a:r>
            <a:endParaRPr lang="en-US" sz="1000" dirty="0"/>
          </a:p>
        </p:txBody>
      </p:sp>
      <p:sp>
        <p:nvSpPr>
          <p:cNvPr id="39" name="Text 37"/>
          <p:cNvSpPr txBox="1"/>
          <p:nvPr/>
        </p:nvSpPr>
        <p:spPr>
          <a:xfrm>
            <a:off x="6739128" y="1225844"/>
            <a:ext cx="4892040" cy="256032"/>
          </a:xfrm>
          <a:prstGeom prst="rect">
            <a:avLst/>
          </a:prstGeom>
          <a:noFill/>
          <a:ln/>
        </p:spPr>
        <p:txBody>
          <a:bodyPr wrap="square" lIns="0" tIns="0" rIns="0" bIns="0" rtlCol="0" anchor="ctr"/>
          <a:lstStyle/>
          <a:p>
            <a:pPr marL="0" indent="0" algn="ctr">
              <a:lnSpc>
                <a:spcPct val="112000"/>
              </a:lnSpc>
              <a:buNone/>
            </a:pPr>
            <a:r>
              <a:rPr lang="en-US" sz="1200" b="1" dirty="0">
                <a:solidFill>
                  <a:srgbClr val="16202E"/>
                </a:solidFill>
                <a:latin typeface="Calibri" pitchFamily="34" charset="0"/>
                <a:ea typeface="Calibri" pitchFamily="34" charset="-122"/>
                <a:cs typeface="Calibri" pitchFamily="34" charset="-120"/>
              </a:rPr>
              <a:t>one particle trajectory over Δt</a:t>
            </a:r>
            <a:endParaRPr lang="en-US" sz="1200" dirty="0"/>
          </a:p>
        </p:txBody>
      </p:sp>
      <p:sp>
        <p:nvSpPr>
          <p:cNvPr id="40" name="Shape 38"/>
          <p:cNvSpPr/>
          <p:nvPr/>
        </p:nvSpPr>
        <p:spPr>
          <a:xfrm>
            <a:off x="7397496" y="1573316"/>
            <a:ext cx="1009498" cy="2011680"/>
          </a:xfrm>
          <a:prstGeom prst="rect">
            <a:avLst/>
          </a:prstGeom>
          <a:solidFill>
            <a:srgbClr val="EFF4F6"/>
          </a:solidFill>
          <a:ln w="6350">
            <a:solidFill>
              <a:srgbClr val="EFF4F6"/>
            </a:solidFill>
            <a:prstDash val="solid"/>
          </a:ln>
        </p:spPr>
        <p:txBody>
          <a:bodyPr/>
          <a:lstStyle/>
          <a:p>
            <a:endParaRPr lang="en-CA"/>
          </a:p>
        </p:txBody>
      </p:sp>
      <p:sp>
        <p:nvSpPr>
          <p:cNvPr id="41" name="Shape 39"/>
          <p:cNvSpPr/>
          <p:nvPr/>
        </p:nvSpPr>
        <p:spPr>
          <a:xfrm>
            <a:off x="9349191" y="1573316"/>
            <a:ext cx="841248" cy="2011680"/>
          </a:xfrm>
          <a:prstGeom prst="rect">
            <a:avLst/>
          </a:prstGeom>
          <a:solidFill>
            <a:srgbClr val="EFF4F6"/>
          </a:solidFill>
          <a:ln w="6350">
            <a:solidFill>
              <a:srgbClr val="EFF4F6"/>
            </a:solidFill>
            <a:prstDash val="solid"/>
          </a:ln>
        </p:spPr>
        <p:txBody>
          <a:bodyPr/>
          <a:lstStyle/>
          <a:p>
            <a:endParaRPr lang="en-CA"/>
          </a:p>
        </p:txBody>
      </p:sp>
      <p:sp>
        <p:nvSpPr>
          <p:cNvPr id="42" name="Shape 40"/>
          <p:cNvSpPr/>
          <p:nvPr/>
        </p:nvSpPr>
        <p:spPr>
          <a:xfrm>
            <a:off x="7397496" y="1573316"/>
            <a:ext cx="0" cy="2011680"/>
          </a:xfrm>
          <a:prstGeom prst="line">
            <a:avLst/>
          </a:prstGeom>
          <a:noFill/>
          <a:ln w="13970">
            <a:solidFill>
              <a:srgbClr val="D3DDE3"/>
            </a:solidFill>
            <a:prstDash val="solid"/>
            <a:headEnd type="none"/>
            <a:tailEnd type="none"/>
          </a:ln>
        </p:spPr>
        <p:txBody>
          <a:bodyPr/>
          <a:lstStyle/>
          <a:p>
            <a:endParaRPr lang="en-CA"/>
          </a:p>
        </p:txBody>
      </p:sp>
      <p:sp>
        <p:nvSpPr>
          <p:cNvPr id="43" name="Shape 41"/>
          <p:cNvSpPr/>
          <p:nvPr/>
        </p:nvSpPr>
        <p:spPr>
          <a:xfrm>
            <a:off x="8406994" y="1573316"/>
            <a:ext cx="0" cy="2011680"/>
          </a:xfrm>
          <a:prstGeom prst="line">
            <a:avLst/>
          </a:prstGeom>
          <a:noFill/>
          <a:ln w="13970">
            <a:solidFill>
              <a:srgbClr val="D3DDE3"/>
            </a:solidFill>
            <a:prstDash val="solid"/>
            <a:headEnd type="none"/>
            <a:tailEnd type="none"/>
          </a:ln>
        </p:spPr>
        <p:txBody>
          <a:bodyPr/>
          <a:lstStyle/>
          <a:p>
            <a:endParaRPr lang="en-CA"/>
          </a:p>
        </p:txBody>
      </p:sp>
      <p:sp>
        <p:nvSpPr>
          <p:cNvPr id="44" name="Shape 42"/>
          <p:cNvSpPr/>
          <p:nvPr/>
        </p:nvSpPr>
        <p:spPr>
          <a:xfrm>
            <a:off x="9349191" y="1573316"/>
            <a:ext cx="0" cy="2011680"/>
          </a:xfrm>
          <a:prstGeom prst="line">
            <a:avLst/>
          </a:prstGeom>
          <a:noFill/>
          <a:ln w="13970">
            <a:solidFill>
              <a:srgbClr val="D3DDE3"/>
            </a:solidFill>
            <a:prstDash val="solid"/>
            <a:headEnd type="none"/>
            <a:tailEnd type="none"/>
          </a:ln>
        </p:spPr>
        <p:txBody>
          <a:bodyPr/>
          <a:lstStyle/>
          <a:p>
            <a:endParaRPr lang="en-CA"/>
          </a:p>
        </p:txBody>
      </p:sp>
      <p:sp>
        <p:nvSpPr>
          <p:cNvPr id="45" name="Shape 43"/>
          <p:cNvSpPr/>
          <p:nvPr/>
        </p:nvSpPr>
        <p:spPr>
          <a:xfrm>
            <a:off x="10190439" y="1573316"/>
            <a:ext cx="0" cy="2011680"/>
          </a:xfrm>
          <a:prstGeom prst="line">
            <a:avLst/>
          </a:prstGeom>
          <a:noFill/>
          <a:ln w="13970">
            <a:solidFill>
              <a:srgbClr val="D3DDE3"/>
            </a:solidFill>
            <a:prstDash val="solid"/>
            <a:headEnd type="none"/>
            <a:tailEnd type="none"/>
          </a:ln>
        </p:spPr>
        <p:txBody>
          <a:bodyPr/>
          <a:lstStyle/>
          <a:p>
            <a:endParaRPr lang="en-CA"/>
          </a:p>
        </p:txBody>
      </p:sp>
      <p:sp>
        <p:nvSpPr>
          <p:cNvPr id="46" name="Shape 44"/>
          <p:cNvSpPr/>
          <p:nvPr/>
        </p:nvSpPr>
        <p:spPr>
          <a:xfrm>
            <a:off x="10762488" y="1573316"/>
            <a:ext cx="0" cy="2011680"/>
          </a:xfrm>
          <a:prstGeom prst="line">
            <a:avLst/>
          </a:prstGeom>
          <a:noFill/>
          <a:ln w="13970">
            <a:solidFill>
              <a:srgbClr val="D3DDE3"/>
            </a:solidFill>
            <a:prstDash val="solid"/>
            <a:headEnd type="none"/>
            <a:tailEnd type="none"/>
          </a:ln>
        </p:spPr>
        <p:txBody>
          <a:bodyPr/>
          <a:lstStyle/>
          <a:p>
            <a:endParaRPr lang="en-CA"/>
          </a:p>
        </p:txBody>
      </p:sp>
      <p:sp>
        <p:nvSpPr>
          <p:cNvPr id="47" name="Shape 45"/>
          <p:cNvSpPr/>
          <p:nvPr/>
        </p:nvSpPr>
        <p:spPr>
          <a:xfrm flipV="1">
            <a:off x="7599396" y="2686689"/>
            <a:ext cx="807598" cy="788579"/>
          </a:xfrm>
          <a:prstGeom prst="line">
            <a:avLst/>
          </a:prstGeom>
          <a:noFill/>
          <a:ln w="31750">
            <a:solidFill>
              <a:srgbClr val="0F7C8A"/>
            </a:solidFill>
            <a:prstDash val="solid"/>
            <a:headEnd type="none"/>
            <a:tailEnd type="none"/>
          </a:ln>
        </p:spPr>
        <p:txBody>
          <a:bodyPr/>
          <a:lstStyle/>
          <a:p>
            <a:endParaRPr lang="en-CA"/>
          </a:p>
        </p:txBody>
      </p:sp>
      <p:sp>
        <p:nvSpPr>
          <p:cNvPr id="48" name="Shape 46"/>
          <p:cNvSpPr/>
          <p:nvPr/>
        </p:nvSpPr>
        <p:spPr>
          <a:xfrm flipV="1">
            <a:off x="8406994" y="2184867"/>
            <a:ext cx="942198" cy="501823"/>
          </a:xfrm>
          <a:prstGeom prst="line">
            <a:avLst/>
          </a:prstGeom>
          <a:noFill/>
          <a:ln w="31750">
            <a:solidFill>
              <a:srgbClr val="0F7C8A"/>
            </a:solidFill>
            <a:prstDash val="solid"/>
            <a:headEnd type="none"/>
            <a:tailEnd type="none"/>
          </a:ln>
        </p:spPr>
        <p:txBody>
          <a:bodyPr/>
          <a:lstStyle/>
          <a:p>
            <a:endParaRPr lang="en-CA"/>
          </a:p>
        </p:txBody>
      </p:sp>
      <p:sp>
        <p:nvSpPr>
          <p:cNvPr id="49" name="Shape 47"/>
          <p:cNvSpPr/>
          <p:nvPr/>
        </p:nvSpPr>
        <p:spPr>
          <a:xfrm flipV="1">
            <a:off x="9349191" y="1862266"/>
            <a:ext cx="841248" cy="322600"/>
          </a:xfrm>
          <a:prstGeom prst="line">
            <a:avLst/>
          </a:prstGeom>
          <a:noFill/>
          <a:ln w="31750">
            <a:solidFill>
              <a:srgbClr val="0F7C8A"/>
            </a:solidFill>
            <a:prstDash val="solid"/>
            <a:headEnd type="none"/>
            <a:tailEnd type="none"/>
          </a:ln>
        </p:spPr>
        <p:txBody>
          <a:bodyPr/>
          <a:lstStyle/>
          <a:p>
            <a:endParaRPr lang="en-CA"/>
          </a:p>
        </p:txBody>
      </p:sp>
      <p:sp>
        <p:nvSpPr>
          <p:cNvPr id="50" name="Shape 48"/>
          <p:cNvSpPr/>
          <p:nvPr/>
        </p:nvSpPr>
        <p:spPr>
          <a:xfrm flipV="1">
            <a:off x="10190439" y="1683044"/>
            <a:ext cx="538399" cy="179222"/>
          </a:xfrm>
          <a:prstGeom prst="line">
            <a:avLst/>
          </a:prstGeom>
          <a:noFill/>
          <a:ln w="31750">
            <a:solidFill>
              <a:srgbClr val="0F7C8A"/>
            </a:solidFill>
            <a:prstDash val="solid"/>
            <a:headEnd type="none"/>
            <a:tailEnd type="none"/>
          </a:ln>
        </p:spPr>
        <p:txBody>
          <a:bodyPr/>
          <a:lstStyle/>
          <a:p>
            <a:endParaRPr lang="en-CA"/>
          </a:p>
        </p:txBody>
      </p:sp>
      <p:sp>
        <p:nvSpPr>
          <p:cNvPr id="51" name="Shape 49"/>
          <p:cNvSpPr/>
          <p:nvPr/>
        </p:nvSpPr>
        <p:spPr>
          <a:xfrm>
            <a:off x="8338414" y="2618109"/>
            <a:ext cx="137160" cy="137160"/>
          </a:xfrm>
          <a:prstGeom prst="ellipse">
            <a:avLst/>
          </a:prstGeom>
          <a:solidFill>
            <a:srgbClr val="FFFFFF"/>
          </a:solidFill>
          <a:ln w="25400">
            <a:solidFill>
              <a:srgbClr val="0F7C8A"/>
            </a:solidFill>
            <a:prstDash val="solid"/>
          </a:ln>
        </p:spPr>
        <p:txBody>
          <a:bodyPr/>
          <a:lstStyle/>
          <a:p>
            <a:endParaRPr lang="en-CA"/>
          </a:p>
        </p:txBody>
      </p:sp>
      <p:sp>
        <p:nvSpPr>
          <p:cNvPr id="52" name="Shape 50"/>
          <p:cNvSpPr/>
          <p:nvPr/>
        </p:nvSpPr>
        <p:spPr>
          <a:xfrm>
            <a:off x="9280611" y="2116287"/>
            <a:ext cx="137160" cy="137160"/>
          </a:xfrm>
          <a:prstGeom prst="ellipse">
            <a:avLst/>
          </a:prstGeom>
          <a:solidFill>
            <a:srgbClr val="FFFFFF"/>
          </a:solidFill>
          <a:ln w="25400">
            <a:solidFill>
              <a:srgbClr val="0F7C8A"/>
            </a:solidFill>
            <a:prstDash val="solid"/>
          </a:ln>
        </p:spPr>
        <p:txBody>
          <a:bodyPr/>
          <a:lstStyle/>
          <a:p>
            <a:endParaRPr lang="en-CA"/>
          </a:p>
        </p:txBody>
      </p:sp>
      <p:sp>
        <p:nvSpPr>
          <p:cNvPr id="53" name="Shape 51"/>
          <p:cNvSpPr/>
          <p:nvPr/>
        </p:nvSpPr>
        <p:spPr>
          <a:xfrm>
            <a:off x="10121859" y="1793686"/>
            <a:ext cx="137160" cy="137160"/>
          </a:xfrm>
          <a:prstGeom prst="ellipse">
            <a:avLst/>
          </a:prstGeom>
          <a:solidFill>
            <a:srgbClr val="FFFFFF"/>
          </a:solidFill>
          <a:ln w="25400">
            <a:solidFill>
              <a:srgbClr val="0F7C8A"/>
            </a:solidFill>
            <a:prstDash val="solid"/>
          </a:ln>
        </p:spPr>
        <p:txBody>
          <a:bodyPr/>
          <a:lstStyle/>
          <a:p>
            <a:endParaRPr lang="en-CA"/>
          </a:p>
        </p:txBody>
      </p:sp>
      <p:sp>
        <p:nvSpPr>
          <p:cNvPr id="54" name="Shape 52"/>
          <p:cNvSpPr/>
          <p:nvPr/>
        </p:nvSpPr>
        <p:spPr>
          <a:xfrm>
            <a:off x="7494240" y="3370112"/>
            <a:ext cx="210312" cy="210312"/>
          </a:xfrm>
          <a:prstGeom prst="star5">
            <a:avLst/>
          </a:prstGeom>
          <a:solidFill>
            <a:srgbClr val="C24E17"/>
          </a:solidFill>
          <a:ln w="6350">
            <a:solidFill>
              <a:srgbClr val="C24E17"/>
            </a:solidFill>
            <a:prstDash val="solid"/>
          </a:ln>
        </p:spPr>
        <p:txBody>
          <a:bodyPr/>
          <a:lstStyle/>
          <a:p>
            <a:endParaRPr lang="en-CA"/>
          </a:p>
        </p:txBody>
      </p:sp>
      <p:sp>
        <p:nvSpPr>
          <p:cNvPr id="55" name="Shape 53"/>
          <p:cNvSpPr/>
          <p:nvPr/>
        </p:nvSpPr>
        <p:spPr>
          <a:xfrm>
            <a:off x="10623682" y="1577888"/>
            <a:ext cx="210312" cy="210312"/>
          </a:xfrm>
          <a:prstGeom prst="star5">
            <a:avLst/>
          </a:prstGeom>
          <a:solidFill>
            <a:srgbClr val="C24E17"/>
          </a:solidFill>
          <a:ln w="6350">
            <a:solidFill>
              <a:srgbClr val="C24E17"/>
            </a:solidFill>
            <a:prstDash val="solid"/>
          </a:ln>
        </p:spPr>
        <p:txBody>
          <a:bodyPr/>
          <a:lstStyle/>
          <a:p>
            <a:endParaRPr lang="en-CA"/>
          </a:p>
        </p:txBody>
      </p:sp>
      <p:sp>
        <p:nvSpPr>
          <p:cNvPr id="56" name="Shape 54"/>
          <p:cNvSpPr/>
          <p:nvPr/>
        </p:nvSpPr>
        <p:spPr>
          <a:xfrm flipV="1">
            <a:off x="11036808" y="2686689"/>
            <a:ext cx="0" cy="788579"/>
          </a:xfrm>
          <a:prstGeom prst="line">
            <a:avLst/>
          </a:prstGeom>
          <a:noFill/>
          <a:ln w="12700">
            <a:solidFill>
              <a:srgbClr val="5D6B7E"/>
            </a:solidFill>
            <a:prstDash val="solid"/>
            <a:headEnd type="triangle"/>
            <a:tailEnd type="triangle"/>
          </a:ln>
        </p:spPr>
        <p:txBody>
          <a:bodyPr/>
          <a:lstStyle/>
          <a:p>
            <a:endParaRPr lang="en-CA"/>
          </a:p>
        </p:txBody>
      </p:sp>
      <p:sp>
        <p:nvSpPr>
          <p:cNvPr id="57" name="Text 55"/>
          <p:cNvSpPr txBox="1"/>
          <p:nvPr/>
        </p:nvSpPr>
        <p:spPr>
          <a:xfrm>
            <a:off x="11091672" y="2971251"/>
            <a:ext cx="411480" cy="219456"/>
          </a:xfrm>
          <a:prstGeom prst="rect">
            <a:avLst/>
          </a:prstGeom>
          <a:noFill/>
          <a:ln/>
        </p:spPr>
        <p:txBody>
          <a:bodyPr wrap="square" lIns="0" tIns="0" rIns="0" bIns="0" rtlCol="0" anchor="ctr"/>
          <a:lstStyle/>
          <a:p>
            <a:pPr marL="0" indent="0" algn="l">
              <a:lnSpc>
                <a:spcPct val="112000"/>
              </a:lnSpc>
              <a:buNone/>
            </a:pPr>
            <a:r>
              <a:rPr lang="en-US" sz="1000" dirty="0">
                <a:solidFill>
                  <a:srgbClr val="5D6B7E"/>
                </a:solidFill>
                <a:latin typeface="Calibri" pitchFamily="34" charset="0"/>
                <a:ea typeface="Calibri" pitchFamily="34" charset="-122"/>
                <a:cs typeface="Calibri" pitchFamily="34" charset="-120"/>
              </a:rPr>
              <a:t>Δτ</a:t>
            </a:r>
            <a:endParaRPr lang="en-US" sz="1000" dirty="0"/>
          </a:p>
        </p:txBody>
      </p:sp>
      <p:sp>
        <p:nvSpPr>
          <p:cNvPr id="58" name="Shape 56"/>
          <p:cNvSpPr/>
          <p:nvPr/>
        </p:nvSpPr>
        <p:spPr>
          <a:xfrm flipV="1">
            <a:off x="11036808" y="2184867"/>
            <a:ext cx="0" cy="501823"/>
          </a:xfrm>
          <a:prstGeom prst="line">
            <a:avLst/>
          </a:prstGeom>
          <a:noFill/>
          <a:ln w="12700">
            <a:solidFill>
              <a:srgbClr val="5D6B7E"/>
            </a:solidFill>
            <a:prstDash val="solid"/>
            <a:headEnd type="triangle"/>
            <a:tailEnd type="triangle"/>
          </a:ln>
        </p:spPr>
        <p:txBody>
          <a:bodyPr/>
          <a:lstStyle/>
          <a:p>
            <a:endParaRPr lang="en-CA"/>
          </a:p>
        </p:txBody>
      </p:sp>
      <p:sp>
        <p:nvSpPr>
          <p:cNvPr id="59" name="Text 57"/>
          <p:cNvSpPr txBox="1"/>
          <p:nvPr/>
        </p:nvSpPr>
        <p:spPr>
          <a:xfrm>
            <a:off x="11091672" y="2326050"/>
            <a:ext cx="411480" cy="219456"/>
          </a:xfrm>
          <a:prstGeom prst="rect">
            <a:avLst/>
          </a:prstGeom>
          <a:noFill/>
          <a:ln/>
        </p:spPr>
        <p:txBody>
          <a:bodyPr wrap="square" lIns="0" tIns="0" rIns="0" bIns="0" rtlCol="0" anchor="ctr"/>
          <a:lstStyle/>
          <a:p>
            <a:pPr marL="0" indent="0" algn="l">
              <a:lnSpc>
                <a:spcPct val="112000"/>
              </a:lnSpc>
              <a:buNone/>
            </a:pPr>
            <a:r>
              <a:rPr lang="en-US" sz="1000" dirty="0">
                <a:solidFill>
                  <a:srgbClr val="5D6B7E"/>
                </a:solidFill>
                <a:latin typeface="Calibri" pitchFamily="34" charset="0"/>
                <a:ea typeface="Calibri" pitchFamily="34" charset="-122"/>
                <a:cs typeface="Calibri" pitchFamily="34" charset="-120"/>
              </a:rPr>
              <a:t>Δτ</a:t>
            </a:r>
            <a:endParaRPr lang="en-US" sz="1000" dirty="0"/>
          </a:p>
        </p:txBody>
      </p:sp>
      <p:sp>
        <p:nvSpPr>
          <p:cNvPr id="60" name="Shape 58"/>
          <p:cNvSpPr/>
          <p:nvPr/>
        </p:nvSpPr>
        <p:spPr>
          <a:xfrm flipV="1">
            <a:off x="11036808" y="1862266"/>
            <a:ext cx="0" cy="322600"/>
          </a:xfrm>
          <a:prstGeom prst="line">
            <a:avLst/>
          </a:prstGeom>
          <a:noFill/>
          <a:ln w="12700">
            <a:solidFill>
              <a:srgbClr val="5D6B7E"/>
            </a:solidFill>
            <a:prstDash val="solid"/>
            <a:headEnd type="triangle"/>
            <a:tailEnd type="triangle"/>
          </a:ln>
        </p:spPr>
        <p:txBody>
          <a:bodyPr/>
          <a:lstStyle/>
          <a:p>
            <a:endParaRPr lang="en-CA"/>
          </a:p>
        </p:txBody>
      </p:sp>
      <p:sp>
        <p:nvSpPr>
          <p:cNvPr id="61" name="Text 59"/>
          <p:cNvSpPr txBox="1"/>
          <p:nvPr/>
        </p:nvSpPr>
        <p:spPr>
          <a:xfrm>
            <a:off x="11091672" y="1913839"/>
            <a:ext cx="411480" cy="219456"/>
          </a:xfrm>
          <a:prstGeom prst="rect">
            <a:avLst/>
          </a:prstGeom>
          <a:noFill/>
          <a:ln/>
        </p:spPr>
        <p:txBody>
          <a:bodyPr wrap="square" lIns="0" tIns="0" rIns="0" bIns="0" rtlCol="0" anchor="ctr"/>
          <a:lstStyle/>
          <a:p>
            <a:pPr marL="0" indent="0" algn="l">
              <a:lnSpc>
                <a:spcPct val="112000"/>
              </a:lnSpc>
              <a:buNone/>
            </a:pPr>
            <a:r>
              <a:rPr lang="en-US" sz="1000" dirty="0">
                <a:solidFill>
                  <a:srgbClr val="5D6B7E"/>
                </a:solidFill>
                <a:latin typeface="Calibri" pitchFamily="34" charset="0"/>
                <a:ea typeface="Calibri" pitchFamily="34" charset="-122"/>
                <a:cs typeface="Calibri" pitchFamily="34" charset="-120"/>
              </a:rPr>
              <a:t>Δτ</a:t>
            </a:r>
            <a:endParaRPr lang="en-US" sz="1000" dirty="0"/>
          </a:p>
        </p:txBody>
      </p:sp>
      <p:sp>
        <p:nvSpPr>
          <p:cNvPr id="62" name="Shape 60"/>
          <p:cNvSpPr/>
          <p:nvPr/>
        </p:nvSpPr>
        <p:spPr>
          <a:xfrm flipV="1">
            <a:off x="7141464" y="1573316"/>
            <a:ext cx="0" cy="2011680"/>
          </a:xfrm>
          <a:prstGeom prst="line">
            <a:avLst/>
          </a:prstGeom>
          <a:noFill/>
          <a:ln w="16510">
            <a:solidFill>
              <a:srgbClr val="5D6B7E"/>
            </a:solidFill>
            <a:prstDash val="solid"/>
            <a:headEnd type="none"/>
            <a:tailEnd type="triangle"/>
          </a:ln>
        </p:spPr>
        <p:txBody>
          <a:bodyPr/>
          <a:lstStyle/>
          <a:p>
            <a:endParaRPr lang="en-CA"/>
          </a:p>
        </p:txBody>
      </p:sp>
      <p:sp>
        <p:nvSpPr>
          <p:cNvPr id="63" name="Text 61"/>
          <p:cNvSpPr txBox="1"/>
          <p:nvPr/>
        </p:nvSpPr>
        <p:spPr>
          <a:xfrm>
            <a:off x="6739128" y="3475268"/>
            <a:ext cx="347472" cy="219456"/>
          </a:xfrm>
          <a:prstGeom prst="rect">
            <a:avLst/>
          </a:prstGeom>
          <a:noFill/>
          <a:ln/>
        </p:spPr>
        <p:txBody>
          <a:bodyPr wrap="square" lIns="0" tIns="0" rIns="0" bIns="0" rtlCol="0" anchor="ctr"/>
          <a:lstStyle/>
          <a:p>
            <a:pPr marL="0" indent="0" algn="r">
              <a:buNone/>
            </a:pPr>
            <a:r>
              <a:rPr lang="en-US" sz="1100" dirty="0">
                <a:solidFill>
                  <a:srgbClr val="16202E"/>
                </a:solidFill>
                <a:latin typeface="Calibri" pitchFamily="34" charset="0"/>
                <a:ea typeface="Calibri" pitchFamily="34" charset="-122"/>
                <a:cs typeface="Calibri" pitchFamily="34" charset="-120"/>
              </a:rPr>
              <a:t>t</a:t>
            </a:r>
            <a:r>
              <a:rPr lang="en-US" sz="1100" baseline="30000" dirty="0">
                <a:solidFill>
                  <a:srgbClr val="16202E"/>
                </a:solidFill>
                <a:latin typeface="Calibri" pitchFamily="34" charset="0"/>
                <a:ea typeface="Calibri" pitchFamily="34" charset="-122"/>
                <a:cs typeface="Calibri" pitchFamily="34" charset="-120"/>
              </a:rPr>
              <a:t>n</a:t>
            </a:r>
            <a:endParaRPr lang="en-US" sz="1100" dirty="0"/>
          </a:p>
        </p:txBody>
      </p:sp>
      <p:sp>
        <p:nvSpPr>
          <p:cNvPr id="64" name="Text 62"/>
          <p:cNvSpPr txBox="1"/>
          <p:nvPr/>
        </p:nvSpPr>
        <p:spPr>
          <a:xfrm>
            <a:off x="6684264" y="1518452"/>
            <a:ext cx="402336" cy="219456"/>
          </a:xfrm>
          <a:prstGeom prst="rect">
            <a:avLst/>
          </a:prstGeom>
          <a:noFill/>
          <a:ln/>
        </p:spPr>
        <p:txBody>
          <a:bodyPr wrap="square" lIns="0" tIns="0" rIns="0" bIns="0" rtlCol="0" anchor="ctr"/>
          <a:lstStyle/>
          <a:p>
            <a:pPr marL="0" indent="0" algn="r">
              <a:buNone/>
            </a:pPr>
            <a:r>
              <a:rPr lang="en-US" sz="1100" dirty="0">
                <a:solidFill>
                  <a:srgbClr val="16202E"/>
                </a:solidFill>
                <a:latin typeface="Calibri" pitchFamily="34" charset="0"/>
                <a:ea typeface="Calibri" pitchFamily="34" charset="-122"/>
                <a:cs typeface="Calibri" pitchFamily="34" charset="-120"/>
              </a:rPr>
              <a:t>t</a:t>
            </a:r>
            <a:r>
              <a:rPr lang="en-US" sz="1100" baseline="30000" dirty="0">
                <a:solidFill>
                  <a:srgbClr val="16202E"/>
                </a:solidFill>
                <a:latin typeface="Calibri" pitchFamily="34" charset="0"/>
                <a:ea typeface="Calibri" pitchFamily="34" charset="-122"/>
                <a:cs typeface="Calibri" pitchFamily="34" charset="-120"/>
              </a:rPr>
              <a:t>n+1</a:t>
            </a:r>
            <a:endParaRPr lang="en-US" sz="1100" dirty="0"/>
          </a:p>
        </p:txBody>
      </p:sp>
      <p:sp>
        <p:nvSpPr>
          <p:cNvPr id="65" name="Text 63"/>
          <p:cNvSpPr txBox="1"/>
          <p:nvPr/>
        </p:nvSpPr>
        <p:spPr>
          <a:xfrm>
            <a:off x="6739128" y="3859316"/>
            <a:ext cx="4892040" cy="274320"/>
          </a:xfrm>
          <a:prstGeom prst="rect">
            <a:avLst/>
          </a:prstGeom>
          <a:noFill/>
          <a:ln/>
        </p:spPr>
        <p:txBody>
          <a:bodyPr wrap="square" lIns="0" tIns="0" rIns="0" bIns="0" rtlCol="0" anchor="ctr"/>
          <a:lstStyle/>
          <a:p>
            <a:pPr marL="0" indent="0" algn="ctr">
              <a:lnSpc>
                <a:spcPct val="112000"/>
              </a:lnSpc>
              <a:buNone/>
            </a:pPr>
            <a:r>
              <a:rPr lang="en-US" sz="1050" dirty="0">
                <a:solidFill>
                  <a:srgbClr val="5D6B7E"/>
                </a:solidFill>
                <a:latin typeface="Calibri" pitchFamily="34" charset="0"/>
                <a:ea typeface="Calibri" pitchFamily="34" charset="-122"/>
                <a:cs typeface="Calibri" pitchFamily="34" charset="-120"/>
              </a:rPr>
              <a:t>cut at every cell boundary, so no sub-step crosses one   ⇒   charge conserved exactly, no CFL limit</a:t>
            </a:r>
            <a:endParaRPr lang="en-US" sz="1050" dirty="0"/>
          </a:p>
        </p:txBody>
      </p:sp>
      <p:sp>
        <p:nvSpPr>
          <p:cNvPr id="66" name="Text 64"/>
          <p:cNvSpPr txBox="1"/>
          <p:nvPr/>
        </p:nvSpPr>
        <p:spPr>
          <a:xfrm>
            <a:off x="566928" y="4403848"/>
            <a:ext cx="11064240" cy="1261871"/>
          </a:xfrm>
          <a:prstGeom prst="rect">
            <a:avLst/>
          </a:prstGeom>
          <a:noFill/>
          <a:ln/>
        </p:spPr>
        <p:txBody>
          <a:bodyPr wrap="square" lIns="0" tIns="0" rIns="0" bIns="0" rtlCol="0" anchor="t"/>
          <a:lstStyle/>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INGP (m = 0) and ICIC (m = 1) differ only in interpolation order, which flips where φ, ρ̃ and E, j live on the staggered grid</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Both sub-step the particle trajectory so that no sub-step crosses a cell boundary. That is what makes charge conservation exact and removes the CFL constraint. Some schemes allow removal of sub-stepping constraint (Jimenez 2024).</a:t>
            </a:r>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Binomial smoothing in logical space an option</a:t>
            </a:r>
            <a:endParaRPr lang="en-US" sz="1200" dirty="0"/>
          </a:p>
          <a:p>
            <a:pPr marL="342900" indent="-342900">
              <a:spcAft>
                <a:spcPts val="700"/>
              </a:spcAft>
              <a:buSzPct val="100000"/>
              <a:buChar char="•"/>
            </a:pPr>
            <a:r>
              <a:rPr lang="en-US" sz="1200" b="1" dirty="0">
                <a:solidFill>
                  <a:srgbClr val="C24E17"/>
                </a:solidFill>
                <a:latin typeface="Calibri" pitchFamily="34" charset="0"/>
                <a:ea typeface="Calibri" pitchFamily="34" charset="-122"/>
                <a:cs typeface="Calibri" pitchFamily="34" charset="-120"/>
              </a:rPr>
              <a:t>In 1D the INGP sub-step has a closed-form analytic solution (no Picard iterations). ICIC needs Picard, and likely so will schemes in 2D or 3D</a:t>
            </a:r>
            <a:r>
              <a:rPr lang="en-US" sz="1350" b="1" dirty="0">
                <a:solidFill>
                  <a:srgbClr val="C24E17"/>
                </a:solidFill>
                <a:latin typeface="Calibri" pitchFamily="34" charset="0"/>
                <a:ea typeface="Calibri" pitchFamily="34" charset="-122"/>
                <a:cs typeface="Calibri" pitchFamily="34" charset="-120"/>
              </a:rPr>
              <a:t>.</a:t>
            </a:r>
            <a:endParaRPr lang="en-US" sz="1350" dirty="0"/>
          </a:p>
        </p:txBody>
      </p:sp>
      <p:sp>
        <p:nvSpPr>
          <p:cNvPr id="67" name="Shape 65"/>
          <p:cNvSpPr/>
          <p:nvPr/>
        </p:nvSpPr>
        <p:spPr>
          <a:xfrm>
            <a:off x="566928" y="5669280"/>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68" name="Shape 66"/>
          <p:cNvSpPr/>
          <p:nvPr/>
        </p:nvSpPr>
        <p:spPr>
          <a:xfrm>
            <a:off x="768096" y="5852160"/>
            <a:ext cx="201168" cy="201168"/>
          </a:xfrm>
          <a:prstGeom prst="ellipse">
            <a:avLst/>
          </a:prstGeom>
          <a:solidFill>
            <a:srgbClr val="0F7C8A"/>
          </a:solidFill>
          <a:ln w="12700">
            <a:solidFill>
              <a:srgbClr val="0F7C8A"/>
            </a:solidFill>
            <a:prstDash val="solid"/>
          </a:ln>
        </p:spPr>
        <p:txBody>
          <a:bodyPr/>
          <a:lstStyle/>
          <a:p>
            <a:endParaRPr lang="en-CA"/>
          </a:p>
        </p:txBody>
      </p:sp>
      <p:sp>
        <p:nvSpPr>
          <p:cNvPr id="69" name="Text 67"/>
          <p:cNvSpPr txBox="1"/>
          <p:nvPr/>
        </p:nvSpPr>
        <p:spPr>
          <a:xfrm>
            <a:off x="1078992" y="5696712"/>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Mapped grids let you keep fine cells in the sheath and coarsen the quasi-neutral bulk. That is the move the speed-up estimate relies on.</a:t>
            </a:r>
            <a:endParaRPr lang="en-US" sz="1400" dirty="0"/>
          </a:p>
        </p:txBody>
      </p:sp>
      <p:sp>
        <p:nvSpPr>
          <p:cNvPr id="70" name="Text 68"/>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71" name="Text 69"/>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1626"/>
        </a:solidFill>
        <a:effectLst/>
      </p:bgPr>
    </p:bg>
    <p:spTree>
      <p:nvGrpSpPr>
        <p:cNvPr id="1" name=""/>
        <p:cNvGrpSpPr/>
        <p:nvPr/>
      </p:nvGrpSpPr>
      <p:grpSpPr>
        <a:xfrm>
          <a:off x="0" y="0"/>
          <a:ext cx="0" cy="0"/>
          <a:chOff x="0" y="0"/>
          <a:chExt cx="0" cy="0"/>
        </a:xfrm>
      </p:grpSpPr>
      <p:sp>
        <p:nvSpPr>
          <p:cNvPr id="2" name="Shape 0"/>
          <p:cNvSpPr/>
          <p:nvPr/>
        </p:nvSpPr>
        <p:spPr>
          <a:xfrm>
            <a:off x="566928" y="384048"/>
            <a:ext cx="2221992" cy="256032"/>
          </a:xfrm>
          <a:prstGeom prst="roundRect">
            <a:avLst>
              <a:gd name="adj" fmla="val 46429"/>
            </a:avLst>
          </a:prstGeom>
          <a:solidFill>
            <a:srgbClr val="E8A33D"/>
          </a:solidFill>
          <a:ln w="12700">
            <a:solidFill>
              <a:srgbClr val="E8A33D"/>
            </a:solidFill>
            <a:prstDash val="solid"/>
          </a:ln>
        </p:spPr>
        <p:txBody>
          <a:bodyPr/>
          <a:lstStyle/>
          <a:p>
            <a:endParaRPr lang="en-CA"/>
          </a:p>
        </p:txBody>
      </p:sp>
      <p:sp>
        <p:nvSpPr>
          <p:cNvPr id="3" name="Text 1"/>
          <p:cNvSpPr txBox="1"/>
          <p:nvPr/>
        </p:nvSpPr>
        <p:spPr>
          <a:xfrm>
            <a:off x="566928" y="384048"/>
            <a:ext cx="2221992"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THE EXPECTATION</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FFFFFF"/>
                </a:solidFill>
                <a:latin typeface="Cambria" pitchFamily="34" charset="0"/>
                <a:ea typeface="Cambria" pitchFamily="34" charset="-122"/>
                <a:cs typeface="Cambria" pitchFamily="34" charset="-120"/>
              </a:rPr>
              <a:t>Where the speed-up comes from (CPU = computational cost)</a:t>
            </a:r>
            <a:endParaRPr lang="en-US" sz="2900" dirty="0"/>
          </a:p>
        </p:txBody>
      </p:sp>
      <p:sp>
        <p:nvSpPr>
          <p:cNvPr id="5" name="Shape 3"/>
          <p:cNvSpPr/>
          <p:nvPr/>
        </p:nvSpPr>
        <p:spPr>
          <a:xfrm>
            <a:off x="566928" y="1408176"/>
            <a:ext cx="11057839" cy="1078992"/>
          </a:xfrm>
          <a:prstGeom prst="roundRect">
            <a:avLst>
              <a:gd name="adj" fmla="val 8475"/>
            </a:avLst>
          </a:prstGeom>
          <a:solidFill>
            <a:srgbClr val="FFFFFF"/>
          </a:solidFill>
          <a:ln w="12700">
            <a:solidFill>
              <a:srgbClr val="2E4763"/>
            </a:solidFill>
            <a:prstDash val="solid"/>
          </a:ln>
        </p:spPr>
        <p:txBody>
          <a:bodyPr/>
          <a:lstStyle/>
          <a:p>
            <a:endParaRPr lang="en-CA"/>
          </a:p>
        </p:txBody>
      </p:sp>
      <p:sp>
        <p:nvSpPr>
          <p:cNvPr id="6" name="Text 4"/>
          <p:cNvSpPr txBox="1"/>
          <p:nvPr/>
        </p:nvSpPr>
        <p:spPr>
          <a:xfrm>
            <a:off x="841248" y="1408176"/>
            <a:ext cx="10509199" cy="1078992"/>
          </a:xfrm>
          <a:prstGeom prst="rect">
            <a:avLst/>
          </a:prstGeom>
          <a:noFill/>
          <a:ln/>
        </p:spPr>
        <p:txBody>
          <a:bodyPr wrap="square" lIns="0" tIns="0" rIns="0" bIns="0" rtlCol="0" anchor="ctr"/>
          <a:lstStyle/>
          <a:p>
            <a:pPr marL="0" indent="0" algn="ctr">
              <a:buNone/>
            </a:pPr>
            <a:r>
              <a:rPr lang="en-US" sz="1900" dirty="0">
                <a:solidFill>
                  <a:srgbClr val="16202E"/>
                </a:solidFill>
                <a:latin typeface="Cambria" pitchFamily="34" charset="0"/>
                <a:ea typeface="Cambria" pitchFamily="34" charset="-122"/>
                <a:cs typeface="Cambria" pitchFamily="34" charset="-120"/>
              </a:rPr>
              <a:t>speed-up   =   CPU</a:t>
            </a:r>
            <a:r>
              <a:rPr lang="en-US" sz="1900" baseline="-40000" dirty="0">
                <a:solidFill>
                  <a:srgbClr val="16202E"/>
                </a:solidFill>
                <a:latin typeface="Cambria" pitchFamily="34" charset="0"/>
                <a:ea typeface="Cambria" pitchFamily="34" charset="-122"/>
                <a:cs typeface="Cambria" pitchFamily="34" charset="-120"/>
              </a:rPr>
              <a:t>exp</a:t>
            </a:r>
            <a:r>
              <a:rPr lang="en-US" sz="1900" dirty="0">
                <a:solidFill>
                  <a:srgbClr val="16202E"/>
                </a:solidFill>
                <a:latin typeface="Cambria" pitchFamily="34" charset="0"/>
                <a:ea typeface="Cambria" pitchFamily="34" charset="-122"/>
                <a:cs typeface="Cambria" pitchFamily="34" charset="-120"/>
              </a:rPr>
              <a:t> / CPU</a:t>
            </a:r>
            <a:r>
              <a:rPr lang="en-US" sz="1900" baseline="-40000" dirty="0">
                <a:solidFill>
                  <a:srgbClr val="16202E"/>
                </a:solidFill>
                <a:latin typeface="Cambria" pitchFamily="34" charset="0"/>
                <a:ea typeface="Cambria" pitchFamily="34" charset="-122"/>
                <a:cs typeface="Cambria" pitchFamily="34" charset="-120"/>
              </a:rPr>
              <a:t>imp</a:t>
            </a:r>
            <a:r>
              <a:rPr lang="en-US" sz="1900" dirty="0">
                <a:solidFill>
                  <a:srgbClr val="16202E"/>
                </a:solidFill>
                <a:latin typeface="Cambria" pitchFamily="34" charset="0"/>
                <a:ea typeface="Cambria" pitchFamily="34" charset="-122"/>
                <a:cs typeface="Cambria" pitchFamily="34" charset="-120"/>
              </a:rPr>
              <a:t>   =   ( Δx</a:t>
            </a:r>
            <a:r>
              <a:rPr lang="en-US" sz="1900" baseline="-40000" dirty="0">
                <a:solidFill>
                  <a:srgbClr val="16202E"/>
                </a:solidFill>
                <a:latin typeface="Cambria" pitchFamily="34" charset="0"/>
                <a:ea typeface="Cambria" pitchFamily="34" charset="-122"/>
                <a:cs typeface="Cambria" pitchFamily="34" charset="-120"/>
              </a:rPr>
              <a:t>imp</a:t>
            </a:r>
            <a:r>
              <a:rPr lang="en-US" sz="1900" dirty="0">
                <a:solidFill>
                  <a:srgbClr val="16202E"/>
                </a:solidFill>
                <a:latin typeface="Cambria" pitchFamily="34" charset="0"/>
                <a:ea typeface="Cambria" pitchFamily="34" charset="-122"/>
                <a:cs typeface="Cambria" pitchFamily="34" charset="-120"/>
              </a:rPr>
              <a:t> / Δx</a:t>
            </a:r>
            <a:r>
              <a:rPr lang="en-US" sz="1900" baseline="-40000" dirty="0">
                <a:solidFill>
                  <a:srgbClr val="16202E"/>
                </a:solidFill>
                <a:latin typeface="Cambria" pitchFamily="34" charset="0"/>
                <a:ea typeface="Cambria" pitchFamily="34" charset="-122"/>
                <a:cs typeface="Cambria" pitchFamily="34" charset="-120"/>
              </a:rPr>
              <a:t>exp</a:t>
            </a:r>
            <a:r>
              <a:rPr lang="en-US" sz="1900" dirty="0">
                <a:solidFill>
                  <a:srgbClr val="16202E"/>
                </a:solidFill>
                <a:latin typeface="Cambria" pitchFamily="34" charset="0"/>
                <a:ea typeface="Cambria" pitchFamily="34" charset="-122"/>
                <a:cs typeface="Cambria" pitchFamily="34" charset="-120"/>
              </a:rPr>
              <a:t> )</a:t>
            </a:r>
            <a:r>
              <a:rPr lang="en-US" sz="1900" baseline="30000" dirty="0">
                <a:solidFill>
                  <a:srgbClr val="16202E"/>
                </a:solidFill>
                <a:latin typeface="Cambria" pitchFamily="34" charset="0"/>
                <a:ea typeface="Cambria" pitchFamily="34" charset="-122"/>
                <a:cs typeface="Cambria" pitchFamily="34" charset="-120"/>
              </a:rPr>
              <a:t>d</a:t>
            </a:r>
            <a:r>
              <a:rPr lang="en-US" sz="1900" dirty="0">
                <a:solidFill>
                  <a:srgbClr val="16202E"/>
                </a:solidFill>
                <a:latin typeface="Cambria" pitchFamily="34" charset="0"/>
                <a:ea typeface="Cambria" pitchFamily="34" charset="-122"/>
                <a:cs typeface="Cambria" pitchFamily="34" charset="-120"/>
              </a:rPr>
              <a:t>   ( Δt</a:t>
            </a:r>
            <a:r>
              <a:rPr lang="en-US" sz="1900" baseline="-40000" dirty="0">
                <a:solidFill>
                  <a:srgbClr val="16202E"/>
                </a:solidFill>
                <a:latin typeface="Cambria" pitchFamily="34" charset="0"/>
                <a:ea typeface="Cambria" pitchFamily="34" charset="-122"/>
                <a:cs typeface="Cambria" pitchFamily="34" charset="-120"/>
              </a:rPr>
              <a:t>imp</a:t>
            </a:r>
            <a:r>
              <a:rPr lang="en-US" sz="1900" dirty="0">
                <a:solidFill>
                  <a:srgbClr val="16202E"/>
                </a:solidFill>
                <a:latin typeface="Cambria" pitchFamily="34" charset="0"/>
                <a:ea typeface="Cambria" pitchFamily="34" charset="-122"/>
                <a:cs typeface="Cambria" pitchFamily="34" charset="-120"/>
              </a:rPr>
              <a:t> / Δt</a:t>
            </a:r>
            <a:r>
              <a:rPr lang="en-US" sz="1900" baseline="-40000" dirty="0">
                <a:solidFill>
                  <a:srgbClr val="16202E"/>
                </a:solidFill>
                <a:latin typeface="Cambria" pitchFamily="34" charset="0"/>
                <a:ea typeface="Cambria" pitchFamily="34" charset="-122"/>
                <a:cs typeface="Cambria" pitchFamily="34" charset="-120"/>
              </a:rPr>
              <a:t>exp</a:t>
            </a:r>
            <a:r>
              <a:rPr lang="en-US" sz="1900" dirty="0">
                <a:solidFill>
                  <a:srgbClr val="16202E"/>
                </a:solidFill>
                <a:latin typeface="Cambria" pitchFamily="34" charset="0"/>
                <a:ea typeface="Cambria" pitchFamily="34" charset="-122"/>
                <a:cs typeface="Cambria" pitchFamily="34" charset="-120"/>
              </a:rPr>
              <a:t> )   ×   1 / ( N</a:t>
            </a:r>
            <a:r>
              <a:rPr lang="en-US" sz="1900" baseline="-40000" dirty="0">
                <a:solidFill>
                  <a:srgbClr val="16202E"/>
                </a:solidFill>
                <a:latin typeface="Cambria" pitchFamily="34" charset="0"/>
                <a:ea typeface="Cambria" pitchFamily="34" charset="-122"/>
                <a:cs typeface="Cambria" pitchFamily="34" charset="-120"/>
              </a:rPr>
              <a:t>FE</a:t>
            </a:r>
            <a:r>
              <a:rPr lang="en-US" sz="1900" dirty="0">
                <a:solidFill>
                  <a:srgbClr val="16202E"/>
                </a:solidFill>
                <a:latin typeface="Cambria" pitchFamily="34" charset="0"/>
                <a:ea typeface="Cambria" pitchFamily="34" charset="-122"/>
                <a:cs typeface="Cambria" pitchFamily="34" charset="-120"/>
              </a:rPr>
              <a:t> N</a:t>
            </a:r>
            <a:r>
              <a:rPr lang="en-US" sz="1900" baseline="-40000" dirty="0">
                <a:solidFill>
                  <a:srgbClr val="16202E"/>
                </a:solidFill>
                <a:latin typeface="Cambria" pitchFamily="34" charset="0"/>
                <a:ea typeface="Cambria" pitchFamily="34" charset="-122"/>
                <a:cs typeface="Cambria" pitchFamily="34" charset="-120"/>
              </a:rPr>
              <a:t>sub</a:t>
            </a:r>
            <a:r>
              <a:rPr lang="en-US" sz="1900" dirty="0">
                <a:solidFill>
                  <a:srgbClr val="16202E"/>
                </a:solidFill>
                <a:latin typeface="Cambria" pitchFamily="34" charset="0"/>
                <a:ea typeface="Cambria" pitchFamily="34" charset="-122"/>
                <a:cs typeface="Cambria" pitchFamily="34" charset="-120"/>
              </a:rPr>
              <a:t> )</a:t>
            </a:r>
            <a:endParaRPr lang="en-US" sz="1900" dirty="0"/>
          </a:p>
        </p:txBody>
      </p:sp>
      <p:sp>
        <p:nvSpPr>
          <p:cNvPr id="7" name="Text 5"/>
          <p:cNvSpPr txBox="1"/>
          <p:nvPr/>
        </p:nvSpPr>
        <p:spPr>
          <a:xfrm>
            <a:off x="566928" y="2724912"/>
            <a:ext cx="6766560" cy="3017520"/>
          </a:xfrm>
          <a:prstGeom prst="rect">
            <a:avLst/>
          </a:prstGeom>
          <a:noFill/>
          <a:ln/>
        </p:spPr>
        <p:txBody>
          <a:bodyPr wrap="square" lIns="0" tIns="0" rIns="0" bIns="0" rtlCol="0" anchor="t"/>
          <a:lstStyle/>
          <a:p>
            <a:pPr marL="0" indent="0">
              <a:spcAft>
                <a:spcPts val="1100"/>
              </a:spcAft>
              <a:buNone/>
            </a:pPr>
            <a:r>
              <a:rPr lang="en-US" sz="1400" b="1" dirty="0">
                <a:solidFill>
                  <a:srgbClr val="E8A33D"/>
                </a:solidFill>
                <a:latin typeface="Calibri" pitchFamily="34" charset="0"/>
                <a:ea typeface="Calibri" pitchFamily="34" charset="-122"/>
                <a:cs typeface="Calibri" pitchFamily="34" charset="-120"/>
              </a:rPr>
              <a:t>Chen (2011) — the estimate behind implicit-PIC speed-up</a:t>
            </a:r>
            <a:endParaRPr lang="en-US" sz="1350" dirty="0"/>
          </a:p>
          <a:p>
            <a:pPr marL="342900" indent="-342900">
              <a:spcAft>
                <a:spcPts val="1100"/>
              </a:spcAft>
              <a:buSzPct val="100000"/>
              <a:buChar char="•"/>
            </a:pPr>
            <a:r>
              <a:rPr lang="en-US" sz="1350" dirty="0">
                <a:solidFill>
                  <a:srgbClr val="CFDDE8"/>
                </a:solidFill>
                <a:latin typeface="Calibri" pitchFamily="34" charset="0"/>
                <a:ea typeface="Calibri" pitchFamily="34" charset="-122"/>
                <a:cs typeface="Calibri" pitchFamily="34" charset="-120"/>
              </a:rPr>
              <a:t>You gain one factor of the cell-size ratio per dimension, and one factor of the time-step ratio</a:t>
            </a:r>
            <a:endParaRPr lang="en-US" sz="1350" dirty="0"/>
          </a:p>
          <a:p>
            <a:pPr marL="342900" indent="-342900">
              <a:spcAft>
                <a:spcPts val="1100"/>
              </a:spcAft>
              <a:buSzPct val="100000"/>
              <a:buChar char="•"/>
            </a:pPr>
            <a:r>
              <a:rPr lang="en-US" sz="1350" dirty="0">
                <a:solidFill>
                  <a:srgbClr val="CFDDE8"/>
                </a:solidFill>
                <a:latin typeface="Calibri" pitchFamily="34" charset="0"/>
                <a:ea typeface="Calibri" pitchFamily="34" charset="-122"/>
                <a:cs typeface="Calibri" pitchFamily="34" charset="-120"/>
              </a:rPr>
              <a:t>You pay for it in N</a:t>
            </a:r>
            <a:r>
              <a:rPr lang="en-US" sz="1350" baseline="-25000" dirty="0">
                <a:solidFill>
                  <a:srgbClr val="CFDDE8"/>
                </a:solidFill>
                <a:latin typeface="Calibri" pitchFamily="34" charset="0"/>
                <a:ea typeface="Calibri" pitchFamily="34" charset="-122"/>
                <a:cs typeface="Calibri" pitchFamily="34" charset="-120"/>
              </a:rPr>
              <a:t>FE </a:t>
            </a:r>
            <a:r>
              <a:rPr lang="en-US" sz="1350" dirty="0">
                <a:solidFill>
                  <a:srgbClr val="CFDDE8"/>
                </a:solidFill>
                <a:latin typeface="Calibri" pitchFamily="34" charset="0"/>
                <a:ea typeface="Calibri" pitchFamily="34" charset="-122"/>
                <a:cs typeface="Calibri" pitchFamily="34" charset="-120"/>
              </a:rPr>
              <a:t>(the function evaluations the non-linear solve needs) and N</a:t>
            </a:r>
            <a:r>
              <a:rPr lang="en-US" sz="1350" baseline="-25000" dirty="0">
                <a:solidFill>
                  <a:srgbClr val="CFDDE8"/>
                </a:solidFill>
                <a:latin typeface="Calibri" pitchFamily="34" charset="0"/>
                <a:ea typeface="Calibri" pitchFamily="34" charset="-122"/>
                <a:cs typeface="Calibri" pitchFamily="34" charset="-120"/>
              </a:rPr>
              <a:t>sub</a:t>
            </a:r>
            <a:r>
              <a:rPr lang="en-US" sz="1350" dirty="0">
                <a:solidFill>
                  <a:srgbClr val="CFDDE8"/>
                </a:solidFill>
                <a:latin typeface="Calibri" pitchFamily="34" charset="0"/>
                <a:ea typeface="Calibri" pitchFamily="34" charset="-122"/>
                <a:cs typeface="Calibri" pitchFamily="34" charset="-120"/>
              </a:rPr>
              <a:t>, the sub-steps inside each push</a:t>
            </a:r>
            <a:endParaRPr lang="en-US" sz="1350" dirty="0"/>
          </a:p>
          <a:p>
            <a:pPr marL="342900" indent="-342900">
              <a:spcAft>
                <a:spcPts val="1100"/>
              </a:spcAft>
              <a:buSzPct val="100000"/>
              <a:buChar char="•"/>
            </a:pPr>
            <a:r>
              <a:rPr lang="en-US" sz="1350" b="1" dirty="0">
                <a:solidFill>
                  <a:srgbClr val="FFFFFF"/>
                </a:solidFill>
                <a:latin typeface="Calibri" pitchFamily="34" charset="0"/>
                <a:ea typeface="Calibri" pitchFamily="34" charset="-122"/>
                <a:cs typeface="Calibri" pitchFamily="34" charset="-120"/>
              </a:rPr>
              <a:t>The estimate holds the particles per cell fixed. Nothing in it accounts for accuracy.</a:t>
            </a:r>
          </a:p>
          <a:p>
            <a:pPr marL="342900" indent="-342900">
              <a:spcAft>
                <a:spcPts val="1100"/>
              </a:spcAft>
              <a:buSzPct val="100000"/>
              <a:buFontTx/>
              <a:buChar char="•"/>
            </a:pPr>
            <a:r>
              <a:rPr lang="en-US" sz="1350" b="1" dirty="0">
                <a:solidFill>
                  <a:srgbClr val="FFFFFF"/>
                </a:solidFill>
                <a:latin typeface="Calibri" pitchFamily="34" charset="0"/>
                <a:ea typeface="Calibri" pitchFamily="34" charset="-122"/>
                <a:cs typeface="Calibri" pitchFamily="34" charset="-120"/>
              </a:rPr>
              <a:t>Cache-friendliness is important!</a:t>
            </a:r>
            <a:endParaRPr lang="en-US" sz="1350" dirty="0"/>
          </a:p>
        </p:txBody>
      </p:sp>
      <p:sp>
        <p:nvSpPr>
          <p:cNvPr id="8" name="Shape 6"/>
          <p:cNvSpPr/>
          <p:nvPr/>
        </p:nvSpPr>
        <p:spPr>
          <a:xfrm>
            <a:off x="7589520" y="2852928"/>
            <a:ext cx="4023360" cy="2487168"/>
          </a:xfrm>
          <a:prstGeom prst="roundRect">
            <a:avLst>
              <a:gd name="adj" fmla="val 3676"/>
            </a:avLst>
          </a:prstGeom>
          <a:solidFill>
            <a:srgbClr val="FFFFFF"/>
          </a:solidFill>
          <a:ln w="12700">
            <a:solidFill>
              <a:srgbClr val="2E4763"/>
            </a:solidFill>
            <a:prstDash val="solid"/>
          </a:ln>
        </p:spPr>
        <p:txBody>
          <a:bodyPr/>
          <a:lstStyle/>
          <a:p>
            <a:endParaRPr lang="en-CA"/>
          </a:p>
        </p:txBody>
      </p:sp>
      <p:sp>
        <p:nvSpPr>
          <p:cNvPr id="9" name="Shape 7"/>
          <p:cNvSpPr/>
          <p:nvPr/>
        </p:nvSpPr>
        <p:spPr>
          <a:xfrm>
            <a:off x="7726680" y="2962656"/>
            <a:ext cx="3749040" cy="676656"/>
          </a:xfrm>
          <a:prstGeom prst="roundRect">
            <a:avLst>
              <a:gd name="adj" fmla="val 9459"/>
            </a:avLst>
          </a:prstGeom>
          <a:solidFill>
            <a:srgbClr val="EFF4F6"/>
          </a:solidFill>
          <a:ln w="15875">
            <a:solidFill>
              <a:srgbClr val="D3DDE3"/>
            </a:solidFill>
            <a:prstDash val="solid"/>
          </a:ln>
        </p:spPr>
        <p:txBody>
          <a:bodyPr/>
          <a:lstStyle/>
          <a:p>
            <a:endParaRPr lang="en-CA"/>
          </a:p>
        </p:txBody>
      </p:sp>
      <p:sp>
        <p:nvSpPr>
          <p:cNvPr id="10" name="Text 8"/>
          <p:cNvSpPr txBox="1"/>
          <p:nvPr/>
        </p:nvSpPr>
        <p:spPr>
          <a:xfrm>
            <a:off x="7909560" y="2962656"/>
            <a:ext cx="640080" cy="676656"/>
          </a:xfrm>
          <a:prstGeom prst="rect">
            <a:avLst/>
          </a:prstGeom>
          <a:noFill/>
          <a:ln/>
        </p:spPr>
        <p:txBody>
          <a:bodyPr wrap="square" lIns="0" tIns="0" rIns="0" bIns="0" rtlCol="0" anchor="ctr"/>
          <a:lstStyle/>
          <a:p>
            <a:pPr marL="0" indent="0" algn="l">
              <a:lnSpc>
                <a:spcPct val="112000"/>
              </a:lnSpc>
              <a:buNone/>
            </a:pPr>
            <a:r>
              <a:rPr lang="en-US" sz="1500" b="1" dirty="0">
                <a:solidFill>
                  <a:srgbClr val="16202E"/>
                </a:solidFill>
                <a:latin typeface="Cambria" pitchFamily="34" charset="0"/>
                <a:ea typeface="Cambria" pitchFamily="34" charset="-122"/>
                <a:cs typeface="Cambria" pitchFamily="34" charset="-120"/>
              </a:rPr>
              <a:t>1D</a:t>
            </a:r>
            <a:endParaRPr lang="en-US" sz="1500" dirty="0"/>
          </a:p>
        </p:txBody>
      </p:sp>
      <p:sp>
        <p:nvSpPr>
          <p:cNvPr id="11" name="Text 9"/>
          <p:cNvSpPr txBox="1"/>
          <p:nvPr/>
        </p:nvSpPr>
        <p:spPr>
          <a:xfrm>
            <a:off x="8503920" y="2962656"/>
            <a:ext cx="1371600" cy="676656"/>
          </a:xfrm>
          <a:prstGeom prst="rect">
            <a:avLst/>
          </a:prstGeom>
          <a:noFill/>
          <a:ln/>
        </p:spPr>
        <p:txBody>
          <a:bodyPr wrap="square" lIns="0" tIns="0" rIns="0" bIns="0" rtlCol="0" anchor="ctr"/>
          <a:lstStyle/>
          <a:p>
            <a:pPr marL="0" indent="0" algn="l">
              <a:lnSpc>
                <a:spcPct val="112000"/>
              </a:lnSpc>
              <a:buNone/>
            </a:pPr>
            <a:r>
              <a:rPr lang="en-US" sz="1900" b="1" dirty="0">
                <a:solidFill>
                  <a:srgbClr val="0F7C8A"/>
                </a:solidFill>
                <a:latin typeface="Cambria" pitchFamily="34" charset="0"/>
                <a:ea typeface="Cambria" pitchFamily="34" charset="-122"/>
                <a:cs typeface="Cambria" pitchFamily="34" charset="-120"/>
              </a:rPr>
              <a:t>~10×</a:t>
            </a:r>
            <a:endParaRPr lang="en-US" sz="1900" dirty="0"/>
          </a:p>
        </p:txBody>
      </p:sp>
      <p:sp>
        <p:nvSpPr>
          <p:cNvPr id="12" name="Text 10"/>
          <p:cNvSpPr txBox="1"/>
          <p:nvPr/>
        </p:nvSpPr>
        <p:spPr>
          <a:xfrm>
            <a:off x="9738360" y="2962656"/>
            <a:ext cx="1554480" cy="676656"/>
          </a:xfrm>
          <a:prstGeom prst="rect">
            <a:avLst/>
          </a:prstGeom>
          <a:noFill/>
          <a:ln/>
        </p:spPr>
        <p:txBody>
          <a:bodyPr wrap="square" lIns="0" tIns="0" rIns="0" bIns="0" rtlCol="0" anchor="ctr"/>
          <a:lstStyle/>
          <a:p>
            <a:pPr marL="0" indent="0" algn="r">
              <a:lnSpc>
                <a:spcPct val="112000"/>
              </a:lnSpc>
              <a:buNone/>
            </a:pPr>
            <a:r>
              <a:rPr lang="en-US" sz="1050" dirty="0">
                <a:solidFill>
                  <a:srgbClr val="5D6B7E"/>
                </a:solidFill>
                <a:latin typeface="Calibri" pitchFamily="34" charset="0"/>
                <a:ea typeface="Calibri" pitchFamily="34" charset="-122"/>
                <a:cs typeface="Calibri" pitchFamily="34" charset="-120"/>
              </a:rPr>
              <a:t>measured</a:t>
            </a:r>
            <a:endParaRPr lang="en-US" sz="1050" dirty="0"/>
          </a:p>
        </p:txBody>
      </p:sp>
      <p:sp>
        <p:nvSpPr>
          <p:cNvPr id="13" name="Shape 11"/>
          <p:cNvSpPr/>
          <p:nvPr/>
        </p:nvSpPr>
        <p:spPr>
          <a:xfrm>
            <a:off x="7726680" y="3767328"/>
            <a:ext cx="3749040" cy="676656"/>
          </a:xfrm>
          <a:prstGeom prst="roundRect">
            <a:avLst>
              <a:gd name="adj" fmla="val 9459"/>
            </a:avLst>
          </a:prstGeom>
          <a:solidFill>
            <a:srgbClr val="EFF4F6"/>
          </a:solidFill>
          <a:ln w="15875">
            <a:solidFill>
              <a:srgbClr val="D3DDE3"/>
            </a:solidFill>
            <a:prstDash val="solid"/>
          </a:ln>
        </p:spPr>
        <p:txBody>
          <a:bodyPr/>
          <a:lstStyle/>
          <a:p>
            <a:endParaRPr lang="en-CA"/>
          </a:p>
        </p:txBody>
      </p:sp>
      <p:sp>
        <p:nvSpPr>
          <p:cNvPr id="14" name="Text 12"/>
          <p:cNvSpPr txBox="1"/>
          <p:nvPr/>
        </p:nvSpPr>
        <p:spPr>
          <a:xfrm>
            <a:off x="7909560" y="3767328"/>
            <a:ext cx="640080" cy="676656"/>
          </a:xfrm>
          <a:prstGeom prst="rect">
            <a:avLst/>
          </a:prstGeom>
          <a:noFill/>
          <a:ln/>
        </p:spPr>
        <p:txBody>
          <a:bodyPr wrap="square" lIns="0" tIns="0" rIns="0" bIns="0" rtlCol="0" anchor="ctr"/>
          <a:lstStyle/>
          <a:p>
            <a:pPr marL="0" indent="0" algn="l">
              <a:lnSpc>
                <a:spcPct val="112000"/>
              </a:lnSpc>
              <a:buNone/>
            </a:pPr>
            <a:r>
              <a:rPr lang="en-US" sz="1500" b="1" dirty="0">
                <a:solidFill>
                  <a:srgbClr val="16202E"/>
                </a:solidFill>
                <a:latin typeface="Cambria" pitchFamily="34" charset="0"/>
                <a:ea typeface="Cambria" pitchFamily="34" charset="-122"/>
                <a:cs typeface="Cambria" pitchFamily="34" charset="-120"/>
              </a:rPr>
              <a:t>2D</a:t>
            </a:r>
            <a:endParaRPr lang="en-US" sz="1500" dirty="0"/>
          </a:p>
        </p:txBody>
      </p:sp>
      <p:sp>
        <p:nvSpPr>
          <p:cNvPr id="15" name="Text 13"/>
          <p:cNvSpPr txBox="1"/>
          <p:nvPr/>
        </p:nvSpPr>
        <p:spPr>
          <a:xfrm>
            <a:off x="8503920" y="3767328"/>
            <a:ext cx="1371600" cy="676656"/>
          </a:xfrm>
          <a:prstGeom prst="rect">
            <a:avLst/>
          </a:prstGeom>
          <a:noFill/>
          <a:ln/>
        </p:spPr>
        <p:txBody>
          <a:bodyPr wrap="square" lIns="0" tIns="0" rIns="0" bIns="0" rtlCol="0" anchor="ctr"/>
          <a:lstStyle/>
          <a:p>
            <a:pPr marL="0" indent="0" algn="l">
              <a:lnSpc>
                <a:spcPct val="112000"/>
              </a:lnSpc>
              <a:buNone/>
            </a:pPr>
            <a:r>
              <a:rPr lang="en-US" sz="1900" b="1" dirty="0">
                <a:solidFill>
                  <a:srgbClr val="7FB3BA"/>
                </a:solidFill>
                <a:latin typeface="Cambria" pitchFamily="34" charset="0"/>
                <a:ea typeface="Cambria" pitchFamily="34" charset="-122"/>
                <a:cs typeface="Cambria" pitchFamily="34" charset="-120"/>
              </a:rPr>
              <a:t>~100×</a:t>
            </a:r>
            <a:endParaRPr lang="en-US" sz="1900" dirty="0"/>
          </a:p>
        </p:txBody>
      </p:sp>
      <p:sp>
        <p:nvSpPr>
          <p:cNvPr id="16" name="Text 14"/>
          <p:cNvSpPr txBox="1"/>
          <p:nvPr/>
        </p:nvSpPr>
        <p:spPr>
          <a:xfrm>
            <a:off x="9738360" y="3767328"/>
            <a:ext cx="1554480" cy="676656"/>
          </a:xfrm>
          <a:prstGeom prst="rect">
            <a:avLst/>
          </a:prstGeom>
          <a:noFill/>
          <a:ln/>
        </p:spPr>
        <p:txBody>
          <a:bodyPr wrap="square" lIns="0" tIns="0" rIns="0" bIns="0" rtlCol="0" anchor="ctr"/>
          <a:lstStyle/>
          <a:p>
            <a:pPr marL="0" indent="0" algn="r">
              <a:lnSpc>
                <a:spcPct val="112000"/>
              </a:lnSpc>
              <a:buNone/>
            </a:pPr>
            <a:r>
              <a:rPr lang="en-US" sz="1050" dirty="0">
                <a:solidFill>
                  <a:srgbClr val="5D6B7E"/>
                </a:solidFill>
                <a:latin typeface="Calibri" pitchFamily="34" charset="0"/>
                <a:ea typeface="Calibri" pitchFamily="34" charset="-122"/>
                <a:cs typeface="Calibri" pitchFamily="34" charset="-120"/>
              </a:rPr>
              <a:t>extrapolated</a:t>
            </a:r>
            <a:endParaRPr lang="en-US" sz="1050" dirty="0"/>
          </a:p>
        </p:txBody>
      </p:sp>
      <p:sp>
        <p:nvSpPr>
          <p:cNvPr id="17" name="Shape 15"/>
          <p:cNvSpPr/>
          <p:nvPr/>
        </p:nvSpPr>
        <p:spPr>
          <a:xfrm>
            <a:off x="7726680" y="4572000"/>
            <a:ext cx="3749040" cy="676656"/>
          </a:xfrm>
          <a:prstGeom prst="roundRect">
            <a:avLst>
              <a:gd name="adj" fmla="val 9459"/>
            </a:avLst>
          </a:prstGeom>
          <a:solidFill>
            <a:srgbClr val="EFF4F6"/>
          </a:solidFill>
          <a:ln w="15875">
            <a:solidFill>
              <a:srgbClr val="D3DDE3"/>
            </a:solidFill>
            <a:prstDash val="solid"/>
          </a:ln>
        </p:spPr>
        <p:txBody>
          <a:bodyPr/>
          <a:lstStyle/>
          <a:p>
            <a:endParaRPr lang="en-CA"/>
          </a:p>
        </p:txBody>
      </p:sp>
      <p:sp>
        <p:nvSpPr>
          <p:cNvPr id="18" name="Text 16"/>
          <p:cNvSpPr txBox="1"/>
          <p:nvPr/>
        </p:nvSpPr>
        <p:spPr>
          <a:xfrm>
            <a:off x="7909560" y="4572000"/>
            <a:ext cx="640080" cy="676656"/>
          </a:xfrm>
          <a:prstGeom prst="rect">
            <a:avLst/>
          </a:prstGeom>
          <a:noFill/>
          <a:ln/>
        </p:spPr>
        <p:txBody>
          <a:bodyPr wrap="square" lIns="0" tIns="0" rIns="0" bIns="0" rtlCol="0" anchor="ctr"/>
          <a:lstStyle/>
          <a:p>
            <a:pPr marL="0" indent="0" algn="l">
              <a:lnSpc>
                <a:spcPct val="112000"/>
              </a:lnSpc>
              <a:buNone/>
            </a:pPr>
            <a:r>
              <a:rPr lang="en-US" sz="1500" b="1" dirty="0">
                <a:solidFill>
                  <a:srgbClr val="16202E"/>
                </a:solidFill>
                <a:latin typeface="Cambria" pitchFamily="34" charset="0"/>
                <a:ea typeface="Cambria" pitchFamily="34" charset="-122"/>
                <a:cs typeface="Cambria" pitchFamily="34" charset="-120"/>
              </a:rPr>
              <a:t>3D</a:t>
            </a:r>
            <a:endParaRPr lang="en-US" sz="1500" dirty="0"/>
          </a:p>
        </p:txBody>
      </p:sp>
      <p:sp>
        <p:nvSpPr>
          <p:cNvPr id="19" name="Text 17"/>
          <p:cNvSpPr txBox="1"/>
          <p:nvPr/>
        </p:nvSpPr>
        <p:spPr>
          <a:xfrm>
            <a:off x="8503920" y="4572000"/>
            <a:ext cx="1371600" cy="676656"/>
          </a:xfrm>
          <a:prstGeom prst="rect">
            <a:avLst/>
          </a:prstGeom>
          <a:noFill/>
          <a:ln/>
        </p:spPr>
        <p:txBody>
          <a:bodyPr wrap="square" lIns="0" tIns="0" rIns="0" bIns="0" rtlCol="0" anchor="ctr"/>
          <a:lstStyle/>
          <a:p>
            <a:pPr marL="0" indent="0" algn="l">
              <a:lnSpc>
                <a:spcPct val="112000"/>
              </a:lnSpc>
              <a:buNone/>
            </a:pPr>
            <a:r>
              <a:rPr lang="en-US" sz="1900" b="1" dirty="0">
                <a:solidFill>
                  <a:srgbClr val="9FBEC4"/>
                </a:solidFill>
                <a:latin typeface="Cambria" pitchFamily="34" charset="0"/>
                <a:ea typeface="Cambria" pitchFamily="34" charset="-122"/>
                <a:cs typeface="Cambria" pitchFamily="34" charset="-120"/>
              </a:rPr>
              <a:t>~1000×</a:t>
            </a:r>
            <a:endParaRPr lang="en-US" sz="1900" dirty="0"/>
          </a:p>
        </p:txBody>
      </p:sp>
      <p:sp>
        <p:nvSpPr>
          <p:cNvPr id="20" name="Text 18"/>
          <p:cNvSpPr txBox="1"/>
          <p:nvPr/>
        </p:nvSpPr>
        <p:spPr>
          <a:xfrm>
            <a:off x="9738360" y="4572000"/>
            <a:ext cx="1554480" cy="676656"/>
          </a:xfrm>
          <a:prstGeom prst="rect">
            <a:avLst/>
          </a:prstGeom>
          <a:noFill/>
          <a:ln/>
        </p:spPr>
        <p:txBody>
          <a:bodyPr wrap="square" lIns="0" tIns="0" rIns="0" bIns="0" rtlCol="0" anchor="ctr"/>
          <a:lstStyle/>
          <a:p>
            <a:pPr marL="0" indent="0" algn="r">
              <a:lnSpc>
                <a:spcPct val="112000"/>
              </a:lnSpc>
              <a:buNone/>
            </a:pPr>
            <a:r>
              <a:rPr lang="en-US" sz="1050" dirty="0">
                <a:solidFill>
                  <a:srgbClr val="5D6B7E"/>
                </a:solidFill>
                <a:latin typeface="Calibri" pitchFamily="34" charset="0"/>
                <a:ea typeface="Calibri" pitchFamily="34" charset="-122"/>
                <a:cs typeface="Calibri" pitchFamily="34" charset="-120"/>
              </a:rPr>
              <a:t>extrapolated</a:t>
            </a:r>
            <a:endParaRPr lang="en-US" sz="1050" dirty="0"/>
          </a:p>
        </p:txBody>
      </p:sp>
      <p:sp>
        <p:nvSpPr>
          <p:cNvPr id="22" name="Text 20"/>
          <p:cNvSpPr txBox="1"/>
          <p:nvPr/>
        </p:nvSpPr>
        <p:spPr>
          <a:xfrm>
            <a:off x="566928" y="6455664"/>
            <a:ext cx="5486400" cy="237744"/>
          </a:xfrm>
          <a:prstGeom prst="rect">
            <a:avLst/>
          </a:prstGeom>
          <a:noFill/>
          <a:ln/>
        </p:spPr>
        <p:txBody>
          <a:bodyPr wrap="square" lIns="0" tIns="0" rIns="0" bIns="0" rtlCol="0" anchor="ctr"/>
          <a:lstStyle/>
          <a:p>
            <a:pPr marL="0" indent="0">
              <a:buNone/>
            </a:pPr>
            <a:r>
              <a:rPr lang="en-US" sz="950" dirty="0">
                <a:solidFill>
                  <a:srgbClr val="51677A"/>
                </a:solidFill>
                <a:latin typeface="Calibri" pitchFamily="34" charset="0"/>
                <a:ea typeface="Calibri" pitchFamily="34" charset="-122"/>
                <a:cs typeface="Calibri" pitchFamily="34" charset="-120"/>
              </a:rPr>
              <a:t>N. Savard | NIBS 2026</a:t>
            </a:r>
            <a:endParaRPr lang="en-US" sz="950" dirty="0"/>
          </a:p>
        </p:txBody>
      </p:sp>
      <p:sp>
        <p:nvSpPr>
          <p:cNvPr id="23" name="Text 21"/>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51677A"/>
                </a:solidFill>
                <a:latin typeface="Calibri" pitchFamily="34" charset="0"/>
                <a:ea typeface="Calibri" pitchFamily="34" charset="-122"/>
                <a:cs typeface="Calibri" pitchFamily="34" charset="-120"/>
              </a:rPr>
              <a:t>7</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874520" cy="256032"/>
          </a:xfrm>
          <a:prstGeom prst="roundRect">
            <a:avLst>
              <a:gd name="adj" fmla="val 46429"/>
            </a:avLst>
          </a:prstGeom>
          <a:solidFill>
            <a:srgbClr val="C24E17"/>
          </a:solidFill>
          <a:ln w="12700">
            <a:solidFill>
              <a:srgbClr val="C24E17"/>
            </a:solidFill>
            <a:prstDash val="solid"/>
          </a:ln>
        </p:spPr>
        <p:txBody>
          <a:bodyPr/>
          <a:lstStyle/>
          <a:p>
            <a:endParaRPr lang="en-CA"/>
          </a:p>
        </p:txBody>
      </p:sp>
      <p:sp>
        <p:nvSpPr>
          <p:cNvPr id="3" name="Text 1"/>
          <p:cNvSpPr txBox="1"/>
          <p:nvPr/>
        </p:nvSpPr>
        <p:spPr>
          <a:xfrm>
            <a:off x="566928" y="384048"/>
            <a:ext cx="187452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ICIS 2023</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First test: a bounded plasma benchmark</a:t>
            </a:r>
            <a:endParaRPr lang="en-US" sz="2900" dirty="0"/>
          </a:p>
        </p:txBody>
      </p:sp>
      <p:sp>
        <p:nvSpPr>
          <p:cNvPr id="5" name="Shape 3"/>
          <p:cNvSpPr/>
          <p:nvPr/>
        </p:nvSpPr>
        <p:spPr>
          <a:xfrm>
            <a:off x="256032" y="1571903"/>
            <a:ext cx="7479792" cy="3063817"/>
          </a:xfrm>
          <a:prstGeom prst="roundRect">
            <a:avLst>
              <a:gd name="adj" fmla="val 1791"/>
            </a:avLst>
          </a:prstGeom>
          <a:solidFill>
            <a:srgbClr val="FFFFFF"/>
          </a:solidFill>
          <a:ln w="12700">
            <a:solidFill>
              <a:srgbClr val="D3DDE3"/>
            </a:solidFill>
            <a:prstDash val="solid"/>
          </a:ln>
          <a:effectLst>
            <a:outerShdw blurRad="101600" dist="25400" dir="5400000" algn="bl" rotWithShape="0">
              <a:srgbClr val="8A9AA8">
                <a:alpha val="25000"/>
              </a:srgbClr>
            </a:outerShdw>
          </a:effectLst>
        </p:spPr>
        <p:txBody>
          <a:bodyPr/>
          <a:lstStyle/>
          <a:p>
            <a:endParaRPr lang="en-CA"/>
          </a:p>
        </p:txBody>
      </p:sp>
      <p:pic>
        <p:nvPicPr>
          <p:cNvPr id="6" name="Image 0" descr="/home/claude/nibs/final/icis2023_fig3_speedup.png"/>
          <p:cNvPicPr>
            <a:picLocks noChangeAspect="1"/>
          </p:cNvPicPr>
          <p:nvPr/>
        </p:nvPicPr>
        <p:blipFill>
          <a:blip r:embed="rId3"/>
          <a:stretch>
            <a:fillRect/>
          </a:stretch>
        </p:blipFill>
        <p:spPr>
          <a:xfrm>
            <a:off x="438912" y="1732500"/>
            <a:ext cx="7223760" cy="2807785"/>
          </a:xfrm>
          <a:prstGeom prst="rect">
            <a:avLst/>
          </a:prstGeom>
        </p:spPr>
      </p:pic>
      <p:sp>
        <p:nvSpPr>
          <p:cNvPr id="7" name="Text 4"/>
          <p:cNvSpPr txBox="1"/>
          <p:nvPr/>
        </p:nvSpPr>
        <p:spPr>
          <a:xfrm>
            <a:off x="566928" y="4832892"/>
            <a:ext cx="722376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J. Phys. Conf. Ser. 2743, 012003 (2024), Fig. 3: Emmert bounded-plasma benchmark, n</a:t>
            </a:r>
            <a:r>
              <a:rPr lang="en-US" sz="1050" i="1" baseline="-25000" dirty="0">
                <a:solidFill>
                  <a:srgbClr val="5D6B7E"/>
                </a:solidFill>
                <a:latin typeface="Calibri" pitchFamily="34" charset="0"/>
                <a:ea typeface="Calibri" pitchFamily="34" charset="-122"/>
                <a:cs typeface="Calibri" pitchFamily="34" charset="-120"/>
              </a:rPr>
              <a:t>e</a:t>
            </a:r>
            <a:r>
              <a:rPr lang="en-US" sz="1050" i="1" dirty="0">
                <a:solidFill>
                  <a:srgbClr val="5D6B7E"/>
                </a:solidFill>
                <a:latin typeface="Calibri" pitchFamily="34" charset="0"/>
                <a:ea typeface="Calibri" pitchFamily="34" charset="-122"/>
                <a:cs typeface="Calibri" pitchFamily="34" charset="-120"/>
              </a:rPr>
              <a:t> = 10¹⁸ m⁻³</a:t>
            </a:r>
            <a:endParaRPr lang="en-US" sz="1050" dirty="0"/>
          </a:p>
        </p:txBody>
      </p:sp>
      <p:sp>
        <p:nvSpPr>
          <p:cNvPr id="8" name="Text 5"/>
          <p:cNvSpPr txBox="1"/>
          <p:nvPr/>
        </p:nvSpPr>
        <p:spPr>
          <a:xfrm>
            <a:off x="8001000" y="1444752"/>
            <a:ext cx="3611880" cy="4114800"/>
          </a:xfrm>
          <a:prstGeom prst="rect">
            <a:avLst/>
          </a:prstGeom>
          <a:noFill/>
          <a:ln/>
        </p:spPr>
        <p:txBody>
          <a:bodyPr wrap="square" lIns="0" tIns="0" rIns="0" bIns="0" rtlCol="0" anchor="t"/>
          <a:lstStyle/>
          <a:p>
            <a:pPr marL="0" indent="0">
              <a:spcAft>
                <a:spcPts val="700"/>
              </a:spcAft>
              <a:buNone/>
            </a:pPr>
            <a:r>
              <a:rPr lang="en-US" sz="1350" b="1" dirty="0">
                <a:solidFill>
                  <a:srgbClr val="16202E"/>
                </a:solidFill>
                <a:latin typeface="Calibri" pitchFamily="34" charset="0"/>
                <a:ea typeface="Calibri" pitchFamily="34" charset="-122"/>
                <a:cs typeface="Calibri" pitchFamily="34" charset="-120"/>
              </a:rPr>
              <a:t>What we found</a:t>
            </a:r>
            <a:endParaRPr lang="en-US" sz="1150" dirty="0"/>
          </a:p>
          <a:p>
            <a:pPr marL="342900" indent="-342900">
              <a:spcAft>
                <a:spcPts val="700"/>
              </a:spcAft>
              <a:buSzPct val="100000"/>
              <a:buChar char="•"/>
            </a:pPr>
            <a:r>
              <a:rPr lang="en-US" sz="1150" dirty="0">
                <a:solidFill>
                  <a:srgbClr val="16202E"/>
                </a:solidFill>
                <a:latin typeface="Calibri" pitchFamily="34" charset="0"/>
                <a:ea typeface="Calibri" pitchFamily="34" charset="-122"/>
                <a:cs typeface="Calibri" pitchFamily="34" charset="-120"/>
              </a:rPr>
              <a:t>Implicit NGP PIC up to 12× faster than explicit at fixed accuracy in the potential, on 32 nodes with Δt = 2/ω</a:t>
            </a:r>
            <a:r>
              <a:rPr lang="en-US" sz="1150" baseline="-25000" dirty="0">
                <a:solidFill>
                  <a:srgbClr val="16202E"/>
                </a:solidFill>
                <a:latin typeface="Calibri" pitchFamily="34" charset="0"/>
                <a:ea typeface="Calibri" pitchFamily="34" charset="-122"/>
                <a:cs typeface="Calibri" pitchFamily="34" charset="-120"/>
              </a:rPr>
              <a:t>pe</a:t>
            </a:r>
            <a:endParaRPr lang="en-US" sz="1150" baseline="-25000" dirty="0"/>
          </a:p>
          <a:p>
            <a:pPr marL="342900" indent="-342900">
              <a:spcAft>
                <a:spcPts val="700"/>
              </a:spcAft>
              <a:buSzPct val="100000"/>
              <a:buChar char="•"/>
            </a:pPr>
            <a:r>
              <a:rPr lang="en-US" sz="1150" dirty="0">
                <a:solidFill>
                  <a:srgbClr val="16202E"/>
                </a:solidFill>
                <a:latin typeface="Calibri" pitchFamily="34" charset="0"/>
                <a:ea typeface="Calibri" pitchFamily="34" charset="-122"/>
                <a:cs typeface="Calibri" pitchFamily="34" charset="-120"/>
              </a:rPr>
              <a:t>Compared to explicit with </a:t>
            </a:r>
            <a:r>
              <a:rPr lang="en-US" sz="1200" dirty="0" err="1">
                <a:solidFill>
                  <a:srgbClr val="16202E"/>
                </a:solidFill>
                <a:latin typeface="Calibri" pitchFamily="34" charset="0"/>
                <a:ea typeface="Calibri" pitchFamily="34" charset="-122"/>
                <a:cs typeface="Calibri" pitchFamily="34" charset="-120"/>
              </a:rPr>
              <a:t>Δx</a:t>
            </a:r>
            <a:r>
              <a:rPr lang="en-US" sz="1200" dirty="0">
                <a:solidFill>
                  <a:srgbClr val="16202E"/>
                </a:solidFill>
                <a:latin typeface="Calibri" pitchFamily="34" charset="0"/>
                <a:ea typeface="Calibri" pitchFamily="34" charset="-122"/>
                <a:cs typeface="Calibri" pitchFamily="34" charset="-120"/>
              </a:rPr>
              <a:t> = 0.5λ</a:t>
            </a:r>
            <a:r>
              <a:rPr lang="en-US" sz="1200" baseline="-25000" dirty="0">
                <a:solidFill>
                  <a:srgbClr val="16202E"/>
                </a:solidFill>
                <a:latin typeface="Calibri" pitchFamily="34" charset="0"/>
                <a:ea typeface="Calibri" pitchFamily="34" charset="-122"/>
                <a:cs typeface="Calibri" pitchFamily="34" charset="-120"/>
              </a:rPr>
              <a:t>De</a:t>
            </a:r>
            <a:r>
              <a:rPr lang="en-US" sz="1200" dirty="0">
                <a:solidFill>
                  <a:srgbClr val="16202E"/>
                </a:solidFill>
                <a:latin typeface="Calibri" pitchFamily="34" charset="0"/>
                <a:ea typeface="Calibri" pitchFamily="34" charset="-122"/>
                <a:cs typeface="Calibri" pitchFamily="34" charset="-120"/>
              </a:rPr>
              <a:t> and </a:t>
            </a:r>
            <a:r>
              <a:rPr lang="en-US" sz="1150" dirty="0" err="1">
                <a:solidFill>
                  <a:srgbClr val="16202E"/>
                </a:solidFill>
                <a:latin typeface="Calibri" pitchFamily="34" charset="0"/>
                <a:ea typeface="Calibri" pitchFamily="34" charset="-122"/>
                <a:cs typeface="Calibri" pitchFamily="34" charset="-120"/>
              </a:rPr>
              <a:t>Δt</a:t>
            </a:r>
            <a:r>
              <a:rPr lang="en-US" sz="1150" dirty="0">
                <a:solidFill>
                  <a:srgbClr val="16202E"/>
                </a:solidFill>
                <a:latin typeface="Calibri" pitchFamily="34" charset="0"/>
                <a:ea typeface="Calibri" pitchFamily="34" charset="-122"/>
                <a:cs typeface="Calibri" pitchFamily="34" charset="-120"/>
              </a:rPr>
              <a:t> = 0.2/</a:t>
            </a:r>
            <a:r>
              <a:rPr lang="en-US" sz="1150" dirty="0" err="1">
                <a:solidFill>
                  <a:srgbClr val="16202E"/>
                </a:solidFill>
                <a:latin typeface="Calibri" pitchFamily="34" charset="0"/>
                <a:ea typeface="Calibri" pitchFamily="34" charset="-122"/>
                <a:cs typeface="Calibri" pitchFamily="34" charset="-120"/>
              </a:rPr>
              <a:t>ω</a:t>
            </a:r>
            <a:r>
              <a:rPr lang="en-US" sz="1150" baseline="-25000" dirty="0" err="1">
                <a:solidFill>
                  <a:srgbClr val="16202E"/>
                </a:solidFill>
                <a:latin typeface="Calibri" pitchFamily="34" charset="0"/>
                <a:ea typeface="Calibri" pitchFamily="34" charset="-122"/>
                <a:cs typeface="Calibri" pitchFamily="34" charset="-120"/>
              </a:rPr>
              <a:t>pe</a:t>
            </a:r>
            <a:endParaRPr lang="en-US" sz="1150" baseline="-25000" dirty="0">
              <a:solidFill>
                <a:srgbClr val="16202E"/>
              </a:solidFill>
              <a:latin typeface="Calibri" pitchFamily="34" charset="0"/>
              <a:ea typeface="Calibri" pitchFamily="34" charset="-122"/>
              <a:cs typeface="Calibri" pitchFamily="34" charset="-120"/>
            </a:endParaRPr>
          </a:p>
          <a:p>
            <a:pPr marL="342900" indent="-342900">
              <a:spcAft>
                <a:spcPts val="700"/>
              </a:spcAft>
              <a:buSzPct val="100000"/>
              <a:buChar char="•"/>
            </a:pPr>
            <a:r>
              <a:rPr lang="en-US" sz="1150" dirty="0">
                <a:solidFill>
                  <a:srgbClr val="16202E"/>
                </a:solidFill>
                <a:latin typeface="Calibri" pitchFamily="34" charset="0"/>
                <a:ea typeface="Calibri" pitchFamily="34" charset="-122"/>
                <a:cs typeface="Calibri" pitchFamily="34" charset="-120"/>
              </a:rPr>
              <a:t>128 PPC reference, lower resolution to about 11 PPC</a:t>
            </a:r>
            <a:endParaRPr lang="en-US" sz="1150" dirty="0"/>
          </a:p>
          <a:p>
            <a:pPr marL="0" indent="0">
              <a:spcAft>
                <a:spcPts val="700"/>
              </a:spcAft>
              <a:buNone/>
            </a:pPr>
            <a:r>
              <a:rPr lang="en-US" sz="1350" b="1" dirty="0">
                <a:solidFill>
                  <a:srgbClr val="C24E17"/>
                </a:solidFill>
                <a:latin typeface="Calibri" pitchFamily="34" charset="0"/>
                <a:ea typeface="Calibri" pitchFamily="34" charset="-122"/>
                <a:cs typeface="Calibri" pitchFamily="34" charset="-120"/>
              </a:rPr>
              <a:t>What that comparison did not do</a:t>
            </a:r>
            <a:endParaRPr lang="en-US" sz="1150" dirty="0"/>
          </a:p>
          <a:p>
            <a:pPr marL="342900" indent="-342900">
              <a:spcAft>
                <a:spcPts val="700"/>
              </a:spcAft>
              <a:buSzPct val="100000"/>
              <a:buChar char="•"/>
            </a:pPr>
            <a:r>
              <a:rPr lang="en-US" sz="1150" dirty="0">
                <a:solidFill>
                  <a:srgbClr val="16202E"/>
                </a:solidFill>
                <a:latin typeface="Calibri" pitchFamily="34" charset="0"/>
                <a:ea typeface="Calibri" pitchFamily="34" charset="-122"/>
                <a:cs typeface="Calibri" pitchFamily="34" charset="-120"/>
              </a:rPr>
              <a:t>NGP with the analytic sub-step push so no Picard iterations anywhere (unlike CIC)</a:t>
            </a:r>
            <a:endParaRPr lang="en-US" sz="1150" dirty="0"/>
          </a:p>
          <a:p>
            <a:pPr marL="342900" indent="-342900">
              <a:spcAft>
                <a:spcPts val="700"/>
              </a:spcAft>
              <a:buSzPct val="100000"/>
              <a:buChar char="•"/>
            </a:pPr>
            <a:r>
              <a:rPr lang="en-US" sz="1150" dirty="0">
                <a:solidFill>
                  <a:srgbClr val="16202E"/>
                </a:solidFill>
                <a:latin typeface="Calibri" pitchFamily="34" charset="0"/>
                <a:ea typeface="Calibri" pitchFamily="34" charset="-122"/>
                <a:cs typeface="Calibri" pitchFamily="34" charset="-120"/>
              </a:rPr>
              <a:t>The explicit side was not coarsened in cell size or time step</a:t>
            </a:r>
          </a:p>
          <a:p>
            <a:pPr marL="342900" indent="-342900">
              <a:spcAft>
                <a:spcPts val="700"/>
              </a:spcAft>
              <a:buSzPct val="100000"/>
              <a:buChar char="•"/>
            </a:pPr>
            <a:r>
              <a:rPr lang="en-US" sz="1150" dirty="0">
                <a:solidFill>
                  <a:srgbClr val="16202E"/>
                </a:solidFill>
                <a:latin typeface="Calibri" pitchFamily="34" charset="0"/>
                <a:ea typeface="Calibri" pitchFamily="34" charset="-122"/>
                <a:cs typeface="Calibri" pitchFamily="34" charset="-120"/>
              </a:rPr>
              <a:t>Not self-consistent: fixed temperatures, a refluxing boundary and a uniform source term</a:t>
            </a:r>
            <a:endParaRPr lang="en-US" sz="1150" dirty="0"/>
          </a:p>
          <a:p>
            <a:pPr marL="342900" indent="-342900">
              <a:spcAft>
                <a:spcPts val="700"/>
              </a:spcAft>
              <a:buSzPct val="100000"/>
              <a:buChar char="•"/>
            </a:pPr>
            <a:r>
              <a:rPr lang="en-US" sz="1150" dirty="0">
                <a:solidFill>
                  <a:srgbClr val="16202E"/>
                </a:solidFill>
                <a:latin typeface="Calibri" pitchFamily="34" charset="0"/>
                <a:ea typeface="Calibri" pitchFamily="34" charset="-122"/>
                <a:cs typeface="Calibri" pitchFamily="34" charset="-120"/>
              </a:rPr>
              <a:t>Did not test convergence of reference</a:t>
            </a:r>
            <a:endParaRPr lang="en-US" sz="1150" dirty="0"/>
          </a:p>
        </p:txBody>
      </p:sp>
      <p:sp>
        <p:nvSpPr>
          <p:cNvPr id="9" name="Shape 6"/>
          <p:cNvSpPr/>
          <p:nvPr/>
        </p:nvSpPr>
        <p:spPr>
          <a:xfrm>
            <a:off x="566928" y="5614416"/>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10" name="Shape 7"/>
          <p:cNvSpPr/>
          <p:nvPr/>
        </p:nvSpPr>
        <p:spPr>
          <a:xfrm>
            <a:off x="768096" y="5797296"/>
            <a:ext cx="201168" cy="201168"/>
          </a:xfrm>
          <a:prstGeom prst="ellipse">
            <a:avLst/>
          </a:prstGeom>
          <a:solidFill>
            <a:srgbClr val="C24E17"/>
          </a:solidFill>
          <a:ln w="12700">
            <a:solidFill>
              <a:srgbClr val="C24E17"/>
            </a:solidFill>
            <a:prstDash val="solid"/>
          </a:ln>
        </p:spPr>
        <p:txBody>
          <a:bodyPr/>
          <a:lstStyle/>
          <a:p>
            <a:endParaRPr lang="en-CA"/>
          </a:p>
        </p:txBody>
      </p:sp>
      <p:sp>
        <p:nvSpPr>
          <p:cNvPr id="11" name="Text 8"/>
          <p:cNvSpPr txBox="1"/>
          <p:nvPr/>
        </p:nvSpPr>
        <p:spPr>
          <a:xfrm>
            <a:off x="1078992" y="5641848"/>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A useful first step. What if you remove these caveats?</a:t>
            </a:r>
            <a:endParaRPr lang="en-US" sz="1400" dirty="0"/>
          </a:p>
        </p:txBody>
      </p:sp>
      <p:sp>
        <p:nvSpPr>
          <p:cNvPr id="12" name="Text 9"/>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3" name="Text 10"/>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8</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2743200" cy="256032"/>
          </a:xfrm>
          <a:prstGeom prst="roundRect">
            <a:avLst>
              <a:gd name="adj" fmla="val 46429"/>
            </a:avLst>
          </a:prstGeom>
          <a:solidFill>
            <a:srgbClr val="C24E17"/>
          </a:solidFill>
          <a:ln w="12700">
            <a:solidFill>
              <a:srgbClr val="C24E17"/>
            </a:solidFill>
            <a:prstDash val="solid"/>
          </a:ln>
        </p:spPr>
        <p:txBody>
          <a:bodyPr/>
          <a:lstStyle/>
          <a:p>
            <a:endParaRPr lang="en-CA"/>
          </a:p>
        </p:txBody>
      </p:sp>
      <p:sp>
        <p:nvSpPr>
          <p:cNvPr id="3" name="Text 1"/>
          <p:cNvSpPr txBox="1"/>
          <p:nvPr/>
        </p:nvSpPr>
        <p:spPr>
          <a:xfrm>
            <a:off x="566928" y="384048"/>
            <a:ext cx="274320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PAPER 1 (2025)</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Ion acoustic shockwave: the explicit side</a:t>
            </a:r>
            <a:endParaRPr lang="en-US" sz="2900" dirty="0"/>
          </a:p>
        </p:txBody>
      </p:sp>
      <p:sp>
        <p:nvSpPr>
          <p:cNvPr id="7" name="Text 4"/>
          <p:cNvSpPr txBox="1"/>
          <p:nvPr/>
        </p:nvSpPr>
        <p:spPr>
          <a:xfrm>
            <a:off x="566928" y="5029200"/>
            <a:ext cx="768096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Phys. Plasmas 32, 073903 (2025), Fig. 3: explicit MC-PIC at reduced cell count and PPC</a:t>
            </a:r>
            <a:endParaRPr lang="en-US" sz="1050" dirty="0"/>
          </a:p>
        </p:txBody>
      </p:sp>
      <p:sp>
        <p:nvSpPr>
          <p:cNvPr id="8" name="Text 5"/>
          <p:cNvSpPr txBox="1"/>
          <p:nvPr/>
        </p:nvSpPr>
        <p:spPr>
          <a:xfrm>
            <a:off x="8595360" y="881447"/>
            <a:ext cx="3017520" cy="3365596"/>
          </a:xfrm>
          <a:prstGeom prst="rect">
            <a:avLst/>
          </a:prstGeom>
          <a:noFill/>
          <a:ln/>
        </p:spPr>
        <p:txBody>
          <a:bodyPr wrap="square" lIns="0" tIns="0" rIns="0" bIns="0" rtlCol="0" anchor="t"/>
          <a:lstStyle/>
          <a:p>
            <a:pPr marL="0" indent="0">
              <a:spcAft>
                <a:spcPts val="700"/>
              </a:spcAft>
              <a:buNone/>
            </a:pPr>
            <a:r>
              <a:rPr lang="en-US" sz="1300" b="1" dirty="0">
                <a:solidFill>
                  <a:srgbClr val="16202E"/>
                </a:solidFill>
                <a:latin typeface="Calibri" pitchFamily="34" charset="0"/>
                <a:ea typeface="Calibri" pitchFamily="34" charset="-122"/>
                <a:cs typeface="Calibri" pitchFamily="34" charset="-120"/>
              </a:rPr>
              <a:t>Setup</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Ion acoustic shockwave (IASW) from Chacon 2013: periodic, collisionless benchmark; ne = 10¹⁴ m⁻³, Te = 1 eV, L = 200 λ</a:t>
            </a:r>
            <a:r>
              <a:rPr lang="en-US" sz="1200" baseline="-25000" dirty="0">
                <a:solidFill>
                  <a:srgbClr val="16202E"/>
                </a:solidFill>
                <a:latin typeface="Calibri" pitchFamily="34" charset="0"/>
                <a:ea typeface="Calibri" pitchFamily="34" charset="-122"/>
                <a:cs typeface="Calibri" pitchFamily="34" charset="-120"/>
              </a:rPr>
              <a:t>De</a:t>
            </a:r>
            <a:r>
              <a:rPr lang="en-US" sz="1200" dirty="0">
                <a:solidFill>
                  <a:srgbClr val="16202E"/>
                </a:solidFill>
                <a:latin typeface="Calibri" pitchFamily="34" charset="0"/>
                <a:ea typeface="Calibri" pitchFamily="34" charset="-122"/>
                <a:cs typeface="Calibri" pitchFamily="34" charset="-120"/>
              </a:rPr>
              <a:t>, t = 3000/ω</a:t>
            </a:r>
            <a:r>
              <a:rPr lang="en-US" sz="1200" baseline="-25000" dirty="0">
                <a:solidFill>
                  <a:srgbClr val="16202E"/>
                </a:solidFill>
                <a:latin typeface="Calibri" pitchFamily="34" charset="0"/>
                <a:ea typeface="Calibri" pitchFamily="34" charset="-122"/>
                <a:cs typeface="Calibri" pitchFamily="34" charset="-120"/>
              </a:rPr>
              <a:t>pe</a:t>
            </a:r>
            <a:endParaRPr lang="en-US" sz="1200" baseline="-250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All three schemes agree at 512 cells and 2000 PPC: the codes are consistent</a:t>
            </a:r>
            <a:endParaRPr lang="en-US" sz="1200" dirty="0"/>
          </a:p>
          <a:p>
            <a:pPr marL="0" indent="0">
              <a:spcAft>
                <a:spcPts val="700"/>
              </a:spcAft>
              <a:buNone/>
            </a:pPr>
            <a:endParaRPr lang="en-US" sz="1200" dirty="0"/>
          </a:p>
          <a:p>
            <a:pPr marL="0" indent="0">
              <a:spcAft>
                <a:spcPts val="700"/>
              </a:spcAft>
              <a:buNone/>
            </a:pPr>
            <a:r>
              <a:rPr lang="en-US" sz="1300" b="1" dirty="0">
                <a:solidFill>
                  <a:srgbClr val="16202E"/>
                </a:solidFill>
                <a:latin typeface="Calibri" pitchFamily="34" charset="0"/>
                <a:ea typeface="Calibri" pitchFamily="34" charset="-122"/>
                <a:cs typeface="Calibri" pitchFamily="34" charset="-120"/>
              </a:rPr>
              <a:t>Coarsening the explicit</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Down to 400 cells (Δx = λ</a:t>
            </a:r>
            <a:r>
              <a:rPr lang="en-US" sz="1200" baseline="-25000" dirty="0">
                <a:solidFill>
                  <a:srgbClr val="16202E"/>
                </a:solidFill>
                <a:latin typeface="Calibri" pitchFamily="34" charset="0"/>
                <a:ea typeface="Calibri" pitchFamily="34" charset="-122"/>
                <a:cs typeface="Calibri" pitchFamily="34" charset="-120"/>
              </a:rPr>
              <a:t>De</a:t>
            </a:r>
            <a:r>
              <a:rPr lang="en-US" sz="1200" dirty="0">
                <a:solidFill>
                  <a:srgbClr val="16202E"/>
                </a:solidFill>
                <a:latin typeface="Calibri" pitchFamily="34" charset="0"/>
                <a:ea typeface="Calibri" pitchFamily="34" charset="-122"/>
                <a:cs typeface="Calibri" pitchFamily="34" charset="-120"/>
              </a:rPr>
              <a:t>/2), Δt = 0.2/ω</a:t>
            </a:r>
            <a:r>
              <a:rPr lang="en-US" sz="1200" baseline="-25000" dirty="0">
                <a:solidFill>
                  <a:srgbClr val="16202E"/>
                </a:solidFill>
                <a:latin typeface="Calibri" pitchFamily="34" charset="0"/>
                <a:ea typeface="Calibri" pitchFamily="34" charset="-122"/>
                <a:cs typeface="Calibri" pitchFamily="34" charset="-120"/>
              </a:rPr>
              <a:t>pe</a:t>
            </a:r>
            <a:r>
              <a:rPr lang="en-US" sz="1200" dirty="0">
                <a:solidFill>
                  <a:srgbClr val="16202E"/>
                </a:solidFill>
                <a:latin typeface="Calibri" pitchFamily="34" charset="0"/>
                <a:ea typeface="Calibri" pitchFamily="34" charset="-122"/>
                <a:cs typeface="Calibri" pitchFamily="34" charset="-120"/>
              </a:rPr>
              <a:t> and 40 PPC: 16 000 particles in the whole domain</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Noisier, but density, field and temperature all keep their shape</a:t>
            </a:r>
            <a:endParaRPr lang="en-US" sz="1200" dirty="0"/>
          </a:p>
        </p:txBody>
      </p:sp>
      <p:sp>
        <p:nvSpPr>
          <p:cNvPr id="9" name="Shape 6"/>
          <p:cNvSpPr/>
          <p:nvPr/>
        </p:nvSpPr>
        <p:spPr>
          <a:xfrm>
            <a:off x="566928" y="5468112"/>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10" name="Shape 7"/>
          <p:cNvSpPr/>
          <p:nvPr/>
        </p:nvSpPr>
        <p:spPr>
          <a:xfrm>
            <a:off x="768096" y="5650992"/>
            <a:ext cx="201168" cy="201168"/>
          </a:xfrm>
          <a:prstGeom prst="ellipse">
            <a:avLst/>
          </a:prstGeom>
          <a:solidFill>
            <a:srgbClr val="C24E17"/>
          </a:solidFill>
          <a:ln w="12700">
            <a:solidFill>
              <a:srgbClr val="C24E17"/>
            </a:solidFill>
            <a:prstDash val="solid"/>
          </a:ln>
        </p:spPr>
        <p:txBody>
          <a:bodyPr/>
          <a:lstStyle/>
          <a:p>
            <a:endParaRPr lang="en-CA"/>
          </a:p>
        </p:txBody>
      </p:sp>
      <p:sp>
        <p:nvSpPr>
          <p:cNvPr id="11" name="Text 8"/>
          <p:cNvSpPr txBox="1"/>
          <p:nvPr/>
        </p:nvSpPr>
        <p:spPr>
          <a:xfrm>
            <a:off x="1078992" y="5495544"/>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40 PPC on 400 cells: σ</a:t>
            </a:r>
            <a:r>
              <a:rPr lang="en-US" sz="1400" b="1" baseline="-25000" dirty="0">
                <a:solidFill>
                  <a:srgbClr val="16202E"/>
                </a:solidFill>
                <a:latin typeface="Calibri" pitchFamily="34" charset="0"/>
                <a:ea typeface="Calibri" pitchFamily="34" charset="-122"/>
                <a:cs typeface="Calibri" pitchFamily="34" charset="-120"/>
              </a:rPr>
              <a:t>ion</a:t>
            </a:r>
            <a:r>
              <a:rPr lang="en-US" sz="1400" b="1" dirty="0">
                <a:solidFill>
                  <a:srgbClr val="16202E"/>
                </a:solidFill>
                <a:latin typeface="Calibri" pitchFamily="34" charset="0"/>
                <a:ea typeface="Calibri" pitchFamily="34" charset="-122"/>
                <a:cs typeface="Calibri" pitchFamily="34" charset="-120"/>
              </a:rPr>
              <a:t> = 0.039 in 2.2 s of particle time.</a:t>
            </a:r>
            <a:endParaRPr lang="en-US" sz="1400" dirty="0"/>
          </a:p>
        </p:txBody>
      </p:sp>
      <p:sp>
        <p:nvSpPr>
          <p:cNvPr id="12" name="Text 9"/>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3" name="Text 10"/>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9</a:t>
            </a:r>
            <a:endParaRPr lang="en-US" sz="950" dirty="0"/>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F19C722-A90D-22DD-91E4-9A4E68FC8CD8}"/>
                  </a:ext>
                </a:extLst>
              </p:cNvPr>
              <p:cNvSpPr txBox="1"/>
              <p:nvPr/>
            </p:nvSpPr>
            <p:spPr>
              <a:xfrm>
                <a:off x="7946841" y="4247043"/>
                <a:ext cx="3168816" cy="1077603"/>
              </a:xfrm>
              <a:prstGeom prst="rect">
                <a:avLst/>
              </a:prstGeom>
              <a:noFill/>
            </p:spPr>
            <p:txBody>
              <a:bodyPr wrap="none" lIns="0" tIns="0" rIns="0" bIns="0" rtlCol="0">
                <a:spAutoFit/>
              </a:bodyPr>
              <a:lstStyle/>
              <a:p>
                <a:pPr/>
                <a14:m>
                  <m:oMathPara xmlns:m="http://schemas.openxmlformats.org/officeDocument/2006/math">
                    <m:oMath>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𝑖𝑜𝑛</m:t>
                          </m:r>
                        </m:sub>
                      </m:sSub>
                      <m:r>
                        <a:rPr lang="en-GB" b="0" i="1" smtClean="0">
                          <a:latin typeface="Cambria Math" panose="02040503050406030204" pitchFamily="18" charset="0"/>
                        </a:rPr>
                        <m:t>=</m:t>
                      </m:r>
                      <m:rad>
                        <m:radPr>
                          <m:degHide m:val="on"/>
                          <m:ctrlPr>
                            <a:rPr lang="en-GB" i="1" dirty="0" smtClean="0">
                              <a:latin typeface="Cambria Math" panose="02040503050406030204" pitchFamily="18" charset="0"/>
                            </a:rPr>
                          </m:ctrlPr>
                        </m:radPr>
                        <m:deg/>
                        <m:e>
                          <m:nary>
                            <m:naryPr>
                              <m:chr m:val="∑"/>
                              <m:ctrlPr>
                                <a:rPr lang="en-GB" b="0" i="1" dirty="0" smtClean="0">
                                  <a:latin typeface="Cambria Math" panose="02040503050406030204" pitchFamily="18" charset="0"/>
                                </a:rPr>
                              </m:ctrlPr>
                            </m:naryPr>
                            <m:sub>
                              <m:r>
                                <m:rPr>
                                  <m:brk m:alnAt="23"/>
                                </m:rPr>
                                <a:rPr lang="en-GB" b="0" i="1" dirty="0" smtClean="0">
                                  <a:latin typeface="Cambria Math" panose="02040503050406030204" pitchFamily="18" charset="0"/>
                                </a:rPr>
                                <m:t>𝑖</m:t>
                              </m:r>
                            </m:sub>
                            <m:sup/>
                            <m:e>
                              <m:sSubSup>
                                <m:sSubSupPr>
                                  <m:ctrlPr>
                                    <a:rPr lang="en-GB" b="0" i="1" dirty="0" smtClean="0">
                                      <a:latin typeface="Cambria Math" panose="02040503050406030204" pitchFamily="18" charset="0"/>
                                    </a:rPr>
                                  </m:ctrlPr>
                                </m:sSubSupPr>
                                <m:e>
                                  <m:d>
                                    <m:dPr>
                                      <m:ctrlPr>
                                        <a:rPr lang="en-GB" b="0" i="1" dirty="0" smtClean="0">
                                          <a:latin typeface="Cambria Math" panose="02040503050406030204" pitchFamily="18" charset="0"/>
                                        </a:rPr>
                                      </m:ctrlPr>
                                    </m:dPr>
                                    <m:e>
                                      <m:f>
                                        <m:fPr>
                                          <m:ctrlPr>
                                            <a:rPr lang="en-GB" b="0" i="1" dirty="0" smtClean="0">
                                              <a:latin typeface="Cambria Math" panose="02040503050406030204" pitchFamily="18" charset="0"/>
                                            </a:rPr>
                                          </m:ctrlPr>
                                        </m:fPr>
                                        <m:num>
                                          <m:sSub>
                                            <m:sSubPr>
                                              <m:ctrlPr>
                                                <a:rPr lang="en-GB" b="0" i="1" dirty="0" smtClean="0">
                                                  <a:latin typeface="Cambria Math" panose="02040503050406030204" pitchFamily="18" charset="0"/>
                                                </a:rPr>
                                              </m:ctrlPr>
                                            </m:sSubPr>
                                            <m:e>
                                              <m:r>
                                                <a:rPr lang="en-GB" b="0" i="1" dirty="0" smtClean="0">
                                                  <a:latin typeface="Cambria Math" panose="02040503050406030204" pitchFamily="18" charset="0"/>
                                                </a:rPr>
                                                <m:t>𝑛</m:t>
                                              </m:r>
                                            </m:e>
                                            <m:sub>
                                              <m:r>
                                                <a:rPr lang="en-GB" b="0" i="1" dirty="0" smtClean="0">
                                                  <a:latin typeface="Cambria Math" panose="02040503050406030204" pitchFamily="18" charset="0"/>
                                                </a:rPr>
                                                <m:t>𝑖𝑜𝑛</m:t>
                                              </m:r>
                                            </m:sub>
                                          </m:sSub>
                                          <m:r>
                                            <a:rPr lang="en-GB" b="0" i="1" dirty="0" smtClean="0">
                                              <a:latin typeface="Cambria Math" panose="02040503050406030204" pitchFamily="18" charset="0"/>
                                            </a:rPr>
                                            <m:t>− </m:t>
                                          </m:r>
                                          <m:sSub>
                                            <m:sSubPr>
                                              <m:ctrlPr>
                                                <a:rPr lang="en-GB" b="0" i="1" dirty="0" smtClean="0">
                                                  <a:latin typeface="Cambria Math" panose="02040503050406030204" pitchFamily="18" charset="0"/>
                                                </a:rPr>
                                              </m:ctrlPr>
                                            </m:sSubPr>
                                            <m:e>
                                              <m:r>
                                                <a:rPr lang="en-GB" b="0" i="1" dirty="0" smtClean="0">
                                                  <a:latin typeface="Cambria Math" panose="02040503050406030204" pitchFamily="18" charset="0"/>
                                                </a:rPr>
                                                <m:t>𝑛</m:t>
                                              </m:r>
                                            </m:e>
                                            <m:sub>
                                              <m:r>
                                                <a:rPr lang="en-GB" b="0" i="1" dirty="0" smtClean="0">
                                                  <a:latin typeface="Cambria Math" panose="02040503050406030204" pitchFamily="18" charset="0"/>
                                                </a:rPr>
                                                <m:t>𝑟𝑒𝑓</m:t>
                                              </m:r>
                                            </m:sub>
                                          </m:sSub>
                                        </m:num>
                                        <m:den>
                                          <m:sSub>
                                            <m:sSubPr>
                                              <m:ctrlPr>
                                                <a:rPr lang="en-GB" b="0" i="1" dirty="0" smtClean="0">
                                                  <a:latin typeface="Cambria Math" panose="02040503050406030204" pitchFamily="18" charset="0"/>
                                                </a:rPr>
                                              </m:ctrlPr>
                                            </m:sSubPr>
                                            <m:e>
                                              <m:r>
                                                <a:rPr lang="en-GB" b="0" i="1" dirty="0" smtClean="0">
                                                  <a:latin typeface="Cambria Math" panose="02040503050406030204" pitchFamily="18" charset="0"/>
                                                </a:rPr>
                                                <m:t>𝑛</m:t>
                                              </m:r>
                                            </m:e>
                                            <m:sub>
                                              <m:r>
                                                <a:rPr lang="en-GB" b="0" i="1" dirty="0" smtClean="0">
                                                  <a:latin typeface="Cambria Math" panose="02040503050406030204" pitchFamily="18" charset="0"/>
                                                </a:rPr>
                                                <m:t>𝑟𝑒𝑓</m:t>
                                              </m:r>
                                            </m:sub>
                                          </m:sSub>
                                        </m:den>
                                      </m:f>
                                    </m:e>
                                  </m:d>
                                </m:e>
                                <m:sub>
                                  <m:r>
                                    <a:rPr lang="en-GB" b="0" i="1" dirty="0" smtClean="0">
                                      <a:latin typeface="Cambria Math" panose="02040503050406030204" pitchFamily="18" charset="0"/>
                                    </a:rPr>
                                    <m:t>𝑖</m:t>
                                  </m:r>
                                </m:sub>
                                <m:sup>
                                  <m:r>
                                    <a:rPr lang="en-GB" b="0" i="1" dirty="0" smtClean="0">
                                      <a:latin typeface="Cambria Math" panose="02040503050406030204" pitchFamily="18" charset="0"/>
                                    </a:rPr>
                                    <m:t>2</m:t>
                                  </m:r>
                                </m:sup>
                              </m:sSubSup>
                              <m:f>
                                <m:fPr>
                                  <m:ctrlPr>
                                    <a:rPr lang="en-GB" b="0" i="1" dirty="0" smtClean="0">
                                      <a:latin typeface="Cambria Math" panose="02040503050406030204" pitchFamily="18" charset="0"/>
                                    </a:rPr>
                                  </m:ctrlPr>
                                </m:fPr>
                                <m:num>
                                  <m:r>
                                    <a:rPr lang="en-GB" b="0" i="1" dirty="0" smtClean="0">
                                      <a:latin typeface="Cambria Math" panose="02040503050406030204" pitchFamily="18" charset="0"/>
                                    </a:rPr>
                                    <m:t>1</m:t>
                                  </m:r>
                                </m:num>
                                <m:den>
                                  <m:sSub>
                                    <m:sSubPr>
                                      <m:ctrlPr>
                                        <a:rPr lang="en-GB" b="0" i="1" dirty="0" smtClean="0">
                                          <a:latin typeface="Cambria Math" panose="02040503050406030204" pitchFamily="18" charset="0"/>
                                        </a:rPr>
                                      </m:ctrlPr>
                                    </m:sSubPr>
                                    <m:e>
                                      <m:r>
                                        <a:rPr lang="en-GB" b="0" i="1" dirty="0" smtClean="0">
                                          <a:latin typeface="Cambria Math" panose="02040503050406030204" pitchFamily="18" charset="0"/>
                                        </a:rPr>
                                        <m:t>𝑁</m:t>
                                      </m:r>
                                    </m:e>
                                    <m:sub>
                                      <m:r>
                                        <a:rPr lang="en-GB" b="0" i="1" dirty="0" smtClean="0">
                                          <a:latin typeface="Cambria Math" panose="02040503050406030204" pitchFamily="18" charset="0"/>
                                        </a:rPr>
                                        <m:t>𝑥</m:t>
                                      </m:r>
                                    </m:sub>
                                  </m:sSub>
                                </m:den>
                              </m:f>
                            </m:e>
                          </m:nary>
                        </m:e>
                      </m:rad>
                      <m:r>
                        <a:rPr lang="en-GB" b="0" i="1" smtClean="0">
                          <a:latin typeface="Cambria Math" panose="02040503050406030204" pitchFamily="18" charset="0"/>
                        </a:rPr>
                        <m:t> </m:t>
                      </m:r>
                    </m:oMath>
                  </m:oMathPara>
                </a14:m>
                <a:endParaRPr lang="en-CA" dirty="0"/>
              </a:p>
            </p:txBody>
          </p:sp>
        </mc:Choice>
        <mc:Fallback xmlns="">
          <p:sp>
            <p:nvSpPr>
              <p:cNvPr id="14" name="TextBox 13">
                <a:extLst>
                  <a:ext uri="{FF2B5EF4-FFF2-40B4-BE49-F238E27FC236}">
                    <a16:creationId xmlns:a16="http://schemas.microsoft.com/office/drawing/2014/main" id="{8F19C722-A90D-22DD-91E4-9A4E68FC8CD8}"/>
                  </a:ext>
                </a:extLst>
              </p:cNvPr>
              <p:cNvSpPr txBox="1">
                <a:spLocks noRot="1" noChangeAspect="1" noMove="1" noResize="1" noEditPoints="1" noAdjustHandles="1" noChangeArrowheads="1" noChangeShapeType="1" noTextEdit="1"/>
              </p:cNvSpPr>
              <p:nvPr/>
            </p:nvSpPr>
            <p:spPr>
              <a:xfrm>
                <a:off x="7946841" y="4247043"/>
                <a:ext cx="3168816" cy="1077603"/>
              </a:xfrm>
              <a:prstGeom prst="rect">
                <a:avLst/>
              </a:prstGeom>
              <a:blipFill>
                <a:blip r:embed="rId4"/>
                <a:stretch>
                  <a:fillRect/>
                </a:stretch>
              </a:blipFill>
            </p:spPr>
            <p:txBody>
              <a:bodyPr/>
              <a:lstStyle/>
              <a:p>
                <a:r>
                  <a:rPr lang="en-CA">
                    <a:noFill/>
                  </a:rPr>
                  <a:t> </a:t>
                </a:r>
              </a:p>
            </p:txBody>
          </p:sp>
        </mc:Fallback>
      </mc:AlternateContent>
      <p:pic>
        <p:nvPicPr>
          <p:cNvPr id="18" name="Picture 17">
            <a:extLst>
              <a:ext uri="{FF2B5EF4-FFF2-40B4-BE49-F238E27FC236}">
                <a16:creationId xmlns:a16="http://schemas.microsoft.com/office/drawing/2014/main" id="{D8D7A81E-21FE-D96D-6F5C-3BF497FFC43B}"/>
              </a:ext>
            </a:extLst>
          </p:cNvPr>
          <p:cNvPicPr>
            <a:picLocks noChangeAspect="1"/>
          </p:cNvPicPr>
          <p:nvPr/>
        </p:nvPicPr>
        <p:blipFill>
          <a:blip r:embed="rId5"/>
          <a:stretch>
            <a:fillRect/>
          </a:stretch>
        </p:blipFill>
        <p:spPr>
          <a:xfrm>
            <a:off x="403039" y="1722826"/>
            <a:ext cx="3667608" cy="2750706"/>
          </a:xfrm>
          <a:prstGeom prst="rect">
            <a:avLst/>
          </a:prstGeom>
        </p:spPr>
      </p:pic>
      <p:pic>
        <p:nvPicPr>
          <p:cNvPr id="20" name="Picture 19">
            <a:extLst>
              <a:ext uri="{FF2B5EF4-FFF2-40B4-BE49-F238E27FC236}">
                <a16:creationId xmlns:a16="http://schemas.microsoft.com/office/drawing/2014/main" id="{6C662F89-8EC0-89BF-BDE5-47233A87F347}"/>
              </a:ext>
            </a:extLst>
          </p:cNvPr>
          <p:cNvPicPr>
            <a:picLocks noChangeAspect="1"/>
          </p:cNvPicPr>
          <p:nvPr/>
        </p:nvPicPr>
        <p:blipFill>
          <a:blip r:embed="rId6"/>
          <a:stretch>
            <a:fillRect/>
          </a:stretch>
        </p:blipFill>
        <p:spPr>
          <a:xfrm>
            <a:off x="4407408" y="1722825"/>
            <a:ext cx="3667609" cy="275070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2743200"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274320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PAPER 1 (2025)</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The implicit side does not coarsen as gracefully</a:t>
            </a:r>
            <a:endParaRPr lang="en-US" sz="2900" dirty="0"/>
          </a:p>
        </p:txBody>
      </p:sp>
      <p:sp>
        <p:nvSpPr>
          <p:cNvPr id="7" name="Text 4"/>
          <p:cNvSpPr txBox="1"/>
          <p:nvPr/>
        </p:nvSpPr>
        <p:spPr>
          <a:xfrm>
            <a:off x="566928" y="5029200"/>
            <a:ext cx="736092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Phys. Plasmas 32, 073903 (2025), Fig. 4 : ICIC on 64 mapped cells, reference in blue</a:t>
            </a:r>
            <a:endParaRPr lang="en-US" sz="1050" dirty="0"/>
          </a:p>
        </p:txBody>
      </p:sp>
      <p:sp>
        <p:nvSpPr>
          <p:cNvPr id="8" name="Text 5"/>
          <p:cNvSpPr txBox="1"/>
          <p:nvPr/>
        </p:nvSpPr>
        <p:spPr>
          <a:xfrm>
            <a:off x="8229600" y="1463040"/>
            <a:ext cx="3383280" cy="3657600"/>
          </a:xfrm>
          <a:prstGeom prst="rect">
            <a:avLst/>
          </a:prstGeom>
          <a:noFill/>
          <a:ln/>
        </p:spPr>
        <p:txBody>
          <a:bodyPr wrap="square" lIns="0" tIns="0" rIns="0" bIns="0" rtlCol="0" anchor="t"/>
          <a:lstStyle/>
          <a:p>
            <a:pPr marL="342900" indent="-342900">
              <a:spcAft>
                <a:spcPts val="800"/>
              </a:spcAft>
              <a:buSzPct val="100000"/>
              <a:buChar char="•"/>
            </a:pPr>
            <a:r>
              <a:rPr lang="en-US" sz="1250" dirty="0">
                <a:solidFill>
                  <a:srgbClr val="16202E"/>
                </a:solidFill>
                <a:latin typeface="Calibri" pitchFamily="34" charset="0"/>
                <a:ea typeface="Calibri" pitchFamily="34" charset="-122"/>
                <a:cs typeface="Calibri" pitchFamily="34" charset="-120"/>
              </a:rPr>
              <a:t>ICIC on a 64-cell inverse-sine mapped grid, Δx</a:t>
            </a:r>
            <a:r>
              <a:rPr lang="en-US" sz="1250" baseline="-25000" dirty="0">
                <a:solidFill>
                  <a:srgbClr val="16202E"/>
                </a:solidFill>
                <a:latin typeface="Calibri" pitchFamily="34" charset="0"/>
                <a:ea typeface="Calibri" pitchFamily="34" charset="-122"/>
                <a:cs typeface="Calibri" pitchFamily="34" charset="-120"/>
              </a:rPr>
              <a:t>min</a:t>
            </a:r>
            <a:r>
              <a:rPr lang="en-US" sz="1250" dirty="0">
                <a:solidFill>
                  <a:srgbClr val="16202E"/>
                </a:solidFill>
                <a:latin typeface="Calibri" pitchFamily="34" charset="0"/>
                <a:ea typeface="Calibri" pitchFamily="34" charset="-122"/>
                <a:cs typeface="Calibri" pitchFamily="34" charset="-120"/>
              </a:rPr>
              <a:t> = 0.45 λ</a:t>
            </a:r>
            <a:r>
              <a:rPr lang="en-US" sz="1250" baseline="-25000" dirty="0">
                <a:solidFill>
                  <a:srgbClr val="16202E"/>
                </a:solidFill>
                <a:latin typeface="Calibri" pitchFamily="34" charset="0"/>
                <a:ea typeface="Calibri" pitchFamily="34" charset="-122"/>
                <a:cs typeface="Calibri" pitchFamily="34" charset="-120"/>
              </a:rPr>
              <a:t>De</a:t>
            </a:r>
            <a:r>
              <a:rPr lang="en-US" sz="1250" dirty="0">
                <a:solidFill>
                  <a:srgbClr val="16202E"/>
                </a:solidFill>
                <a:latin typeface="Calibri" pitchFamily="34" charset="0"/>
                <a:ea typeface="Calibri" pitchFamily="34" charset="-122"/>
                <a:cs typeface="Calibri" pitchFamily="34" charset="-120"/>
              </a:rPr>
              <a:t> to resolve the shock</a:t>
            </a:r>
            <a:endParaRPr lang="en-US" sz="1250" dirty="0"/>
          </a:p>
          <a:p>
            <a:pPr marL="342900" indent="-342900">
              <a:spcAft>
                <a:spcPts val="800"/>
              </a:spcAft>
              <a:buSzPct val="100000"/>
              <a:buChar char="•"/>
            </a:pPr>
            <a:r>
              <a:rPr lang="en-US" sz="1250" dirty="0">
                <a:solidFill>
                  <a:srgbClr val="16202E"/>
                </a:solidFill>
                <a:latin typeface="Calibri" pitchFamily="34" charset="0"/>
                <a:ea typeface="Calibri" pitchFamily="34" charset="-122"/>
                <a:cs typeface="Calibri" pitchFamily="34" charset="-120"/>
              </a:rPr>
              <a:t>The peak density falls away as PPC drops, and the field trough stops being resolved</a:t>
            </a:r>
            <a:endParaRPr lang="en-US" sz="1250" dirty="0"/>
          </a:p>
          <a:p>
            <a:pPr marL="342900" indent="-342900">
              <a:spcAft>
                <a:spcPts val="800"/>
              </a:spcAft>
              <a:buSzPct val="100000"/>
              <a:buChar char="•"/>
            </a:pPr>
            <a:r>
              <a:rPr lang="en-US" sz="1250" dirty="0">
                <a:solidFill>
                  <a:srgbClr val="16202E"/>
                </a:solidFill>
                <a:latin typeface="Calibri" pitchFamily="34" charset="0"/>
                <a:ea typeface="Calibri" pitchFamily="34" charset="-122"/>
                <a:cs typeface="Calibri" pitchFamily="34" charset="-120"/>
              </a:rPr>
              <a:t>250 PPC was chosen to match the total particle count of the cheapest explicit run: and it is already off</a:t>
            </a:r>
            <a:endParaRPr lang="en-US" sz="1250" dirty="0"/>
          </a:p>
          <a:p>
            <a:pPr marL="0" indent="0">
              <a:spcAft>
                <a:spcPts val="800"/>
              </a:spcAft>
              <a:buNone/>
            </a:pPr>
            <a:endParaRPr lang="en-US" sz="1250" dirty="0"/>
          </a:p>
          <a:p>
            <a:pPr marL="0" indent="0">
              <a:spcAft>
                <a:spcPts val="800"/>
              </a:spcAft>
              <a:buNone/>
            </a:pPr>
            <a:r>
              <a:rPr lang="en-US" sz="1250" b="1" dirty="0">
                <a:solidFill>
                  <a:srgbClr val="0F7C8A"/>
                </a:solidFill>
                <a:latin typeface="Calibri" pitchFamily="34" charset="0"/>
                <a:ea typeface="Calibri" pitchFamily="34" charset="-122"/>
                <a:cs typeface="Calibri" pitchFamily="34" charset="-120"/>
              </a:rPr>
              <a:t>The average number of particles per cell is not the sole figure of merit. The issue is either with cell with fewest particles setting the error, or total number of particles not resolving the total distribution in phase-space.</a:t>
            </a:r>
            <a:endParaRPr lang="en-US" sz="1250" dirty="0"/>
          </a:p>
        </p:txBody>
      </p:sp>
      <p:sp>
        <p:nvSpPr>
          <p:cNvPr id="9" name="Shape 6"/>
          <p:cNvSpPr/>
          <p:nvPr/>
        </p:nvSpPr>
        <p:spPr>
          <a:xfrm>
            <a:off x="566928" y="5468112"/>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10" name="Shape 7"/>
          <p:cNvSpPr/>
          <p:nvPr/>
        </p:nvSpPr>
        <p:spPr>
          <a:xfrm>
            <a:off x="768096" y="5650992"/>
            <a:ext cx="201168" cy="201168"/>
          </a:xfrm>
          <a:prstGeom prst="ellipse">
            <a:avLst/>
          </a:prstGeom>
          <a:solidFill>
            <a:srgbClr val="0F7C8A"/>
          </a:solidFill>
          <a:ln w="12700">
            <a:solidFill>
              <a:srgbClr val="0F7C8A"/>
            </a:solidFill>
            <a:prstDash val="solid"/>
          </a:ln>
        </p:spPr>
        <p:txBody>
          <a:bodyPr/>
          <a:lstStyle/>
          <a:p>
            <a:endParaRPr lang="en-CA"/>
          </a:p>
        </p:txBody>
      </p:sp>
      <p:sp>
        <p:nvSpPr>
          <p:cNvPr id="11" name="Text 8"/>
          <p:cNvSpPr txBox="1"/>
          <p:nvPr/>
        </p:nvSpPr>
        <p:spPr>
          <a:xfrm>
            <a:off x="1078992" y="5495544"/>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ICIC, 250 PPC / 64 cells: σ</a:t>
            </a:r>
            <a:r>
              <a:rPr lang="en-US" sz="1400" b="1" baseline="-25000" dirty="0">
                <a:solidFill>
                  <a:srgbClr val="16202E"/>
                </a:solidFill>
                <a:latin typeface="Calibri" pitchFamily="34" charset="0"/>
                <a:ea typeface="Calibri" pitchFamily="34" charset="-122"/>
                <a:cs typeface="Calibri" pitchFamily="34" charset="-120"/>
              </a:rPr>
              <a:t>ion</a:t>
            </a:r>
            <a:r>
              <a:rPr lang="en-US" sz="1400" b="1" dirty="0">
                <a:solidFill>
                  <a:srgbClr val="16202E"/>
                </a:solidFill>
                <a:latin typeface="Calibri" pitchFamily="34" charset="0"/>
                <a:ea typeface="Calibri" pitchFamily="34" charset="-122"/>
                <a:cs typeface="Calibri" pitchFamily="34" charset="-120"/>
              </a:rPr>
              <a:t> = 0.076 in 7.4 s   vs   explicit, 40 PPC / 400 cells: σ</a:t>
            </a:r>
            <a:r>
              <a:rPr lang="en-US" sz="1400" b="1" baseline="-25000" dirty="0">
                <a:solidFill>
                  <a:srgbClr val="16202E"/>
                </a:solidFill>
                <a:latin typeface="Calibri" pitchFamily="34" charset="0"/>
                <a:ea typeface="Calibri" pitchFamily="34" charset="-122"/>
                <a:cs typeface="Calibri" pitchFamily="34" charset="-120"/>
              </a:rPr>
              <a:t>ion</a:t>
            </a:r>
            <a:r>
              <a:rPr lang="en-US" sz="1400" b="1" dirty="0">
                <a:solidFill>
                  <a:srgbClr val="16202E"/>
                </a:solidFill>
                <a:latin typeface="Calibri" pitchFamily="34" charset="0"/>
                <a:ea typeface="Calibri" pitchFamily="34" charset="-122"/>
                <a:cs typeface="Calibri" pitchFamily="34" charset="-120"/>
              </a:rPr>
              <a:t> = 0.039 in 2.2 s  (both 16000 particles)</a:t>
            </a:r>
            <a:endParaRPr lang="en-US" sz="1400" dirty="0"/>
          </a:p>
        </p:txBody>
      </p:sp>
      <p:sp>
        <p:nvSpPr>
          <p:cNvPr id="12" name="Text 9"/>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3" name="Text 10"/>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10</a:t>
            </a:r>
            <a:endParaRPr lang="en-US" sz="950" dirty="0"/>
          </a:p>
        </p:txBody>
      </p:sp>
      <p:pic>
        <p:nvPicPr>
          <p:cNvPr id="15" name="Picture 14">
            <a:extLst>
              <a:ext uri="{FF2B5EF4-FFF2-40B4-BE49-F238E27FC236}">
                <a16:creationId xmlns:a16="http://schemas.microsoft.com/office/drawing/2014/main" id="{FC632983-EAC7-B901-50DC-7716AF591902}"/>
              </a:ext>
            </a:extLst>
          </p:cNvPr>
          <p:cNvPicPr>
            <a:picLocks noChangeAspect="1"/>
          </p:cNvPicPr>
          <p:nvPr/>
        </p:nvPicPr>
        <p:blipFill>
          <a:blip r:embed="rId3"/>
          <a:stretch>
            <a:fillRect/>
          </a:stretch>
        </p:blipFill>
        <p:spPr>
          <a:xfrm>
            <a:off x="445306" y="1682496"/>
            <a:ext cx="3621951" cy="2716463"/>
          </a:xfrm>
          <a:prstGeom prst="rect">
            <a:avLst/>
          </a:prstGeom>
        </p:spPr>
      </p:pic>
      <p:pic>
        <p:nvPicPr>
          <p:cNvPr id="17" name="Picture 16">
            <a:extLst>
              <a:ext uri="{FF2B5EF4-FFF2-40B4-BE49-F238E27FC236}">
                <a16:creationId xmlns:a16="http://schemas.microsoft.com/office/drawing/2014/main" id="{F21F35CE-4E86-5611-8FA1-AA3624CF1CC0}"/>
              </a:ext>
            </a:extLst>
          </p:cNvPr>
          <p:cNvPicPr>
            <a:picLocks noChangeAspect="1"/>
          </p:cNvPicPr>
          <p:nvPr/>
        </p:nvPicPr>
        <p:blipFill>
          <a:blip r:embed="rId4"/>
          <a:stretch>
            <a:fillRect/>
          </a:stretch>
        </p:blipFill>
        <p:spPr>
          <a:xfrm>
            <a:off x="4247388" y="1682496"/>
            <a:ext cx="3621951" cy="271646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
    <p:bg>
      <p:bgPr>
        <a:solidFill>
          <a:srgbClr val="0E1626"/>
        </a:solidFill>
        <a:effectLst/>
      </p:bgPr>
    </p:bg>
    <p:spTree>
      <p:nvGrpSpPr>
        <p:cNvPr id="1" name=""/>
        <p:cNvGrpSpPr/>
        <p:nvPr/>
      </p:nvGrpSpPr>
      <p:grpSpPr>
        <a:xfrm>
          <a:off x="0" y="0"/>
          <a:ext cx="0" cy="0"/>
          <a:chOff x="0" y="0"/>
          <a:chExt cx="0" cy="0"/>
        </a:xfrm>
      </p:grpSpPr>
      <p:sp>
        <p:nvSpPr>
          <p:cNvPr id="2" name="Shape 0"/>
          <p:cNvSpPr/>
          <p:nvPr/>
        </p:nvSpPr>
        <p:spPr>
          <a:xfrm>
            <a:off x="566928" y="384048"/>
            <a:ext cx="2221992" cy="256032"/>
          </a:xfrm>
          <a:prstGeom prst="roundRect">
            <a:avLst>
              <a:gd name="adj" fmla="val 46429"/>
            </a:avLst>
          </a:prstGeom>
          <a:solidFill>
            <a:srgbClr val="E8A33D"/>
          </a:solidFill>
          <a:ln w="12700">
            <a:solidFill>
              <a:srgbClr val="E8A33D"/>
            </a:solidFill>
            <a:prstDash val="solid"/>
          </a:ln>
        </p:spPr>
        <p:txBody>
          <a:bodyPr/>
          <a:lstStyle/>
          <a:p>
            <a:endParaRPr lang="en-CA"/>
          </a:p>
        </p:txBody>
      </p:sp>
      <p:sp>
        <p:nvSpPr>
          <p:cNvPr id="3" name="Text 1"/>
          <p:cNvSpPr txBox="1"/>
          <p:nvPr/>
        </p:nvSpPr>
        <p:spPr>
          <a:xfrm>
            <a:off x="566928" y="384048"/>
            <a:ext cx="2221992"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THE COMMENT</a:t>
            </a:r>
            <a:endParaRPr lang="en-US" sz="1050" dirty="0"/>
          </a:p>
        </p:txBody>
      </p:sp>
      <p:sp>
        <p:nvSpPr>
          <p:cNvPr id="4" name="Text 2"/>
          <p:cNvSpPr txBox="1"/>
          <p:nvPr/>
        </p:nvSpPr>
        <p:spPr>
          <a:xfrm>
            <a:off x="566928" y="694944"/>
            <a:ext cx="11057839" cy="987552"/>
          </a:xfrm>
          <a:prstGeom prst="rect">
            <a:avLst/>
          </a:prstGeom>
          <a:noFill/>
          <a:ln/>
        </p:spPr>
        <p:txBody>
          <a:bodyPr wrap="square" lIns="0" tIns="0" rIns="0" bIns="0" rtlCol="0" anchor="t"/>
          <a:lstStyle/>
          <a:p>
            <a:pPr marL="0" indent="0" algn="l">
              <a:buNone/>
            </a:pPr>
            <a:r>
              <a:rPr lang="en-US" sz="2900" b="1" dirty="0">
                <a:solidFill>
                  <a:srgbClr val="FFFFFF"/>
                </a:solidFill>
                <a:latin typeface="Cambria" pitchFamily="34" charset="0"/>
                <a:ea typeface="Cambria" pitchFamily="34" charset="-122"/>
                <a:cs typeface="Cambria" pitchFamily="34" charset="-120"/>
              </a:rPr>
              <a:t>A Comment on the 2025 Physics of Plasmas paper </a:t>
            </a:r>
          </a:p>
          <a:p>
            <a:pPr marL="0" indent="0" algn="l">
              <a:buNone/>
            </a:pPr>
            <a:r>
              <a:rPr lang="en-US" sz="2900" b="1" dirty="0">
                <a:solidFill>
                  <a:srgbClr val="FFFFFF"/>
                </a:solidFill>
                <a:latin typeface="Cambria" pitchFamily="34" charset="0"/>
                <a:ea typeface="Cambria" pitchFamily="34" charset="-122"/>
                <a:cs typeface="Cambria" pitchFamily="34" charset="-120"/>
              </a:rPr>
              <a:t>IASW (Ion Acoustic Shockwave) case</a:t>
            </a:r>
            <a:endParaRPr lang="en-US" sz="2900" dirty="0"/>
          </a:p>
        </p:txBody>
      </p:sp>
      <p:sp>
        <p:nvSpPr>
          <p:cNvPr id="6" name="Shape 4"/>
          <p:cNvSpPr/>
          <p:nvPr/>
        </p:nvSpPr>
        <p:spPr>
          <a:xfrm>
            <a:off x="566928" y="1993392"/>
            <a:ext cx="5440680" cy="2606040"/>
          </a:xfrm>
          <a:prstGeom prst="roundRect">
            <a:avLst>
              <a:gd name="adj" fmla="val 3509"/>
            </a:avLst>
          </a:prstGeom>
          <a:solidFill>
            <a:srgbClr val="1A2942"/>
          </a:solidFill>
          <a:ln w="12700">
            <a:solidFill>
              <a:srgbClr val="2E4763"/>
            </a:solidFill>
            <a:prstDash val="solid"/>
          </a:ln>
        </p:spPr>
        <p:txBody>
          <a:bodyPr/>
          <a:lstStyle/>
          <a:p>
            <a:endParaRPr lang="en-CA"/>
          </a:p>
        </p:txBody>
      </p:sp>
      <p:sp>
        <p:nvSpPr>
          <p:cNvPr id="7" name="Shape 5"/>
          <p:cNvSpPr/>
          <p:nvPr/>
        </p:nvSpPr>
        <p:spPr>
          <a:xfrm>
            <a:off x="822960" y="2267712"/>
            <a:ext cx="219456" cy="219456"/>
          </a:xfrm>
          <a:prstGeom prst="ellipse">
            <a:avLst/>
          </a:prstGeom>
          <a:solidFill>
            <a:srgbClr val="5FBFA8"/>
          </a:solidFill>
          <a:ln w="12700">
            <a:solidFill>
              <a:srgbClr val="5FBFA8"/>
            </a:solidFill>
            <a:prstDash val="solid"/>
          </a:ln>
        </p:spPr>
        <p:txBody>
          <a:bodyPr/>
          <a:lstStyle/>
          <a:p>
            <a:endParaRPr lang="en-CA"/>
          </a:p>
        </p:txBody>
      </p:sp>
      <p:sp>
        <p:nvSpPr>
          <p:cNvPr id="8" name="Text 6"/>
          <p:cNvSpPr txBox="1"/>
          <p:nvPr/>
        </p:nvSpPr>
        <p:spPr>
          <a:xfrm>
            <a:off x="1170432" y="2176272"/>
            <a:ext cx="4617720" cy="402336"/>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The good</a:t>
            </a:r>
          </a:p>
        </p:txBody>
      </p:sp>
      <p:sp>
        <p:nvSpPr>
          <p:cNvPr id="9" name="Text 7"/>
          <p:cNvSpPr txBox="1"/>
          <p:nvPr/>
        </p:nvSpPr>
        <p:spPr>
          <a:xfrm>
            <a:off x="841248" y="2779776"/>
            <a:ext cx="4892040" cy="274320"/>
          </a:xfrm>
          <a:prstGeom prst="rect">
            <a:avLst/>
          </a:prstGeom>
          <a:noFill/>
          <a:ln/>
        </p:spPr>
        <p:txBody>
          <a:bodyPr wrap="square" lIns="0" tIns="0" rIns="0" bIns="0" rtlCol="0" anchor="ctr"/>
          <a:lstStyle/>
          <a:p>
            <a:pPr marL="0" indent="0">
              <a:buNone/>
            </a:pPr>
            <a:r>
              <a:rPr lang="en-US" sz="1400" b="1" dirty="0">
                <a:solidFill>
                  <a:srgbClr val="5FBFA8"/>
                </a:solidFill>
                <a:latin typeface="Calibri" pitchFamily="34" charset="0"/>
                <a:ea typeface="Calibri" pitchFamily="34" charset="-122"/>
                <a:cs typeface="Calibri" pitchFamily="34" charset="-120"/>
              </a:rPr>
              <a:t>Particle loading</a:t>
            </a:r>
            <a:endParaRPr lang="en-US" sz="1400" dirty="0"/>
          </a:p>
        </p:txBody>
      </p:sp>
      <p:sp>
        <p:nvSpPr>
          <p:cNvPr id="10" name="Text 8"/>
          <p:cNvSpPr txBox="1"/>
          <p:nvPr/>
        </p:nvSpPr>
        <p:spPr>
          <a:xfrm>
            <a:off x="841248" y="3072384"/>
            <a:ext cx="4892040" cy="566928"/>
          </a:xfrm>
          <a:prstGeom prst="rect">
            <a:avLst/>
          </a:prstGeom>
          <a:noFill/>
          <a:ln/>
        </p:spPr>
        <p:txBody>
          <a:bodyPr wrap="square" lIns="0" tIns="0" rIns="0" bIns="0" rtlCol="0" anchor="t"/>
          <a:lstStyle/>
          <a:p>
            <a:pPr marL="0" indent="0">
              <a:lnSpc>
                <a:spcPct val="115000"/>
              </a:lnSpc>
              <a:buNone/>
            </a:pPr>
            <a:r>
              <a:rPr lang="en-US" sz="1250" dirty="0">
                <a:solidFill>
                  <a:srgbClr val="9CB2C4"/>
                </a:solidFill>
                <a:latin typeface="Calibri" pitchFamily="34" charset="0"/>
                <a:ea typeface="Calibri" pitchFamily="34" charset="-122"/>
                <a:cs typeface="Calibri" pitchFamily="34" charset="-120"/>
              </a:rPr>
              <a:t>Particles spaced along the cumulative distribution function (CDF) of the density profile: no sampling noise in the initial density.</a:t>
            </a:r>
            <a:endParaRPr lang="en-US" sz="1250" dirty="0"/>
          </a:p>
        </p:txBody>
      </p:sp>
      <p:sp>
        <p:nvSpPr>
          <p:cNvPr id="11" name="Text 9"/>
          <p:cNvSpPr txBox="1"/>
          <p:nvPr/>
        </p:nvSpPr>
        <p:spPr>
          <a:xfrm>
            <a:off x="841248" y="3712464"/>
            <a:ext cx="4892040" cy="274320"/>
          </a:xfrm>
          <a:prstGeom prst="rect">
            <a:avLst/>
          </a:prstGeom>
          <a:noFill/>
          <a:ln/>
        </p:spPr>
        <p:txBody>
          <a:bodyPr wrap="square" lIns="0" tIns="0" rIns="0" bIns="0" rtlCol="0" anchor="ctr"/>
          <a:lstStyle/>
          <a:p>
            <a:pPr marL="0" indent="0">
              <a:buNone/>
            </a:pPr>
            <a:r>
              <a:rPr lang="en-US" sz="1400" b="1" dirty="0">
                <a:solidFill>
                  <a:srgbClr val="5FBFA8"/>
                </a:solidFill>
                <a:latin typeface="Calibri" pitchFamily="34" charset="0"/>
                <a:ea typeface="Calibri" pitchFamily="34" charset="-122"/>
                <a:cs typeface="Calibri" pitchFamily="34" charset="-120"/>
              </a:rPr>
              <a:t>Single runs, not ensembles</a:t>
            </a:r>
            <a:endParaRPr lang="en-US" sz="1400" dirty="0"/>
          </a:p>
        </p:txBody>
      </p:sp>
      <p:sp>
        <p:nvSpPr>
          <p:cNvPr id="12" name="Text 10"/>
          <p:cNvSpPr txBox="1"/>
          <p:nvPr/>
        </p:nvSpPr>
        <p:spPr>
          <a:xfrm>
            <a:off x="841248" y="4005072"/>
            <a:ext cx="4892040" cy="566928"/>
          </a:xfrm>
          <a:prstGeom prst="rect">
            <a:avLst/>
          </a:prstGeom>
          <a:noFill/>
          <a:ln/>
        </p:spPr>
        <p:txBody>
          <a:bodyPr wrap="square" lIns="0" tIns="0" rIns="0" bIns="0" rtlCol="0" anchor="t"/>
          <a:lstStyle/>
          <a:p>
            <a:pPr marL="0" indent="0">
              <a:lnSpc>
                <a:spcPct val="115000"/>
              </a:lnSpc>
              <a:buNone/>
            </a:pPr>
            <a:r>
              <a:rPr lang="en-US" sz="1250" dirty="0">
                <a:solidFill>
                  <a:srgbClr val="9CB2C4"/>
                </a:solidFill>
                <a:latin typeface="Calibri" pitchFamily="34" charset="0"/>
                <a:ea typeface="Calibri" pitchFamily="34" charset="-122"/>
                <a:cs typeface="Calibri" pitchFamily="34" charset="-120"/>
              </a:rPr>
              <a:t>Report one run and its scatter rather than an average of ten.</a:t>
            </a:r>
            <a:endParaRPr lang="en-US" sz="1250" dirty="0"/>
          </a:p>
        </p:txBody>
      </p:sp>
      <p:sp>
        <p:nvSpPr>
          <p:cNvPr id="13" name="Shape 11"/>
          <p:cNvSpPr/>
          <p:nvPr/>
        </p:nvSpPr>
        <p:spPr>
          <a:xfrm>
            <a:off x="6184087" y="1993392"/>
            <a:ext cx="5440680" cy="2606040"/>
          </a:xfrm>
          <a:prstGeom prst="roundRect">
            <a:avLst>
              <a:gd name="adj" fmla="val 3509"/>
            </a:avLst>
          </a:prstGeom>
          <a:solidFill>
            <a:srgbClr val="1A2942"/>
          </a:solidFill>
          <a:ln w="12700">
            <a:solidFill>
              <a:srgbClr val="2E4763"/>
            </a:solidFill>
            <a:prstDash val="solid"/>
          </a:ln>
        </p:spPr>
        <p:txBody>
          <a:bodyPr/>
          <a:lstStyle/>
          <a:p>
            <a:endParaRPr lang="en-CA"/>
          </a:p>
        </p:txBody>
      </p:sp>
      <p:sp>
        <p:nvSpPr>
          <p:cNvPr id="14" name="Shape 12"/>
          <p:cNvSpPr/>
          <p:nvPr/>
        </p:nvSpPr>
        <p:spPr>
          <a:xfrm>
            <a:off x="6440119" y="2267712"/>
            <a:ext cx="219456" cy="219456"/>
          </a:xfrm>
          <a:prstGeom prst="ellipse">
            <a:avLst/>
          </a:prstGeom>
          <a:solidFill>
            <a:srgbClr val="E8A33D"/>
          </a:solidFill>
          <a:ln w="12700">
            <a:solidFill>
              <a:srgbClr val="E8A33D"/>
            </a:solidFill>
            <a:prstDash val="solid"/>
          </a:ln>
        </p:spPr>
        <p:txBody>
          <a:bodyPr/>
          <a:lstStyle/>
          <a:p>
            <a:endParaRPr lang="en-CA"/>
          </a:p>
        </p:txBody>
      </p:sp>
      <p:sp>
        <p:nvSpPr>
          <p:cNvPr id="15" name="Text 13"/>
          <p:cNvSpPr txBox="1"/>
          <p:nvPr/>
        </p:nvSpPr>
        <p:spPr>
          <a:xfrm>
            <a:off x="6787591" y="2176272"/>
            <a:ext cx="4617720" cy="402336"/>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The questionable</a:t>
            </a:r>
            <a:endParaRPr lang="en-US" sz="1900" dirty="0"/>
          </a:p>
        </p:txBody>
      </p:sp>
      <p:sp>
        <p:nvSpPr>
          <p:cNvPr id="16" name="Text 14"/>
          <p:cNvSpPr txBox="1"/>
          <p:nvPr/>
        </p:nvSpPr>
        <p:spPr>
          <a:xfrm>
            <a:off x="6458407" y="2779776"/>
            <a:ext cx="4892040" cy="274320"/>
          </a:xfrm>
          <a:prstGeom prst="rect">
            <a:avLst/>
          </a:prstGeom>
          <a:noFill/>
          <a:ln/>
        </p:spPr>
        <p:txBody>
          <a:bodyPr wrap="square" lIns="0" tIns="0" rIns="0" bIns="0" rtlCol="0" anchor="ctr"/>
          <a:lstStyle/>
          <a:p>
            <a:pPr marL="0" indent="0">
              <a:buNone/>
            </a:pPr>
            <a:r>
              <a:rPr lang="en-US" sz="1400" b="1" dirty="0">
                <a:solidFill>
                  <a:srgbClr val="E8A33D"/>
                </a:solidFill>
                <a:latin typeface="Calibri" pitchFamily="34" charset="0"/>
                <a:ea typeface="Calibri" pitchFamily="34" charset="-122"/>
                <a:cs typeface="Calibri" pitchFamily="34" charset="-120"/>
              </a:rPr>
              <a:t>No explicit run to compare against</a:t>
            </a:r>
            <a:endParaRPr lang="en-US" sz="1400" dirty="0"/>
          </a:p>
        </p:txBody>
      </p:sp>
      <p:sp>
        <p:nvSpPr>
          <p:cNvPr id="17" name="Text 15"/>
          <p:cNvSpPr txBox="1"/>
          <p:nvPr/>
        </p:nvSpPr>
        <p:spPr>
          <a:xfrm>
            <a:off x="6458407" y="3072384"/>
            <a:ext cx="4892040" cy="566928"/>
          </a:xfrm>
          <a:prstGeom prst="rect">
            <a:avLst/>
          </a:prstGeom>
          <a:noFill/>
          <a:ln/>
        </p:spPr>
        <p:txBody>
          <a:bodyPr wrap="square" lIns="0" tIns="0" rIns="0" bIns="0" rtlCol="0" anchor="t"/>
          <a:lstStyle/>
          <a:p>
            <a:pPr marL="0" indent="0">
              <a:lnSpc>
                <a:spcPct val="115000"/>
              </a:lnSpc>
              <a:buNone/>
            </a:pPr>
            <a:r>
              <a:rPr lang="en-US" sz="1250" dirty="0">
                <a:solidFill>
                  <a:srgbClr val="9CB2C4"/>
                </a:solidFill>
                <a:latin typeface="Calibri" pitchFamily="34" charset="0"/>
                <a:ea typeface="Calibri" pitchFamily="34" charset="-122"/>
                <a:cs typeface="Calibri" pitchFamily="34" charset="-120"/>
              </a:rPr>
              <a:t>Accuracy is judged relative to explicit PIC without running the explicit scheme under the same conditions.</a:t>
            </a:r>
            <a:endParaRPr lang="en-US" sz="1250" dirty="0"/>
          </a:p>
        </p:txBody>
      </p:sp>
      <p:sp>
        <p:nvSpPr>
          <p:cNvPr id="18" name="Text 16"/>
          <p:cNvSpPr txBox="1"/>
          <p:nvPr/>
        </p:nvSpPr>
        <p:spPr>
          <a:xfrm>
            <a:off x="6458407" y="3712464"/>
            <a:ext cx="4892040" cy="274320"/>
          </a:xfrm>
          <a:prstGeom prst="rect">
            <a:avLst/>
          </a:prstGeom>
          <a:noFill/>
          <a:ln/>
        </p:spPr>
        <p:txBody>
          <a:bodyPr wrap="square" lIns="0" tIns="0" rIns="0" bIns="0" rtlCol="0" anchor="ctr"/>
          <a:lstStyle/>
          <a:p>
            <a:pPr marL="0" indent="0">
              <a:buNone/>
            </a:pPr>
            <a:r>
              <a:rPr lang="en-US" sz="1400" b="1" dirty="0">
                <a:solidFill>
                  <a:srgbClr val="E8A33D"/>
                </a:solidFill>
                <a:latin typeface="Calibri" pitchFamily="34" charset="0"/>
                <a:ea typeface="Calibri" pitchFamily="34" charset="-122"/>
                <a:cs typeface="Calibri" pitchFamily="34" charset="-120"/>
              </a:rPr>
              <a:t>Errors removed before measuring</a:t>
            </a:r>
            <a:endParaRPr lang="en-US" sz="1400" dirty="0"/>
          </a:p>
        </p:txBody>
      </p:sp>
      <p:sp>
        <p:nvSpPr>
          <p:cNvPr id="19" name="Text 17"/>
          <p:cNvSpPr txBox="1"/>
          <p:nvPr/>
        </p:nvSpPr>
        <p:spPr>
          <a:xfrm>
            <a:off x="6458407" y="4005072"/>
            <a:ext cx="4892040" cy="566928"/>
          </a:xfrm>
          <a:prstGeom prst="rect">
            <a:avLst/>
          </a:prstGeom>
          <a:noFill/>
          <a:ln/>
        </p:spPr>
        <p:txBody>
          <a:bodyPr wrap="square" lIns="0" tIns="0" rIns="0" bIns="0" rtlCol="0" anchor="t"/>
          <a:lstStyle/>
          <a:p>
            <a:pPr marL="0" indent="0">
              <a:lnSpc>
                <a:spcPct val="115000"/>
              </a:lnSpc>
              <a:buNone/>
            </a:pPr>
            <a:r>
              <a:rPr lang="en-US" sz="1250" dirty="0">
                <a:solidFill>
                  <a:srgbClr val="9CB2C4"/>
                </a:solidFill>
                <a:latin typeface="Calibri" pitchFamily="34" charset="0"/>
                <a:ea typeface="Calibri" pitchFamily="34" charset="-122"/>
                <a:cs typeface="Calibri" pitchFamily="34" charset="-120"/>
              </a:rPr>
              <a:t>The shock phase shift is removed and the reference is taken on the coarse mesh. These are errors!</a:t>
            </a:r>
            <a:endParaRPr lang="en-US" sz="1250" dirty="0"/>
          </a:p>
        </p:txBody>
      </p:sp>
      <p:sp>
        <p:nvSpPr>
          <p:cNvPr id="20" name="Text 18"/>
          <p:cNvSpPr txBox="1"/>
          <p:nvPr/>
        </p:nvSpPr>
        <p:spPr>
          <a:xfrm>
            <a:off x="566928" y="4818888"/>
            <a:ext cx="10789920" cy="329184"/>
          </a:xfrm>
          <a:prstGeom prst="rect">
            <a:avLst/>
          </a:prstGeom>
          <a:noFill/>
          <a:ln/>
        </p:spPr>
        <p:txBody>
          <a:bodyPr wrap="square" lIns="0" tIns="0" rIns="0" bIns="0" rtlCol="0" anchor="ctr"/>
          <a:lstStyle/>
          <a:p>
            <a:pPr marL="0" indent="0">
              <a:buNone/>
            </a:pPr>
            <a:r>
              <a:rPr lang="en-US" sz="1500" dirty="0">
                <a:solidFill>
                  <a:srgbClr val="CFDDE8"/>
                </a:solidFill>
                <a:latin typeface="Calibri" pitchFamily="34" charset="0"/>
                <a:ea typeface="Calibri" pitchFamily="34" charset="-122"/>
                <a:cs typeface="Calibri" pitchFamily="34" charset="-120"/>
              </a:rPr>
              <a:t>Their conclusion: ECC-IPIC accuracy is commensurate with explicit PIC at equal particles per cell.</a:t>
            </a:r>
            <a:endParaRPr lang="en-US" sz="1500" dirty="0"/>
          </a:p>
        </p:txBody>
      </p:sp>
      <p:sp>
        <p:nvSpPr>
          <p:cNvPr id="21" name="Text 19"/>
          <p:cNvSpPr txBox="1"/>
          <p:nvPr/>
        </p:nvSpPr>
        <p:spPr>
          <a:xfrm>
            <a:off x="566928" y="5221224"/>
            <a:ext cx="10789920" cy="512064"/>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You cannot claim the same accuracy after removing the errors, so we re-ran everything.</a:t>
            </a:r>
            <a:endParaRPr lang="en-US" sz="2200" dirty="0"/>
          </a:p>
        </p:txBody>
      </p:sp>
      <p:sp>
        <p:nvSpPr>
          <p:cNvPr id="22" name="Text 20"/>
          <p:cNvSpPr txBox="1"/>
          <p:nvPr/>
        </p:nvSpPr>
        <p:spPr>
          <a:xfrm>
            <a:off x="566928" y="6455664"/>
            <a:ext cx="5486400" cy="237744"/>
          </a:xfrm>
          <a:prstGeom prst="rect">
            <a:avLst/>
          </a:prstGeom>
          <a:noFill/>
          <a:ln/>
        </p:spPr>
        <p:txBody>
          <a:bodyPr wrap="square" lIns="0" tIns="0" rIns="0" bIns="0" rtlCol="0" anchor="ctr"/>
          <a:lstStyle/>
          <a:p>
            <a:pPr marL="0" indent="0">
              <a:buNone/>
            </a:pPr>
            <a:r>
              <a:rPr lang="en-US" sz="950" dirty="0">
                <a:solidFill>
                  <a:srgbClr val="51677A"/>
                </a:solidFill>
                <a:latin typeface="Calibri" pitchFamily="34" charset="0"/>
                <a:ea typeface="Calibri" pitchFamily="34" charset="-122"/>
                <a:cs typeface="Calibri" pitchFamily="34" charset="-120"/>
              </a:rPr>
              <a:t>N. Savard | NIBS 2026</a:t>
            </a:r>
            <a:endParaRPr lang="en-US" sz="950" dirty="0"/>
          </a:p>
        </p:txBody>
      </p:sp>
      <p:sp>
        <p:nvSpPr>
          <p:cNvPr id="23" name="Text 21"/>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51677A"/>
                </a:solidFill>
                <a:latin typeface="Calibri" pitchFamily="34" charset="0"/>
                <a:ea typeface="Calibri" pitchFamily="34" charset="-122"/>
                <a:cs typeface="Calibri" pitchFamily="34" charset="-120"/>
              </a:rPr>
              <a:t>12</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2221992"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2221992"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THE COMMENT</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Re-run under “better” conditions</a:t>
            </a:r>
            <a:endParaRPr lang="en-US" sz="2900" dirty="0"/>
          </a:p>
        </p:txBody>
      </p:sp>
      <p:sp>
        <p:nvSpPr>
          <p:cNvPr id="7" name="Text 4"/>
          <p:cNvSpPr txBox="1"/>
          <p:nvPr/>
        </p:nvSpPr>
        <p:spPr>
          <a:xfrm>
            <a:off x="566928" y="5093208"/>
            <a:ext cx="562356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RMS relative ion density error vs PPC, mean of 10 seeds, bars = standard deviation</a:t>
            </a:r>
            <a:endParaRPr lang="en-US" sz="1050" dirty="0"/>
          </a:p>
        </p:txBody>
      </p:sp>
      <p:sp>
        <p:nvSpPr>
          <p:cNvPr id="8" name="Text 5"/>
          <p:cNvSpPr txBox="1"/>
          <p:nvPr/>
        </p:nvSpPr>
        <p:spPr>
          <a:xfrm>
            <a:off x="6446520" y="1408176"/>
            <a:ext cx="5166360" cy="4023360"/>
          </a:xfrm>
          <a:prstGeom prst="rect">
            <a:avLst/>
          </a:prstGeom>
          <a:noFill/>
          <a:ln/>
        </p:spPr>
        <p:txBody>
          <a:bodyPr wrap="square" lIns="0" tIns="0" rIns="0" bIns="0" rtlCol="0" anchor="t"/>
          <a:lstStyle/>
          <a:p>
            <a:pPr marL="0" indent="0">
              <a:spcAft>
                <a:spcPts val="700"/>
              </a:spcAft>
              <a:buNone/>
            </a:pPr>
            <a:r>
              <a:rPr lang="en-US" sz="1350" b="1" dirty="0">
                <a:solidFill>
                  <a:srgbClr val="16202E"/>
                </a:solidFill>
                <a:latin typeface="Calibri" pitchFamily="34" charset="0"/>
                <a:ea typeface="Calibri" pitchFamily="34" charset="-122"/>
                <a:cs typeface="Calibri" pitchFamily="34" charset="-120"/>
              </a:rPr>
              <a:t>What changed</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Deterministic loading: particles spaced evenly along the CDF of the density profile in every run, independent of the mesh</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Single runs reported, every case repeated over ten seeds so the scatter is visible</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Each scheme measured against its own well-resolved solution (20000 PPC, 2048 cells)</a:t>
            </a:r>
            <a:endParaRPr lang="en-US" sz="1200" dirty="0"/>
          </a:p>
        </p:txBody>
      </p:sp>
      <p:sp>
        <p:nvSpPr>
          <p:cNvPr id="9" name="Shape 6"/>
          <p:cNvSpPr/>
          <p:nvPr/>
        </p:nvSpPr>
        <p:spPr>
          <a:xfrm>
            <a:off x="566928" y="5541264"/>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10" name="Shape 7"/>
          <p:cNvSpPr/>
          <p:nvPr/>
        </p:nvSpPr>
        <p:spPr>
          <a:xfrm>
            <a:off x="768096" y="5724144"/>
            <a:ext cx="201168" cy="201168"/>
          </a:xfrm>
          <a:prstGeom prst="ellipse">
            <a:avLst/>
          </a:prstGeom>
          <a:solidFill>
            <a:srgbClr val="0F7C8A"/>
          </a:solidFill>
          <a:ln w="12700">
            <a:solidFill>
              <a:srgbClr val="0F7C8A"/>
            </a:solidFill>
            <a:prstDash val="solid"/>
          </a:ln>
        </p:spPr>
        <p:txBody>
          <a:bodyPr/>
          <a:lstStyle/>
          <a:p>
            <a:endParaRPr lang="en-CA"/>
          </a:p>
        </p:txBody>
      </p:sp>
      <p:sp>
        <p:nvSpPr>
          <p:cNvPr id="11" name="Text 8"/>
          <p:cNvSpPr txBox="1"/>
          <p:nvPr/>
        </p:nvSpPr>
        <p:spPr>
          <a:xfrm>
            <a:off x="1078992" y="5568696"/>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Two independent codes agree to 0.3% when both are resolved. ICIC on 64 adaptive cells still carries about twice the explicit error at the same PPC.</a:t>
            </a:r>
            <a:endParaRPr lang="en-US" sz="1400" dirty="0"/>
          </a:p>
        </p:txBody>
      </p:sp>
      <p:sp>
        <p:nvSpPr>
          <p:cNvPr id="12" name="Text 9"/>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3" name="Text 10"/>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13</a:t>
            </a:r>
            <a:endParaRPr lang="en-US" sz="950" dirty="0"/>
          </a:p>
        </p:txBody>
      </p:sp>
      <p:pic>
        <p:nvPicPr>
          <p:cNvPr id="15" name="Picture 14">
            <a:extLst>
              <a:ext uri="{FF2B5EF4-FFF2-40B4-BE49-F238E27FC236}">
                <a16:creationId xmlns:a16="http://schemas.microsoft.com/office/drawing/2014/main" id="{DB61B7E9-0830-D98E-F74C-8AF5AA393829}"/>
              </a:ext>
            </a:extLst>
          </p:cNvPr>
          <p:cNvPicPr>
            <a:picLocks noChangeAspect="1"/>
          </p:cNvPicPr>
          <p:nvPr/>
        </p:nvPicPr>
        <p:blipFill>
          <a:blip r:embed="rId3"/>
          <a:stretch>
            <a:fillRect/>
          </a:stretch>
        </p:blipFill>
        <p:spPr>
          <a:xfrm>
            <a:off x="768096" y="1294680"/>
            <a:ext cx="5046283" cy="374366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406ED46-2D4C-90BE-C8E5-E62CC00F8D1B}"/>
                  </a:ext>
                </a:extLst>
              </p:cNvPr>
              <p:cNvSpPr txBox="1"/>
              <p:nvPr/>
            </p:nvSpPr>
            <p:spPr>
              <a:xfrm>
                <a:off x="7273981" y="3779850"/>
                <a:ext cx="3168816" cy="1077603"/>
              </a:xfrm>
              <a:prstGeom prst="rect">
                <a:avLst/>
              </a:prstGeom>
              <a:noFill/>
            </p:spPr>
            <p:txBody>
              <a:bodyPr wrap="none" lIns="0" tIns="0" rIns="0" bIns="0" rtlCol="0">
                <a:spAutoFit/>
              </a:bodyPr>
              <a:lstStyle/>
              <a:p>
                <a:pPr/>
                <a14:m>
                  <m:oMathPara xmlns:m="http://schemas.openxmlformats.org/officeDocument/2006/math">
                    <m:oMath>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𝑖𝑜𝑛</m:t>
                          </m:r>
                        </m:sub>
                      </m:sSub>
                      <m:r>
                        <a:rPr lang="en-GB" b="0" i="1" smtClean="0">
                          <a:latin typeface="Cambria Math" panose="02040503050406030204" pitchFamily="18" charset="0"/>
                        </a:rPr>
                        <m:t>=</m:t>
                      </m:r>
                      <m:rad>
                        <m:radPr>
                          <m:degHide m:val="on"/>
                          <m:ctrlPr>
                            <a:rPr lang="en-GB" i="1" dirty="0" smtClean="0">
                              <a:latin typeface="Cambria Math" panose="02040503050406030204" pitchFamily="18" charset="0"/>
                            </a:rPr>
                          </m:ctrlPr>
                        </m:radPr>
                        <m:deg/>
                        <m:e>
                          <m:nary>
                            <m:naryPr>
                              <m:chr m:val="∑"/>
                              <m:ctrlPr>
                                <a:rPr lang="en-GB" b="0" i="1" dirty="0" smtClean="0">
                                  <a:latin typeface="Cambria Math" panose="02040503050406030204" pitchFamily="18" charset="0"/>
                                </a:rPr>
                              </m:ctrlPr>
                            </m:naryPr>
                            <m:sub>
                              <m:r>
                                <m:rPr>
                                  <m:brk m:alnAt="23"/>
                                </m:rPr>
                                <a:rPr lang="en-GB" b="0" i="1" dirty="0" smtClean="0">
                                  <a:latin typeface="Cambria Math" panose="02040503050406030204" pitchFamily="18" charset="0"/>
                                </a:rPr>
                                <m:t>𝑖</m:t>
                              </m:r>
                            </m:sub>
                            <m:sup/>
                            <m:e>
                              <m:sSubSup>
                                <m:sSubSupPr>
                                  <m:ctrlPr>
                                    <a:rPr lang="en-GB" b="0" i="1" dirty="0" smtClean="0">
                                      <a:latin typeface="Cambria Math" panose="02040503050406030204" pitchFamily="18" charset="0"/>
                                    </a:rPr>
                                  </m:ctrlPr>
                                </m:sSubSupPr>
                                <m:e>
                                  <m:d>
                                    <m:dPr>
                                      <m:ctrlPr>
                                        <a:rPr lang="en-GB" b="0" i="1" dirty="0" smtClean="0">
                                          <a:latin typeface="Cambria Math" panose="02040503050406030204" pitchFamily="18" charset="0"/>
                                        </a:rPr>
                                      </m:ctrlPr>
                                    </m:dPr>
                                    <m:e>
                                      <m:f>
                                        <m:fPr>
                                          <m:ctrlPr>
                                            <a:rPr lang="en-GB" b="0" i="1" dirty="0" smtClean="0">
                                              <a:latin typeface="Cambria Math" panose="02040503050406030204" pitchFamily="18" charset="0"/>
                                            </a:rPr>
                                          </m:ctrlPr>
                                        </m:fPr>
                                        <m:num>
                                          <m:sSub>
                                            <m:sSubPr>
                                              <m:ctrlPr>
                                                <a:rPr lang="en-GB" b="0" i="1" dirty="0" smtClean="0">
                                                  <a:latin typeface="Cambria Math" panose="02040503050406030204" pitchFamily="18" charset="0"/>
                                                </a:rPr>
                                              </m:ctrlPr>
                                            </m:sSubPr>
                                            <m:e>
                                              <m:r>
                                                <a:rPr lang="en-GB" b="0" i="1" dirty="0" smtClean="0">
                                                  <a:latin typeface="Cambria Math" panose="02040503050406030204" pitchFamily="18" charset="0"/>
                                                </a:rPr>
                                                <m:t>𝑛</m:t>
                                              </m:r>
                                            </m:e>
                                            <m:sub>
                                              <m:r>
                                                <a:rPr lang="en-GB" b="0" i="1" dirty="0" smtClean="0">
                                                  <a:latin typeface="Cambria Math" panose="02040503050406030204" pitchFamily="18" charset="0"/>
                                                </a:rPr>
                                                <m:t>𝑖𝑜𝑛</m:t>
                                              </m:r>
                                            </m:sub>
                                          </m:sSub>
                                          <m:r>
                                            <a:rPr lang="en-GB" b="0" i="1" dirty="0" smtClean="0">
                                              <a:latin typeface="Cambria Math" panose="02040503050406030204" pitchFamily="18" charset="0"/>
                                            </a:rPr>
                                            <m:t>− </m:t>
                                          </m:r>
                                          <m:sSub>
                                            <m:sSubPr>
                                              <m:ctrlPr>
                                                <a:rPr lang="en-GB" b="0" i="1" dirty="0" smtClean="0">
                                                  <a:latin typeface="Cambria Math" panose="02040503050406030204" pitchFamily="18" charset="0"/>
                                                </a:rPr>
                                              </m:ctrlPr>
                                            </m:sSubPr>
                                            <m:e>
                                              <m:r>
                                                <a:rPr lang="en-GB" b="0" i="1" dirty="0" smtClean="0">
                                                  <a:latin typeface="Cambria Math" panose="02040503050406030204" pitchFamily="18" charset="0"/>
                                                </a:rPr>
                                                <m:t>𝑛</m:t>
                                              </m:r>
                                            </m:e>
                                            <m:sub>
                                              <m:r>
                                                <a:rPr lang="en-GB" b="0" i="1" dirty="0" smtClean="0">
                                                  <a:latin typeface="Cambria Math" panose="02040503050406030204" pitchFamily="18" charset="0"/>
                                                </a:rPr>
                                                <m:t>𝑟𝑒𝑓</m:t>
                                              </m:r>
                                            </m:sub>
                                          </m:sSub>
                                        </m:num>
                                        <m:den>
                                          <m:sSub>
                                            <m:sSubPr>
                                              <m:ctrlPr>
                                                <a:rPr lang="en-GB" b="0" i="1" dirty="0" smtClean="0">
                                                  <a:latin typeface="Cambria Math" panose="02040503050406030204" pitchFamily="18" charset="0"/>
                                                </a:rPr>
                                              </m:ctrlPr>
                                            </m:sSubPr>
                                            <m:e>
                                              <m:r>
                                                <a:rPr lang="en-GB" b="0" i="1" dirty="0" smtClean="0">
                                                  <a:latin typeface="Cambria Math" panose="02040503050406030204" pitchFamily="18" charset="0"/>
                                                </a:rPr>
                                                <m:t>𝑛</m:t>
                                              </m:r>
                                            </m:e>
                                            <m:sub>
                                              <m:r>
                                                <a:rPr lang="en-GB" b="0" i="1" dirty="0" smtClean="0">
                                                  <a:latin typeface="Cambria Math" panose="02040503050406030204" pitchFamily="18" charset="0"/>
                                                </a:rPr>
                                                <m:t>𝑟𝑒𝑓</m:t>
                                              </m:r>
                                            </m:sub>
                                          </m:sSub>
                                        </m:den>
                                      </m:f>
                                    </m:e>
                                  </m:d>
                                </m:e>
                                <m:sub>
                                  <m:r>
                                    <a:rPr lang="en-GB" b="0" i="1" dirty="0" smtClean="0">
                                      <a:latin typeface="Cambria Math" panose="02040503050406030204" pitchFamily="18" charset="0"/>
                                    </a:rPr>
                                    <m:t>𝑖</m:t>
                                  </m:r>
                                </m:sub>
                                <m:sup>
                                  <m:r>
                                    <a:rPr lang="en-GB" b="0" i="1" dirty="0" smtClean="0">
                                      <a:latin typeface="Cambria Math" panose="02040503050406030204" pitchFamily="18" charset="0"/>
                                    </a:rPr>
                                    <m:t>2</m:t>
                                  </m:r>
                                </m:sup>
                              </m:sSubSup>
                              <m:f>
                                <m:fPr>
                                  <m:ctrlPr>
                                    <a:rPr lang="en-GB" b="0" i="1" dirty="0" smtClean="0">
                                      <a:latin typeface="Cambria Math" panose="02040503050406030204" pitchFamily="18" charset="0"/>
                                    </a:rPr>
                                  </m:ctrlPr>
                                </m:fPr>
                                <m:num>
                                  <m:r>
                                    <a:rPr lang="en-GB" b="0" i="1" dirty="0" smtClean="0">
                                      <a:latin typeface="Cambria Math" panose="02040503050406030204" pitchFamily="18" charset="0"/>
                                    </a:rPr>
                                    <m:t>1</m:t>
                                  </m:r>
                                </m:num>
                                <m:den>
                                  <m:sSub>
                                    <m:sSubPr>
                                      <m:ctrlPr>
                                        <a:rPr lang="en-GB" b="0" i="1" dirty="0" smtClean="0">
                                          <a:latin typeface="Cambria Math" panose="02040503050406030204" pitchFamily="18" charset="0"/>
                                        </a:rPr>
                                      </m:ctrlPr>
                                    </m:sSubPr>
                                    <m:e>
                                      <m:r>
                                        <a:rPr lang="en-GB" b="0" i="1" dirty="0" smtClean="0">
                                          <a:latin typeface="Cambria Math" panose="02040503050406030204" pitchFamily="18" charset="0"/>
                                        </a:rPr>
                                        <m:t>𝑁</m:t>
                                      </m:r>
                                    </m:e>
                                    <m:sub>
                                      <m:r>
                                        <a:rPr lang="en-GB" b="0" i="1" dirty="0" smtClean="0">
                                          <a:latin typeface="Cambria Math" panose="02040503050406030204" pitchFamily="18" charset="0"/>
                                        </a:rPr>
                                        <m:t>𝑥</m:t>
                                      </m:r>
                                    </m:sub>
                                  </m:sSub>
                                </m:den>
                              </m:f>
                            </m:e>
                          </m:nary>
                        </m:e>
                      </m:rad>
                      <m:r>
                        <a:rPr lang="en-GB" b="0" i="1" smtClean="0">
                          <a:latin typeface="Cambria Math" panose="02040503050406030204" pitchFamily="18" charset="0"/>
                        </a:rPr>
                        <m:t> </m:t>
                      </m:r>
                    </m:oMath>
                  </m:oMathPara>
                </a14:m>
                <a:endParaRPr lang="en-CA" dirty="0"/>
              </a:p>
            </p:txBody>
          </p:sp>
        </mc:Choice>
        <mc:Fallback xmlns="">
          <p:sp>
            <p:nvSpPr>
              <p:cNvPr id="6" name="TextBox 5">
                <a:extLst>
                  <a:ext uri="{FF2B5EF4-FFF2-40B4-BE49-F238E27FC236}">
                    <a16:creationId xmlns:a16="http://schemas.microsoft.com/office/drawing/2014/main" id="{8406ED46-2D4C-90BE-C8E5-E62CC00F8D1B}"/>
                  </a:ext>
                </a:extLst>
              </p:cNvPr>
              <p:cNvSpPr txBox="1">
                <a:spLocks noRot="1" noChangeAspect="1" noMove="1" noResize="1" noEditPoints="1" noAdjustHandles="1" noChangeArrowheads="1" noChangeShapeType="1" noTextEdit="1"/>
              </p:cNvSpPr>
              <p:nvPr/>
            </p:nvSpPr>
            <p:spPr>
              <a:xfrm>
                <a:off x="7273981" y="3779850"/>
                <a:ext cx="3168816" cy="1077603"/>
              </a:xfrm>
              <a:prstGeom prst="rect">
                <a:avLst/>
              </a:prstGeom>
              <a:blipFill>
                <a:blip r:embed="rId4"/>
                <a:stretch>
                  <a:fillRect/>
                </a:stretch>
              </a:blipFill>
            </p:spPr>
            <p:txBody>
              <a:bodyPr/>
              <a:lstStyle/>
              <a:p>
                <a:r>
                  <a:rPr lang="en-CA">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2221992"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2221992"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THE COMMENT</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The cost of accuracy, when both schemes are coarsened</a:t>
            </a:r>
            <a:endParaRPr lang="en-US" sz="2900" dirty="0"/>
          </a:p>
        </p:txBody>
      </p:sp>
      <p:sp>
        <p:nvSpPr>
          <p:cNvPr id="7" name="Text 4"/>
          <p:cNvSpPr txBox="1"/>
          <p:nvPr/>
        </p:nvSpPr>
        <p:spPr>
          <a:xfrm>
            <a:off x="566928" y="4443984"/>
            <a:ext cx="525780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Error vs particle-mover + deposition + field-solve time, four OpenMP threads</a:t>
            </a:r>
            <a:endParaRPr lang="en-US" sz="1050" dirty="0"/>
          </a:p>
        </p:txBody>
      </p:sp>
      <p:sp>
        <p:nvSpPr>
          <p:cNvPr id="10" name="Text 6"/>
          <p:cNvSpPr txBox="1"/>
          <p:nvPr/>
        </p:nvSpPr>
        <p:spPr>
          <a:xfrm>
            <a:off x="6099048" y="4443984"/>
            <a:ext cx="525780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Coarsening both schemes at a fixed 100 PPC, single thread</a:t>
            </a:r>
            <a:endParaRPr lang="en-US" sz="1050" dirty="0"/>
          </a:p>
        </p:txBody>
      </p:sp>
      <p:sp>
        <p:nvSpPr>
          <p:cNvPr id="11" name="Text 7"/>
          <p:cNvSpPr txBox="1"/>
          <p:nvPr/>
        </p:nvSpPr>
        <p:spPr>
          <a:xfrm>
            <a:off x="566928" y="4681728"/>
            <a:ext cx="11057839" cy="1280160"/>
          </a:xfrm>
          <a:prstGeom prst="rect">
            <a:avLst/>
          </a:prstGeom>
          <a:noFill/>
          <a:ln/>
        </p:spPr>
        <p:txBody>
          <a:bodyPr wrap="square" lIns="0" tIns="0" rIns="0" bIns="0" rtlCol="0" anchor="t"/>
          <a:lstStyle/>
          <a:p>
            <a:pPr marL="342900" indent="-342900">
              <a:spcAft>
                <a:spcPts val="700"/>
              </a:spcAft>
              <a:buSzPct val="100000"/>
              <a:buChar char="•"/>
            </a:pPr>
            <a:r>
              <a:rPr lang="en-US" sz="1250" dirty="0">
                <a:solidFill>
                  <a:srgbClr val="16202E"/>
                </a:solidFill>
                <a:latin typeface="Calibri" pitchFamily="34" charset="0"/>
                <a:ea typeface="Calibri" pitchFamily="34" charset="-122"/>
                <a:cs typeface="Calibri" pitchFamily="34" charset="-120"/>
              </a:rPr>
              <a:t>Left: reaching a given error costs the ICIC scheme more time than the 400-cell explicit configuration, at every error level tested</a:t>
            </a:r>
            <a:endParaRPr lang="en-US" sz="1250" dirty="0"/>
          </a:p>
          <a:p>
            <a:pPr marL="342900" indent="-342900">
              <a:spcAft>
                <a:spcPts val="700"/>
              </a:spcAft>
              <a:buSzPct val="100000"/>
              <a:buChar char="•"/>
            </a:pPr>
            <a:r>
              <a:rPr lang="en-US" sz="1250" dirty="0">
                <a:solidFill>
                  <a:srgbClr val="16202E"/>
                </a:solidFill>
                <a:latin typeface="Calibri" pitchFamily="34" charset="0"/>
                <a:ea typeface="Calibri" pitchFamily="34" charset="-122"/>
                <a:cs typeface="Calibri" pitchFamily="34" charset="-120"/>
              </a:rPr>
              <a:t>Right: the explicit scheme is bounded, as expected: at Δx = 3.1 λDe (64 cells) the finite-grid instability heats the electrons and the run does not complete</a:t>
            </a:r>
            <a:endParaRPr lang="en-US" sz="1250" dirty="0"/>
          </a:p>
          <a:p>
            <a:pPr marL="342900" indent="-342900">
              <a:spcAft>
                <a:spcPts val="700"/>
              </a:spcAft>
              <a:buSzPct val="100000"/>
              <a:buChar char="•"/>
            </a:pPr>
            <a:r>
              <a:rPr lang="en-US" sz="1250" b="1" dirty="0">
                <a:solidFill>
                  <a:srgbClr val="16202E"/>
                </a:solidFill>
                <a:latin typeface="Calibri" pitchFamily="34" charset="0"/>
                <a:ea typeface="Calibri" pitchFamily="34" charset="-122"/>
                <a:cs typeface="Calibri" pitchFamily="34" charset="-120"/>
              </a:rPr>
              <a:t>Up to that bound the explicit scheme is both cheaper and more accurate than any implicit CIC configuration we tested. Beyond it, implicit is the only viable choice, and the errors there may be large enough to prefer a simpler model.</a:t>
            </a:r>
            <a:endParaRPr lang="en-US" sz="1250" dirty="0"/>
          </a:p>
        </p:txBody>
      </p:sp>
      <p:sp>
        <p:nvSpPr>
          <p:cNvPr id="12" name="Shape 8"/>
          <p:cNvSpPr/>
          <p:nvPr/>
        </p:nvSpPr>
        <p:spPr>
          <a:xfrm>
            <a:off x="446158" y="5709824"/>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13" name="Shape 9"/>
          <p:cNvSpPr/>
          <p:nvPr/>
        </p:nvSpPr>
        <p:spPr>
          <a:xfrm>
            <a:off x="757359" y="5918152"/>
            <a:ext cx="201168" cy="201168"/>
          </a:xfrm>
          <a:prstGeom prst="ellipse">
            <a:avLst/>
          </a:prstGeom>
          <a:solidFill>
            <a:srgbClr val="0F7C8A"/>
          </a:solidFill>
          <a:ln w="12700">
            <a:solidFill>
              <a:srgbClr val="0F7C8A"/>
            </a:solidFill>
            <a:prstDash val="solid"/>
          </a:ln>
        </p:spPr>
        <p:txBody>
          <a:bodyPr/>
          <a:lstStyle/>
          <a:p>
            <a:endParaRPr lang="en-CA"/>
          </a:p>
        </p:txBody>
      </p:sp>
      <p:sp>
        <p:nvSpPr>
          <p:cNvPr id="14" name="Text 10"/>
          <p:cNvSpPr txBox="1"/>
          <p:nvPr/>
        </p:nvSpPr>
        <p:spPr>
          <a:xfrm>
            <a:off x="1079297" y="5764688"/>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“Implicit will be faster at similar accuracy” should itself be verified! Not true in cases studied here.</a:t>
            </a:r>
            <a:endParaRPr lang="en-US" sz="1400" dirty="0"/>
          </a:p>
        </p:txBody>
      </p:sp>
      <p:sp>
        <p:nvSpPr>
          <p:cNvPr id="15" name="Text 11"/>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6" name="Text 12"/>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14</a:t>
            </a:r>
            <a:endParaRPr lang="en-US" sz="950" dirty="0"/>
          </a:p>
        </p:txBody>
      </p:sp>
      <p:pic>
        <p:nvPicPr>
          <p:cNvPr id="18" name="Picture 17">
            <a:extLst>
              <a:ext uri="{FF2B5EF4-FFF2-40B4-BE49-F238E27FC236}">
                <a16:creationId xmlns:a16="http://schemas.microsoft.com/office/drawing/2014/main" id="{67EA9509-5585-2C3B-E2DC-CBA94AEC720E}"/>
              </a:ext>
            </a:extLst>
          </p:cNvPr>
          <p:cNvPicPr>
            <a:picLocks noChangeAspect="1"/>
          </p:cNvPicPr>
          <p:nvPr/>
        </p:nvPicPr>
        <p:blipFill>
          <a:blip r:embed="rId3"/>
          <a:stretch>
            <a:fillRect/>
          </a:stretch>
        </p:blipFill>
        <p:spPr>
          <a:xfrm>
            <a:off x="1079297" y="1499616"/>
            <a:ext cx="3849797" cy="2882111"/>
          </a:xfrm>
          <a:prstGeom prst="rect">
            <a:avLst/>
          </a:prstGeom>
        </p:spPr>
      </p:pic>
      <p:pic>
        <p:nvPicPr>
          <p:cNvPr id="20" name="Picture 19">
            <a:extLst>
              <a:ext uri="{FF2B5EF4-FFF2-40B4-BE49-F238E27FC236}">
                <a16:creationId xmlns:a16="http://schemas.microsoft.com/office/drawing/2014/main" id="{0B92E164-0366-0689-91FC-DA5E9293225E}"/>
              </a:ext>
            </a:extLst>
          </p:cNvPr>
          <p:cNvPicPr>
            <a:picLocks noChangeAspect="1"/>
          </p:cNvPicPr>
          <p:nvPr/>
        </p:nvPicPr>
        <p:blipFill>
          <a:blip r:embed="rId4"/>
          <a:stretch>
            <a:fillRect/>
          </a:stretch>
        </p:blipFill>
        <p:spPr>
          <a:xfrm>
            <a:off x="6328043" y="1499616"/>
            <a:ext cx="3849797" cy="271936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2743200"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274320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PAPER 1 (2025)</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Capacitive RF discharge</a:t>
            </a:r>
            <a:endParaRPr lang="en-US" sz="2900" dirty="0"/>
          </a:p>
        </p:txBody>
      </p:sp>
      <p:sp>
        <p:nvSpPr>
          <p:cNvPr id="7" name="Text 4"/>
          <p:cNvSpPr txBox="1"/>
          <p:nvPr/>
        </p:nvSpPr>
        <p:spPr>
          <a:xfrm>
            <a:off x="470057" y="4680951"/>
            <a:ext cx="704088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Phys. Plasmas 32, 073903 (2025), Fig. 8 : INGP (top) and ICIC (bottom) on mapped grid #1, 128 cells</a:t>
            </a:r>
            <a:endParaRPr lang="en-US" sz="1050" dirty="0"/>
          </a:p>
        </p:txBody>
      </p:sp>
      <p:sp>
        <p:nvSpPr>
          <p:cNvPr id="8" name="Text 5"/>
          <p:cNvSpPr txBox="1"/>
          <p:nvPr/>
        </p:nvSpPr>
        <p:spPr>
          <a:xfrm>
            <a:off x="7909560" y="1426464"/>
            <a:ext cx="3703320" cy="3749040"/>
          </a:xfrm>
          <a:prstGeom prst="rect">
            <a:avLst/>
          </a:prstGeom>
          <a:noFill/>
          <a:ln/>
        </p:spPr>
        <p:txBody>
          <a:bodyPr wrap="square" lIns="0" tIns="0" rIns="0" bIns="0" rtlCol="0" anchor="t"/>
          <a:lstStyle/>
          <a:p>
            <a:pPr marL="0" indent="0">
              <a:spcAft>
                <a:spcPts val="700"/>
              </a:spcAft>
              <a:buNone/>
            </a:pPr>
            <a:r>
              <a:rPr lang="en-US" sz="1300" b="1" dirty="0">
                <a:solidFill>
                  <a:srgbClr val="16202E"/>
                </a:solidFill>
                <a:latin typeface="Calibri" pitchFamily="34" charset="0"/>
                <a:ea typeface="Calibri" pitchFamily="34" charset="-122"/>
                <a:cs typeface="Calibri" pitchFamily="34" charset="-120"/>
              </a:rPr>
              <a:t>Setup</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Turner benchmark cross sections in helium with Monte Carlo collisions; n</a:t>
            </a:r>
            <a:r>
              <a:rPr lang="en-US" sz="1200" baseline="-25000" dirty="0">
                <a:solidFill>
                  <a:srgbClr val="16202E"/>
                </a:solidFill>
                <a:latin typeface="Calibri" pitchFamily="34" charset="0"/>
                <a:ea typeface="Calibri" pitchFamily="34" charset="-122"/>
                <a:cs typeface="Calibri" pitchFamily="34" charset="-120"/>
              </a:rPr>
              <a:t>e</a:t>
            </a:r>
            <a:r>
              <a:rPr lang="en-US" sz="1200" dirty="0">
                <a:solidFill>
                  <a:srgbClr val="16202E"/>
                </a:solidFill>
                <a:latin typeface="Calibri" pitchFamily="34" charset="0"/>
                <a:ea typeface="Calibri" pitchFamily="34" charset="-122"/>
                <a:cs typeface="Calibri" pitchFamily="34" charset="-120"/>
              </a:rPr>
              <a:t> ≈ 10¹⁷ m⁻³, T</a:t>
            </a:r>
            <a:r>
              <a:rPr lang="en-US" sz="1200" baseline="-25000" dirty="0">
                <a:solidFill>
                  <a:srgbClr val="16202E"/>
                </a:solidFill>
                <a:latin typeface="Calibri" pitchFamily="34" charset="0"/>
                <a:ea typeface="Calibri" pitchFamily="34" charset="-122"/>
                <a:cs typeface="Calibri" pitchFamily="34" charset="-120"/>
              </a:rPr>
              <a:t>e</a:t>
            </a:r>
            <a:r>
              <a:rPr lang="en-US" sz="1200" dirty="0">
                <a:solidFill>
                  <a:srgbClr val="16202E"/>
                </a:solidFill>
                <a:latin typeface="Calibri" pitchFamily="34" charset="0"/>
                <a:ea typeface="Calibri" pitchFamily="34" charset="-122"/>
                <a:cs typeface="Calibri" pitchFamily="34" charset="-120"/>
              </a:rPr>
              <a:t> ≈ 4 eV, 100 MHz, 500 V</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Mapped grid resolves the sheath and coarsens the bulk</a:t>
            </a:r>
            <a:endParaRPr lang="en-US" sz="1200" dirty="0"/>
          </a:p>
          <a:p>
            <a:pPr marL="0" indent="0">
              <a:spcAft>
                <a:spcPts val="700"/>
              </a:spcAft>
              <a:buNone/>
            </a:pPr>
            <a:r>
              <a:rPr lang="en-US" sz="1300" b="1" dirty="0">
                <a:solidFill>
                  <a:srgbClr val="16202E"/>
                </a:solidFill>
                <a:latin typeface="Calibri" pitchFamily="34" charset="0"/>
                <a:ea typeface="Calibri" pitchFamily="34" charset="-122"/>
                <a:cs typeface="Calibri" pitchFamily="34" charset="-120"/>
              </a:rPr>
              <a:t>Result</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Both sub-schemes converge cleanly in PPC: to a density profile about 6% from the resolved solution</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The low-pressure case is worse, around 9%. Collisions add feedback that amplifies the resolution error</a:t>
            </a:r>
            <a:endParaRPr lang="en-US" sz="1200" dirty="0"/>
          </a:p>
        </p:txBody>
      </p:sp>
      <p:sp>
        <p:nvSpPr>
          <p:cNvPr id="9" name="Shape 6"/>
          <p:cNvSpPr/>
          <p:nvPr/>
        </p:nvSpPr>
        <p:spPr>
          <a:xfrm>
            <a:off x="566928" y="5468112"/>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10" name="Shape 7"/>
          <p:cNvSpPr/>
          <p:nvPr/>
        </p:nvSpPr>
        <p:spPr>
          <a:xfrm>
            <a:off x="768096" y="5650992"/>
            <a:ext cx="201168" cy="201168"/>
          </a:xfrm>
          <a:prstGeom prst="ellipse">
            <a:avLst/>
          </a:prstGeom>
          <a:solidFill>
            <a:srgbClr val="0F7C8A"/>
          </a:solidFill>
          <a:ln w="12700">
            <a:solidFill>
              <a:srgbClr val="0F7C8A"/>
            </a:solidFill>
            <a:prstDash val="solid"/>
          </a:ln>
        </p:spPr>
        <p:txBody>
          <a:bodyPr/>
          <a:lstStyle/>
          <a:p>
            <a:endParaRPr lang="en-CA"/>
          </a:p>
        </p:txBody>
      </p:sp>
      <p:sp>
        <p:nvSpPr>
          <p:cNvPr id="11" name="Text 8"/>
          <p:cNvSpPr txBox="1"/>
          <p:nvPr/>
        </p:nvSpPr>
        <p:spPr>
          <a:xfrm>
            <a:off x="1078992" y="5495544"/>
            <a:ext cx="10344607" cy="512064"/>
          </a:xfrm>
          <a:prstGeom prst="rect">
            <a:avLst/>
          </a:prstGeom>
          <a:noFill/>
          <a:ln/>
        </p:spPr>
        <p:txBody>
          <a:bodyPr wrap="square" lIns="0" tIns="0" rIns="0" bIns="0" rtlCol="0" anchor="ctr"/>
          <a:lstStyle/>
          <a:p>
            <a:r>
              <a:rPr lang="en-US" sz="1400" b="1" dirty="0">
                <a:solidFill>
                  <a:srgbClr val="16202E"/>
                </a:solidFill>
                <a:latin typeface="Calibri" pitchFamily="34" charset="0"/>
                <a:ea typeface="Calibri" pitchFamily="34" charset="-122"/>
                <a:cs typeface="Calibri" pitchFamily="34" charset="-120"/>
              </a:rPr>
              <a:t>ICIC at 131 PPC: </a:t>
            </a:r>
            <a:r>
              <a:rPr lang="en-US" sz="1400" b="1" dirty="0" err="1">
                <a:solidFill>
                  <a:srgbClr val="16202E"/>
                </a:solidFill>
                <a:latin typeface="Calibri" pitchFamily="34" charset="0"/>
                <a:ea typeface="Calibri" pitchFamily="34" charset="-122"/>
                <a:cs typeface="Calibri" pitchFamily="34" charset="-120"/>
              </a:rPr>
              <a:t>σ</a:t>
            </a:r>
            <a:r>
              <a:rPr lang="en-US" sz="1400" b="1" baseline="-25000" dirty="0" err="1">
                <a:solidFill>
                  <a:srgbClr val="16202E"/>
                </a:solidFill>
                <a:latin typeface="Calibri" pitchFamily="34" charset="0"/>
                <a:ea typeface="Calibri" pitchFamily="34" charset="-122"/>
                <a:cs typeface="Calibri" pitchFamily="34" charset="-120"/>
              </a:rPr>
              <a:t>ion</a:t>
            </a:r>
            <a:r>
              <a:rPr lang="en-US" sz="1400" b="1" dirty="0">
                <a:solidFill>
                  <a:srgbClr val="16202E"/>
                </a:solidFill>
                <a:latin typeface="Calibri" pitchFamily="34" charset="0"/>
                <a:ea typeface="Calibri" pitchFamily="34" charset="-122"/>
                <a:cs typeface="Calibri" pitchFamily="34" charset="-120"/>
              </a:rPr>
              <a:t> = 0.12 in 10.3 min. MC-PIC at 1024 cells and 128 PPC: </a:t>
            </a:r>
            <a:r>
              <a:rPr lang="en-US" sz="1400" b="1" dirty="0" err="1">
                <a:solidFill>
                  <a:srgbClr val="16202E"/>
                </a:solidFill>
                <a:latin typeface="Calibri" pitchFamily="34" charset="0"/>
                <a:ea typeface="Calibri" pitchFamily="34" charset="-122"/>
                <a:cs typeface="Calibri" pitchFamily="34" charset="-120"/>
              </a:rPr>
              <a:t>σ</a:t>
            </a:r>
            <a:r>
              <a:rPr lang="en-US" sz="1400" b="1" baseline="-25000" dirty="0" err="1">
                <a:solidFill>
                  <a:srgbClr val="16202E"/>
                </a:solidFill>
                <a:latin typeface="Calibri" pitchFamily="34" charset="0"/>
                <a:ea typeface="Calibri" pitchFamily="34" charset="-122"/>
                <a:cs typeface="Calibri" pitchFamily="34" charset="-120"/>
              </a:rPr>
              <a:t>ion</a:t>
            </a:r>
            <a:r>
              <a:rPr lang="en-US" sz="1400" b="1" dirty="0">
                <a:solidFill>
                  <a:srgbClr val="16202E"/>
                </a:solidFill>
                <a:latin typeface="Calibri" pitchFamily="34" charset="0"/>
                <a:ea typeface="Calibri" pitchFamily="34" charset="-122"/>
                <a:cs typeface="Calibri" pitchFamily="34" charset="-120"/>
              </a:rPr>
              <a:t> = 0.011 in 6 min. </a:t>
            </a:r>
            <a:endParaRPr lang="en-US" sz="1400" dirty="0"/>
          </a:p>
        </p:txBody>
      </p:sp>
      <p:sp>
        <p:nvSpPr>
          <p:cNvPr id="12" name="Text 9"/>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3" name="Text 10"/>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11</a:t>
            </a:r>
            <a:endParaRPr lang="en-US" sz="950" dirty="0"/>
          </a:p>
        </p:txBody>
      </p:sp>
      <p:pic>
        <p:nvPicPr>
          <p:cNvPr id="15" name="Picture 14">
            <a:extLst>
              <a:ext uri="{FF2B5EF4-FFF2-40B4-BE49-F238E27FC236}">
                <a16:creationId xmlns:a16="http://schemas.microsoft.com/office/drawing/2014/main" id="{01D822B2-77CD-A591-6D2F-C845A3E99ACF}"/>
              </a:ext>
            </a:extLst>
          </p:cNvPr>
          <p:cNvPicPr>
            <a:picLocks noChangeAspect="1"/>
          </p:cNvPicPr>
          <p:nvPr/>
        </p:nvPicPr>
        <p:blipFill>
          <a:blip r:embed="rId3"/>
          <a:stretch>
            <a:fillRect/>
          </a:stretch>
        </p:blipFill>
        <p:spPr>
          <a:xfrm>
            <a:off x="4040523" y="1742401"/>
            <a:ext cx="3470414" cy="2602810"/>
          </a:xfrm>
          <a:prstGeom prst="rect">
            <a:avLst/>
          </a:prstGeom>
        </p:spPr>
      </p:pic>
      <p:pic>
        <p:nvPicPr>
          <p:cNvPr id="17" name="Picture 16">
            <a:extLst>
              <a:ext uri="{FF2B5EF4-FFF2-40B4-BE49-F238E27FC236}">
                <a16:creationId xmlns:a16="http://schemas.microsoft.com/office/drawing/2014/main" id="{9E4E5B23-898C-2969-5A88-805D0562C84F}"/>
              </a:ext>
            </a:extLst>
          </p:cNvPr>
          <p:cNvPicPr>
            <a:picLocks noChangeAspect="1"/>
          </p:cNvPicPr>
          <p:nvPr/>
        </p:nvPicPr>
        <p:blipFill>
          <a:blip r:embed="rId4"/>
          <a:stretch>
            <a:fillRect/>
          </a:stretch>
        </p:blipFill>
        <p:spPr>
          <a:xfrm>
            <a:off x="370798" y="1742400"/>
            <a:ext cx="3470414" cy="260281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2743200" cy="256032"/>
          </a:xfrm>
          <a:prstGeom prst="roundRect">
            <a:avLst>
              <a:gd name="adj" fmla="val 46429"/>
            </a:avLst>
          </a:prstGeom>
          <a:solidFill>
            <a:srgbClr val="9C6A2E"/>
          </a:solidFill>
          <a:ln w="12700">
            <a:solidFill>
              <a:srgbClr val="9C6A2E"/>
            </a:solidFill>
            <a:prstDash val="solid"/>
          </a:ln>
        </p:spPr>
        <p:txBody>
          <a:bodyPr/>
          <a:lstStyle/>
          <a:p>
            <a:endParaRPr lang="en-CA"/>
          </a:p>
        </p:txBody>
      </p:sp>
      <p:sp>
        <p:nvSpPr>
          <p:cNvPr id="3" name="Text 1"/>
          <p:cNvSpPr txBox="1"/>
          <p:nvPr/>
        </p:nvSpPr>
        <p:spPr>
          <a:xfrm>
            <a:off x="566928" y="384048"/>
            <a:ext cx="274320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PAPER 2 (2025)</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Is the problem stochastic sheath heating?</a:t>
            </a:r>
            <a:endParaRPr lang="en-US" sz="2900" dirty="0"/>
          </a:p>
        </p:txBody>
      </p:sp>
      <p:sp>
        <p:nvSpPr>
          <p:cNvPr id="7" name="Text 4"/>
          <p:cNvSpPr txBox="1"/>
          <p:nvPr/>
        </p:nvSpPr>
        <p:spPr>
          <a:xfrm>
            <a:off x="325221" y="5596128"/>
            <a:ext cx="653796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Savard et al., J. Appl. Phys. 138, 153302 (2025), Fig. 4: map 1, 128 cells</a:t>
            </a:r>
            <a:endParaRPr lang="en-US" sz="1050" dirty="0"/>
          </a:p>
        </p:txBody>
      </p:sp>
      <p:sp>
        <p:nvSpPr>
          <p:cNvPr id="8" name="Text 5"/>
          <p:cNvSpPr txBox="1"/>
          <p:nvPr/>
        </p:nvSpPr>
        <p:spPr>
          <a:xfrm>
            <a:off x="7406640" y="1426464"/>
            <a:ext cx="4206240" cy="3749040"/>
          </a:xfrm>
          <a:prstGeom prst="rect">
            <a:avLst/>
          </a:prstGeom>
          <a:noFill/>
          <a:ln/>
        </p:spPr>
        <p:txBody>
          <a:bodyPr wrap="square" lIns="0" tIns="0" rIns="0" bIns="0" rtlCol="0" anchor="t"/>
          <a:lstStyle/>
          <a:p>
            <a:pPr marL="0" indent="0">
              <a:spcAft>
                <a:spcPts val="600"/>
              </a:spcAft>
              <a:buNone/>
            </a:pPr>
            <a:r>
              <a:rPr lang="en-US" sz="1400" b="1" dirty="0">
                <a:solidFill>
                  <a:srgbClr val="16202E"/>
                </a:solidFill>
                <a:latin typeface="Calibri" pitchFamily="34" charset="0"/>
                <a:ea typeface="Calibri" pitchFamily="34" charset="-122"/>
                <a:cs typeface="Calibri" pitchFamily="34" charset="-120"/>
              </a:rPr>
              <a:t>The hypothesis</a:t>
            </a:r>
            <a:endParaRPr lang="en-US" sz="1200" dirty="0"/>
          </a:p>
          <a:p>
            <a:pPr marL="342900" indent="-342900">
              <a:spcAft>
                <a:spcPts val="600"/>
              </a:spcAft>
              <a:buSzPct val="100000"/>
              <a:buChar char="•"/>
            </a:pPr>
            <a:r>
              <a:rPr lang="en-US" sz="1200" dirty="0">
                <a:solidFill>
                  <a:srgbClr val="16202E"/>
                </a:solidFill>
                <a:latin typeface="Calibri" pitchFamily="34" charset="0"/>
                <a:ea typeface="Calibri" pitchFamily="34" charset="-122"/>
                <a:cs typeface="Calibri" pitchFamily="34" charset="-120"/>
              </a:rPr>
              <a:t>An active RF sheath heats electrons stochastically. Maybe that complexity is what the coarse implicit grid fails to capture</a:t>
            </a:r>
            <a:endParaRPr lang="en-US" sz="1200" dirty="0"/>
          </a:p>
          <a:p>
            <a:pPr marL="0" indent="0">
              <a:spcAft>
                <a:spcPts val="600"/>
              </a:spcAft>
              <a:buNone/>
            </a:pPr>
            <a:endParaRPr lang="en-US" sz="1200" dirty="0"/>
          </a:p>
          <a:p>
            <a:pPr marL="0" indent="0">
              <a:spcAft>
                <a:spcPts val="600"/>
              </a:spcAft>
              <a:buNone/>
            </a:pPr>
            <a:r>
              <a:rPr lang="en-US" sz="1400" b="1" dirty="0">
                <a:solidFill>
                  <a:srgbClr val="16202E"/>
                </a:solidFill>
                <a:latin typeface="Calibri" pitchFamily="34" charset="0"/>
                <a:ea typeface="Calibri" pitchFamily="34" charset="-122"/>
                <a:cs typeface="Calibri" pitchFamily="34" charset="-120"/>
              </a:rPr>
              <a:t>The test</a:t>
            </a:r>
            <a:endParaRPr lang="en-US" sz="1200" dirty="0"/>
          </a:p>
          <a:p>
            <a:pPr marL="342900" indent="-342900">
              <a:spcAft>
                <a:spcPts val="600"/>
              </a:spcAft>
              <a:buSzPct val="100000"/>
              <a:buChar char="•"/>
            </a:pPr>
            <a:r>
              <a:rPr lang="en-US" sz="1200" dirty="0">
                <a:solidFill>
                  <a:srgbClr val="16202E"/>
                </a:solidFill>
                <a:latin typeface="Calibri" pitchFamily="34" charset="0"/>
                <a:ea typeface="Calibri" pitchFamily="34" charset="-122"/>
                <a:cs typeface="Calibri" pitchFamily="34" charset="-120"/>
              </a:rPr>
              <a:t>Drive the discharge with an RF current density perpendicular to the 1D axis: self-consistent heating, and a passive, DC-like sheath</a:t>
            </a:r>
            <a:endParaRPr lang="en-US" sz="1200" dirty="0"/>
          </a:p>
          <a:p>
            <a:pPr marL="0" indent="0">
              <a:spcAft>
                <a:spcPts val="600"/>
              </a:spcAft>
              <a:buNone/>
            </a:pPr>
            <a:endParaRPr lang="en-US" sz="1200" dirty="0"/>
          </a:p>
          <a:p>
            <a:pPr marL="0" indent="0">
              <a:spcAft>
                <a:spcPts val="600"/>
              </a:spcAft>
              <a:buNone/>
            </a:pPr>
            <a:r>
              <a:rPr lang="en-US" sz="1400" b="1" dirty="0">
                <a:solidFill>
                  <a:srgbClr val="16202E"/>
                </a:solidFill>
                <a:latin typeface="Calibri" pitchFamily="34" charset="0"/>
                <a:ea typeface="Calibri" pitchFamily="34" charset="-122"/>
                <a:cs typeface="Calibri" pitchFamily="34" charset="-120"/>
              </a:rPr>
              <a:t>The answer</a:t>
            </a:r>
            <a:endParaRPr lang="en-US" sz="1200" dirty="0"/>
          </a:p>
          <a:p>
            <a:pPr marL="342900" indent="-342900">
              <a:spcAft>
                <a:spcPts val="600"/>
              </a:spcAft>
              <a:buSzPct val="100000"/>
              <a:buChar char="•"/>
            </a:pPr>
            <a:r>
              <a:rPr lang="en-US" sz="1200" dirty="0">
                <a:solidFill>
                  <a:srgbClr val="16202E"/>
                </a:solidFill>
                <a:latin typeface="Calibri" pitchFamily="34" charset="0"/>
                <a:ea typeface="Calibri" pitchFamily="34" charset="-122"/>
                <a:cs typeface="Calibri" pitchFamily="34" charset="-120"/>
              </a:rPr>
              <a:t>The same resolution sensitivity persists. EC-PIC and INGP agree closely with each other, and both differ from the resolved MC-PIC solution</a:t>
            </a:r>
          </a:p>
          <a:p>
            <a:pPr marL="342900" indent="-342900">
              <a:spcAft>
                <a:spcPts val="600"/>
              </a:spcAft>
              <a:buSzPct val="100000"/>
              <a:buChar char="•"/>
            </a:pPr>
            <a:r>
              <a:rPr lang="en-US" sz="1200" dirty="0">
                <a:solidFill>
                  <a:srgbClr val="16202E"/>
                </a:solidFill>
                <a:latin typeface="Calibri" pitchFamily="34" charset="0"/>
                <a:ea typeface="Calibri" pitchFamily="34" charset="-122"/>
                <a:cs typeface="Calibri" pitchFamily="34" charset="-120"/>
              </a:rPr>
              <a:t>EEPD though is more correlated with total number of particles (normalized quantity)</a:t>
            </a:r>
            <a:endParaRPr lang="en-US" sz="1200" dirty="0"/>
          </a:p>
        </p:txBody>
      </p:sp>
      <p:sp>
        <p:nvSpPr>
          <p:cNvPr id="9" name="Shape 6"/>
          <p:cNvSpPr/>
          <p:nvPr/>
        </p:nvSpPr>
        <p:spPr>
          <a:xfrm>
            <a:off x="566928" y="5870448"/>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10" name="Shape 7"/>
          <p:cNvSpPr/>
          <p:nvPr/>
        </p:nvSpPr>
        <p:spPr>
          <a:xfrm>
            <a:off x="768096" y="6053328"/>
            <a:ext cx="201168" cy="201168"/>
          </a:xfrm>
          <a:prstGeom prst="ellipse">
            <a:avLst/>
          </a:prstGeom>
          <a:solidFill>
            <a:srgbClr val="9C6A2E"/>
          </a:solidFill>
          <a:ln w="12700">
            <a:solidFill>
              <a:srgbClr val="9C6A2E"/>
            </a:solidFill>
            <a:prstDash val="solid"/>
          </a:ln>
        </p:spPr>
        <p:txBody>
          <a:bodyPr/>
          <a:lstStyle/>
          <a:p>
            <a:endParaRPr lang="en-CA"/>
          </a:p>
        </p:txBody>
      </p:sp>
      <p:sp>
        <p:nvSpPr>
          <p:cNvPr id="11" name="Text 8"/>
          <p:cNvSpPr txBox="1"/>
          <p:nvPr/>
        </p:nvSpPr>
        <p:spPr>
          <a:xfrm>
            <a:off x="1078992" y="5897880"/>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Low-resolution MC-PIC (64 PPC, 1100 cells): σ</a:t>
            </a:r>
            <a:r>
              <a:rPr lang="en-US" sz="1400" b="1" baseline="-25000" dirty="0">
                <a:solidFill>
                  <a:srgbClr val="16202E"/>
                </a:solidFill>
                <a:latin typeface="Calibri" pitchFamily="34" charset="0"/>
                <a:ea typeface="Calibri" pitchFamily="34" charset="-122"/>
                <a:cs typeface="Calibri" pitchFamily="34" charset="-120"/>
              </a:rPr>
              <a:t>ion</a:t>
            </a:r>
            <a:r>
              <a:rPr lang="en-US" sz="1400" b="1" dirty="0">
                <a:solidFill>
                  <a:srgbClr val="16202E"/>
                </a:solidFill>
                <a:latin typeface="Calibri" pitchFamily="34" charset="0"/>
                <a:ea typeface="Calibri" pitchFamily="34" charset="-122"/>
                <a:cs typeface="Calibri" pitchFamily="34" charset="-120"/>
              </a:rPr>
              <a:t> = 0.014 in 141 s : faster and more accurate than INGP at 400 PPC (0.074, 198 s).</a:t>
            </a:r>
            <a:endParaRPr lang="en-US" sz="1400" dirty="0"/>
          </a:p>
        </p:txBody>
      </p:sp>
      <p:sp>
        <p:nvSpPr>
          <p:cNvPr id="12" name="Text 9"/>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3" name="Text 10"/>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15</a:t>
            </a:r>
            <a:endParaRPr lang="en-US" sz="950" dirty="0"/>
          </a:p>
        </p:txBody>
      </p:sp>
      <p:pic>
        <p:nvPicPr>
          <p:cNvPr id="15" name="Picture 14">
            <a:extLst>
              <a:ext uri="{FF2B5EF4-FFF2-40B4-BE49-F238E27FC236}">
                <a16:creationId xmlns:a16="http://schemas.microsoft.com/office/drawing/2014/main" id="{11A0AF59-666B-B6BC-EB29-532A7F020C24}"/>
              </a:ext>
            </a:extLst>
          </p:cNvPr>
          <p:cNvPicPr>
            <a:picLocks noChangeAspect="1"/>
          </p:cNvPicPr>
          <p:nvPr/>
        </p:nvPicPr>
        <p:blipFill>
          <a:blip r:embed="rId3"/>
          <a:stretch>
            <a:fillRect/>
          </a:stretch>
        </p:blipFill>
        <p:spPr>
          <a:xfrm>
            <a:off x="579120" y="1316736"/>
            <a:ext cx="2881220" cy="2160915"/>
          </a:xfrm>
          <a:prstGeom prst="rect">
            <a:avLst/>
          </a:prstGeom>
        </p:spPr>
      </p:pic>
      <p:pic>
        <p:nvPicPr>
          <p:cNvPr id="17" name="Picture 16">
            <a:extLst>
              <a:ext uri="{FF2B5EF4-FFF2-40B4-BE49-F238E27FC236}">
                <a16:creationId xmlns:a16="http://schemas.microsoft.com/office/drawing/2014/main" id="{95328C71-8061-28EA-A663-DB686F6198D8}"/>
              </a:ext>
            </a:extLst>
          </p:cNvPr>
          <p:cNvPicPr>
            <a:picLocks noChangeAspect="1"/>
          </p:cNvPicPr>
          <p:nvPr/>
        </p:nvPicPr>
        <p:blipFill>
          <a:blip r:embed="rId4"/>
          <a:stretch>
            <a:fillRect/>
          </a:stretch>
        </p:blipFill>
        <p:spPr>
          <a:xfrm>
            <a:off x="3728061" y="1316736"/>
            <a:ext cx="2881221" cy="2160916"/>
          </a:xfrm>
          <a:prstGeom prst="rect">
            <a:avLst/>
          </a:prstGeom>
        </p:spPr>
      </p:pic>
      <p:pic>
        <p:nvPicPr>
          <p:cNvPr id="19" name="Picture 18">
            <a:extLst>
              <a:ext uri="{FF2B5EF4-FFF2-40B4-BE49-F238E27FC236}">
                <a16:creationId xmlns:a16="http://schemas.microsoft.com/office/drawing/2014/main" id="{C3DCE59E-0A99-FF4D-6C6E-358BA4EAFDB9}"/>
              </a:ext>
            </a:extLst>
          </p:cNvPr>
          <p:cNvPicPr>
            <a:picLocks noChangeAspect="1"/>
          </p:cNvPicPr>
          <p:nvPr/>
        </p:nvPicPr>
        <p:blipFill>
          <a:blip r:embed="rId5"/>
          <a:stretch>
            <a:fillRect/>
          </a:stretch>
        </p:blipFill>
        <p:spPr>
          <a:xfrm>
            <a:off x="2019383" y="3434692"/>
            <a:ext cx="2881914" cy="216143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2743200"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274320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PAPER 2 (2025)</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Binomial smoothing does help when the sheath is static</a:t>
            </a:r>
            <a:endParaRPr lang="en-US" sz="2900" dirty="0"/>
          </a:p>
        </p:txBody>
      </p:sp>
      <p:sp>
        <p:nvSpPr>
          <p:cNvPr id="7" name="Text 4"/>
          <p:cNvSpPr txBox="1"/>
          <p:nvPr/>
        </p:nvSpPr>
        <p:spPr>
          <a:xfrm>
            <a:off x="648768" y="4268870"/>
            <a:ext cx="3619873" cy="256032"/>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Without smoothing: </a:t>
            </a:r>
            <a:r>
              <a:rPr lang="en-US" sz="1050" i="1" dirty="0" err="1">
                <a:solidFill>
                  <a:srgbClr val="5D6B7E"/>
                </a:solidFill>
                <a:latin typeface="Calibri" pitchFamily="34" charset="0"/>
                <a:ea typeface="Calibri" pitchFamily="34" charset="-122"/>
                <a:cs typeface="Calibri" pitchFamily="34" charset="-120"/>
              </a:rPr>
              <a:t>σ</a:t>
            </a:r>
            <a:r>
              <a:rPr lang="en-US" sz="1050" i="1" baseline="-25000" dirty="0" err="1">
                <a:solidFill>
                  <a:srgbClr val="5D6B7E"/>
                </a:solidFill>
                <a:latin typeface="Calibri" pitchFamily="34" charset="0"/>
                <a:ea typeface="Calibri" pitchFamily="34" charset="-122"/>
                <a:cs typeface="Calibri" pitchFamily="34" charset="-120"/>
              </a:rPr>
              <a:t>ion</a:t>
            </a:r>
            <a:r>
              <a:rPr lang="en-US" sz="1050" i="1" dirty="0">
                <a:solidFill>
                  <a:srgbClr val="5D6B7E"/>
                </a:solidFill>
                <a:latin typeface="Calibri" pitchFamily="34" charset="0"/>
                <a:ea typeface="Calibri" pitchFamily="34" charset="-122"/>
                <a:cs typeface="Calibri" pitchFamily="34" charset="-120"/>
              </a:rPr>
              <a:t> = 0.069 map 1</a:t>
            </a:r>
            <a:endParaRPr lang="en-US" sz="1050" dirty="0"/>
          </a:p>
        </p:txBody>
      </p:sp>
      <p:sp>
        <p:nvSpPr>
          <p:cNvPr id="10" name="Text 6"/>
          <p:cNvSpPr txBox="1"/>
          <p:nvPr/>
        </p:nvSpPr>
        <p:spPr>
          <a:xfrm>
            <a:off x="4618544" y="4287158"/>
            <a:ext cx="3453595"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With binomial smoothing: </a:t>
            </a:r>
            <a:r>
              <a:rPr lang="en-US" sz="1050" i="1" dirty="0" err="1">
                <a:solidFill>
                  <a:srgbClr val="5D6B7E"/>
                </a:solidFill>
                <a:latin typeface="Calibri" pitchFamily="34" charset="0"/>
                <a:ea typeface="Calibri" pitchFamily="34" charset="-122"/>
                <a:cs typeface="Calibri" pitchFamily="34" charset="-120"/>
              </a:rPr>
              <a:t>σ</a:t>
            </a:r>
            <a:r>
              <a:rPr lang="en-US" sz="1050" i="1" baseline="-25000" dirty="0" err="1">
                <a:solidFill>
                  <a:srgbClr val="5D6B7E"/>
                </a:solidFill>
                <a:latin typeface="Calibri" pitchFamily="34" charset="0"/>
                <a:ea typeface="Calibri" pitchFamily="34" charset="-122"/>
                <a:cs typeface="Calibri" pitchFamily="34" charset="-120"/>
              </a:rPr>
              <a:t>ion</a:t>
            </a:r>
            <a:r>
              <a:rPr lang="en-US" sz="1050" i="1" dirty="0">
                <a:solidFill>
                  <a:srgbClr val="5D6B7E"/>
                </a:solidFill>
                <a:latin typeface="Calibri" pitchFamily="34" charset="0"/>
                <a:ea typeface="Calibri" pitchFamily="34" charset="-122"/>
                <a:cs typeface="Calibri" pitchFamily="34" charset="-120"/>
              </a:rPr>
              <a:t> = 0.0056 map 1</a:t>
            </a:r>
            <a:endParaRPr lang="en-US" sz="1050" dirty="0"/>
          </a:p>
        </p:txBody>
      </p:sp>
      <p:sp>
        <p:nvSpPr>
          <p:cNvPr id="11" name="Shape 7"/>
          <p:cNvSpPr/>
          <p:nvPr/>
        </p:nvSpPr>
        <p:spPr>
          <a:xfrm>
            <a:off x="566928" y="4992624"/>
            <a:ext cx="11057839" cy="1207008"/>
          </a:xfrm>
          <a:prstGeom prst="roundRect">
            <a:avLst>
              <a:gd name="adj" fmla="val 6818"/>
            </a:avLst>
          </a:prstGeom>
          <a:solidFill>
            <a:srgbClr val="FBF1E7"/>
          </a:solidFill>
          <a:ln w="12700">
            <a:solidFill>
              <a:srgbClr val="F0DCC8"/>
            </a:solidFill>
            <a:prstDash val="solid"/>
          </a:ln>
        </p:spPr>
        <p:txBody>
          <a:bodyPr/>
          <a:lstStyle/>
          <a:p>
            <a:endParaRPr lang="en-CA"/>
          </a:p>
        </p:txBody>
      </p:sp>
      <p:sp>
        <p:nvSpPr>
          <p:cNvPr id="12" name="Text 8"/>
          <p:cNvSpPr txBox="1"/>
          <p:nvPr/>
        </p:nvSpPr>
        <p:spPr>
          <a:xfrm>
            <a:off x="859536" y="5138928"/>
            <a:ext cx="10472623" cy="310896"/>
          </a:xfrm>
          <a:prstGeom prst="rect">
            <a:avLst/>
          </a:prstGeom>
          <a:noFill/>
          <a:ln/>
        </p:spPr>
        <p:txBody>
          <a:bodyPr wrap="square" lIns="0" tIns="0" rIns="0" bIns="0" rtlCol="0" anchor="ctr"/>
          <a:lstStyle/>
          <a:p>
            <a:pPr marL="0" indent="0">
              <a:buNone/>
            </a:pPr>
            <a:r>
              <a:rPr lang="en-US" sz="1500" b="1" dirty="0">
                <a:solidFill>
                  <a:srgbClr val="C24E17"/>
                </a:solidFill>
                <a:latin typeface="Calibri" pitchFamily="34" charset="0"/>
                <a:ea typeface="Calibri" pitchFamily="34" charset="-122"/>
                <a:cs typeface="Calibri" pitchFamily="34" charset="-120"/>
              </a:rPr>
              <a:t>Map 1 at 3200 PPC:  σ</a:t>
            </a:r>
            <a:r>
              <a:rPr lang="en-US" sz="1500" b="1" baseline="-25000" dirty="0">
                <a:solidFill>
                  <a:srgbClr val="C24E17"/>
                </a:solidFill>
                <a:latin typeface="Calibri" pitchFamily="34" charset="0"/>
                <a:ea typeface="Calibri" pitchFamily="34" charset="-122"/>
                <a:cs typeface="Calibri" pitchFamily="34" charset="-120"/>
              </a:rPr>
              <a:t>ion</a:t>
            </a:r>
            <a:r>
              <a:rPr lang="en-US" sz="1500" b="1" dirty="0">
                <a:solidFill>
                  <a:srgbClr val="C24E17"/>
                </a:solidFill>
                <a:latin typeface="Calibri" pitchFamily="34" charset="0"/>
                <a:ea typeface="Calibri" pitchFamily="34" charset="-122"/>
                <a:cs typeface="Calibri" pitchFamily="34" charset="-120"/>
              </a:rPr>
              <a:t>  0.069 → 0.0056  and   σ</a:t>
            </a:r>
            <a:r>
              <a:rPr lang="en-US" sz="1500" b="1" baseline="-25000" dirty="0">
                <a:solidFill>
                  <a:srgbClr val="C24E17"/>
                </a:solidFill>
                <a:latin typeface="Calibri" pitchFamily="34" charset="0"/>
                <a:ea typeface="Calibri" pitchFamily="34" charset="-122"/>
                <a:cs typeface="Calibri" pitchFamily="34" charset="-120"/>
              </a:rPr>
              <a:t>φ</a:t>
            </a:r>
            <a:r>
              <a:rPr lang="en-US" sz="1500" b="1" dirty="0">
                <a:solidFill>
                  <a:srgbClr val="C24E17"/>
                </a:solidFill>
                <a:latin typeface="Calibri" pitchFamily="34" charset="0"/>
                <a:ea typeface="Calibri" pitchFamily="34" charset="-122"/>
                <a:cs typeface="Calibri" pitchFamily="34" charset="-120"/>
              </a:rPr>
              <a:t>  0.021 → 0.012</a:t>
            </a:r>
            <a:endParaRPr lang="en-US" sz="1500" dirty="0"/>
          </a:p>
        </p:txBody>
      </p:sp>
      <p:sp>
        <p:nvSpPr>
          <p:cNvPr id="13" name="Text 9"/>
          <p:cNvSpPr txBox="1"/>
          <p:nvPr/>
        </p:nvSpPr>
        <p:spPr>
          <a:xfrm>
            <a:off x="859536" y="5486400"/>
            <a:ext cx="10472623" cy="658368"/>
          </a:xfrm>
          <a:prstGeom prst="rect">
            <a:avLst/>
          </a:prstGeom>
          <a:noFill/>
          <a:ln/>
        </p:spPr>
        <p:txBody>
          <a:bodyPr wrap="square" lIns="0" tIns="0" rIns="0" bIns="0" rtlCol="0" anchor="ctr"/>
          <a:lstStyle/>
          <a:p>
            <a:pPr marL="0" indent="0">
              <a:lnSpc>
                <a:spcPct val="112000"/>
              </a:lnSpc>
              <a:buNone/>
            </a:pPr>
            <a:r>
              <a:rPr lang="en-US" sz="1350" dirty="0">
                <a:solidFill>
                  <a:srgbClr val="16202E"/>
                </a:solidFill>
                <a:latin typeface="Calibri" pitchFamily="34" charset="0"/>
                <a:ea typeface="Calibri" pitchFamily="34" charset="-122"/>
                <a:cs typeface="Calibri" pitchFamily="34" charset="-120"/>
              </a:rPr>
              <a:t>Smoothing improves result. It did not do this for the active CCRF sheath: the gain is specific to a quasi-static sheath, which is what DC discharges and emissive surfaces give you. It buys accuracy, not speed: the particle time is unchanged. Still need large amount of particles!</a:t>
            </a:r>
            <a:endParaRPr lang="en-US" sz="1350" dirty="0"/>
          </a:p>
        </p:txBody>
      </p:sp>
      <p:sp>
        <p:nvSpPr>
          <p:cNvPr id="14" name="Text 10"/>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5" name="Text 11"/>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16</a:t>
            </a:r>
            <a:endParaRPr lang="en-US" sz="950" dirty="0"/>
          </a:p>
        </p:txBody>
      </p:sp>
      <p:pic>
        <p:nvPicPr>
          <p:cNvPr id="17" name="Picture 16">
            <a:extLst>
              <a:ext uri="{FF2B5EF4-FFF2-40B4-BE49-F238E27FC236}">
                <a16:creationId xmlns:a16="http://schemas.microsoft.com/office/drawing/2014/main" id="{07028014-1928-5184-8AF1-22AB778EA3F9}"/>
              </a:ext>
            </a:extLst>
          </p:cNvPr>
          <p:cNvPicPr>
            <a:picLocks noChangeAspect="1"/>
          </p:cNvPicPr>
          <p:nvPr/>
        </p:nvPicPr>
        <p:blipFill>
          <a:blip r:embed="rId3"/>
          <a:stretch>
            <a:fillRect/>
          </a:stretch>
        </p:blipFill>
        <p:spPr>
          <a:xfrm>
            <a:off x="566928" y="1509623"/>
            <a:ext cx="3619873" cy="2714905"/>
          </a:xfrm>
          <a:prstGeom prst="rect">
            <a:avLst/>
          </a:prstGeom>
        </p:spPr>
      </p:pic>
      <p:pic>
        <p:nvPicPr>
          <p:cNvPr id="19" name="Picture 18">
            <a:extLst>
              <a:ext uri="{FF2B5EF4-FFF2-40B4-BE49-F238E27FC236}">
                <a16:creationId xmlns:a16="http://schemas.microsoft.com/office/drawing/2014/main" id="{F566E5A5-35D5-9232-755A-89B60B89EBD0}"/>
              </a:ext>
            </a:extLst>
          </p:cNvPr>
          <p:cNvPicPr>
            <a:picLocks noChangeAspect="1"/>
          </p:cNvPicPr>
          <p:nvPr/>
        </p:nvPicPr>
        <p:blipFill>
          <a:blip r:embed="rId4"/>
          <a:stretch>
            <a:fillRect/>
          </a:stretch>
        </p:blipFill>
        <p:spPr>
          <a:xfrm>
            <a:off x="4452266" y="1509623"/>
            <a:ext cx="3619873" cy="2714905"/>
          </a:xfrm>
          <a:prstGeom prst="rect">
            <a:avLst/>
          </a:prstGeom>
        </p:spPr>
      </p:pic>
      <p:pic>
        <p:nvPicPr>
          <p:cNvPr id="21" name="Picture 20">
            <a:extLst>
              <a:ext uri="{FF2B5EF4-FFF2-40B4-BE49-F238E27FC236}">
                <a16:creationId xmlns:a16="http://schemas.microsoft.com/office/drawing/2014/main" id="{A16C6DD3-C663-A6FC-3509-38AE5BDE89B3}"/>
              </a:ext>
            </a:extLst>
          </p:cNvPr>
          <p:cNvPicPr>
            <a:picLocks noChangeAspect="1"/>
          </p:cNvPicPr>
          <p:nvPr/>
        </p:nvPicPr>
        <p:blipFill>
          <a:blip r:embed="rId5"/>
          <a:stretch>
            <a:fillRect/>
          </a:stretch>
        </p:blipFill>
        <p:spPr>
          <a:xfrm>
            <a:off x="8155982" y="1509623"/>
            <a:ext cx="3619873" cy="27149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2743200" cy="256032"/>
          </a:xfrm>
          <a:prstGeom prst="roundRect">
            <a:avLst>
              <a:gd name="adj" fmla="val 46429"/>
            </a:avLst>
          </a:prstGeom>
          <a:solidFill>
            <a:srgbClr val="C24E17"/>
          </a:solidFill>
          <a:ln w="12700">
            <a:solidFill>
              <a:srgbClr val="C24E17"/>
            </a:solidFill>
            <a:prstDash val="solid"/>
          </a:ln>
        </p:spPr>
        <p:txBody>
          <a:bodyPr/>
          <a:lstStyle/>
          <a:p>
            <a:endParaRPr lang="en-CA"/>
          </a:p>
        </p:txBody>
      </p:sp>
      <p:sp>
        <p:nvSpPr>
          <p:cNvPr id="3" name="Text 1"/>
          <p:cNvSpPr txBox="1"/>
          <p:nvPr/>
        </p:nvSpPr>
        <p:spPr>
          <a:xfrm>
            <a:off x="566928" y="384048"/>
            <a:ext cx="274320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PAPER 2 (2025)</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Do the trends survive, even if the values do not?</a:t>
            </a:r>
            <a:endParaRPr lang="en-US" sz="2900" dirty="0"/>
          </a:p>
        </p:txBody>
      </p:sp>
      <p:sp>
        <p:nvSpPr>
          <p:cNvPr id="7" name="Text 4"/>
          <p:cNvSpPr txBox="1"/>
          <p:nvPr/>
        </p:nvSpPr>
        <p:spPr>
          <a:xfrm>
            <a:off x="566928" y="4407408"/>
            <a:ext cx="544068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J. Appl. Phys. 138, 153302 (2025), Fig. 11: sweeping the driving current density JRF</a:t>
            </a:r>
            <a:endParaRPr lang="en-US" sz="1050" dirty="0"/>
          </a:p>
        </p:txBody>
      </p:sp>
      <p:sp>
        <p:nvSpPr>
          <p:cNvPr id="10" name="Text 6"/>
          <p:cNvSpPr txBox="1"/>
          <p:nvPr/>
        </p:nvSpPr>
        <p:spPr>
          <a:xfrm>
            <a:off x="6555561" y="4270248"/>
            <a:ext cx="534924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Fig. 13: low- vs high-pressure density, resolved and under-resolved</a:t>
            </a:r>
            <a:endParaRPr lang="en-US" sz="1050" dirty="0"/>
          </a:p>
        </p:txBody>
      </p:sp>
      <p:sp>
        <p:nvSpPr>
          <p:cNvPr id="11" name="Shape 7"/>
          <p:cNvSpPr/>
          <p:nvPr/>
        </p:nvSpPr>
        <p:spPr>
          <a:xfrm>
            <a:off x="566928" y="4791456"/>
            <a:ext cx="3503066" cy="1481328"/>
          </a:xfrm>
          <a:prstGeom prst="roundRect">
            <a:avLst>
              <a:gd name="adj" fmla="val 4938"/>
            </a:avLst>
          </a:prstGeom>
          <a:solidFill>
            <a:srgbClr val="EFF4F6"/>
          </a:solidFill>
          <a:ln w="12700">
            <a:solidFill>
              <a:srgbClr val="D3DDE3"/>
            </a:solidFill>
            <a:prstDash val="solid"/>
          </a:ln>
        </p:spPr>
        <p:txBody>
          <a:bodyPr/>
          <a:lstStyle/>
          <a:p>
            <a:endParaRPr lang="en-CA"/>
          </a:p>
        </p:txBody>
      </p:sp>
      <p:sp>
        <p:nvSpPr>
          <p:cNvPr id="12" name="Shape 8"/>
          <p:cNvSpPr/>
          <p:nvPr/>
        </p:nvSpPr>
        <p:spPr>
          <a:xfrm>
            <a:off x="768096" y="5029200"/>
            <a:ext cx="182880" cy="182880"/>
          </a:xfrm>
          <a:prstGeom prst="ellipse">
            <a:avLst/>
          </a:prstGeom>
          <a:solidFill>
            <a:srgbClr val="0F7C8A"/>
          </a:solidFill>
          <a:ln w="12700">
            <a:solidFill>
              <a:srgbClr val="0F7C8A"/>
            </a:solidFill>
            <a:prstDash val="solid"/>
          </a:ln>
        </p:spPr>
        <p:txBody>
          <a:bodyPr/>
          <a:lstStyle/>
          <a:p>
            <a:endParaRPr lang="en-CA"/>
          </a:p>
        </p:txBody>
      </p:sp>
      <p:sp>
        <p:nvSpPr>
          <p:cNvPr id="13" name="Text 9"/>
          <p:cNvSpPr txBox="1"/>
          <p:nvPr/>
        </p:nvSpPr>
        <p:spPr>
          <a:xfrm>
            <a:off x="1060704" y="4956048"/>
            <a:ext cx="2808122"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Good news</a:t>
            </a:r>
            <a:endParaRPr lang="en-US" sz="1450" dirty="0"/>
          </a:p>
        </p:txBody>
      </p:sp>
      <p:sp>
        <p:nvSpPr>
          <p:cNvPr id="14" name="Text 10"/>
          <p:cNvSpPr txBox="1"/>
          <p:nvPr/>
        </p:nvSpPr>
        <p:spPr>
          <a:xfrm>
            <a:off x="786384" y="5358384"/>
            <a:ext cx="3064154" cy="749808"/>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Sweeping J</a:t>
            </a:r>
            <a:r>
              <a:rPr lang="en-US" sz="1250" baseline="-25000" dirty="0">
                <a:solidFill>
                  <a:srgbClr val="5D6B7E"/>
                </a:solidFill>
                <a:latin typeface="Calibri" pitchFamily="34" charset="0"/>
                <a:ea typeface="Calibri" pitchFamily="34" charset="-122"/>
                <a:cs typeface="Calibri" pitchFamily="34" charset="-120"/>
              </a:rPr>
              <a:t>RF</a:t>
            </a:r>
            <a:r>
              <a:rPr lang="en-US" sz="1250" dirty="0">
                <a:solidFill>
                  <a:srgbClr val="5D6B7E"/>
                </a:solidFill>
                <a:latin typeface="Calibri" pitchFamily="34" charset="0"/>
                <a:ea typeface="Calibri" pitchFamily="34" charset="-122"/>
                <a:cs typeface="Calibri" pitchFamily="34" charset="-120"/>
              </a:rPr>
              <a:t>, the low-resolution energy-conserving runs track the direction of every trend.</a:t>
            </a:r>
            <a:endParaRPr lang="en-US" sz="1250" dirty="0"/>
          </a:p>
        </p:txBody>
      </p:sp>
      <p:sp>
        <p:nvSpPr>
          <p:cNvPr id="15" name="Shape 11"/>
          <p:cNvSpPr/>
          <p:nvPr/>
        </p:nvSpPr>
        <p:spPr>
          <a:xfrm>
            <a:off x="4344314" y="4791456"/>
            <a:ext cx="3503066" cy="1481328"/>
          </a:xfrm>
          <a:prstGeom prst="roundRect">
            <a:avLst>
              <a:gd name="adj" fmla="val 4938"/>
            </a:avLst>
          </a:prstGeom>
          <a:solidFill>
            <a:srgbClr val="FBF1E7"/>
          </a:solidFill>
          <a:ln w="12700">
            <a:solidFill>
              <a:srgbClr val="D3DDE3"/>
            </a:solidFill>
            <a:prstDash val="solid"/>
          </a:ln>
        </p:spPr>
        <p:txBody>
          <a:bodyPr/>
          <a:lstStyle/>
          <a:p>
            <a:endParaRPr lang="en-CA"/>
          </a:p>
        </p:txBody>
      </p:sp>
      <p:sp>
        <p:nvSpPr>
          <p:cNvPr id="16" name="Shape 12"/>
          <p:cNvSpPr/>
          <p:nvPr/>
        </p:nvSpPr>
        <p:spPr>
          <a:xfrm>
            <a:off x="4545482" y="5029200"/>
            <a:ext cx="182880" cy="182880"/>
          </a:xfrm>
          <a:prstGeom prst="ellipse">
            <a:avLst/>
          </a:prstGeom>
          <a:solidFill>
            <a:srgbClr val="C24E17"/>
          </a:solidFill>
          <a:ln w="12700">
            <a:solidFill>
              <a:srgbClr val="C24E17"/>
            </a:solidFill>
            <a:prstDash val="solid"/>
          </a:ln>
        </p:spPr>
        <p:txBody>
          <a:bodyPr/>
          <a:lstStyle/>
          <a:p>
            <a:endParaRPr lang="en-CA"/>
          </a:p>
        </p:txBody>
      </p:sp>
      <p:sp>
        <p:nvSpPr>
          <p:cNvPr id="17" name="Text 13"/>
          <p:cNvSpPr txBox="1"/>
          <p:nvPr/>
        </p:nvSpPr>
        <p:spPr>
          <a:xfrm>
            <a:off x="4838090" y="4956048"/>
            <a:ext cx="2808122"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Bad news</a:t>
            </a:r>
            <a:endParaRPr lang="en-US" sz="1450" dirty="0"/>
          </a:p>
        </p:txBody>
      </p:sp>
      <p:sp>
        <p:nvSpPr>
          <p:cNvPr id="18" name="Text 14"/>
          <p:cNvSpPr txBox="1"/>
          <p:nvPr/>
        </p:nvSpPr>
        <p:spPr>
          <a:xfrm>
            <a:off x="4563770" y="5358384"/>
            <a:ext cx="3064154" cy="749808"/>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Absolute values are off and some slopes differ. Likely trends that can be found with simpler models. </a:t>
            </a:r>
            <a:endParaRPr lang="en-US" sz="1250" dirty="0"/>
          </a:p>
        </p:txBody>
      </p:sp>
      <p:sp>
        <p:nvSpPr>
          <p:cNvPr id="19" name="Shape 15"/>
          <p:cNvSpPr/>
          <p:nvPr/>
        </p:nvSpPr>
        <p:spPr>
          <a:xfrm>
            <a:off x="8121701" y="4791456"/>
            <a:ext cx="3503066" cy="1481328"/>
          </a:xfrm>
          <a:prstGeom prst="roundRect">
            <a:avLst>
              <a:gd name="adj" fmla="val 4938"/>
            </a:avLst>
          </a:prstGeom>
          <a:solidFill>
            <a:srgbClr val="FBF1E7"/>
          </a:solidFill>
          <a:ln w="12700">
            <a:solidFill>
              <a:srgbClr val="D3DDE3"/>
            </a:solidFill>
            <a:prstDash val="solid"/>
          </a:ln>
        </p:spPr>
        <p:txBody>
          <a:bodyPr/>
          <a:lstStyle/>
          <a:p>
            <a:endParaRPr lang="en-CA"/>
          </a:p>
        </p:txBody>
      </p:sp>
      <p:sp>
        <p:nvSpPr>
          <p:cNvPr id="20" name="Shape 16"/>
          <p:cNvSpPr/>
          <p:nvPr/>
        </p:nvSpPr>
        <p:spPr>
          <a:xfrm>
            <a:off x="8322869" y="5029200"/>
            <a:ext cx="182880" cy="182880"/>
          </a:xfrm>
          <a:prstGeom prst="ellipse">
            <a:avLst/>
          </a:prstGeom>
          <a:solidFill>
            <a:srgbClr val="C24E17"/>
          </a:solidFill>
          <a:ln w="12700">
            <a:solidFill>
              <a:srgbClr val="C24E17"/>
            </a:solidFill>
            <a:prstDash val="solid"/>
          </a:ln>
        </p:spPr>
        <p:txBody>
          <a:bodyPr/>
          <a:lstStyle/>
          <a:p>
            <a:endParaRPr lang="en-CA"/>
          </a:p>
        </p:txBody>
      </p:sp>
      <p:sp>
        <p:nvSpPr>
          <p:cNvPr id="21" name="Text 17"/>
          <p:cNvSpPr txBox="1"/>
          <p:nvPr/>
        </p:nvSpPr>
        <p:spPr>
          <a:xfrm>
            <a:off x="8615477" y="4956048"/>
            <a:ext cx="2808122"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Worse</a:t>
            </a:r>
            <a:endParaRPr lang="en-US" sz="1450" dirty="0"/>
          </a:p>
        </p:txBody>
      </p:sp>
      <p:sp>
        <p:nvSpPr>
          <p:cNvPr id="22" name="Text 18"/>
          <p:cNvSpPr txBox="1"/>
          <p:nvPr/>
        </p:nvSpPr>
        <p:spPr>
          <a:xfrm>
            <a:off x="8341157" y="5358384"/>
            <a:ext cx="3064154" cy="749808"/>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Across a large enough resolution gap the ordering can flip: an under-resolved high-pressure run sits above a resolved low-pressure one.</a:t>
            </a:r>
            <a:endParaRPr lang="en-US" sz="1250" dirty="0"/>
          </a:p>
        </p:txBody>
      </p:sp>
      <p:sp>
        <p:nvSpPr>
          <p:cNvPr id="23" name="Text 19"/>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24" name="Text 20"/>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17</a:t>
            </a:r>
            <a:endParaRPr lang="en-US" sz="950" dirty="0"/>
          </a:p>
        </p:txBody>
      </p:sp>
      <p:pic>
        <p:nvPicPr>
          <p:cNvPr id="26" name="Picture 25">
            <a:extLst>
              <a:ext uri="{FF2B5EF4-FFF2-40B4-BE49-F238E27FC236}">
                <a16:creationId xmlns:a16="http://schemas.microsoft.com/office/drawing/2014/main" id="{3A67E164-736B-EB61-108D-6EE5E250269E}"/>
              </a:ext>
            </a:extLst>
          </p:cNvPr>
          <p:cNvPicPr>
            <a:picLocks noChangeAspect="1"/>
          </p:cNvPicPr>
          <p:nvPr/>
        </p:nvPicPr>
        <p:blipFill>
          <a:blip r:embed="rId3"/>
          <a:stretch>
            <a:fillRect/>
          </a:stretch>
        </p:blipFill>
        <p:spPr>
          <a:xfrm>
            <a:off x="7295561" y="1261872"/>
            <a:ext cx="3869241" cy="2901931"/>
          </a:xfrm>
          <a:prstGeom prst="rect">
            <a:avLst/>
          </a:prstGeom>
        </p:spPr>
      </p:pic>
      <p:pic>
        <p:nvPicPr>
          <p:cNvPr id="28" name="Picture 27">
            <a:extLst>
              <a:ext uri="{FF2B5EF4-FFF2-40B4-BE49-F238E27FC236}">
                <a16:creationId xmlns:a16="http://schemas.microsoft.com/office/drawing/2014/main" id="{0982E4C1-2FDC-C270-1665-21BC33B6856D}"/>
              </a:ext>
            </a:extLst>
          </p:cNvPr>
          <p:cNvPicPr>
            <a:picLocks noChangeAspect="1"/>
          </p:cNvPicPr>
          <p:nvPr/>
        </p:nvPicPr>
        <p:blipFill>
          <a:blip r:embed="rId4"/>
          <a:stretch>
            <a:fillRect/>
          </a:stretch>
        </p:blipFill>
        <p:spPr>
          <a:xfrm>
            <a:off x="3529964" y="1635997"/>
            <a:ext cx="3196381" cy="2397286"/>
          </a:xfrm>
          <a:prstGeom prst="rect">
            <a:avLst/>
          </a:prstGeom>
        </p:spPr>
      </p:pic>
      <p:pic>
        <p:nvPicPr>
          <p:cNvPr id="30" name="Picture 29">
            <a:extLst>
              <a:ext uri="{FF2B5EF4-FFF2-40B4-BE49-F238E27FC236}">
                <a16:creationId xmlns:a16="http://schemas.microsoft.com/office/drawing/2014/main" id="{BFC4E52D-2316-E79A-9102-120E8F19FF20}"/>
              </a:ext>
            </a:extLst>
          </p:cNvPr>
          <p:cNvPicPr>
            <a:picLocks noChangeAspect="1"/>
          </p:cNvPicPr>
          <p:nvPr/>
        </p:nvPicPr>
        <p:blipFill>
          <a:blip r:embed="rId5"/>
          <a:stretch>
            <a:fillRect/>
          </a:stretch>
        </p:blipFill>
        <p:spPr>
          <a:xfrm>
            <a:off x="238822" y="1671017"/>
            <a:ext cx="3196380" cy="239728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874520"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187452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ICIS 2025</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Thermionic DC discharge</a:t>
            </a:r>
            <a:endParaRPr lang="en-US" sz="2900" dirty="0"/>
          </a:p>
        </p:txBody>
      </p:sp>
      <p:sp>
        <p:nvSpPr>
          <p:cNvPr id="7" name="Text 4"/>
          <p:cNvSpPr txBox="1"/>
          <p:nvPr/>
        </p:nvSpPr>
        <p:spPr>
          <a:xfrm>
            <a:off x="566928" y="4096512"/>
            <a:ext cx="7406640" cy="237744"/>
          </a:xfrm>
          <a:prstGeom prst="rect">
            <a:avLst/>
          </a:prstGeom>
          <a:noFill/>
          <a:ln/>
        </p:spPr>
        <p:txBody>
          <a:bodyPr wrap="square" lIns="0" tIns="0" rIns="0" bIns="0" rtlCol="0" anchor="ctr"/>
          <a:lstStyle/>
          <a:p>
            <a:pPr marL="0" indent="0" algn="ctr">
              <a:buNone/>
            </a:pPr>
            <a:r>
              <a:rPr lang="en-US" sz="1050" i="1" dirty="0">
                <a:solidFill>
                  <a:srgbClr val="5D6B7E"/>
                </a:solidFill>
                <a:latin typeface="Calibri" pitchFamily="34" charset="0"/>
                <a:ea typeface="Calibri" pitchFamily="34" charset="-122"/>
                <a:cs typeface="Calibri" pitchFamily="34" charset="-120"/>
              </a:rPr>
              <a:t>Savard et al., J. Phys. Conf. Ser. 3237, 012014 (2026), Fig. 2: He⁺ density and φ</a:t>
            </a:r>
            <a:endParaRPr lang="en-US" sz="1050" dirty="0"/>
          </a:p>
        </p:txBody>
      </p:sp>
      <p:sp>
        <p:nvSpPr>
          <p:cNvPr id="8" name="Text 5"/>
          <p:cNvSpPr txBox="1"/>
          <p:nvPr/>
        </p:nvSpPr>
        <p:spPr>
          <a:xfrm>
            <a:off x="8138160" y="1353312"/>
            <a:ext cx="3474720" cy="3017520"/>
          </a:xfrm>
          <a:prstGeom prst="rect">
            <a:avLst/>
          </a:prstGeom>
          <a:noFill/>
          <a:ln/>
        </p:spPr>
        <p:txBody>
          <a:bodyPr wrap="square" lIns="0" tIns="0" rIns="0" bIns="0" rtlCol="0" anchor="t"/>
          <a:lstStyle/>
          <a:p>
            <a:pPr marL="0" indent="0">
              <a:spcAft>
                <a:spcPts val="700"/>
              </a:spcAft>
              <a:buNone/>
            </a:pPr>
            <a:r>
              <a:rPr lang="en-US" sz="1300" b="1" dirty="0">
                <a:solidFill>
                  <a:srgbClr val="16202E"/>
                </a:solidFill>
                <a:latin typeface="Calibri" pitchFamily="34" charset="0"/>
                <a:ea typeface="Calibri" pitchFamily="34" charset="-122"/>
                <a:cs typeface="Calibri" pitchFamily="34" charset="-120"/>
              </a:rPr>
              <a:t>Setup</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10 cm gap, 200 V across it, thermionic emission J</a:t>
            </a:r>
            <a:r>
              <a:rPr lang="en-US" sz="1200" baseline="-25000" dirty="0">
                <a:solidFill>
                  <a:srgbClr val="16202E"/>
                </a:solidFill>
                <a:latin typeface="Calibri" pitchFamily="34" charset="0"/>
                <a:ea typeface="Calibri" pitchFamily="34" charset="-122"/>
                <a:cs typeface="Calibri" pitchFamily="34" charset="-120"/>
              </a:rPr>
              <a:t>th</a:t>
            </a:r>
            <a:r>
              <a:rPr lang="en-US" sz="1200" dirty="0">
                <a:solidFill>
                  <a:srgbClr val="16202E"/>
                </a:solidFill>
                <a:latin typeface="Calibri" pitchFamily="34" charset="0"/>
                <a:ea typeface="Calibri" pitchFamily="34" charset="-122"/>
                <a:cs typeface="Calibri" pitchFamily="34" charset="-120"/>
              </a:rPr>
              <a:t> = 50 A/m² from the grounded electrode</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Helium, self-consistent through Monte Carlo collisions</a:t>
            </a:r>
            <a:endParaRPr lang="en-US" sz="1200" dirty="0"/>
          </a:p>
          <a:p>
            <a:pPr marL="0" indent="0">
              <a:spcAft>
                <a:spcPts val="700"/>
              </a:spcAft>
              <a:buNone/>
            </a:pPr>
            <a:endParaRPr lang="en-US" sz="1200" dirty="0"/>
          </a:p>
          <a:p>
            <a:pPr marL="0" indent="0">
              <a:spcAft>
                <a:spcPts val="700"/>
              </a:spcAft>
              <a:buNone/>
            </a:pPr>
            <a:r>
              <a:rPr lang="en-US" sz="1300" b="1" dirty="0">
                <a:solidFill>
                  <a:srgbClr val="16202E"/>
                </a:solidFill>
                <a:latin typeface="Calibri" pitchFamily="34" charset="0"/>
                <a:ea typeface="Calibri" pitchFamily="34" charset="-122"/>
                <a:cs typeface="Calibri" pitchFamily="34" charset="-120"/>
              </a:rPr>
              <a:t>Result</a:t>
            </a:r>
            <a:endParaRPr lang="en-US" sz="1200" dirty="0"/>
          </a:p>
          <a:p>
            <a:pPr marL="342900" indent="-342900">
              <a:spcAft>
                <a:spcPts val="700"/>
              </a:spcAft>
              <a:buSzPct val="100000"/>
              <a:buChar char="•"/>
            </a:pPr>
            <a:r>
              <a:rPr lang="en-US" sz="1200" dirty="0">
                <a:solidFill>
                  <a:srgbClr val="16202E"/>
                </a:solidFill>
                <a:latin typeface="Calibri" pitchFamily="34" charset="0"/>
                <a:ea typeface="Calibri" pitchFamily="34" charset="-122"/>
                <a:cs typeface="Calibri" pitchFamily="34" charset="-120"/>
              </a:rPr>
              <a:t>INGP with smoothing is the best of the under-resolved runs</a:t>
            </a:r>
            <a:endParaRPr lang="en-US" sz="1200" dirty="0"/>
          </a:p>
          <a:p>
            <a:pPr marL="0" indent="0">
              <a:spcAft>
                <a:spcPts val="700"/>
              </a:spcAft>
              <a:buNone/>
            </a:pPr>
            <a:endParaRPr lang="en-US" sz="1200" dirty="0"/>
          </a:p>
          <a:p>
            <a:pPr marL="0" indent="0">
              <a:spcAft>
                <a:spcPts val="700"/>
              </a:spcAft>
              <a:buNone/>
            </a:pPr>
            <a:r>
              <a:rPr lang="en-US" sz="1300" b="1" dirty="0">
                <a:solidFill>
                  <a:srgbClr val="0F7C8A"/>
                </a:solidFill>
                <a:latin typeface="Calibri" pitchFamily="34" charset="0"/>
                <a:ea typeface="Calibri" pitchFamily="34" charset="-122"/>
                <a:cs typeface="Calibri" pitchFamily="34" charset="-120"/>
              </a:rPr>
              <a:t>And this time, INGP is also the fastest. Accuracy still an issue!</a:t>
            </a:r>
            <a:endParaRPr lang="en-US" sz="12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66928" y="4626864"/>
          <a:ext cx="7406640" cy="1316736"/>
        </p:xfrm>
        <a:graphic>
          <a:graphicData uri="http://schemas.openxmlformats.org/drawingml/2006/table">
            <a:tbl>
              <a:tblPr/>
              <a:tblGrid>
                <a:gridCol w="329184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tblGrid>
              <a:tr h="329184">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Run</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0E1626"/>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Particles (s)</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0E1626"/>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Potential (s)</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0E1626"/>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Collisions (s)</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0E1626"/>
                    </a:solidFill>
                  </a:tcPr>
                </a:tc>
                <a:extLst>
                  <a:ext uri="{0D108BD9-81ED-4DB2-BD59-A6C34878D82A}">
                    <a16:rowId xmlns:a16="http://schemas.microsoft.com/office/drawing/2014/main" val="10000"/>
                  </a:ext>
                </a:extLst>
              </a:tr>
              <a:tr h="329184">
                <a:tc>
                  <a:txBody>
                    <a:bodyPr/>
                    <a:lstStyle/>
                    <a:p>
                      <a:pPr marL="0" indent="0">
                        <a:buNone/>
                      </a:pPr>
                      <a:r>
                        <a:rPr lang="en-US" sz="1150" dirty="0">
                          <a:solidFill>
                            <a:srgbClr val="5D6B7E"/>
                          </a:solidFill>
                          <a:latin typeface="Calibri" pitchFamily="34" charset="0"/>
                          <a:ea typeface="Calibri" pitchFamily="34" charset="-122"/>
                          <a:cs typeface="Calibri" pitchFamily="34" charset="-120"/>
                        </a:rPr>
                        <a:t>MC-PIC  ·  100 PPC, 1600 cells</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EFF4F6"/>
                    </a:solidFill>
                  </a:tcPr>
                </a:tc>
                <a:tc>
                  <a:txBody>
                    <a:bodyPr/>
                    <a:lstStyle/>
                    <a:p>
                      <a:pPr marL="0" indent="0" algn="ctr">
                        <a:buNone/>
                      </a:pPr>
                      <a:r>
                        <a:rPr lang="en-US" sz="1150" dirty="0">
                          <a:solidFill>
                            <a:srgbClr val="5D6B7E"/>
                          </a:solidFill>
                          <a:latin typeface="Calibri" pitchFamily="34" charset="0"/>
                          <a:ea typeface="Calibri" pitchFamily="34" charset="-122"/>
                          <a:cs typeface="Calibri" pitchFamily="34" charset="-120"/>
                        </a:rPr>
                        <a:t>1736</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EFF4F6"/>
                    </a:solidFill>
                  </a:tcPr>
                </a:tc>
                <a:tc>
                  <a:txBody>
                    <a:bodyPr/>
                    <a:lstStyle/>
                    <a:p>
                      <a:pPr marL="0" indent="0" algn="ctr">
                        <a:buNone/>
                      </a:pPr>
                      <a:r>
                        <a:rPr lang="en-US" sz="1150" dirty="0">
                          <a:solidFill>
                            <a:srgbClr val="5D6B7E"/>
                          </a:solidFill>
                          <a:latin typeface="Calibri" pitchFamily="34" charset="0"/>
                          <a:ea typeface="Calibri" pitchFamily="34" charset="-122"/>
                          <a:cs typeface="Calibri" pitchFamily="34" charset="-120"/>
                        </a:rPr>
                        <a:t>443</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EFF4F6"/>
                    </a:solidFill>
                  </a:tcPr>
                </a:tc>
                <a:tc>
                  <a:txBody>
                    <a:bodyPr/>
                    <a:lstStyle/>
                    <a:p>
                      <a:pPr marL="0" indent="0" algn="ctr">
                        <a:buNone/>
                      </a:pPr>
                      <a:r>
                        <a:rPr lang="en-US" sz="1150" dirty="0">
                          <a:solidFill>
                            <a:srgbClr val="5D6B7E"/>
                          </a:solidFill>
                          <a:latin typeface="Calibri" pitchFamily="34" charset="0"/>
                          <a:ea typeface="Calibri" pitchFamily="34" charset="-122"/>
                          <a:cs typeface="Calibri" pitchFamily="34" charset="-120"/>
                        </a:rPr>
                        <a:t>375</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EFF4F6"/>
                    </a:solidFill>
                  </a:tcPr>
                </a:tc>
                <a:extLst>
                  <a:ext uri="{0D108BD9-81ED-4DB2-BD59-A6C34878D82A}">
                    <a16:rowId xmlns:a16="http://schemas.microsoft.com/office/drawing/2014/main" val="10001"/>
                  </a:ext>
                </a:extLst>
              </a:tr>
              <a:tr h="329184">
                <a:tc>
                  <a:txBody>
                    <a:bodyPr/>
                    <a:lstStyle/>
                    <a:p>
                      <a:pPr marL="0" indent="0">
                        <a:buNone/>
                      </a:pPr>
                      <a:r>
                        <a:rPr lang="en-US" sz="1150" dirty="0">
                          <a:solidFill>
                            <a:srgbClr val="5D6B7E"/>
                          </a:solidFill>
                          <a:latin typeface="Calibri" pitchFamily="34" charset="0"/>
                          <a:ea typeface="Calibri" pitchFamily="34" charset="-122"/>
                          <a:cs typeface="Calibri" pitchFamily="34" charset="-120"/>
                        </a:rPr>
                        <a:t>EC-PIC  ·  100 PPC, 256 cells</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tcPr>
                </a:tc>
                <a:tc>
                  <a:txBody>
                    <a:bodyPr/>
                    <a:lstStyle/>
                    <a:p>
                      <a:pPr marL="0" indent="0" algn="ctr">
                        <a:buNone/>
                      </a:pPr>
                      <a:r>
                        <a:rPr lang="en-US" sz="1150" dirty="0">
                          <a:solidFill>
                            <a:srgbClr val="5D6B7E"/>
                          </a:solidFill>
                          <a:latin typeface="Calibri" pitchFamily="34" charset="0"/>
                          <a:ea typeface="Calibri" pitchFamily="34" charset="-122"/>
                          <a:cs typeface="Calibri" pitchFamily="34" charset="-120"/>
                        </a:rPr>
                        <a:t>706</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tcPr>
                </a:tc>
                <a:tc>
                  <a:txBody>
                    <a:bodyPr/>
                    <a:lstStyle/>
                    <a:p>
                      <a:pPr marL="0" indent="0" algn="ctr">
                        <a:buNone/>
                      </a:pPr>
                      <a:r>
                        <a:rPr lang="en-US" sz="1150" dirty="0">
                          <a:solidFill>
                            <a:srgbClr val="5D6B7E"/>
                          </a:solidFill>
                          <a:latin typeface="Calibri" pitchFamily="34" charset="0"/>
                          <a:ea typeface="Calibri" pitchFamily="34" charset="-122"/>
                          <a:cs typeface="Calibri" pitchFamily="34" charset="-120"/>
                        </a:rPr>
                        <a:t>72</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tcPr>
                </a:tc>
                <a:tc>
                  <a:txBody>
                    <a:bodyPr/>
                    <a:lstStyle/>
                    <a:p>
                      <a:pPr marL="0" indent="0" algn="ctr">
                        <a:buNone/>
                      </a:pPr>
                      <a:r>
                        <a:rPr lang="en-US" sz="1150" dirty="0">
                          <a:solidFill>
                            <a:srgbClr val="5D6B7E"/>
                          </a:solidFill>
                          <a:latin typeface="Calibri" pitchFamily="34" charset="0"/>
                          <a:ea typeface="Calibri" pitchFamily="34" charset="-122"/>
                          <a:cs typeface="Calibri" pitchFamily="34" charset="-120"/>
                        </a:rPr>
                        <a:t>364</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tcPr>
                </a:tc>
                <a:extLst>
                  <a:ext uri="{0D108BD9-81ED-4DB2-BD59-A6C34878D82A}">
                    <a16:rowId xmlns:a16="http://schemas.microsoft.com/office/drawing/2014/main" val="10002"/>
                  </a:ext>
                </a:extLst>
              </a:tr>
              <a:tr h="329184">
                <a:tc>
                  <a:txBody>
                    <a:bodyPr/>
                    <a:lstStyle/>
                    <a:p>
                      <a:pPr marL="0" indent="0">
                        <a:buNone/>
                      </a:pPr>
                      <a:r>
                        <a:rPr lang="en-US" sz="1150" b="1" dirty="0">
                          <a:solidFill>
                            <a:srgbClr val="0F7C8A"/>
                          </a:solidFill>
                          <a:latin typeface="Calibri" pitchFamily="34" charset="0"/>
                          <a:ea typeface="Calibri" pitchFamily="34" charset="-122"/>
                          <a:cs typeface="Calibri" pitchFamily="34" charset="-120"/>
                        </a:rPr>
                        <a:t>INGP + smoothing  ·  100 PPC, 256 cells</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EFF4F6"/>
                    </a:solidFill>
                  </a:tcPr>
                </a:tc>
                <a:tc>
                  <a:txBody>
                    <a:bodyPr/>
                    <a:lstStyle/>
                    <a:p>
                      <a:pPr marL="0" indent="0" algn="ctr">
                        <a:buNone/>
                      </a:pPr>
                      <a:r>
                        <a:rPr lang="en-US" sz="1150" b="1" dirty="0">
                          <a:solidFill>
                            <a:srgbClr val="0F7C8A"/>
                          </a:solidFill>
                          <a:latin typeface="Calibri" pitchFamily="34" charset="0"/>
                          <a:ea typeface="Calibri" pitchFamily="34" charset="-122"/>
                          <a:cs typeface="Calibri" pitchFamily="34" charset="-120"/>
                        </a:rPr>
                        <a:t>412</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EFF4F6"/>
                    </a:solidFill>
                  </a:tcPr>
                </a:tc>
                <a:tc>
                  <a:txBody>
                    <a:bodyPr/>
                    <a:lstStyle/>
                    <a:p>
                      <a:pPr marL="0" indent="0" algn="ctr">
                        <a:buNone/>
                      </a:pPr>
                      <a:r>
                        <a:rPr lang="en-US" sz="1150" b="1" dirty="0">
                          <a:solidFill>
                            <a:srgbClr val="0F7C8A"/>
                          </a:solidFill>
                          <a:latin typeface="Calibri" pitchFamily="34" charset="0"/>
                          <a:ea typeface="Calibri" pitchFamily="34" charset="-122"/>
                          <a:cs typeface="Calibri" pitchFamily="34" charset="-120"/>
                        </a:rPr>
                        <a:t>37</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EFF4F6"/>
                    </a:solidFill>
                  </a:tcPr>
                </a:tc>
                <a:tc>
                  <a:txBody>
                    <a:bodyPr/>
                    <a:lstStyle/>
                    <a:p>
                      <a:pPr marL="0" indent="0" algn="ctr">
                        <a:buNone/>
                      </a:pPr>
                      <a:r>
                        <a:rPr lang="en-US" sz="1150" b="1" dirty="0">
                          <a:solidFill>
                            <a:srgbClr val="0F7C8A"/>
                          </a:solidFill>
                          <a:latin typeface="Calibri" pitchFamily="34" charset="0"/>
                          <a:ea typeface="Calibri" pitchFamily="34" charset="-122"/>
                          <a:cs typeface="Calibri" pitchFamily="34" charset="-120"/>
                        </a:rPr>
                        <a:t>20</a:t>
                      </a:r>
                      <a:endParaRPr lang="en-US" sz="1150" dirty="0">
                        <a:latin typeface="Calibri" charset="0"/>
                        <a:ea typeface="Calibri" charset="0"/>
                        <a:cs typeface="Calibri" charset="0"/>
                      </a:endParaRPr>
                    </a:p>
                  </a:txBody>
                  <a:tcPr anchor="ctr">
                    <a:lnL w="9525" cap="flat" cmpd="sng" algn="ctr">
                      <a:solidFill>
                        <a:srgbClr val="D3DDE3"/>
                      </a:solidFill>
                      <a:prstDash val="solid"/>
                      <a:round/>
                      <a:headEnd type="none" w="med" len="med"/>
                      <a:tailEnd type="none" w="med" len="med"/>
                    </a:lnL>
                    <a:lnR w="9525" cap="flat" cmpd="sng" algn="ctr">
                      <a:solidFill>
                        <a:srgbClr val="D3DDE3"/>
                      </a:solidFill>
                      <a:prstDash val="solid"/>
                      <a:round/>
                      <a:headEnd type="none" w="med" len="med"/>
                      <a:tailEnd type="none" w="med" len="med"/>
                    </a:lnR>
                    <a:lnT w="9525" cap="flat" cmpd="sng" algn="ctr">
                      <a:solidFill>
                        <a:srgbClr val="D3DDE3"/>
                      </a:solidFill>
                      <a:prstDash val="solid"/>
                      <a:round/>
                      <a:headEnd type="none" w="med" len="med"/>
                      <a:tailEnd type="none" w="med" len="med"/>
                    </a:lnT>
                    <a:lnB w="9525" cap="flat" cmpd="sng" algn="ctr">
                      <a:solidFill>
                        <a:srgbClr val="D3DDE3"/>
                      </a:solidFill>
                      <a:prstDash val="solid"/>
                      <a:round/>
                      <a:headEnd type="none" w="med" len="med"/>
                      <a:tailEnd type="none" w="med" len="med"/>
                    </a:lnB>
                    <a:solidFill>
                      <a:srgbClr val="EFF4F6"/>
                    </a:solidFill>
                  </a:tcPr>
                </a:tc>
                <a:extLst>
                  <a:ext uri="{0D108BD9-81ED-4DB2-BD59-A6C34878D82A}">
                    <a16:rowId xmlns:a16="http://schemas.microsoft.com/office/drawing/2014/main" val="10003"/>
                  </a:ext>
                </a:extLst>
              </a:tr>
            </a:tbl>
          </a:graphicData>
        </a:graphic>
      </p:graphicFrame>
      <p:sp>
        <p:nvSpPr>
          <p:cNvPr id="10" name="Shape 6"/>
          <p:cNvSpPr/>
          <p:nvPr/>
        </p:nvSpPr>
        <p:spPr>
          <a:xfrm>
            <a:off x="8138160" y="4572000"/>
            <a:ext cx="3474720" cy="1426464"/>
          </a:xfrm>
          <a:prstGeom prst="roundRect">
            <a:avLst>
              <a:gd name="adj" fmla="val 5128"/>
            </a:avLst>
          </a:prstGeom>
          <a:solidFill>
            <a:srgbClr val="FBF1E7"/>
          </a:solidFill>
          <a:ln w="12700">
            <a:solidFill>
              <a:srgbClr val="F0DCC8"/>
            </a:solidFill>
            <a:prstDash val="solid"/>
          </a:ln>
        </p:spPr>
        <p:txBody>
          <a:bodyPr/>
          <a:lstStyle/>
          <a:p>
            <a:endParaRPr lang="en-CA"/>
          </a:p>
        </p:txBody>
      </p:sp>
      <p:sp>
        <p:nvSpPr>
          <p:cNvPr id="11" name="Text 7"/>
          <p:cNvSpPr txBox="1"/>
          <p:nvPr/>
        </p:nvSpPr>
        <p:spPr>
          <a:xfrm>
            <a:off x="8357616" y="4700016"/>
            <a:ext cx="3035808" cy="274320"/>
          </a:xfrm>
          <a:prstGeom prst="rect">
            <a:avLst/>
          </a:prstGeom>
          <a:noFill/>
          <a:ln/>
        </p:spPr>
        <p:txBody>
          <a:bodyPr wrap="square" lIns="0" tIns="0" rIns="0" bIns="0" rtlCol="0" anchor="ctr"/>
          <a:lstStyle/>
          <a:p>
            <a:pPr marL="0" indent="0">
              <a:buNone/>
            </a:pPr>
            <a:r>
              <a:rPr lang="en-US" sz="1250" b="1" dirty="0">
                <a:solidFill>
                  <a:srgbClr val="C24E17"/>
                </a:solidFill>
                <a:latin typeface="Calibri" pitchFamily="34" charset="0"/>
                <a:ea typeface="Calibri" pitchFamily="34" charset="-122"/>
                <a:cs typeface="Calibri" pitchFamily="34" charset="-120"/>
              </a:rPr>
              <a:t>With the 1D analytic push</a:t>
            </a:r>
            <a:endParaRPr lang="en-US" sz="1250" dirty="0"/>
          </a:p>
        </p:txBody>
      </p:sp>
      <p:sp>
        <p:nvSpPr>
          <p:cNvPr id="12" name="Text 8"/>
          <p:cNvSpPr txBox="1"/>
          <p:nvPr/>
        </p:nvSpPr>
        <p:spPr>
          <a:xfrm>
            <a:off x="8357616" y="5010912"/>
            <a:ext cx="3035808" cy="868680"/>
          </a:xfrm>
          <a:prstGeom prst="rect">
            <a:avLst/>
          </a:prstGeom>
          <a:noFill/>
          <a:ln/>
        </p:spPr>
        <p:txBody>
          <a:bodyPr wrap="square" lIns="0" tIns="0" rIns="0" bIns="0" rtlCol="0" anchor="ctr"/>
          <a:lstStyle/>
          <a:p>
            <a:pPr marL="0" indent="0">
              <a:lnSpc>
                <a:spcPct val="112000"/>
              </a:lnSpc>
              <a:buNone/>
            </a:pPr>
            <a:r>
              <a:rPr lang="en-US" sz="1200" dirty="0">
                <a:solidFill>
                  <a:srgbClr val="16202E"/>
                </a:solidFill>
                <a:latin typeface="Calibri" pitchFamily="34" charset="0"/>
                <a:ea typeface="Calibri" pitchFamily="34" charset="-122"/>
                <a:cs typeface="Calibri" pitchFamily="34" charset="-120"/>
              </a:rPr>
              <a:t>No Picard iterations here. Adding them in our 1D tests cost a factor of 2–3: which would erase most of this margin.</a:t>
            </a:r>
            <a:endParaRPr lang="en-US" sz="1200" dirty="0"/>
          </a:p>
        </p:txBody>
      </p:sp>
      <p:sp>
        <p:nvSpPr>
          <p:cNvPr id="13" name="Text 9"/>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4" name="Text 10"/>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18</a:t>
            </a:r>
            <a:endParaRPr lang="en-US" sz="950" dirty="0"/>
          </a:p>
        </p:txBody>
      </p:sp>
      <p:pic>
        <p:nvPicPr>
          <p:cNvPr id="15" name="Picture 14">
            <a:extLst>
              <a:ext uri="{FF2B5EF4-FFF2-40B4-BE49-F238E27FC236}">
                <a16:creationId xmlns:a16="http://schemas.microsoft.com/office/drawing/2014/main" id="{D9181E06-7ECC-90EB-8786-2EFC79421883}"/>
              </a:ext>
            </a:extLst>
          </p:cNvPr>
          <p:cNvPicPr>
            <a:picLocks noChangeAspect="1"/>
          </p:cNvPicPr>
          <p:nvPr/>
        </p:nvPicPr>
        <p:blipFill>
          <a:blip r:embed="rId3"/>
          <a:stretch>
            <a:fillRect/>
          </a:stretch>
        </p:blipFill>
        <p:spPr>
          <a:xfrm>
            <a:off x="566928" y="1261871"/>
            <a:ext cx="3425959" cy="2569469"/>
          </a:xfrm>
          <a:prstGeom prst="rect">
            <a:avLst/>
          </a:prstGeom>
        </p:spPr>
      </p:pic>
      <p:pic>
        <p:nvPicPr>
          <p:cNvPr id="17" name="Picture 16">
            <a:extLst>
              <a:ext uri="{FF2B5EF4-FFF2-40B4-BE49-F238E27FC236}">
                <a16:creationId xmlns:a16="http://schemas.microsoft.com/office/drawing/2014/main" id="{FB03F327-8BB6-AB54-A19B-AB017A994B36}"/>
              </a:ext>
            </a:extLst>
          </p:cNvPr>
          <p:cNvPicPr>
            <a:picLocks noChangeAspect="1"/>
          </p:cNvPicPr>
          <p:nvPr/>
        </p:nvPicPr>
        <p:blipFill>
          <a:blip r:embed="rId4"/>
          <a:stretch>
            <a:fillRect/>
          </a:stretch>
        </p:blipFill>
        <p:spPr>
          <a:xfrm>
            <a:off x="4204799" y="1261872"/>
            <a:ext cx="3425959" cy="256946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874520"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187452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TAKEAWAYS</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16202E"/>
                </a:solidFill>
                <a:latin typeface="Cambria" pitchFamily="34" charset="0"/>
                <a:ea typeface="Cambria" pitchFamily="34" charset="-122"/>
                <a:cs typeface="Cambria" pitchFamily="34" charset="-120"/>
              </a:rPr>
              <a:t>What this means if you are modelling an ion source</a:t>
            </a:r>
            <a:endParaRPr lang="en-US" sz="2900" dirty="0"/>
          </a:p>
        </p:txBody>
      </p:sp>
      <p:sp>
        <p:nvSpPr>
          <p:cNvPr id="5" name="Shape 3"/>
          <p:cNvSpPr/>
          <p:nvPr/>
        </p:nvSpPr>
        <p:spPr>
          <a:xfrm>
            <a:off x="566928" y="1408176"/>
            <a:ext cx="3503066" cy="1572768"/>
          </a:xfrm>
          <a:prstGeom prst="roundRect">
            <a:avLst>
              <a:gd name="adj" fmla="val 4651"/>
            </a:avLst>
          </a:prstGeom>
          <a:solidFill>
            <a:srgbClr val="EFF4F6"/>
          </a:solidFill>
          <a:ln w="12700">
            <a:solidFill>
              <a:srgbClr val="D3DDE3"/>
            </a:solidFill>
            <a:prstDash val="solid"/>
          </a:ln>
        </p:spPr>
        <p:txBody>
          <a:bodyPr/>
          <a:lstStyle/>
          <a:p>
            <a:endParaRPr lang="en-CA"/>
          </a:p>
        </p:txBody>
      </p:sp>
      <p:sp>
        <p:nvSpPr>
          <p:cNvPr id="6" name="Shape 4"/>
          <p:cNvSpPr/>
          <p:nvPr/>
        </p:nvSpPr>
        <p:spPr>
          <a:xfrm>
            <a:off x="768096" y="1645920"/>
            <a:ext cx="182880" cy="182880"/>
          </a:xfrm>
          <a:prstGeom prst="ellipse">
            <a:avLst/>
          </a:prstGeom>
          <a:solidFill>
            <a:srgbClr val="0F7C8A"/>
          </a:solidFill>
          <a:ln w="12700">
            <a:solidFill>
              <a:srgbClr val="0F7C8A"/>
            </a:solidFill>
            <a:prstDash val="solid"/>
          </a:ln>
        </p:spPr>
        <p:txBody>
          <a:bodyPr/>
          <a:lstStyle/>
          <a:p>
            <a:endParaRPr lang="en-CA"/>
          </a:p>
        </p:txBody>
      </p:sp>
      <p:sp>
        <p:nvSpPr>
          <p:cNvPr id="7" name="Text 5"/>
          <p:cNvSpPr txBox="1"/>
          <p:nvPr/>
        </p:nvSpPr>
        <p:spPr>
          <a:xfrm>
            <a:off x="1060704" y="1572768"/>
            <a:ext cx="2808122"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Converge everything</a:t>
            </a:r>
            <a:endParaRPr lang="en-US" sz="1450" dirty="0"/>
          </a:p>
        </p:txBody>
      </p:sp>
      <p:sp>
        <p:nvSpPr>
          <p:cNvPr id="8" name="Text 6"/>
          <p:cNvSpPr txBox="1"/>
          <p:nvPr/>
        </p:nvSpPr>
        <p:spPr>
          <a:xfrm>
            <a:off x="786384" y="1975104"/>
            <a:ext cx="3064154" cy="841248"/>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Test Δx, Δt and PPC for every scheme. Charge and energy conservation hold at any resolution: they are not accuracy diagnostics.</a:t>
            </a:r>
            <a:endParaRPr lang="en-US" sz="1250" dirty="0"/>
          </a:p>
        </p:txBody>
      </p:sp>
      <p:sp>
        <p:nvSpPr>
          <p:cNvPr id="9" name="Shape 7"/>
          <p:cNvSpPr/>
          <p:nvPr/>
        </p:nvSpPr>
        <p:spPr>
          <a:xfrm>
            <a:off x="4344314" y="1408176"/>
            <a:ext cx="3503066" cy="1572768"/>
          </a:xfrm>
          <a:prstGeom prst="roundRect">
            <a:avLst>
              <a:gd name="adj" fmla="val 4651"/>
            </a:avLst>
          </a:prstGeom>
          <a:solidFill>
            <a:srgbClr val="EFF4F6"/>
          </a:solidFill>
          <a:ln w="12700">
            <a:solidFill>
              <a:srgbClr val="D3DDE3"/>
            </a:solidFill>
            <a:prstDash val="solid"/>
          </a:ln>
        </p:spPr>
        <p:txBody>
          <a:bodyPr/>
          <a:lstStyle/>
          <a:p>
            <a:endParaRPr lang="en-CA"/>
          </a:p>
        </p:txBody>
      </p:sp>
      <p:sp>
        <p:nvSpPr>
          <p:cNvPr id="10" name="Shape 8"/>
          <p:cNvSpPr/>
          <p:nvPr/>
        </p:nvSpPr>
        <p:spPr>
          <a:xfrm>
            <a:off x="4545482" y="1645920"/>
            <a:ext cx="182880" cy="182880"/>
          </a:xfrm>
          <a:prstGeom prst="ellipse">
            <a:avLst/>
          </a:prstGeom>
          <a:solidFill>
            <a:srgbClr val="0F7C8A"/>
          </a:solidFill>
          <a:ln w="12700">
            <a:solidFill>
              <a:srgbClr val="0F7C8A"/>
            </a:solidFill>
            <a:prstDash val="solid"/>
          </a:ln>
        </p:spPr>
        <p:txBody>
          <a:bodyPr/>
          <a:lstStyle/>
          <a:p>
            <a:endParaRPr lang="en-CA"/>
          </a:p>
        </p:txBody>
      </p:sp>
      <p:sp>
        <p:nvSpPr>
          <p:cNvPr id="11" name="Text 9"/>
          <p:cNvSpPr txBox="1"/>
          <p:nvPr/>
        </p:nvSpPr>
        <p:spPr>
          <a:xfrm>
            <a:off x="4838090" y="1572768"/>
            <a:ext cx="2808122"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Consider total particles</a:t>
            </a:r>
            <a:endParaRPr lang="en-US" sz="1450" dirty="0"/>
          </a:p>
        </p:txBody>
      </p:sp>
      <p:sp>
        <p:nvSpPr>
          <p:cNvPr id="12" name="Text 10"/>
          <p:cNvSpPr txBox="1"/>
          <p:nvPr/>
        </p:nvSpPr>
        <p:spPr>
          <a:xfrm>
            <a:off x="4563770" y="1975104"/>
            <a:ext cx="3064154" cy="841248"/>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When the cell counts differ, report the total number of macro-particles. The cell holding the fewest sets the noise floor for the whole domain.</a:t>
            </a:r>
            <a:endParaRPr lang="en-US" sz="1250" dirty="0"/>
          </a:p>
        </p:txBody>
      </p:sp>
      <p:sp>
        <p:nvSpPr>
          <p:cNvPr id="13" name="Shape 11"/>
          <p:cNvSpPr/>
          <p:nvPr/>
        </p:nvSpPr>
        <p:spPr>
          <a:xfrm>
            <a:off x="8121701" y="1408176"/>
            <a:ext cx="3503066" cy="1572768"/>
          </a:xfrm>
          <a:prstGeom prst="roundRect">
            <a:avLst>
              <a:gd name="adj" fmla="val 4651"/>
            </a:avLst>
          </a:prstGeom>
          <a:solidFill>
            <a:srgbClr val="EFF4F6"/>
          </a:solidFill>
          <a:ln w="12700">
            <a:solidFill>
              <a:srgbClr val="D3DDE3"/>
            </a:solidFill>
            <a:prstDash val="solid"/>
          </a:ln>
        </p:spPr>
        <p:txBody>
          <a:bodyPr/>
          <a:lstStyle/>
          <a:p>
            <a:endParaRPr lang="en-CA"/>
          </a:p>
        </p:txBody>
      </p:sp>
      <p:sp>
        <p:nvSpPr>
          <p:cNvPr id="14" name="Shape 12"/>
          <p:cNvSpPr/>
          <p:nvPr/>
        </p:nvSpPr>
        <p:spPr>
          <a:xfrm>
            <a:off x="8322869" y="1645920"/>
            <a:ext cx="182880" cy="182880"/>
          </a:xfrm>
          <a:prstGeom prst="ellipse">
            <a:avLst/>
          </a:prstGeom>
          <a:solidFill>
            <a:srgbClr val="0F7C8A"/>
          </a:solidFill>
          <a:ln w="12700">
            <a:solidFill>
              <a:srgbClr val="0F7C8A"/>
            </a:solidFill>
            <a:prstDash val="solid"/>
          </a:ln>
        </p:spPr>
        <p:txBody>
          <a:bodyPr/>
          <a:lstStyle/>
          <a:p>
            <a:endParaRPr lang="en-CA"/>
          </a:p>
        </p:txBody>
      </p:sp>
      <p:sp>
        <p:nvSpPr>
          <p:cNvPr id="15" name="Text 13"/>
          <p:cNvSpPr txBox="1"/>
          <p:nvPr/>
        </p:nvSpPr>
        <p:spPr>
          <a:xfrm>
            <a:off x="8615477" y="1572768"/>
            <a:ext cx="2808122"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Coarse bulk is not free</a:t>
            </a:r>
            <a:endParaRPr lang="en-US" sz="1450" dirty="0"/>
          </a:p>
        </p:txBody>
      </p:sp>
      <p:sp>
        <p:nvSpPr>
          <p:cNvPr id="16" name="Text 14"/>
          <p:cNvSpPr txBox="1"/>
          <p:nvPr/>
        </p:nvSpPr>
        <p:spPr>
          <a:xfrm>
            <a:off x="8341157" y="1975104"/>
            <a:ext cx="3064154" cy="841248"/>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Resolving the sheath while relaxing the quasi-neutral region did not give an accurate answer in any case we ran: active or passive sheath, with or without collisions.</a:t>
            </a:r>
            <a:endParaRPr lang="en-US" sz="1250" dirty="0"/>
          </a:p>
        </p:txBody>
      </p:sp>
      <p:sp>
        <p:nvSpPr>
          <p:cNvPr id="17" name="Shape 15"/>
          <p:cNvSpPr/>
          <p:nvPr/>
        </p:nvSpPr>
        <p:spPr>
          <a:xfrm>
            <a:off x="566928" y="3255264"/>
            <a:ext cx="3503066" cy="1572768"/>
          </a:xfrm>
          <a:prstGeom prst="roundRect">
            <a:avLst>
              <a:gd name="adj" fmla="val 4651"/>
            </a:avLst>
          </a:prstGeom>
          <a:solidFill>
            <a:srgbClr val="FBF1E7"/>
          </a:solidFill>
          <a:ln w="12700">
            <a:solidFill>
              <a:srgbClr val="D3DDE3"/>
            </a:solidFill>
            <a:prstDash val="solid"/>
          </a:ln>
        </p:spPr>
        <p:txBody>
          <a:bodyPr/>
          <a:lstStyle/>
          <a:p>
            <a:endParaRPr lang="en-CA"/>
          </a:p>
        </p:txBody>
      </p:sp>
      <p:sp>
        <p:nvSpPr>
          <p:cNvPr id="18" name="Shape 16"/>
          <p:cNvSpPr/>
          <p:nvPr/>
        </p:nvSpPr>
        <p:spPr>
          <a:xfrm>
            <a:off x="768096" y="3493008"/>
            <a:ext cx="182880" cy="182880"/>
          </a:xfrm>
          <a:prstGeom prst="ellipse">
            <a:avLst/>
          </a:prstGeom>
          <a:solidFill>
            <a:srgbClr val="C24E17"/>
          </a:solidFill>
          <a:ln w="12700">
            <a:solidFill>
              <a:srgbClr val="C24E17"/>
            </a:solidFill>
            <a:prstDash val="solid"/>
          </a:ln>
        </p:spPr>
        <p:txBody>
          <a:bodyPr/>
          <a:lstStyle/>
          <a:p>
            <a:endParaRPr lang="en-CA"/>
          </a:p>
        </p:txBody>
      </p:sp>
      <p:sp>
        <p:nvSpPr>
          <p:cNvPr id="19" name="Text 17"/>
          <p:cNvSpPr txBox="1"/>
          <p:nvPr/>
        </p:nvSpPr>
        <p:spPr>
          <a:xfrm>
            <a:off x="1060704" y="3419856"/>
            <a:ext cx="2808122"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Fair comparison</a:t>
            </a:r>
            <a:endParaRPr lang="en-US" sz="1450" dirty="0"/>
          </a:p>
        </p:txBody>
      </p:sp>
      <p:sp>
        <p:nvSpPr>
          <p:cNvPr id="20" name="Text 18"/>
          <p:cNvSpPr txBox="1"/>
          <p:nvPr/>
        </p:nvSpPr>
        <p:spPr>
          <a:xfrm>
            <a:off x="786384" y="3822192"/>
            <a:ext cx="3064154" cy="841248"/>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Coarsen both schemes, fix the reference before the sweep, and plot error against wall time rather than error alone.</a:t>
            </a:r>
            <a:endParaRPr lang="en-US" sz="1250" dirty="0"/>
          </a:p>
        </p:txBody>
      </p:sp>
      <p:sp>
        <p:nvSpPr>
          <p:cNvPr id="21" name="Shape 19"/>
          <p:cNvSpPr/>
          <p:nvPr/>
        </p:nvSpPr>
        <p:spPr>
          <a:xfrm>
            <a:off x="4344314" y="3255264"/>
            <a:ext cx="3503066" cy="1572768"/>
          </a:xfrm>
          <a:prstGeom prst="roundRect">
            <a:avLst>
              <a:gd name="adj" fmla="val 4651"/>
            </a:avLst>
          </a:prstGeom>
          <a:solidFill>
            <a:srgbClr val="FBF1E7"/>
          </a:solidFill>
          <a:ln w="12700">
            <a:solidFill>
              <a:srgbClr val="D3DDE3"/>
            </a:solidFill>
            <a:prstDash val="solid"/>
          </a:ln>
        </p:spPr>
        <p:txBody>
          <a:bodyPr/>
          <a:lstStyle/>
          <a:p>
            <a:endParaRPr lang="en-CA"/>
          </a:p>
        </p:txBody>
      </p:sp>
      <p:sp>
        <p:nvSpPr>
          <p:cNvPr id="22" name="Shape 20"/>
          <p:cNvSpPr/>
          <p:nvPr/>
        </p:nvSpPr>
        <p:spPr>
          <a:xfrm>
            <a:off x="4545482" y="3493008"/>
            <a:ext cx="182880" cy="182880"/>
          </a:xfrm>
          <a:prstGeom prst="ellipse">
            <a:avLst/>
          </a:prstGeom>
          <a:solidFill>
            <a:srgbClr val="C24E17"/>
          </a:solidFill>
          <a:ln w="12700">
            <a:solidFill>
              <a:srgbClr val="C24E17"/>
            </a:solidFill>
            <a:prstDash val="solid"/>
          </a:ln>
        </p:spPr>
        <p:txBody>
          <a:bodyPr/>
          <a:lstStyle/>
          <a:p>
            <a:endParaRPr lang="en-CA"/>
          </a:p>
        </p:txBody>
      </p:sp>
      <p:sp>
        <p:nvSpPr>
          <p:cNvPr id="23" name="Text 21"/>
          <p:cNvSpPr txBox="1"/>
          <p:nvPr/>
        </p:nvSpPr>
        <p:spPr>
          <a:xfrm>
            <a:off x="4838090" y="3419856"/>
            <a:ext cx="2808122"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Consider 1D timings</a:t>
            </a:r>
            <a:endParaRPr lang="en-US" sz="1450" dirty="0"/>
          </a:p>
        </p:txBody>
      </p:sp>
      <p:sp>
        <p:nvSpPr>
          <p:cNvPr id="24" name="Text 22"/>
          <p:cNvSpPr txBox="1"/>
          <p:nvPr/>
        </p:nvSpPr>
        <p:spPr>
          <a:xfrm>
            <a:off x="4563770" y="3822192"/>
            <a:ext cx="3064154" cy="841248"/>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The 1D INGP analytic push has no Picard iterations. Treat every 1D implicit runtime as an optimistic bound on 2D and 3D.</a:t>
            </a:r>
            <a:endParaRPr lang="en-US" sz="1250" dirty="0"/>
          </a:p>
        </p:txBody>
      </p:sp>
      <p:sp>
        <p:nvSpPr>
          <p:cNvPr id="25" name="Shape 23"/>
          <p:cNvSpPr/>
          <p:nvPr/>
        </p:nvSpPr>
        <p:spPr>
          <a:xfrm>
            <a:off x="8121701" y="3255264"/>
            <a:ext cx="3503066" cy="1572768"/>
          </a:xfrm>
          <a:prstGeom prst="roundRect">
            <a:avLst>
              <a:gd name="adj" fmla="val 4651"/>
            </a:avLst>
          </a:prstGeom>
          <a:solidFill>
            <a:srgbClr val="FBF1E7"/>
          </a:solidFill>
          <a:ln w="12700">
            <a:solidFill>
              <a:srgbClr val="D3DDE3"/>
            </a:solidFill>
            <a:prstDash val="solid"/>
          </a:ln>
        </p:spPr>
        <p:txBody>
          <a:bodyPr/>
          <a:lstStyle/>
          <a:p>
            <a:endParaRPr lang="en-CA"/>
          </a:p>
        </p:txBody>
      </p:sp>
      <p:sp>
        <p:nvSpPr>
          <p:cNvPr id="26" name="Shape 24"/>
          <p:cNvSpPr/>
          <p:nvPr/>
        </p:nvSpPr>
        <p:spPr>
          <a:xfrm>
            <a:off x="8322869" y="3493008"/>
            <a:ext cx="182880" cy="182880"/>
          </a:xfrm>
          <a:prstGeom prst="ellipse">
            <a:avLst/>
          </a:prstGeom>
          <a:solidFill>
            <a:srgbClr val="C24E17"/>
          </a:solidFill>
          <a:ln w="12700">
            <a:solidFill>
              <a:srgbClr val="C24E17"/>
            </a:solidFill>
            <a:prstDash val="solid"/>
          </a:ln>
        </p:spPr>
        <p:txBody>
          <a:bodyPr/>
          <a:lstStyle/>
          <a:p>
            <a:endParaRPr lang="en-CA"/>
          </a:p>
        </p:txBody>
      </p:sp>
      <p:sp>
        <p:nvSpPr>
          <p:cNvPr id="27" name="Text 25"/>
          <p:cNvSpPr txBox="1"/>
          <p:nvPr/>
        </p:nvSpPr>
        <p:spPr>
          <a:xfrm>
            <a:off x="8615477" y="3419856"/>
            <a:ext cx="2808122" cy="329184"/>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Try smoothing</a:t>
            </a:r>
            <a:endParaRPr lang="en-US" sz="1450" dirty="0"/>
          </a:p>
        </p:txBody>
      </p:sp>
      <p:sp>
        <p:nvSpPr>
          <p:cNvPr id="28" name="Text 26"/>
          <p:cNvSpPr txBox="1"/>
          <p:nvPr/>
        </p:nvSpPr>
        <p:spPr>
          <a:xfrm>
            <a:off x="8341157" y="3822192"/>
            <a:ext cx="3064154" cy="841248"/>
          </a:xfrm>
          <a:prstGeom prst="rect">
            <a:avLst/>
          </a:prstGeom>
          <a:noFill/>
          <a:ln/>
        </p:spPr>
        <p:txBody>
          <a:bodyPr wrap="square" lIns="0" tIns="0" rIns="0" bIns="0" rtlCol="0" anchor="t"/>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Binomial </a:t>
            </a:r>
            <a:r>
              <a:rPr lang="en-US" sz="1250">
                <a:solidFill>
                  <a:srgbClr val="5D6B7E"/>
                </a:solidFill>
                <a:latin typeface="Calibri" pitchFamily="34" charset="0"/>
                <a:ea typeface="Calibri" pitchFamily="34" charset="-122"/>
                <a:cs typeface="Calibri" pitchFamily="34" charset="-120"/>
              </a:rPr>
              <a:t>smoothing decreased </a:t>
            </a:r>
            <a:r>
              <a:rPr lang="en-US" sz="1250" dirty="0">
                <a:solidFill>
                  <a:srgbClr val="5D6B7E"/>
                </a:solidFill>
                <a:latin typeface="Calibri" pitchFamily="34" charset="0"/>
                <a:ea typeface="Calibri" pitchFamily="34" charset="-122"/>
                <a:cs typeface="Calibri" pitchFamily="34" charset="-120"/>
              </a:rPr>
              <a:t>density error for a quasi-static sheath: which is what DC discharges and emissive surfaces produce.</a:t>
            </a:r>
            <a:endParaRPr lang="en-US" sz="1250" dirty="0"/>
          </a:p>
        </p:txBody>
      </p:sp>
      <p:sp>
        <p:nvSpPr>
          <p:cNvPr id="29" name="Shape 27"/>
          <p:cNvSpPr/>
          <p:nvPr/>
        </p:nvSpPr>
        <p:spPr>
          <a:xfrm>
            <a:off x="566928" y="5870448"/>
            <a:ext cx="11057839" cy="566928"/>
          </a:xfrm>
          <a:prstGeom prst="roundRect">
            <a:avLst>
              <a:gd name="adj" fmla="val 14516"/>
            </a:avLst>
          </a:prstGeom>
          <a:solidFill>
            <a:srgbClr val="FBF1E7"/>
          </a:solidFill>
          <a:ln w="12700">
            <a:solidFill>
              <a:srgbClr val="F0DCC8"/>
            </a:solidFill>
            <a:prstDash val="solid"/>
          </a:ln>
        </p:spPr>
        <p:txBody>
          <a:bodyPr/>
          <a:lstStyle/>
          <a:p>
            <a:endParaRPr lang="en-CA"/>
          </a:p>
        </p:txBody>
      </p:sp>
      <p:sp>
        <p:nvSpPr>
          <p:cNvPr id="30" name="Shape 28"/>
          <p:cNvSpPr/>
          <p:nvPr/>
        </p:nvSpPr>
        <p:spPr>
          <a:xfrm>
            <a:off x="768096" y="6053328"/>
            <a:ext cx="201168" cy="201168"/>
          </a:xfrm>
          <a:prstGeom prst="ellipse">
            <a:avLst/>
          </a:prstGeom>
          <a:solidFill>
            <a:srgbClr val="0F7C8A"/>
          </a:solidFill>
          <a:ln w="12700">
            <a:solidFill>
              <a:srgbClr val="0F7C8A"/>
            </a:solidFill>
            <a:prstDash val="solid"/>
          </a:ln>
        </p:spPr>
        <p:txBody>
          <a:bodyPr/>
          <a:lstStyle/>
          <a:p>
            <a:endParaRPr lang="en-CA"/>
          </a:p>
        </p:txBody>
      </p:sp>
      <p:sp>
        <p:nvSpPr>
          <p:cNvPr id="31" name="Text 29"/>
          <p:cNvSpPr txBox="1"/>
          <p:nvPr/>
        </p:nvSpPr>
        <p:spPr>
          <a:xfrm>
            <a:off x="1078992" y="5897880"/>
            <a:ext cx="10344607" cy="512064"/>
          </a:xfrm>
          <a:prstGeom prst="rect">
            <a:avLst/>
          </a:prstGeom>
          <a:noFill/>
          <a:ln/>
        </p:spPr>
        <p:txBody>
          <a:bodyPr wrap="square" lIns="0" tIns="0" rIns="0" bIns="0" rtlCol="0" anchor="ctr"/>
          <a:lstStyle/>
          <a:p>
            <a:pPr marL="0" indent="0">
              <a:buNone/>
            </a:pPr>
            <a:r>
              <a:rPr lang="en-US" sz="1400" b="1" dirty="0">
                <a:solidFill>
                  <a:srgbClr val="16202E"/>
                </a:solidFill>
                <a:latin typeface="Calibri" pitchFamily="34" charset="0"/>
                <a:ea typeface="Calibri" pitchFamily="34" charset="-122"/>
                <a:cs typeface="Calibri" pitchFamily="34" charset="-120"/>
              </a:rPr>
              <a:t>The implicit scheme is not a drop-in replacement for explicit PIC. It is a different tool, with a regime where it is the only one that runs at all.</a:t>
            </a:r>
            <a:endParaRPr lang="en-US" sz="1400" dirty="0"/>
          </a:p>
        </p:txBody>
      </p:sp>
      <p:sp>
        <p:nvSpPr>
          <p:cNvPr id="32" name="Text 30"/>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33" name="Text 31"/>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19</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E1626"/>
        </a:solidFill>
        <a:effectLst/>
      </p:bgPr>
    </p:bg>
    <p:spTree>
      <p:nvGrpSpPr>
        <p:cNvPr id="1" name=""/>
        <p:cNvGrpSpPr/>
        <p:nvPr/>
      </p:nvGrpSpPr>
      <p:grpSpPr>
        <a:xfrm>
          <a:off x="0" y="0"/>
          <a:ext cx="0" cy="0"/>
          <a:chOff x="0" y="0"/>
          <a:chExt cx="0" cy="0"/>
        </a:xfrm>
      </p:grpSpPr>
      <p:sp>
        <p:nvSpPr>
          <p:cNvPr id="2" name="Shape 0"/>
          <p:cNvSpPr/>
          <p:nvPr/>
        </p:nvSpPr>
        <p:spPr>
          <a:xfrm>
            <a:off x="566928" y="384048"/>
            <a:ext cx="1527048" cy="256032"/>
          </a:xfrm>
          <a:prstGeom prst="roundRect">
            <a:avLst>
              <a:gd name="adj" fmla="val 46429"/>
            </a:avLst>
          </a:prstGeom>
          <a:solidFill>
            <a:srgbClr val="E8A33D"/>
          </a:solidFill>
          <a:ln w="12700">
            <a:solidFill>
              <a:srgbClr val="E8A33D"/>
            </a:solidFill>
            <a:prstDash val="solid"/>
          </a:ln>
        </p:spPr>
        <p:txBody>
          <a:bodyPr/>
          <a:lstStyle/>
          <a:p>
            <a:endParaRPr lang="en-CA"/>
          </a:p>
        </p:txBody>
      </p:sp>
      <p:sp>
        <p:nvSpPr>
          <p:cNvPr id="3" name="Text 1"/>
          <p:cNvSpPr txBox="1"/>
          <p:nvPr/>
        </p:nvSpPr>
        <p:spPr>
          <a:xfrm>
            <a:off x="566928" y="384048"/>
            <a:ext cx="1527048"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OUTLOOK</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900" b="1" dirty="0">
                <a:solidFill>
                  <a:srgbClr val="FFFFFF"/>
                </a:solidFill>
                <a:latin typeface="Cambria" pitchFamily="34" charset="0"/>
                <a:ea typeface="Cambria" pitchFamily="34" charset="-122"/>
                <a:cs typeface="Cambria" pitchFamily="34" charset="-120"/>
              </a:rPr>
              <a:t>Open questions</a:t>
            </a:r>
            <a:endParaRPr lang="en-US" sz="2900" dirty="0"/>
          </a:p>
        </p:txBody>
      </p:sp>
      <p:sp>
        <p:nvSpPr>
          <p:cNvPr id="5" name="Shape 3"/>
          <p:cNvSpPr/>
          <p:nvPr/>
        </p:nvSpPr>
        <p:spPr>
          <a:xfrm>
            <a:off x="585216" y="1636776"/>
            <a:ext cx="237744" cy="237744"/>
          </a:xfrm>
          <a:prstGeom prst="ellipse">
            <a:avLst/>
          </a:prstGeom>
          <a:solidFill>
            <a:srgbClr val="E8A33D"/>
          </a:solidFill>
          <a:ln w="12700">
            <a:solidFill>
              <a:srgbClr val="E8A33D"/>
            </a:solidFill>
            <a:prstDash val="solid"/>
          </a:ln>
        </p:spPr>
        <p:txBody>
          <a:bodyPr/>
          <a:lstStyle/>
          <a:p>
            <a:endParaRPr lang="en-CA"/>
          </a:p>
        </p:txBody>
      </p:sp>
      <p:sp>
        <p:nvSpPr>
          <p:cNvPr id="6" name="Text 4"/>
          <p:cNvSpPr txBox="1"/>
          <p:nvPr/>
        </p:nvSpPr>
        <p:spPr>
          <a:xfrm>
            <a:off x="585216" y="1636776"/>
            <a:ext cx="237744" cy="237744"/>
          </a:xfrm>
          <a:prstGeom prst="rect">
            <a:avLst/>
          </a:prstGeom>
          <a:noFill/>
          <a:ln/>
        </p:spPr>
        <p:txBody>
          <a:bodyPr wrap="square" lIns="0" tIns="0" rIns="0" bIns="0" rtlCol="0" anchor="ctr"/>
          <a:lstStyle/>
          <a:p>
            <a:pPr marL="0" indent="0" algn="ctr">
              <a:buNone/>
            </a:pPr>
            <a:r>
              <a:rPr lang="en-US" sz="1150" b="1" dirty="0">
                <a:solidFill>
                  <a:srgbClr val="0E1626"/>
                </a:solidFill>
                <a:latin typeface="Calibri" pitchFamily="34" charset="0"/>
                <a:ea typeface="Calibri" pitchFamily="34" charset="-122"/>
                <a:cs typeface="Calibri" pitchFamily="34" charset="-120"/>
              </a:rPr>
              <a:t>1</a:t>
            </a:r>
            <a:endParaRPr lang="en-US" sz="1150" dirty="0"/>
          </a:p>
        </p:txBody>
      </p:sp>
      <p:sp>
        <p:nvSpPr>
          <p:cNvPr id="7" name="Text 5"/>
          <p:cNvSpPr txBox="1"/>
          <p:nvPr/>
        </p:nvSpPr>
        <p:spPr>
          <a:xfrm>
            <a:off x="987552" y="1572768"/>
            <a:ext cx="3200400" cy="365760"/>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Where is the real crossover?</a:t>
            </a:r>
            <a:endParaRPr lang="en-US" sz="1450" dirty="0"/>
          </a:p>
        </p:txBody>
      </p:sp>
      <p:sp>
        <p:nvSpPr>
          <p:cNvPr id="8" name="Text 6"/>
          <p:cNvSpPr txBox="1"/>
          <p:nvPr/>
        </p:nvSpPr>
        <p:spPr>
          <a:xfrm>
            <a:off x="4315968" y="1554480"/>
            <a:ext cx="7315200" cy="658368"/>
          </a:xfrm>
          <a:prstGeom prst="rect">
            <a:avLst/>
          </a:prstGeom>
          <a:noFill/>
          <a:ln/>
        </p:spPr>
        <p:txBody>
          <a:bodyPr wrap="square" lIns="0" tIns="0" rIns="0" bIns="0" rtlCol="0" anchor="ctr"/>
          <a:lstStyle/>
          <a:p>
            <a:pPr marL="0" indent="0">
              <a:lnSpc>
                <a:spcPct val="110000"/>
              </a:lnSpc>
              <a:buNone/>
            </a:pPr>
            <a:r>
              <a:rPr lang="en-US" sz="1300" dirty="0">
                <a:solidFill>
                  <a:srgbClr val="9CB2C4"/>
                </a:solidFill>
                <a:latin typeface="Calibri" pitchFamily="34" charset="0"/>
                <a:ea typeface="Calibri" pitchFamily="34" charset="-122"/>
                <a:cs typeface="Calibri" pitchFamily="34" charset="-120"/>
              </a:rPr>
              <a:t>Extend to 2D/3D. The 1D analytic push disappears there, and fully resolved 2D references are expensive, which is exactly why 1D studies remain worth doing. Also changes potential vs </a:t>
            </a:r>
            <a:r>
              <a:rPr lang="en-US" sz="1300">
                <a:solidFill>
                  <a:srgbClr val="9CB2C4"/>
                </a:solidFill>
                <a:latin typeface="Calibri" pitchFamily="34" charset="0"/>
                <a:ea typeface="Calibri" pitchFamily="34" charset="-122"/>
                <a:cs typeface="Calibri" pitchFamily="34" charset="-120"/>
              </a:rPr>
              <a:t>particle solver!</a:t>
            </a:r>
            <a:endParaRPr lang="en-US" sz="1300" dirty="0"/>
          </a:p>
        </p:txBody>
      </p:sp>
      <p:sp>
        <p:nvSpPr>
          <p:cNvPr id="9" name="Shape 7"/>
          <p:cNvSpPr/>
          <p:nvPr/>
        </p:nvSpPr>
        <p:spPr>
          <a:xfrm>
            <a:off x="585216" y="2551176"/>
            <a:ext cx="237744" cy="237744"/>
          </a:xfrm>
          <a:prstGeom prst="ellipse">
            <a:avLst/>
          </a:prstGeom>
          <a:solidFill>
            <a:srgbClr val="E8A33D"/>
          </a:solidFill>
          <a:ln w="12700">
            <a:solidFill>
              <a:srgbClr val="E8A33D"/>
            </a:solidFill>
            <a:prstDash val="solid"/>
          </a:ln>
        </p:spPr>
        <p:txBody>
          <a:bodyPr/>
          <a:lstStyle/>
          <a:p>
            <a:endParaRPr lang="en-CA"/>
          </a:p>
        </p:txBody>
      </p:sp>
      <p:sp>
        <p:nvSpPr>
          <p:cNvPr id="10" name="Text 8"/>
          <p:cNvSpPr txBox="1"/>
          <p:nvPr/>
        </p:nvSpPr>
        <p:spPr>
          <a:xfrm>
            <a:off x="585216" y="2551176"/>
            <a:ext cx="237744" cy="237744"/>
          </a:xfrm>
          <a:prstGeom prst="rect">
            <a:avLst/>
          </a:prstGeom>
          <a:noFill/>
          <a:ln/>
        </p:spPr>
        <p:txBody>
          <a:bodyPr wrap="square" lIns="0" tIns="0" rIns="0" bIns="0" rtlCol="0" anchor="ctr"/>
          <a:lstStyle/>
          <a:p>
            <a:pPr marL="0" indent="0" algn="ctr">
              <a:buNone/>
            </a:pPr>
            <a:r>
              <a:rPr lang="en-US" sz="1150" b="1" dirty="0">
                <a:solidFill>
                  <a:srgbClr val="0E1626"/>
                </a:solidFill>
                <a:latin typeface="Calibri" pitchFamily="34" charset="0"/>
                <a:ea typeface="Calibri" pitchFamily="34" charset="-122"/>
                <a:cs typeface="Calibri" pitchFamily="34" charset="-120"/>
              </a:rPr>
              <a:t>2</a:t>
            </a:r>
            <a:endParaRPr lang="en-US" sz="1150" dirty="0"/>
          </a:p>
        </p:txBody>
      </p:sp>
      <p:sp>
        <p:nvSpPr>
          <p:cNvPr id="11" name="Text 9"/>
          <p:cNvSpPr txBox="1"/>
          <p:nvPr/>
        </p:nvSpPr>
        <p:spPr>
          <a:xfrm>
            <a:off x="987552" y="2487168"/>
            <a:ext cx="3200400" cy="365760"/>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Algorithmic headroom</a:t>
            </a:r>
            <a:endParaRPr lang="en-US" sz="1450" dirty="0"/>
          </a:p>
        </p:txBody>
      </p:sp>
      <p:sp>
        <p:nvSpPr>
          <p:cNvPr id="12" name="Text 10"/>
          <p:cNvSpPr txBox="1"/>
          <p:nvPr/>
        </p:nvSpPr>
        <p:spPr>
          <a:xfrm>
            <a:off x="4315968" y="2468880"/>
            <a:ext cx="7315200" cy="658368"/>
          </a:xfrm>
          <a:prstGeom prst="rect">
            <a:avLst/>
          </a:prstGeom>
          <a:noFill/>
          <a:ln/>
        </p:spPr>
        <p:txBody>
          <a:bodyPr wrap="square" lIns="0" tIns="0" rIns="0" bIns="0" rtlCol="0" anchor="ctr"/>
          <a:lstStyle/>
          <a:p>
            <a:pPr marL="0" indent="0">
              <a:lnSpc>
                <a:spcPct val="110000"/>
              </a:lnSpc>
              <a:buNone/>
            </a:pPr>
            <a:r>
              <a:rPr lang="en-US" sz="1300" dirty="0">
                <a:solidFill>
                  <a:srgbClr val="9CB2C4"/>
                </a:solidFill>
                <a:latin typeface="Calibri" pitchFamily="34" charset="0"/>
                <a:ea typeface="Calibri" pitchFamily="34" charset="-122"/>
                <a:cs typeface="Calibri" pitchFamily="34" charset="-120"/>
              </a:rPr>
              <a:t>Physics-based preconditioning and segment-averaged or otherwise optimised movers are unexplored in our implementation, and could change the timing picture.</a:t>
            </a:r>
            <a:endParaRPr lang="en-US" sz="1300" dirty="0"/>
          </a:p>
        </p:txBody>
      </p:sp>
      <p:sp>
        <p:nvSpPr>
          <p:cNvPr id="13" name="Shape 11"/>
          <p:cNvSpPr/>
          <p:nvPr/>
        </p:nvSpPr>
        <p:spPr>
          <a:xfrm>
            <a:off x="585216" y="3465576"/>
            <a:ext cx="237744" cy="237744"/>
          </a:xfrm>
          <a:prstGeom prst="ellipse">
            <a:avLst/>
          </a:prstGeom>
          <a:solidFill>
            <a:srgbClr val="E8A33D"/>
          </a:solidFill>
          <a:ln w="12700">
            <a:solidFill>
              <a:srgbClr val="E8A33D"/>
            </a:solidFill>
            <a:prstDash val="solid"/>
          </a:ln>
        </p:spPr>
        <p:txBody>
          <a:bodyPr/>
          <a:lstStyle/>
          <a:p>
            <a:endParaRPr lang="en-CA"/>
          </a:p>
        </p:txBody>
      </p:sp>
      <p:sp>
        <p:nvSpPr>
          <p:cNvPr id="14" name="Text 12"/>
          <p:cNvSpPr txBox="1"/>
          <p:nvPr/>
        </p:nvSpPr>
        <p:spPr>
          <a:xfrm>
            <a:off x="585216" y="3465576"/>
            <a:ext cx="237744" cy="237744"/>
          </a:xfrm>
          <a:prstGeom prst="rect">
            <a:avLst/>
          </a:prstGeom>
          <a:noFill/>
          <a:ln/>
        </p:spPr>
        <p:txBody>
          <a:bodyPr wrap="square" lIns="0" tIns="0" rIns="0" bIns="0" rtlCol="0" anchor="ctr"/>
          <a:lstStyle/>
          <a:p>
            <a:pPr marL="0" indent="0" algn="ctr">
              <a:buNone/>
            </a:pPr>
            <a:r>
              <a:rPr lang="en-US" sz="1150" b="1" dirty="0">
                <a:solidFill>
                  <a:srgbClr val="0E1626"/>
                </a:solidFill>
                <a:latin typeface="Calibri" pitchFamily="34" charset="0"/>
                <a:ea typeface="Calibri" pitchFamily="34" charset="-122"/>
                <a:cs typeface="Calibri" pitchFamily="34" charset="-120"/>
              </a:rPr>
              <a:t>3</a:t>
            </a:r>
            <a:endParaRPr lang="en-US" sz="1150" dirty="0"/>
          </a:p>
        </p:txBody>
      </p:sp>
      <p:sp>
        <p:nvSpPr>
          <p:cNvPr id="15" name="Text 13"/>
          <p:cNvSpPr txBox="1"/>
          <p:nvPr/>
        </p:nvSpPr>
        <p:spPr>
          <a:xfrm>
            <a:off x="987552" y="3401568"/>
            <a:ext cx="3200400" cy="365760"/>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Coulomb collisions</a:t>
            </a:r>
            <a:endParaRPr lang="en-US" sz="1450" dirty="0"/>
          </a:p>
        </p:txBody>
      </p:sp>
      <p:sp>
        <p:nvSpPr>
          <p:cNvPr id="16" name="Text 14"/>
          <p:cNvSpPr txBox="1"/>
          <p:nvPr/>
        </p:nvSpPr>
        <p:spPr>
          <a:xfrm>
            <a:off x="4315968" y="3383280"/>
            <a:ext cx="7315200" cy="658368"/>
          </a:xfrm>
          <a:prstGeom prst="rect">
            <a:avLst/>
          </a:prstGeom>
          <a:noFill/>
          <a:ln/>
        </p:spPr>
        <p:txBody>
          <a:bodyPr wrap="square" lIns="0" tIns="0" rIns="0" bIns="0" rtlCol="0" anchor="ctr"/>
          <a:lstStyle/>
          <a:p>
            <a:pPr marL="0" indent="0">
              <a:lnSpc>
                <a:spcPct val="110000"/>
              </a:lnSpc>
              <a:buNone/>
            </a:pPr>
            <a:r>
              <a:rPr lang="en-US" sz="1300" dirty="0">
                <a:solidFill>
                  <a:srgbClr val="9CB2C4"/>
                </a:solidFill>
                <a:latin typeface="Calibri" pitchFamily="34" charset="0"/>
                <a:ea typeface="Calibri" pitchFamily="34" charset="-122"/>
                <a:cs typeface="Calibri" pitchFamily="34" charset="-120"/>
              </a:rPr>
              <a:t>At high density these may counteract numerical thermalization and reduce the particle count needed at large Δx. Untested, and directly relevant to ion sources.</a:t>
            </a:r>
            <a:endParaRPr lang="en-US" sz="1300" dirty="0"/>
          </a:p>
        </p:txBody>
      </p:sp>
      <p:sp>
        <p:nvSpPr>
          <p:cNvPr id="17" name="Shape 15"/>
          <p:cNvSpPr/>
          <p:nvPr/>
        </p:nvSpPr>
        <p:spPr>
          <a:xfrm>
            <a:off x="585216" y="4379976"/>
            <a:ext cx="237744" cy="237744"/>
          </a:xfrm>
          <a:prstGeom prst="ellipse">
            <a:avLst/>
          </a:prstGeom>
          <a:solidFill>
            <a:srgbClr val="E8A33D"/>
          </a:solidFill>
          <a:ln w="12700">
            <a:solidFill>
              <a:srgbClr val="E8A33D"/>
            </a:solidFill>
            <a:prstDash val="solid"/>
          </a:ln>
        </p:spPr>
        <p:txBody>
          <a:bodyPr/>
          <a:lstStyle/>
          <a:p>
            <a:endParaRPr lang="en-CA"/>
          </a:p>
        </p:txBody>
      </p:sp>
      <p:sp>
        <p:nvSpPr>
          <p:cNvPr id="18" name="Text 16"/>
          <p:cNvSpPr txBox="1"/>
          <p:nvPr/>
        </p:nvSpPr>
        <p:spPr>
          <a:xfrm>
            <a:off x="585216" y="4379976"/>
            <a:ext cx="237744" cy="237744"/>
          </a:xfrm>
          <a:prstGeom prst="rect">
            <a:avLst/>
          </a:prstGeom>
          <a:noFill/>
          <a:ln/>
        </p:spPr>
        <p:txBody>
          <a:bodyPr wrap="square" lIns="0" tIns="0" rIns="0" bIns="0" rtlCol="0" anchor="ctr"/>
          <a:lstStyle/>
          <a:p>
            <a:pPr marL="0" indent="0" algn="ctr">
              <a:buNone/>
            </a:pPr>
            <a:r>
              <a:rPr lang="en-US" sz="1150" b="1" dirty="0">
                <a:solidFill>
                  <a:srgbClr val="0E1626"/>
                </a:solidFill>
                <a:latin typeface="Calibri" pitchFamily="34" charset="0"/>
                <a:ea typeface="Calibri" pitchFamily="34" charset="-122"/>
                <a:cs typeface="Calibri" pitchFamily="34" charset="-120"/>
              </a:rPr>
              <a:t>4</a:t>
            </a:r>
            <a:endParaRPr lang="en-US" sz="1150" dirty="0"/>
          </a:p>
        </p:txBody>
      </p:sp>
      <p:sp>
        <p:nvSpPr>
          <p:cNvPr id="19" name="Text 17"/>
          <p:cNvSpPr txBox="1"/>
          <p:nvPr/>
        </p:nvSpPr>
        <p:spPr>
          <a:xfrm>
            <a:off x="987552" y="4315968"/>
            <a:ext cx="3200400" cy="365760"/>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Electromagnetic heating</a:t>
            </a:r>
            <a:endParaRPr lang="en-US" sz="1450" dirty="0"/>
          </a:p>
        </p:txBody>
      </p:sp>
      <p:sp>
        <p:nvSpPr>
          <p:cNvPr id="20" name="Text 18"/>
          <p:cNvSpPr txBox="1"/>
          <p:nvPr/>
        </p:nvSpPr>
        <p:spPr>
          <a:xfrm>
            <a:off x="4315968" y="4297680"/>
            <a:ext cx="7315200" cy="658368"/>
          </a:xfrm>
          <a:prstGeom prst="rect">
            <a:avLst/>
          </a:prstGeom>
          <a:noFill/>
          <a:ln/>
        </p:spPr>
        <p:txBody>
          <a:bodyPr wrap="square" lIns="0" tIns="0" rIns="0" bIns="0" rtlCol="0" anchor="ctr"/>
          <a:lstStyle/>
          <a:p>
            <a:pPr marL="0" indent="0">
              <a:lnSpc>
                <a:spcPct val="110000"/>
              </a:lnSpc>
              <a:buNone/>
            </a:pPr>
            <a:r>
              <a:rPr lang="en-US" sz="1300" dirty="0">
                <a:solidFill>
                  <a:srgbClr val="9CB2C4"/>
                </a:solidFill>
                <a:latin typeface="Calibri" pitchFamily="34" charset="0"/>
                <a:ea typeface="Calibri" pitchFamily="34" charset="-122"/>
                <a:cs typeface="Calibri" pitchFamily="34" charset="-120"/>
              </a:rPr>
              <a:t>Does relaxing the Δt &lt; Δx/c constraint cost accuracy the same way relaxing the CFL condition does?</a:t>
            </a:r>
            <a:endParaRPr lang="en-US" sz="1300" dirty="0"/>
          </a:p>
        </p:txBody>
      </p:sp>
      <p:sp>
        <p:nvSpPr>
          <p:cNvPr id="21" name="Shape 19"/>
          <p:cNvSpPr/>
          <p:nvPr/>
        </p:nvSpPr>
        <p:spPr>
          <a:xfrm>
            <a:off x="585216" y="5294376"/>
            <a:ext cx="237744" cy="237744"/>
          </a:xfrm>
          <a:prstGeom prst="ellipse">
            <a:avLst/>
          </a:prstGeom>
          <a:solidFill>
            <a:srgbClr val="E8A33D"/>
          </a:solidFill>
          <a:ln w="12700">
            <a:solidFill>
              <a:srgbClr val="E8A33D"/>
            </a:solidFill>
            <a:prstDash val="solid"/>
          </a:ln>
        </p:spPr>
        <p:txBody>
          <a:bodyPr/>
          <a:lstStyle/>
          <a:p>
            <a:endParaRPr lang="en-CA"/>
          </a:p>
        </p:txBody>
      </p:sp>
      <p:sp>
        <p:nvSpPr>
          <p:cNvPr id="22" name="Text 20"/>
          <p:cNvSpPr txBox="1"/>
          <p:nvPr/>
        </p:nvSpPr>
        <p:spPr>
          <a:xfrm>
            <a:off x="585216" y="5294376"/>
            <a:ext cx="237744" cy="237744"/>
          </a:xfrm>
          <a:prstGeom prst="rect">
            <a:avLst/>
          </a:prstGeom>
          <a:noFill/>
          <a:ln/>
        </p:spPr>
        <p:txBody>
          <a:bodyPr wrap="square" lIns="0" tIns="0" rIns="0" bIns="0" rtlCol="0" anchor="ctr"/>
          <a:lstStyle/>
          <a:p>
            <a:pPr marL="0" indent="0" algn="ctr">
              <a:buNone/>
            </a:pPr>
            <a:r>
              <a:rPr lang="en-US" sz="1150" b="1" dirty="0">
                <a:solidFill>
                  <a:srgbClr val="0E1626"/>
                </a:solidFill>
                <a:latin typeface="Calibri" pitchFamily="34" charset="0"/>
                <a:ea typeface="Calibri" pitchFamily="34" charset="-122"/>
                <a:cs typeface="Calibri" pitchFamily="34" charset="-120"/>
              </a:rPr>
              <a:t>5</a:t>
            </a:r>
            <a:endParaRPr lang="en-US" sz="1150" dirty="0"/>
          </a:p>
        </p:txBody>
      </p:sp>
      <p:sp>
        <p:nvSpPr>
          <p:cNvPr id="23" name="Text 21"/>
          <p:cNvSpPr txBox="1"/>
          <p:nvPr/>
        </p:nvSpPr>
        <p:spPr>
          <a:xfrm>
            <a:off x="987552" y="5230368"/>
            <a:ext cx="3200400" cy="365760"/>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Is kinetic the right tool?</a:t>
            </a:r>
            <a:endParaRPr lang="en-US" sz="1450" dirty="0"/>
          </a:p>
        </p:txBody>
      </p:sp>
      <p:sp>
        <p:nvSpPr>
          <p:cNvPr id="24" name="Text 22"/>
          <p:cNvSpPr txBox="1"/>
          <p:nvPr/>
        </p:nvSpPr>
        <p:spPr>
          <a:xfrm>
            <a:off x="4315968" y="5212080"/>
            <a:ext cx="7315200" cy="658368"/>
          </a:xfrm>
          <a:prstGeom prst="rect">
            <a:avLst/>
          </a:prstGeom>
          <a:noFill/>
          <a:ln/>
        </p:spPr>
        <p:txBody>
          <a:bodyPr wrap="square" lIns="0" tIns="0" rIns="0" bIns="0" rtlCol="0" anchor="ctr"/>
          <a:lstStyle/>
          <a:p>
            <a:pPr marL="0" indent="0">
              <a:lnSpc>
                <a:spcPct val="110000"/>
              </a:lnSpc>
              <a:buNone/>
            </a:pPr>
            <a:r>
              <a:rPr lang="en-US" sz="1300" dirty="0">
                <a:solidFill>
                  <a:srgbClr val="9CB2C4"/>
                </a:solidFill>
                <a:latin typeface="Calibri" pitchFamily="34" charset="0"/>
                <a:ea typeface="Calibri" pitchFamily="34" charset="-122"/>
                <a:cs typeface="Calibri" pitchFamily="34" charset="-120"/>
              </a:rPr>
              <a:t>If the usable resolution gives ~10% errors, a fluid or hybrid model may serve better, except where the non-Maxwellian tail is the physics you actually need.</a:t>
            </a:r>
            <a:endParaRPr lang="en-US" sz="1300" dirty="0"/>
          </a:p>
        </p:txBody>
      </p:sp>
      <p:sp>
        <p:nvSpPr>
          <p:cNvPr id="25" name="Text 23"/>
          <p:cNvSpPr txBox="1"/>
          <p:nvPr/>
        </p:nvSpPr>
        <p:spPr>
          <a:xfrm>
            <a:off x="566928" y="6455664"/>
            <a:ext cx="5486400" cy="237744"/>
          </a:xfrm>
          <a:prstGeom prst="rect">
            <a:avLst/>
          </a:prstGeom>
          <a:noFill/>
          <a:ln/>
        </p:spPr>
        <p:txBody>
          <a:bodyPr wrap="square" lIns="0" tIns="0" rIns="0" bIns="0" rtlCol="0" anchor="ctr"/>
          <a:lstStyle/>
          <a:p>
            <a:pPr marL="0" indent="0">
              <a:buNone/>
            </a:pPr>
            <a:r>
              <a:rPr lang="en-US" sz="950" dirty="0">
                <a:solidFill>
                  <a:srgbClr val="51677A"/>
                </a:solidFill>
                <a:latin typeface="Calibri" pitchFamily="34" charset="0"/>
                <a:ea typeface="Calibri" pitchFamily="34" charset="-122"/>
                <a:cs typeface="Calibri" pitchFamily="34" charset="-120"/>
              </a:rPr>
              <a:t>N. Savard | NIBS 2026</a:t>
            </a:r>
            <a:endParaRPr lang="en-US" sz="950" dirty="0"/>
          </a:p>
        </p:txBody>
      </p:sp>
      <p:sp>
        <p:nvSpPr>
          <p:cNvPr id="26" name="Text 24"/>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51677A"/>
                </a:solidFill>
                <a:latin typeface="Calibri" pitchFamily="34" charset="0"/>
                <a:ea typeface="Calibri" pitchFamily="34" charset="-122"/>
                <a:cs typeface="Calibri" pitchFamily="34" charset="-120"/>
              </a:rPr>
              <a:t>20</a:t>
            </a:r>
            <a:endParaRPr lang="en-US" sz="9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874520" cy="256032"/>
          </a:xfrm>
          <a:prstGeom prst="roundRect">
            <a:avLst>
              <a:gd name="adj" fmla="val 46429"/>
            </a:avLst>
          </a:prstGeom>
          <a:solidFill>
            <a:srgbClr val="0F7C8A"/>
          </a:solidFill>
          <a:ln w="12700">
            <a:solidFill>
              <a:srgbClr val="0F7C8A"/>
            </a:solidFill>
            <a:prstDash val="solid"/>
          </a:ln>
        </p:spPr>
        <p:txBody>
          <a:bodyPr/>
          <a:lstStyle/>
          <a:p>
            <a:endParaRPr lang="en-CA"/>
          </a:p>
        </p:txBody>
      </p:sp>
      <p:sp>
        <p:nvSpPr>
          <p:cNvPr id="3" name="Text 1"/>
          <p:cNvSpPr txBox="1"/>
          <p:nvPr/>
        </p:nvSpPr>
        <p:spPr>
          <a:xfrm>
            <a:off x="566928" y="384048"/>
            <a:ext cx="1874520" cy="256032"/>
          </a:xfrm>
          <a:prstGeom prst="rect">
            <a:avLst/>
          </a:prstGeom>
          <a:noFill/>
          <a:ln/>
        </p:spPr>
        <p:txBody>
          <a:bodyPr wrap="square" lIns="0" tIns="0" rIns="0" bIns="0" rtlCol="0" anchor="ctr"/>
          <a:lstStyle/>
          <a:p>
            <a:pPr marL="0" indent="0" algn="ctr">
              <a:buNone/>
            </a:pPr>
            <a:r>
              <a:rPr lang="en-US" sz="1050" b="1" kern="0" spc="100" dirty="0">
                <a:solidFill>
                  <a:srgbClr val="FFFFFF"/>
                </a:solidFill>
                <a:latin typeface="Calibri" pitchFamily="34" charset="0"/>
                <a:ea typeface="Calibri" pitchFamily="34" charset="-122"/>
                <a:cs typeface="Calibri" pitchFamily="34" charset="-120"/>
              </a:rPr>
              <a:t>THANK YOU</a:t>
            </a:r>
            <a:endParaRPr lang="en-US" sz="1050" dirty="0"/>
          </a:p>
        </p:txBody>
      </p:sp>
      <p:sp>
        <p:nvSpPr>
          <p:cNvPr id="4" name="Text 2"/>
          <p:cNvSpPr txBox="1"/>
          <p:nvPr/>
        </p:nvSpPr>
        <p:spPr>
          <a:xfrm>
            <a:off x="566928" y="694944"/>
            <a:ext cx="11057839" cy="566928"/>
          </a:xfrm>
          <a:prstGeom prst="rect">
            <a:avLst/>
          </a:prstGeom>
          <a:noFill/>
          <a:ln/>
        </p:spPr>
        <p:txBody>
          <a:bodyPr wrap="square" lIns="0" tIns="0" rIns="0" bIns="0" rtlCol="0" anchor="t"/>
          <a:lstStyle/>
          <a:p>
            <a:pPr marL="0" indent="0" algn="l">
              <a:buNone/>
            </a:pPr>
            <a:r>
              <a:rPr lang="en-US" sz="2800" b="1" dirty="0">
                <a:solidFill>
                  <a:srgbClr val="16202E"/>
                </a:solidFill>
                <a:latin typeface="Cambria" pitchFamily="34" charset="0"/>
                <a:ea typeface="Cambria" pitchFamily="34" charset="-122"/>
                <a:cs typeface="Cambria" pitchFamily="34" charset="-120"/>
              </a:rPr>
              <a:t>Acknowledgements and references</a:t>
            </a:r>
            <a:endParaRPr lang="en-US" sz="2800" dirty="0"/>
          </a:p>
        </p:txBody>
      </p:sp>
      <p:sp>
        <p:nvSpPr>
          <p:cNvPr id="5" name="Shape 3"/>
          <p:cNvSpPr/>
          <p:nvPr/>
        </p:nvSpPr>
        <p:spPr>
          <a:xfrm>
            <a:off x="566928" y="1408176"/>
            <a:ext cx="4297680" cy="2148840"/>
          </a:xfrm>
          <a:prstGeom prst="roundRect">
            <a:avLst>
              <a:gd name="adj" fmla="val 3404"/>
            </a:avLst>
          </a:prstGeom>
          <a:solidFill>
            <a:srgbClr val="EFF4F6"/>
          </a:solidFill>
          <a:ln w="12700">
            <a:solidFill>
              <a:srgbClr val="D3DDE3"/>
            </a:solidFill>
            <a:prstDash val="solid"/>
          </a:ln>
        </p:spPr>
        <p:txBody>
          <a:bodyPr/>
          <a:lstStyle/>
          <a:p>
            <a:endParaRPr lang="en-CA"/>
          </a:p>
        </p:txBody>
      </p:sp>
      <p:sp>
        <p:nvSpPr>
          <p:cNvPr id="6" name="Text 4"/>
          <p:cNvSpPr txBox="1"/>
          <p:nvPr/>
        </p:nvSpPr>
        <p:spPr>
          <a:xfrm>
            <a:off x="804672" y="1572768"/>
            <a:ext cx="3840480" cy="292608"/>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Acknowledgements</a:t>
            </a:r>
            <a:endParaRPr lang="en-US" sz="1450" dirty="0"/>
          </a:p>
        </p:txBody>
      </p:sp>
      <p:sp>
        <p:nvSpPr>
          <p:cNvPr id="7" name="Text 5"/>
          <p:cNvSpPr txBox="1"/>
          <p:nvPr/>
        </p:nvSpPr>
        <p:spPr>
          <a:xfrm>
            <a:off x="804672" y="1920240"/>
            <a:ext cx="3840480" cy="1463040"/>
          </a:xfrm>
          <a:prstGeom prst="rect">
            <a:avLst/>
          </a:prstGeom>
          <a:noFill/>
          <a:ln/>
        </p:spPr>
        <p:txBody>
          <a:bodyPr wrap="square" lIns="0" tIns="0" rIns="0" bIns="0" rtlCol="0" anchor="ctr"/>
          <a:lstStyle/>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MITACS (Grant IT29655), TRIUMF and D-Pace, Inc. for support and computational resources.</a:t>
            </a:r>
            <a:endParaRPr lang="en-US" sz="1250" dirty="0"/>
          </a:p>
          <a:p>
            <a:pPr marL="0" indent="0">
              <a:lnSpc>
                <a:spcPct val="112000"/>
              </a:lnSpc>
              <a:buNone/>
            </a:pPr>
            <a:endParaRPr lang="en-US" sz="1250" dirty="0"/>
          </a:p>
          <a:p>
            <a:pPr marL="0" indent="0">
              <a:lnSpc>
                <a:spcPct val="112000"/>
              </a:lnSpc>
              <a:buNone/>
            </a:pPr>
            <a:r>
              <a:rPr lang="en-US" sz="1250" dirty="0">
                <a:solidFill>
                  <a:srgbClr val="5D6B7E"/>
                </a:solidFill>
                <a:latin typeface="Calibri" pitchFamily="34" charset="0"/>
                <a:ea typeface="Calibri" pitchFamily="34" charset="-122"/>
                <a:cs typeface="Calibri" pitchFamily="34" charset="-120"/>
              </a:rPr>
              <a:t>A. T. Powis and S. Jubin (PPPL) for benchmark data and feedback; D. Eremin (Ruhr University Bochum) for his insights.</a:t>
            </a:r>
            <a:endParaRPr lang="en-US" sz="1250" dirty="0"/>
          </a:p>
        </p:txBody>
      </p:sp>
      <p:sp>
        <p:nvSpPr>
          <p:cNvPr id="8" name="Text 6"/>
          <p:cNvSpPr txBox="1"/>
          <p:nvPr/>
        </p:nvSpPr>
        <p:spPr>
          <a:xfrm>
            <a:off x="5138928" y="1517904"/>
            <a:ext cx="6492240" cy="274320"/>
          </a:xfrm>
          <a:prstGeom prst="rect">
            <a:avLst/>
          </a:prstGeom>
          <a:noFill/>
          <a:ln/>
        </p:spPr>
        <p:txBody>
          <a:bodyPr wrap="square" lIns="0" tIns="0" rIns="0" bIns="0" rtlCol="0" anchor="ctr"/>
          <a:lstStyle/>
          <a:p>
            <a:pPr marL="0" indent="0">
              <a:buNone/>
            </a:pPr>
            <a:r>
              <a:rPr lang="en-US" sz="1450" b="1" dirty="0">
                <a:solidFill>
                  <a:srgbClr val="16202E"/>
                </a:solidFill>
                <a:latin typeface="Calibri" pitchFamily="34" charset="0"/>
                <a:ea typeface="Calibri" pitchFamily="34" charset="-122"/>
                <a:cs typeface="Calibri" pitchFamily="34" charset="-120"/>
              </a:rPr>
              <a:t>Sources, in the order they appear</a:t>
            </a:r>
            <a:endParaRPr lang="en-US" sz="1450" dirty="0"/>
          </a:p>
        </p:txBody>
      </p:sp>
      <p:sp>
        <p:nvSpPr>
          <p:cNvPr id="9" name="Text 7"/>
          <p:cNvSpPr txBox="1"/>
          <p:nvPr/>
        </p:nvSpPr>
        <p:spPr>
          <a:xfrm>
            <a:off x="5138928" y="1883664"/>
            <a:ext cx="6492240" cy="4023360"/>
          </a:xfrm>
          <a:prstGeom prst="rect">
            <a:avLst/>
          </a:prstGeom>
          <a:noFill/>
          <a:ln/>
        </p:spPr>
        <p:txBody>
          <a:bodyPr wrap="square" lIns="0" tIns="0" rIns="0" bIns="0" rtlCol="0" anchor="t"/>
          <a:lstStyle/>
          <a:p>
            <a:pPr marL="342900" indent="-342900">
              <a:spcAft>
                <a:spcPts val="900"/>
              </a:spcAft>
              <a:buSzPct val="100000"/>
              <a:buChar char="•"/>
            </a:pPr>
            <a:r>
              <a:rPr lang="en-US" sz="1150" dirty="0">
                <a:solidFill>
                  <a:srgbClr val="5D6B7E"/>
                </a:solidFill>
                <a:latin typeface="Calibri" pitchFamily="34" charset="0"/>
                <a:ea typeface="Calibri" pitchFamily="34" charset="-122"/>
                <a:cs typeface="Calibri" pitchFamily="34" charset="-120"/>
              </a:rPr>
              <a:t>N. Savard, G. Fubiani, R. Baartman, M. Dehnel, “Implicit particle-in-cell development for ion source plasmas,” J. Phys. Conf. Ser. 2743, 012003 (2024)  —  ICIS 2023.</a:t>
            </a:r>
            <a:endParaRPr lang="en-US" sz="1150" dirty="0"/>
          </a:p>
          <a:p>
            <a:pPr marL="342900" indent="-342900">
              <a:spcAft>
                <a:spcPts val="900"/>
              </a:spcAft>
              <a:buSzPct val="100000"/>
              <a:buChar char="•"/>
            </a:pPr>
            <a:r>
              <a:rPr lang="en-US" sz="1150" dirty="0">
                <a:solidFill>
                  <a:srgbClr val="5D6B7E"/>
                </a:solidFill>
                <a:latin typeface="Calibri" pitchFamily="34" charset="0"/>
                <a:ea typeface="Calibri" pitchFamily="34" charset="-122"/>
                <a:cs typeface="Calibri" pitchFamily="34" charset="-120"/>
              </a:rPr>
              <a:t>N. Savard, G. Fubiani, D. Eremin, M. Dehnel, “Impact of particle number and cell size in fully implicit charge- and energy-conserving particle-in-cell schemes,” Phys. Plasmas 32, 073903 (2025)..</a:t>
            </a:r>
            <a:endParaRPr lang="en-US" sz="1150" dirty="0"/>
          </a:p>
          <a:p>
            <a:pPr marL="342900" indent="-342900">
              <a:spcAft>
                <a:spcPts val="900"/>
              </a:spcAft>
              <a:buSzPct val="100000"/>
              <a:buChar char="•"/>
            </a:pPr>
            <a:r>
              <a:rPr lang="en-US" sz="1150" dirty="0">
                <a:solidFill>
                  <a:srgbClr val="5D6B7E"/>
                </a:solidFill>
                <a:latin typeface="Calibri" pitchFamily="34" charset="0"/>
                <a:ea typeface="Calibri" pitchFamily="34" charset="-122"/>
                <a:cs typeface="Calibri" pitchFamily="34" charset="-120"/>
              </a:rPr>
              <a:t>N. Savard, G. Fubiani, M. Dehnel, “Impact of particle number and cell size on energy-conserving PIC applied to RF-driven bounded plasmas,” J. Appl. Phys. 138, 153302 (2025).</a:t>
            </a:r>
            <a:endParaRPr lang="en-US" sz="1150" dirty="0"/>
          </a:p>
          <a:p>
            <a:pPr marL="342900" indent="-342900">
              <a:spcAft>
                <a:spcPts val="900"/>
              </a:spcAft>
              <a:buSzPct val="100000"/>
              <a:buChar char="•"/>
            </a:pPr>
            <a:r>
              <a:rPr lang="en-US" sz="1150" dirty="0">
                <a:solidFill>
                  <a:srgbClr val="5D6B7E"/>
                </a:solidFill>
                <a:latin typeface="Calibri" pitchFamily="34" charset="0"/>
                <a:ea typeface="Calibri" pitchFamily="34" charset="-122"/>
                <a:cs typeface="Calibri" pitchFamily="34" charset="-120"/>
              </a:rPr>
              <a:t>N. Savard, G. Fubiani, M. Dehnel, “Modeling of 1D DC discharges using various particle-in-cell schemes,” J. Phys. Conf. Ser. 3237, 012014 (2026)  —  ICIS 2025.</a:t>
            </a:r>
            <a:endParaRPr lang="en-US" sz="1150" dirty="0"/>
          </a:p>
          <a:p>
            <a:pPr marL="342900" indent="-342900">
              <a:spcAft>
                <a:spcPts val="900"/>
              </a:spcAft>
              <a:buSzPct val="100000"/>
              <a:buChar char="•"/>
            </a:pPr>
            <a:r>
              <a:rPr lang="en-US" sz="1150" dirty="0">
                <a:solidFill>
                  <a:srgbClr val="5D6B7E"/>
                </a:solidFill>
                <a:latin typeface="Calibri" pitchFamily="34" charset="0"/>
                <a:ea typeface="Calibri" pitchFamily="34" charset="-122"/>
                <a:cs typeface="Calibri" pitchFamily="34" charset="-120"/>
              </a:rPr>
              <a:t>G. Chen, L. Chacón, D. Barnes, J. Comput. Phys. 230, 7018 (2011)  · </a:t>
            </a:r>
          </a:p>
          <a:p>
            <a:pPr marL="342900" indent="-342900">
              <a:spcAft>
                <a:spcPts val="900"/>
              </a:spcAft>
              <a:buSzPct val="100000"/>
              <a:buChar char="•"/>
            </a:pPr>
            <a:r>
              <a:rPr lang="en-US" sz="1150" dirty="0">
                <a:solidFill>
                  <a:srgbClr val="5D6B7E"/>
                </a:solidFill>
                <a:latin typeface="Calibri" pitchFamily="34" charset="0"/>
                <a:ea typeface="Calibri" pitchFamily="34" charset="-122"/>
                <a:cs typeface="Calibri" pitchFamily="34" charset="-120"/>
              </a:rPr>
              <a:t> L. Chacón, G. Chen, D. Barnes, J. Comput. Phys. 233, 1 (2013)  ·  </a:t>
            </a:r>
          </a:p>
          <a:p>
            <a:pPr marL="342900" indent="-342900">
              <a:spcAft>
                <a:spcPts val="900"/>
              </a:spcAft>
              <a:buSzPct val="100000"/>
              <a:buChar char="•"/>
            </a:pPr>
            <a:r>
              <a:rPr lang="en-US" sz="1150" dirty="0">
                <a:solidFill>
                  <a:srgbClr val="5D6B7E"/>
                </a:solidFill>
                <a:latin typeface="Calibri" pitchFamily="34" charset="0"/>
                <a:ea typeface="Calibri" pitchFamily="34" charset="-122"/>
                <a:cs typeface="Calibri" pitchFamily="34" charset="-120"/>
              </a:rPr>
              <a:t>D. Eremin, J. Comput. Phys. 452, 110934 (2022)  ·  </a:t>
            </a:r>
          </a:p>
          <a:p>
            <a:pPr marL="342900" indent="-342900">
              <a:spcAft>
                <a:spcPts val="900"/>
              </a:spcAft>
              <a:buSzPct val="100000"/>
              <a:buChar char="•"/>
            </a:pPr>
            <a:r>
              <a:rPr lang="en-US" sz="1150" dirty="0">
                <a:solidFill>
                  <a:srgbClr val="5D6B7E"/>
                </a:solidFill>
                <a:latin typeface="Calibri" pitchFamily="34" charset="0"/>
                <a:ea typeface="Calibri" pitchFamily="34" charset="-122"/>
                <a:cs typeface="Calibri" pitchFamily="34" charset="-120"/>
              </a:rPr>
              <a:t>A. T. Powis &amp; I. D. Kaganovich, Phys. Plasmas 31, 023901 (2024).</a:t>
            </a:r>
            <a:endParaRPr lang="en-US" sz="1150" dirty="0"/>
          </a:p>
        </p:txBody>
      </p:sp>
      <p:sp>
        <p:nvSpPr>
          <p:cNvPr id="13" name="Text 11"/>
          <p:cNvSpPr txBox="1"/>
          <p:nvPr/>
        </p:nvSpPr>
        <p:spPr>
          <a:xfrm>
            <a:off x="566928" y="6455664"/>
            <a:ext cx="6858000" cy="237744"/>
          </a:xfrm>
          <a:prstGeom prst="rect">
            <a:avLst/>
          </a:prstGeom>
          <a:noFill/>
          <a:ln/>
        </p:spPr>
        <p:txBody>
          <a:bodyPr wrap="square" lIns="0" tIns="0" rIns="0" bIns="0" rtlCol="0" anchor="ctr"/>
          <a:lstStyle/>
          <a:p>
            <a:pPr marL="0" indent="0">
              <a:buNone/>
            </a:pPr>
            <a:r>
              <a:rPr lang="en-US" sz="950" dirty="0">
                <a:solidFill>
                  <a:srgbClr val="9BA8B4"/>
                </a:solidFill>
                <a:latin typeface="Calibri" pitchFamily="34" charset="0"/>
                <a:ea typeface="Calibri" pitchFamily="34" charset="-122"/>
                <a:cs typeface="Calibri" pitchFamily="34" charset="-120"/>
              </a:rPr>
              <a:t>N. Savard  |  Implicit vs. explicit PIC in 1D  |  NIBS 2026</a:t>
            </a:r>
            <a:endParaRPr lang="en-US" sz="950" dirty="0"/>
          </a:p>
        </p:txBody>
      </p:sp>
      <p:sp>
        <p:nvSpPr>
          <p:cNvPr id="14" name="Text 12"/>
          <p:cNvSpPr txBox="1"/>
          <p:nvPr/>
        </p:nvSpPr>
        <p:spPr>
          <a:xfrm>
            <a:off x="11076127" y="6455664"/>
            <a:ext cx="548640" cy="237744"/>
          </a:xfrm>
          <a:prstGeom prst="rect">
            <a:avLst/>
          </a:prstGeom>
          <a:noFill/>
          <a:ln/>
        </p:spPr>
        <p:txBody>
          <a:bodyPr wrap="square" lIns="0" tIns="0" rIns="0" bIns="0" rtlCol="0" anchor="ctr"/>
          <a:lstStyle/>
          <a:p>
            <a:pPr marL="0" indent="0" algn="r">
              <a:buNone/>
            </a:pPr>
            <a:r>
              <a:rPr lang="en-US" sz="950" dirty="0">
                <a:solidFill>
                  <a:srgbClr val="9BA8B4"/>
                </a:solidFill>
                <a:latin typeface="Calibri" pitchFamily="34" charset="0"/>
                <a:ea typeface="Calibri" pitchFamily="34" charset="-122"/>
                <a:cs typeface="Calibri" pitchFamily="34" charset="-120"/>
              </a:rPr>
              <a:t>21</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9893</TotalTime>
  <Words>4266</Words>
  <Application>Microsoft Office PowerPoint</Application>
  <PresentationFormat>Widescreen</PresentationFormat>
  <Paragraphs>384</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Cambria</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Comparison of Implicit and Explicit PIC Schemes in One Dimension</dc:title>
  <dc:subject>PptxGenJS Presentation</dc:subject>
  <dc:creator>N. Savard</dc:creator>
  <cp:lastModifiedBy>Nicolas Savard</cp:lastModifiedBy>
  <cp:revision>1</cp:revision>
  <dcterms:created xsi:type="dcterms:W3CDTF">2026-09-14T20:09:40Z</dcterms:created>
  <dcterms:modified xsi:type="dcterms:W3CDTF">2026-09-23T20:49:52Z</dcterms:modified>
</cp:coreProperties>
</file>