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30" r:id="rId1"/>
    <p:sldMasterId id="2147483969" r:id="rId2"/>
  </p:sldMasterIdLst>
  <p:notesMasterIdLst>
    <p:notesMasterId r:id="rId40"/>
  </p:notesMasterIdLst>
  <p:sldIdLst>
    <p:sldId id="374" r:id="rId3"/>
    <p:sldId id="392" r:id="rId4"/>
    <p:sldId id="390" r:id="rId5"/>
    <p:sldId id="395" r:id="rId6"/>
    <p:sldId id="394" r:id="rId7"/>
    <p:sldId id="399" r:id="rId8"/>
    <p:sldId id="400" r:id="rId9"/>
    <p:sldId id="416" r:id="rId10"/>
    <p:sldId id="426" r:id="rId11"/>
    <p:sldId id="401" r:id="rId12"/>
    <p:sldId id="402" r:id="rId13"/>
    <p:sldId id="410" r:id="rId14"/>
    <p:sldId id="418" r:id="rId15"/>
    <p:sldId id="405" r:id="rId16"/>
    <p:sldId id="420" r:id="rId17"/>
    <p:sldId id="409" r:id="rId18"/>
    <p:sldId id="421" r:id="rId19"/>
    <p:sldId id="404" r:id="rId20"/>
    <p:sldId id="422" r:id="rId21"/>
    <p:sldId id="406" r:id="rId22"/>
    <p:sldId id="425" r:id="rId23"/>
    <p:sldId id="428" r:id="rId24"/>
    <p:sldId id="424" r:id="rId25"/>
    <p:sldId id="427" r:id="rId26"/>
    <p:sldId id="407" r:id="rId27"/>
    <p:sldId id="408" r:id="rId28"/>
    <p:sldId id="429" r:id="rId29"/>
    <p:sldId id="432" r:id="rId30"/>
    <p:sldId id="433" r:id="rId31"/>
    <p:sldId id="434" r:id="rId32"/>
    <p:sldId id="431" r:id="rId33"/>
    <p:sldId id="411" r:id="rId34"/>
    <p:sldId id="430" r:id="rId35"/>
    <p:sldId id="391" r:id="rId36"/>
    <p:sldId id="387" r:id="rId37"/>
    <p:sldId id="414" r:id="rId38"/>
    <p:sldId id="396"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BF11A2C-C7BF-4201-8ED4-191EF8EDC43E}">
          <p14:sldIdLst>
            <p14:sldId id="374"/>
            <p14:sldId id="392"/>
            <p14:sldId id="390"/>
            <p14:sldId id="395"/>
            <p14:sldId id="394"/>
            <p14:sldId id="399"/>
            <p14:sldId id="400"/>
            <p14:sldId id="416"/>
            <p14:sldId id="426"/>
            <p14:sldId id="401"/>
            <p14:sldId id="402"/>
            <p14:sldId id="410"/>
            <p14:sldId id="418"/>
            <p14:sldId id="405"/>
            <p14:sldId id="420"/>
            <p14:sldId id="409"/>
            <p14:sldId id="421"/>
            <p14:sldId id="404"/>
            <p14:sldId id="422"/>
            <p14:sldId id="406"/>
            <p14:sldId id="425"/>
            <p14:sldId id="428"/>
            <p14:sldId id="424"/>
            <p14:sldId id="427"/>
            <p14:sldId id="407"/>
            <p14:sldId id="408"/>
            <p14:sldId id="429"/>
            <p14:sldId id="432"/>
            <p14:sldId id="433"/>
            <p14:sldId id="434"/>
            <p14:sldId id="431"/>
            <p14:sldId id="411"/>
            <p14:sldId id="430"/>
            <p14:sldId id="391"/>
            <p14:sldId id="387"/>
            <p14:sldId id="414"/>
            <p14:sldId id="3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00FF00"/>
    <a:srgbClr val="5B9BD4"/>
    <a:srgbClr val="A5A5A5"/>
    <a:srgbClr val="FFC512"/>
    <a:srgbClr val="ED7D31"/>
    <a:srgbClr val="FF8C00"/>
    <a:srgbClr val="D9D5CC"/>
    <a:srgbClr val="E9E8E3"/>
    <a:srgbClr val="FFEAB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58" autoAdjust="0"/>
    <p:restoredTop sz="94658"/>
  </p:normalViewPr>
  <p:slideViewPr>
    <p:cSldViewPr snapToGrid="0">
      <p:cViewPr varScale="1">
        <p:scale>
          <a:sx n="87" d="100"/>
          <a:sy n="87" d="100"/>
        </p:scale>
        <p:origin x="691"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lprost\Desktop\Copy%20of%20linac_survey_data.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beamssrv1\lprost$\AA_My%20Documents\My%20Presentations\2026\NIBS2026\PIPII_beam_loss_multi_scenarios_v3_MACRO.xlsm"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Machines!$A$19</c:f>
              <c:strCache>
                <c:ptCount val="1"/>
                <c:pt idx="0">
                  <c:v>J-PARC linac</c:v>
                </c:pt>
              </c:strCache>
            </c:strRef>
          </c:tx>
          <c:spPr>
            <a:ln w="28575" cap="rnd">
              <a:noFill/>
              <a:round/>
            </a:ln>
            <a:effectLst/>
          </c:spPr>
          <c:marker>
            <c:symbol val="circle"/>
            <c:size val="11"/>
            <c:spPr>
              <a:solidFill>
                <a:srgbClr val="FFC000"/>
              </a:solidFill>
              <a:ln w="9525">
                <a:solidFill>
                  <a:srgbClr val="FF0000"/>
                </a:solidFill>
              </a:ln>
              <a:effectLst/>
            </c:spPr>
          </c:marker>
          <c:dLbls>
            <c:dLbl>
              <c:idx val="0"/>
              <c:tx>
                <c:rich>
                  <a:bodyPr/>
                  <a:lstStyle/>
                  <a:p>
                    <a:fld id="{A2ACD904-38BD-434B-9D01-3A756DEC66F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0-05D4-4364-A4E7-BCA2B0E77C8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Machines!$D$19</c:f>
              <c:numCache>
                <c:formatCode>0.000</c:formatCode>
                <c:ptCount val="1"/>
                <c:pt idx="0">
                  <c:v>1.25</c:v>
                </c:pt>
              </c:numCache>
            </c:numRef>
          </c:xVal>
          <c:yVal>
            <c:numRef>
              <c:f>Machines!$L$19</c:f>
              <c:numCache>
                <c:formatCode>0.00E+00</c:formatCode>
                <c:ptCount val="1"/>
                <c:pt idx="0">
                  <c:v>3.9999999999999998E-6</c:v>
                </c:pt>
              </c:numCache>
            </c:numRef>
          </c:yVal>
          <c:smooth val="0"/>
          <c:extLst>
            <c:ext xmlns:c15="http://schemas.microsoft.com/office/drawing/2012/chart" uri="{02D57815-91ED-43cb-92C2-25804820EDAC}">
              <c15:datalabelsRange>
                <c15:f>Machines!$I$19</c15:f>
                <c15:dlblRangeCache>
                  <c:ptCount val="1"/>
                  <c:pt idx="0">
                    <c:v>400 MeV</c:v>
                  </c:pt>
                </c15:dlblRangeCache>
              </c15:datalabelsRange>
            </c:ext>
            <c:ext xmlns:c16="http://schemas.microsoft.com/office/drawing/2014/chart" uri="{C3380CC4-5D6E-409C-BE32-E72D297353CC}">
              <c16:uniqueId val="{00000001-05D4-4364-A4E7-BCA2B0E77C8A}"/>
            </c:ext>
          </c:extLst>
        </c:ser>
        <c:ser>
          <c:idx val="1"/>
          <c:order val="1"/>
          <c:tx>
            <c:strRef>
              <c:f>Machines!$A$20</c:f>
              <c:strCache>
                <c:ptCount val="1"/>
                <c:pt idx="0">
                  <c:v>LANSCE</c:v>
                </c:pt>
              </c:strCache>
            </c:strRef>
          </c:tx>
          <c:spPr>
            <a:ln w="25400" cap="rnd">
              <a:noFill/>
              <a:round/>
            </a:ln>
            <a:effectLst/>
          </c:spPr>
          <c:marker>
            <c:symbol val="triangle"/>
            <c:size val="11"/>
            <c:spPr>
              <a:solidFill>
                <a:srgbClr val="FFC000"/>
              </a:solidFill>
              <a:ln w="9525">
                <a:solidFill>
                  <a:srgbClr val="FF0000"/>
                </a:solidFill>
              </a:ln>
              <a:effectLst/>
            </c:spPr>
          </c:marker>
          <c:dLbls>
            <c:dLbl>
              <c:idx val="0"/>
              <c:tx>
                <c:rich>
                  <a:bodyPr/>
                  <a:lstStyle/>
                  <a:p>
                    <a:fld id="{7C3EC551-35F2-4095-BBFA-C0B07D7D289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05D4-4364-A4E7-BCA2B0E77C8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Machines!$D$20</c:f>
              <c:numCache>
                <c:formatCode>0.000</c:formatCode>
                <c:ptCount val="1"/>
                <c:pt idx="0">
                  <c:v>6</c:v>
                </c:pt>
              </c:numCache>
            </c:numRef>
          </c:xVal>
          <c:yVal>
            <c:numRef>
              <c:f>Machines!$L$20</c:f>
              <c:numCache>
                <c:formatCode>0.00E+00</c:formatCode>
                <c:ptCount val="1"/>
                <c:pt idx="0">
                  <c:v>1.2254901960784312E-6</c:v>
                </c:pt>
              </c:numCache>
            </c:numRef>
          </c:yVal>
          <c:smooth val="0"/>
          <c:extLst>
            <c:ext xmlns:c15="http://schemas.microsoft.com/office/drawing/2012/chart" uri="{02D57815-91ED-43cb-92C2-25804820EDAC}">
              <c15:datalabelsRange>
                <c15:f>Machines!$I$20</c15:f>
                <c15:dlblRangeCache>
                  <c:ptCount val="1"/>
                  <c:pt idx="0">
                    <c:v>800 MeV</c:v>
                  </c:pt>
                </c15:dlblRangeCache>
              </c15:datalabelsRange>
            </c:ext>
            <c:ext xmlns:c16="http://schemas.microsoft.com/office/drawing/2014/chart" uri="{C3380CC4-5D6E-409C-BE32-E72D297353CC}">
              <c16:uniqueId val="{00000003-05D4-4364-A4E7-BCA2B0E77C8A}"/>
            </c:ext>
          </c:extLst>
        </c:ser>
        <c:ser>
          <c:idx val="2"/>
          <c:order val="2"/>
          <c:tx>
            <c:strRef>
              <c:f>Machines!$A$21</c:f>
              <c:strCache>
                <c:ptCount val="1"/>
                <c:pt idx="0">
                  <c:v>KOMAC</c:v>
                </c:pt>
              </c:strCache>
            </c:strRef>
          </c:tx>
          <c:spPr>
            <a:ln w="25400" cap="rnd">
              <a:noFill/>
              <a:round/>
            </a:ln>
            <a:effectLst/>
          </c:spPr>
          <c:marker>
            <c:symbol val="square"/>
            <c:size val="11"/>
            <c:spPr>
              <a:solidFill>
                <a:srgbClr val="FFC000"/>
              </a:solidFill>
              <a:ln w="9525">
                <a:solidFill>
                  <a:srgbClr val="FF0000"/>
                </a:solidFill>
              </a:ln>
              <a:effectLst/>
            </c:spPr>
          </c:marker>
          <c:dLbls>
            <c:dLbl>
              <c:idx val="0"/>
              <c:layout>
                <c:manualLayout>
                  <c:x val="-0.14114718289084305"/>
                  <c:y val="6.0252404003449146E-2"/>
                </c:manualLayout>
              </c:layout>
              <c:tx>
                <c:rich>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fld id="{4865750E-72C0-40E7-8D99-2AAE5AF748F6}" type="CELLRANGE">
                      <a:rPr lang="en-US"/>
                      <a:pPr>
                        <a:defRPr sz="1100"/>
                      </a:pPr>
                      <a:t>[CELLRANGE]</a:t>
                    </a:fld>
                    <a:endParaRPr lang="en-US"/>
                  </a:p>
                </c:rich>
              </c:tx>
              <c:spPr>
                <a:noFill/>
                <a:ln>
                  <a:noFill/>
                </a:ln>
                <a:effectLst/>
              </c:spPr>
              <c:txPr>
                <a:bodyPr rot="0" spcFirstLastPara="1" vertOverflow="ellipsis" vert="horz" wrap="square" lIns="38100" tIns="19050" rIns="38100" bIns="19050" anchor="ctr" anchorCtr="1">
                  <a:no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layout>
                    <c:manualLayout>
                      <c:w val="0.11312174372740728"/>
                      <c:h val="5.8795388152221802E-2"/>
                    </c:manualLayout>
                  </c15:layout>
                  <c15:dlblFieldTable/>
                  <c15:showDataLabelsRange val="1"/>
                </c:ext>
                <c:ext xmlns:c16="http://schemas.microsoft.com/office/drawing/2014/chart" uri="{C3380CC4-5D6E-409C-BE32-E72D297353CC}">
                  <c16:uniqueId val="{00000004-05D4-4364-A4E7-BCA2B0E77C8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Machines!$D$21</c:f>
              <c:numCache>
                <c:formatCode>0.000</c:formatCode>
                <c:ptCount val="1"/>
                <c:pt idx="0">
                  <c:v>8</c:v>
                </c:pt>
              </c:numCache>
            </c:numRef>
          </c:xVal>
          <c:yVal>
            <c:numRef>
              <c:f>Machines!$L$21</c:f>
              <c:numCache>
                <c:formatCode>0.00E+00</c:formatCode>
                <c:ptCount val="1"/>
                <c:pt idx="0">
                  <c:v>6.2500000000000003E-6</c:v>
                </c:pt>
              </c:numCache>
            </c:numRef>
          </c:yVal>
          <c:smooth val="0"/>
          <c:extLst>
            <c:ext xmlns:c15="http://schemas.microsoft.com/office/drawing/2012/chart" uri="{02D57815-91ED-43cb-92C2-25804820EDAC}">
              <c15:datalabelsRange>
                <c15:f>Machines!$I$21</c15:f>
                <c15:dlblRangeCache>
                  <c:ptCount val="1"/>
                  <c:pt idx="0">
                    <c:v>100 MeV</c:v>
                  </c:pt>
                </c15:dlblRangeCache>
              </c15:datalabelsRange>
            </c:ext>
            <c:ext xmlns:c16="http://schemas.microsoft.com/office/drawing/2014/chart" uri="{C3380CC4-5D6E-409C-BE32-E72D297353CC}">
              <c16:uniqueId val="{00000005-05D4-4364-A4E7-BCA2B0E77C8A}"/>
            </c:ext>
          </c:extLst>
        </c:ser>
        <c:ser>
          <c:idx val="3"/>
          <c:order val="3"/>
          <c:tx>
            <c:strRef>
              <c:f>Machines!$A$22</c:f>
              <c:strCache>
                <c:ptCount val="1"/>
                <c:pt idx="0">
                  <c:v>ESS</c:v>
                </c:pt>
              </c:strCache>
            </c:strRef>
          </c:tx>
          <c:spPr>
            <a:ln w="25400" cap="rnd">
              <a:noFill/>
              <a:round/>
            </a:ln>
            <a:effectLst/>
          </c:spPr>
          <c:marker>
            <c:symbol val="triangle"/>
            <c:size val="11"/>
            <c:spPr>
              <a:solidFill>
                <a:schemeClr val="tx2">
                  <a:lumMod val="40000"/>
                  <a:lumOff val="60000"/>
                </a:schemeClr>
              </a:solidFill>
              <a:ln w="9525">
                <a:solidFill>
                  <a:schemeClr val="tx2"/>
                </a:solidFill>
              </a:ln>
              <a:effectLst/>
            </c:spPr>
          </c:marker>
          <c:dLbls>
            <c:dLbl>
              <c:idx val="0"/>
              <c:tx>
                <c:rich>
                  <a:bodyPr/>
                  <a:lstStyle/>
                  <a:p>
                    <a:fld id="{6E292B89-BC7B-4C50-B40D-460370AFF02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05D4-4364-A4E7-BCA2B0E77C8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Machines!$D$22</c:f>
              <c:numCache>
                <c:formatCode>0.000</c:formatCode>
                <c:ptCount val="1"/>
                <c:pt idx="0">
                  <c:v>4</c:v>
                </c:pt>
              </c:numCache>
            </c:numRef>
          </c:xVal>
          <c:yVal>
            <c:numRef>
              <c:f>Machines!$L$22</c:f>
              <c:numCache>
                <c:formatCode>0.00E+00</c:formatCode>
                <c:ptCount val="1"/>
                <c:pt idx="0">
                  <c:v>1.9999999999999999E-7</c:v>
                </c:pt>
              </c:numCache>
            </c:numRef>
          </c:yVal>
          <c:smooth val="0"/>
          <c:extLst>
            <c:ext xmlns:c15="http://schemas.microsoft.com/office/drawing/2012/chart" uri="{02D57815-91ED-43cb-92C2-25804820EDAC}">
              <c15:datalabelsRange>
                <c15:f>Machines!$I$22</c15:f>
                <c15:dlblRangeCache>
                  <c:ptCount val="1"/>
                  <c:pt idx="0">
                    <c:v>2 GeV</c:v>
                  </c:pt>
                </c15:dlblRangeCache>
              </c15:datalabelsRange>
            </c:ext>
            <c:ext xmlns:c16="http://schemas.microsoft.com/office/drawing/2014/chart" uri="{C3380CC4-5D6E-409C-BE32-E72D297353CC}">
              <c16:uniqueId val="{00000007-05D4-4364-A4E7-BCA2B0E77C8A}"/>
            </c:ext>
          </c:extLst>
        </c:ser>
        <c:ser>
          <c:idx val="4"/>
          <c:order val="4"/>
          <c:tx>
            <c:strRef>
              <c:f>Machines!$A$23</c:f>
              <c:strCache>
                <c:ptCount val="1"/>
                <c:pt idx="0">
                  <c:v>SNS (3 MW upgrade)</c:v>
                </c:pt>
              </c:strCache>
            </c:strRef>
          </c:tx>
          <c:spPr>
            <a:ln w="25400" cap="rnd">
              <a:noFill/>
              <a:round/>
            </a:ln>
            <a:effectLst/>
          </c:spPr>
          <c:marker>
            <c:symbol val="square"/>
            <c:size val="11"/>
            <c:spPr>
              <a:solidFill>
                <a:schemeClr val="tx2">
                  <a:lumMod val="40000"/>
                  <a:lumOff val="60000"/>
                </a:schemeClr>
              </a:solidFill>
              <a:ln w="9525">
                <a:solidFill>
                  <a:schemeClr val="tx2"/>
                </a:solidFill>
              </a:ln>
              <a:effectLst/>
            </c:spPr>
          </c:marker>
          <c:dLbls>
            <c:dLbl>
              <c:idx val="0"/>
              <c:tx>
                <c:rich>
                  <a:bodyPr/>
                  <a:lstStyle/>
                  <a:p>
                    <a:fld id="{C31288C7-4EED-4C8F-BADA-6FC5092C392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05D4-4364-A4E7-BCA2B0E77C8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Machines!$D$23</c:f>
              <c:numCache>
                <c:formatCode>0.000</c:formatCode>
                <c:ptCount val="1"/>
                <c:pt idx="0">
                  <c:v>6</c:v>
                </c:pt>
              </c:numCache>
            </c:numRef>
          </c:xVal>
          <c:yVal>
            <c:numRef>
              <c:f>Machines!$L$23</c:f>
              <c:numCache>
                <c:formatCode>0.00E+00</c:formatCode>
                <c:ptCount val="1"/>
                <c:pt idx="0">
                  <c:v>3.3333333333333335E-7</c:v>
                </c:pt>
              </c:numCache>
            </c:numRef>
          </c:yVal>
          <c:smooth val="0"/>
          <c:extLst>
            <c:ext xmlns:c15="http://schemas.microsoft.com/office/drawing/2012/chart" uri="{02D57815-91ED-43cb-92C2-25804820EDAC}">
              <c15:datalabelsRange>
                <c15:f>Machines!$I$23</c15:f>
                <c15:dlblRangeCache>
                  <c:ptCount val="1"/>
                  <c:pt idx="0">
                    <c:v>1 GeV</c:v>
                  </c:pt>
                </c15:dlblRangeCache>
              </c15:datalabelsRange>
            </c:ext>
            <c:ext xmlns:c16="http://schemas.microsoft.com/office/drawing/2014/chart" uri="{C3380CC4-5D6E-409C-BE32-E72D297353CC}">
              <c16:uniqueId val="{00000009-05D4-4364-A4E7-BCA2B0E77C8A}"/>
            </c:ext>
          </c:extLst>
        </c:ser>
        <c:ser>
          <c:idx val="5"/>
          <c:order val="5"/>
          <c:tx>
            <c:v>PIP-II</c:v>
          </c:tx>
          <c:spPr>
            <a:ln w="12700" cap="rnd">
              <a:solidFill>
                <a:schemeClr val="tx2">
                  <a:lumMod val="60000"/>
                  <a:lumOff val="40000"/>
                </a:schemeClr>
              </a:solidFill>
              <a:prstDash val="dash"/>
              <a:round/>
            </a:ln>
            <a:effectLst/>
          </c:spPr>
          <c:marker>
            <c:symbol val="diamond"/>
            <c:size val="11"/>
            <c:spPr>
              <a:solidFill>
                <a:schemeClr val="tx2">
                  <a:lumMod val="40000"/>
                  <a:lumOff val="60000"/>
                </a:schemeClr>
              </a:solidFill>
              <a:ln w="9525">
                <a:solidFill>
                  <a:schemeClr val="tx2"/>
                </a:solidFill>
              </a:ln>
              <a:effectLst/>
            </c:spPr>
          </c:marker>
          <c:dLbls>
            <c:dLbl>
              <c:idx val="0"/>
              <c:layout>
                <c:manualLayout>
                  <c:x val="1.9238371527656999E-2"/>
                  <c:y val="-2.9344704127059595E-2"/>
                </c:manualLayout>
              </c:layout>
              <c:tx>
                <c:rich>
                  <a:bodyPr/>
                  <a:lstStyle/>
                  <a:p>
                    <a:fld id="{42827817-6A55-4355-9648-A0162D70AD1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5D4-4364-A4E7-BCA2B0E77C8A}"/>
                </c:ext>
              </c:extLst>
            </c:dLbl>
            <c:dLbl>
              <c:idx val="1"/>
              <c:layout>
                <c:manualLayout>
                  <c:x val="-5.8809034813754275E-2"/>
                  <c:y val="4.7030815837903812E-2"/>
                </c:manualLayout>
              </c:layout>
              <c:tx>
                <c:rich>
                  <a:bodyPr/>
                  <a:lstStyle/>
                  <a:p>
                    <a:fld id="{9733FF3D-C608-4B95-971C-AB61D71094F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5D4-4364-A4E7-BCA2B0E77C8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xVal>
            <c:numRef>
              <c:f>Machines!$D$24:$D$25</c:f>
              <c:numCache>
                <c:formatCode>0.000</c:formatCode>
                <c:ptCount val="2"/>
                <c:pt idx="0">
                  <c:v>1.1000000000000001</c:v>
                </c:pt>
                <c:pt idx="1">
                  <c:v>100</c:v>
                </c:pt>
              </c:numCache>
            </c:numRef>
          </c:xVal>
          <c:yVal>
            <c:numRef>
              <c:f>Machines!$L$24:$L$25</c:f>
              <c:numCache>
                <c:formatCode>0.00E+00</c:formatCode>
                <c:ptCount val="2"/>
                <c:pt idx="0">
                  <c:v>5.6818181818181805E-5</c:v>
                </c:pt>
                <c:pt idx="1">
                  <c:v>6.2500000000000005E-7</c:v>
                </c:pt>
              </c:numCache>
            </c:numRef>
          </c:yVal>
          <c:smooth val="0"/>
          <c:extLst>
            <c:ext xmlns:c15="http://schemas.microsoft.com/office/drawing/2012/chart" uri="{02D57815-91ED-43cb-92C2-25804820EDAC}">
              <c15:datalabelsRange>
                <c15:f>Machines!$I$24:$I$25</c15:f>
                <c15:dlblRangeCache>
                  <c:ptCount val="2"/>
                  <c:pt idx="0">
                    <c:v>800 MeV</c:v>
                  </c:pt>
                  <c:pt idx="1">
                    <c:v>800 MeV</c:v>
                  </c:pt>
                </c15:dlblRangeCache>
              </c15:datalabelsRange>
            </c:ext>
            <c:ext xmlns:c16="http://schemas.microsoft.com/office/drawing/2014/chart" uri="{C3380CC4-5D6E-409C-BE32-E72D297353CC}">
              <c16:uniqueId val="{0000000C-05D4-4364-A4E7-BCA2B0E77C8A}"/>
            </c:ext>
          </c:extLst>
        </c:ser>
        <c:dLbls>
          <c:showLegendKey val="0"/>
          <c:showVal val="0"/>
          <c:showCatName val="0"/>
          <c:showSerName val="0"/>
          <c:showPercent val="0"/>
          <c:showBubbleSize val="0"/>
        </c:dLbls>
        <c:axId val="978830143"/>
        <c:axId val="977468479"/>
      </c:scatterChart>
      <c:valAx>
        <c:axId val="978830143"/>
        <c:scaling>
          <c:logBase val="10"/>
          <c:orientation val="minMax"/>
        </c:scaling>
        <c:delete val="0"/>
        <c:axPos val="b"/>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r>
                  <a:rPr lang="en-US" sz="1100" b="1" dirty="0">
                    <a:solidFill>
                      <a:sysClr val="windowText" lastClr="000000"/>
                    </a:solidFill>
                  </a:rPr>
                  <a:t>Beam duty</a:t>
                </a:r>
                <a:r>
                  <a:rPr lang="en-US" sz="1100" b="1" baseline="0" dirty="0">
                    <a:solidFill>
                      <a:sysClr val="windowText" lastClr="000000"/>
                    </a:solidFill>
                  </a:rPr>
                  <a:t> factor, %</a:t>
                </a:r>
                <a:endParaRPr lang="en-US" sz="1100" b="1" dirty="0">
                  <a:solidFill>
                    <a:sysClr val="windowText" lastClr="000000"/>
                  </a:solidFill>
                </a:endParaRPr>
              </a:p>
            </c:rich>
          </c:tx>
          <c:overlay val="0"/>
          <c:spPr>
            <a:noFill/>
            <a:ln>
              <a:noFill/>
            </a:ln>
            <a:effectLst/>
          </c:spPr>
          <c:txPr>
            <a:bodyPr rot="0" spcFirstLastPara="1" vertOverflow="ellipsis" vert="horz" wrap="square" anchor="ctr" anchorCtr="1"/>
            <a:lstStyle/>
            <a:p>
              <a:pPr>
                <a:defRPr sz="1100" b="1" i="0" u="none" strike="noStrike" kern="1200" baseline="0">
                  <a:solidFill>
                    <a:sysClr val="windowText" lastClr="000000"/>
                  </a:solidFill>
                  <a:latin typeface="+mn-lt"/>
                  <a:ea typeface="+mn-ea"/>
                  <a:cs typeface="+mn-cs"/>
                </a:defRPr>
              </a:pPr>
              <a:endParaRPr lang="en-US"/>
            </a:p>
          </c:txPr>
        </c:title>
        <c:numFmt formatCode="0.0" sourceLinked="0"/>
        <c:majorTickMark val="none"/>
        <c:minorTickMark val="none"/>
        <c:tickLblPos val="low"/>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en-US"/>
          </a:p>
        </c:txPr>
        <c:crossAx val="977468479"/>
        <c:crosses val="autoZero"/>
        <c:crossBetween val="midCat"/>
      </c:valAx>
      <c:valAx>
        <c:axId val="977468479"/>
        <c:scaling>
          <c:logBase val="10"/>
          <c:orientation val="minMax"/>
          <c:max val="1.0000000000000003E-4"/>
        </c:scaling>
        <c:delete val="0"/>
        <c:axPos val="l"/>
        <c:majorGridlines>
          <c:spPr>
            <a:ln w="9525" cap="flat" cmpd="sng" algn="ctr">
              <a:solidFill>
                <a:schemeClr val="tx1">
                  <a:lumMod val="15000"/>
                  <a:lumOff val="85000"/>
                </a:schemeClr>
              </a:solidFill>
              <a:round/>
            </a:ln>
            <a:effectLst/>
          </c:spPr>
        </c:majorGridlines>
        <c:minorGridlines>
          <c:spPr>
            <a:ln w="9525" cap="flat" cmpd="sng" algn="ctr">
              <a:solidFill>
                <a:schemeClr val="tx1">
                  <a:lumMod val="5000"/>
                  <a:lumOff val="95000"/>
                </a:schemeClr>
              </a:solidFill>
              <a:round/>
            </a:ln>
            <a:effectLst/>
          </c:spPr>
        </c:min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r>
                  <a:rPr lang="en-US" sz="1200" b="1">
                    <a:solidFill>
                      <a:sysClr val="windowText" lastClr="000000"/>
                    </a:solidFill>
                  </a:rPr>
                  <a:t>Max</a:t>
                </a:r>
                <a:r>
                  <a:rPr lang="en-US" sz="1200" b="1" baseline="0">
                    <a:solidFill>
                      <a:sysClr val="windowText" lastClr="000000"/>
                    </a:solidFill>
                  </a:rPr>
                  <a:t> fractional loss at final energy</a:t>
                </a:r>
                <a:endParaRPr lang="en-US" sz="1200" b="1">
                  <a:solidFill>
                    <a:sysClr val="windowText" lastClr="000000"/>
                  </a:solidFill>
                </a:endParaRP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mn-lt"/>
                  <a:ea typeface="+mn-ea"/>
                  <a:cs typeface="+mn-cs"/>
                </a:defRPr>
              </a:pPr>
              <a:endParaRPr lang="en-US"/>
            </a:p>
          </c:txPr>
        </c:title>
        <c:numFmt formatCode="0.0E+0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mn-lt"/>
                <a:ea typeface="+mn-ea"/>
                <a:cs typeface="+mn-cs"/>
              </a:defRPr>
            </a:pPr>
            <a:endParaRPr lang="en-US"/>
          </a:p>
        </c:txPr>
        <c:crossAx val="978830143"/>
        <c:crosses val="autoZero"/>
        <c:crossBetween val="midCat"/>
      </c:valAx>
      <c:spPr>
        <a:noFill/>
        <a:ln>
          <a:noFill/>
        </a:ln>
        <a:effectLst/>
      </c:spPr>
    </c:plotArea>
    <c:legend>
      <c:legendPos val="t"/>
      <c:layout>
        <c:manualLayout>
          <c:xMode val="edge"/>
          <c:yMode val="edge"/>
          <c:x val="8.4259346715611833E-2"/>
          <c:y val="2.2157011211098743E-2"/>
          <c:w val="0.88911099690120665"/>
          <c:h val="0.1385052064323905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42901067129194"/>
          <c:y val="0.18716115830565197"/>
          <c:w val="0.77791773444801426"/>
          <c:h val="0.66155571363546206"/>
        </c:manualLayout>
      </c:layout>
      <c:scatterChart>
        <c:scatterStyle val="lineMarker"/>
        <c:varyColors val="0"/>
        <c:ser>
          <c:idx val="9"/>
          <c:order val="0"/>
          <c:tx>
            <c:v>J-PARC — 1 W/m</c:v>
          </c:tx>
          <c:spPr>
            <a:ln w="25400"/>
          </c:spPr>
          <c:marker>
            <c:symbol val="none"/>
          </c:marker>
          <c:xVal>
            <c:numRef>
              <c:f>'Scenario_J-PARC'!$A$39:$A$77</c:f>
              <c:numCache>
                <c:formatCode>General</c:formatCode>
                <c:ptCount val="39"/>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pt idx="28">
                  <c:v>115.53569390890689</c:v>
                </c:pt>
                <c:pt idx="29">
                  <c:v>131.44410017892437</c:v>
                </c:pt>
                <c:pt idx="30">
                  <c:v>149.54297574453014</c:v>
                </c:pt>
                <c:pt idx="31">
                  <c:v>170.1339319458842</c:v>
                </c:pt>
                <c:pt idx="32">
                  <c:v>193.56010976279848</c:v>
                </c:pt>
                <c:pt idx="33">
                  <c:v>220.21189813742487</c:v>
                </c:pt>
                <c:pt idx="34">
                  <c:v>250.53343966747306</c:v>
                </c:pt>
                <c:pt idx="35">
                  <c:v>285.03003208502912</c:v>
                </c:pt>
                <c:pt idx="36">
                  <c:v>324.27654886398989</c:v>
                </c:pt>
                <c:pt idx="37">
                  <c:v>368.92701928255053</c:v>
                </c:pt>
                <c:pt idx="38">
                  <c:v>419.72552758908978</c:v>
                </c:pt>
              </c:numCache>
            </c:numRef>
          </c:xVal>
          <c:yVal>
            <c:numRef>
              <c:f>'Scenario_J-PARC'!$E$39:$E$77</c:f>
              <c:numCache>
                <c:formatCode>General</c:formatCode>
                <c:ptCount val="39"/>
                <c:pt idx="0">
                  <c:v>4.663466903760722E-4</c:v>
                </c:pt>
                <c:pt idx="1">
                  <c:v>4.0990571962818805E-4</c:v>
                </c:pt>
                <c:pt idx="2">
                  <c:v>3.6029568227107081E-4</c:v>
                </c:pt>
                <c:pt idx="3">
                  <c:v>3.1668984463287188E-4</c:v>
                </c:pt>
                <c:pt idx="4">
                  <c:v>2.7836153089988121E-4</c:v>
                </c:pt>
                <c:pt idx="5">
                  <c:v>2.4467201332190351E-4</c:v>
                </c:pt>
                <c:pt idx="6">
                  <c:v>2.1505986804090844E-4</c:v>
                </c:pt>
                <c:pt idx="7">
                  <c:v>1.8903161916162029E-4</c:v>
                </c:pt>
                <c:pt idx="8">
                  <c:v>1.6615351515079875E-4</c:v>
                </c:pt>
                <c:pt idx="9">
                  <c:v>1.4604430052182424E-4</c:v>
                </c:pt>
                <c:pt idx="10">
                  <c:v>1.2836886234727593E-4</c:v>
                </c:pt>
                <c:pt idx="11">
                  <c:v>1.1283264572088794E-4</c:v>
                </c:pt>
                <c:pt idx="12">
                  <c:v>9.9176745104538724E-5</c:v>
                </c:pt>
                <c:pt idx="13">
                  <c:v>8.7173589759313515E-5</c:v>
                </c:pt>
                <c:pt idx="14">
                  <c:v>7.6623151359877839E-5</c:v>
                </c:pt>
                <c:pt idx="15">
                  <c:v>6.7349610593402047E-5</c:v>
                </c:pt>
                <c:pt idx="16">
                  <c:v>5.9198427193090667E-5</c:v>
                </c:pt>
                <c:pt idx="17">
                  <c:v>5.2033764579463999E-5</c:v>
                </c:pt>
                <c:pt idx="18">
                  <c:v>4.573622619195343E-5</c:v>
                </c:pt>
                <c:pt idx="19">
                  <c:v>4.0200865787579252E-5</c:v>
                </c:pt>
                <c:pt idx="20">
                  <c:v>3.5335438549044288E-5</c:v>
                </c:pt>
                <c:pt idx="21">
                  <c:v>3.1058863857580371E-5</c:v>
                </c:pt>
                <c:pt idx="22">
                  <c:v>2.729987411320253E-5</c:v>
                </c:pt>
                <c:pt idx="23">
                  <c:v>2.3995827085439504E-5</c:v>
                </c:pt>
                <c:pt idx="24">
                  <c:v>2.1091662002787365E-5</c:v>
                </c:pt>
                <c:pt idx="25">
                  <c:v>1.8538981984486843E-5</c:v>
                </c:pt>
                <c:pt idx="26">
                  <c:v>1.6295247523675793E-5</c:v>
                </c:pt>
                <c:pt idx="27">
                  <c:v>1.4323067581599578E-5</c:v>
                </c:pt>
                <c:pt idx="28">
                  <c:v>1.2589576479215834E-5</c:v>
                </c:pt>
                <c:pt idx="29">
                  <c:v>1.1065886202313361E-5</c:v>
                </c:pt>
                <c:pt idx="30">
                  <c:v>9.7266049930042106E-6</c:v>
                </c:pt>
                <c:pt idx="31">
                  <c:v>8.5494142050870424E-6</c:v>
                </c:pt>
                <c:pt idx="32">
                  <c:v>7.5146963717263425E-6</c:v>
                </c:pt>
                <c:pt idx="33">
                  <c:v>6.6052082873275747E-6</c:v>
                </c:pt>
                <c:pt idx="34">
                  <c:v>5.8057936556335052E-6</c:v>
                </c:pt>
                <c:pt idx="35">
                  <c:v>5.103130515424212E-6</c:v>
                </c:pt>
                <c:pt idx="36">
                  <c:v>4.4855092347597698E-6</c:v>
                </c:pt>
                <c:pt idx="37">
                  <c:v>3.9426373741183216E-6</c:v>
                </c:pt>
                <c:pt idx="38">
                  <c:v>3.4654681665429956E-6</c:v>
                </c:pt>
              </c:numCache>
            </c:numRef>
          </c:yVal>
          <c:smooth val="0"/>
          <c:extLst>
            <c:ext xmlns:c16="http://schemas.microsoft.com/office/drawing/2014/chart" uri="{C3380CC4-5D6E-409C-BE32-E72D297353CC}">
              <c16:uniqueId val="{00000000-1FE2-4FB2-BBF1-67D1B539848C}"/>
            </c:ext>
          </c:extLst>
        </c:ser>
        <c:ser>
          <c:idx val="11"/>
          <c:order val="1"/>
          <c:tx>
            <c:v>LANSCE — 1 W/m</c:v>
          </c:tx>
          <c:spPr>
            <a:ln w="25400"/>
          </c:spPr>
          <c:marker>
            <c:symbol val="none"/>
          </c:marker>
          <c:xVal>
            <c:numRef>
              <c:f>Scenario_LANSCE!$A$39:$A$82</c:f>
              <c:numCache>
                <c:formatCode>General</c:formatCode>
                <c:ptCount val="44"/>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pt idx="28">
                  <c:v>115.53569390890689</c:v>
                </c:pt>
                <c:pt idx="29">
                  <c:v>131.44410017892437</c:v>
                </c:pt>
                <c:pt idx="30">
                  <c:v>149.54297574453014</c:v>
                </c:pt>
                <c:pt idx="31">
                  <c:v>170.1339319458842</c:v>
                </c:pt>
                <c:pt idx="32">
                  <c:v>193.56010976279848</c:v>
                </c:pt>
                <c:pt idx="33">
                  <c:v>220.21189813742487</c:v>
                </c:pt>
                <c:pt idx="34">
                  <c:v>250.53343966747306</c:v>
                </c:pt>
                <c:pt idx="35">
                  <c:v>285.03003208502912</c:v>
                </c:pt>
                <c:pt idx="36">
                  <c:v>324.27654886398989</c:v>
                </c:pt>
                <c:pt idx="37">
                  <c:v>368.92701928255053</c:v>
                </c:pt>
                <c:pt idx="38">
                  <c:v>419.72552758908978</c:v>
                </c:pt>
                <c:pt idx="39">
                  <c:v>477.51861290218164</c:v>
                </c:pt>
                <c:pt idx="40">
                  <c:v>543.26937648466856</c:v>
                </c:pt>
                <c:pt idx="41">
                  <c:v>618.07353148451932</c:v>
                </c:pt>
                <c:pt idx="42">
                  <c:v>703.17766260570033</c:v>
                </c:pt>
                <c:pt idx="43">
                  <c:v>800.00000000000034</c:v>
                </c:pt>
              </c:numCache>
            </c:numRef>
          </c:xVal>
          <c:yVal>
            <c:numRef>
              <c:f>Scenario_LANSCE!$E$39:$E$82</c:f>
              <c:numCache>
                <c:formatCode>General</c:formatCode>
                <c:ptCount val="44"/>
                <c:pt idx="0">
                  <c:v>2.4178985643555779E-4</c:v>
                </c:pt>
                <c:pt idx="1">
                  <c:v>2.1252653261265406E-4</c:v>
                </c:pt>
                <c:pt idx="2">
                  <c:v>1.8680488805532518E-4</c:v>
                </c:pt>
                <c:pt idx="3">
                  <c:v>1.6419628068257874E-4</c:v>
                </c:pt>
                <c:pt idx="4">
                  <c:v>1.4432394607365637E-4</c:v>
                </c:pt>
                <c:pt idx="5">
                  <c:v>1.2685671882263096E-4</c:v>
                </c:pt>
                <c:pt idx="6">
                  <c:v>1.1150351378440766E-4</c:v>
                </c:pt>
                <c:pt idx="7">
                  <c:v>9.8008475244052744E-5</c:v>
                </c:pt>
                <c:pt idx="8">
                  <c:v>8.6146713172077029E-5</c:v>
                </c:pt>
                <c:pt idx="9">
                  <c:v>7.5720555511880975E-5</c:v>
                </c:pt>
                <c:pt idx="10">
                  <c:v>6.6556254045061983E-5</c:v>
                </c:pt>
                <c:pt idx="11">
                  <c:v>5.8501088938997329E-5</c:v>
                </c:pt>
                <c:pt idx="12">
                  <c:v>5.1420823725015368E-5</c:v>
                </c:pt>
                <c:pt idx="13">
                  <c:v>4.5197468295270015E-5</c:v>
                </c:pt>
                <c:pt idx="14">
                  <c:v>3.9727312639454006E-5</c:v>
                </c:pt>
                <c:pt idx="15">
                  <c:v>3.4919198554271422E-5</c:v>
                </c:pt>
                <c:pt idx="16">
                  <c:v>3.0693000524321139E-5</c:v>
                </c:pt>
                <c:pt idx="17">
                  <c:v>2.6978290458809577E-5</c:v>
                </c:pt>
                <c:pt idx="18">
                  <c:v>2.3713164032404211E-5</c:v>
                </c:pt>
                <c:pt idx="19">
                  <c:v>2.0843209071614432E-5</c:v>
                </c:pt>
                <c:pt idx="20">
                  <c:v>1.8320598795224695E-5</c:v>
                </c:pt>
                <c:pt idx="21">
                  <c:v>1.6103294797953625E-5</c:v>
                </c:pt>
                <c:pt idx="22">
                  <c:v>1.4154346495344449E-5</c:v>
                </c:pt>
                <c:pt idx="23">
                  <c:v>1.2441275355384359E-5</c:v>
                </c:pt>
                <c:pt idx="24">
                  <c:v>1.0935533655291337E-5</c:v>
                </c:pt>
                <c:pt idx="25">
                  <c:v>9.612028743842161E-6</c:v>
                </c:pt>
                <c:pt idx="26">
                  <c:v>8.448704881242162E-6</c:v>
                </c:pt>
                <c:pt idx="27">
                  <c:v>7.4261756880465377E-6</c:v>
                </c:pt>
                <c:pt idx="28">
                  <c:v>6.5274010780248014E-6</c:v>
                </c:pt>
                <c:pt idx="29">
                  <c:v>5.7374032911692572E-6</c:v>
                </c:pt>
                <c:pt idx="30">
                  <c:v>5.0430172946383063E-6</c:v>
                </c:pt>
                <c:pt idx="31">
                  <c:v>4.4326713921548574E-6</c:v>
                </c:pt>
                <c:pt idx="32">
                  <c:v>3.8961943857932577E-6</c:v>
                </c:pt>
                <c:pt idx="33">
                  <c:v>3.4246460765744404E-6</c:v>
                </c:pt>
                <c:pt idx="34">
                  <c:v>3.0101682792217454E-6</c:v>
                </c:pt>
                <c:pt idx="35">
                  <c:v>2.6458538682912111E-6</c:v>
                </c:pt>
                <c:pt idx="36">
                  <c:v>2.3256316733765775E-6</c:v>
                </c:pt>
                <c:pt idx="37">
                  <c:v>2.0441653052084058E-6</c:v>
                </c:pt>
                <c:pt idx="38">
                  <c:v>1.796764226620143E-6</c:v>
                </c:pt>
                <c:pt idx="39">
                  <c:v>1.5793055864103614E-6</c:v>
                </c:pt>
                <c:pt idx="40">
                  <c:v>1.3881655134902028E-6</c:v>
                </c:pt>
                <c:pt idx="41">
                  <c:v>1.2201587263573528E-6</c:v>
                </c:pt>
                <c:pt idx="42">
                  <c:v>1.0724854515098882E-6</c:v>
                </c:pt>
                <c:pt idx="43">
                  <c:v>9.4268476621417747E-7</c:v>
                </c:pt>
              </c:numCache>
            </c:numRef>
          </c:yVal>
          <c:smooth val="0"/>
          <c:extLst>
            <c:ext xmlns:c16="http://schemas.microsoft.com/office/drawing/2014/chart" uri="{C3380CC4-5D6E-409C-BE32-E72D297353CC}">
              <c16:uniqueId val="{00000001-1FE2-4FB2-BBF1-67D1B539848C}"/>
            </c:ext>
          </c:extLst>
        </c:ser>
        <c:ser>
          <c:idx val="13"/>
          <c:order val="2"/>
          <c:tx>
            <c:v>KOMAC — 1 W/m</c:v>
          </c:tx>
          <c:spPr>
            <a:ln w="25400"/>
          </c:spPr>
          <c:marker>
            <c:symbol val="none"/>
          </c:marker>
          <c:xVal>
            <c:numRef>
              <c:f>Scenario_KOMAC!$A$39:$A$66</c:f>
              <c:numCache>
                <c:formatCode>General</c:formatCode>
                <c:ptCount val="28"/>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numCache>
            </c:numRef>
          </c:xVal>
          <c:yVal>
            <c:numRef>
              <c:f>Scenario_KOMAC!$E$39:$E$66</c:f>
              <c:numCache>
                <c:formatCode>General</c:formatCode>
                <c:ptCount val="28"/>
                <c:pt idx="0">
                  <c:v>6.6794447840322848E-5</c:v>
                </c:pt>
                <c:pt idx="1">
                  <c:v>5.8710454634245695E-5</c:v>
                </c:pt>
                <c:pt idx="2">
                  <c:v>5.160485032528359E-5</c:v>
                </c:pt>
                <c:pt idx="3">
                  <c:v>4.5359222538562384E-5</c:v>
                </c:pt>
                <c:pt idx="4">
                  <c:v>3.9869490102847582E-5</c:v>
                </c:pt>
                <c:pt idx="5">
                  <c:v>3.5044168574751812E-5</c:v>
                </c:pt>
                <c:pt idx="6">
                  <c:v>3.080284568294262E-5</c:v>
                </c:pt>
                <c:pt idx="7">
                  <c:v>2.7074841286169576E-5</c:v>
                </c:pt>
                <c:pt idx="8">
                  <c:v>2.3798029513786283E-5</c:v>
                </c:pt>
                <c:pt idx="9">
                  <c:v>2.0917803460157123E-5</c:v>
                </c:pt>
                <c:pt idx="10">
                  <c:v>1.8386165179948376E-5</c:v>
                </c:pt>
                <c:pt idx="11">
                  <c:v>1.6160925819398014E-5</c:v>
                </c:pt>
                <c:pt idx="12">
                  <c:v>1.4205002554035498E-5</c:v>
                </c:pt>
                <c:pt idx="13">
                  <c:v>1.2485800616568344E-5</c:v>
                </c:pt>
                <c:pt idx="14">
                  <c:v>1.0974670116649171E-5</c:v>
                </c:pt>
                <c:pt idx="15">
                  <c:v>9.6464286006174829E-6</c:v>
                </c:pt>
                <c:pt idx="16">
                  <c:v>8.4789413948437171E-6</c:v>
                </c:pt>
                <c:pt idx="17">
                  <c:v>7.4527527392461467E-6</c:v>
                </c:pt>
                <c:pt idx="18">
                  <c:v>6.550761563951664E-6</c:v>
                </c:pt>
                <c:pt idx="19">
                  <c:v>5.7579365060334879E-6</c:v>
                </c:pt>
                <c:pt idx="20">
                  <c:v>5.0610654171808237E-6</c:v>
                </c:pt>
                <c:pt idx="21">
                  <c:v>4.4485351879346895E-6</c:v>
                </c:pt>
                <c:pt idx="22">
                  <c:v>3.9101382193389045E-6</c:v>
                </c:pt>
                <c:pt idx="23">
                  <c:v>3.4369023169249299E-6</c:v>
                </c:pt>
                <c:pt idx="24">
                  <c:v>3.0209411722742324E-6</c:v>
                </c:pt>
                <c:pt idx="25">
                  <c:v>2.6553229404863977E-6</c:v>
                </c:pt>
                <c:pt idx="26">
                  <c:v>2.3339547234431479E-6</c:v>
                </c:pt>
                <c:pt idx="27">
                  <c:v>2.0514810338228564E-6</c:v>
                </c:pt>
              </c:numCache>
            </c:numRef>
          </c:yVal>
          <c:smooth val="0"/>
          <c:extLst>
            <c:ext xmlns:c16="http://schemas.microsoft.com/office/drawing/2014/chart" uri="{C3380CC4-5D6E-409C-BE32-E72D297353CC}">
              <c16:uniqueId val="{00000002-1FE2-4FB2-BBF1-67D1B539848C}"/>
            </c:ext>
          </c:extLst>
        </c:ser>
        <c:ser>
          <c:idx val="15"/>
          <c:order val="3"/>
          <c:tx>
            <c:v>ESS — 1 W/m</c:v>
          </c:tx>
          <c:spPr>
            <a:ln w="25400"/>
          </c:spPr>
          <c:marker>
            <c:symbol val="none"/>
          </c:marker>
          <c:xVal>
            <c:numRef>
              <c:f>Scenario_ESS!$A$39:$A$82</c:f>
              <c:numCache>
                <c:formatCode>General</c:formatCode>
                <c:ptCount val="44"/>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pt idx="28">
                  <c:v>115.53569390890689</c:v>
                </c:pt>
                <c:pt idx="29">
                  <c:v>131.44410017892437</c:v>
                </c:pt>
                <c:pt idx="30">
                  <c:v>149.54297574453014</c:v>
                </c:pt>
                <c:pt idx="31">
                  <c:v>170.1339319458842</c:v>
                </c:pt>
                <c:pt idx="32">
                  <c:v>193.56010976279848</c:v>
                </c:pt>
                <c:pt idx="33">
                  <c:v>220.21189813742487</c:v>
                </c:pt>
                <c:pt idx="34">
                  <c:v>250.53343966747306</c:v>
                </c:pt>
                <c:pt idx="35">
                  <c:v>285.03003208502912</c:v>
                </c:pt>
                <c:pt idx="36">
                  <c:v>324.27654886398989</c:v>
                </c:pt>
                <c:pt idx="37">
                  <c:v>368.92701928255053</c:v>
                </c:pt>
                <c:pt idx="38">
                  <c:v>419.72552758908978</c:v>
                </c:pt>
                <c:pt idx="39">
                  <c:v>477.51861290218164</c:v>
                </c:pt>
                <c:pt idx="40">
                  <c:v>543.26937648466856</c:v>
                </c:pt>
                <c:pt idx="41">
                  <c:v>618.07353148451932</c:v>
                </c:pt>
                <c:pt idx="42">
                  <c:v>703.17766260570033</c:v>
                </c:pt>
                <c:pt idx="43">
                  <c:v>800.00000000000034</c:v>
                </c:pt>
              </c:numCache>
            </c:numRef>
          </c:xVal>
          <c:yVal>
            <c:numRef>
              <c:f>Scenario_ESS!$E$39:$E$82</c:f>
              <c:numCache>
                <c:formatCode>General</c:formatCode>
                <c:ptCount val="44"/>
                <c:pt idx="0">
                  <c:v>1.281172226307891E-4</c:v>
                </c:pt>
                <c:pt idx="1">
                  <c:v>1.1261146143631542E-4</c:v>
                </c:pt>
                <c:pt idx="2">
                  <c:v>9.8982330294250252E-5</c:v>
                </c:pt>
                <c:pt idx="3">
                  <c:v>8.7002704569470317E-5</c:v>
                </c:pt>
                <c:pt idx="4">
                  <c:v>7.6472948049417951E-5</c:v>
                </c:pt>
                <c:pt idx="5">
                  <c:v>6.7217586077446032E-5</c:v>
                </c:pt>
                <c:pt idx="6">
                  <c:v>5.9082381329919919E-5</c:v>
                </c:pt>
                <c:pt idx="7">
                  <c:v>5.1931763505939652E-5</c:v>
                </c:pt>
                <c:pt idx="8">
                  <c:v>4.5646570096373297E-5</c:v>
                </c:pt>
                <c:pt idx="9">
                  <c:v>4.0122060582918761E-5</c:v>
                </c:pt>
                <c:pt idx="10">
                  <c:v>3.5266170974526364E-5</c:v>
                </c:pt>
                <c:pt idx="11">
                  <c:v>3.0997979593650542E-5</c:v>
                </c:pt>
                <c:pt idx="12">
                  <c:v>2.7246358545202957E-5</c:v>
                </c:pt>
                <c:pt idx="13">
                  <c:v>2.3948788395415807E-5</c:v>
                </c:pt>
                <c:pt idx="14">
                  <c:v>2.1050316307658753E-5</c:v>
                </c:pt>
                <c:pt idx="15">
                  <c:v>1.8502640272912658E-5</c:v>
                </c:pt>
                <c:pt idx="16">
                  <c:v>1.6263304173926013E-5</c:v>
                </c:pt>
                <c:pt idx="17">
                  <c:v>1.429499026908352E-5</c:v>
                </c:pt>
                <c:pt idx="18">
                  <c:v>1.2564897305481715E-5</c:v>
                </c:pt>
                <c:pt idx="19">
                  <c:v>1.1044193897686611E-5</c:v>
                </c:pt>
                <c:pt idx="20">
                  <c:v>9.7075380629242587E-6</c:v>
                </c:pt>
                <c:pt idx="21">
                  <c:v>8.5326549059286758E-6</c:v>
                </c:pt>
                <c:pt idx="22">
                  <c:v>7.4999654157149828E-6</c:v>
                </c:pt>
                <c:pt idx="23">
                  <c:v>6.5922601883075581E-6</c:v>
                </c:pt>
                <c:pt idx="24">
                  <c:v>5.7944126381283978E-6</c:v>
                </c:pt>
                <c:pt idx="25">
                  <c:v>5.0931269188150685E-6</c:v>
                </c:pt>
                <c:pt idx="26">
                  <c:v>4.476716352658186E-6</c:v>
                </c:pt>
                <c:pt idx="27">
                  <c:v>3.9349086762636211E-6</c:v>
                </c:pt>
                <c:pt idx="28">
                  <c:v>3.4586748569274281E-6</c:v>
                </c:pt>
                <c:pt idx="29">
                  <c:v>3.0400786270091657E-6</c:v>
                </c:pt>
                <c:pt idx="30">
                  <c:v>2.6721442288473113E-6</c:v>
                </c:pt>
                <c:pt idx="31">
                  <c:v>2.3487401662327044E-6</c:v>
                </c:pt>
                <c:pt idx="32">
                  <c:v>2.0644770251995452E-6</c:v>
                </c:pt>
                <c:pt idx="33">
                  <c:v>1.81461766135373E-6</c:v>
                </c:pt>
                <c:pt idx="34">
                  <c:v>1.5949982570421722E-6</c:v>
                </c:pt>
                <c:pt idx="35">
                  <c:v>1.40195893280885E-6</c:v>
                </c:pt>
                <c:pt idx="36">
                  <c:v>1.2322827568021349E-6</c:v>
                </c:pt>
                <c:pt idx="37">
                  <c:v>1.083142135746792E-6</c:v>
                </c:pt>
                <c:pt idx="38">
                  <c:v>9.5205169410521892E-7</c:v>
                </c:pt>
                <c:pt idx="39">
                  <c:v>8.3682685617588013E-7</c:v>
                </c:pt>
                <c:pt idx="40">
                  <c:v>7.355474409142895E-7</c:v>
                </c:pt>
                <c:pt idx="41">
                  <c:v>6.4652566279714291E-7</c:v>
                </c:pt>
                <c:pt idx="42">
                  <c:v>5.6827800547536947E-7</c:v>
                </c:pt>
                <c:pt idx="43">
                  <c:v>4.9950049950049933E-7</c:v>
                </c:pt>
              </c:numCache>
            </c:numRef>
          </c:yVal>
          <c:smooth val="0"/>
          <c:extLst>
            <c:ext xmlns:c16="http://schemas.microsoft.com/office/drawing/2014/chart" uri="{C3380CC4-5D6E-409C-BE32-E72D297353CC}">
              <c16:uniqueId val="{00000003-1FE2-4FB2-BBF1-67D1B539848C}"/>
            </c:ext>
          </c:extLst>
        </c:ser>
        <c:ser>
          <c:idx val="17"/>
          <c:order val="4"/>
          <c:tx>
            <c:v>SNS — 1 W/m</c:v>
          </c:tx>
          <c:spPr>
            <a:ln w="25400"/>
          </c:spPr>
          <c:marker>
            <c:symbol val="none"/>
          </c:marker>
          <c:xVal>
            <c:numRef>
              <c:f>Scenario_SNS!$A$39:$A$82</c:f>
              <c:numCache>
                <c:formatCode>General</c:formatCode>
                <c:ptCount val="44"/>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pt idx="28">
                  <c:v>115.53569390890689</c:v>
                </c:pt>
                <c:pt idx="29">
                  <c:v>131.44410017892437</c:v>
                </c:pt>
                <c:pt idx="30">
                  <c:v>149.54297574453014</c:v>
                </c:pt>
                <c:pt idx="31">
                  <c:v>170.1339319458842</c:v>
                </c:pt>
                <c:pt idx="32">
                  <c:v>193.56010976279848</c:v>
                </c:pt>
                <c:pt idx="33">
                  <c:v>220.21189813742487</c:v>
                </c:pt>
                <c:pt idx="34">
                  <c:v>250.53343966747306</c:v>
                </c:pt>
                <c:pt idx="35">
                  <c:v>285.03003208502912</c:v>
                </c:pt>
                <c:pt idx="36">
                  <c:v>324.27654886398989</c:v>
                </c:pt>
                <c:pt idx="37">
                  <c:v>368.92701928255053</c:v>
                </c:pt>
                <c:pt idx="38">
                  <c:v>419.72552758908978</c:v>
                </c:pt>
                <c:pt idx="39">
                  <c:v>477.51861290218164</c:v>
                </c:pt>
                <c:pt idx="40">
                  <c:v>543.26937648466856</c:v>
                </c:pt>
                <c:pt idx="41">
                  <c:v>618.07353148451932</c:v>
                </c:pt>
                <c:pt idx="42">
                  <c:v>703.17766260570033</c:v>
                </c:pt>
                <c:pt idx="43">
                  <c:v>800.00000000000034</c:v>
                </c:pt>
              </c:numCache>
            </c:numRef>
          </c:xVal>
          <c:yVal>
            <c:numRef>
              <c:f>Scenario_SNS!$E$39:$E$82</c:f>
              <c:numCache>
                <c:formatCode>General</c:formatCode>
                <c:ptCount val="44"/>
                <c:pt idx="0">
                  <c:v>1.4061989019015337E-4</c:v>
                </c:pt>
                <c:pt idx="1">
                  <c:v>1.2360095712472778E-4</c:v>
                </c:pt>
                <c:pt idx="2">
                  <c:v>1.0864179015849176E-4</c:v>
                </c:pt>
                <c:pt idx="3">
                  <c:v>9.5493100081183956E-5</c:v>
                </c:pt>
                <c:pt idx="4">
                  <c:v>8.3935768637573852E-5</c:v>
                </c:pt>
                <c:pt idx="5">
                  <c:v>7.377719699947749E-5</c:v>
                </c:pt>
                <c:pt idx="6">
                  <c:v>6.4848096174616041E-5</c:v>
                </c:pt>
                <c:pt idx="7">
                  <c:v>5.6999665865620157E-5</c:v>
                </c:pt>
                <c:pt idx="8">
                  <c:v>5.0101114765865858E-5</c:v>
                </c:pt>
                <c:pt idx="9">
                  <c:v>4.4037480968751838E-5</c:v>
                </c:pt>
                <c:pt idx="10">
                  <c:v>3.8707716168312371E-5</c:v>
                </c:pt>
                <c:pt idx="11">
                  <c:v>3.4023001725048452E-5</c:v>
                </c:pt>
                <c:pt idx="12">
                  <c:v>2.9905268534811574E-5</c:v>
                </c:pt>
                <c:pt idx="13">
                  <c:v>2.6285896034880723E-5</c:v>
                </c:pt>
                <c:pt idx="14">
                  <c:v>2.3104568666629835E-5</c:v>
                </c:pt>
                <c:pt idx="15">
                  <c:v>2.0308270738142069E-5</c:v>
                </c:pt>
                <c:pt idx="16">
                  <c:v>1.7850402936513088E-5</c:v>
                </c:pt>
                <c:pt idx="17">
                  <c:v>1.5690005766833992E-5</c:v>
                </c:pt>
                <c:pt idx="18">
                  <c:v>1.3791076976740344E-5</c:v>
                </c:pt>
                <c:pt idx="19">
                  <c:v>1.2121971591649447E-5</c:v>
                </c:pt>
                <c:pt idx="20">
                  <c:v>1.0654874562485943E-5</c:v>
                </c:pt>
                <c:pt idx="21">
                  <c:v>9.3653372377572401E-6</c:v>
                </c:pt>
                <c:pt idx="22">
                  <c:v>8.2318699354503257E-6</c:v>
                </c:pt>
                <c:pt idx="23">
                  <c:v>7.235583825105115E-6</c:v>
                </c:pt>
                <c:pt idx="24">
                  <c:v>6.3598761521562782E-6</c:v>
                </c:pt>
                <c:pt idx="25">
                  <c:v>5.5901535589187315E-6</c:v>
                </c:pt>
                <c:pt idx="26">
                  <c:v>4.9135888914592582E-6</c:v>
                </c:pt>
                <c:pt idx="27">
                  <c:v>4.3189074396270659E-6</c:v>
                </c:pt>
                <c:pt idx="28">
                  <c:v>3.7961990480091612E-6</c:v>
                </c:pt>
                <c:pt idx="29">
                  <c:v>3.3367529667063317E-6</c:v>
                </c:pt>
                <c:pt idx="30">
                  <c:v>2.9329126897764892E-6</c:v>
                </c:pt>
                <c:pt idx="31">
                  <c:v>2.5779483622795359E-6</c:v>
                </c:pt>
                <c:pt idx="32">
                  <c:v>2.265944629632395E-6</c:v>
                </c:pt>
                <c:pt idx="33">
                  <c:v>1.9917020603235562E-6</c:v>
                </c:pt>
                <c:pt idx="34">
                  <c:v>1.7506504992315944E-6</c:v>
                </c:pt>
                <c:pt idx="35">
                  <c:v>1.5387729076114676E-6</c:v>
                </c:pt>
                <c:pt idx="36">
                  <c:v>1.3525384205690096E-6</c:v>
                </c:pt>
                <c:pt idx="37">
                  <c:v>1.1888435064501521E-6</c:v>
                </c:pt>
                <c:pt idx="38">
                  <c:v>1.044960247586978E-6</c:v>
                </c:pt>
                <c:pt idx="39">
                  <c:v>9.1849088051760503E-7</c:v>
                </c:pt>
                <c:pt idx="40">
                  <c:v>8.0732783810877593E-7</c:v>
                </c:pt>
                <c:pt idx="41">
                  <c:v>7.0961862769730269E-7</c:v>
                </c:pt>
                <c:pt idx="42">
                  <c:v>6.2373495995706658E-7</c:v>
                </c:pt>
                <c:pt idx="43">
                  <c:v>5.4824561403508747E-7</c:v>
                </c:pt>
              </c:numCache>
            </c:numRef>
          </c:yVal>
          <c:smooth val="0"/>
          <c:extLst>
            <c:ext xmlns:c16="http://schemas.microsoft.com/office/drawing/2014/chart" uri="{C3380CC4-5D6E-409C-BE32-E72D297353CC}">
              <c16:uniqueId val="{00000004-1FE2-4FB2-BBF1-67D1B539848C}"/>
            </c:ext>
          </c:extLst>
        </c:ser>
        <c:ser>
          <c:idx val="5"/>
          <c:order val="5"/>
          <c:tx>
            <c:v>PIP-II (CW) — 1 W/m</c:v>
          </c:tx>
          <c:spPr>
            <a:ln w="25400">
              <a:solidFill>
                <a:srgbClr val="00B0F0"/>
              </a:solidFill>
            </a:ln>
          </c:spPr>
          <c:marker>
            <c:symbol val="none"/>
          </c:marker>
          <c:xVal>
            <c:numRef>
              <c:f>'Scenario_PIP-II (CW)'!$A$39:$A$82</c:f>
              <c:numCache>
                <c:formatCode>General</c:formatCode>
                <c:ptCount val="44"/>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pt idx="28">
                  <c:v>115.53569390890689</c:v>
                </c:pt>
                <c:pt idx="29">
                  <c:v>131.44410017892437</c:v>
                </c:pt>
                <c:pt idx="30">
                  <c:v>149.54297574453014</c:v>
                </c:pt>
                <c:pt idx="31">
                  <c:v>170.1339319458842</c:v>
                </c:pt>
                <c:pt idx="32">
                  <c:v>193.56010976279848</c:v>
                </c:pt>
                <c:pt idx="33">
                  <c:v>220.21189813742487</c:v>
                </c:pt>
                <c:pt idx="34">
                  <c:v>250.53343966747306</c:v>
                </c:pt>
                <c:pt idx="35">
                  <c:v>285.03003208502912</c:v>
                </c:pt>
                <c:pt idx="36">
                  <c:v>324.27654886398989</c:v>
                </c:pt>
                <c:pt idx="37">
                  <c:v>368.92701928255053</c:v>
                </c:pt>
                <c:pt idx="38">
                  <c:v>419.72552758908978</c:v>
                </c:pt>
                <c:pt idx="39">
                  <c:v>477.51861290218164</c:v>
                </c:pt>
                <c:pt idx="40">
                  <c:v>543.26937648466856</c:v>
                </c:pt>
                <c:pt idx="41">
                  <c:v>618.07353148451932</c:v>
                </c:pt>
                <c:pt idx="42">
                  <c:v>703.17766260570033</c:v>
                </c:pt>
                <c:pt idx="43">
                  <c:v>800.00000000000034</c:v>
                </c:pt>
              </c:numCache>
            </c:numRef>
          </c:xVal>
          <c:yVal>
            <c:numRef>
              <c:f>'Scenario_PIP-II (CW)'!$E$39:$E$82</c:f>
              <c:numCache>
                <c:formatCode>General</c:formatCode>
                <c:ptCount val="44"/>
                <c:pt idx="0">
                  <c:v>1.6030667481677481E-4</c:v>
                </c:pt>
                <c:pt idx="1">
                  <c:v>1.4090509112218966E-4</c:v>
                </c:pt>
                <c:pt idx="2">
                  <c:v>1.238516407806806E-4</c:v>
                </c:pt>
                <c:pt idx="3">
                  <c:v>1.0886213409254972E-4</c:v>
                </c:pt>
                <c:pt idx="4">
                  <c:v>9.5686776246834177E-5</c:v>
                </c:pt>
                <c:pt idx="5">
                  <c:v>8.4106004579404331E-5</c:v>
                </c:pt>
                <c:pt idx="6">
                  <c:v>7.392682963906228E-5</c:v>
                </c:pt>
                <c:pt idx="7">
                  <c:v>6.4979619086806981E-5</c:v>
                </c:pt>
                <c:pt idx="8">
                  <c:v>5.7115270833087075E-5</c:v>
                </c:pt>
                <c:pt idx="9">
                  <c:v>5.0202728304377091E-5</c:v>
                </c:pt>
                <c:pt idx="10">
                  <c:v>4.4126796431876101E-5</c:v>
                </c:pt>
                <c:pt idx="11">
                  <c:v>3.8786221966555234E-5</c:v>
                </c:pt>
                <c:pt idx="12">
                  <c:v>3.4092006129685191E-5</c:v>
                </c:pt>
                <c:pt idx="13">
                  <c:v>2.9965921479764023E-5</c:v>
                </c:pt>
                <c:pt idx="14">
                  <c:v>2.6339208279958008E-5</c:v>
                </c:pt>
                <c:pt idx="15">
                  <c:v>2.3151428641481957E-5</c:v>
                </c:pt>
                <c:pt idx="16">
                  <c:v>2.0349459347624917E-5</c:v>
                </c:pt>
                <c:pt idx="17">
                  <c:v>1.7886606574190752E-5</c:v>
                </c:pt>
                <c:pt idx="18">
                  <c:v>1.5721827753483992E-5</c:v>
                </c:pt>
                <c:pt idx="19">
                  <c:v>1.3819047614480368E-5</c:v>
                </c:pt>
                <c:pt idx="20">
                  <c:v>1.2146557001233975E-5</c:v>
                </c:pt>
                <c:pt idx="21">
                  <c:v>1.0676484451043254E-5</c:v>
                </c:pt>
                <c:pt idx="22">
                  <c:v>9.3843317264133709E-6</c:v>
                </c:pt>
                <c:pt idx="23">
                  <c:v>8.2485655606198304E-6</c:v>
                </c:pt>
                <c:pt idx="24">
                  <c:v>7.250258813458157E-6</c:v>
                </c:pt>
                <c:pt idx="25">
                  <c:v>6.3727750571673532E-6</c:v>
                </c:pt>
                <c:pt idx="26">
                  <c:v>5.6014913362635547E-6</c:v>
                </c:pt>
                <c:pt idx="27">
                  <c:v>4.9235544811748548E-6</c:v>
                </c:pt>
                <c:pt idx="28">
                  <c:v>4.3276669147304432E-6</c:v>
                </c:pt>
                <c:pt idx="29">
                  <c:v>3.803898382045218E-6</c:v>
                </c:pt>
                <c:pt idx="30">
                  <c:v>3.3435204663451974E-6</c:v>
                </c:pt>
                <c:pt idx="31">
                  <c:v>2.9388611329986709E-6</c:v>
                </c:pt>
                <c:pt idx="32">
                  <c:v>2.5831768777809305E-6</c:v>
                </c:pt>
                <c:pt idx="33">
                  <c:v>2.2705403487688543E-6</c:v>
                </c:pt>
                <c:pt idx="34">
                  <c:v>1.9957415691240176E-6</c:v>
                </c:pt>
                <c:pt idx="35">
                  <c:v>1.7542011146770731E-6</c:v>
                </c:pt>
                <c:pt idx="36">
                  <c:v>1.5418937994486709E-6</c:v>
                </c:pt>
                <c:pt idx="37">
                  <c:v>1.3552815973531732E-6</c:v>
                </c:pt>
                <c:pt idx="38">
                  <c:v>1.1912546822491548E-6</c:v>
                </c:pt>
                <c:pt idx="39">
                  <c:v>1.0470796037900697E-6</c:v>
                </c:pt>
                <c:pt idx="40">
                  <c:v>9.2035373544400451E-7</c:v>
                </c:pt>
                <c:pt idx="41">
                  <c:v>8.0896523557492499E-7</c:v>
                </c:pt>
                <c:pt idx="42">
                  <c:v>7.1105785435105594E-7</c:v>
                </c:pt>
                <c:pt idx="43">
                  <c:v>6.2499999999999973E-7</c:v>
                </c:pt>
              </c:numCache>
            </c:numRef>
          </c:yVal>
          <c:smooth val="0"/>
          <c:extLst>
            <c:ext xmlns:c16="http://schemas.microsoft.com/office/drawing/2014/chart" uri="{C3380CC4-5D6E-409C-BE32-E72D297353CC}">
              <c16:uniqueId val="{00000005-1FE2-4FB2-BBF1-67D1B539848C}"/>
            </c:ext>
          </c:extLst>
        </c:ser>
        <c:ser>
          <c:idx val="1"/>
          <c:order val="6"/>
          <c:tx>
            <c:v>PIP-II (LBNF) — 1 W/m</c:v>
          </c:tx>
          <c:spPr>
            <a:ln w="25400">
              <a:solidFill>
                <a:srgbClr val="FF0000"/>
              </a:solidFill>
            </a:ln>
          </c:spPr>
          <c:marker>
            <c:symbol val="none"/>
          </c:marker>
          <c:xVal>
            <c:numRef>
              <c:f>'Scenario_PIP-II (LBNF)'!$A$39:$A$82</c:f>
              <c:numCache>
                <c:formatCode>General</c:formatCode>
                <c:ptCount val="44"/>
                <c:pt idx="0">
                  <c:v>3.1190217161667366</c:v>
                </c:pt>
                <c:pt idx="1">
                  <c:v>3.548487822674991</c:v>
                </c:pt>
                <c:pt idx="2">
                  <c:v>4.0370882198114098</c:v>
                </c:pt>
                <c:pt idx="3">
                  <c:v>4.5929652598480422</c:v>
                </c:pt>
                <c:pt idx="4">
                  <c:v>5.2253824364423869</c:v>
                </c:pt>
                <c:pt idx="5">
                  <c:v>5.9448787574726705</c:v>
                </c:pt>
                <c:pt idx="6">
                  <c:v>6.7634443738651058</c:v>
                </c:pt>
                <c:pt idx="7">
                  <c:v>7.6947203912051956</c:v>
                </c:pt>
                <c:pt idx="8">
                  <c:v>8.7542261939226993</c:v>
                </c:pt>
                <c:pt idx="9">
                  <c:v>9.959618070327183</c:v>
                </c:pt>
                <c:pt idx="10">
                  <c:v>11.330983448388571</c:v>
                </c:pt>
                <c:pt idx="11">
                  <c:v>12.891175645597615</c:v>
                </c:pt>
                <c:pt idx="12">
                  <c:v>14.666194711393977</c:v>
                </c:pt>
                <c:pt idx="13">
                  <c:v>16.685620708765782</c:v>
                </c:pt>
                <c:pt idx="14">
                  <c:v>18.983106655504876</c:v>
                </c:pt>
                <c:pt idx="15">
                  <c:v>21.596939339808891</c:v>
                </c:pt>
                <c:pt idx="16">
                  <c:v>24.570677356023094</c:v>
                </c:pt>
                <c:pt idx="17">
                  <c:v>27.953876993161384</c:v>
                </c:pt>
                <c:pt idx="18">
                  <c:v>31.802918072881116</c:v>
                </c:pt>
                <c:pt idx="19">
                  <c:v>36.181943499208451</c:v>
                </c:pt>
                <c:pt idx="20">
                  <c:v>41.163928177277292</c:v>
                </c:pt>
                <c:pt idx="21">
                  <c:v>46.831895114233262</c:v>
                </c:pt>
                <c:pt idx="22">
                  <c:v>53.280298968192668</c:v>
                </c:pt>
                <c:pt idx="23">
                  <c:v>60.616600101609421</c:v>
                </c:pt>
                <c:pt idx="24">
                  <c:v>68.963055370090288</c:v>
                </c:pt>
                <c:pt idx="25">
                  <c:v>78.458755489519177</c:v>
                </c:pt>
                <c:pt idx="26">
                  <c:v>89.261942933490701</c:v>
                </c:pt>
                <c:pt idx="27">
                  <c:v>101.55264898799096</c:v>
                </c:pt>
                <c:pt idx="28">
                  <c:v>115.53569390890689</c:v>
                </c:pt>
                <c:pt idx="29">
                  <c:v>131.44410017892437</c:v>
                </c:pt>
                <c:pt idx="30">
                  <c:v>149.54297574453014</c:v>
                </c:pt>
                <c:pt idx="31">
                  <c:v>170.1339319458842</c:v>
                </c:pt>
                <c:pt idx="32">
                  <c:v>193.56010976279848</c:v>
                </c:pt>
                <c:pt idx="33">
                  <c:v>220.21189813742487</c:v>
                </c:pt>
                <c:pt idx="34">
                  <c:v>250.53343966747306</c:v>
                </c:pt>
                <c:pt idx="35">
                  <c:v>285.03003208502912</c:v>
                </c:pt>
                <c:pt idx="36">
                  <c:v>324.27654886398989</c:v>
                </c:pt>
                <c:pt idx="37">
                  <c:v>368.92701928255053</c:v>
                </c:pt>
                <c:pt idx="38">
                  <c:v>419.72552758908978</c:v>
                </c:pt>
                <c:pt idx="39">
                  <c:v>477.51861290218164</c:v>
                </c:pt>
                <c:pt idx="40">
                  <c:v>543.26937648466856</c:v>
                </c:pt>
                <c:pt idx="41">
                  <c:v>618.07353148451932</c:v>
                </c:pt>
                <c:pt idx="42">
                  <c:v>703.17766260570033</c:v>
                </c:pt>
                <c:pt idx="43">
                  <c:v>800.00000000000034</c:v>
                </c:pt>
              </c:numCache>
            </c:numRef>
          </c:xVal>
          <c:yVal>
            <c:numRef>
              <c:f>'Scenario_PIP-II (LBNF)'!$E$39:$E$82</c:f>
              <c:numCache>
                <c:formatCode>General</c:formatCode>
                <c:ptCount val="44"/>
                <c:pt idx="0">
                  <c:v>1.4573334074252256E-2</c:v>
                </c:pt>
                <c:pt idx="1">
                  <c:v>1.2809553738380875E-2</c:v>
                </c:pt>
                <c:pt idx="2">
                  <c:v>1.1259240070970962E-2</c:v>
                </c:pt>
                <c:pt idx="3">
                  <c:v>9.8965576447772458E-3</c:v>
                </c:pt>
                <c:pt idx="4">
                  <c:v>8.698797840621289E-3</c:v>
                </c:pt>
                <c:pt idx="5">
                  <c:v>7.6460004163094843E-3</c:v>
                </c:pt>
                <c:pt idx="6">
                  <c:v>6.7206208762783885E-3</c:v>
                </c:pt>
                <c:pt idx="7">
                  <c:v>5.9072380988006339E-3</c:v>
                </c:pt>
                <c:pt idx="8">
                  <c:v>5.1922973484624614E-3</c:v>
                </c:pt>
                <c:pt idx="9">
                  <c:v>4.5638843913070075E-3</c:v>
                </c:pt>
                <c:pt idx="10">
                  <c:v>4.0115269483523728E-3</c:v>
                </c:pt>
                <c:pt idx="11">
                  <c:v>3.5260201787777482E-3</c:v>
                </c:pt>
                <c:pt idx="12">
                  <c:v>3.0992732845168351E-3</c:v>
                </c:pt>
                <c:pt idx="13">
                  <c:v>2.7241746799785472E-3</c:v>
                </c:pt>
                <c:pt idx="14">
                  <c:v>2.3944734799961824E-3</c:v>
                </c:pt>
                <c:pt idx="15">
                  <c:v>2.1046753310438142E-3</c:v>
                </c:pt>
                <c:pt idx="16">
                  <c:v>1.8499508497840833E-3</c:v>
                </c:pt>
                <c:pt idx="17">
                  <c:v>1.6260551431082498E-3</c:v>
                </c:pt>
                <c:pt idx="18">
                  <c:v>1.4292570684985447E-3</c:v>
                </c:pt>
                <c:pt idx="19">
                  <c:v>1.2562770558618515E-3</c:v>
                </c:pt>
                <c:pt idx="20">
                  <c:v>1.1042324546576339E-3</c:v>
                </c:pt>
                <c:pt idx="21">
                  <c:v>9.7058949554938657E-4</c:v>
                </c:pt>
                <c:pt idx="22">
                  <c:v>8.5312106603757903E-4</c:v>
                </c:pt>
                <c:pt idx="23">
                  <c:v>7.4986959641998448E-4</c:v>
                </c:pt>
                <c:pt idx="24">
                  <c:v>6.5911443758710504E-4</c:v>
                </c:pt>
                <c:pt idx="25">
                  <c:v>5.7934318701521382E-4</c:v>
                </c:pt>
                <c:pt idx="26">
                  <c:v>5.0922648511486852E-4</c:v>
                </c:pt>
                <c:pt idx="27">
                  <c:v>4.4759586192498675E-4</c:v>
                </c:pt>
                <c:pt idx="28">
                  <c:v>3.934242649754948E-4</c:v>
                </c:pt>
                <c:pt idx="29">
                  <c:v>3.4580894382229248E-4</c:v>
                </c:pt>
                <c:pt idx="30">
                  <c:v>3.0395640603138156E-4</c:v>
                </c:pt>
                <c:pt idx="31">
                  <c:v>2.6716919390897003E-4</c:v>
                </c:pt>
                <c:pt idx="32">
                  <c:v>2.3483426161644819E-4</c:v>
                </c:pt>
                <c:pt idx="33">
                  <c:v>2.064127589789867E-4</c:v>
                </c:pt>
                <c:pt idx="34">
                  <c:v>1.8143105173854703E-4</c:v>
                </c:pt>
                <c:pt idx="35">
                  <c:v>1.5947282860700662E-4</c:v>
                </c:pt>
                <c:pt idx="36">
                  <c:v>1.4017216358624279E-4</c:v>
                </c:pt>
                <c:pt idx="37">
                  <c:v>1.2320741794119753E-4</c:v>
                </c:pt>
                <c:pt idx="38">
                  <c:v>1.0829588020446862E-4</c:v>
                </c:pt>
                <c:pt idx="39">
                  <c:v>9.5189054890006331E-5</c:v>
                </c:pt>
                <c:pt idx="40">
                  <c:v>8.3668521404000405E-5</c:v>
                </c:pt>
                <c:pt idx="41">
                  <c:v>7.3542294143174995E-5</c:v>
                </c:pt>
                <c:pt idx="42">
                  <c:v>6.4641623122823258E-5</c:v>
                </c:pt>
                <c:pt idx="43">
                  <c:v>5.6818181818181784E-5</c:v>
                </c:pt>
              </c:numCache>
            </c:numRef>
          </c:yVal>
          <c:smooth val="0"/>
          <c:extLst>
            <c:ext xmlns:c16="http://schemas.microsoft.com/office/drawing/2014/chart" uri="{C3380CC4-5D6E-409C-BE32-E72D297353CC}">
              <c16:uniqueId val="{00000006-1FE2-4FB2-BBF1-67D1B539848C}"/>
            </c:ext>
          </c:extLst>
        </c:ser>
        <c:dLbls>
          <c:showLegendKey val="0"/>
          <c:showVal val="0"/>
          <c:showCatName val="0"/>
          <c:showSerName val="0"/>
          <c:showPercent val="0"/>
          <c:showBubbleSize val="0"/>
        </c:dLbls>
        <c:axId val="690984399"/>
        <c:axId val="739433743"/>
      </c:scatterChart>
      <c:valAx>
        <c:axId val="690984399"/>
        <c:scaling>
          <c:logBase val="10"/>
          <c:orientation val="minMax"/>
          <c:min val="1"/>
        </c:scaling>
        <c:delete val="0"/>
        <c:axPos val="b"/>
        <c:majorGridlines>
          <c:spPr>
            <a:ln w="9525"/>
          </c:spPr>
        </c:majorGridlines>
        <c:minorGridlines>
          <c:spPr>
            <a:ln w="3175"/>
          </c:spPr>
        </c:minorGridlines>
        <c:title>
          <c:tx>
            <c:rich>
              <a:bodyPr/>
              <a:lstStyle/>
              <a:p>
                <a:pPr>
                  <a:defRPr sz="1200"/>
                </a:pPr>
                <a:r>
                  <a:rPr lang="en-US"/>
                  <a:t>Energy (MeV)</a:t>
                </a:r>
              </a:p>
            </c:rich>
          </c:tx>
          <c:overlay val="0"/>
        </c:title>
        <c:numFmt formatCode="General" sourceLinked="1"/>
        <c:majorTickMark val="out"/>
        <c:minorTickMark val="none"/>
        <c:tickLblPos val="low"/>
        <c:txPr>
          <a:bodyPr/>
          <a:lstStyle/>
          <a:p>
            <a:pPr>
              <a:defRPr sz="800" b="1"/>
            </a:pPr>
            <a:endParaRPr lang="en-US"/>
          </a:p>
        </c:txPr>
        <c:crossAx val="739433743"/>
        <c:crosses val="autoZero"/>
        <c:crossBetween val="midCat"/>
      </c:valAx>
      <c:valAx>
        <c:axId val="739433743"/>
        <c:scaling>
          <c:logBase val="10"/>
          <c:orientation val="minMax"/>
          <c:max val="1"/>
        </c:scaling>
        <c:delete val="0"/>
        <c:axPos val="l"/>
        <c:majorGridlines/>
        <c:minorGridlines>
          <c:spPr>
            <a:ln w="3175"/>
          </c:spPr>
        </c:minorGridlines>
        <c:title>
          <c:tx>
            <c:rich>
              <a:bodyPr/>
              <a:lstStyle/>
              <a:p>
                <a:pPr>
                  <a:defRPr sz="1200"/>
                </a:pPr>
                <a:r>
                  <a:rPr lang="en-US"/>
                  <a:t>Fractional loss limit [/m]</a:t>
                </a:r>
              </a:p>
            </c:rich>
          </c:tx>
          <c:layout>
            <c:manualLayout>
              <c:xMode val="edge"/>
              <c:yMode val="edge"/>
              <c:x val="2.6551357688832197E-2"/>
              <c:y val="0.2406287128309802"/>
            </c:manualLayout>
          </c:layout>
          <c:overlay val="0"/>
        </c:title>
        <c:numFmt formatCode="0.0E+00" sourceLinked="0"/>
        <c:majorTickMark val="out"/>
        <c:minorTickMark val="none"/>
        <c:tickLblPos val="low"/>
        <c:txPr>
          <a:bodyPr/>
          <a:lstStyle/>
          <a:p>
            <a:pPr>
              <a:defRPr sz="700" b="1"/>
            </a:pPr>
            <a:endParaRPr lang="en-US"/>
          </a:p>
        </c:txPr>
        <c:crossAx val="690984399"/>
        <c:crosses val="autoZero"/>
        <c:crossBetween val="midCat"/>
      </c:valAx>
    </c:plotArea>
    <c:legend>
      <c:legendPos val="t"/>
      <c:layout>
        <c:manualLayout>
          <c:xMode val="edge"/>
          <c:yMode val="edge"/>
          <c:x val="0.20528107115687269"/>
          <c:y val="1.5289113079248606E-2"/>
          <c:w val="0.73492671859754677"/>
          <c:h val="0.17049633014939317"/>
        </c:manualLayout>
      </c:layout>
      <c:overlay val="0"/>
      <c:txPr>
        <a:bodyPr/>
        <a:lstStyle/>
        <a:p>
          <a:pPr>
            <a:defRPr sz="800"/>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EF2451-84DD-1F4B-8AC6-346741B30F1F}" type="datetimeFigureOut">
              <a:rPr lang="en-US" smtClean="0"/>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B986E1-723D-3E4A-B2D8-02370382B7BE}" type="slidenum">
              <a:rPr lang="en-US" smtClean="0"/>
              <a:t>‹#›</a:t>
            </a:fld>
            <a:endParaRPr lang="en-US"/>
          </a:p>
        </p:txBody>
      </p:sp>
    </p:spTree>
    <p:extLst>
      <p:ext uri="{BB962C8B-B14F-4D97-AF65-F5344CB8AC3E}">
        <p14:creationId xmlns:p14="http://schemas.microsoft.com/office/powerpoint/2010/main" val="24303372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5BDE9-0CD3-77F5-489B-EA53CC6AB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2F527B-768E-A0FF-D3A3-39BCED02CA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83DAD6-25E1-E9C4-8413-E9C8AC9BC1A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F0D6BB1-7F03-A04F-09EB-07CF9D5A9D7F}"/>
              </a:ext>
            </a:extLst>
          </p:cNvPr>
          <p:cNvSpPr>
            <a:spLocks noGrp="1"/>
          </p:cNvSpPr>
          <p:nvPr>
            <p:ph type="sldNum" sz="quarter" idx="5"/>
          </p:nvPr>
        </p:nvSpPr>
        <p:spPr/>
        <p:txBody>
          <a:bodyPr/>
          <a:lstStyle/>
          <a:p>
            <a:fld id="{31B986E1-723D-3E4A-B2D8-02370382B7BE}" type="slidenum">
              <a:rPr lang="en-US" smtClean="0"/>
              <a:t>9</a:t>
            </a:fld>
            <a:endParaRPr lang="en-US"/>
          </a:p>
        </p:txBody>
      </p:sp>
    </p:spTree>
    <p:extLst>
      <p:ext uri="{BB962C8B-B14F-4D97-AF65-F5344CB8AC3E}">
        <p14:creationId xmlns:p14="http://schemas.microsoft.com/office/powerpoint/2010/main" val="3046266620"/>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jpeg"/><Relationship Id="rId5" Type="http://schemas.openxmlformats.org/officeDocument/2006/relationships/image" Target="../media/image14.svg"/><Relationship Id="rId4" Type="http://schemas.openxmlformats.org/officeDocument/2006/relationships/image" Target="../media/image1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5.png"/><Relationship Id="rId2" Type="http://schemas.openxmlformats.org/officeDocument/2006/relationships/image" Target="../media/image11.jpeg"/><Relationship Id="rId1" Type="http://schemas.openxmlformats.org/officeDocument/2006/relationships/slideMaster" Target="../slideMasters/slideMaster1.xml"/><Relationship Id="rId6" Type="http://schemas.openxmlformats.org/officeDocument/2006/relationships/image" Target="../media/image1.jpeg"/><Relationship Id="rId5" Type="http://schemas.openxmlformats.org/officeDocument/2006/relationships/image" Target="../media/image14.svg"/><Relationship Id="rId4" Type="http://schemas.openxmlformats.org/officeDocument/2006/relationships/image" Target="../media/image1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jpe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18.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image" Target="../media/image1.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7.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2.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3.png"/><Relationship Id="rId1" Type="http://schemas.openxmlformats.org/officeDocument/2006/relationships/slideMaster" Target="../slideMasters/slideMaster1.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3.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6.jp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19.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7.jp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8.jpe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Master" Target="../slideMasters/slideMaster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light">
    <p:bg>
      <p:bgPr>
        <a:blipFill dpi="0" rotWithShape="1">
          <a:blip r:embed="rId2">
            <a:alphaModFix amt="38000"/>
            <a:lum/>
          </a:blip>
          <a:srcRect/>
          <a:stretch>
            <a:fillRect/>
          </a:stretch>
        </a:blip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7F09FEF2-85E5-89D4-59A7-912418C43CA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tx2"/>
                </a:solidFill>
                <a:latin typeface="Helvetica" pitchFamily="2" charset="0"/>
              </a:defRPr>
            </a:lvl1pPr>
          </a:lstStyle>
          <a:p>
            <a:r>
              <a:rPr lang="en-US" dirty="0"/>
              <a:t>Presentation title</a:t>
            </a:r>
            <a:br>
              <a:rPr lang="en-US" dirty="0"/>
            </a:br>
            <a:r>
              <a:rPr lang="en-US" dirty="0"/>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accent1"/>
                </a:solidFill>
                <a:latin typeface="Helvetica" pitchFamily="2" charset="0"/>
                <a:ea typeface="+mj-ea"/>
                <a:cs typeface="+mj-cs"/>
              </a:defRPr>
            </a:lvl1pPr>
          </a:lstStyle>
          <a:p>
            <a:pPr lvl="0"/>
            <a:r>
              <a:rPr lang="en-US" dirty="0"/>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dirty="0"/>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EFA22FE4-143F-235A-C05B-B6F9FCECE2C2}"/>
              </a:ext>
            </a:extLst>
          </p:cNvPr>
          <p:cNvSpPr>
            <a:spLocks noGrp="1"/>
          </p:cNvSpPr>
          <p:nvPr>
            <p:ph type="dt" sz="half" idx="15"/>
          </p:nvPr>
        </p:nvSpPr>
        <p:spPr/>
        <p:txBody>
          <a:bodyPr/>
          <a:lstStyle/>
          <a:p>
            <a:pPr>
              <a:defRPr/>
            </a:pPr>
            <a:fld id="{50E12F51-061C-49EC-83BD-58C518D2885B}" type="datetime1">
              <a:rPr lang="en-US" smtClean="0"/>
              <a:t>9/21/2026</a:t>
            </a:fld>
            <a:endParaRPr lang="en-US" dirty="0"/>
          </a:p>
        </p:txBody>
      </p:sp>
      <p:sp>
        <p:nvSpPr>
          <p:cNvPr id="7" name="Footer Placeholder 6">
            <a:extLst>
              <a:ext uri="{FF2B5EF4-FFF2-40B4-BE49-F238E27FC236}">
                <a16:creationId xmlns:a16="http://schemas.microsoft.com/office/drawing/2014/main" id="{88A4EDC5-97BE-4275-C308-190517A9A211}"/>
              </a:ext>
            </a:extLst>
          </p:cNvPr>
          <p:cNvSpPr>
            <a:spLocks noGrp="1"/>
          </p:cNvSpPr>
          <p:nvPr>
            <p:ph type="ftr" sz="quarter" idx="16"/>
          </p:nvPr>
        </p:nvSpPr>
        <p:spPr/>
        <p:txBody>
          <a:bodyPr/>
          <a:lstStyle/>
          <a:p>
            <a:pPr>
              <a:defRPr/>
            </a:pPr>
            <a:r>
              <a:rPr lang="en-US"/>
              <a:t>Lionel Prost | 10th International symposium on Negative Ions, Beams and Sources - NIBS'26</a:t>
            </a:r>
            <a:endParaRPr lang="en-US" dirty="0"/>
          </a:p>
        </p:txBody>
      </p:sp>
      <p:sp>
        <p:nvSpPr>
          <p:cNvPr id="8" name="Slide Number Placeholder 7">
            <a:extLst>
              <a:ext uri="{FF2B5EF4-FFF2-40B4-BE49-F238E27FC236}">
                <a16:creationId xmlns:a16="http://schemas.microsoft.com/office/drawing/2014/main" id="{9D673A42-E09C-6821-C950-C083FE880871}"/>
              </a:ext>
            </a:extLst>
          </p:cNvPr>
          <p:cNvSpPr>
            <a:spLocks noGrp="1"/>
          </p:cNvSpPr>
          <p:nvPr>
            <p:ph type="sldNum" sz="quarter" idx="17"/>
          </p:nvPr>
        </p:nvSpPr>
        <p:spPr/>
        <p:txBody>
          <a:bodyPr/>
          <a:lstStyle/>
          <a:p>
            <a:fld id="{F4BAA12D-5F28-3140-935A-44BF4B54B6B6}" type="slidenum">
              <a:rPr lang="en-US" smtClean="0"/>
              <a:pPr/>
              <a:t>‹#›</a:t>
            </a:fld>
            <a:endParaRPr lang="en-US" dirty="0"/>
          </a:p>
        </p:txBody>
      </p:sp>
      <p:pic>
        <p:nvPicPr>
          <p:cNvPr id="13" name="Picture 12" descr="Logo&#10;&#10;AI-generated content may be incorrect.">
            <a:extLst>
              <a:ext uri="{FF2B5EF4-FFF2-40B4-BE49-F238E27FC236}">
                <a16:creationId xmlns:a16="http://schemas.microsoft.com/office/drawing/2014/main" id="{B2E13A04-CF94-D665-C7B9-2E291B061E93}"/>
              </a:ext>
            </a:extLst>
          </p:cNvPr>
          <p:cNvPicPr>
            <a:picLocks noChangeAspect="1"/>
          </p:cNvPicPr>
          <p:nvPr userDrawn="1"/>
        </p:nvPicPr>
        <p:blipFill>
          <a:blip r:embed="rId4"/>
          <a:stretch>
            <a:fillRect/>
          </a:stretch>
        </p:blipFill>
        <p:spPr>
          <a:xfrm>
            <a:off x="169005" y="134622"/>
            <a:ext cx="3133560" cy="777957"/>
          </a:xfrm>
          <a:prstGeom prst="rect">
            <a:avLst/>
          </a:prstGeom>
        </p:spPr>
      </p:pic>
      <p:pic>
        <p:nvPicPr>
          <p:cNvPr id="18" name="Picture 17">
            <a:extLst>
              <a:ext uri="{FF2B5EF4-FFF2-40B4-BE49-F238E27FC236}">
                <a16:creationId xmlns:a16="http://schemas.microsoft.com/office/drawing/2014/main" id="{D0F0538C-A1CB-15F1-8D78-985ABF9CE6D5}"/>
              </a:ext>
            </a:extLst>
          </p:cNvPr>
          <p:cNvPicPr>
            <a:picLocks noChangeAspect="1"/>
          </p:cNvPicPr>
          <p:nvPr userDrawn="1"/>
        </p:nvPicPr>
        <p:blipFill>
          <a:blip r:embed="rId5"/>
          <a:stretch>
            <a:fillRect/>
          </a:stretch>
        </p:blipFill>
        <p:spPr>
          <a:xfrm>
            <a:off x="324385" y="6087316"/>
            <a:ext cx="5381470" cy="493984"/>
          </a:xfrm>
          <a:prstGeom prst="rect">
            <a:avLst/>
          </a:prstGeom>
        </p:spPr>
      </p:pic>
      <p:grpSp>
        <p:nvGrpSpPr>
          <p:cNvPr id="22" name="Group 21">
            <a:extLst>
              <a:ext uri="{FF2B5EF4-FFF2-40B4-BE49-F238E27FC236}">
                <a16:creationId xmlns:a16="http://schemas.microsoft.com/office/drawing/2014/main" id="{9BFFB40B-3B15-35B4-C814-999BE108621E}"/>
              </a:ext>
            </a:extLst>
          </p:cNvPr>
          <p:cNvGrpSpPr/>
          <p:nvPr userDrawn="1"/>
        </p:nvGrpSpPr>
        <p:grpSpPr>
          <a:xfrm>
            <a:off x="8362965" y="87144"/>
            <a:ext cx="3347713" cy="1536337"/>
            <a:chOff x="4422144" y="2660831"/>
            <a:chExt cx="3347713" cy="1536337"/>
          </a:xfrm>
        </p:grpSpPr>
        <p:sp>
          <p:nvSpPr>
            <p:cNvPr id="10" name="TextBox 20">
              <a:extLst>
                <a:ext uri="{FF2B5EF4-FFF2-40B4-BE49-F238E27FC236}">
                  <a16:creationId xmlns:a16="http://schemas.microsoft.com/office/drawing/2014/main" id="{9BCF8B13-9E2E-0F24-DAAD-11BB81DB70FE}"/>
                </a:ext>
              </a:extLst>
            </p:cNvPr>
            <p:cNvSpPr txBox="1"/>
            <p:nvPr userDrawn="1"/>
          </p:nvSpPr>
          <p:spPr>
            <a:xfrm>
              <a:off x="4422144" y="2698559"/>
              <a:ext cx="2934179" cy="1477328"/>
            </a:xfrm>
            <a:prstGeom prst="rect">
              <a:avLst/>
            </a:prstGeom>
            <a:noFill/>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09538" marR="0" indent="0" algn="r" defTabSz="457200" rtl="0" eaLnBrk="1" fontAlgn="base" latinLnBrk="0" hangingPunct="1">
                <a:lnSpc>
                  <a:spcPct val="100000"/>
                </a:lnSpc>
                <a:spcBef>
                  <a:spcPct val="0"/>
                </a:spcBef>
                <a:spcAft>
                  <a:spcPct val="0"/>
                </a:spcAft>
                <a:buClrTx/>
                <a:buSzTx/>
                <a:buFontTx/>
                <a:buNone/>
                <a:tabLst/>
                <a:defRPr/>
              </a:pPr>
              <a:r>
                <a:rPr lang="en-US" sz="1600" kern="1200" baseline="0" dirty="0">
                  <a:solidFill>
                    <a:schemeClr val="tx1"/>
                  </a:solidFill>
                  <a:latin typeface="Helvetica"/>
                  <a:ea typeface="Geneva" charset="0"/>
                  <a:cs typeface="Helvetica"/>
                </a:rPr>
                <a:t>	US-DOE</a:t>
              </a:r>
            </a:p>
            <a:p>
              <a:pPr marL="109538" marR="0" indent="0" algn="r" defTabSz="457200" rtl="0" eaLnBrk="1" fontAlgn="base" latinLnBrk="0" hangingPunct="1">
                <a:lnSpc>
                  <a:spcPct val="100000"/>
                </a:lnSpc>
                <a:spcBef>
                  <a:spcPct val="0"/>
                </a:spcBef>
                <a:spcAft>
                  <a:spcPct val="0"/>
                </a:spcAft>
                <a:buClrTx/>
                <a:buSzTx/>
                <a:buFontTx/>
                <a:buNone/>
                <a:tabLst/>
                <a:defRPr/>
              </a:pPr>
              <a:r>
                <a:rPr lang="en-US" sz="1600" kern="1200" baseline="0" dirty="0">
                  <a:solidFill>
                    <a:schemeClr val="tx1"/>
                  </a:solidFill>
                  <a:latin typeface="Helvetica"/>
                  <a:ea typeface="Geneva" charset="0"/>
                  <a:cs typeface="Helvetica"/>
                </a:rPr>
                <a:t>	India-DAE</a:t>
              </a:r>
            </a:p>
            <a:p>
              <a:pPr marL="109538" marR="0" indent="0" algn="r" defTabSz="457200" rtl="0" eaLnBrk="1" fontAlgn="base" latinLnBrk="0" hangingPunct="1">
                <a:lnSpc>
                  <a:spcPct val="100000"/>
                </a:lnSpc>
                <a:spcBef>
                  <a:spcPct val="0"/>
                </a:spcBef>
                <a:spcAft>
                  <a:spcPct val="0"/>
                </a:spcAft>
                <a:buClrTx/>
                <a:buSzTx/>
                <a:buFontTx/>
                <a:buNone/>
                <a:tabLst/>
                <a:defRPr/>
              </a:pPr>
              <a:r>
                <a:rPr lang="en-US" sz="1600" kern="1200" baseline="0" dirty="0">
                  <a:solidFill>
                    <a:schemeClr val="tx1"/>
                  </a:solidFill>
                  <a:latin typeface="Helvetica"/>
                  <a:ea typeface="Geneva" charset="0"/>
                  <a:cs typeface="Helvetica"/>
                </a:rPr>
                <a:t>	Italy-INFN</a:t>
              </a:r>
            </a:p>
            <a:p>
              <a:pPr marL="109538" marR="0" indent="0" algn="r" defTabSz="457200" rtl="0" eaLnBrk="1" fontAlgn="base" latinLnBrk="0" hangingPunct="1">
                <a:lnSpc>
                  <a:spcPct val="100000"/>
                </a:lnSpc>
                <a:spcBef>
                  <a:spcPct val="0"/>
                </a:spcBef>
                <a:spcAft>
                  <a:spcPct val="0"/>
                </a:spcAft>
                <a:buClrTx/>
                <a:buSzTx/>
                <a:buFontTx/>
                <a:buNone/>
                <a:tabLst/>
                <a:defRPr/>
              </a:pPr>
              <a:r>
                <a:rPr lang="en-US" sz="1600" kern="1200" baseline="0" dirty="0">
                  <a:solidFill>
                    <a:schemeClr val="tx1"/>
                  </a:solidFill>
                  <a:latin typeface="Helvetica"/>
                  <a:ea typeface="Geneva" charset="0"/>
                  <a:cs typeface="Helvetica"/>
                </a:rPr>
                <a:t>	UK-STFC-UKRI</a:t>
              </a:r>
            </a:p>
            <a:p>
              <a:pPr marL="109538" marR="0" indent="0" algn="r" defTabSz="457200" rtl="0" eaLnBrk="1" fontAlgn="base" latinLnBrk="0" hangingPunct="1">
                <a:lnSpc>
                  <a:spcPct val="100000"/>
                </a:lnSpc>
                <a:spcBef>
                  <a:spcPct val="0"/>
                </a:spcBef>
                <a:spcAft>
                  <a:spcPct val="0"/>
                </a:spcAft>
                <a:buClrTx/>
                <a:buSzTx/>
                <a:buFontTx/>
                <a:buNone/>
                <a:tabLst/>
                <a:defRPr/>
              </a:pPr>
              <a:r>
                <a:rPr lang="en-US" sz="1600" kern="1200" baseline="0" dirty="0">
                  <a:solidFill>
                    <a:schemeClr val="tx1"/>
                  </a:solidFill>
                  <a:latin typeface="Helvetica"/>
                  <a:ea typeface="Geneva" charset="0"/>
                  <a:cs typeface="Helvetica"/>
                </a:rPr>
                <a:t>	France-CEA, CNRS/IN2P3</a:t>
              </a:r>
            </a:p>
            <a:p>
              <a:pPr marL="109538" marR="0" indent="0" algn="r" defTabSz="457200" rtl="0" eaLnBrk="1" fontAlgn="base" latinLnBrk="0" hangingPunct="1">
                <a:lnSpc>
                  <a:spcPct val="100000"/>
                </a:lnSpc>
                <a:spcBef>
                  <a:spcPct val="0"/>
                </a:spcBef>
                <a:spcAft>
                  <a:spcPct val="0"/>
                </a:spcAft>
                <a:buClrTx/>
                <a:buSzTx/>
                <a:buFontTx/>
                <a:buNone/>
                <a:tabLst/>
                <a:defRPr/>
              </a:pPr>
              <a:r>
                <a:rPr lang="en-US" sz="1600" kern="1200" baseline="0" dirty="0">
                  <a:solidFill>
                    <a:schemeClr val="tx1"/>
                  </a:solidFill>
                  <a:latin typeface="Helvetica"/>
                  <a:ea typeface="Geneva" charset="0"/>
                  <a:cs typeface="Helvetica"/>
                </a:rPr>
                <a:t>	</a:t>
              </a:r>
              <a:r>
                <a:rPr lang="en-US" sz="1600" dirty="0">
                  <a:latin typeface="Helvetica"/>
                  <a:ea typeface="Geneva" charset="0"/>
                </a:rPr>
                <a:t>Poland-WUST, WUT, TUL </a:t>
              </a:r>
            </a:p>
          </p:txBody>
        </p:sp>
        <p:grpSp>
          <p:nvGrpSpPr>
            <p:cNvPr id="12" name="Group 11">
              <a:extLst>
                <a:ext uri="{FF2B5EF4-FFF2-40B4-BE49-F238E27FC236}">
                  <a16:creationId xmlns:a16="http://schemas.microsoft.com/office/drawing/2014/main" id="{9DB634CA-9580-E649-BEE9-E3F2397F3A2D}"/>
                </a:ext>
              </a:extLst>
            </p:cNvPr>
            <p:cNvGrpSpPr/>
            <p:nvPr userDrawn="1"/>
          </p:nvGrpSpPr>
          <p:grpSpPr>
            <a:xfrm>
              <a:off x="7495537" y="2660831"/>
              <a:ext cx="274320" cy="1536337"/>
              <a:chOff x="8915982" y="638719"/>
              <a:chExt cx="274320" cy="1536337"/>
            </a:xfrm>
          </p:grpSpPr>
          <p:pic>
            <p:nvPicPr>
              <p:cNvPr id="14" name="Picture 13" descr="Icon&#10;&#10;Description automatically generated">
                <a:extLst>
                  <a:ext uri="{FF2B5EF4-FFF2-40B4-BE49-F238E27FC236}">
                    <a16:creationId xmlns:a16="http://schemas.microsoft.com/office/drawing/2014/main" id="{0E83201B-E360-B8D4-14FB-37845E28BA9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915982" y="1648331"/>
                <a:ext cx="274320" cy="274320"/>
              </a:xfrm>
              <a:prstGeom prst="rect">
                <a:avLst/>
              </a:prstGeom>
            </p:spPr>
          </p:pic>
          <p:pic>
            <p:nvPicPr>
              <p:cNvPr id="16" name="Picture 15" descr="Logo, company name&#10;&#10;Description automatically generated">
                <a:extLst>
                  <a:ext uri="{FF2B5EF4-FFF2-40B4-BE49-F238E27FC236}">
                    <a16:creationId xmlns:a16="http://schemas.microsoft.com/office/drawing/2014/main" id="{A81D6B39-0CEF-B2A8-1878-9AFA1157831A}"/>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8915982" y="1395928"/>
                <a:ext cx="274320" cy="274320"/>
              </a:xfrm>
              <a:prstGeom prst="rect">
                <a:avLst/>
              </a:prstGeom>
            </p:spPr>
          </p:pic>
          <p:pic>
            <p:nvPicPr>
              <p:cNvPr id="17" name="Picture 16" descr="Icon&#10;&#10;Description automatically generated">
                <a:extLst>
                  <a:ext uri="{FF2B5EF4-FFF2-40B4-BE49-F238E27FC236}">
                    <a16:creationId xmlns:a16="http://schemas.microsoft.com/office/drawing/2014/main" id="{DDF255D3-048A-AD32-828F-F52FDD3F581E}"/>
                  </a:ext>
                </a:extLst>
              </p:cNvPr>
              <p:cNvPicPr>
                <a:picLocks noChangeAspect="1"/>
              </p:cNvPicPr>
              <p:nvPr userDrawn="1"/>
            </p:nvPicPr>
            <p:blipFill>
              <a:blip r:embed="rId8" cstate="screen">
                <a:extLst>
                  <a:ext uri="{28A0092B-C50C-407E-A947-70E740481C1C}">
                    <a14:useLocalDpi xmlns:a14="http://schemas.microsoft.com/office/drawing/2010/main"/>
                  </a:ext>
                </a:extLst>
              </a:blip>
              <a:stretch>
                <a:fillRect/>
              </a:stretch>
            </p:blipFill>
            <p:spPr>
              <a:xfrm>
                <a:off x="8915982" y="891122"/>
                <a:ext cx="274320" cy="274320"/>
              </a:xfrm>
              <a:prstGeom prst="rect">
                <a:avLst/>
              </a:prstGeom>
            </p:spPr>
          </p:pic>
          <p:pic>
            <p:nvPicPr>
              <p:cNvPr id="19" name="Picture 18" descr="Icon&#10;&#10;Description automatically generated">
                <a:extLst>
                  <a:ext uri="{FF2B5EF4-FFF2-40B4-BE49-F238E27FC236}">
                    <a16:creationId xmlns:a16="http://schemas.microsoft.com/office/drawing/2014/main" id="{69BF7742-B570-56B0-E8EE-B0FF72072FA9}"/>
                  </a:ext>
                </a:extLst>
              </p:cNvPr>
              <p:cNvPicPr>
                <a:picLocks noChangeAspect="1"/>
              </p:cNvPicPr>
              <p:nvPr userDrawn="1"/>
            </p:nvPicPr>
            <p:blipFill>
              <a:blip r:embed="rId9" cstate="screen">
                <a:extLst>
                  <a:ext uri="{28A0092B-C50C-407E-A947-70E740481C1C}">
                    <a14:useLocalDpi xmlns:a14="http://schemas.microsoft.com/office/drawing/2010/main"/>
                  </a:ext>
                </a:extLst>
              </a:blip>
              <a:stretch>
                <a:fillRect/>
              </a:stretch>
            </p:blipFill>
            <p:spPr>
              <a:xfrm>
                <a:off x="8915982" y="1143525"/>
                <a:ext cx="274320" cy="274320"/>
              </a:xfrm>
              <a:prstGeom prst="rect">
                <a:avLst/>
              </a:prstGeom>
            </p:spPr>
          </p:pic>
          <p:pic>
            <p:nvPicPr>
              <p:cNvPr id="20" name="Picture 19" descr="Icon&#10;&#10;Description automatically generated">
                <a:extLst>
                  <a:ext uri="{FF2B5EF4-FFF2-40B4-BE49-F238E27FC236}">
                    <a16:creationId xmlns:a16="http://schemas.microsoft.com/office/drawing/2014/main" id="{9FE2077A-1A63-733B-B3BF-4566EC2BDBC3}"/>
                  </a:ext>
                </a:extLst>
              </p:cNvPr>
              <p:cNvPicPr>
                <a:picLocks noChangeAspect="1"/>
              </p:cNvPicPr>
              <p:nvPr userDrawn="1"/>
            </p:nvPicPr>
            <p:blipFill>
              <a:blip r:embed="rId10" cstate="screen">
                <a:extLst>
                  <a:ext uri="{28A0092B-C50C-407E-A947-70E740481C1C}">
                    <a14:useLocalDpi xmlns:a14="http://schemas.microsoft.com/office/drawing/2010/main"/>
                  </a:ext>
                </a:extLst>
              </a:blip>
              <a:stretch>
                <a:fillRect/>
              </a:stretch>
            </p:blipFill>
            <p:spPr>
              <a:xfrm>
                <a:off x="8915982" y="1900736"/>
                <a:ext cx="274320" cy="274320"/>
              </a:xfrm>
              <a:prstGeom prst="rect">
                <a:avLst/>
              </a:prstGeom>
            </p:spPr>
          </p:pic>
          <p:pic>
            <p:nvPicPr>
              <p:cNvPr id="21" name="Picture 20" descr="A red white and blue flag&#10;&#10;Description automatically generated with medium confidence">
                <a:extLst>
                  <a:ext uri="{FF2B5EF4-FFF2-40B4-BE49-F238E27FC236}">
                    <a16:creationId xmlns:a16="http://schemas.microsoft.com/office/drawing/2014/main" id="{E34EA1E5-6612-F432-6E58-B6175FA0BD89}"/>
                  </a:ext>
                </a:extLst>
              </p:cNvPr>
              <p:cNvPicPr>
                <a:picLocks noChangeAspect="1"/>
              </p:cNvPicPr>
              <p:nvPr userDrawn="1"/>
            </p:nvPicPr>
            <p:blipFill>
              <a:blip r:embed="rId11" cstate="screen">
                <a:extLst>
                  <a:ext uri="{28A0092B-C50C-407E-A947-70E740481C1C}">
                    <a14:useLocalDpi xmlns:a14="http://schemas.microsoft.com/office/drawing/2010/main"/>
                  </a:ext>
                </a:extLst>
              </a:blip>
              <a:stretch>
                <a:fillRect/>
              </a:stretch>
            </p:blipFill>
            <p:spPr>
              <a:xfrm>
                <a:off x="8915982" y="638719"/>
                <a:ext cx="274320" cy="274320"/>
              </a:xfrm>
              <a:prstGeom prst="rect">
                <a:avLst/>
              </a:prstGeom>
            </p:spPr>
          </p:pic>
        </p:grpSp>
      </p:grpSp>
    </p:spTree>
    <p:extLst>
      <p:ext uri="{BB962C8B-B14F-4D97-AF65-F5344CB8AC3E}">
        <p14:creationId xmlns:p14="http://schemas.microsoft.com/office/powerpoint/2010/main" val="3261366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Fermilab-safety-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C08B2F-2115-B3DD-9F6B-2250D6924791}"/>
              </a:ext>
            </a:extLst>
          </p:cNvPr>
          <p:cNvSpPr/>
          <p:nvPr userDrawn="1"/>
        </p:nvSpPr>
        <p:spPr>
          <a:xfrm rot="16200000">
            <a:off x="6507486" y="2320323"/>
            <a:ext cx="409158" cy="3383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8DA0380-8C68-440A-E0D1-98B1FF481AFF}"/>
              </a:ext>
            </a:extLst>
          </p:cNvPr>
          <p:cNvSpPr/>
          <p:nvPr userDrawn="1"/>
        </p:nvSpPr>
        <p:spPr>
          <a:xfrm rot="16200000">
            <a:off x="2652925" y="2319162"/>
            <a:ext cx="411480" cy="3383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C6C5186-D3BF-B690-D5E5-4F529942FD1B}"/>
              </a:ext>
            </a:extLst>
          </p:cNvPr>
          <p:cNvSpPr/>
          <p:nvPr userDrawn="1"/>
        </p:nvSpPr>
        <p:spPr>
          <a:xfrm rot="16200000">
            <a:off x="4580786" y="-921587"/>
            <a:ext cx="409158" cy="72366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E3CFFA6-6C98-21FD-EA70-059BCD691C4B}"/>
              </a:ext>
            </a:extLst>
          </p:cNvPr>
          <p:cNvSpPr/>
          <p:nvPr userDrawn="1"/>
        </p:nvSpPr>
        <p:spPr>
          <a:xfrm rot="16200000">
            <a:off x="4579625" y="-2397282"/>
            <a:ext cx="411480" cy="72366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truck parked in front of a large building&#10;&#10;AI-generated content may be incorrect.">
            <a:extLst>
              <a:ext uri="{FF2B5EF4-FFF2-40B4-BE49-F238E27FC236}">
                <a16:creationId xmlns:a16="http://schemas.microsoft.com/office/drawing/2014/main" id="{6FB96B7C-3548-6DFC-D693-C437740D6EB9}"/>
              </a:ext>
            </a:extLst>
          </p:cNvPr>
          <p:cNvPicPr>
            <a:picLocks noChangeAspect="1"/>
          </p:cNvPicPr>
          <p:nvPr userDrawn="1"/>
        </p:nvPicPr>
        <p:blipFill>
          <a:blip r:embed="rId2" cstate="print">
            <a:extLst>
              <a:ext uri="{28A0092B-C50C-407E-A947-70E740481C1C}">
                <a14:useLocalDpi xmlns:a14="http://schemas.microsoft.com/office/drawing/2010/main"/>
              </a:ext>
            </a:extLst>
          </a:blip>
          <a:srcRect l="12947" t="1602" r="17523"/>
          <a:stretch/>
        </p:blipFill>
        <p:spPr>
          <a:xfrm>
            <a:off x="8764603" y="566"/>
            <a:ext cx="3230608" cy="6858000"/>
          </a:xfrm>
          <a:prstGeom prst="rect">
            <a:avLst/>
          </a:prstGeom>
          <a:ln>
            <a:noFill/>
          </a:ln>
        </p:spPr>
      </p:pic>
      <p:sp>
        <p:nvSpPr>
          <p:cNvPr id="59" name="TextBox 58">
            <a:extLst>
              <a:ext uri="{FF2B5EF4-FFF2-40B4-BE49-F238E27FC236}">
                <a16:creationId xmlns:a16="http://schemas.microsoft.com/office/drawing/2014/main" id="{1AD2B791-A6C3-C18F-2900-3F124ADA0EF2}"/>
              </a:ext>
            </a:extLst>
          </p:cNvPr>
          <p:cNvSpPr txBox="1"/>
          <p:nvPr userDrawn="1"/>
        </p:nvSpPr>
        <p:spPr>
          <a:xfrm>
            <a:off x="1163211" y="2566623"/>
            <a:ext cx="3770411"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Emergency contacts</a:t>
            </a:r>
          </a:p>
        </p:txBody>
      </p:sp>
      <p:sp>
        <p:nvSpPr>
          <p:cNvPr id="54" name="TextBox 53">
            <a:extLst>
              <a:ext uri="{FF2B5EF4-FFF2-40B4-BE49-F238E27FC236}">
                <a16:creationId xmlns:a16="http://schemas.microsoft.com/office/drawing/2014/main" id="{E63F3E38-E7F6-4C2A-5BD0-B9A764027FA0}"/>
              </a:ext>
            </a:extLst>
          </p:cNvPr>
          <p:cNvSpPr txBox="1"/>
          <p:nvPr userDrawn="1"/>
        </p:nvSpPr>
        <p:spPr>
          <a:xfrm>
            <a:off x="1163212" y="1089425"/>
            <a:ext cx="7130890"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Your safety is our priority – please note the following:</a:t>
            </a:r>
          </a:p>
        </p:txBody>
      </p:sp>
      <p:sp>
        <p:nvSpPr>
          <p:cNvPr id="55" name="TextBox 54">
            <a:extLst>
              <a:ext uri="{FF2B5EF4-FFF2-40B4-BE49-F238E27FC236}">
                <a16:creationId xmlns:a16="http://schemas.microsoft.com/office/drawing/2014/main" id="{508C5D41-1ABD-6E88-072E-14B7C1210C3B}"/>
              </a:ext>
            </a:extLst>
          </p:cNvPr>
          <p:cNvSpPr txBox="1"/>
          <p:nvPr userDrawn="1"/>
        </p:nvSpPr>
        <p:spPr>
          <a:xfrm>
            <a:off x="1163211" y="1543839"/>
            <a:ext cx="7434376" cy="646331"/>
          </a:xfrm>
          <a:prstGeom prst="rect">
            <a:avLst/>
          </a:prstGeom>
          <a:noFill/>
        </p:spPr>
        <p:txBody>
          <a:bodyPr wrap="square" lIns="182880" tIns="0" rIns="0" bIns="0" rtlCol="0" anchor="t">
            <a:spAutoFit/>
          </a:bodyPr>
          <a:lstStyle/>
          <a:p>
            <a:pPr marL="0" marR="0" lvl="0" indent="0" algn="l" defTabSz="914400" rtl="0" eaLnBrk="1" fontAlgn="auto" latinLnBrk="0" hangingPunct="1">
              <a:lnSpc>
                <a:spcPct val="100000"/>
              </a:lnSpc>
              <a:spcBef>
                <a:spcPts val="0"/>
              </a:spcBef>
              <a:spcAft>
                <a:spcPts val="800"/>
              </a:spcAft>
              <a:buClr>
                <a:schemeClr val="accent1"/>
              </a:buClr>
              <a:buSzTx/>
              <a:buFont typeface="Arial" panose="020B0604020202020204" pitchFamily="34" charset="0"/>
              <a:buNone/>
              <a:tabLst/>
              <a:defRPr/>
            </a:pPr>
            <a:r>
              <a:rPr lang="en-US" sz="1400" kern="1200" spc="-10" baseline="0" dirty="0">
                <a:solidFill>
                  <a:schemeClr val="tx1"/>
                </a:solidFill>
                <a:latin typeface="Helvetica" pitchFamily="2" charset="0"/>
                <a:ea typeface="+mn-ea"/>
                <a:cs typeface="+mn-cs"/>
              </a:rPr>
              <a:t>For your safety, please use handrails, walk (don’t run), stay alert for hazards, and follow all posted signs and security directions. When driving onsite, obey speed limits and watch for pedestrians, cyclists, and wildlife. In an emergency, follow your escort’s instructions.</a:t>
            </a:r>
          </a:p>
        </p:txBody>
      </p:sp>
      <p:sp>
        <p:nvSpPr>
          <p:cNvPr id="60" name="TextBox 59">
            <a:extLst>
              <a:ext uri="{FF2B5EF4-FFF2-40B4-BE49-F238E27FC236}">
                <a16:creationId xmlns:a16="http://schemas.microsoft.com/office/drawing/2014/main" id="{0987F744-4BB7-8118-1AC8-03578C5A0C8F}"/>
              </a:ext>
            </a:extLst>
          </p:cNvPr>
          <p:cNvSpPr txBox="1"/>
          <p:nvPr userDrawn="1"/>
        </p:nvSpPr>
        <p:spPr>
          <a:xfrm>
            <a:off x="1163211" y="3021476"/>
            <a:ext cx="7268443" cy="482183"/>
          </a:xfrm>
          <a:prstGeom prst="rect">
            <a:avLst/>
          </a:prstGeom>
          <a:noFill/>
        </p:spPr>
        <p:txBody>
          <a:bodyPr wrap="square" lIns="182880" tIns="0" rIns="0" bIns="0" rtlCol="0" anchor="t">
            <a:spAutoFit/>
          </a:bodyPr>
          <a:lstStyle/>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b="1" kern="1200" spc="-10" baseline="0" dirty="0">
                <a:solidFill>
                  <a:schemeClr val="tx1"/>
                </a:solidFill>
                <a:latin typeface="Helvetica" pitchFamily="2" charset="0"/>
                <a:ea typeface="+mn-ea"/>
                <a:cs typeface="+mn-cs"/>
              </a:rPr>
              <a:t>Emergencies (medical/security): </a:t>
            </a:r>
            <a:r>
              <a:rPr lang="en-US" sz="1400" kern="1200" spc="-10" baseline="0" dirty="0">
                <a:solidFill>
                  <a:schemeClr val="tx1"/>
                </a:solidFill>
                <a:latin typeface="Helvetica" pitchFamily="2" charset="0"/>
                <a:ea typeface="+mn-ea"/>
                <a:cs typeface="+mn-cs"/>
              </a:rPr>
              <a:t>630-840-3131</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b="1" kern="1200" spc="-10" baseline="0" dirty="0" err="1">
                <a:solidFill>
                  <a:schemeClr val="tx1"/>
                </a:solidFill>
                <a:latin typeface="Helvetica" pitchFamily="2" charset="0"/>
                <a:ea typeface="+mn-ea"/>
                <a:cs typeface="+mn-cs"/>
              </a:rPr>
              <a:t>Nonemergencies</a:t>
            </a:r>
            <a:r>
              <a:rPr lang="en-US" sz="1400" b="1" kern="1200" spc="-10" baseline="0" dirty="0">
                <a:solidFill>
                  <a:schemeClr val="tx1"/>
                </a:solidFill>
                <a:latin typeface="Helvetica" pitchFamily="2" charset="0"/>
                <a:ea typeface="+mn-ea"/>
                <a:cs typeface="+mn-cs"/>
              </a:rPr>
              <a:t>: </a:t>
            </a:r>
            <a:r>
              <a:rPr lang="en-US" sz="1400" kern="1200" spc="-10" baseline="0" dirty="0">
                <a:solidFill>
                  <a:schemeClr val="tx1"/>
                </a:solidFill>
                <a:latin typeface="Helvetica" pitchFamily="2" charset="0"/>
                <a:ea typeface="+mn-ea"/>
                <a:cs typeface="+mn-cs"/>
              </a:rPr>
              <a:t>630-840-3414</a:t>
            </a:r>
          </a:p>
        </p:txBody>
      </p:sp>
      <p:sp>
        <p:nvSpPr>
          <p:cNvPr id="61" name="TextBox 60">
            <a:extLst>
              <a:ext uri="{FF2B5EF4-FFF2-40B4-BE49-F238E27FC236}">
                <a16:creationId xmlns:a16="http://schemas.microsoft.com/office/drawing/2014/main" id="{C973080E-E4CF-F087-3674-8511AE83287B}"/>
              </a:ext>
            </a:extLst>
          </p:cNvPr>
          <p:cNvSpPr txBox="1"/>
          <p:nvPr userDrawn="1"/>
        </p:nvSpPr>
        <p:spPr>
          <a:xfrm>
            <a:off x="1163211" y="3885344"/>
            <a:ext cx="3108960"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Fire alarms</a:t>
            </a:r>
          </a:p>
        </p:txBody>
      </p:sp>
      <p:sp>
        <p:nvSpPr>
          <p:cNvPr id="63" name="TextBox 62">
            <a:extLst>
              <a:ext uri="{FF2B5EF4-FFF2-40B4-BE49-F238E27FC236}">
                <a16:creationId xmlns:a16="http://schemas.microsoft.com/office/drawing/2014/main" id="{9B9D96E7-5744-AE53-43BC-8DB3FA5F65B4}"/>
              </a:ext>
            </a:extLst>
          </p:cNvPr>
          <p:cNvSpPr txBox="1"/>
          <p:nvPr userDrawn="1"/>
        </p:nvSpPr>
        <p:spPr>
          <a:xfrm>
            <a:off x="1163209" y="4333582"/>
            <a:ext cx="3291840" cy="1877437"/>
          </a:xfrm>
          <a:prstGeom prst="rect">
            <a:avLst/>
          </a:prstGeom>
          <a:noFill/>
        </p:spPr>
        <p:txBody>
          <a:bodyPr wrap="square" lIns="182880" tIns="0" rIns="0" bIns="0" rtlCol="0" anchor="t">
            <a:spAutoFit/>
          </a:bodyPr>
          <a:lstStyle/>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Evacuate immediately using          the nearest exit.</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Gather outside at the nearest exit’s parking lot – east or west.</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Follow Fermilab personnel and         </a:t>
            </a:r>
            <a:r>
              <a:rPr lang="en-US" sz="1400" b="1" kern="1200" spc="-10" baseline="0" dirty="0">
                <a:solidFill>
                  <a:schemeClr val="tx1"/>
                </a:solidFill>
                <a:latin typeface="Helvetica" pitchFamily="2" charset="0"/>
                <a:ea typeface="+mn-ea"/>
                <a:cs typeface="+mn-cs"/>
              </a:rPr>
              <a:t>do not </a:t>
            </a:r>
            <a:r>
              <a:rPr lang="en-US" sz="1400" kern="1200" spc="-10" baseline="0" dirty="0">
                <a:solidFill>
                  <a:schemeClr val="tx1"/>
                </a:solidFill>
                <a:latin typeface="Helvetica" pitchFamily="2" charset="0"/>
                <a:ea typeface="+mn-ea"/>
                <a:cs typeface="+mn-cs"/>
              </a:rPr>
              <a:t>re-enter until cleared by       the Fire Department.</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Stay out of the road.</a:t>
            </a:r>
          </a:p>
        </p:txBody>
      </p:sp>
      <p:sp>
        <p:nvSpPr>
          <p:cNvPr id="64" name="TextBox 63">
            <a:extLst>
              <a:ext uri="{FF2B5EF4-FFF2-40B4-BE49-F238E27FC236}">
                <a16:creationId xmlns:a16="http://schemas.microsoft.com/office/drawing/2014/main" id="{DAC64F57-6386-289C-C33E-FA8569E5C744}"/>
              </a:ext>
            </a:extLst>
          </p:cNvPr>
          <p:cNvSpPr txBox="1"/>
          <p:nvPr userDrawn="1"/>
        </p:nvSpPr>
        <p:spPr>
          <a:xfrm>
            <a:off x="5021388" y="3885344"/>
            <a:ext cx="3108960"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Tornado sirens</a:t>
            </a:r>
          </a:p>
        </p:txBody>
      </p:sp>
      <p:sp>
        <p:nvSpPr>
          <p:cNvPr id="67" name="TextBox 66">
            <a:extLst>
              <a:ext uri="{FF2B5EF4-FFF2-40B4-BE49-F238E27FC236}">
                <a16:creationId xmlns:a16="http://schemas.microsoft.com/office/drawing/2014/main" id="{8F27E583-C17C-4D18-ADA9-35D0C886B470}"/>
              </a:ext>
            </a:extLst>
          </p:cNvPr>
          <p:cNvSpPr txBox="1"/>
          <p:nvPr userDrawn="1"/>
        </p:nvSpPr>
        <p:spPr>
          <a:xfrm>
            <a:off x="5021388" y="4333582"/>
            <a:ext cx="3291840" cy="2092881"/>
          </a:xfrm>
          <a:prstGeom prst="rect">
            <a:avLst/>
          </a:prstGeom>
          <a:noFill/>
        </p:spPr>
        <p:txBody>
          <a:bodyPr wrap="square" lIns="182880" tIns="0" rIns="0" bIns="0" rtlCol="0" anchor="t">
            <a:spAutoFit/>
          </a:bodyPr>
          <a:lstStyle/>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Follow the Emergency Shelter signs and proceed to shelter in </a:t>
            </a:r>
            <a:r>
              <a:rPr lang="en-US" sz="1400" b="1" kern="1200" spc="-10" baseline="0" dirty="0">
                <a:solidFill>
                  <a:schemeClr val="tx1"/>
                </a:solidFill>
                <a:latin typeface="Helvetica" pitchFamily="2" charset="0"/>
                <a:ea typeface="+mn-ea"/>
                <a:cs typeface="+mn-cs"/>
              </a:rPr>
              <a:t>ground floor bathrooms or the 2nd and 3rd floor CDF lower level stairs</a:t>
            </a:r>
            <a:r>
              <a:rPr lang="en-US" sz="1400" kern="1200" spc="-10" baseline="0" dirty="0">
                <a:solidFill>
                  <a:schemeClr val="tx1"/>
                </a:solidFill>
                <a:latin typeface="Helvetica" pitchFamily="2" charset="0"/>
                <a:ea typeface="+mn-ea"/>
                <a:cs typeface="+mn-cs"/>
              </a:rPr>
              <a:t> and seek safety inside.</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Remain there until the warning is canceled or expires (via SEWS).</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Follow Fermilab personnel.</a:t>
            </a:r>
          </a:p>
          <a:p>
            <a:pPr marL="122238" lvl="0" indent="-122238"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endParaRPr lang="en-US" sz="1400" kern="1200" spc="-20" baseline="0" dirty="0">
              <a:solidFill>
                <a:schemeClr val="tx1"/>
              </a:solidFill>
              <a:latin typeface="Helvetica" pitchFamily="2" charset="0"/>
              <a:ea typeface="+mn-ea"/>
              <a:cs typeface="+mn-cs"/>
            </a:endParaRPr>
          </a:p>
        </p:txBody>
      </p:sp>
      <p:pic>
        <p:nvPicPr>
          <p:cNvPr id="25" name="Graphic 24" descr="Telephone with solid fill">
            <a:extLst>
              <a:ext uri="{FF2B5EF4-FFF2-40B4-BE49-F238E27FC236}">
                <a16:creationId xmlns:a16="http://schemas.microsoft.com/office/drawing/2014/main" id="{DF4D4E0C-0F0D-87BA-30BA-FEBEB3A135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079196" y="2491728"/>
            <a:ext cx="411480" cy="411480"/>
          </a:xfrm>
          <a:prstGeom prst="rect">
            <a:avLst/>
          </a:prstGeom>
        </p:spPr>
      </p:pic>
      <p:pic>
        <p:nvPicPr>
          <p:cNvPr id="26" name="Graphic 25" descr="Tornado with solid fill">
            <a:extLst>
              <a:ext uri="{FF2B5EF4-FFF2-40B4-BE49-F238E27FC236}">
                <a16:creationId xmlns:a16="http://schemas.microsoft.com/office/drawing/2014/main" id="{86FBC30F-BCBC-D79C-A7EA-4494880AB80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170453" y="3816937"/>
            <a:ext cx="384048" cy="384048"/>
          </a:xfrm>
          <a:prstGeom prst="rect">
            <a:avLst/>
          </a:prstGeom>
        </p:spPr>
      </p:pic>
      <p:pic>
        <p:nvPicPr>
          <p:cNvPr id="28" name="Graphic 27" descr="Siren with solid fill">
            <a:extLst>
              <a:ext uri="{FF2B5EF4-FFF2-40B4-BE49-F238E27FC236}">
                <a16:creationId xmlns:a16="http://schemas.microsoft.com/office/drawing/2014/main" id="{E1BA880F-8B62-16CC-282E-287B136A10D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854233" y="3795678"/>
            <a:ext cx="411480" cy="411480"/>
          </a:xfrm>
          <a:prstGeom prst="rect">
            <a:avLst/>
          </a:prstGeom>
        </p:spPr>
      </p:pic>
      <p:pic>
        <p:nvPicPr>
          <p:cNvPr id="6" name="Picture 5">
            <a:extLst>
              <a:ext uri="{FF2B5EF4-FFF2-40B4-BE49-F238E27FC236}">
                <a16:creationId xmlns:a16="http://schemas.microsoft.com/office/drawing/2014/main" id="{13B353D7-8B11-A40E-6518-EDC5FA4B76A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7" name="Slide Number Placeholder 9">
            <a:extLst>
              <a:ext uri="{FF2B5EF4-FFF2-40B4-BE49-F238E27FC236}">
                <a16:creationId xmlns:a16="http://schemas.microsoft.com/office/drawing/2014/main" id="{D294323E-F79E-5605-665F-5838455A1F01}"/>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8" name="Date Placeholder 3">
            <a:extLst>
              <a:ext uri="{FF2B5EF4-FFF2-40B4-BE49-F238E27FC236}">
                <a16:creationId xmlns:a16="http://schemas.microsoft.com/office/drawing/2014/main" id="{666440D0-997E-CD44-C566-A7623EE98822}"/>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EA9E2F32-BAD8-46D0-BA53-5989824975BE}" type="datetime1">
              <a:rPr lang="en-US" smtClean="0"/>
              <a:t>9/21/2026</a:t>
            </a:fld>
            <a:endParaRPr lang="en-US" dirty="0"/>
          </a:p>
        </p:txBody>
      </p:sp>
      <p:sp>
        <p:nvSpPr>
          <p:cNvPr id="9" name="Footer Placeholder 8">
            <a:extLst>
              <a:ext uri="{FF2B5EF4-FFF2-40B4-BE49-F238E27FC236}">
                <a16:creationId xmlns:a16="http://schemas.microsoft.com/office/drawing/2014/main" id="{59FDE45D-A3DA-382C-0FA6-41F050428554}"/>
              </a:ext>
            </a:extLst>
          </p:cNvPr>
          <p:cNvSpPr>
            <a:spLocks noGrp="1"/>
          </p:cNvSpPr>
          <p:nvPr>
            <p:ph type="ftr" sz="quarter" idx="3"/>
          </p:nvPr>
        </p:nvSpPr>
        <p:spPr>
          <a:xfrm>
            <a:off x="1163212" y="6356350"/>
            <a:ext cx="4748061"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Lionel Prost | 10th International symposium on Negative Ions, Beams and Sources - NIBS'26</a:t>
            </a:r>
            <a:endParaRPr lang="en-US" dirty="0"/>
          </a:p>
        </p:txBody>
      </p:sp>
      <p:sp>
        <p:nvSpPr>
          <p:cNvPr id="10" name="Title Placeholder 1">
            <a:extLst>
              <a:ext uri="{FF2B5EF4-FFF2-40B4-BE49-F238E27FC236}">
                <a16:creationId xmlns:a16="http://schemas.microsoft.com/office/drawing/2014/main" id="{28B2F8DD-938B-1BE1-968F-5190C2657992}"/>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Fermilab Safety – IARC </a:t>
            </a:r>
          </a:p>
        </p:txBody>
      </p:sp>
      <p:pic>
        <p:nvPicPr>
          <p:cNvPr id="13" name="Picture 12" descr="Logo&#10;&#10;AI-generated content may be incorrect.">
            <a:extLst>
              <a:ext uri="{FF2B5EF4-FFF2-40B4-BE49-F238E27FC236}">
                <a16:creationId xmlns:a16="http://schemas.microsoft.com/office/drawing/2014/main" id="{9A0AA3E0-6B3B-7A9C-3133-7B0078E97F87}"/>
              </a:ext>
            </a:extLst>
          </p:cNvPr>
          <p:cNvPicPr>
            <a:picLocks noChangeAspect="1"/>
          </p:cNvPicPr>
          <p:nvPr userDrawn="1"/>
        </p:nvPicPr>
        <p:blipFill>
          <a:blip r:embed="rId7"/>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985921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Fermilab-safety-slide">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FC08B2F-2115-B3DD-9F6B-2250D6924791}"/>
              </a:ext>
            </a:extLst>
          </p:cNvPr>
          <p:cNvSpPr/>
          <p:nvPr userDrawn="1"/>
        </p:nvSpPr>
        <p:spPr>
          <a:xfrm rot="16200000">
            <a:off x="6507486" y="2320323"/>
            <a:ext cx="409158" cy="3383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A8DA0380-8C68-440A-E0D1-98B1FF481AFF}"/>
              </a:ext>
            </a:extLst>
          </p:cNvPr>
          <p:cNvSpPr/>
          <p:nvPr userDrawn="1"/>
        </p:nvSpPr>
        <p:spPr>
          <a:xfrm rot="16200000">
            <a:off x="2652925" y="2319162"/>
            <a:ext cx="411480" cy="338328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C6C5186-D3BF-B690-D5E5-4F529942FD1B}"/>
              </a:ext>
            </a:extLst>
          </p:cNvPr>
          <p:cNvSpPr/>
          <p:nvPr userDrawn="1"/>
        </p:nvSpPr>
        <p:spPr>
          <a:xfrm rot="16200000">
            <a:off x="4580786" y="-921587"/>
            <a:ext cx="409158" cy="72366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9E3CFFA6-6C98-21FD-EA70-059BCD691C4B}"/>
              </a:ext>
            </a:extLst>
          </p:cNvPr>
          <p:cNvSpPr/>
          <p:nvPr userDrawn="1"/>
        </p:nvSpPr>
        <p:spPr>
          <a:xfrm rot="16200000">
            <a:off x="4579625" y="-2397282"/>
            <a:ext cx="411480" cy="723667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descr="A truck parked in front of a large building&#10;&#10;AI-generated content may be incorrect.">
            <a:extLst>
              <a:ext uri="{FF2B5EF4-FFF2-40B4-BE49-F238E27FC236}">
                <a16:creationId xmlns:a16="http://schemas.microsoft.com/office/drawing/2014/main" id="{6FB96B7C-3548-6DFC-D693-C437740D6EB9}"/>
              </a:ext>
            </a:extLst>
          </p:cNvPr>
          <p:cNvPicPr>
            <a:picLocks noChangeAspect="1"/>
          </p:cNvPicPr>
          <p:nvPr userDrawn="1"/>
        </p:nvPicPr>
        <p:blipFill>
          <a:blip r:embed="rId2" cstate="print">
            <a:extLst>
              <a:ext uri="{28A0092B-C50C-407E-A947-70E740481C1C}">
                <a14:useLocalDpi xmlns:a14="http://schemas.microsoft.com/office/drawing/2010/main"/>
              </a:ext>
            </a:extLst>
          </a:blip>
          <a:srcRect l="12947" t="1602" r="17523"/>
          <a:stretch/>
        </p:blipFill>
        <p:spPr>
          <a:xfrm>
            <a:off x="8764603" y="566"/>
            <a:ext cx="3230608" cy="6858000"/>
          </a:xfrm>
          <a:prstGeom prst="rect">
            <a:avLst/>
          </a:prstGeom>
          <a:ln>
            <a:noFill/>
          </a:ln>
        </p:spPr>
      </p:pic>
      <p:sp>
        <p:nvSpPr>
          <p:cNvPr id="59" name="TextBox 58">
            <a:extLst>
              <a:ext uri="{FF2B5EF4-FFF2-40B4-BE49-F238E27FC236}">
                <a16:creationId xmlns:a16="http://schemas.microsoft.com/office/drawing/2014/main" id="{1AD2B791-A6C3-C18F-2900-3F124ADA0EF2}"/>
              </a:ext>
            </a:extLst>
          </p:cNvPr>
          <p:cNvSpPr txBox="1"/>
          <p:nvPr userDrawn="1"/>
        </p:nvSpPr>
        <p:spPr>
          <a:xfrm>
            <a:off x="1163211" y="2566623"/>
            <a:ext cx="3770411"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Emergency contacts</a:t>
            </a:r>
          </a:p>
        </p:txBody>
      </p:sp>
      <p:sp>
        <p:nvSpPr>
          <p:cNvPr id="54" name="TextBox 53">
            <a:extLst>
              <a:ext uri="{FF2B5EF4-FFF2-40B4-BE49-F238E27FC236}">
                <a16:creationId xmlns:a16="http://schemas.microsoft.com/office/drawing/2014/main" id="{E63F3E38-E7F6-4C2A-5BD0-B9A764027FA0}"/>
              </a:ext>
            </a:extLst>
          </p:cNvPr>
          <p:cNvSpPr txBox="1"/>
          <p:nvPr userDrawn="1"/>
        </p:nvSpPr>
        <p:spPr>
          <a:xfrm>
            <a:off x="1163212" y="1089425"/>
            <a:ext cx="7130890"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Your safety is our priority – please note the following:</a:t>
            </a:r>
          </a:p>
        </p:txBody>
      </p:sp>
      <p:sp>
        <p:nvSpPr>
          <p:cNvPr id="55" name="TextBox 54">
            <a:extLst>
              <a:ext uri="{FF2B5EF4-FFF2-40B4-BE49-F238E27FC236}">
                <a16:creationId xmlns:a16="http://schemas.microsoft.com/office/drawing/2014/main" id="{508C5D41-1ABD-6E88-072E-14B7C1210C3B}"/>
              </a:ext>
            </a:extLst>
          </p:cNvPr>
          <p:cNvSpPr txBox="1"/>
          <p:nvPr userDrawn="1"/>
        </p:nvSpPr>
        <p:spPr>
          <a:xfrm>
            <a:off x="1163211" y="1543839"/>
            <a:ext cx="7434376" cy="646331"/>
          </a:xfrm>
          <a:prstGeom prst="rect">
            <a:avLst/>
          </a:prstGeom>
          <a:noFill/>
        </p:spPr>
        <p:txBody>
          <a:bodyPr wrap="square" lIns="182880" tIns="0" rIns="0" bIns="0" rtlCol="0" anchor="t">
            <a:spAutoFit/>
          </a:bodyPr>
          <a:lstStyle/>
          <a:p>
            <a:pPr marL="0" marR="0" lvl="0" indent="0" algn="l" defTabSz="914400" rtl="0" eaLnBrk="1" fontAlgn="auto" latinLnBrk="0" hangingPunct="1">
              <a:lnSpc>
                <a:spcPct val="100000"/>
              </a:lnSpc>
              <a:spcBef>
                <a:spcPts val="0"/>
              </a:spcBef>
              <a:spcAft>
                <a:spcPts val="800"/>
              </a:spcAft>
              <a:buClr>
                <a:schemeClr val="accent1"/>
              </a:buClr>
              <a:buSzTx/>
              <a:buFont typeface="Arial" panose="020B0604020202020204" pitchFamily="34" charset="0"/>
              <a:buNone/>
              <a:tabLst/>
              <a:defRPr/>
            </a:pPr>
            <a:r>
              <a:rPr lang="en-US" sz="1400" kern="1200" spc="-10" baseline="0" dirty="0">
                <a:solidFill>
                  <a:schemeClr val="tx1"/>
                </a:solidFill>
                <a:latin typeface="Helvetica" pitchFamily="2" charset="0"/>
                <a:ea typeface="+mn-ea"/>
                <a:cs typeface="+mn-cs"/>
              </a:rPr>
              <a:t>For your safety, please use handrails, walk (don’t run), stay alert for hazards, and follow all posted signs and security directions. When driving onsite, obey speed limits and watch for pedestrians, cyclists, and wildlife. In an emergency, follow your escort’s instructions.</a:t>
            </a:r>
          </a:p>
        </p:txBody>
      </p:sp>
      <p:sp>
        <p:nvSpPr>
          <p:cNvPr id="60" name="TextBox 59">
            <a:extLst>
              <a:ext uri="{FF2B5EF4-FFF2-40B4-BE49-F238E27FC236}">
                <a16:creationId xmlns:a16="http://schemas.microsoft.com/office/drawing/2014/main" id="{0987F744-4BB7-8118-1AC8-03578C5A0C8F}"/>
              </a:ext>
            </a:extLst>
          </p:cNvPr>
          <p:cNvSpPr txBox="1"/>
          <p:nvPr userDrawn="1"/>
        </p:nvSpPr>
        <p:spPr>
          <a:xfrm>
            <a:off x="1163211" y="3021476"/>
            <a:ext cx="7268443" cy="482183"/>
          </a:xfrm>
          <a:prstGeom prst="rect">
            <a:avLst/>
          </a:prstGeom>
          <a:noFill/>
        </p:spPr>
        <p:txBody>
          <a:bodyPr wrap="square" lIns="182880" tIns="0" rIns="0" bIns="0" rtlCol="0" anchor="t">
            <a:spAutoFit/>
          </a:bodyPr>
          <a:lstStyle/>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b="1" kern="1200" spc="-10" baseline="0" dirty="0">
                <a:solidFill>
                  <a:schemeClr val="tx1"/>
                </a:solidFill>
                <a:latin typeface="Helvetica" pitchFamily="2" charset="0"/>
                <a:ea typeface="+mn-ea"/>
                <a:cs typeface="+mn-cs"/>
              </a:rPr>
              <a:t>Emergencies (medical/security): </a:t>
            </a:r>
            <a:r>
              <a:rPr lang="en-US" sz="1400" kern="1200" spc="-10" baseline="0" dirty="0">
                <a:solidFill>
                  <a:schemeClr val="tx1"/>
                </a:solidFill>
                <a:latin typeface="Helvetica" pitchFamily="2" charset="0"/>
                <a:ea typeface="+mn-ea"/>
                <a:cs typeface="+mn-cs"/>
              </a:rPr>
              <a:t>630-840-3131</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b="1" kern="1200" spc="-10" baseline="0" dirty="0" err="1">
                <a:solidFill>
                  <a:schemeClr val="tx1"/>
                </a:solidFill>
                <a:latin typeface="Helvetica" pitchFamily="2" charset="0"/>
                <a:ea typeface="+mn-ea"/>
                <a:cs typeface="+mn-cs"/>
              </a:rPr>
              <a:t>Nonemergencies</a:t>
            </a:r>
            <a:r>
              <a:rPr lang="en-US" sz="1400" b="1" kern="1200" spc="-10" baseline="0" dirty="0">
                <a:solidFill>
                  <a:schemeClr val="tx1"/>
                </a:solidFill>
                <a:latin typeface="Helvetica" pitchFamily="2" charset="0"/>
                <a:ea typeface="+mn-ea"/>
                <a:cs typeface="+mn-cs"/>
              </a:rPr>
              <a:t>: </a:t>
            </a:r>
            <a:r>
              <a:rPr lang="en-US" sz="1400" kern="1200" spc="-10" baseline="0" dirty="0">
                <a:solidFill>
                  <a:schemeClr val="tx1"/>
                </a:solidFill>
                <a:latin typeface="Helvetica" pitchFamily="2" charset="0"/>
                <a:ea typeface="+mn-ea"/>
                <a:cs typeface="+mn-cs"/>
              </a:rPr>
              <a:t>630-840-3414</a:t>
            </a:r>
          </a:p>
        </p:txBody>
      </p:sp>
      <p:sp>
        <p:nvSpPr>
          <p:cNvPr id="61" name="TextBox 60">
            <a:extLst>
              <a:ext uri="{FF2B5EF4-FFF2-40B4-BE49-F238E27FC236}">
                <a16:creationId xmlns:a16="http://schemas.microsoft.com/office/drawing/2014/main" id="{C973080E-E4CF-F087-3674-8511AE83287B}"/>
              </a:ext>
            </a:extLst>
          </p:cNvPr>
          <p:cNvSpPr txBox="1"/>
          <p:nvPr userDrawn="1"/>
        </p:nvSpPr>
        <p:spPr>
          <a:xfrm>
            <a:off x="1163211" y="3885344"/>
            <a:ext cx="3108960"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Fire alarms</a:t>
            </a:r>
          </a:p>
        </p:txBody>
      </p:sp>
      <p:sp>
        <p:nvSpPr>
          <p:cNvPr id="63" name="TextBox 62">
            <a:extLst>
              <a:ext uri="{FF2B5EF4-FFF2-40B4-BE49-F238E27FC236}">
                <a16:creationId xmlns:a16="http://schemas.microsoft.com/office/drawing/2014/main" id="{9B9D96E7-5744-AE53-43BC-8DB3FA5F65B4}"/>
              </a:ext>
            </a:extLst>
          </p:cNvPr>
          <p:cNvSpPr txBox="1"/>
          <p:nvPr userDrawn="1"/>
        </p:nvSpPr>
        <p:spPr>
          <a:xfrm>
            <a:off x="1163209" y="4333582"/>
            <a:ext cx="3291840" cy="1877437"/>
          </a:xfrm>
          <a:prstGeom prst="rect">
            <a:avLst/>
          </a:prstGeom>
          <a:noFill/>
        </p:spPr>
        <p:txBody>
          <a:bodyPr wrap="square" lIns="182880" tIns="0" rIns="0" bIns="0" rtlCol="0" anchor="t">
            <a:spAutoFit/>
          </a:bodyPr>
          <a:lstStyle/>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Evacuate immediately using          the nearest exit.</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Gather outside at the             Ramsey Auditorium doors.</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Follow Fermilab personnel and         </a:t>
            </a:r>
            <a:r>
              <a:rPr lang="en-US" sz="1400" b="1" kern="1200" spc="-10" baseline="0" dirty="0">
                <a:solidFill>
                  <a:schemeClr val="tx1"/>
                </a:solidFill>
                <a:latin typeface="Helvetica" pitchFamily="2" charset="0"/>
                <a:ea typeface="+mn-ea"/>
                <a:cs typeface="+mn-cs"/>
              </a:rPr>
              <a:t>do not </a:t>
            </a:r>
            <a:r>
              <a:rPr lang="en-US" sz="1400" kern="1200" spc="-10" baseline="0" dirty="0">
                <a:solidFill>
                  <a:schemeClr val="tx1"/>
                </a:solidFill>
                <a:latin typeface="Helvetica" pitchFamily="2" charset="0"/>
                <a:ea typeface="+mn-ea"/>
                <a:cs typeface="+mn-cs"/>
              </a:rPr>
              <a:t>re-enter until cleared by       the Fire Department.</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Stay out of the road.</a:t>
            </a:r>
          </a:p>
        </p:txBody>
      </p:sp>
      <p:sp>
        <p:nvSpPr>
          <p:cNvPr id="64" name="TextBox 63">
            <a:extLst>
              <a:ext uri="{FF2B5EF4-FFF2-40B4-BE49-F238E27FC236}">
                <a16:creationId xmlns:a16="http://schemas.microsoft.com/office/drawing/2014/main" id="{DAC64F57-6386-289C-C33E-FA8569E5C744}"/>
              </a:ext>
            </a:extLst>
          </p:cNvPr>
          <p:cNvSpPr txBox="1"/>
          <p:nvPr userDrawn="1"/>
        </p:nvSpPr>
        <p:spPr>
          <a:xfrm>
            <a:off x="5021388" y="3885344"/>
            <a:ext cx="3108960" cy="306302"/>
          </a:xfrm>
          <a:prstGeom prst="rect">
            <a:avLst/>
          </a:prstGeom>
          <a:noFill/>
        </p:spPr>
        <p:txBody>
          <a:bodyPr wrap="square" lIns="182880" tIns="0" rIns="0" bIns="0" rtlCol="0" anchor="ctr">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200" b="1" i="0" kern="1200" spc="-50" baseline="0" dirty="0">
                <a:solidFill>
                  <a:schemeClr val="bg1"/>
                </a:solidFill>
                <a:latin typeface="Helvetica" pitchFamily="2" charset="0"/>
                <a:ea typeface="+mn-ea"/>
                <a:cs typeface="+mn-cs"/>
              </a:rPr>
              <a:t>Tornado sirens</a:t>
            </a:r>
          </a:p>
        </p:txBody>
      </p:sp>
      <p:sp>
        <p:nvSpPr>
          <p:cNvPr id="67" name="TextBox 66">
            <a:extLst>
              <a:ext uri="{FF2B5EF4-FFF2-40B4-BE49-F238E27FC236}">
                <a16:creationId xmlns:a16="http://schemas.microsoft.com/office/drawing/2014/main" id="{8F27E583-C17C-4D18-ADA9-35D0C886B470}"/>
              </a:ext>
            </a:extLst>
          </p:cNvPr>
          <p:cNvSpPr txBox="1"/>
          <p:nvPr userDrawn="1"/>
        </p:nvSpPr>
        <p:spPr>
          <a:xfrm>
            <a:off x="5021388" y="4333582"/>
            <a:ext cx="3291840" cy="1446550"/>
          </a:xfrm>
          <a:prstGeom prst="rect">
            <a:avLst/>
          </a:prstGeom>
          <a:noFill/>
        </p:spPr>
        <p:txBody>
          <a:bodyPr wrap="square" lIns="182880" tIns="0" rIns="0" bIns="0" rtlCol="0" anchor="t">
            <a:spAutoFit/>
          </a:bodyPr>
          <a:lstStyle/>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Go to the nearest designated   shelter in Wilson Hall’s basement.</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Remain there until the warning is canceled or expires (via SEWS).</a:t>
            </a:r>
          </a:p>
          <a:p>
            <a:pPr marL="234950" lvl="0" indent="-234950"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r>
              <a:rPr lang="en-US" sz="1400" kern="1200" spc="-10" baseline="0" dirty="0">
                <a:solidFill>
                  <a:schemeClr val="tx1"/>
                </a:solidFill>
                <a:latin typeface="Helvetica" pitchFamily="2" charset="0"/>
                <a:ea typeface="+mn-ea"/>
                <a:cs typeface="+mn-cs"/>
              </a:rPr>
              <a:t>Follow Fermilab personnel.</a:t>
            </a:r>
          </a:p>
          <a:p>
            <a:pPr marL="122238" lvl="0" indent="-122238" algn="l" defTabSz="914400" rtl="0" eaLnBrk="1" latinLnBrk="0" hangingPunct="1">
              <a:lnSpc>
                <a:spcPct val="100000"/>
              </a:lnSpc>
              <a:spcBef>
                <a:spcPts val="0"/>
              </a:spcBef>
              <a:spcAft>
                <a:spcPts val="400"/>
              </a:spcAft>
              <a:buClr>
                <a:schemeClr val="accent1"/>
              </a:buClr>
              <a:buFont typeface="Arial" panose="020B0604020202020204" pitchFamily="34" charset="0"/>
              <a:buChar char="•"/>
              <a:tabLst/>
            </a:pPr>
            <a:endParaRPr lang="en-US" sz="1400" kern="1200" spc="-20" baseline="0" dirty="0">
              <a:solidFill>
                <a:schemeClr val="tx1"/>
              </a:solidFill>
              <a:latin typeface="Helvetica" pitchFamily="2" charset="0"/>
              <a:ea typeface="+mn-ea"/>
              <a:cs typeface="+mn-cs"/>
            </a:endParaRPr>
          </a:p>
        </p:txBody>
      </p:sp>
      <p:pic>
        <p:nvPicPr>
          <p:cNvPr id="25" name="Graphic 24" descr="Telephone with solid fill">
            <a:extLst>
              <a:ext uri="{FF2B5EF4-FFF2-40B4-BE49-F238E27FC236}">
                <a16:creationId xmlns:a16="http://schemas.microsoft.com/office/drawing/2014/main" id="{DF4D4E0C-0F0D-87BA-30BA-FEBEB3A1351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4079196" y="2491728"/>
            <a:ext cx="411480" cy="411480"/>
          </a:xfrm>
          <a:prstGeom prst="rect">
            <a:avLst/>
          </a:prstGeom>
        </p:spPr>
      </p:pic>
      <p:pic>
        <p:nvPicPr>
          <p:cNvPr id="26" name="Graphic 25" descr="Tornado with solid fill">
            <a:extLst>
              <a:ext uri="{FF2B5EF4-FFF2-40B4-BE49-F238E27FC236}">
                <a16:creationId xmlns:a16="http://schemas.microsoft.com/office/drawing/2014/main" id="{86FBC30F-BCBC-D79C-A7EA-4494880AB80D}"/>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7170453" y="3816937"/>
            <a:ext cx="384048" cy="384048"/>
          </a:xfrm>
          <a:prstGeom prst="rect">
            <a:avLst/>
          </a:prstGeom>
        </p:spPr>
      </p:pic>
      <p:pic>
        <p:nvPicPr>
          <p:cNvPr id="28" name="Graphic 27" descr="Siren with solid fill">
            <a:extLst>
              <a:ext uri="{FF2B5EF4-FFF2-40B4-BE49-F238E27FC236}">
                <a16:creationId xmlns:a16="http://schemas.microsoft.com/office/drawing/2014/main" id="{E1BA880F-8B62-16CC-282E-287B136A10DC}"/>
              </a:ext>
            </a:extLst>
          </p:cNvPr>
          <p:cNvPicPr>
            <a:picLocks noChangeAspect="1"/>
          </p:cNvPicPr>
          <p:nvPr userDrawn="1"/>
        </p:nvPicPr>
        <p:blipFill>
          <a:blip>
            <a:extLst>
              <a:ext uri="{96DAC541-7B7A-43D3-8B79-37D633B846F1}">
                <asvg:svgBlip xmlns:asvg="http://schemas.microsoft.com/office/drawing/2016/SVG/main" r:embed="rId5"/>
              </a:ext>
            </a:extLst>
          </a:blip>
          <a:stretch>
            <a:fillRect/>
          </a:stretch>
        </p:blipFill>
        <p:spPr>
          <a:xfrm>
            <a:off x="2854233" y="3795678"/>
            <a:ext cx="411480" cy="411480"/>
          </a:xfrm>
          <a:prstGeom prst="rect">
            <a:avLst/>
          </a:prstGeom>
        </p:spPr>
      </p:pic>
      <p:pic>
        <p:nvPicPr>
          <p:cNvPr id="6" name="Picture 5">
            <a:extLst>
              <a:ext uri="{FF2B5EF4-FFF2-40B4-BE49-F238E27FC236}">
                <a16:creationId xmlns:a16="http://schemas.microsoft.com/office/drawing/2014/main" id="{13B353D7-8B11-A40E-6518-EDC5FA4B76A1}"/>
              </a:ext>
            </a:extLst>
          </p:cNvPr>
          <p:cNvPicPr>
            <a:picLocks noChangeAspect="1"/>
          </p:cNvPicPr>
          <p:nvPr userDrawn="1"/>
        </p:nvPicPr>
        <p:blipFill>
          <a:blip r:embed="rId6"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7" name="Slide Number Placeholder 9">
            <a:extLst>
              <a:ext uri="{FF2B5EF4-FFF2-40B4-BE49-F238E27FC236}">
                <a16:creationId xmlns:a16="http://schemas.microsoft.com/office/drawing/2014/main" id="{D294323E-F79E-5605-665F-5838455A1F01}"/>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8" name="Date Placeholder 3">
            <a:extLst>
              <a:ext uri="{FF2B5EF4-FFF2-40B4-BE49-F238E27FC236}">
                <a16:creationId xmlns:a16="http://schemas.microsoft.com/office/drawing/2014/main" id="{666440D0-997E-CD44-C566-A7623EE98822}"/>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66C1A168-E30F-4B19-B284-9D4B01E32EF5}" type="datetime1">
              <a:rPr lang="en-US" smtClean="0"/>
              <a:t>9/21/2026</a:t>
            </a:fld>
            <a:endParaRPr lang="en-US" dirty="0"/>
          </a:p>
        </p:txBody>
      </p:sp>
      <p:sp>
        <p:nvSpPr>
          <p:cNvPr id="9" name="Footer Placeholder 8">
            <a:extLst>
              <a:ext uri="{FF2B5EF4-FFF2-40B4-BE49-F238E27FC236}">
                <a16:creationId xmlns:a16="http://schemas.microsoft.com/office/drawing/2014/main" id="{59FDE45D-A3DA-382C-0FA6-41F050428554}"/>
              </a:ext>
            </a:extLst>
          </p:cNvPr>
          <p:cNvSpPr>
            <a:spLocks noGrp="1"/>
          </p:cNvSpPr>
          <p:nvPr>
            <p:ph type="ftr" sz="quarter" idx="3"/>
          </p:nvPr>
        </p:nvSpPr>
        <p:spPr>
          <a:xfrm>
            <a:off x="1163212" y="6356350"/>
            <a:ext cx="4711115"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Lionel Prost | 10th International symposium on Negative Ions, Beams and Sources - NIBS'26</a:t>
            </a:r>
            <a:endParaRPr lang="en-US" dirty="0"/>
          </a:p>
        </p:txBody>
      </p:sp>
      <p:sp>
        <p:nvSpPr>
          <p:cNvPr id="10" name="Title Placeholder 1">
            <a:extLst>
              <a:ext uri="{FF2B5EF4-FFF2-40B4-BE49-F238E27FC236}">
                <a16:creationId xmlns:a16="http://schemas.microsoft.com/office/drawing/2014/main" id="{28B2F8DD-938B-1BE1-968F-5190C2657992}"/>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Fermilab Safety – Wilson Hall </a:t>
            </a:r>
          </a:p>
        </p:txBody>
      </p:sp>
      <p:pic>
        <p:nvPicPr>
          <p:cNvPr id="13" name="Picture 12" descr="Logo&#10;&#10;AI-generated content may be incorrect.">
            <a:extLst>
              <a:ext uri="{FF2B5EF4-FFF2-40B4-BE49-F238E27FC236}">
                <a16:creationId xmlns:a16="http://schemas.microsoft.com/office/drawing/2014/main" id="{9A0AA3E0-6B3B-7A9C-3133-7B0078E97F87}"/>
              </a:ext>
            </a:extLst>
          </p:cNvPr>
          <p:cNvPicPr>
            <a:picLocks noChangeAspect="1"/>
          </p:cNvPicPr>
          <p:nvPr userDrawn="1"/>
        </p:nvPicPr>
        <p:blipFill>
          <a:blip r:embed="rId7"/>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594652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1163213" y="1540253"/>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1163213" y="782823"/>
            <a:ext cx="9994393"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fld id="{3009C30C-9009-4F6E-8B7F-3F0DE91D2B3A}" type="datetime1">
              <a:rPr lang="en-US" smtClean="0"/>
              <a:t>9/21/2026</a:t>
            </a:fld>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a:xfrm>
            <a:off x="1163212" y="6356350"/>
            <a:ext cx="4711115"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pic>
        <p:nvPicPr>
          <p:cNvPr id="2" name="Picture 1" descr="Logo&#10;&#10;AI-generated content may be incorrect.">
            <a:extLst>
              <a:ext uri="{FF2B5EF4-FFF2-40B4-BE49-F238E27FC236}">
                <a16:creationId xmlns:a16="http://schemas.microsoft.com/office/drawing/2014/main" id="{45CA026F-F6E2-7826-2ECF-CAD8463D509B}"/>
              </a:ext>
            </a:extLst>
          </p:cNvPr>
          <p:cNvPicPr>
            <a:picLocks noChangeAspect="1"/>
          </p:cNvPicPr>
          <p:nvPr userDrawn="1"/>
        </p:nvPicPr>
        <p:blipFill>
          <a:blip r:embed="rId2"/>
          <a:srcRect t="17955" b="15378"/>
          <a:stretch/>
        </p:blipFill>
        <p:spPr>
          <a:xfrm>
            <a:off x="126728" y="290704"/>
            <a:ext cx="914400" cy="471055"/>
          </a:xfrm>
          <a:prstGeom prst="rect">
            <a:avLst/>
          </a:prstGeom>
        </p:spPr>
      </p:pic>
      <p:pic>
        <p:nvPicPr>
          <p:cNvPr id="3" name="Picture 2" descr="Logo, company name&#10;&#10;Description automatically generated">
            <a:extLst>
              <a:ext uri="{FF2B5EF4-FFF2-40B4-BE49-F238E27FC236}">
                <a16:creationId xmlns:a16="http://schemas.microsoft.com/office/drawing/2014/main" id="{CD3EC291-C7BD-0DFE-977D-C395A4B5208D}"/>
              </a:ext>
            </a:extLst>
          </p:cNvPr>
          <p:cNvPicPr>
            <a:picLocks noChangeAspect="1"/>
          </p:cNvPicPr>
          <p:nvPr userDrawn="1"/>
        </p:nvPicPr>
        <p:blipFill>
          <a:blip r:embed="rId3" cstate="screen">
            <a:extLst>
              <a:ext uri="{28A0092B-C50C-407E-A947-70E740481C1C}">
                <a14:useLocalDpi xmlns:a14="http://schemas.microsoft.com/office/drawing/2010/main"/>
              </a:ext>
            </a:extLst>
          </a:blip>
          <a:srcRect r="21679" b="4126"/>
          <a:stretch/>
        </p:blipFill>
        <p:spPr>
          <a:xfrm>
            <a:off x="8362184" y="2425441"/>
            <a:ext cx="3464835" cy="4432559"/>
          </a:xfrm>
          <a:prstGeom prst="rect">
            <a:avLst/>
          </a:prstGeom>
        </p:spPr>
      </p:pic>
    </p:spTree>
    <p:extLst>
      <p:ext uri="{BB962C8B-B14F-4D97-AF65-F5344CB8AC3E}">
        <p14:creationId xmlns:p14="http://schemas.microsoft.com/office/powerpoint/2010/main" val="30954768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1163213" y="1540253"/>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1163213" y="782823"/>
            <a:ext cx="9994393"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fld id="{BFAF83D7-1725-4660-9973-A3AECFE1BA0A}" type="datetime1">
              <a:rPr lang="en-US" smtClean="0"/>
              <a:t>9/21/2026</a:t>
            </a:fld>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a:xfrm>
            <a:off x="1163212" y="6356350"/>
            <a:ext cx="4757297"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pic>
        <p:nvPicPr>
          <p:cNvPr id="2" name="Picture 1" descr="Logo&#10;&#10;AI-generated content may be incorrect.">
            <a:extLst>
              <a:ext uri="{FF2B5EF4-FFF2-40B4-BE49-F238E27FC236}">
                <a16:creationId xmlns:a16="http://schemas.microsoft.com/office/drawing/2014/main" id="{45CA026F-F6E2-7826-2ECF-CAD8463D509B}"/>
              </a:ext>
            </a:extLst>
          </p:cNvPr>
          <p:cNvPicPr>
            <a:picLocks noChangeAspect="1"/>
          </p:cNvPicPr>
          <p:nvPr userDrawn="1"/>
        </p:nvPicPr>
        <p:blipFill>
          <a:blip r:embed="rId2"/>
          <a:srcRect t="17955" b="15378"/>
          <a:stretch/>
        </p:blipFill>
        <p:spPr>
          <a:xfrm>
            <a:off x="126728" y="290704"/>
            <a:ext cx="914400" cy="471055"/>
          </a:xfrm>
          <a:prstGeom prst="rect">
            <a:avLst/>
          </a:prstGeom>
        </p:spPr>
      </p:pic>
      <p:pic>
        <p:nvPicPr>
          <p:cNvPr id="3" name="Picture 2" descr="Logo, company name&#10;&#10;AI-generated content may be incorrect.">
            <a:extLst>
              <a:ext uri="{FF2B5EF4-FFF2-40B4-BE49-F238E27FC236}">
                <a16:creationId xmlns:a16="http://schemas.microsoft.com/office/drawing/2014/main" id="{8D585B8C-6782-F6B7-20CE-C60916614F5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332103" y="2365732"/>
            <a:ext cx="4496423" cy="4492268"/>
          </a:xfrm>
          <a:prstGeom prst="rect">
            <a:avLst/>
          </a:prstGeom>
        </p:spPr>
      </p:pic>
    </p:spTree>
    <p:extLst>
      <p:ext uri="{BB962C8B-B14F-4D97-AF65-F5344CB8AC3E}">
        <p14:creationId xmlns:p14="http://schemas.microsoft.com/office/powerpoint/2010/main" val="24747107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1163213" y="1540253"/>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1163213" y="782823"/>
            <a:ext cx="9994393"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fld id="{00602F96-0061-4573-9E5E-55538CC1C910}" type="datetime1">
              <a:rPr lang="en-US" smtClean="0"/>
              <a:t>9/21/2026</a:t>
            </a:fld>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a:xfrm>
            <a:off x="1163212" y="6356350"/>
            <a:ext cx="4766533"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pic>
        <p:nvPicPr>
          <p:cNvPr id="2" name="Picture 1" descr="Logo&#10;&#10;AI-generated content may be incorrect.">
            <a:extLst>
              <a:ext uri="{FF2B5EF4-FFF2-40B4-BE49-F238E27FC236}">
                <a16:creationId xmlns:a16="http://schemas.microsoft.com/office/drawing/2014/main" id="{45CA026F-F6E2-7826-2ECF-CAD8463D509B}"/>
              </a:ext>
            </a:extLst>
          </p:cNvPr>
          <p:cNvPicPr>
            <a:picLocks noChangeAspect="1"/>
          </p:cNvPicPr>
          <p:nvPr userDrawn="1"/>
        </p:nvPicPr>
        <p:blipFill>
          <a:blip r:embed="rId2"/>
          <a:srcRect t="17955" b="15378"/>
          <a:stretch/>
        </p:blipFill>
        <p:spPr>
          <a:xfrm>
            <a:off x="126728" y="290704"/>
            <a:ext cx="914400" cy="471055"/>
          </a:xfrm>
          <a:prstGeom prst="rect">
            <a:avLst/>
          </a:prstGeom>
        </p:spPr>
      </p:pic>
      <p:pic>
        <p:nvPicPr>
          <p:cNvPr id="13" name="Picture 12" descr="Logo&#10;&#10;AI-generated content may be incorrect.">
            <a:extLst>
              <a:ext uri="{FF2B5EF4-FFF2-40B4-BE49-F238E27FC236}">
                <a16:creationId xmlns:a16="http://schemas.microsoft.com/office/drawing/2014/main" id="{F69ED809-03E5-DFA4-9A05-DA9D46BD3BB3}"/>
              </a:ext>
            </a:extLst>
          </p:cNvPr>
          <p:cNvPicPr>
            <a:picLocks noChangeAspect="1"/>
          </p:cNvPicPr>
          <p:nvPr userDrawn="1"/>
        </p:nvPicPr>
        <p:blipFill>
          <a:blip r:embed="rId2">
            <a:duotone>
              <a:schemeClr val="bg2">
                <a:shade val="45000"/>
                <a:satMod val="135000"/>
              </a:schemeClr>
              <a:prstClr val="white"/>
            </a:duotone>
            <a:alphaModFix amt="20000"/>
          </a:blip>
          <a:stretch>
            <a:fillRect/>
          </a:stretch>
        </p:blipFill>
        <p:spPr>
          <a:xfrm>
            <a:off x="7241834" y="3761509"/>
            <a:ext cx="4701068" cy="3632644"/>
          </a:xfrm>
          <a:prstGeom prst="rect">
            <a:avLst/>
          </a:prstGeom>
        </p:spPr>
      </p:pic>
    </p:spTree>
    <p:extLst>
      <p:ext uri="{BB962C8B-B14F-4D97-AF65-F5344CB8AC3E}">
        <p14:creationId xmlns:p14="http://schemas.microsoft.com/office/powerpoint/2010/main" val="33635564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1-column-content">
    <p:bg>
      <p:bgPr>
        <a:solidFill>
          <a:schemeClr val="bg1"/>
        </a:solidFill>
        <a:effectLst/>
      </p:bgPr>
    </p:bg>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A1F3CE8-9651-FEC3-BFB0-E0F6D74A4D2F}"/>
              </a:ext>
            </a:extLst>
          </p:cNvPr>
          <p:cNvSpPr>
            <a:spLocks noGrp="1"/>
          </p:cNvSpPr>
          <p:nvPr>
            <p:ph type="body" sz="quarter" idx="10"/>
          </p:nvPr>
        </p:nvSpPr>
        <p:spPr>
          <a:xfrm>
            <a:off x="1163213" y="1540253"/>
            <a:ext cx="9994392"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Placeholder 1">
            <a:extLst>
              <a:ext uri="{FF2B5EF4-FFF2-40B4-BE49-F238E27FC236}">
                <a16:creationId xmlns:a16="http://schemas.microsoft.com/office/drawing/2014/main" id="{BFD6FBCE-D66A-AFBF-8265-C096B00333D0}"/>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2" name="Text Placeholder 19">
            <a:extLst>
              <a:ext uri="{FF2B5EF4-FFF2-40B4-BE49-F238E27FC236}">
                <a16:creationId xmlns:a16="http://schemas.microsoft.com/office/drawing/2014/main" id="{AA0D5227-39A3-34BF-7B1F-230DE38C9DD3}"/>
              </a:ext>
            </a:extLst>
          </p:cNvPr>
          <p:cNvSpPr>
            <a:spLocks noGrp="1"/>
          </p:cNvSpPr>
          <p:nvPr>
            <p:ph type="body" sz="quarter" idx="37" hasCustomPrompt="1"/>
          </p:nvPr>
        </p:nvSpPr>
        <p:spPr>
          <a:xfrm>
            <a:off x="1163213" y="782823"/>
            <a:ext cx="9994393" cy="596900"/>
          </a:xfrm>
        </p:spPr>
        <p:txBody>
          <a:bodyPr/>
          <a:lstStyle>
            <a:lvl1pPr marL="0" indent="0">
              <a:buNone/>
              <a:defRPr spc="-20" baseline="0">
                <a:solidFill>
                  <a:schemeClr val="tx1"/>
                </a:solidFill>
              </a:defRPr>
            </a:lvl1pPr>
          </a:lstStyle>
          <a:p>
            <a:pPr lvl="0"/>
            <a:r>
              <a:rPr lang="en-US" dirty="0"/>
              <a:t>Click to add subheading (optional)</a:t>
            </a:r>
          </a:p>
        </p:txBody>
      </p:sp>
      <p:sp>
        <p:nvSpPr>
          <p:cNvPr id="5" name="Date Placeholder 4">
            <a:extLst>
              <a:ext uri="{FF2B5EF4-FFF2-40B4-BE49-F238E27FC236}">
                <a16:creationId xmlns:a16="http://schemas.microsoft.com/office/drawing/2014/main" id="{898DEB94-273B-912E-C99B-C8948C839955}"/>
              </a:ext>
            </a:extLst>
          </p:cNvPr>
          <p:cNvSpPr>
            <a:spLocks noGrp="1"/>
          </p:cNvSpPr>
          <p:nvPr>
            <p:ph type="dt" sz="half" idx="38"/>
          </p:nvPr>
        </p:nvSpPr>
        <p:spPr/>
        <p:txBody>
          <a:bodyPr/>
          <a:lstStyle/>
          <a:p>
            <a:pPr>
              <a:defRPr/>
            </a:pPr>
            <a:fld id="{1425EBD9-4605-4AA0-99FC-C5B5BED6B779}" type="datetime1">
              <a:rPr lang="en-US" smtClean="0"/>
              <a:t>9/21/2026</a:t>
            </a:fld>
            <a:endParaRPr lang="en-US" dirty="0"/>
          </a:p>
        </p:txBody>
      </p:sp>
      <p:sp>
        <p:nvSpPr>
          <p:cNvPr id="6" name="Footer Placeholder 5">
            <a:extLst>
              <a:ext uri="{FF2B5EF4-FFF2-40B4-BE49-F238E27FC236}">
                <a16:creationId xmlns:a16="http://schemas.microsoft.com/office/drawing/2014/main" id="{4E5CB675-206F-B425-823E-69FCB8147860}"/>
              </a:ext>
            </a:extLst>
          </p:cNvPr>
          <p:cNvSpPr>
            <a:spLocks noGrp="1"/>
          </p:cNvSpPr>
          <p:nvPr>
            <p:ph type="ftr" sz="quarter" idx="39"/>
          </p:nvPr>
        </p:nvSpPr>
        <p:spPr>
          <a:xfrm>
            <a:off x="1163212" y="6356350"/>
            <a:ext cx="4792458"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A44605C8-61D0-BA61-5EC6-6DB9D3BA2EF3}"/>
              </a:ext>
            </a:extLst>
          </p:cNvPr>
          <p:cNvSpPr>
            <a:spLocks noGrp="1"/>
          </p:cNvSpPr>
          <p:nvPr>
            <p:ph type="sldNum" sz="quarter" idx="40"/>
          </p:nvPr>
        </p:nvSpPr>
        <p:spPr/>
        <p:txBody>
          <a:bodyPr/>
          <a:lstStyle/>
          <a:p>
            <a:fld id="{F4BAA12D-5F28-3140-935A-44BF4B54B6B6}" type="slidenum">
              <a:rPr lang="en-US" smtClean="0"/>
              <a:pPr/>
              <a:t>‹#›</a:t>
            </a:fld>
            <a:endParaRPr lang="en-US" dirty="0"/>
          </a:p>
        </p:txBody>
      </p:sp>
      <p:pic>
        <p:nvPicPr>
          <p:cNvPr id="2" name="Picture 1" descr="Logo&#10;&#10;AI-generated content may be incorrect.">
            <a:extLst>
              <a:ext uri="{FF2B5EF4-FFF2-40B4-BE49-F238E27FC236}">
                <a16:creationId xmlns:a16="http://schemas.microsoft.com/office/drawing/2014/main" id="{45CA026F-F6E2-7826-2ECF-CAD8463D509B}"/>
              </a:ext>
            </a:extLst>
          </p:cNvPr>
          <p:cNvPicPr>
            <a:picLocks noChangeAspect="1"/>
          </p:cNvPicPr>
          <p:nvPr userDrawn="1"/>
        </p:nvPicPr>
        <p:blipFill>
          <a:blip r:embed="rId2"/>
          <a:srcRect t="17955" b="15378"/>
          <a:stretch/>
        </p:blipFill>
        <p:spPr>
          <a:xfrm>
            <a:off x="126728" y="290704"/>
            <a:ext cx="914400" cy="471055"/>
          </a:xfrm>
          <a:prstGeom prst="rect">
            <a:avLst/>
          </a:prstGeom>
        </p:spPr>
      </p:pic>
      <p:pic>
        <p:nvPicPr>
          <p:cNvPr id="8" name="Picture 7" descr="Logo&#10;&#10;AI-generated content may be incorrect.">
            <a:extLst>
              <a:ext uri="{FF2B5EF4-FFF2-40B4-BE49-F238E27FC236}">
                <a16:creationId xmlns:a16="http://schemas.microsoft.com/office/drawing/2014/main" id="{516E98EE-0BBF-D3FC-B2C5-27CC3B73C046}"/>
              </a:ext>
            </a:extLst>
          </p:cNvPr>
          <p:cNvPicPr>
            <a:picLocks noChangeAspect="1"/>
          </p:cNvPicPr>
          <p:nvPr userDrawn="1"/>
        </p:nvPicPr>
        <p:blipFill>
          <a:blip r:embed="rId2">
            <a:duotone>
              <a:schemeClr val="bg2">
                <a:shade val="45000"/>
                <a:satMod val="135000"/>
              </a:schemeClr>
              <a:prstClr val="white"/>
            </a:duotone>
            <a:alphaModFix amt="20000"/>
          </a:blip>
          <a:stretch>
            <a:fillRect/>
          </a:stretch>
        </p:blipFill>
        <p:spPr>
          <a:xfrm>
            <a:off x="5955670" y="2915232"/>
            <a:ext cx="6024851" cy="4655567"/>
          </a:xfrm>
          <a:prstGeom prst="rect">
            <a:avLst/>
          </a:prstGeom>
        </p:spPr>
      </p:pic>
    </p:spTree>
    <p:extLst>
      <p:ext uri="{BB962C8B-B14F-4D97-AF65-F5344CB8AC3E}">
        <p14:creationId xmlns:p14="http://schemas.microsoft.com/office/powerpoint/2010/main" val="42807880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column-content">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1163212" y="1540253"/>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366148" y="1540253"/>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FDE50458-8D3F-2099-2356-3CA8793ECC7F}"/>
              </a:ext>
            </a:extLst>
          </p:cNvPr>
          <p:cNvSpPr>
            <a:spLocks noGrp="1"/>
          </p:cNvSpPr>
          <p:nvPr>
            <p:ph type="dt" sz="half" idx="40"/>
          </p:nvPr>
        </p:nvSpPr>
        <p:spPr/>
        <p:txBody>
          <a:bodyPr/>
          <a:lstStyle/>
          <a:p>
            <a:pPr>
              <a:defRPr/>
            </a:pPr>
            <a:fld id="{11E019D6-FF7C-4722-99DD-771F223CDFDE}" type="datetime1">
              <a:rPr lang="en-US" smtClean="0"/>
              <a:t>9/21/2026</a:t>
            </a:fld>
            <a:endParaRPr lang="en-US" dirty="0"/>
          </a:p>
        </p:txBody>
      </p:sp>
      <p:sp>
        <p:nvSpPr>
          <p:cNvPr id="7" name="Footer Placeholder 6">
            <a:extLst>
              <a:ext uri="{FF2B5EF4-FFF2-40B4-BE49-F238E27FC236}">
                <a16:creationId xmlns:a16="http://schemas.microsoft.com/office/drawing/2014/main" id="{41D48277-7A9B-6144-ED79-9AA496F6D464}"/>
              </a:ext>
            </a:extLst>
          </p:cNvPr>
          <p:cNvSpPr>
            <a:spLocks noGrp="1"/>
          </p:cNvSpPr>
          <p:nvPr>
            <p:ph type="ftr" sz="quarter" idx="41"/>
          </p:nvPr>
        </p:nvSpPr>
        <p:spPr>
          <a:xfrm>
            <a:off x="1163212" y="6356350"/>
            <a:ext cx="4692643" cy="365760"/>
          </a:xfrm>
        </p:spPr>
        <p:txBody>
          <a:bodyPr/>
          <a:lstStyle/>
          <a:p>
            <a:pPr>
              <a:defRPr/>
            </a:pPr>
            <a:r>
              <a:rPr lang="en-US"/>
              <a:t>Lionel Prost | 10th International symposium on Negative Ions, Beams and Sources - NIBS'26</a:t>
            </a:r>
            <a:endParaRPr lang="en-US" dirty="0"/>
          </a:p>
        </p:txBody>
      </p:sp>
      <p:sp>
        <p:nvSpPr>
          <p:cNvPr id="9" name="Slide Number Placeholder 8">
            <a:extLst>
              <a:ext uri="{FF2B5EF4-FFF2-40B4-BE49-F238E27FC236}">
                <a16:creationId xmlns:a16="http://schemas.microsoft.com/office/drawing/2014/main" id="{1CBAB409-4206-E91C-1666-096D894399D9}"/>
              </a:ext>
            </a:extLst>
          </p:cNvPr>
          <p:cNvSpPr>
            <a:spLocks noGrp="1"/>
          </p:cNvSpPr>
          <p:nvPr>
            <p:ph type="sldNum" sz="quarter" idx="42"/>
          </p:nvPr>
        </p:nvSpPr>
        <p:spPr/>
        <p:txBody>
          <a:bodyPr/>
          <a:lstStyle/>
          <a:p>
            <a:fld id="{F4BAA12D-5F28-3140-935A-44BF4B54B6B6}" type="slidenum">
              <a:rPr lang="en-US" smtClean="0"/>
              <a:pPr/>
              <a:t>‹#›</a:t>
            </a:fld>
            <a:endParaRPr lang="en-US" dirty="0"/>
          </a:p>
        </p:txBody>
      </p:sp>
      <p:sp>
        <p:nvSpPr>
          <p:cNvPr id="12" name="Title Placeholder 1">
            <a:extLst>
              <a:ext uri="{FF2B5EF4-FFF2-40B4-BE49-F238E27FC236}">
                <a16:creationId xmlns:a16="http://schemas.microsoft.com/office/drawing/2014/main" id="{6B6B2050-D468-579D-6FAF-0E6765015DE6}"/>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3" name="Text Placeholder 19">
            <a:extLst>
              <a:ext uri="{FF2B5EF4-FFF2-40B4-BE49-F238E27FC236}">
                <a16:creationId xmlns:a16="http://schemas.microsoft.com/office/drawing/2014/main" id="{2B26B005-B52E-6023-E499-033A4BAAC10C}"/>
              </a:ext>
            </a:extLst>
          </p:cNvPr>
          <p:cNvSpPr>
            <a:spLocks noGrp="1"/>
          </p:cNvSpPr>
          <p:nvPr>
            <p:ph type="body" sz="quarter" idx="37" hasCustomPrompt="1"/>
          </p:nvPr>
        </p:nvSpPr>
        <p:spPr>
          <a:xfrm>
            <a:off x="1163213" y="782823"/>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10;&#10;AI-generated content may be incorrect.">
            <a:extLst>
              <a:ext uri="{FF2B5EF4-FFF2-40B4-BE49-F238E27FC236}">
                <a16:creationId xmlns:a16="http://schemas.microsoft.com/office/drawing/2014/main" id="{EC2D88E1-246F-8E19-859B-9BBE7BF6F43D}"/>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923546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aragraph-1">
    <p:bg>
      <p:bgPr>
        <a:solidFill>
          <a:schemeClr val="bg1"/>
        </a:solidFill>
        <a:effectLst/>
      </p:bgPr>
    </p:bg>
    <p:spTree>
      <p:nvGrpSpPr>
        <p:cNvPr id="1" name=""/>
        <p:cNvGrpSpPr/>
        <p:nvPr/>
      </p:nvGrpSpPr>
      <p:grpSpPr>
        <a:xfrm>
          <a:off x="0" y="0"/>
          <a:ext cx="0" cy="0"/>
          <a:chOff x="0" y="0"/>
          <a:chExt cx="0" cy="0"/>
        </a:xfrm>
      </p:grpSpPr>
      <p:pic>
        <p:nvPicPr>
          <p:cNvPr id="4" name="Picture 3" descr="Logo&#10;&#10;AI-generated content may be incorrect.">
            <a:extLst>
              <a:ext uri="{FF2B5EF4-FFF2-40B4-BE49-F238E27FC236}">
                <a16:creationId xmlns:a16="http://schemas.microsoft.com/office/drawing/2014/main" id="{1AD0DE54-E5F2-7BE2-0BFC-4DD43FA0E7F5}"/>
              </a:ext>
            </a:extLst>
          </p:cNvPr>
          <p:cNvPicPr>
            <a:picLocks noChangeAspect="1"/>
          </p:cNvPicPr>
          <p:nvPr userDrawn="1"/>
        </p:nvPicPr>
        <p:blipFill>
          <a:blip r:embed="rId2">
            <a:duotone>
              <a:schemeClr val="bg2">
                <a:shade val="45000"/>
                <a:satMod val="135000"/>
              </a:schemeClr>
              <a:prstClr val="white"/>
            </a:duotone>
            <a:alphaModFix amt="20000"/>
          </a:blip>
          <a:srcRect t="16441" b="14771"/>
          <a:stretch/>
        </p:blipFill>
        <p:spPr>
          <a:xfrm>
            <a:off x="-355022" y="0"/>
            <a:ext cx="12902043" cy="6858000"/>
          </a:xfrm>
          <a:prstGeom prst="rect">
            <a:avLst/>
          </a:prstGeom>
        </p:spPr>
      </p:pic>
      <p:pic>
        <p:nvPicPr>
          <p:cNvPr id="12" name="Picture 11">
            <a:extLst>
              <a:ext uri="{FF2B5EF4-FFF2-40B4-BE49-F238E27FC236}">
                <a16:creationId xmlns:a16="http://schemas.microsoft.com/office/drawing/2014/main" id="{1FA8D461-DD73-1CF7-34F5-9277A6C8D7C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Text Placeholder 13">
            <a:extLst>
              <a:ext uri="{FF2B5EF4-FFF2-40B4-BE49-F238E27FC236}">
                <a16:creationId xmlns:a16="http://schemas.microsoft.com/office/drawing/2014/main" id="{E1356232-B7CE-B95F-FC29-52A074585832}"/>
              </a:ext>
            </a:extLst>
          </p:cNvPr>
          <p:cNvSpPr>
            <a:spLocks noGrp="1"/>
          </p:cNvSpPr>
          <p:nvPr>
            <p:ph type="body" sz="quarter" idx="30" hasCustomPrompt="1"/>
          </p:nvPr>
        </p:nvSpPr>
        <p:spPr>
          <a:xfrm>
            <a:off x="2923032" y="2780284"/>
            <a:ext cx="6345935" cy="1891793"/>
          </a:xfrm>
          <a:noFill/>
          <a:ln>
            <a:noFill/>
          </a:ln>
        </p:spPr>
        <p:txBody>
          <a:bodyPr lIns="0" tIns="0" rIns="0" bIns="0" anchor="t" anchorCtr="0">
            <a:noAutofit/>
          </a:bodyPr>
          <a:lstStyle>
            <a:lvl1pPr marL="0" indent="0" algn="l">
              <a:lnSpc>
                <a:spcPct val="100000"/>
              </a:lnSpc>
              <a:buNone/>
              <a:defRPr lang="en-US" sz="1600" kern="1200" spc="-20" baseline="0" dirty="0">
                <a:solidFill>
                  <a:schemeClr val="tx1"/>
                </a:solidFill>
                <a:latin typeface="Helvetica" pitchFamily="2" charset="0"/>
                <a:ea typeface="+mn-ea"/>
                <a:cs typeface="+mn-cs"/>
              </a:defRPr>
            </a:lvl1pPr>
          </a:lstStyle>
          <a:p>
            <a:r>
              <a:rPr lang="en-US" dirty="0"/>
              <a:t>This is placeholder paragraph text. Lorem ipsum dolor sit </a:t>
            </a:r>
            <a:r>
              <a:rPr lang="en-US" dirty="0" err="1"/>
              <a:t>amet</a:t>
            </a:r>
            <a:r>
              <a:rPr lang="en-US" dirty="0"/>
              <a:t>, </a:t>
            </a:r>
            <a:r>
              <a:rPr lang="en-US" dirty="0" err="1"/>
              <a:t>consectetur</a:t>
            </a:r>
            <a:r>
              <a:rPr lang="en-US" dirty="0"/>
              <a:t> sed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a:t>
            </a:r>
            <a:r>
              <a:rPr lang="en-US" dirty="0" err="1"/>
              <a:t>congue</a:t>
            </a:r>
            <a:r>
              <a:rPr lang="en-US" dirty="0"/>
              <a:t>. </a:t>
            </a:r>
            <a:r>
              <a:rPr lang="en-US" dirty="0" err="1"/>
              <a:t>Fusce</a:t>
            </a:r>
            <a:r>
              <a:rPr lang="en-US" dirty="0"/>
              <a:t> </a:t>
            </a:r>
            <a:r>
              <a:rPr lang="en-US" dirty="0" err="1"/>
              <a:t>efficitur</a:t>
            </a:r>
            <a:r>
              <a:rPr lang="en-US" dirty="0"/>
              <a:t> </a:t>
            </a:r>
            <a:r>
              <a:rPr lang="en-US" dirty="0" err="1"/>
              <a:t>neque</a:t>
            </a:r>
            <a:r>
              <a:rPr lang="en-US" dirty="0"/>
              <a:t> sed ex </a:t>
            </a:r>
            <a:r>
              <a:rPr lang="en-US" dirty="0" err="1"/>
              <a:t>molestie</a:t>
            </a:r>
            <a:r>
              <a:rPr lang="en-US" dirty="0"/>
              <a:t>, a gravida </a:t>
            </a:r>
            <a:r>
              <a:rPr lang="en-US" dirty="0" err="1"/>
              <a:t>urna</a:t>
            </a:r>
            <a:r>
              <a:rPr lang="en-US" dirty="0"/>
              <a:t> </a:t>
            </a:r>
            <a:r>
              <a:rPr lang="en-US" dirty="0" err="1"/>
              <a:t>blandit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Nam </a:t>
            </a:r>
            <a:r>
              <a:rPr lang="en-US" dirty="0" err="1"/>
              <a:t>sapien</a:t>
            </a:r>
            <a:r>
              <a:rPr lang="en-US" dirty="0"/>
              <a:t> </a:t>
            </a:r>
            <a:r>
              <a:rPr lang="en-US" dirty="0" err="1"/>
              <a:t>ut</a:t>
            </a:r>
            <a:r>
              <a:rPr lang="en-US" dirty="0"/>
              <a:t> porta pulvinar. </a:t>
            </a:r>
            <a:r>
              <a:rPr lang="en-US" dirty="0" err="1"/>
              <a:t>Phasellus</a:t>
            </a:r>
            <a:r>
              <a:rPr lang="en-US" dirty="0"/>
              <a:t> </a:t>
            </a:r>
            <a:r>
              <a:rPr lang="en-US" dirty="0" err="1"/>
              <a:t>laoreet</a:t>
            </a:r>
            <a:r>
              <a:rPr lang="en-US" dirty="0"/>
              <a:t> </a:t>
            </a:r>
            <a:r>
              <a:rPr lang="en-US" dirty="0" err="1"/>
              <a:t>mollis</a:t>
            </a:r>
            <a:r>
              <a:rPr lang="en-US" dirty="0"/>
              <a:t> </a:t>
            </a:r>
            <a:r>
              <a:rPr lang="en-US" dirty="0" err="1"/>
              <a:t>neque</a:t>
            </a:r>
            <a:r>
              <a:rPr lang="en-US" dirty="0"/>
              <a:t> </a:t>
            </a:r>
            <a:r>
              <a:rPr lang="en-US" dirty="0" err="1"/>
              <a:t>vulputate</a:t>
            </a:r>
            <a:r>
              <a:rPr lang="en-US" dirty="0"/>
              <a:t> </a:t>
            </a:r>
            <a:r>
              <a:rPr lang="en-US" dirty="0" err="1"/>
              <a:t>efficitur</a:t>
            </a:r>
            <a:r>
              <a:rPr lang="en-US" dirty="0"/>
              <a:t>.</a:t>
            </a:r>
          </a:p>
        </p:txBody>
      </p:sp>
      <p:sp>
        <p:nvSpPr>
          <p:cNvPr id="9" name="Text Placeholder 11">
            <a:extLst>
              <a:ext uri="{FF2B5EF4-FFF2-40B4-BE49-F238E27FC236}">
                <a16:creationId xmlns:a16="http://schemas.microsoft.com/office/drawing/2014/main" id="{11D5F7C7-6AB1-79FE-EEB4-285A6CD6FAB0}"/>
              </a:ext>
            </a:extLst>
          </p:cNvPr>
          <p:cNvSpPr>
            <a:spLocks noGrp="1"/>
          </p:cNvSpPr>
          <p:nvPr>
            <p:ph type="body" sz="quarter" idx="31"/>
          </p:nvPr>
        </p:nvSpPr>
        <p:spPr>
          <a:xfrm>
            <a:off x="2923031" y="2076196"/>
            <a:ext cx="6345936" cy="625033"/>
          </a:xfrm>
        </p:spPr>
        <p:txBody>
          <a:bodyPr lIns="0" rIns="0" anchor="b">
            <a:noAutofit/>
          </a:bodyPr>
          <a:lstStyle>
            <a:lvl1pPr marL="0" indent="0">
              <a:buNone/>
              <a:defRPr sz="36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7" name="Date Placeholder 6">
            <a:extLst>
              <a:ext uri="{FF2B5EF4-FFF2-40B4-BE49-F238E27FC236}">
                <a16:creationId xmlns:a16="http://schemas.microsoft.com/office/drawing/2014/main" id="{C33017B2-0EE7-AFCB-DDA3-603399951CA8}"/>
              </a:ext>
            </a:extLst>
          </p:cNvPr>
          <p:cNvSpPr>
            <a:spLocks noGrp="1"/>
          </p:cNvSpPr>
          <p:nvPr>
            <p:ph type="dt" sz="half" idx="32"/>
          </p:nvPr>
        </p:nvSpPr>
        <p:spPr/>
        <p:txBody>
          <a:bodyPr/>
          <a:lstStyle/>
          <a:p>
            <a:pPr>
              <a:defRPr/>
            </a:pPr>
            <a:fld id="{D4F3E9D9-2C55-4133-BAFD-5987C3B151E7}" type="datetime1">
              <a:rPr lang="en-US" smtClean="0"/>
              <a:t>9/21/2026</a:t>
            </a:fld>
            <a:endParaRPr lang="en-US" dirty="0"/>
          </a:p>
        </p:txBody>
      </p:sp>
      <p:sp>
        <p:nvSpPr>
          <p:cNvPr id="8" name="Footer Placeholder 7">
            <a:extLst>
              <a:ext uri="{FF2B5EF4-FFF2-40B4-BE49-F238E27FC236}">
                <a16:creationId xmlns:a16="http://schemas.microsoft.com/office/drawing/2014/main" id="{F9B0F08A-229C-A4A7-860F-0A6886870548}"/>
              </a:ext>
            </a:extLst>
          </p:cNvPr>
          <p:cNvSpPr>
            <a:spLocks noGrp="1"/>
          </p:cNvSpPr>
          <p:nvPr>
            <p:ph type="ftr" sz="quarter" idx="33"/>
          </p:nvPr>
        </p:nvSpPr>
        <p:spPr>
          <a:xfrm>
            <a:off x="1163212" y="6356350"/>
            <a:ext cx="4738824"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34AD9F66-40DA-7542-0013-4B7B9B9BDCE9}"/>
              </a:ext>
            </a:extLst>
          </p:cNvPr>
          <p:cNvSpPr>
            <a:spLocks noGrp="1"/>
          </p:cNvSpPr>
          <p:nvPr>
            <p:ph type="sldNum" sz="quarter" idx="34"/>
          </p:nvPr>
        </p:nvSpPr>
        <p:spPr/>
        <p:txBody>
          <a:bodyPr/>
          <a:lstStyle/>
          <a:p>
            <a:fld id="{F4BAA12D-5F28-3140-935A-44BF4B54B6B6}" type="slidenum">
              <a:rPr lang="en-US" smtClean="0"/>
              <a:pPr/>
              <a:t>‹#›</a:t>
            </a:fld>
            <a:endParaRPr lang="en-US" dirty="0"/>
          </a:p>
        </p:txBody>
      </p:sp>
      <p:pic>
        <p:nvPicPr>
          <p:cNvPr id="15" name="Picture 14" descr="Logo&#10;&#10;AI-generated content may be incorrect.">
            <a:extLst>
              <a:ext uri="{FF2B5EF4-FFF2-40B4-BE49-F238E27FC236}">
                <a16:creationId xmlns:a16="http://schemas.microsoft.com/office/drawing/2014/main" id="{039C94DB-765A-E248-C632-C72FE4BCB849}"/>
              </a:ext>
            </a:extLst>
          </p:cNvPr>
          <p:cNvPicPr>
            <a:picLocks noChangeAspect="1"/>
          </p:cNvPicPr>
          <p:nvPr userDrawn="1"/>
        </p:nvPicPr>
        <p:blipFill>
          <a:blip r:embed="rId2"/>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1106240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paragraph">
    <p:bg>
      <p:bgPr>
        <a:solidFill>
          <a:schemeClr val="bg1"/>
        </a:solidFill>
        <a:effectLst/>
      </p:bgPr>
    </p:bg>
    <p:spTree>
      <p:nvGrpSpPr>
        <p:cNvPr id="1" name=""/>
        <p:cNvGrpSpPr/>
        <p:nvPr/>
      </p:nvGrpSpPr>
      <p:grpSpPr>
        <a:xfrm>
          <a:off x="0" y="0"/>
          <a:ext cx="0" cy="0"/>
          <a:chOff x="0" y="0"/>
          <a:chExt cx="0" cy="0"/>
        </a:xfrm>
      </p:grpSpPr>
      <p:pic>
        <p:nvPicPr>
          <p:cNvPr id="13" name="Picture 12" descr="Logo&#10;&#10;AI-generated content may be incorrect.">
            <a:extLst>
              <a:ext uri="{FF2B5EF4-FFF2-40B4-BE49-F238E27FC236}">
                <a16:creationId xmlns:a16="http://schemas.microsoft.com/office/drawing/2014/main" id="{4B427F8E-2EF5-03CE-92AF-A87DA8B0E08C}"/>
              </a:ext>
            </a:extLst>
          </p:cNvPr>
          <p:cNvPicPr>
            <a:picLocks noGrp="1" noRot="1" noMove="1" noResize="1" noEditPoints="1" noAdjustHandles="1" noChangeArrowheads="1" noChangeShapeType="1" noCrop="1"/>
          </p:cNvPicPr>
          <p:nvPr userDrawn="1"/>
        </p:nvPicPr>
        <p:blipFill>
          <a:blip r:embed="rId2">
            <a:duotone>
              <a:srgbClr val="EAEBEA">
                <a:shade val="45000"/>
                <a:satMod val="135000"/>
              </a:srgbClr>
              <a:prstClr val="white"/>
            </a:duotone>
            <a:alphaModFix amt="20000"/>
            <a:extLst>
              <a:ext uri="{BEBA8EAE-BF5A-486C-A8C5-ECC9F3942E4B}">
                <a14:imgProps xmlns:a14="http://schemas.microsoft.com/office/drawing/2010/main">
                  <a14:imgLayer r:embed="rId3">
                    <a14:imgEffect>
                      <a14:backgroundRemoval t="21059" b="80863" l="2182" r="97606">
                        <a14:foregroundMark x1="9758" y1="29490" x2="9758" y2="29490"/>
                        <a14:foregroundMark x1="9758" y1="29373" x2="9758" y2="29373"/>
                        <a14:foregroundMark x1="25758" y1="70824" x2="25758" y2="70824"/>
                        <a14:foregroundMark x1="3364" y1="40392" x2="8000" y2="40392"/>
                        <a14:foregroundMark x1="8000" y1="40392" x2="10091" y2="26039"/>
                        <a14:foregroundMark x1="10091" y1="26039" x2="13485" y2="21333"/>
                        <a14:foregroundMark x1="13485" y1="21333" x2="18121" y2="21137"/>
                        <a14:foregroundMark x1="18121" y1="21137" x2="21939" y2="26039"/>
                        <a14:foregroundMark x1="21939" y1="26039" x2="23788" y2="31961"/>
                        <a14:foregroundMark x1="23788" y1="31961" x2="23848" y2="33373"/>
                        <a14:foregroundMark x1="7061" y1="40863" x2="2212" y2="40118"/>
                        <a14:foregroundMark x1="91636" y1="38392" x2="95303" y2="41059"/>
                        <a14:foregroundMark x1="95303" y1="41059" x2="97636" y2="40588"/>
                        <a14:foregroundMark x1="97212" y1="61412" x2="92848" y2="61294"/>
                        <a14:foregroundMark x1="92848" y1="61294" x2="88152" y2="79922"/>
                        <a14:foregroundMark x1="88152" y1="79922" x2="83121" y2="81412"/>
                        <a14:foregroundMark x1="83121" y1="81412" x2="80061" y2="77765"/>
                        <a14:foregroundMark x1="80061" y1="77765" x2="76515" y2="67412"/>
                        <a14:foregroundMark x1="76515" y1="67412" x2="73576" y2="72549"/>
                        <a14:foregroundMark x1="73576" y1="72549" x2="72424" y2="77412"/>
                        <a14:foregroundMark x1="72424" y1="77412" x2="69545" y2="81255"/>
                        <a14:foregroundMark x1="69545" y1="81255" x2="65697" y2="80784"/>
                        <a14:foregroundMark x1="65697" y1="80784" x2="61818" y2="75647"/>
                        <a14:foregroundMark x1="61818" y1="75647" x2="59939" y2="69059"/>
                        <a14:foregroundMark x1="59939" y1="69059" x2="56242" y2="71137"/>
                        <a14:foregroundMark x1="56242" y1="71137" x2="53333" y2="81098"/>
                        <a14:foregroundMark x1="53333" y1="81098" x2="48152" y2="81765"/>
                        <a14:foregroundMark x1="48152" y1="81765" x2="43061" y2="70863"/>
                        <a14:foregroundMark x1="43061" y1="70863" x2="38788" y2="74392"/>
                        <a14:foregroundMark x1="38788" y1="74392" x2="37152" y2="79843"/>
                        <a14:foregroundMark x1="37152" y1="79843" x2="31848" y2="81255"/>
                        <a14:foregroundMark x1="31848" y1="81255" x2="27485" y2="76157"/>
                        <a14:foregroundMark x1="27485" y1="76157" x2="26121" y2="71216"/>
                        <a14:foregroundMark x1="26121" y1="71216" x2="21879" y2="67843"/>
                        <a14:foregroundMark x1="21879" y1="67843" x2="22788" y2="74627"/>
                        <a14:foregroundMark x1="22788" y1="74627" x2="19636" y2="81020"/>
                        <a14:foregroundMark x1="19636" y1="81020" x2="13788" y2="80863"/>
                        <a14:foregroundMark x1="13788" y1="80863" x2="10000" y2="73608"/>
                        <a14:foregroundMark x1="10000" y1="73608" x2="9091" y2="64745"/>
                        <a14:foregroundMark x1="9091" y1="64745" x2="3939" y2="62431"/>
                        <a14:foregroundMark x1="3939" y1="62431" x2="3091" y2="62549"/>
                        <a14:backgroundMark x1="20545" y1="41843" x2="20545" y2="41843"/>
                        <a14:backgroundMark x1="20697" y1="39843" x2="22030" y2="44863"/>
                        <a14:backgroundMark x1="21212" y1="51333" x2="20939" y2="41255"/>
                        <a14:backgroundMark x1="37364" y1="42588" x2="40000" y2="62157"/>
                        <a14:backgroundMark x1="45818" y1="42667" x2="46909" y2="59961"/>
                        <a14:backgroundMark x1="60879" y1="53882" x2="67182" y2="53686"/>
                        <a14:backgroundMark x1="71061" y1="40039" x2="72455" y2="57333"/>
                        <a14:backgroundMark x1="72455" y1="57333" x2="72182" y2="59686"/>
                      </a14:backgroundRemoval>
                    </a14:imgEffect>
                    <a14:imgEffect>
                      <a14:brightnessContrast bright="20000" contrast="20000"/>
                    </a14:imgEffect>
                  </a14:imgLayer>
                </a14:imgProps>
              </a:ext>
            </a:extLst>
          </a:blip>
          <a:srcRect t="17955" b="16461"/>
          <a:stretch/>
        </p:blipFill>
        <p:spPr>
          <a:xfrm>
            <a:off x="-324762" y="261467"/>
            <a:ext cx="12500509" cy="6335066"/>
          </a:xfrm>
          <a:prstGeom prst="rect">
            <a:avLst/>
          </a:prstGeom>
        </p:spPr>
      </p:pic>
      <p:sp>
        <p:nvSpPr>
          <p:cNvPr id="2" name="Text Placeholder 11">
            <a:extLst>
              <a:ext uri="{FF2B5EF4-FFF2-40B4-BE49-F238E27FC236}">
                <a16:creationId xmlns:a16="http://schemas.microsoft.com/office/drawing/2014/main" id="{8F21E745-BBC4-24D2-2D10-C3B2CD1C4B40}"/>
              </a:ext>
            </a:extLst>
          </p:cNvPr>
          <p:cNvSpPr>
            <a:spLocks noGrp="1"/>
          </p:cNvSpPr>
          <p:nvPr>
            <p:ph type="body" sz="quarter" idx="29" hasCustomPrompt="1"/>
          </p:nvPr>
        </p:nvSpPr>
        <p:spPr>
          <a:xfrm>
            <a:off x="2438401" y="2680962"/>
            <a:ext cx="2971800" cy="1496075"/>
          </a:xfrm>
        </p:spPr>
        <p:txBody>
          <a:bodyPr lIns="0" rIns="0" anchor="t">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This is a placeholder headline. Lorem ipsum dolor sit </a:t>
            </a:r>
            <a:r>
              <a:rPr lang="en-US" dirty="0" err="1"/>
              <a:t>amet</a:t>
            </a:r>
            <a:r>
              <a:rPr lang="en-US" dirty="0"/>
              <a:t>, nec cu </a:t>
            </a:r>
            <a:r>
              <a:rPr lang="en-US" dirty="0" err="1"/>
              <a:t>legimus</a:t>
            </a:r>
            <a:r>
              <a:rPr lang="en-US" dirty="0"/>
              <a:t>.</a:t>
            </a:r>
          </a:p>
        </p:txBody>
      </p:sp>
      <p:sp>
        <p:nvSpPr>
          <p:cNvPr id="3" name="Text Placeholder 13">
            <a:extLst>
              <a:ext uri="{FF2B5EF4-FFF2-40B4-BE49-F238E27FC236}">
                <a16:creationId xmlns:a16="http://schemas.microsoft.com/office/drawing/2014/main" id="{3DC7DBDA-7A10-5E60-3F1B-555A97E684BE}"/>
              </a:ext>
            </a:extLst>
          </p:cNvPr>
          <p:cNvSpPr>
            <a:spLocks noGrp="1"/>
          </p:cNvSpPr>
          <p:nvPr>
            <p:ph type="body" sz="quarter" idx="30" hasCustomPrompt="1"/>
          </p:nvPr>
        </p:nvSpPr>
        <p:spPr>
          <a:xfrm>
            <a:off x="5866544" y="2680962"/>
            <a:ext cx="3887056" cy="1496075"/>
          </a:xfrm>
          <a:noFill/>
          <a:ln>
            <a:noFill/>
          </a:ln>
        </p:spPr>
        <p:txBody>
          <a:bodyPr lIns="0" tIns="0" rIns="0" bIns="0" anchor="t" anchorCtr="0">
            <a:noAutofit/>
          </a:bodyPr>
          <a:lstStyle>
            <a:lvl1pPr marL="0" indent="0" algn="just">
              <a:lnSpc>
                <a:spcPct val="100000"/>
              </a:lnSpc>
              <a:buNone/>
              <a:defRPr lang="en-US" sz="1600" kern="1200" spc="-20" baseline="0" dirty="0">
                <a:solidFill>
                  <a:schemeClr val="tx1"/>
                </a:solidFill>
                <a:latin typeface="Helvetica" pitchFamily="2" charset="0"/>
                <a:ea typeface="+mn-ea"/>
                <a:cs typeface="+mn-cs"/>
              </a:defRPr>
            </a:lvl1pPr>
          </a:lstStyle>
          <a:p>
            <a:pPr lvl="0"/>
            <a:r>
              <a:rPr lang="en-US" dirty="0"/>
              <a:t>This is placeholder paragraph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Aenean </a:t>
            </a:r>
            <a:r>
              <a:rPr lang="en-US" dirty="0" err="1"/>
              <a:t>sagittis</a:t>
            </a:r>
            <a:r>
              <a:rPr lang="en-US" dirty="0"/>
              <a:t> ipsum non </a:t>
            </a:r>
            <a:r>
              <a:rPr lang="en-US" dirty="0" err="1"/>
              <a:t>mauris</a:t>
            </a:r>
            <a:r>
              <a:rPr lang="en-US" dirty="0"/>
              <a:t> </a:t>
            </a:r>
            <a:r>
              <a:rPr lang="en-US" dirty="0" err="1"/>
              <a:t>imperdiet</a:t>
            </a:r>
            <a:r>
              <a:rPr lang="en-US" dirty="0"/>
              <a:t>. Sed diam </a:t>
            </a:r>
            <a:r>
              <a:rPr lang="en-US" dirty="0" err="1"/>
              <a:t>purus</a:t>
            </a:r>
            <a:r>
              <a:rPr lang="en-US" dirty="0"/>
              <a:t>, gravida vel </a:t>
            </a:r>
            <a:r>
              <a:rPr lang="en-US" dirty="0" err="1"/>
              <a:t>lacus</a:t>
            </a:r>
            <a:r>
              <a:rPr lang="en-US" dirty="0"/>
              <a:t> ac, </a:t>
            </a:r>
            <a:r>
              <a:rPr lang="en-US" dirty="0" err="1"/>
              <a:t>condimentum</a:t>
            </a:r>
            <a:r>
              <a:rPr lang="en-US" dirty="0"/>
              <a:t> gravida </a:t>
            </a:r>
            <a:r>
              <a:rPr lang="en-US" dirty="0" err="1"/>
              <a:t>risus</a:t>
            </a:r>
            <a:r>
              <a:rPr lang="en-US" dirty="0"/>
              <a:t>. </a:t>
            </a:r>
          </a:p>
        </p:txBody>
      </p:sp>
      <p:pic>
        <p:nvPicPr>
          <p:cNvPr id="12" name="Picture 11">
            <a:extLst>
              <a:ext uri="{FF2B5EF4-FFF2-40B4-BE49-F238E27FC236}">
                <a16:creationId xmlns:a16="http://schemas.microsoft.com/office/drawing/2014/main" id="{C254DA6B-25F8-FB7A-310E-7B2261635813}"/>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2" name="Rectangle 21">
            <a:extLst>
              <a:ext uri="{FF2B5EF4-FFF2-40B4-BE49-F238E27FC236}">
                <a16:creationId xmlns:a16="http://schemas.microsoft.com/office/drawing/2014/main" id="{1A3DA0C6-B1B1-9AB4-A879-03547B4E875C}"/>
              </a:ext>
            </a:extLst>
          </p:cNvPr>
          <p:cNvSpPr/>
          <p:nvPr userDrawn="1"/>
        </p:nvSpPr>
        <p:spPr>
          <a:xfrm rot="16200000">
            <a:off x="4495372" y="3415280"/>
            <a:ext cx="2286000"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0E461A5B-FD12-3D01-3752-09D39717EAB1}"/>
              </a:ext>
            </a:extLst>
          </p:cNvPr>
          <p:cNvSpPr>
            <a:spLocks noGrp="1"/>
          </p:cNvSpPr>
          <p:nvPr>
            <p:ph type="dt" sz="half" idx="31"/>
          </p:nvPr>
        </p:nvSpPr>
        <p:spPr/>
        <p:txBody>
          <a:bodyPr/>
          <a:lstStyle/>
          <a:p>
            <a:pPr>
              <a:defRPr/>
            </a:pPr>
            <a:fld id="{38389B21-02FF-47CA-A019-559C92AB37E3}" type="datetime1">
              <a:rPr lang="en-US" smtClean="0"/>
              <a:t>9/21/2026</a:t>
            </a:fld>
            <a:endParaRPr lang="en-US" dirty="0"/>
          </a:p>
        </p:txBody>
      </p:sp>
      <p:sp>
        <p:nvSpPr>
          <p:cNvPr id="9" name="Footer Placeholder 8">
            <a:extLst>
              <a:ext uri="{FF2B5EF4-FFF2-40B4-BE49-F238E27FC236}">
                <a16:creationId xmlns:a16="http://schemas.microsoft.com/office/drawing/2014/main" id="{72E9858C-0A87-39AF-9E78-4100CB3488A8}"/>
              </a:ext>
            </a:extLst>
          </p:cNvPr>
          <p:cNvSpPr>
            <a:spLocks noGrp="1"/>
          </p:cNvSpPr>
          <p:nvPr>
            <p:ph type="ftr" sz="quarter" idx="32"/>
          </p:nvPr>
        </p:nvSpPr>
        <p:spPr>
          <a:xfrm>
            <a:off x="1163212" y="6356350"/>
            <a:ext cx="4703332"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C0D434DA-FA5F-A3F0-73D1-B7D59CAE5539}"/>
              </a:ext>
            </a:extLst>
          </p:cNvPr>
          <p:cNvSpPr>
            <a:spLocks noGrp="1"/>
          </p:cNvSpPr>
          <p:nvPr>
            <p:ph type="sldNum" sz="quarter" idx="33"/>
          </p:nvPr>
        </p:nvSpPr>
        <p:spPr/>
        <p:txBody>
          <a:bodyPr/>
          <a:lstStyle/>
          <a:p>
            <a:fld id="{F4BAA12D-5F28-3140-935A-44BF4B54B6B6}" type="slidenum">
              <a:rPr lang="en-US" smtClean="0"/>
              <a:pPr/>
              <a:t>‹#›</a:t>
            </a:fld>
            <a:endParaRPr lang="en-US" dirty="0"/>
          </a:p>
        </p:txBody>
      </p:sp>
      <p:pic>
        <p:nvPicPr>
          <p:cNvPr id="4" name="Picture 3" descr="Logo&#10;&#10;AI-generated content may be incorrect.">
            <a:extLst>
              <a:ext uri="{FF2B5EF4-FFF2-40B4-BE49-F238E27FC236}">
                <a16:creationId xmlns:a16="http://schemas.microsoft.com/office/drawing/2014/main" id="{4B1B8610-E72A-4FF6-D697-E6E7F5A1EAE0}"/>
              </a:ext>
            </a:extLst>
          </p:cNvPr>
          <p:cNvPicPr>
            <a:picLocks noChangeAspect="1"/>
          </p:cNvPicPr>
          <p:nvPr userDrawn="1"/>
        </p:nvPicPr>
        <p:blipFill>
          <a:blip r:embed="rId5"/>
          <a:srcRect t="17955" b="15378"/>
          <a:stretch/>
        </p:blipFill>
        <p:spPr>
          <a:xfrm>
            <a:off x="11028788" y="6355715"/>
            <a:ext cx="710005" cy="365760"/>
          </a:xfrm>
          <a:prstGeom prst="rect">
            <a:avLst/>
          </a:prstGeom>
        </p:spPr>
      </p:pic>
      <p:pic>
        <p:nvPicPr>
          <p:cNvPr id="7" name="Picture 6" descr="Logo&#10;&#10;AI-generated content may be incorrect.">
            <a:extLst>
              <a:ext uri="{FF2B5EF4-FFF2-40B4-BE49-F238E27FC236}">
                <a16:creationId xmlns:a16="http://schemas.microsoft.com/office/drawing/2014/main" id="{DA86302C-3024-0A4F-F7BC-AD96D2B2DEB2}"/>
              </a:ext>
            </a:extLst>
          </p:cNvPr>
          <p:cNvPicPr>
            <a:picLocks noChangeAspect="1"/>
          </p:cNvPicPr>
          <p:nvPr userDrawn="1"/>
        </p:nvPicPr>
        <p:blipFill>
          <a:blip r:embed="rId5"/>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0366711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and-photos">
    <p:bg>
      <p:bgPr>
        <a:solidFill>
          <a:schemeClr val="bg1"/>
        </a:solidFill>
        <a:effectLst/>
      </p:bgPr>
    </p:bg>
    <p:spTree>
      <p:nvGrpSpPr>
        <p:cNvPr id="1" name=""/>
        <p:cNvGrpSpPr/>
        <p:nvPr/>
      </p:nvGrpSpPr>
      <p:grpSpPr>
        <a:xfrm>
          <a:off x="0" y="0"/>
          <a:ext cx="0" cy="0"/>
          <a:chOff x="0" y="0"/>
          <a:chExt cx="0" cy="0"/>
        </a:xfrm>
      </p:grpSpPr>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42047" y="3827236"/>
            <a:ext cx="2523096" cy="365760"/>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42046" y="2336941"/>
            <a:ext cx="2523097" cy="1482510"/>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1163212" y="1540253"/>
            <a:ext cx="7552944" cy="4655567"/>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533E998-2B0C-F60B-FC6D-4335AB2165DC}"/>
              </a:ext>
            </a:extLst>
          </p:cNvPr>
          <p:cNvSpPr>
            <a:spLocks noGrp="1"/>
          </p:cNvSpPr>
          <p:nvPr>
            <p:ph type="dt" sz="half" idx="39"/>
          </p:nvPr>
        </p:nvSpPr>
        <p:spPr/>
        <p:txBody>
          <a:bodyPr/>
          <a:lstStyle/>
          <a:p>
            <a:pPr>
              <a:defRPr/>
            </a:pPr>
            <a:fld id="{A933BD51-75EE-4FFD-8208-1F06F06A3FD3}" type="datetime1">
              <a:rPr lang="en-US" smtClean="0"/>
              <a:t>9/21/2026</a:t>
            </a:fld>
            <a:endParaRPr lang="en-US" dirty="0"/>
          </a:p>
        </p:txBody>
      </p:sp>
      <p:sp>
        <p:nvSpPr>
          <p:cNvPr id="10" name="Footer Placeholder 9">
            <a:extLst>
              <a:ext uri="{FF2B5EF4-FFF2-40B4-BE49-F238E27FC236}">
                <a16:creationId xmlns:a16="http://schemas.microsoft.com/office/drawing/2014/main" id="{8CDED783-2E63-0F10-1566-F3BA680D7FF5}"/>
              </a:ext>
            </a:extLst>
          </p:cNvPr>
          <p:cNvSpPr>
            <a:spLocks noGrp="1"/>
          </p:cNvSpPr>
          <p:nvPr>
            <p:ph type="ftr" sz="quarter" idx="40"/>
          </p:nvPr>
        </p:nvSpPr>
        <p:spPr>
          <a:xfrm>
            <a:off x="1163212" y="6356350"/>
            <a:ext cx="4794243" cy="365760"/>
          </a:xfrm>
        </p:spPr>
        <p:txBody>
          <a:bodyPr/>
          <a:lstStyle/>
          <a:p>
            <a:pPr>
              <a:defRPr/>
            </a:pPr>
            <a:r>
              <a:rPr lang="en-US"/>
              <a:t>Lionel Prost | 10th International symposium on Negative Ions, Beams and Sources - NIBS'26</a:t>
            </a:r>
            <a:endParaRPr lang="en-US" dirty="0"/>
          </a:p>
        </p:txBody>
      </p:sp>
      <p:sp>
        <p:nvSpPr>
          <p:cNvPr id="12" name="Slide Number Placeholder 11">
            <a:extLst>
              <a:ext uri="{FF2B5EF4-FFF2-40B4-BE49-F238E27FC236}">
                <a16:creationId xmlns:a16="http://schemas.microsoft.com/office/drawing/2014/main" id="{E97FAA85-5895-B226-0E08-685A13E158F0}"/>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6" name="Text Placeholder 13">
            <a:extLst>
              <a:ext uri="{FF2B5EF4-FFF2-40B4-BE49-F238E27FC236}">
                <a16:creationId xmlns:a16="http://schemas.microsoft.com/office/drawing/2014/main" id="{D316539E-11D7-E4D5-2781-79D4743EB48D}"/>
              </a:ext>
            </a:extLst>
          </p:cNvPr>
          <p:cNvSpPr>
            <a:spLocks noGrp="1"/>
          </p:cNvSpPr>
          <p:nvPr>
            <p:ph type="body" sz="quarter" idx="42" hasCustomPrompt="1"/>
          </p:nvPr>
        </p:nvSpPr>
        <p:spPr>
          <a:xfrm>
            <a:off x="8838241" y="1818527"/>
            <a:ext cx="2523096" cy="365760"/>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13" name="Picture Placeholder 5">
            <a:extLst>
              <a:ext uri="{FF2B5EF4-FFF2-40B4-BE49-F238E27FC236}">
                <a16:creationId xmlns:a16="http://schemas.microsoft.com/office/drawing/2014/main" id="{22878551-C009-337E-FE17-139A920F8C14}"/>
              </a:ext>
            </a:extLst>
          </p:cNvPr>
          <p:cNvSpPr>
            <a:spLocks noGrp="1"/>
          </p:cNvSpPr>
          <p:nvPr>
            <p:ph type="pic" sz="quarter" idx="43" hasCustomPrompt="1"/>
          </p:nvPr>
        </p:nvSpPr>
        <p:spPr>
          <a:xfrm>
            <a:off x="8838240" y="328232"/>
            <a:ext cx="2523097" cy="1482510"/>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5D743A78-0C37-D44D-F957-7C59D12D1D67}"/>
              </a:ext>
            </a:extLst>
          </p:cNvPr>
          <p:cNvSpPr>
            <a:spLocks noGrp="1"/>
          </p:cNvSpPr>
          <p:nvPr>
            <p:ph type="body" sz="quarter" idx="44" hasCustomPrompt="1"/>
          </p:nvPr>
        </p:nvSpPr>
        <p:spPr>
          <a:xfrm>
            <a:off x="8838241" y="5835945"/>
            <a:ext cx="2523096" cy="365760"/>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sp>
        <p:nvSpPr>
          <p:cNvPr id="16" name="Picture Placeholder 5">
            <a:extLst>
              <a:ext uri="{FF2B5EF4-FFF2-40B4-BE49-F238E27FC236}">
                <a16:creationId xmlns:a16="http://schemas.microsoft.com/office/drawing/2014/main" id="{8C53CE27-7CCB-F7AA-D4DC-E9421F84B230}"/>
              </a:ext>
            </a:extLst>
          </p:cNvPr>
          <p:cNvSpPr>
            <a:spLocks noGrp="1"/>
          </p:cNvSpPr>
          <p:nvPr>
            <p:ph type="pic" sz="quarter" idx="45" hasCustomPrompt="1"/>
          </p:nvPr>
        </p:nvSpPr>
        <p:spPr>
          <a:xfrm>
            <a:off x="8838240" y="4345650"/>
            <a:ext cx="2523097" cy="1482510"/>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dirty="0"/>
              <a:t>Click icon to add image</a:t>
            </a:r>
          </a:p>
        </p:txBody>
      </p:sp>
      <p:sp>
        <p:nvSpPr>
          <p:cNvPr id="2" name="Title Placeholder 1">
            <a:extLst>
              <a:ext uri="{FF2B5EF4-FFF2-40B4-BE49-F238E27FC236}">
                <a16:creationId xmlns:a16="http://schemas.microsoft.com/office/drawing/2014/main" id="{BF5A27CD-4F2A-8840-28CA-3B11000F3BD1}"/>
              </a:ext>
            </a:extLst>
          </p:cNvPr>
          <p:cNvSpPr>
            <a:spLocks noGrp="1"/>
          </p:cNvSpPr>
          <p:nvPr>
            <p:ph type="title" hasCustomPrompt="1"/>
          </p:nvPr>
        </p:nvSpPr>
        <p:spPr>
          <a:xfrm>
            <a:off x="1163213" y="328232"/>
            <a:ext cx="7552944"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 name="Text Placeholder 19">
            <a:extLst>
              <a:ext uri="{FF2B5EF4-FFF2-40B4-BE49-F238E27FC236}">
                <a16:creationId xmlns:a16="http://schemas.microsoft.com/office/drawing/2014/main" id="{2E9EC958-93A3-D2C9-67BF-CC72D811D62C}"/>
              </a:ext>
            </a:extLst>
          </p:cNvPr>
          <p:cNvSpPr>
            <a:spLocks noGrp="1"/>
          </p:cNvSpPr>
          <p:nvPr>
            <p:ph type="body" sz="quarter" idx="37" hasCustomPrompt="1"/>
          </p:nvPr>
        </p:nvSpPr>
        <p:spPr>
          <a:xfrm>
            <a:off x="1163214" y="782823"/>
            <a:ext cx="7552944"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7" name="Picture 6" descr="Logo&#10;&#10;AI-generated content may be incorrect.">
            <a:extLst>
              <a:ext uri="{FF2B5EF4-FFF2-40B4-BE49-F238E27FC236}">
                <a16:creationId xmlns:a16="http://schemas.microsoft.com/office/drawing/2014/main" id="{D50F519E-358C-9933-B131-0EC5EE1133E8}"/>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9496442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photo-right-1">
    <p:bg>
      <p:bgPr>
        <a:solidFill>
          <a:schemeClr val="bg1"/>
        </a:solidFill>
        <a:effectLst/>
      </p:bgPr>
    </p:bg>
    <p:spTree>
      <p:nvGrpSpPr>
        <p:cNvPr id="1" name=""/>
        <p:cNvGrpSpPr/>
        <p:nvPr/>
      </p:nvGrpSpPr>
      <p:grpSpPr>
        <a:xfrm>
          <a:off x="0" y="0"/>
          <a:ext cx="0" cy="0"/>
          <a:chOff x="0" y="0"/>
          <a:chExt cx="0" cy="0"/>
        </a:xfrm>
      </p:grpSpPr>
      <p:pic>
        <p:nvPicPr>
          <p:cNvPr id="2" name="Picture 1" descr="Logo&#10;&#10;AI-generated content may be incorrect.">
            <a:extLst>
              <a:ext uri="{FF2B5EF4-FFF2-40B4-BE49-F238E27FC236}">
                <a16:creationId xmlns:a16="http://schemas.microsoft.com/office/drawing/2014/main" id="{CB8E85B0-628E-1AA3-4698-C91CAB2A11FD}"/>
              </a:ext>
            </a:extLst>
          </p:cNvPr>
          <p:cNvPicPr>
            <a:picLocks noChangeAspect="1"/>
          </p:cNvPicPr>
          <p:nvPr userDrawn="1"/>
        </p:nvPicPr>
        <p:blipFill>
          <a:blip r:embed="rId2">
            <a:duotone>
              <a:schemeClr val="bg2">
                <a:shade val="45000"/>
                <a:satMod val="135000"/>
              </a:schemeClr>
              <a:prstClr val="white"/>
            </a:duotone>
            <a:alphaModFix amt="20000"/>
          </a:blip>
          <a:stretch>
            <a:fillRect/>
          </a:stretch>
        </p:blipFill>
        <p:spPr>
          <a:xfrm>
            <a:off x="-318504" y="187155"/>
            <a:ext cx="8456177" cy="6534320"/>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92568"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72446" y="17629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72448" y="23879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Rectangle 15">
            <a:extLst>
              <a:ext uri="{FF2B5EF4-FFF2-40B4-BE49-F238E27FC236}">
                <a16:creationId xmlns:a16="http://schemas.microsoft.com/office/drawing/2014/main" id="{BF053A70-0654-457C-4676-5169A063CE3E}"/>
              </a:ext>
            </a:extLst>
          </p:cNvPr>
          <p:cNvSpPr/>
          <p:nvPr userDrawn="1"/>
        </p:nvSpPr>
        <p:spPr>
          <a:xfrm rot="16200000">
            <a:off x="439519" y="21642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8B4756C2-06F2-8784-8F5F-FB522EFBA23C}"/>
              </a:ext>
            </a:extLst>
          </p:cNvPr>
          <p:cNvSpPr>
            <a:spLocks noGrp="1"/>
          </p:cNvSpPr>
          <p:nvPr>
            <p:ph type="body" sz="quarter" idx="38"/>
          </p:nvPr>
        </p:nvSpPr>
        <p:spPr>
          <a:xfrm>
            <a:off x="1172446" y="47307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3" name="Text Placeholder 13">
            <a:extLst>
              <a:ext uri="{FF2B5EF4-FFF2-40B4-BE49-F238E27FC236}">
                <a16:creationId xmlns:a16="http://schemas.microsoft.com/office/drawing/2014/main" id="{345E30FA-B5D6-5E04-EF60-A0A70B81F999}"/>
              </a:ext>
            </a:extLst>
          </p:cNvPr>
          <p:cNvSpPr>
            <a:spLocks noGrp="1"/>
          </p:cNvSpPr>
          <p:nvPr>
            <p:ph type="body" sz="quarter" idx="39"/>
          </p:nvPr>
        </p:nvSpPr>
        <p:spPr>
          <a:xfrm>
            <a:off x="1172448" y="53557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4" name="Rectangle 23">
            <a:extLst>
              <a:ext uri="{FF2B5EF4-FFF2-40B4-BE49-F238E27FC236}">
                <a16:creationId xmlns:a16="http://schemas.microsoft.com/office/drawing/2014/main" id="{7A65EB0A-DB5D-B73A-3BDF-3A92FEB693B6}"/>
              </a:ext>
            </a:extLst>
          </p:cNvPr>
          <p:cNvSpPr/>
          <p:nvPr userDrawn="1"/>
        </p:nvSpPr>
        <p:spPr>
          <a:xfrm rot="16200000">
            <a:off x="439519" y="51320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1">
            <a:extLst>
              <a:ext uri="{FF2B5EF4-FFF2-40B4-BE49-F238E27FC236}">
                <a16:creationId xmlns:a16="http://schemas.microsoft.com/office/drawing/2014/main" id="{655DBDA5-637B-7431-81F3-8CC97736658E}"/>
              </a:ext>
            </a:extLst>
          </p:cNvPr>
          <p:cNvSpPr>
            <a:spLocks noGrp="1"/>
          </p:cNvSpPr>
          <p:nvPr>
            <p:ph type="body" sz="quarter" idx="40"/>
          </p:nvPr>
        </p:nvSpPr>
        <p:spPr>
          <a:xfrm>
            <a:off x="1172446" y="3250536"/>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E1BBFC49-6774-CB5D-A10C-1E64228B47E5}"/>
              </a:ext>
            </a:extLst>
          </p:cNvPr>
          <p:cNvSpPr>
            <a:spLocks noGrp="1"/>
          </p:cNvSpPr>
          <p:nvPr>
            <p:ph type="body" sz="quarter" idx="41"/>
          </p:nvPr>
        </p:nvSpPr>
        <p:spPr>
          <a:xfrm>
            <a:off x="1172448" y="3875569"/>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AD3945AA-519A-1380-1CC1-79AE3549B70C}"/>
              </a:ext>
            </a:extLst>
          </p:cNvPr>
          <p:cNvSpPr/>
          <p:nvPr userDrawn="1"/>
        </p:nvSpPr>
        <p:spPr>
          <a:xfrm rot="16200000">
            <a:off x="439519" y="365186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3820F791-B55A-8DF3-E9C3-DEA9E9C0BEC0}"/>
              </a:ext>
            </a:extLst>
          </p:cNvPr>
          <p:cNvSpPr>
            <a:spLocks noGrp="1"/>
          </p:cNvSpPr>
          <p:nvPr>
            <p:ph type="dt" sz="half" idx="42"/>
          </p:nvPr>
        </p:nvSpPr>
        <p:spPr/>
        <p:txBody>
          <a:bodyPr/>
          <a:lstStyle/>
          <a:p>
            <a:pPr>
              <a:defRPr/>
            </a:pPr>
            <a:fld id="{5F81FF40-18CF-4A6D-8F8A-14A2B0F98094}" type="datetime1">
              <a:rPr lang="en-US" smtClean="0"/>
              <a:t>9/21/2026</a:t>
            </a:fld>
            <a:endParaRPr lang="en-US" dirty="0"/>
          </a:p>
        </p:txBody>
      </p:sp>
      <p:sp>
        <p:nvSpPr>
          <p:cNvPr id="9" name="Footer Placeholder 8">
            <a:extLst>
              <a:ext uri="{FF2B5EF4-FFF2-40B4-BE49-F238E27FC236}">
                <a16:creationId xmlns:a16="http://schemas.microsoft.com/office/drawing/2014/main" id="{C0729F27-36E7-35AC-B79B-23F12C3C0496}"/>
              </a:ext>
            </a:extLst>
          </p:cNvPr>
          <p:cNvSpPr>
            <a:spLocks noGrp="1"/>
          </p:cNvSpPr>
          <p:nvPr>
            <p:ph type="ftr" sz="quarter" idx="43"/>
          </p:nvPr>
        </p:nvSpPr>
        <p:spPr>
          <a:xfrm>
            <a:off x="1163212" y="6356350"/>
            <a:ext cx="4748061"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9BE949B0-53E8-8ECF-9332-CAC08FBE7E60}"/>
              </a:ext>
            </a:extLst>
          </p:cNvPr>
          <p:cNvSpPr>
            <a:spLocks noGrp="1"/>
          </p:cNvSpPr>
          <p:nvPr>
            <p:ph type="sldNum" sz="quarter" idx="44"/>
          </p:nvPr>
        </p:nvSpPr>
        <p:spPr/>
        <p:txBody>
          <a:bodyPr/>
          <a:lstStyle/>
          <a:p>
            <a:fld id="{F4BAA12D-5F28-3140-935A-44BF4B54B6B6}" type="slidenum">
              <a:rPr lang="en-US" smtClean="0"/>
              <a:pPr/>
              <a:t>‹#›</a:t>
            </a:fld>
            <a:endParaRPr lang="en-US" dirty="0"/>
          </a:p>
        </p:txBody>
      </p:sp>
      <p:sp>
        <p:nvSpPr>
          <p:cNvPr id="6" name="Title Placeholder 1">
            <a:extLst>
              <a:ext uri="{FF2B5EF4-FFF2-40B4-BE49-F238E27FC236}">
                <a16:creationId xmlns:a16="http://schemas.microsoft.com/office/drawing/2014/main" id="{358EDC67-B23A-D620-CAC2-BD859B447DD5}"/>
              </a:ext>
            </a:extLst>
          </p:cNvPr>
          <p:cNvSpPr>
            <a:spLocks noGrp="1"/>
          </p:cNvSpPr>
          <p:nvPr>
            <p:ph type="title" hasCustomPrompt="1"/>
          </p:nvPr>
        </p:nvSpPr>
        <p:spPr>
          <a:xfrm>
            <a:off x="1163212" y="328233"/>
            <a:ext cx="5632035" cy="433526"/>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7" name="Text Placeholder 19">
            <a:extLst>
              <a:ext uri="{FF2B5EF4-FFF2-40B4-BE49-F238E27FC236}">
                <a16:creationId xmlns:a16="http://schemas.microsoft.com/office/drawing/2014/main" id="{482CDD0F-D3B9-3428-A1FB-887F746A478F}"/>
              </a:ext>
            </a:extLst>
          </p:cNvPr>
          <p:cNvSpPr>
            <a:spLocks noGrp="1"/>
          </p:cNvSpPr>
          <p:nvPr>
            <p:ph type="body" sz="quarter" idx="37" hasCustomPrompt="1"/>
          </p:nvPr>
        </p:nvSpPr>
        <p:spPr>
          <a:xfrm>
            <a:off x="1163213" y="782823"/>
            <a:ext cx="5632035" cy="387838"/>
          </a:xfrm>
        </p:spPr>
        <p:txBody>
          <a:bodyPr/>
          <a:lstStyle>
            <a:lvl1pPr marL="0" indent="0">
              <a:buNone/>
              <a:defRPr spc="-20" baseline="0">
                <a:solidFill>
                  <a:schemeClr val="tx1"/>
                </a:solidFill>
              </a:defRPr>
            </a:lvl1pPr>
          </a:lstStyle>
          <a:p>
            <a:pPr lvl="0"/>
            <a:r>
              <a:rPr lang="en-US" dirty="0"/>
              <a:t>Click to add subheading (optional)</a:t>
            </a:r>
          </a:p>
        </p:txBody>
      </p:sp>
      <p:pic>
        <p:nvPicPr>
          <p:cNvPr id="11" name="Picture 10" descr="Logo&#10;&#10;AI-generated content may be incorrect.">
            <a:extLst>
              <a:ext uri="{FF2B5EF4-FFF2-40B4-BE49-F238E27FC236}">
                <a16:creationId xmlns:a16="http://schemas.microsoft.com/office/drawing/2014/main" id="{1BD364E8-5553-0A54-D11E-10713233EE8D}"/>
              </a:ext>
            </a:extLst>
          </p:cNvPr>
          <p:cNvPicPr>
            <a:picLocks noChangeAspect="1"/>
          </p:cNvPicPr>
          <p:nvPr userDrawn="1"/>
        </p:nvPicPr>
        <p:blipFill>
          <a:blip r:embed="rId2"/>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651976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ent-photo-righ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49909F63-04B4-4552-4C9B-34944CE80670}"/>
              </a:ext>
            </a:extLst>
          </p:cNvPr>
          <p:cNvPicPr>
            <a:picLocks noChangeAspect="1"/>
          </p:cNvPicPr>
          <p:nvPr userDrawn="1"/>
        </p:nvPicPr>
        <p:blipFill>
          <a:blip r:embed="rId2" cstate="screen">
            <a:extLst>
              <a:ext uri="{28A0092B-C50C-407E-A947-70E740481C1C}">
                <a14:useLocalDpi xmlns:a14="http://schemas.microsoft.com/office/drawing/2010/main"/>
              </a:ext>
            </a:extLst>
          </a:blip>
          <a:srcRect b="4126"/>
          <a:stretch/>
        </p:blipFill>
        <p:spPr>
          <a:xfrm>
            <a:off x="4103005" y="2425441"/>
            <a:ext cx="4423870" cy="4432559"/>
          </a:xfrm>
          <a:prstGeom prst="rect">
            <a:avLst/>
          </a:prstGeom>
        </p:spPr>
      </p:pic>
      <p:sp>
        <p:nvSpPr>
          <p:cNvPr id="5" name="Picture Placeholder 5">
            <a:extLst>
              <a:ext uri="{FF2B5EF4-FFF2-40B4-BE49-F238E27FC236}">
                <a16:creationId xmlns:a16="http://schemas.microsoft.com/office/drawing/2014/main" id="{B184D948-D65A-DC1D-AFEC-EB3C91F2BACC}"/>
              </a:ext>
            </a:extLst>
          </p:cNvPr>
          <p:cNvSpPr>
            <a:spLocks noGrp="1"/>
          </p:cNvSpPr>
          <p:nvPr>
            <p:ph type="pic" sz="quarter" idx="15" hasCustomPrompt="1"/>
          </p:nvPr>
        </p:nvSpPr>
        <p:spPr>
          <a:xfrm>
            <a:off x="7592568"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72446" y="17629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72448" y="23879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 name="Text Placeholder 13">
            <a:extLst>
              <a:ext uri="{FF2B5EF4-FFF2-40B4-BE49-F238E27FC236}">
                <a16:creationId xmlns:a16="http://schemas.microsoft.com/office/drawing/2014/main" id="{7C443C6E-C1D0-5FAA-AA07-CD776BA07A36}"/>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7" name="Picture 16">
            <a:extLst>
              <a:ext uri="{FF2B5EF4-FFF2-40B4-BE49-F238E27FC236}">
                <a16:creationId xmlns:a16="http://schemas.microsoft.com/office/drawing/2014/main" id="{C29948ED-E27D-5F98-EACD-DCAF63A4515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Rectangle 15">
            <a:extLst>
              <a:ext uri="{FF2B5EF4-FFF2-40B4-BE49-F238E27FC236}">
                <a16:creationId xmlns:a16="http://schemas.microsoft.com/office/drawing/2014/main" id="{BF053A70-0654-457C-4676-5169A063CE3E}"/>
              </a:ext>
            </a:extLst>
          </p:cNvPr>
          <p:cNvSpPr/>
          <p:nvPr userDrawn="1"/>
        </p:nvSpPr>
        <p:spPr>
          <a:xfrm rot="16200000">
            <a:off x="439519" y="21642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11">
            <a:extLst>
              <a:ext uri="{FF2B5EF4-FFF2-40B4-BE49-F238E27FC236}">
                <a16:creationId xmlns:a16="http://schemas.microsoft.com/office/drawing/2014/main" id="{8B4756C2-06F2-8784-8F5F-FB522EFBA23C}"/>
              </a:ext>
            </a:extLst>
          </p:cNvPr>
          <p:cNvSpPr>
            <a:spLocks noGrp="1"/>
          </p:cNvSpPr>
          <p:nvPr>
            <p:ph type="body" sz="quarter" idx="38"/>
          </p:nvPr>
        </p:nvSpPr>
        <p:spPr>
          <a:xfrm>
            <a:off x="1172446" y="47307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3" name="Text Placeholder 13">
            <a:extLst>
              <a:ext uri="{FF2B5EF4-FFF2-40B4-BE49-F238E27FC236}">
                <a16:creationId xmlns:a16="http://schemas.microsoft.com/office/drawing/2014/main" id="{345E30FA-B5D6-5E04-EF60-A0A70B81F999}"/>
              </a:ext>
            </a:extLst>
          </p:cNvPr>
          <p:cNvSpPr>
            <a:spLocks noGrp="1"/>
          </p:cNvSpPr>
          <p:nvPr>
            <p:ph type="body" sz="quarter" idx="39"/>
          </p:nvPr>
        </p:nvSpPr>
        <p:spPr>
          <a:xfrm>
            <a:off x="1172448" y="53557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4" name="Rectangle 23">
            <a:extLst>
              <a:ext uri="{FF2B5EF4-FFF2-40B4-BE49-F238E27FC236}">
                <a16:creationId xmlns:a16="http://schemas.microsoft.com/office/drawing/2014/main" id="{7A65EB0A-DB5D-B73A-3BDF-3A92FEB693B6}"/>
              </a:ext>
            </a:extLst>
          </p:cNvPr>
          <p:cNvSpPr/>
          <p:nvPr userDrawn="1"/>
        </p:nvSpPr>
        <p:spPr>
          <a:xfrm rot="16200000">
            <a:off x="439519" y="51320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 Placeholder 11">
            <a:extLst>
              <a:ext uri="{FF2B5EF4-FFF2-40B4-BE49-F238E27FC236}">
                <a16:creationId xmlns:a16="http://schemas.microsoft.com/office/drawing/2014/main" id="{655DBDA5-637B-7431-81F3-8CC97736658E}"/>
              </a:ext>
            </a:extLst>
          </p:cNvPr>
          <p:cNvSpPr>
            <a:spLocks noGrp="1"/>
          </p:cNvSpPr>
          <p:nvPr>
            <p:ph type="body" sz="quarter" idx="40"/>
          </p:nvPr>
        </p:nvSpPr>
        <p:spPr>
          <a:xfrm>
            <a:off x="1172446" y="3250536"/>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E1BBFC49-6774-CB5D-A10C-1E64228B47E5}"/>
              </a:ext>
            </a:extLst>
          </p:cNvPr>
          <p:cNvSpPr>
            <a:spLocks noGrp="1"/>
          </p:cNvSpPr>
          <p:nvPr>
            <p:ph type="body" sz="quarter" idx="41"/>
          </p:nvPr>
        </p:nvSpPr>
        <p:spPr>
          <a:xfrm>
            <a:off x="1172448" y="3875569"/>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AD3945AA-519A-1380-1CC1-79AE3549B70C}"/>
              </a:ext>
            </a:extLst>
          </p:cNvPr>
          <p:cNvSpPr/>
          <p:nvPr userDrawn="1"/>
        </p:nvSpPr>
        <p:spPr>
          <a:xfrm rot="16200000">
            <a:off x="439519" y="365186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3820F791-B55A-8DF3-E9C3-DEA9E9C0BEC0}"/>
              </a:ext>
            </a:extLst>
          </p:cNvPr>
          <p:cNvSpPr>
            <a:spLocks noGrp="1"/>
          </p:cNvSpPr>
          <p:nvPr>
            <p:ph type="dt" sz="half" idx="42"/>
          </p:nvPr>
        </p:nvSpPr>
        <p:spPr/>
        <p:txBody>
          <a:bodyPr/>
          <a:lstStyle/>
          <a:p>
            <a:pPr>
              <a:defRPr/>
            </a:pPr>
            <a:fld id="{EA0A446D-47B4-4AF8-8D12-C838FCDFD685}" type="datetime1">
              <a:rPr lang="en-US" smtClean="0"/>
              <a:t>9/21/2026</a:t>
            </a:fld>
            <a:endParaRPr lang="en-US" dirty="0"/>
          </a:p>
        </p:txBody>
      </p:sp>
      <p:sp>
        <p:nvSpPr>
          <p:cNvPr id="9" name="Footer Placeholder 8">
            <a:extLst>
              <a:ext uri="{FF2B5EF4-FFF2-40B4-BE49-F238E27FC236}">
                <a16:creationId xmlns:a16="http://schemas.microsoft.com/office/drawing/2014/main" id="{C0729F27-36E7-35AC-B79B-23F12C3C0496}"/>
              </a:ext>
            </a:extLst>
          </p:cNvPr>
          <p:cNvSpPr>
            <a:spLocks noGrp="1"/>
          </p:cNvSpPr>
          <p:nvPr>
            <p:ph type="ftr" sz="quarter" idx="43"/>
          </p:nvPr>
        </p:nvSpPr>
        <p:spPr>
          <a:xfrm>
            <a:off x="1163212" y="6356350"/>
            <a:ext cx="4785006"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9BE949B0-53E8-8ECF-9332-CAC08FBE7E60}"/>
              </a:ext>
            </a:extLst>
          </p:cNvPr>
          <p:cNvSpPr>
            <a:spLocks noGrp="1"/>
          </p:cNvSpPr>
          <p:nvPr>
            <p:ph type="sldNum" sz="quarter" idx="44"/>
          </p:nvPr>
        </p:nvSpPr>
        <p:spPr/>
        <p:txBody>
          <a:bodyPr/>
          <a:lstStyle/>
          <a:p>
            <a:fld id="{F4BAA12D-5F28-3140-935A-44BF4B54B6B6}" type="slidenum">
              <a:rPr lang="en-US" smtClean="0"/>
              <a:pPr/>
              <a:t>‹#›</a:t>
            </a:fld>
            <a:endParaRPr lang="en-US" dirty="0"/>
          </a:p>
        </p:txBody>
      </p:sp>
      <p:sp>
        <p:nvSpPr>
          <p:cNvPr id="6" name="Title Placeholder 1">
            <a:extLst>
              <a:ext uri="{FF2B5EF4-FFF2-40B4-BE49-F238E27FC236}">
                <a16:creationId xmlns:a16="http://schemas.microsoft.com/office/drawing/2014/main" id="{358EDC67-B23A-D620-CAC2-BD859B447DD5}"/>
              </a:ext>
            </a:extLst>
          </p:cNvPr>
          <p:cNvSpPr>
            <a:spLocks noGrp="1"/>
          </p:cNvSpPr>
          <p:nvPr>
            <p:ph type="title" hasCustomPrompt="1"/>
          </p:nvPr>
        </p:nvSpPr>
        <p:spPr>
          <a:xfrm>
            <a:off x="1163212" y="328233"/>
            <a:ext cx="5632035" cy="433526"/>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7" name="Text Placeholder 19">
            <a:extLst>
              <a:ext uri="{FF2B5EF4-FFF2-40B4-BE49-F238E27FC236}">
                <a16:creationId xmlns:a16="http://schemas.microsoft.com/office/drawing/2014/main" id="{482CDD0F-D3B9-3428-A1FB-887F746A478F}"/>
              </a:ext>
            </a:extLst>
          </p:cNvPr>
          <p:cNvSpPr>
            <a:spLocks noGrp="1"/>
          </p:cNvSpPr>
          <p:nvPr>
            <p:ph type="body" sz="quarter" idx="37" hasCustomPrompt="1"/>
          </p:nvPr>
        </p:nvSpPr>
        <p:spPr>
          <a:xfrm>
            <a:off x="1163213" y="782823"/>
            <a:ext cx="5632035" cy="387838"/>
          </a:xfrm>
        </p:spPr>
        <p:txBody>
          <a:bodyPr/>
          <a:lstStyle>
            <a:lvl1pPr marL="0" indent="0">
              <a:buNone/>
              <a:defRPr spc="-20" baseline="0">
                <a:solidFill>
                  <a:schemeClr val="tx1"/>
                </a:solidFill>
              </a:defRPr>
            </a:lvl1pPr>
          </a:lstStyle>
          <a:p>
            <a:pPr lvl="0"/>
            <a:r>
              <a:rPr lang="en-US" dirty="0"/>
              <a:t>Click to add subheading (optional)</a:t>
            </a:r>
          </a:p>
        </p:txBody>
      </p:sp>
      <p:pic>
        <p:nvPicPr>
          <p:cNvPr id="11" name="Picture 10" descr="Logo&#10;&#10;AI-generated content may be incorrect.">
            <a:extLst>
              <a:ext uri="{FF2B5EF4-FFF2-40B4-BE49-F238E27FC236}">
                <a16:creationId xmlns:a16="http://schemas.microsoft.com/office/drawing/2014/main" id="{1BD364E8-5553-0A54-D11E-10713233EE8D}"/>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1189239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photo-left-1">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23" name="Slide Number Placeholder 22">
            <a:extLst>
              <a:ext uri="{FF2B5EF4-FFF2-40B4-BE49-F238E27FC236}">
                <a16:creationId xmlns:a16="http://schemas.microsoft.com/office/drawing/2014/main" id="{77705BBE-9146-D4F3-393A-D16CB1EA85F1}"/>
              </a:ext>
            </a:extLst>
          </p:cNvPr>
          <p:cNvSpPr>
            <a:spLocks noGrp="1"/>
          </p:cNvSpPr>
          <p:nvPr>
            <p:ph type="sldNum" sz="quarter" idx="46"/>
          </p:nvPr>
        </p:nvSpPr>
        <p:spPr/>
        <p:txBody>
          <a:bodyPr/>
          <a:lstStyle/>
          <a:p>
            <a:fld id="{F4BAA12D-5F28-3140-935A-44BF4B54B6B6}" type="slidenum">
              <a:rPr lang="en-US" smtClean="0"/>
              <a:pPr/>
              <a:t>‹#›</a:t>
            </a:fld>
            <a:endParaRPr lang="en-US" dirty="0"/>
          </a:p>
        </p:txBody>
      </p:sp>
      <p:sp>
        <p:nvSpPr>
          <p:cNvPr id="22" name="Text Placeholder 11">
            <a:extLst>
              <a:ext uri="{FF2B5EF4-FFF2-40B4-BE49-F238E27FC236}">
                <a16:creationId xmlns:a16="http://schemas.microsoft.com/office/drawing/2014/main" id="{90489512-1597-49D6-D656-34D8B78D2099}"/>
              </a:ext>
            </a:extLst>
          </p:cNvPr>
          <p:cNvSpPr>
            <a:spLocks noGrp="1"/>
          </p:cNvSpPr>
          <p:nvPr>
            <p:ph type="body" sz="quarter" idx="11"/>
          </p:nvPr>
        </p:nvSpPr>
        <p:spPr>
          <a:xfrm>
            <a:off x="5654801" y="17629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1BF440F6-6F3D-1C4B-4A1C-5FEBE1967949}"/>
              </a:ext>
            </a:extLst>
          </p:cNvPr>
          <p:cNvSpPr>
            <a:spLocks noGrp="1"/>
          </p:cNvSpPr>
          <p:nvPr>
            <p:ph type="body" sz="quarter" idx="12"/>
          </p:nvPr>
        </p:nvSpPr>
        <p:spPr>
          <a:xfrm>
            <a:off x="5654803" y="23879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FDFB1DE4-1BC8-CC3C-5F38-F4239D5F8563}"/>
              </a:ext>
            </a:extLst>
          </p:cNvPr>
          <p:cNvSpPr/>
          <p:nvPr userDrawn="1"/>
        </p:nvSpPr>
        <p:spPr>
          <a:xfrm rot="16200000">
            <a:off x="4921874" y="21642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1">
            <a:extLst>
              <a:ext uri="{FF2B5EF4-FFF2-40B4-BE49-F238E27FC236}">
                <a16:creationId xmlns:a16="http://schemas.microsoft.com/office/drawing/2014/main" id="{D8899779-A2C1-AAB7-8A17-4493297A4A5C}"/>
              </a:ext>
            </a:extLst>
          </p:cNvPr>
          <p:cNvSpPr>
            <a:spLocks noGrp="1"/>
          </p:cNvSpPr>
          <p:nvPr>
            <p:ph type="body" sz="quarter" idx="38"/>
          </p:nvPr>
        </p:nvSpPr>
        <p:spPr>
          <a:xfrm>
            <a:off x="5654801" y="47307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7" name="Text Placeholder 13">
            <a:extLst>
              <a:ext uri="{FF2B5EF4-FFF2-40B4-BE49-F238E27FC236}">
                <a16:creationId xmlns:a16="http://schemas.microsoft.com/office/drawing/2014/main" id="{943F46E0-9E93-B964-0EF9-F9BA96A12453}"/>
              </a:ext>
            </a:extLst>
          </p:cNvPr>
          <p:cNvSpPr>
            <a:spLocks noGrp="1"/>
          </p:cNvSpPr>
          <p:nvPr>
            <p:ph type="body" sz="quarter" idx="39"/>
          </p:nvPr>
        </p:nvSpPr>
        <p:spPr>
          <a:xfrm>
            <a:off x="5654803" y="53557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8" name="Rectangle 27">
            <a:extLst>
              <a:ext uri="{FF2B5EF4-FFF2-40B4-BE49-F238E27FC236}">
                <a16:creationId xmlns:a16="http://schemas.microsoft.com/office/drawing/2014/main" id="{5C5E9C55-6230-FBD1-1CEF-8080620E832E}"/>
              </a:ext>
            </a:extLst>
          </p:cNvPr>
          <p:cNvSpPr/>
          <p:nvPr userDrawn="1"/>
        </p:nvSpPr>
        <p:spPr>
          <a:xfrm rot="16200000">
            <a:off x="4921874" y="51320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1">
            <a:extLst>
              <a:ext uri="{FF2B5EF4-FFF2-40B4-BE49-F238E27FC236}">
                <a16:creationId xmlns:a16="http://schemas.microsoft.com/office/drawing/2014/main" id="{B2C42C76-C1C3-1E56-4E93-5F2D23498D1A}"/>
              </a:ext>
            </a:extLst>
          </p:cNvPr>
          <p:cNvSpPr>
            <a:spLocks noGrp="1"/>
          </p:cNvSpPr>
          <p:nvPr>
            <p:ph type="body" sz="quarter" idx="40"/>
          </p:nvPr>
        </p:nvSpPr>
        <p:spPr>
          <a:xfrm>
            <a:off x="5654801" y="3250536"/>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511FBA1F-0FAD-2224-253D-A8C12C756F48}"/>
              </a:ext>
            </a:extLst>
          </p:cNvPr>
          <p:cNvSpPr>
            <a:spLocks noGrp="1"/>
          </p:cNvSpPr>
          <p:nvPr>
            <p:ph type="body" sz="quarter" idx="41"/>
          </p:nvPr>
        </p:nvSpPr>
        <p:spPr>
          <a:xfrm>
            <a:off x="5654803" y="3875569"/>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6DE55442-0522-0E9D-282E-F1AEAF8A9015}"/>
              </a:ext>
            </a:extLst>
          </p:cNvPr>
          <p:cNvSpPr/>
          <p:nvPr userDrawn="1"/>
        </p:nvSpPr>
        <p:spPr>
          <a:xfrm rot="16200000">
            <a:off x="4921874" y="365186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Placeholder 1">
            <a:extLst>
              <a:ext uri="{FF2B5EF4-FFF2-40B4-BE49-F238E27FC236}">
                <a16:creationId xmlns:a16="http://schemas.microsoft.com/office/drawing/2014/main" id="{B433EAD1-81A9-539F-F76F-E4EFF23A4D74}"/>
              </a:ext>
            </a:extLst>
          </p:cNvPr>
          <p:cNvSpPr>
            <a:spLocks noGrp="1"/>
          </p:cNvSpPr>
          <p:nvPr>
            <p:ph type="title" hasCustomPrompt="1"/>
          </p:nvPr>
        </p:nvSpPr>
        <p:spPr>
          <a:xfrm>
            <a:off x="5645567" y="328233"/>
            <a:ext cx="5632035" cy="454590"/>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3" name="Text Placeholder 19">
            <a:extLst>
              <a:ext uri="{FF2B5EF4-FFF2-40B4-BE49-F238E27FC236}">
                <a16:creationId xmlns:a16="http://schemas.microsoft.com/office/drawing/2014/main" id="{5E0FC310-C7B2-FF60-DF21-61083A211AD5}"/>
              </a:ext>
            </a:extLst>
          </p:cNvPr>
          <p:cNvSpPr>
            <a:spLocks noGrp="1"/>
          </p:cNvSpPr>
          <p:nvPr>
            <p:ph type="body" sz="quarter" idx="37" hasCustomPrompt="1"/>
          </p:nvPr>
        </p:nvSpPr>
        <p:spPr>
          <a:xfrm>
            <a:off x="5645568" y="782823"/>
            <a:ext cx="5632035" cy="387838"/>
          </a:xfrm>
        </p:spPr>
        <p:txBody>
          <a:bodyPr/>
          <a:lstStyle>
            <a:lvl1pPr marL="0" indent="0">
              <a:buNone/>
              <a:defRPr spc="-20" baseline="0">
                <a:solidFill>
                  <a:schemeClr val="tx1"/>
                </a:solidFill>
              </a:defRPr>
            </a:lvl1pPr>
          </a:lstStyle>
          <a:p>
            <a:pPr lvl="0"/>
            <a:r>
              <a:rPr lang="en-US" dirty="0"/>
              <a:t>Click to add subheading (optional)</a:t>
            </a:r>
          </a:p>
        </p:txBody>
      </p:sp>
      <p:pic>
        <p:nvPicPr>
          <p:cNvPr id="34" name="Picture 33" descr="Logo&#10;&#10;AI-generated content may be incorrect.">
            <a:extLst>
              <a:ext uri="{FF2B5EF4-FFF2-40B4-BE49-F238E27FC236}">
                <a16:creationId xmlns:a16="http://schemas.microsoft.com/office/drawing/2014/main" id="{479AD60D-E0AA-D68B-9C15-30C47A8D6C01}"/>
              </a:ext>
            </a:extLst>
          </p:cNvPr>
          <p:cNvPicPr>
            <a:picLocks noChangeAspect="1"/>
          </p:cNvPicPr>
          <p:nvPr userDrawn="1"/>
        </p:nvPicPr>
        <p:blipFill>
          <a:blip r:embed="rId3"/>
          <a:srcRect t="17955" b="15378"/>
          <a:stretch/>
        </p:blipFill>
        <p:spPr>
          <a:xfrm>
            <a:off x="4609083" y="290704"/>
            <a:ext cx="914400" cy="471055"/>
          </a:xfrm>
          <a:prstGeom prst="rect">
            <a:avLst/>
          </a:prstGeom>
        </p:spPr>
      </p:pic>
      <p:pic>
        <p:nvPicPr>
          <p:cNvPr id="2" name="Picture 1" descr="Logo&#10;&#10;AI-generated content may be incorrect.">
            <a:extLst>
              <a:ext uri="{FF2B5EF4-FFF2-40B4-BE49-F238E27FC236}">
                <a16:creationId xmlns:a16="http://schemas.microsoft.com/office/drawing/2014/main" id="{00DA16DA-17F2-689A-211F-957BFE39B981}"/>
              </a:ext>
            </a:extLst>
          </p:cNvPr>
          <p:cNvPicPr>
            <a:picLocks noChangeAspect="1"/>
          </p:cNvPicPr>
          <p:nvPr userDrawn="1"/>
        </p:nvPicPr>
        <p:blipFill>
          <a:blip r:embed="rId3">
            <a:duotone>
              <a:schemeClr val="bg2">
                <a:shade val="45000"/>
                <a:satMod val="135000"/>
              </a:schemeClr>
              <a:prstClr val="white"/>
            </a:duotone>
            <a:alphaModFix amt="20000"/>
          </a:blip>
          <a:stretch>
            <a:fillRect/>
          </a:stretch>
        </p:blipFill>
        <p:spPr>
          <a:xfrm>
            <a:off x="3553332" y="187155"/>
            <a:ext cx="8456177" cy="6534320"/>
          </a:xfrm>
          <a:prstGeom prst="rect">
            <a:avLst/>
          </a:prstGeom>
        </p:spPr>
      </p:pic>
    </p:spTree>
    <p:extLst>
      <p:ext uri="{BB962C8B-B14F-4D97-AF65-F5344CB8AC3E}">
        <p14:creationId xmlns:p14="http://schemas.microsoft.com/office/powerpoint/2010/main" val="35953053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ontent-photo-left-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Description automatically generated">
            <a:extLst>
              <a:ext uri="{FF2B5EF4-FFF2-40B4-BE49-F238E27FC236}">
                <a16:creationId xmlns:a16="http://schemas.microsoft.com/office/drawing/2014/main" id="{5698E98C-5EF4-E02E-4D04-D17E225EFBAE}"/>
              </a:ext>
            </a:extLst>
          </p:cNvPr>
          <p:cNvPicPr>
            <a:picLocks noChangeAspect="1"/>
          </p:cNvPicPr>
          <p:nvPr userDrawn="1"/>
        </p:nvPicPr>
        <p:blipFill>
          <a:blip r:embed="rId2" cstate="screen">
            <a:extLst>
              <a:ext uri="{28A0092B-C50C-407E-A947-70E740481C1C}">
                <a14:useLocalDpi xmlns:a14="http://schemas.microsoft.com/office/drawing/2010/main"/>
              </a:ext>
            </a:extLst>
          </a:blip>
          <a:srcRect r="13429" b="4126"/>
          <a:stretch/>
        </p:blipFill>
        <p:spPr>
          <a:xfrm>
            <a:off x="8362184" y="2425441"/>
            <a:ext cx="3829816" cy="4432559"/>
          </a:xfrm>
          <a:prstGeom prst="rect">
            <a:avLst/>
          </a:prstGeom>
        </p:spPr>
      </p:pic>
      <p:pic>
        <p:nvPicPr>
          <p:cNvPr id="7" name="Picture 6">
            <a:extLst>
              <a:ext uri="{FF2B5EF4-FFF2-40B4-BE49-F238E27FC236}">
                <a16:creationId xmlns:a16="http://schemas.microsoft.com/office/drawing/2014/main" id="{5A84E48D-8A24-7C48-B59C-D2F648C00A2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Picture Placeholder 5">
            <a:extLst>
              <a:ext uri="{FF2B5EF4-FFF2-40B4-BE49-F238E27FC236}">
                <a16:creationId xmlns:a16="http://schemas.microsoft.com/office/drawing/2014/main" id="{0C79311F-2C3F-C507-E765-5D7DA5DEDA87}"/>
              </a:ext>
            </a:extLst>
          </p:cNvPr>
          <p:cNvSpPr>
            <a:spLocks noGrp="1"/>
          </p:cNvSpPr>
          <p:nvPr>
            <p:ph type="pic" sz="quarter" idx="15" hasCustomPrompt="1"/>
          </p:nvPr>
        </p:nvSpPr>
        <p:spPr>
          <a:xfrm>
            <a:off x="0"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5" name="Text Placeholder 13">
            <a:extLst>
              <a:ext uri="{FF2B5EF4-FFF2-40B4-BE49-F238E27FC236}">
                <a16:creationId xmlns:a16="http://schemas.microsoft.com/office/drawing/2014/main" id="{B9480AD7-FFD4-EBEA-C887-D69213310463}"/>
              </a:ext>
            </a:extLst>
          </p:cNvPr>
          <p:cNvSpPr>
            <a:spLocks noGrp="1"/>
          </p:cNvSpPr>
          <p:nvPr>
            <p:ph type="body" sz="quarter" idx="24" hasCustomPrompt="1"/>
          </p:nvPr>
        </p:nvSpPr>
        <p:spPr>
          <a:xfrm>
            <a:off x="371856"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23" name="Slide Number Placeholder 22">
            <a:extLst>
              <a:ext uri="{FF2B5EF4-FFF2-40B4-BE49-F238E27FC236}">
                <a16:creationId xmlns:a16="http://schemas.microsoft.com/office/drawing/2014/main" id="{77705BBE-9146-D4F3-393A-D16CB1EA85F1}"/>
              </a:ext>
            </a:extLst>
          </p:cNvPr>
          <p:cNvSpPr>
            <a:spLocks noGrp="1"/>
          </p:cNvSpPr>
          <p:nvPr>
            <p:ph type="sldNum" sz="quarter" idx="46"/>
          </p:nvPr>
        </p:nvSpPr>
        <p:spPr/>
        <p:txBody>
          <a:bodyPr/>
          <a:lstStyle/>
          <a:p>
            <a:fld id="{F4BAA12D-5F28-3140-935A-44BF4B54B6B6}" type="slidenum">
              <a:rPr lang="en-US" smtClean="0"/>
              <a:pPr/>
              <a:t>‹#›</a:t>
            </a:fld>
            <a:endParaRPr lang="en-US" dirty="0"/>
          </a:p>
        </p:txBody>
      </p:sp>
      <p:sp>
        <p:nvSpPr>
          <p:cNvPr id="22" name="Text Placeholder 11">
            <a:extLst>
              <a:ext uri="{FF2B5EF4-FFF2-40B4-BE49-F238E27FC236}">
                <a16:creationId xmlns:a16="http://schemas.microsoft.com/office/drawing/2014/main" id="{90489512-1597-49D6-D656-34D8B78D2099}"/>
              </a:ext>
            </a:extLst>
          </p:cNvPr>
          <p:cNvSpPr>
            <a:spLocks noGrp="1"/>
          </p:cNvSpPr>
          <p:nvPr>
            <p:ph type="body" sz="quarter" idx="11"/>
          </p:nvPr>
        </p:nvSpPr>
        <p:spPr>
          <a:xfrm>
            <a:off x="5654801" y="17629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1BF440F6-6F3D-1C4B-4A1C-5FEBE1967949}"/>
              </a:ext>
            </a:extLst>
          </p:cNvPr>
          <p:cNvSpPr>
            <a:spLocks noGrp="1"/>
          </p:cNvSpPr>
          <p:nvPr>
            <p:ph type="body" sz="quarter" idx="12"/>
          </p:nvPr>
        </p:nvSpPr>
        <p:spPr>
          <a:xfrm>
            <a:off x="5654803" y="23879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FDFB1DE4-1BC8-CC3C-5F38-F4239D5F8563}"/>
              </a:ext>
            </a:extLst>
          </p:cNvPr>
          <p:cNvSpPr/>
          <p:nvPr userDrawn="1"/>
        </p:nvSpPr>
        <p:spPr>
          <a:xfrm rot="16200000">
            <a:off x="4921874" y="21642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1">
            <a:extLst>
              <a:ext uri="{FF2B5EF4-FFF2-40B4-BE49-F238E27FC236}">
                <a16:creationId xmlns:a16="http://schemas.microsoft.com/office/drawing/2014/main" id="{D8899779-A2C1-AAB7-8A17-4493297A4A5C}"/>
              </a:ext>
            </a:extLst>
          </p:cNvPr>
          <p:cNvSpPr>
            <a:spLocks noGrp="1"/>
          </p:cNvSpPr>
          <p:nvPr>
            <p:ph type="body" sz="quarter" idx="38"/>
          </p:nvPr>
        </p:nvSpPr>
        <p:spPr>
          <a:xfrm>
            <a:off x="5654801" y="4730712"/>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7" name="Text Placeholder 13">
            <a:extLst>
              <a:ext uri="{FF2B5EF4-FFF2-40B4-BE49-F238E27FC236}">
                <a16:creationId xmlns:a16="http://schemas.microsoft.com/office/drawing/2014/main" id="{943F46E0-9E93-B964-0EF9-F9BA96A12453}"/>
              </a:ext>
            </a:extLst>
          </p:cNvPr>
          <p:cNvSpPr>
            <a:spLocks noGrp="1"/>
          </p:cNvSpPr>
          <p:nvPr>
            <p:ph type="body" sz="quarter" idx="39"/>
          </p:nvPr>
        </p:nvSpPr>
        <p:spPr>
          <a:xfrm>
            <a:off x="5654803" y="5355745"/>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28" name="Rectangle 27">
            <a:extLst>
              <a:ext uri="{FF2B5EF4-FFF2-40B4-BE49-F238E27FC236}">
                <a16:creationId xmlns:a16="http://schemas.microsoft.com/office/drawing/2014/main" id="{5C5E9C55-6230-FBD1-1CEF-8080620E832E}"/>
              </a:ext>
            </a:extLst>
          </p:cNvPr>
          <p:cNvSpPr/>
          <p:nvPr userDrawn="1"/>
        </p:nvSpPr>
        <p:spPr>
          <a:xfrm rot="16200000">
            <a:off x="4921874" y="5132036"/>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 Placeholder 11">
            <a:extLst>
              <a:ext uri="{FF2B5EF4-FFF2-40B4-BE49-F238E27FC236}">
                <a16:creationId xmlns:a16="http://schemas.microsoft.com/office/drawing/2014/main" id="{B2C42C76-C1C3-1E56-4E93-5F2D23498D1A}"/>
              </a:ext>
            </a:extLst>
          </p:cNvPr>
          <p:cNvSpPr>
            <a:spLocks noGrp="1"/>
          </p:cNvSpPr>
          <p:nvPr>
            <p:ph type="body" sz="quarter" idx="40"/>
          </p:nvPr>
        </p:nvSpPr>
        <p:spPr>
          <a:xfrm>
            <a:off x="5654801" y="3250536"/>
            <a:ext cx="5622801" cy="596900"/>
          </a:xfrm>
          <a:prstGeom prst="rect">
            <a:avLst/>
          </a:prstGeom>
        </p:spPr>
        <p:txBody>
          <a:bodyPr lIns="0" rIns="0" anchor="b">
            <a:noAutofit/>
          </a:bodyPr>
          <a:lstStyle>
            <a:lvl1pPr marL="0" indent="0">
              <a:buNone/>
              <a:defRPr sz="2400" b="1" i="0" spc="-5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0" name="Text Placeholder 13">
            <a:extLst>
              <a:ext uri="{FF2B5EF4-FFF2-40B4-BE49-F238E27FC236}">
                <a16:creationId xmlns:a16="http://schemas.microsoft.com/office/drawing/2014/main" id="{511FBA1F-0FAD-2224-253D-A8C12C756F48}"/>
              </a:ext>
            </a:extLst>
          </p:cNvPr>
          <p:cNvSpPr>
            <a:spLocks noGrp="1"/>
          </p:cNvSpPr>
          <p:nvPr>
            <p:ph type="body" sz="quarter" idx="41"/>
          </p:nvPr>
        </p:nvSpPr>
        <p:spPr>
          <a:xfrm>
            <a:off x="5654803" y="3875569"/>
            <a:ext cx="5622799" cy="696386"/>
          </a:xfrm>
          <a:prstGeom prst="rect">
            <a:avLst/>
          </a:prstGeom>
          <a:noFill/>
          <a:ln>
            <a:noFill/>
          </a:ln>
        </p:spPr>
        <p:txBody>
          <a:bodyPr lIns="0" tIns="0" rIns="0" bIns="0" anchor="t" anchorCtr="0">
            <a:noAutofit/>
          </a:bodyPr>
          <a:lstStyle>
            <a:lvl1pPr marL="0" indent="0">
              <a:lnSpc>
                <a:spcPct val="100000"/>
              </a:lnSpc>
              <a:spcAft>
                <a:spcPts val="0"/>
              </a:spcAft>
              <a:buNone/>
              <a:defRPr sz="1600">
                <a:solidFill>
                  <a:schemeClr val="tx1"/>
                </a:solidFill>
              </a:defRPr>
            </a:lvl1pPr>
          </a:lstStyle>
          <a:p>
            <a:pPr lvl="0"/>
            <a:r>
              <a:rPr lang="en-US"/>
              <a:t>Click to edit Master text styles</a:t>
            </a:r>
          </a:p>
        </p:txBody>
      </p:sp>
      <p:sp>
        <p:nvSpPr>
          <p:cNvPr id="31" name="Rectangle 30">
            <a:extLst>
              <a:ext uri="{FF2B5EF4-FFF2-40B4-BE49-F238E27FC236}">
                <a16:creationId xmlns:a16="http://schemas.microsoft.com/office/drawing/2014/main" id="{6DE55442-0522-0E9D-282E-F1AEAF8A9015}"/>
              </a:ext>
            </a:extLst>
          </p:cNvPr>
          <p:cNvSpPr/>
          <p:nvPr userDrawn="1"/>
        </p:nvSpPr>
        <p:spPr>
          <a:xfrm rot="16200000">
            <a:off x="4921874" y="365186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itle Placeholder 1">
            <a:extLst>
              <a:ext uri="{FF2B5EF4-FFF2-40B4-BE49-F238E27FC236}">
                <a16:creationId xmlns:a16="http://schemas.microsoft.com/office/drawing/2014/main" id="{B433EAD1-81A9-539F-F76F-E4EFF23A4D74}"/>
              </a:ext>
            </a:extLst>
          </p:cNvPr>
          <p:cNvSpPr>
            <a:spLocks noGrp="1"/>
          </p:cNvSpPr>
          <p:nvPr>
            <p:ph type="title" hasCustomPrompt="1"/>
          </p:nvPr>
        </p:nvSpPr>
        <p:spPr>
          <a:xfrm>
            <a:off x="5645567" y="328233"/>
            <a:ext cx="5632035" cy="454590"/>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33" name="Text Placeholder 19">
            <a:extLst>
              <a:ext uri="{FF2B5EF4-FFF2-40B4-BE49-F238E27FC236}">
                <a16:creationId xmlns:a16="http://schemas.microsoft.com/office/drawing/2014/main" id="{5E0FC310-C7B2-FF60-DF21-61083A211AD5}"/>
              </a:ext>
            </a:extLst>
          </p:cNvPr>
          <p:cNvSpPr>
            <a:spLocks noGrp="1"/>
          </p:cNvSpPr>
          <p:nvPr>
            <p:ph type="body" sz="quarter" idx="37" hasCustomPrompt="1"/>
          </p:nvPr>
        </p:nvSpPr>
        <p:spPr>
          <a:xfrm>
            <a:off x="5645568" y="782823"/>
            <a:ext cx="5632035" cy="387838"/>
          </a:xfrm>
        </p:spPr>
        <p:txBody>
          <a:bodyPr/>
          <a:lstStyle>
            <a:lvl1pPr marL="0" indent="0">
              <a:buNone/>
              <a:defRPr spc="-20" baseline="0">
                <a:solidFill>
                  <a:schemeClr val="tx1"/>
                </a:solidFill>
              </a:defRPr>
            </a:lvl1pPr>
          </a:lstStyle>
          <a:p>
            <a:pPr lvl="0"/>
            <a:r>
              <a:rPr lang="en-US" dirty="0"/>
              <a:t>Click to add subheading (optional)</a:t>
            </a:r>
          </a:p>
        </p:txBody>
      </p:sp>
      <p:pic>
        <p:nvPicPr>
          <p:cNvPr id="34" name="Picture 33" descr="Logo&#10;&#10;AI-generated content may be incorrect.">
            <a:extLst>
              <a:ext uri="{FF2B5EF4-FFF2-40B4-BE49-F238E27FC236}">
                <a16:creationId xmlns:a16="http://schemas.microsoft.com/office/drawing/2014/main" id="{479AD60D-E0AA-D68B-9C15-30C47A8D6C01}"/>
              </a:ext>
            </a:extLst>
          </p:cNvPr>
          <p:cNvPicPr>
            <a:picLocks noChangeAspect="1"/>
          </p:cNvPicPr>
          <p:nvPr userDrawn="1"/>
        </p:nvPicPr>
        <p:blipFill>
          <a:blip r:embed="rId4"/>
          <a:srcRect t="17955" b="15378"/>
          <a:stretch/>
        </p:blipFill>
        <p:spPr>
          <a:xfrm>
            <a:off x="4609083" y="290704"/>
            <a:ext cx="914400" cy="471055"/>
          </a:xfrm>
          <a:prstGeom prst="rect">
            <a:avLst/>
          </a:prstGeom>
        </p:spPr>
      </p:pic>
    </p:spTree>
    <p:extLst>
      <p:ext uri="{BB962C8B-B14F-4D97-AF65-F5344CB8AC3E}">
        <p14:creationId xmlns:p14="http://schemas.microsoft.com/office/powerpoint/2010/main" val="3349056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photo-right-2">
    <p:bg>
      <p:bgPr>
        <a:solidFill>
          <a:schemeClr val="bg1"/>
        </a:solidFill>
        <a:effectLst/>
      </p:bgPr>
    </p:bg>
    <p:spTree>
      <p:nvGrpSpPr>
        <p:cNvPr id="1" name=""/>
        <p:cNvGrpSpPr/>
        <p:nvPr/>
      </p:nvGrpSpPr>
      <p:grpSpPr>
        <a:xfrm>
          <a:off x="0" y="0"/>
          <a:ext cx="0" cy="0"/>
          <a:chOff x="0" y="0"/>
          <a:chExt cx="0" cy="0"/>
        </a:xfrm>
      </p:grpSpPr>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1163212" y="1704632"/>
            <a:ext cx="575157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92568"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fld id="{7B4408F4-4506-4092-A266-C691FB6F8C9F}" type="datetime1">
              <a:rPr lang="en-US" smtClean="0"/>
              <a:t>9/21/2026</a:t>
            </a:fld>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a:xfrm>
            <a:off x="1163212" y="6356350"/>
            <a:ext cx="4748061" cy="365760"/>
          </a:xfrm>
        </p:spPr>
        <p:txBody>
          <a:bodyPr/>
          <a:lstStyle/>
          <a:p>
            <a:pPr>
              <a:defRPr/>
            </a:pPr>
            <a:r>
              <a:rPr lang="en-US"/>
              <a:t>Lionel Prost | 10th International symposium on Negative Ions, Beams and Sources - NIBS'26</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2" name="Title Placeholder 1">
            <a:extLst>
              <a:ext uri="{FF2B5EF4-FFF2-40B4-BE49-F238E27FC236}">
                <a16:creationId xmlns:a16="http://schemas.microsoft.com/office/drawing/2014/main" id="{E2127B63-5977-F16A-5468-D45B73A94D72}"/>
              </a:ext>
            </a:extLst>
          </p:cNvPr>
          <p:cNvSpPr>
            <a:spLocks noGrp="1"/>
          </p:cNvSpPr>
          <p:nvPr>
            <p:ph type="title" hasCustomPrompt="1"/>
          </p:nvPr>
        </p:nvSpPr>
        <p:spPr>
          <a:xfrm>
            <a:off x="1163213" y="317272"/>
            <a:ext cx="5751574" cy="48201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Text Placeholder 19">
            <a:extLst>
              <a:ext uri="{FF2B5EF4-FFF2-40B4-BE49-F238E27FC236}">
                <a16:creationId xmlns:a16="http://schemas.microsoft.com/office/drawing/2014/main" id="{3E6CDF0C-5F93-DB1B-C13F-8F4D6E90725E}"/>
              </a:ext>
            </a:extLst>
          </p:cNvPr>
          <p:cNvSpPr>
            <a:spLocks noGrp="1"/>
          </p:cNvSpPr>
          <p:nvPr>
            <p:ph type="body" sz="quarter" idx="37" hasCustomPrompt="1"/>
          </p:nvPr>
        </p:nvSpPr>
        <p:spPr>
          <a:xfrm>
            <a:off x="1163214" y="799287"/>
            <a:ext cx="5751574" cy="404946"/>
          </a:xfrm>
        </p:spPr>
        <p:txBody>
          <a:bodyPr/>
          <a:lstStyle>
            <a:lvl1pPr marL="0" indent="0">
              <a:buNone/>
              <a:defRPr spc="-20" baseline="0">
                <a:solidFill>
                  <a:schemeClr val="tx1"/>
                </a:solidFill>
              </a:defRPr>
            </a:lvl1pPr>
          </a:lstStyle>
          <a:p>
            <a:pPr lvl="0"/>
            <a:r>
              <a:rPr lang="en-US" dirty="0"/>
              <a:t>Click to add subheading (optional)</a:t>
            </a:r>
          </a:p>
        </p:txBody>
      </p:sp>
      <p:pic>
        <p:nvPicPr>
          <p:cNvPr id="9" name="Picture 8" descr="Logo&#10;&#10;AI-generated content may be incorrect.">
            <a:extLst>
              <a:ext uri="{FF2B5EF4-FFF2-40B4-BE49-F238E27FC236}">
                <a16:creationId xmlns:a16="http://schemas.microsoft.com/office/drawing/2014/main" id="{2963F598-A3C5-2D37-14B6-F0207C049C92}"/>
              </a:ext>
            </a:extLst>
          </p:cNvPr>
          <p:cNvPicPr>
            <a:picLocks noChangeAspect="1"/>
          </p:cNvPicPr>
          <p:nvPr userDrawn="1"/>
        </p:nvPicPr>
        <p:blipFill>
          <a:blip r:embed="rId3"/>
          <a:srcRect t="17955" b="15378"/>
          <a:stretch/>
        </p:blipFill>
        <p:spPr>
          <a:xfrm>
            <a:off x="126728" y="290704"/>
            <a:ext cx="914400" cy="471055"/>
          </a:xfrm>
          <a:prstGeom prst="rect">
            <a:avLst/>
          </a:prstGeom>
        </p:spPr>
      </p:pic>
      <p:pic>
        <p:nvPicPr>
          <p:cNvPr id="18" name="Picture 17" descr="Logo&#10;&#10;AI-generated content may be incorrect.">
            <a:extLst>
              <a:ext uri="{FF2B5EF4-FFF2-40B4-BE49-F238E27FC236}">
                <a16:creationId xmlns:a16="http://schemas.microsoft.com/office/drawing/2014/main" id="{61C7EDF2-CB91-4AED-540D-F82464D536CE}"/>
              </a:ext>
            </a:extLst>
          </p:cNvPr>
          <p:cNvPicPr>
            <a:picLocks noChangeAspect="1"/>
          </p:cNvPicPr>
          <p:nvPr userDrawn="1"/>
        </p:nvPicPr>
        <p:blipFill>
          <a:blip r:embed="rId4">
            <a:duotone>
              <a:srgbClr val="EAEBEA">
                <a:shade val="45000"/>
                <a:satMod val="135000"/>
              </a:srgbClr>
              <a:prstClr val="white"/>
            </a:duotone>
            <a:alphaModFix amt="20000"/>
            <a:extLst>
              <a:ext uri="{BEBA8EAE-BF5A-486C-A8C5-ECC9F3942E4B}">
                <a14:imgProps xmlns:a14="http://schemas.microsoft.com/office/drawing/2010/main">
                  <a14:imgLayer r:embed="rId5">
                    <a14:imgEffect>
                      <a14:backgroundRemoval t="21059" b="80863" l="2182" r="97606">
                        <a14:foregroundMark x1="9758" y1="29490" x2="9758" y2="29490"/>
                        <a14:foregroundMark x1="9758" y1="29373" x2="9758" y2="29373"/>
                        <a14:foregroundMark x1="25758" y1="70824" x2="25758" y2="70824"/>
                        <a14:foregroundMark x1="3364" y1="40392" x2="8000" y2="40392"/>
                        <a14:foregroundMark x1="8000" y1="40392" x2="10091" y2="26039"/>
                        <a14:foregroundMark x1="10091" y1="26039" x2="13485" y2="21333"/>
                        <a14:foregroundMark x1="13485" y1="21333" x2="18121" y2="21137"/>
                        <a14:foregroundMark x1="18121" y1="21137" x2="21939" y2="26039"/>
                        <a14:foregroundMark x1="21939" y1="26039" x2="23788" y2="31961"/>
                        <a14:foregroundMark x1="23788" y1="31961" x2="23848" y2="33373"/>
                        <a14:foregroundMark x1="7061" y1="40863" x2="2212" y2="40118"/>
                        <a14:foregroundMark x1="91636" y1="38392" x2="95303" y2="41059"/>
                        <a14:foregroundMark x1="95303" y1="41059" x2="97636" y2="40588"/>
                        <a14:foregroundMark x1="97212" y1="61412" x2="92848" y2="61294"/>
                        <a14:foregroundMark x1="92848" y1="61294" x2="88152" y2="79922"/>
                        <a14:foregroundMark x1="88152" y1="79922" x2="83121" y2="81412"/>
                        <a14:foregroundMark x1="83121" y1="81412" x2="80061" y2="77765"/>
                        <a14:foregroundMark x1="80061" y1="77765" x2="76515" y2="67412"/>
                        <a14:foregroundMark x1="76515" y1="67412" x2="73576" y2="72549"/>
                        <a14:foregroundMark x1="73576" y1="72549" x2="72424" y2="77412"/>
                        <a14:foregroundMark x1="72424" y1="77412" x2="69545" y2="81255"/>
                        <a14:foregroundMark x1="69545" y1="81255" x2="65697" y2="80784"/>
                        <a14:foregroundMark x1="65697" y1="80784" x2="61818" y2="75647"/>
                        <a14:foregroundMark x1="61818" y1="75647" x2="59939" y2="69059"/>
                        <a14:foregroundMark x1="59939" y1="69059" x2="56242" y2="71137"/>
                        <a14:foregroundMark x1="56242" y1="71137" x2="53333" y2="81098"/>
                        <a14:foregroundMark x1="53333" y1="81098" x2="48152" y2="81765"/>
                        <a14:foregroundMark x1="48152" y1="81765" x2="43061" y2="70863"/>
                        <a14:foregroundMark x1="43061" y1="70863" x2="38788" y2="74392"/>
                        <a14:foregroundMark x1="38788" y1="74392" x2="37152" y2="79843"/>
                        <a14:foregroundMark x1="37152" y1="79843" x2="31848" y2="81255"/>
                        <a14:foregroundMark x1="31848" y1="81255" x2="27485" y2="76157"/>
                        <a14:foregroundMark x1="27485" y1="76157" x2="26121" y2="71216"/>
                        <a14:foregroundMark x1="26121" y1="71216" x2="21879" y2="67843"/>
                        <a14:foregroundMark x1="21879" y1="67843" x2="22788" y2="74627"/>
                        <a14:foregroundMark x1="22788" y1="74627" x2="19636" y2="81020"/>
                        <a14:foregroundMark x1="19636" y1="81020" x2="13788" y2="80863"/>
                        <a14:foregroundMark x1="13788" y1="80863" x2="10000" y2="73608"/>
                        <a14:foregroundMark x1="10000" y1="73608" x2="9091" y2="64745"/>
                        <a14:foregroundMark x1="9091" y1="64745" x2="3939" y2="62431"/>
                        <a14:foregroundMark x1="3939" y1="62431" x2="3091" y2="62549"/>
                        <a14:backgroundMark x1="20545" y1="41843" x2="20545" y2="41843"/>
                        <a14:backgroundMark x1="20697" y1="39843" x2="22030" y2="44863"/>
                        <a14:backgroundMark x1="21212" y1="51333" x2="20939" y2="41255"/>
                        <a14:backgroundMark x1="37364" y1="42588" x2="40000" y2="62157"/>
                        <a14:backgroundMark x1="45818" y1="42667" x2="46909" y2="59961"/>
                        <a14:backgroundMark x1="60879" y1="53882" x2="67182" y2="53686"/>
                        <a14:backgroundMark x1="71061" y1="40039" x2="72455" y2="57333"/>
                        <a14:backgroundMark x1="72455" y1="57333" x2="72182" y2="59686"/>
                      </a14:backgroundRemoval>
                    </a14:imgEffect>
                    <a14:imgEffect>
                      <a14:brightnessContrast bright="20000" contrast="20000"/>
                    </a14:imgEffect>
                  </a14:imgLayer>
                </a14:imgProps>
              </a:ext>
            </a:extLst>
          </a:blip>
          <a:srcRect t="17955" b="16461"/>
          <a:stretch/>
        </p:blipFill>
        <p:spPr>
          <a:xfrm>
            <a:off x="-246068" y="1360969"/>
            <a:ext cx="9923737" cy="5029200"/>
          </a:xfrm>
          <a:prstGeom prst="rect">
            <a:avLst/>
          </a:prstGeom>
        </p:spPr>
      </p:pic>
    </p:spTree>
    <p:extLst>
      <p:ext uri="{BB962C8B-B14F-4D97-AF65-F5344CB8AC3E}">
        <p14:creationId xmlns:p14="http://schemas.microsoft.com/office/powerpoint/2010/main" val="38886531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ontent-photo-right-2">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C05AC3D5-5EFB-46A1-48B0-7DE42AE176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 r="21412" b="3671"/>
          <a:stretch/>
        </p:blipFill>
        <p:spPr>
          <a:xfrm>
            <a:off x="4103005" y="2425441"/>
            <a:ext cx="3476609" cy="4453623"/>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1163212" y="1704632"/>
            <a:ext cx="575157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Picture Placeholder 5">
            <a:extLst>
              <a:ext uri="{FF2B5EF4-FFF2-40B4-BE49-F238E27FC236}">
                <a16:creationId xmlns:a16="http://schemas.microsoft.com/office/drawing/2014/main" id="{FC8B54C3-472A-4B45-CECF-57ABE3B649A8}"/>
              </a:ext>
            </a:extLst>
          </p:cNvPr>
          <p:cNvSpPr>
            <a:spLocks noGrp="1"/>
          </p:cNvSpPr>
          <p:nvPr>
            <p:ph type="pic" sz="quarter" idx="15" hasCustomPrompt="1"/>
          </p:nvPr>
        </p:nvSpPr>
        <p:spPr>
          <a:xfrm>
            <a:off x="7592568" y="0"/>
            <a:ext cx="4242816"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6" name="Text Placeholder 13">
            <a:extLst>
              <a:ext uri="{FF2B5EF4-FFF2-40B4-BE49-F238E27FC236}">
                <a16:creationId xmlns:a16="http://schemas.microsoft.com/office/drawing/2014/main" id="{4AA3BFD7-9096-F068-222A-2881944B7BB2}"/>
              </a:ext>
            </a:extLst>
          </p:cNvPr>
          <p:cNvSpPr>
            <a:spLocks noGrp="1"/>
          </p:cNvSpPr>
          <p:nvPr>
            <p:ph type="body" sz="quarter" idx="24" hasCustomPrompt="1"/>
          </p:nvPr>
        </p:nvSpPr>
        <p:spPr>
          <a:xfrm>
            <a:off x="7955280" y="6254496"/>
            <a:ext cx="3502152" cy="603504"/>
          </a:xfrm>
          <a:noFill/>
          <a:ln>
            <a:noFill/>
          </a:ln>
        </p:spPr>
        <p:txBody>
          <a:bodyPr lIns="0" tIns="0" rIns="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fld id="{F6D659F0-E90C-44B9-B188-AEEB9D39151F}" type="datetime1">
              <a:rPr lang="en-US" smtClean="0"/>
              <a:t>9/21/2026</a:t>
            </a:fld>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a:xfrm>
            <a:off x="1163212" y="6356350"/>
            <a:ext cx="4785006" cy="365760"/>
          </a:xfrm>
        </p:spPr>
        <p:txBody>
          <a:bodyPr/>
          <a:lstStyle/>
          <a:p>
            <a:pPr>
              <a:defRPr/>
            </a:pPr>
            <a:r>
              <a:rPr lang="en-US"/>
              <a:t>Lionel Prost | 10th International symposium on Negative Ions, Beams and Sources - NIBS'26</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2" name="Title Placeholder 1">
            <a:extLst>
              <a:ext uri="{FF2B5EF4-FFF2-40B4-BE49-F238E27FC236}">
                <a16:creationId xmlns:a16="http://schemas.microsoft.com/office/drawing/2014/main" id="{E2127B63-5977-F16A-5468-D45B73A94D72}"/>
              </a:ext>
            </a:extLst>
          </p:cNvPr>
          <p:cNvSpPr>
            <a:spLocks noGrp="1"/>
          </p:cNvSpPr>
          <p:nvPr>
            <p:ph type="title" hasCustomPrompt="1"/>
          </p:nvPr>
        </p:nvSpPr>
        <p:spPr>
          <a:xfrm>
            <a:off x="1163213" y="317272"/>
            <a:ext cx="5751574" cy="48201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Text Placeholder 19">
            <a:extLst>
              <a:ext uri="{FF2B5EF4-FFF2-40B4-BE49-F238E27FC236}">
                <a16:creationId xmlns:a16="http://schemas.microsoft.com/office/drawing/2014/main" id="{3E6CDF0C-5F93-DB1B-C13F-8F4D6E90725E}"/>
              </a:ext>
            </a:extLst>
          </p:cNvPr>
          <p:cNvSpPr>
            <a:spLocks noGrp="1"/>
          </p:cNvSpPr>
          <p:nvPr>
            <p:ph type="body" sz="quarter" idx="37" hasCustomPrompt="1"/>
          </p:nvPr>
        </p:nvSpPr>
        <p:spPr>
          <a:xfrm>
            <a:off x="1163214" y="799287"/>
            <a:ext cx="5751574" cy="404946"/>
          </a:xfrm>
        </p:spPr>
        <p:txBody>
          <a:bodyPr/>
          <a:lstStyle>
            <a:lvl1pPr marL="0" indent="0">
              <a:buNone/>
              <a:defRPr spc="-20" baseline="0">
                <a:solidFill>
                  <a:schemeClr val="tx1"/>
                </a:solidFill>
              </a:defRPr>
            </a:lvl1pPr>
          </a:lstStyle>
          <a:p>
            <a:pPr lvl="0"/>
            <a:r>
              <a:rPr lang="en-US" dirty="0"/>
              <a:t>Click to add subheading (optional)</a:t>
            </a:r>
          </a:p>
        </p:txBody>
      </p:sp>
      <p:pic>
        <p:nvPicPr>
          <p:cNvPr id="9" name="Picture 8" descr="Logo&#10;&#10;AI-generated content may be incorrect.">
            <a:extLst>
              <a:ext uri="{FF2B5EF4-FFF2-40B4-BE49-F238E27FC236}">
                <a16:creationId xmlns:a16="http://schemas.microsoft.com/office/drawing/2014/main" id="{2963F598-A3C5-2D37-14B6-F0207C049C92}"/>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3310737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content-photo-right-2">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Description automatically generated">
            <a:extLst>
              <a:ext uri="{FF2B5EF4-FFF2-40B4-BE49-F238E27FC236}">
                <a16:creationId xmlns:a16="http://schemas.microsoft.com/office/drawing/2014/main" id="{C05AC3D5-5EFB-46A1-48B0-7DE42AE176C0}"/>
              </a:ext>
            </a:extLst>
          </p:cNvPr>
          <p:cNvPicPr>
            <a:picLocks noChangeAspect="1"/>
          </p:cNvPicPr>
          <p:nvPr userDrawn="1"/>
        </p:nvPicPr>
        <p:blipFill>
          <a:blip r:embed="rId2" cstate="screen">
            <a:extLst>
              <a:ext uri="{28A0092B-C50C-407E-A947-70E740481C1C}">
                <a14:useLocalDpi xmlns:a14="http://schemas.microsoft.com/office/drawing/2010/main"/>
              </a:ext>
            </a:extLst>
          </a:blip>
          <a:srcRect t="-1" r="21412" b="3671"/>
          <a:stretch/>
        </p:blipFill>
        <p:spPr>
          <a:xfrm flipH="1">
            <a:off x="0" y="2404377"/>
            <a:ext cx="3476609" cy="4453623"/>
          </a:xfrm>
          <a:prstGeom prst="rect">
            <a:avLst/>
          </a:prstGeom>
        </p:spPr>
      </p:pic>
      <p:sp>
        <p:nvSpPr>
          <p:cNvPr id="14" name="Text Placeholder 12">
            <a:extLst>
              <a:ext uri="{FF2B5EF4-FFF2-40B4-BE49-F238E27FC236}">
                <a16:creationId xmlns:a16="http://schemas.microsoft.com/office/drawing/2014/main" id="{E4092E7B-EB81-9C0D-8F1F-0FB83D8AC767}"/>
              </a:ext>
            </a:extLst>
          </p:cNvPr>
          <p:cNvSpPr>
            <a:spLocks noGrp="1"/>
          </p:cNvSpPr>
          <p:nvPr>
            <p:ph type="body" sz="quarter" idx="38"/>
          </p:nvPr>
        </p:nvSpPr>
        <p:spPr>
          <a:xfrm>
            <a:off x="1163212" y="1409501"/>
            <a:ext cx="5360860"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Picture 9">
            <a:extLst>
              <a:ext uri="{FF2B5EF4-FFF2-40B4-BE49-F238E27FC236}">
                <a16:creationId xmlns:a16="http://schemas.microsoft.com/office/drawing/2014/main" id="{62BB331D-3283-1926-DB5A-5D22443CFE6C}"/>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7B91485E-E19F-6302-348B-C0C66564B455}"/>
              </a:ext>
            </a:extLst>
          </p:cNvPr>
          <p:cNvSpPr>
            <a:spLocks noGrp="1"/>
          </p:cNvSpPr>
          <p:nvPr>
            <p:ph type="dt" sz="half" idx="39"/>
          </p:nvPr>
        </p:nvSpPr>
        <p:spPr/>
        <p:txBody>
          <a:bodyPr/>
          <a:lstStyle/>
          <a:p>
            <a:pPr>
              <a:defRPr/>
            </a:pPr>
            <a:fld id="{1D1B6183-F8D3-494F-8263-13D9B70F9631}" type="datetime1">
              <a:rPr lang="en-US" smtClean="0"/>
              <a:t>9/21/2026</a:t>
            </a:fld>
            <a:endParaRPr lang="en-US" dirty="0"/>
          </a:p>
        </p:txBody>
      </p:sp>
      <p:sp>
        <p:nvSpPr>
          <p:cNvPr id="7" name="Footer Placeholder 6">
            <a:extLst>
              <a:ext uri="{FF2B5EF4-FFF2-40B4-BE49-F238E27FC236}">
                <a16:creationId xmlns:a16="http://schemas.microsoft.com/office/drawing/2014/main" id="{C72EDEEF-46E0-9A6F-15BB-EA74A6A8B232}"/>
              </a:ext>
            </a:extLst>
          </p:cNvPr>
          <p:cNvSpPr>
            <a:spLocks noGrp="1"/>
          </p:cNvSpPr>
          <p:nvPr>
            <p:ph type="ftr" sz="quarter" idx="40"/>
          </p:nvPr>
        </p:nvSpPr>
        <p:spPr>
          <a:xfrm>
            <a:off x="1163212" y="6356350"/>
            <a:ext cx="4793178" cy="365760"/>
          </a:xfrm>
        </p:spPr>
        <p:txBody>
          <a:bodyPr/>
          <a:lstStyle/>
          <a:p>
            <a:pPr>
              <a:defRPr/>
            </a:pPr>
            <a:r>
              <a:rPr lang="en-US"/>
              <a:t>Lionel Prost | 10th International symposium on Negative Ions, Beams and Sources - NIBS'26</a:t>
            </a:r>
            <a:endParaRPr lang="en-US" dirty="0"/>
          </a:p>
        </p:txBody>
      </p:sp>
      <p:sp>
        <p:nvSpPr>
          <p:cNvPr id="8" name="Slide Number Placeholder 7">
            <a:extLst>
              <a:ext uri="{FF2B5EF4-FFF2-40B4-BE49-F238E27FC236}">
                <a16:creationId xmlns:a16="http://schemas.microsoft.com/office/drawing/2014/main" id="{3F5603C5-F7E9-135D-08CF-E5B794439925}"/>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2" name="Title Placeholder 1">
            <a:extLst>
              <a:ext uri="{FF2B5EF4-FFF2-40B4-BE49-F238E27FC236}">
                <a16:creationId xmlns:a16="http://schemas.microsoft.com/office/drawing/2014/main" id="{E2127B63-5977-F16A-5468-D45B73A94D72}"/>
              </a:ext>
            </a:extLst>
          </p:cNvPr>
          <p:cNvSpPr>
            <a:spLocks noGrp="1"/>
          </p:cNvSpPr>
          <p:nvPr>
            <p:ph type="title" hasCustomPrompt="1"/>
          </p:nvPr>
        </p:nvSpPr>
        <p:spPr>
          <a:xfrm>
            <a:off x="1163213" y="317272"/>
            <a:ext cx="5751574" cy="48201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Text Placeholder 19">
            <a:extLst>
              <a:ext uri="{FF2B5EF4-FFF2-40B4-BE49-F238E27FC236}">
                <a16:creationId xmlns:a16="http://schemas.microsoft.com/office/drawing/2014/main" id="{3E6CDF0C-5F93-DB1B-C13F-8F4D6E90725E}"/>
              </a:ext>
            </a:extLst>
          </p:cNvPr>
          <p:cNvSpPr>
            <a:spLocks noGrp="1"/>
          </p:cNvSpPr>
          <p:nvPr>
            <p:ph type="body" sz="quarter" idx="37" hasCustomPrompt="1"/>
          </p:nvPr>
        </p:nvSpPr>
        <p:spPr>
          <a:xfrm>
            <a:off x="1163214" y="799287"/>
            <a:ext cx="5751574" cy="404946"/>
          </a:xfrm>
        </p:spPr>
        <p:txBody>
          <a:bodyPr/>
          <a:lstStyle>
            <a:lvl1pPr marL="0" indent="0">
              <a:buNone/>
              <a:defRPr spc="-20" baseline="0">
                <a:solidFill>
                  <a:schemeClr val="tx1"/>
                </a:solidFill>
              </a:defRPr>
            </a:lvl1pPr>
          </a:lstStyle>
          <a:p>
            <a:pPr lvl="0"/>
            <a:r>
              <a:rPr lang="en-US" dirty="0"/>
              <a:t>Click to add subheading (optional)</a:t>
            </a:r>
          </a:p>
        </p:txBody>
      </p:sp>
      <p:pic>
        <p:nvPicPr>
          <p:cNvPr id="9" name="Picture 8" descr="Logo&#10;&#10;AI-generated content may be incorrect.">
            <a:extLst>
              <a:ext uri="{FF2B5EF4-FFF2-40B4-BE49-F238E27FC236}">
                <a16:creationId xmlns:a16="http://schemas.microsoft.com/office/drawing/2014/main" id="{2963F598-A3C5-2D37-14B6-F0207C049C92}"/>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14134557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photo-left-2">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645567" y="1700784"/>
            <a:ext cx="563203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Slide Number Placeholder 14">
            <a:extLst>
              <a:ext uri="{FF2B5EF4-FFF2-40B4-BE49-F238E27FC236}">
                <a16:creationId xmlns:a16="http://schemas.microsoft.com/office/drawing/2014/main" id="{47A82C0C-F619-67C1-0650-12EB4F6E4C92}"/>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13" name="Title Placeholder 1">
            <a:extLst>
              <a:ext uri="{FF2B5EF4-FFF2-40B4-BE49-F238E27FC236}">
                <a16:creationId xmlns:a16="http://schemas.microsoft.com/office/drawing/2014/main" id="{CA319771-81AD-70B6-9B93-37CF5CF8A059}"/>
              </a:ext>
            </a:extLst>
          </p:cNvPr>
          <p:cNvSpPr>
            <a:spLocks noGrp="1"/>
          </p:cNvSpPr>
          <p:nvPr>
            <p:ph type="title" hasCustomPrompt="1"/>
          </p:nvPr>
        </p:nvSpPr>
        <p:spPr>
          <a:xfrm>
            <a:off x="5645567" y="328233"/>
            <a:ext cx="5632035" cy="454590"/>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6" name="Text Placeholder 19">
            <a:extLst>
              <a:ext uri="{FF2B5EF4-FFF2-40B4-BE49-F238E27FC236}">
                <a16:creationId xmlns:a16="http://schemas.microsoft.com/office/drawing/2014/main" id="{EA425197-749C-CB78-C686-14ED5183A3DD}"/>
              </a:ext>
            </a:extLst>
          </p:cNvPr>
          <p:cNvSpPr>
            <a:spLocks noGrp="1"/>
          </p:cNvSpPr>
          <p:nvPr>
            <p:ph type="body" sz="quarter" idx="37" hasCustomPrompt="1"/>
          </p:nvPr>
        </p:nvSpPr>
        <p:spPr>
          <a:xfrm>
            <a:off x="5645568" y="782823"/>
            <a:ext cx="5632035" cy="387838"/>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10;&#10;AI-generated content may be incorrect.">
            <a:extLst>
              <a:ext uri="{FF2B5EF4-FFF2-40B4-BE49-F238E27FC236}">
                <a16:creationId xmlns:a16="http://schemas.microsoft.com/office/drawing/2014/main" id="{C9041EAC-7B34-A368-EFBF-FFF1A106BC79}"/>
              </a:ext>
            </a:extLst>
          </p:cNvPr>
          <p:cNvPicPr>
            <a:picLocks noChangeAspect="1"/>
          </p:cNvPicPr>
          <p:nvPr userDrawn="1"/>
        </p:nvPicPr>
        <p:blipFill>
          <a:blip r:embed="rId3"/>
          <a:srcRect t="17955" b="15378"/>
          <a:stretch/>
        </p:blipFill>
        <p:spPr>
          <a:xfrm>
            <a:off x="4609083" y="290704"/>
            <a:ext cx="914400" cy="471055"/>
          </a:xfrm>
          <a:prstGeom prst="rect">
            <a:avLst/>
          </a:prstGeom>
        </p:spPr>
      </p:pic>
      <p:pic>
        <p:nvPicPr>
          <p:cNvPr id="19" name="Picture 18" descr="Logo&#10;&#10;AI-generated content may be incorrect.">
            <a:extLst>
              <a:ext uri="{FF2B5EF4-FFF2-40B4-BE49-F238E27FC236}">
                <a16:creationId xmlns:a16="http://schemas.microsoft.com/office/drawing/2014/main" id="{6C29998A-7CD4-6F41-603C-2E45B9403221}"/>
              </a:ext>
            </a:extLst>
          </p:cNvPr>
          <p:cNvPicPr>
            <a:picLocks noChangeAspect="1"/>
          </p:cNvPicPr>
          <p:nvPr userDrawn="1"/>
        </p:nvPicPr>
        <p:blipFill>
          <a:blip r:embed="rId4">
            <a:duotone>
              <a:srgbClr val="EAEBEA">
                <a:shade val="45000"/>
                <a:satMod val="135000"/>
              </a:srgbClr>
              <a:prstClr val="white"/>
            </a:duotone>
            <a:alphaModFix amt="20000"/>
            <a:extLst>
              <a:ext uri="{BEBA8EAE-BF5A-486C-A8C5-ECC9F3942E4B}">
                <a14:imgProps xmlns:a14="http://schemas.microsoft.com/office/drawing/2010/main">
                  <a14:imgLayer r:embed="rId5">
                    <a14:imgEffect>
                      <a14:backgroundRemoval t="21059" b="80863" l="2182" r="97606">
                        <a14:foregroundMark x1="9758" y1="29490" x2="9758" y2="29490"/>
                        <a14:foregroundMark x1="9758" y1="29373" x2="9758" y2="29373"/>
                        <a14:foregroundMark x1="25758" y1="70824" x2="25758" y2="70824"/>
                        <a14:foregroundMark x1="3364" y1="40392" x2="8000" y2="40392"/>
                        <a14:foregroundMark x1="8000" y1="40392" x2="10091" y2="26039"/>
                        <a14:foregroundMark x1="10091" y1="26039" x2="13485" y2="21333"/>
                        <a14:foregroundMark x1="13485" y1="21333" x2="18121" y2="21137"/>
                        <a14:foregroundMark x1="18121" y1="21137" x2="21939" y2="26039"/>
                        <a14:foregroundMark x1="21939" y1="26039" x2="23788" y2="31961"/>
                        <a14:foregroundMark x1="23788" y1="31961" x2="23848" y2="33373"/>
                        <a14:foregroundMark x1="7061" y1="40863" x2="2212" y2="40118"/>
                        <a14:foregroundMark x1="91636" y1="38392" x2="95303" y2="41059"/>
                        <a14:foregroundMark x1="95303" y1="41059" x2="97636" y2="40588"/>
                        <a14:foregroundMark x1="97212" y1="61412" x2="92848" y2="61294"/>
                        <a14:foregroundMark x1="92848" y1="61294" x2="88152" y2="79922"/>
                        <a14:foregroundMark x1="88152" y1="79922" x2="83121" y2="81412"/>
                        <a14:foregroundMark x1="83121" y1="81412" x2="80061" y2="77765"/>
                        <a14:foregroundMark x1="80061" y1="77765" x2="76515" y2="67412"/>
                        <a14:foregroundMark x1="76515" y1="67412" x2="73576" y2="72549"/>
                        <a14:foregroundMark x1="73576" y1="72549" x2="72424" y2="77412"/>
                        <a14:foregroundMark x1="72424" y1="77412" x2="69545" y2="81255"/>
                        <a14:foregroundMark x1="69545" y1="81255" x2="65697" y2="80784"/>
                        <a14:foregroundMark x1="65697" y1="80784" x2="61818" y2="75647"/>
                        <a14:foregroundMark x1="61818" y1="75647" x2="59939" y2="69059"/>
                        <a14:foregroundMark x1="59939" y1="69059" x2="56242" y2="71137"/>
                        <a14:foregroundMark x1="56242" y1="71137" x2="53333" y2="81098"/>
                        <a14:foregroundMark x1="53333" y1="81098" x2="48152" y2="81765"/>
                        <a14:foregroundMark x1="48152" y1="81765" x2="43061" y2="70863"/>
                        <a14:foregroundMark x1="43061" y1="70863" x2="38788" y2="74392"/>
                        <a14:foregroundMark x1="38788" y1="74392" x2="37152" y2="79843"/>
                        <a14:foregroundMark x1="37152" y1="79843" x2="31848" y2="81255"/>
                        <a14:foregroundMark x1="31848" y1="81255" x2="27485" y2="76157"/>
                        <a14:foregroundMark x1="27485" y1="76157" x2="26121" y2="71216"/>
                        <a14:foregroundMark x1="26121" y1="71216" x2="21879" y2="67843"/>
                        <a14:foregroundMark x1="21879" y1="67843" x2="22788" y2="74627"/>
                        <a14:foregroundMark x1="22788" y1="74627" x2="19636" y2="81020"/>
                        <a14:foregroundMark x1="19636" y1="81020" x2="13788" y2="80863"/>
                        <a14:foregroundMark x1="13788" y1="80863" x2="10000" y2="73608"/>
                        <a14:foregroundMark x1="10000" y1="73608" x2="9091" y2="64745"/>
                        <a14:foregroundMark x1="9091" y1="64745" x2="3939" y2="62431"/>
                        <a14:foregroundMark x1="3939" y1="62431" x2="3091" y2="62549"/>
                        <a14:backgroundMark x1="20545" y1="41843" x2="20545" y2="41843"/>
                        <a14:backgroundMark x1="20697" y1="39843" x2="22030" y2="44863"/>
                        <a14:backgroundMark x1="21212" y1="51333" x2="20939" y2="41255"/>
                        <a14:backgroundMark x1="37364" y1="42588" x2="40000" y2="62157"/>
                        <a14:backgroundMark x1="45818" y1="42667" x2="46909" y2="59961"/>
                        <a14:backgroundMark x1="60879" y1="53882" x2="67182" y2="53686"/>
                        <a14:backgroundMark x1="71061" y1="40039" x2="72455" y2="57333"/>
                        <a14:backgroundMark x1="72455" y1="57333" x2="72182" y2="59686"/>
                      </a14:backgroundRemoval>
                    </a14:imgEffect>
                    <a14:imgEffect>
                      <a14:brightnessContrast bright="20000" contrast="20000"/>
                    </a14:imgEffect>
                  </a14:imgLayer>
                </a14:imgProps>
              </a:ext>
            </a:extLst>
          </a:blip>
          <a:srcRect t="17955" b="16461"/>
          <a:stretch/>
        </p:blipFill>
        <p:spPr>
          <a:xfrm>
            <a:off x="2138550" y="1360969"/>
            <a:ext cx="9923737" cy="5029200"/>
          </a:xfrm>
          <a:prstGeom prst="rect">
            <a:avLst/>
          </a:prstGeom>
        </p:spPr>
      </p:pic>
    </p:spTree>
    <p:extLst>
      <p:ext uri="{BB962C8B-B14F-4D97-AF65-F5344CB8AC3E}">
        <p14:creationId xmlns:p14="http://schemas.microsoft.com/office/powerpoint/2010/main" val="98382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ntent-photo-left-2">
    <p:bg>
      <p:bgPr>
        <a:solidFill>
          <a:schemeClr val="bg1"/>
        </a:solidFill>
        <a:effectLst/>
      </p:bgPr>
    </p:bg>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6064E41-DF59-6301-DE38-F0DFE24D713B}"/>
              </a:ext>
            </a:extLst>
          </p:cNvPr>
          <p:cNvPicPr>
            <a:picLocks noChangeAspect="1"/>
          </p:cNvPicPr>
          <p:nvPr userDrawn="1"/>
        </p:nvPicPr>
        <p:blipFill>
          <a:blip r:embed="rId2" cstate="screen">
            <a:extLst>
              <a:ext uri="{28A0092B-C50C-407E-A947-70E740481C1C}">
                <a14:useLocalDpi xmlns:a14="http://schemas.microsoft.com/office/drawing/2010/main"/>
              </a:ext>
            </a:extLst>
          </a:blip>
          <a:srcRect r="21679" b="4126"/>
          <a:stretch/>
        </p:blipFill>
        <p:spPr>
          <a:xfrm>
            <a:off x="8362184" y="2425441"/>
            <a:ext cx="3464835" cy="4432559"/>
          </a:xfrm>
          <a:prstGeom prst="rect">
            <a:avLst/>
          </a:prstGeom>
        </p:spPr>
      </p:pic>
      <p:sp>
        <p:nvSpPr>
          <p:cNvPr id="7" name="Picture Placeholder 5">
            <a:extLst>
              <a:ext uri="{FF2B5EF4-FFF2-40B4-BE49-F238E27FC236}">
                <a16:creationId xmlns:a16="http://schemas.microsoft.com/office/drawing/2014/main" id="{1CE716CA-F3AD-BE9A-11EE-F4AE1FACBEBB}"/>
              </a:ext>
            </a:extLst>
          </p:cNvPr>
          <p:cNvSpPr>
            <a:spLocks noGrp="1"/>
          </p:cNvSpPr>
          <p:nvPr>
            <p:ph type="pic" sz="quarter" idx="15" hasCustomPrompt="1"/>
          </p:nvPr>
        </p:nvSpPr>
        <p:spPr>
          <a:xfrm>
            <a:off x="0" y="0"/>
            <a:ext cx="4236021" cy="6858000"/>
          </a:xfrm>
          <a:prstGeom prst="rect">
            <a:avLst/>
          </a:prstGeom>
          <a:solidFill>
            <a:srgbClr val="C3CAD1"/>
          </a:solidFill>
          <a:ln>
            <a:noFill/>
          </a:ln>
        </p:spPr>
        <p:txBody>
          <a:bodyPr lIns="0" tIns="3657600" anchor="t"/>
          <a:lstStyle>
            <a:lvl1pPr marL="0" indent="0" algn="ctr">
              <a:buNone/>
              <a:defRPr>
                <a:solidFill>
                  <a:schemeClr val="bg1">
                    <a:lumMod val="65000"/>
                  </a:schemeClr>
                </a:solidFill>
              </a:defRPr>
            </a:lvl1pPr>
          </a:lstStyle>
          <a:p>
            <a:r>
              <a:rPr lang="en-US" dirty="0"/>
              <a:t>Click icon to add image</a:t>
            </a:r>
          </a:p>
        </p:txBody>
      </p:sp>
      <p:sp>
        <p:nvSpPr>
          <p:cNvPr id="10" name="Text Placeholder 13">
            <a:extLst>
              <a:ext uri="{FF2B5EF4-FFF2-40B4-BE49-F238E27FC236}">
                <a16:creationId xmlns:a16="http://schemas.microsoft.com/office/drawing/2014/main" id="{2D2C341C-5226-C6B0-870F-B3DA04CF8C06}"/>
              </a:ext>
            </a:extLst>
          </p:cNvPr>
          <p:cNvSpPr>
            <a:spLocks noGrp="1"/>
          </p:cNvSpPr>
          <p:nvPr>
            <p:ph type="body" sz="quarter" idx="24" hasCustomPrompt="1"/>
          </p:nvPr>
        </p:nvSpPr>
        <p:spPr>
          <a:xfrm>
            <a:off x="374904" y="6254496"/>
            <a:ext cx="3502152" cy="603504"/>
          </a:xfrm>
          <a:noFill/>
          <a:ln>
            <a:noFill/>
          </a:ln>
        </p:spPr>
        <p:txBody>
          <a:bodyPr lIns="0" tIns="0" rIns="0" bIns="137160" anchor="b" anchorCtr="0">
            <a:noAutofit/>
          </a:bodyPr>
          <a:lstStyle>
            <a:lvl1pPr marL="0" indent="0" algn="l">
              <a:lnSpc>
                <a:spcPct val="110000"/>
              </a:lnSpc>
              <a:buNone/>
              <a:defRPr sz="1200">
                <a:solidFill>
                  <a:schemeClr val="bg1"/>
                </a:solidFill>
              </a:defRPr>
            </a:lvl1pPr>
          </a:lstStyle>
          <a:p>
            <a:pPr lvl="0"/>
            <a:r>
              <a:rPr lang="en-US" dirty="0"/>
              <a:t>Click to add optional caption</a:t>
            </a:r>
          </a:p>
        </p:txBody>
      </p:sp>
      <p:sp>
        <p:nvSpPr>
          <p:cNvPr id="14" name="Text Placeholder 12">
            <a:extLst>
              <a:ext uri="{FF2B5EF4-FFF2-40B4-BE49-F238E27FC236}">
                <a16:creationId xmlns:a16="http://schemas.microsoft.com/office/drawing/2014/main" id="{4D21E25E-D547-BB0C-056B-1E4BED8276AA}"/>
              </a:ext>
            </a:extLst>
          </p:cNvPr>
          <p:cNvSpPr>
            <a:spLocks noGrp="1"/>
          </p:cNvSpPr>
          <p:nvPr>
            <p:ph type="body" sz="quarter" idx="38"/>
          </p:nvPr>
        </p:nvSpPr>
        <p:spPr>
          <a:xfrm>
            <a:off x="5645567" y="1700784"/>
            <a:ext cx="5632035" cy="424281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16AA105-7DBD-9DF3-02C8-4B214942C574}"/>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5" name="Slide Number Placeholder 14">
            <a:extLst>
              <a:ext uri="{FF2B5EF4-FFF2-40B4-BE49-F238E27FC236}">
                <a16:creationId xmlns:a16="http://schemas.microsoft.com/office/drawing/2014/main" id="{47A82C0C-F619-67C1-0650-12EB4F6E4C92}"/>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13" name="Title Placeholder 1">
            <a:extLst>
              <a:ext uri="{FF2B5EF4-FFF2-40B4-BE49-F238E27FC236}">
                <a16:creationId xmlns:a16="http://schemas.microsoft.com/office/drawing/2014/main" id="{CA319771-81AD-70B6-9B93-37CF5CF8A059}"/>
              </a:ext>
            </a:extLst>
          </p:cNvPr>
          <p:cNvSpPr>
            <a:spLocks noGrp="1"/>
          </p:cNvSpPr>
          <p:nvPr>
            <p:ph type="title" hasCustomPrompt="1"/>
          </p:nvPr>
        </p:nvSpPr>
        <p:spPr>
          <a:xfrm>
            <a:off x="5645567" y="328233"/>
            <a:ext cx="5632035" cy="454590"/>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16" name="Text Placeholder 19">
            <a:extLst>
              <a:ext uri="{FF2B5EF4-FFF2-40B4-BE49-F238E27FC236}">
                <a16:creationId xmlns:a16="http://schemas.microsoft.com/office/drawing/2014/main" id="{EA425197-749C-CB78-C686-14ED5183A3DD}"/>
              </a:ext>
            </a:extLst>
          </p:cNvPr>
          <p:cNvSpPr>
            <a:spLocks noGrp="1"/>
          </p:cNvSpPr>
          <p:nvPr>
            <p:ph type="body" sz="quarter" idx="37" hasCustomPrompt="1"/>
          </p:nvPr>
        </p:nvSpPr>
        <p:spPr>
          <a:xfrm>
            <a:off x="5645568" y="782823"/>
            <a:ext cx="5632035" cy="387838"/>
          </a:xfrm>
        </p:spPr>
        <p:txBody>
          <a:bodyPr/>
          <a:lstStyle>
            <a:lvl1pPr marL="0" indent="0">
              <a:buNone/>
              <a:defRPr spc="-20" baseline="0">
                <a:solidFill>
                  <a:schemeClr val="tx1"/>
                </a:solidFill>
              </a:defRPr>
            </a:lvl1pPr>
          </a:lstStyle>
          <a:p>
            <a:pPr lvl="0"/>
            <a:r>
              <a:rPr lang="en-US" dirty="0"/>
              <a:t>Click to add subheading (optional)</a:t>
            </a:r>
          </a:p>
        </p:txBody>
      </p:sp>
      <p:pic>
        <p:nvPicPr>
          <p:cNvPr id="17" name="Picture 16" descr="Logo&#10;&#10;AI-generated content may be incorrect.">
            <a:extLst>
              <a:ext uri="{FF2B5EF4-FFF2-40B4-BE49-F238E27FC236}">
                <a16:creationId xmlns:a16="http://schemas.microsoft.com/office/drawing/2014/main" id="{C9041EAC-7B34-A368-EFBF-FFF1A106BC79}"/>
              </a:ext>
            </a:extLst>
          </p:cNvPr>
          <p:cNvPicPr>
            <a:picLocks noChangeAspect="1"/>
          </p:cNvPicPr>
          <p:nvPr userDrawn="1"/>
        </p:nvPicPr>
        <p:blipFill>
          <a:blip r:embed="rId4"/>
          <a:srcRect t="17955" b="15378"/>
          <a:stretch/>
        </p:blipFill>
        <p:spPr>
          <a:xfrm>
            <a:off x="4609083" y="290704"/>
            <a:ext cx="914400" cy="471055"/>
          </a:xfrm>
          <a:prstGeom prst="rect">
            <a:avLst/>
          </a:prstGeom>
        </p:spPr>
      </p:pic>
    </p:spTree>
    <p:extLst>
      <p:ext uri="{BB962C8B-B14F-4D97-AF65-F5344CB8AC3E}">
        <p14:creationId xmlns:p14="http://schemas.microsoft.com/office/powerpoint/2010/main" val="13844727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idea-with-support-text">
    <p:bg>
      <p:bgPr>
        <a:solidFill>
          <a:schemeClr val="bg1"/>
        </a:solidFill>
        <a:effectLst/>
      </p:bgPr>
    </p:bg>
    <p:spTree>
      <p:nvGrpSpPr>
        <p:cNvPr id="1" name=""/>
        <p:cNvGrpSpPr/>
        <p:nvPr/>
      </p:nvGrpSpPr>
      <p:grpSpPr>
        <a:xfrm>
          <a:off x="0" y="0"/>
          <a:ext cx="0" cy="0"/>
          <a:chOff x="0" y="0"/>
          <a:chExt cx="0" cy="0"/>
        </a:xfrm>
      </p:grpSpPr>
      <p:pic>
        <p:nvPicPr>
          <p:cNvPr id="3" name="Picture 2" descr="Logo, company name&#10;&#10;AI-generated content may be incorrect.">
            <a:extLst>
              <a:ext uri="{FF2B5EF4-FFF2-40B4-BE49-F238E27FC236}">
                <a16:creationId xmlns:a16="http://schemas.microsoft.com/office/drawing/2014/main" id="{D026C6A1-CA77-A75B-8DF4-FCBEBEF63B1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32103" y="2365732"/>
            <a:ext cx="4496423" cy="4492268"/>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tx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solidFill>
            <a:schemeClr val="tx2"/>
          </a:soli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B413611B-0AEB-E25E-602A-8BA07E7C7F37}"/>
              </a:ext>
            </a:extLst>
          </p:cNvPr>
          <p:cNvSpPr>
            <a:spLocks noGrp="1"/>
          </p:cNvSpPr>
          <p:nvPr>
            <p:ph type="dt" sz="half" idx="14"/>
          </p:nvPr>
        </p:nvSpPr>
        <p:spPr/>
        <p:txBody>
          <a:bodyPr/>
          <a:lstStyle/>
          <a:p>
            <a:pPr>
              <a:defRPr/>
            </a:pPr>
            <a:fld id="{DF528212-F1BD-48AD-BB0A-F5539A01FD28}" type="datetime1">
              <a:rPr lang="en-US" smtClean="0"/>
              <a:t>9/21/2026</a:t>
            </a:fld>
            <a:endParaRPr lang="en-US" dirty="0"/>
          </a:p>
        </p:txBody>
      </p:sp>
      <p:sp>
        <p:nvSpPr>
          <p:cNvPr id="9" name="Footer Placeholder 8">
            <a:extLst>
              <a:ext uri="{FF2B5EF4-FFF2-40B4-BE49-F238E27FC236}">
                <a16:creationId xmlns:a16="http://schemas.microsoft.com/office/drawing/2014/main" id="{AF78E56C-649B-84D7-883E-399BED309F99}"/>
              </a:ext>
            </a:extLst>
          </p:cNvPr>
          <p:cNvSpPr>
            <a:spLocks noGrp="1"/>
          </p:cNvSpPr>
          <p:nvPr>
            <p:ph type="ftr" sz="quarter" idx="15"/>
          </p:nvPr>
        </p:nvSpPr>
        <p:spPr>
          <a:xfrm>
            <a:off x="1163212" y="6356350"/>
            <a:ext cx="4757297"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24FCBB44-51F9-6FA3-085E-EB9F2164541C}"/>
              </a:ext>
            </a:extLst>
          </p:cNvPr>
          <p:cNvSpPr>
            <a:spLocks noGrp="1"/>
          </p:cNvSpPr>
          <p:nvPr>
            <p:ph type="sldNum" sz="quarter" idx="16"/>
          </p:nvPr>
        </p:nvSpPr>
        <p:spPr/>
        <p:txBody>
          <a:bodyPr/>
          <a:lstStyle/>
          <a:p>
            <a:fld id="{F4BAA12D-5F28-3140-935A-44BF4B54B6B6}" type="slidenum">
              <a:rPr lang="en-US" smtClean="0"/>
              <a:pPr/>
              <a:t>‹#›</a:t>
            </a:fld>
            <a:endParaRPr lang="en-US" dirty="0"/>
          </a:p>
        </p:txBody>
      </p:sp>
      <p:pic>
        <p:nvPicPr>
          <p:cNvPr id="4" name="Picture 3" descr="Logo&#10;&#10;AI-generated content may be incorrect.">
            <a:extLst>
              <a:ext uri="{FF2B5EF4-FFF2-40B4-BE49-F238E27FC236}">
                <a16:creationId xmlns:a16="http://schemas.microsoft.com/office/drawing/2014/main" id="{EA601A07-0F7E-F9D4-E8D5-819B4A56D62B}"/>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81287355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1-idea-with-support-text">
    <p:bg>
      <p:bgPr>
        <a:solidFill>
          <a:schemeClr val="bg1"/>
        </a:solidFill>
        <a:effectLst/>
      </p:bgPr>
    </p:bg>
    <p:spTree>
      <p:nvGrpSpPr>
        <p:cNvPr id="1" name=""/>
        <p:cNvGrpSpPr/>
        <p:nvPr/>
      </p:nvGrpSpPr>
      <p:grpSpPr>
        <a:xfrm>
          <a:off x="0" y="0"/>
          <a:ext cx="0" cy="0"/>
          <a:chOff x="0" y="0"/>
          <a:chExt cx="0" cy="0"/>
        </a:xfrm>
      </p:grpSpPr>
      <p:pic>
        <p:nvPicPr>
          <p:cNvPr id="7" name="Picture 6" descr="Logo&#10;&#10;AI-generated content may be incorrect.">
            <a:extLst>
              <a:ext uri="{FF2B5EF4-FFF2-40B4-BE49-F238E27FC236}">
                <a16:creationId xmlns:a16="http://schemas.microsoft.com/office/drawing/2014/main" id="{C9EC4948-C9AD-FC14-3A4C-CC5457FCAA4C}"/>
              </a:ext>
            </a:extLst>
          </p:cNvPr>
          <p:cNvPicPr/>
          <p:nvPr userDrawn="1"/>
        </p:nvPicPr>
        <p:blipFill>
          <a:blip r:embed="rId2">
            <a:duotone>
              <a:srgbClr val="EAEBEA">
                <a:shade val="45000"/>
                <a:satMod val="135000"/>
              </a:srgbClr>
              <a:prstClr val="white"/>
            </a:duotone>
            <a:alphaModFix amt="20000"/>
            <a:extLst>
              <a:ext uri="{BEBA8EAE-BF5A-486C-A8C5-ECC9F3942E4B}">
                <a14:imgProps xmlns:a14="http://schemas.microsoft.com/office/drawing/2010/main">
                  <a14:imgLayer r:embed="rId3">
                    <a14:imgEffect>
                      <a14:backgroundRemoval t="21059" b="80863" l="2182" r="97606">
                        <a14:foregroundMark x1="9758" y1="29490" x2="9758" y2="29490"/>
                        <a14:foregroundMark x1="9758" y1="29373" x2="9758" y2="29373"/>
                        <a14:foregroundMark x1="25758" y1="70824" x2="25758" y2="70824"/>
                        <a14:foregroundMark x1="3364" y1="40392" x2="8000" y2="40392"/>
                        <a14:foregroundMark x1="8000" y1="40392" x2="10091" y2="26039"/>
                        <a14:foregroundMark x1="10091" y1="26039" x2="13485" y2="21333"/>
                        <a14:foregroundMark x1="13485" y1="21333" x2="18121" y2="21137"/>
                        <a14:foregroundMark x1="18121" y1="21137" x2="21939" y2="26039"/>
                        <a14:foregroundMark x1="21939" y1="26039" x2="23788" y2="31961"/>
                        <a14:foregroundMark x1="23788" y1="31961" x2="23848" y2="33373"/>
                        <a14:foregroundMark x1="7061" y1="40863" x2="2212" y2="40118"/>
                        <a14:foregroundMark x1="91636" y1="38392" x2="95303" y2="41059"/>
                        <a14:foregroundMark x1="95303" y1="41059" x2="97636" y2="40588"/>
                        <a14:foregroundMark x1="97212" y1="61412" x2="92848" y2="61294"/>
                        <a14:foregroundMark x1="92848" y1="61294" x2="88152" y2="79922"/>
                        <a14:foregroundMark x1="88152" y1="79922" x2="83121" y2="81412"/>
                        <a14:foregroundMark x1="83121" y1="81412" x2="80061" y2="77765"/>
                        <a14:foregroundMark x1="80061" y1="77765" x2="76515" y2="67412"/>
                        <a14:foregroundMark x1="76515" y1="67412" x2="73576" y2="72549"/>
                        <a14:foregroundMark x1="73576" y1="72549" x2="72424" y2="77412"/>
                        <a14:foregroundMark x1="72424" y1="77412" x2="69545" y2="81255"/>
                        <a14:foregroundMark x1="69545" y1="81255" x2="65697" y2="80784"/>
                        <a14:foregroundMark x1="65697" y1="80784" x2="61818" y2="75647"/>
                        <a14:foregroundMark x1="61818" y1="75647" x2="59939" y2="69059"/>
                        <a14:foregroundMark x1="59939" y1="69059" x2="56242" y2="71137"/>
                        <a14:foregroundMark x1="56242" y1="71137" x2="53333" y2="81098"/>
                        <a14:foregroundMark x1="53333" y1="81098" x2="48152" y2="81765"/>
                        <a14:foregroundMark x1="48152" y1="81765" x2="43061" y2="70863"/>
                        <a14:foregroundMark x1="43061" y1="70863" x2="38788" y2="74392"/>
                        <a14:foregroundMark x1="38788" y1="74392" x2="37152" y2="79843"/>
                        <a14:foregroundMark x1="37152" y1="79843" x2="31848" y2="81255"/>
                        <a14:foregroundMark x1="31848" y1="81255" x2="27485" y2="76157"/>
                        <a14:foregroundMark x1="27485" y1="76157" x2="26121" y2="71216"/>
                        <a14:foregroundMark x1="26121" y1="71216" x2="21879" y2="67843"/>
                        <a14:foregroundMark x1="21879" y1="67843" x2="22788" y2="74627"/>
                        <a14:foregroundMark x1="22788" y1="74627" x2="19636" y2="81020"/>
                        <a14:foregroundMark x1="19636" y1="81020" x2="13788" y2="80863"/>
                        <a14:foregroundMark x1="13788" y1="80863" x2="10000" y2="73608"/>
                        <a14:foregroundMark x1="10000" y1="73608" x2="9091" y2="64745"/>
                        <a14:foregroundMark x1="9091" y1="64745" x2="3939" y2="62431"/>
                        <a14:foregroundMark x1="3939" y1="62431" x2="3091" y2="62549"/>
                        <a14:backgroundMark x1="20545" y1="41843" x2="20545" y2="41843"/>
                        <a14:backgroundMark x1="20697" y1="39843" x2="22030" y2="44863"/>
                        <a14:backgroundMark x1="21212" y1="51333" x2="20939" y2="41255"/>
                        <a14:backgroundMark x1="37364" y1="42588" x2="40000" y2="62157"/>
                        <a14:backgroundMark x1="45818" y1="42667" x2="46909" y2="59961"/>
                        <a14:backgroundMark x1="60879" y1="53882" x2="67182" y2="53686"/>
                        <a14:backgroundMark x1="71061" y1="40039" x2="72455" y2="57333"/>
                        <a14:backgroundMark x1="72455" y1="57333" x2="72182" y2="59686"/>
                      </a14:backgroundRemoval>
                    </a14:imgEffect>
                    <a14:imgEffect>
                      <a14:brightnessContrast bright="20000" contrast="20000"/>
                    </a14:imgEffect>
                  </a14:imgLayer>
                </a14:imgProps>
              </a:ext>
            </a:extLst>
          </a:blip>
          <a:srcRect t="17955" b="16461"/>
          <a:stretch/>
        </p:blipFill>
        <p:spPr>
          <a:xfrm>
            <a:off x="-324762" y="261467"/>
            <a:ext cx="12500509" cy="6335066"/>
          </a:xfrm>
          <a:prstGeom prst="rect">
            <a:avLst/>
          </a:prstGeom>
        </p:spPr>
      </p:pic>
      <p:sp>
        <p:nvSpPr>
          <p:cNvPr id="2" name="Title 1">
            <a:extLst>
              <a:ext uri="{FF2B5EF4-FFF2-40B4-BE49-F238E27FC236}">
                <a16:creationId xmlns:a16="http://schemas.microsoft.com/office/drawing/2014/main" id="{A9355CF2-BE45-5D15-57AB-87A35BEE8890}"/>
              </a:ext>
            </a:extLst>
          </p:cNvPr>
          <p:cNvSpPr>
            <a:spLocks noGrp="1"/>
          </p:cNvSpPr>
          <p:nvPr>
            <p:ph type="title"/>
          </p:nvPr>
        </p:nvSpPr>
        <p:spPr>
          <a:xfrm>
            <a:off x="915923" y="775504"/>
            <a:ext cx="10003536" cy="2223125"/>
          </a:xfrm>
          <a:prstGeom prst="rect">
            <a:avLst/>
          </a:prstGeom>
        </p:spPr>
        <p:txBody>
          <a:bodyPr lIns="0" rIns="0" bIns="0" anchor="b">
            <a:noAutofit/>
          </a:bodyPr>
          <a:lstStyle>
            <a:lvl1pPr>
              <a:defRPr sz="4800">
                <a:solidFill>
                  <a:schemeClr val="tx1"/>
                </a:solidFill>
              </a:defRPr>
            </a:lvl1pPr>
          </a:lstStyle>
          <a:p>
            <a:r>
              <a:rPr lang="en-US"/>
              <a:t>Click to edit Master title style</a:t>
            </a:r>
            <a:endParaRPr lang="en-US" dirty="0"/>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914399" y="4121150"/>
            <a:ext cx="10003536" cy="1690335"/>
          </a:xfrm>
          <a:solidFill>
            <a:schemeClr val="tx2"/>
          </a:solidFill>
        </p:spPr>
        <p:txBody>
          <a:bodyPr wrap="square" lIns="548640" tIns="365760" rIns="548640" bIns="365760" anchor="ctr">
            <a:spAutoFit/>
          </a:bodyPr>
          <a:lstStyle>
            <a:lvl1pPr marL="0" indent="0">
              <a:lnSpc>
                <a:spcPct val="110000"/>
              </a:lnSpc>
              <a:buNone/>
              <a:defRPr sz="1900">
                <a:solidFill>
                  <a:schemeClr val="bg1"/>
                </a:solidFill>
              </a:defRPr>
            </a:lvl1pPr>
          </a:lstStyle>
          <a:p>
            <a:pPr lvl="0"/>
            <a:r>
              <a:rPr lang="en-US" dirty="0"/>
              <a:t>Click to add text.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Ineter</a:t>
            </a:r>
            <a:r>
              <a:rPr lang="en-US" dirty="0"/>
              <a:t> nec </a:t>
            </a:r>
            <a:r>
              <a:rPr lang="en-US" dirty="0" err="1"/>
              <a:t>odio</a:t>
            </a:r>
            <a:r>
              <a:rPr lang="en-US" dirty="0"/>
              <a:t>. </a:t>
            </a:r>
            <a:r>
              <a:rPr lang="en-US" dirty="0" err="1"/>
              <a:t>Praesent</a:t>
            </a:r>
            <a:r>
              <a:rPr lang="en-US" dirty="0"/>
              <a:t> </a:t>
            </a:r>
            <a:r>
              <a:rPr lang="en-US" dirty="0" err="1"/>
              <a:t>suspendisse</a:t>
            </a:r>
            <a:r>
              <a:rPr lang="en-US" dirty="0"/>
              <a:t> </a:t>
            </a:r>
            <a:r>
              <a:rPr lang="en-US" dirty="0" err="1"/>
              <a:t>laoreet</a:t>
            </a:r>
            <a:r>
              <a:rPr lang="en-US" dirty="0"/>
              <a:t> </a:t>
            </a:r>
            <a:r>
              <a:rPr lang="en-US" dirty="0" err="1"/>
              <a:t>purus</a:t>
            </a:r>
            <a:r>
              <a:rPr lang="en-US" dirty="0"/>
              <a:t> et </a:t>
            </a:r>
            <a:r>
              <a:rPr lang="en-US" dirty="0" err="1"/>
              <a:t>enim</a:t>
            </a:r>
            <a:r>
              <a:rPr lang="en-US" dirty="0"/>
              <a:t> auctor, vel </a:t>
            </a:r>
            <a:r>
              <a:rPr lang="en-US" dirty="0" err="1"/>
              <a:t>interdum</a:t>
            </a:r>
            <a:r>
              <a:rPr lang="en-US" dirty="0"/>
              <a:t> </a:t>
            </a:r>
            <a:r>
              <a:rPr lang="en-US" dirty="0" err="1"/>
              <a:t>justo</a:t>
            </a:r>
            <a:r>
              <a:rPr lang="en-US" dirty="0"/>
              <a:t> </a:t>
            </a:r>
            <a:r>
              <a:rPr lang="en-US" dirty="0" err="1"/>
              <a:t>tincidunt</a:t>
            </a:r>
            <a:r>
              <a:rPr lang="en-US" dirty="0"/>
              <a:t>. Donec </a:t>
            </a:r>
            <a:r>
              <a:rPr lang="en-US" dirty="0" err="1"/>
              <a:t>eleifend</a:t>
            </a:r>
            <a:r>
              <a:rPr lang="en-US" dirty="0"/>
              <a:t> </a:t>
            </a:r>
            <a:r>
              <a:rPr lang="en-US" dirty="0" err="1"/>
              <a:t>orci</a:t>
            </a:r>
            <a:r>
              <a:rPr lang="en-US" dirty="0"/>
              <a:t> non </a:t>
            </a:r>
            <a:r>
              <a:rPr lang="en-US" dirty="0" err="1"/>
              <a:t>porttitor</a:t>
            </a:r>
            <a:r>
              <a:rPr lang="en-US" dirty="0"/>
              <a:t> </a:t>
            </a:r>
            <a:r>
              <a:rPr lang="en-US" dirty="0" err="1"/>
              <a:t>scelerisque</a:t>
            </a:r>
            <a:r>
              <a:rPr lang="en-US" dirty="0"/>
              <a:t>.</a:t>
            </a:r>
          </a:p>
        </p:txBody>
      </p:sp>
      <p:sp>
        <p:nvSpPr>
          <p:cNvPr id="5" name="Text Placeholder 5">
            <a:extLst>
              <a:ext uri="{FF2B5EF4-FFF2-40B4-BE49-F238E27FC236}">
                <a16:creationId xmlns:a16="http://schemas.microsoft.com/office/drawing/2014/main" id="{E65BE62F-E256-0F4F-4A42-36112DA34705}"/>
              </a:ext>
            </a:extLst>
          </p:cNvPr>
          <p:cNvSpPr>
            <a:spLocks noGrp="1"/>
          </p:cNvSpPr>
          <p:nvPr>
            <p:ph type="body" sz="quarter" idx="13"/>
          </p:nvPr>
        </p:nvSpPr>
        <p:spPr>
          <a:xfrm>
            <a:off x="914399" y="2998629"/>
            <a:ext cx="10003536" cy="1122521"/>
          </a:xfrm>
        </p:spPr>
        <p:txBody>
          <a:bodyPr anchor="ctr">
            <a:noAutofit/>
          </a:bodyPr>
          <a:lstStyle>
            <a:lvl1pPr marL="0" indent="0" algn="l">
              <a:buNone/>
              <a:defRPr sz="240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12" name="Picture 11">
            <a:extLst>
              <a:ext uri="{FF2B5EF4-FFF2-40B4-BE49-F238E27FC236}">
                <a16:creationId xmlns:a16="http://schemas.microsoft.com/office/drawing/2014/main" id="{9344B288-869E-FEF3-B2A3-570667173895}"/>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9" name="Rectangle 18">
            <a:extLst>
              <a:ext uri="{FF2B5EF4-FFF2-40B4-BE49-F238E27FC236}">
                <a16:creationId xmlns:a16="http://schemas.microsoft.com/office/drawing/2014/main" id="{9B2EEDEF-8C67-0FEE-7A5A-F9872906BB70}"/>
              </a:ext>
            </a:extLst>
          </p:cNvPr>
          <p:cNvSpPr/>
          <p:nvPr userDrawn="1"/>
        </p:nvSpPr>
        <p:spPr>
          <a:xfrm rot="10800000">
            <a:off x="912875" y="3123596"/>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B413611B-0AEB-E25E-602A-8BA07E7C7F37}"/>
              </a:ext>
            </a:extLst>
          </p:cNvPr>
          <p:cNvSpPr>
            <a:spLocks noGrp="1"/>
          </p:cNvSpPr>
          <p:nvPr>
            <p:ph type="dt" sz="half" idx="14"/>
          </p:nvPr>
        </p:nvSpPr>
        <p:spPr/>
        <p:txBody>
          <a:bodyPr/>
          <a:lstStyle/>
          <a:p>
            <a:pPr>
              <a:defRPr/>
            </a:pPr>
            <a:fld id="{89E4A423-7B9D-4055-AFDE-F46D6D6600FF}" type="datetime1">
              <a:rPr lang="en-US" smtClean="0"/>
              <a:t>9/21/2026</a:t>
            </a:fld>
            <a:endParaRPr lang="en-US" dirty="0"/>
          </a:p>
        </p:txBody>
      </p:sp>
      <p:sp>
        <p:nvSpPr>
          <p:cNvPr id="9" name="Footer Placeholder 8">
            <a:extLst>
              <a:ext uri="{FF2B5EF4-FFF2-40B4-BE49-F238E27FC236}">
                <a16:creationId xmlns:a16="http://schemas.microsoft.com/office/drawing/2014/main" id="{AF78E56C-649B-84D7-883E-399BED309F99}"/>
              </a:ext>
            </a:extLst>
          </p:cNvPr>
          <p:cNvSpPr>
            <a:spLocks noGrp="1"/>
          </p:cNvSpPr>
          <p:nvPr>
            <p:ph type="ftr" sz="quarter" idx="15"/>
          </p:nvPr>
        </p:nvSpPr>
        <p:spPr>
          <a:xfrm>
            <a:off x="1163212" y="6356350"/>
            <a:ext cx="4692643"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24FCBB44-51F9-6FA3-085E-EB9F2164541C}"/>
              </a:ext>
            </a:extLst>
          </p:cNvPr>
          <p:cNvSpPr>
            <a:spLocks noGrp="1"/>
          </p:cNvSpPr>
          <p:nvPr>
            <p:ph type="sldNum" sz="quarter" idx="16"/>
          </p:nvPr>
        </p:nvSpPr>
        <p:spPr/>
        <p:txBody>
          <a:bodyPr/>
          <a:lstStyle/>
          <a:p>
            <a:fld id="{F4BAA12D-5F28-3140-935A-44BF4B54B6B6}" type="slidenum">
              <a:rPr lang="en-US" smtClean="0"/>
              <a:pPr/>
              <a:t>‹#›</a:t>
            </a:fld>
            <a:endParaRPr lang="en-US" dirty="0"/>
          </a:p>
        </p:txBody>
      </p:sp>
      <p:pic>
        <p:nvPicPr>
          <p:cNvPr id="4" name="Picture 3" descr="Logo&#10;&#10;AI-generated content may be incorrect.">
            <a:extLst>
              <a:ext uri="{FF2B5EF4-FFF2-40B4-BE49-F238E27FC236}">
                <a16:creationId xmlns:a16="http://schemas.microsoft.com/office/drawing/2014/main" id="{EA601A07-0F7E-F9D4-E8D5-819B4A56D62B}"/>
              </a:ext>
            </a:extLst>
          </p:cNvPr>
          <p:cNvPicPr>
            <a:picLocks noChangeAspect="1"/>
          </p:cNvPicPr>
          <p:nvPr userDrawn="1"/>
        </p:nvPicPr>
        <p:blipFill>
          <a:blip r:embed="rId5"/>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14831488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ideas-with-photo">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1176930" y="1815932"/>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1176930" y="2485034"/>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0" y="4105656"/>
            <a:ext cx="11830050" cy="2752344"/>
          </a:xfrm>
          <a:solidFill>
            <a:srgbClr val="C3CAD1"/>
          </a:solidFill>
          <a:ln>
            <a:noFill/>
          </a:ln>
        </p:spPr>
        <p:txBody>
          <a:bodyPr tIns="164592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825B179B-754F-E075-416F-58FDF815CA23}"/>
              </a:ext>
            </a:extLst>
          </p:cNvPr>
          <p:cNvSpPr>
            <a:spLocks noGrp="1"/>
          </p:cNvSpPr>
          <p:nvPr>
            <p:ph type="body" sz="quarter" idx="24" hasCustomPrompt="1"/>
          </p:nvPr>
        </p:nvSpPr>
        <p:spPr>
          <a:xfrm>
            <a:off x="0" y="6400799"/>
            <a:ext cx="11529391" cy="457201"/>
          </a:xfrm>
          <a:noFill/>
          <a:ln>
            <a:noFill/>
          </a:ln>
        </p:spPr>
        <p:txBody>
          <a:bodyPr lIns="182880" tIns="0" rIns="182880" bIns="137160" anchor="b" anchorCtr="0">
            <a:noAutofit/>
          </a:bodyPr>
          <a:lstStyle>
            <a:lvl1pPr marL="0" indent="0">
              <a:lnSpc>
                <a:spcPct val="110000"/>
              </a:lnSpc>
              <a:buNone/>
              <a:defRPr sz="1200">
                <a:solidFill>
                  <a:schemeClr val="bg1"/>
                </a:solidFill>
              </a:defRPr>
            </a:lvl1pPr>
          </a:lstStyle>
          <a:p>
            <a:pPr lvl="0"/>
            <a:r>
              <a:rPr lang="en-US" dirty="0"/>
              <a:t>Click to add optional caption</a:t>
            </a:r>
          </a:p>
        </p:txBody>
      </p:sp>
      <p:sp>
        <p:nvSpPr>
          <p:cNvPr id="4" name="Rectangle 3">
            <a:extLst>
              <a:ext uri="{FF2B5EF4-FFF2-40B4-BE49-F238E27FC236}">
                <a16:creationId xmlns:a16="http://schemas.microsoft.com/office/drawing/2014/main" id="{1F14AD5D-B2B5-2D86-5607-F93500D5A829}"/>
              </a:ext>
            </a:extLst>
          </p:cNvPr>
          <p:cNvSpPr/>
          <p:nvPr userDrawn="1"/>
        </p:nvSpPr>
        <p:spPr>
          <a:xfrm rot="16200000">
            <a:off x="728872" y="223682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BB44406A-7064-09CD-0D32-B50A4C2A471D}"/>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ext Placeholder 11">
            <a:extLst>
              <a:ext uri="{FF2B5EF4-FFF2-40B4-BE49-F238E27FC236}">
                <a16:creationId xmlns:a16="http://schemas.microsoft.com/office/drawing/2014/main" id="{5550671B-40D3-6B53-A651-02217D09EBC7}"/>
              </a:ext>
            </a:extLst>
          </p:cNvPr>
          <p:cNvSpPr>
            <a:spLocks noGrp="1"/>
          </p:cNvSpPr>
          <p:nvPr>
            <p:ph type="body" sz="quarter" idx="38"/>
          </p:nvPr>
        </p:nvSpPr>
        <p:spPr>
          <a:xfrm>
            <a:off x="6379865" y="1815932"/>
            <a:ext cx="4791456"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4" name="Text Placeholder 13">
            <a:extLst>
              <a:ext uri="{FF2B5EF4-FFF2-40B4-BE49-F238E27FC236}">
                <a16:creationId xmlns:a16="http://schemas.microsoft.com/office/drawing/2014/main" id="{57650E2F-D63F-64A0-264F-AB6835C74839}"/>
              </a:ext>
            </a:extLst>
          </p:cNvPr>
          <p:cNvSpPr>
            <a:spLocks noGrp="1"/>
          </p:cNvSpPr>
          <p:nvPr>
            <p:ph type="body" sz="quarter" idx="39"/>
          </p:nvPr>
        </p:nvSpPr>
        <p:spPr>
          <a:xfrm>
            <a:off x="6379865" y="2485034"/>
            <a:ext cx="4791456" cy="1197864"/>
          </a:xfrm>
          <a:noFill/>
          <a:ln>
            <a:noFill/>
          </a:ln>
        </p:spPr>
        <p:txBody>
          <a:bodyPr lIns="274320" tIns="0" rIns="0" bIns="0" anchor="t" anchorCtr="0">
            <a:noAutofit/>
          </a:bodyPr>
          <a:lstStyle>
            <a:lvl1pPr marL="0" indent="0">
              <a:lnSpc>
                <a:spcPct val="100000"/>
              </a:lnSpc>
              <a:buNone/>
              <a:defRPr sz="1900">
                <a:solidFill>
                  <a:schemeClr val="tx1"/>
                </a:solidFill>
              </a:defRPr>
            </a:lvl1pPr>
          </a:lstStyle>
          <a:p>
            <a:pPr lvl="0"/>
            <a:r>
              <a:rPr lang="en-US"/>
              <a:t>Click to edit Master text styles</a:t>
            </a:r>
          </a:p>
        </p:txBody>
      </p:sp>
      <p:sp>
        <p:nvSpPr>
          <p:cNvPr id="25" name="Rectangle 24">
            <a:extLst>
              <a:ext uri="{FF2B5EF4-FFF2-40B4-BE49-F238E27FC236}">
                <a16:creationId xmlns:a16="http://schemas.microsoft.com/office/drawing/2014/main" id="{0368FBFD-4E2A-68B9-526C-938F5B7C839F}"/>
              </a:ext>
            </a:extLst>
          </p:cNvPr>
          <p:cNvSpPr/>
          <p:nvPr userDrawn="1"/>
        </p:nvSpPr>
        <p:spPr>
          <a:xfrm rot="16200000">
            <a:off x="5931807" y="223682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45474D73-F9BE-8323-9710-2D943D074AA7}"/>
              </a:ext>
            </a:extLst>
          </p:cNvPr>
          <p:cNvSpPr>
            <a:spLocks noGrp="1"/>
          </p:cNvSpPr>
          <p:nvPr>
            <p:ph type="sldNum" sz="quarter" idx="42"/>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sp>
        <p:nvSpPr>
          <p:cNvPr id="5" name="Title Placeholder 1">
            <a:extLst>
              <a:ext uri="{FF2B5EF4-FFF2-40B4-BE49-F238E27FC236}">
                <a16:creationId xmlns:a16="http://schemas.microsoft.com/office/drawing/2014/main" id="{8A2984ED-459D-08F0-9726-7A6EAF743ABB}"/>
              </a:ext>
            </a:extLst>
          </p:cNvPr>
          <p:cNvSpPr>
            <a:spLocks noGrp="1"/>
          </p:cNvSpPr>
          <p:nvPr>
            <p:ph type="title" hasCustomPrompt="1"/>
          </p:nvPr>
        </p:nvSpPr>
        <p:spPr>
          <a:xfrm>
            <a:off x="1163212" y="328232"/>
            <a:ext cx="9994393" cy="433527"/>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7" name="Text Placeholder 19">
            <a:extLst>
              <a:ext uri="{FF2B5EF4-FFF2-40B4-BE49-F238E27FC236}">
                <a16:creationId xmlns:a16="http://schemas.microsoft.com/office/drawing/2014/main" id="{1E6EF5E6-8092-22A0-0CC2-AA43650FC6F6}"/>
              </a:ext>
            </a:extLst>
          </p:cNvPr>
          <p:cNvSpPr>
            <a:spLocks noGrp="1"/>
          </p:cNvSpPr>
          <p:nvPr>
            <p:ph type="body" sz="quarter" idx="37" hasCustomPrompt="1"/>
          </p:nvPr>
        </p:nvSpPr>
        <p:spPr>
          <a:xfrm>
            <a:off x="1163213" y="782823"/>
            <a:ext cx="9994393" cy="596900"/>
          </a:xfrm>
        </p:spPr>
        <p:txBody>
          <a:bodyPr/>
          <a:lstStyle>
            <a:lvl1pPr marL="0" indent="0">
              <a:buNone/>
              <a:defRPr spc="-20" baseline="0">
                <a:solidFill>
                  <a:schemeClr val="tx1"/>
                </a:solidFill>
              </a:defRPr>
            </a:lvl1pPr>
          </a:lstStyle>
          <a:p>
            <a:pPr lvl="0"/>
            <a:r>
              <a:rPr lang="en-US" dirty="0"/>
              <a:t>Click to add subheading (optional)</a:t>
            </a:r>
          </a:p>
        </p:txBody>
      </p:sp>
      <p:pic>
        <p:nvPicPr>
          <p:cNvPr id="8" name="Picture 7" descr="Logo&#10;&#10;AI-generated content may be incorrect.">
            <a:extLst>
              <a:ext uri="{FF2B5EF4-FFF2-40B4-BE49-F238E27FC236}">
                <a16:creationId xmlns:a16="http://schemas.microsoft.com/office/drawing/2014/main" id="{8EEBE1D8-E61E-12E6-DBFC-2FE591AA7622}"/>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1190407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ideas-with-photo">
    <p:bg>
      <p:bgPr>
        <a:solidFill>
          <a:schemeClr val="bg1"/>
        </a:solidFill>
        <a:effectLst/>
      </p:bgPr>
    </p:bg>
    <p:spTree>
      <p:nvGrpSpPr>
        <p:cNvPr id="1" name=""/>
        <p:cNvGrpSpPr/>
        <p:nvPr/>
      </p:nvGrpSpPr>
      <p:grpSpPr>
        <a:xfrm>
          <a:off x="0" y="0"/>
          <a:ext cx="0" cy="0"/>
          <a:chOff x="0" y="0"/>
          <a:chExt cx="0" cy="0"/>
        </a:xfrm>
      </p:grpSpPr>
      <p:sp>
        <p:nvSpPr>
          <p:cNvPr id="4" name="Picture Placeholder 5">
            <a:extLst>
              <a:ext uri="{FF2B5EF4-FFF2-40B4-BE49-F238E27FC236}">
                <a16:creationId xmlns:a16="http://schemas.microsoft.com/office/drawing/2014/main" id="{E73DE767-6E27-2F6D-9DFB-476DFBA08AC4}"/>
              </a:ext>
            </a:extLst>
          </p:cNvPr>
          <p:cNvSpPr>
            <a:spLocks noGrp="1"/>
          </p:cNvSpPr>
          <p:nvPr>
            <p:ph type="pic" sz="quarter" idx="25" hasCustomPrompt="1"/>
          </p:nvPr>
        </p:nvSpPr>
        <p:spPr>
          <a:xfrm>
            <a:off x="8388096"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562FBDD1-DD88-5129-A1B4-F8213B472B85}"/>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10" name="Picture 9">
            <a:extLst>
              <a:ext uri="{FF2B5EF4-FFF2-40B4-BE49-F238E27FC236}">
                <a16:creationId xmlns:a16="http://schemas.microsoft.com/office/drawing/2014/main" id="{9F0A7BBE-ABB8-C2EC-5680-6576FD9F3FC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39" name="Text Placeholder 11">
            <a:extLst>
              <a:ext uri="{FF2B5EF4-FFF2-40B4-BE49-F238E27FC236}">
                <a16:creationId xmlns:a16="http://schemas.microsoft.com/office/drawing/2014/main" id="{18B7F31E-5DA9-AE9E-946C-DBEDE553E35E}"/>
              </a:ext>
            </a:extLst>
          </p:cNvPr>
          <p:cNvSpPr>
            <a:spLocks noGrp="1"/>
          </p:cNvSpPr>
          <p:nvPr>
            <p:ph type="body" sz="quarter" idx="41"/>
          </p:nvPr>
        </p:nvSpPr>
        <p:spPr>
          <a:xfrm>
            <a:off x="1180736" y="160597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0" name="Text Placeholder 13">
            <a:extLst>
              <a:ext uri="{FF2B5EF4-FFF2-40B4-BE49-F238E27FC236}">
                <a16:creationId xmlns:a16="http://schemas.microsoft.com/office/drawing/2014/main" id="{E2CB8A18-7CC3-DC44-09AA-C5930608CB79}"/>
              </a:ext>
            </a:extLst>
          </p:cNvPr>
          <p:cNvSpPr>
            <a:spLocks noGrp="1"/>
          </p:cNvSpPr>
          <p:nvPr>
            <p:ph type="body" sz="quarter" idx="48"/>
          </p:nvPr>
        </p:nvSpPr>
        <p:spPr>
          <a:xfrm>
            <a:off x="1180736" y="227507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1" name="Rectangle 40">
            <a:extLst>
              <a:ext uri="{FF2B5EF4-FFF2-40B4-BE49-F238E27FC236}">
                <a16:creationId xmlns:a16="http://schemas.microsoft.com/office/drawing/2014/main" id="{C8724181-2302-5B6D-8D9A-0FDFFA0EAC2A}"/>
              </a:ext>
            </a:extLst>
          </p:cNvPr>
          <p:cNvSpPr/>
          <p:nvPr userDrawn="1"/>
        </p:nvSpPr>
        <p:spPr>
          <a:xfrm rot="16200000">
            <a:off x="728871" y="204031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11">
            <a:extLst>
              <a:ext uri="{FF2B5EF4-FFF2-40B4-BE49-F238E27FC236}">
                <a16:creationId xmlns:a16="http://schemas.microsoft.com/office/drawing/2014/main" id="{E8C39114-AC4E-397F-2083-2D7D594E888D}"/>
              </a:ext>
            </a:extLst>
          </p:cNvPr>
          <p:cNvSpPr>
            <a:spLocks noGrp="1"/>
          </p:cNvSpPr>
          <p:nvPr>
            <p:ph type="body" sz="quarter" idx="51"/>
          </p:nvPr>
        </p:nvSpPr>
        <p:spPr>
          <a:xfrm>
            <a:off x="4642567" y="1612083"/>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3" name="Text Placeholder 13">
            <a:extLst>
              <a:ext uri="{FF2B5EF4-FFF2-40B4-BE49-F238E27FC236}">
                <a16:creationId xmlns:a16="http://schemas.microsoft.com/office/drawing/2014/main" id="{E47A550C-93F7-8A24-C26C-808BEFCFC577}"/>
              </a:ext>
            </a:extLst>
          </p:cNvPr>
          <p:cNvSpPr>
            <a:spLocks noGrp="1"/>
          </p:cNvSpPr>
          <p:nvPr>
            <p:ph type="body" sz="quarter" idx="52"/>
          </p:nvPr>
        </p:nvSpPr>
        <p:spPr>
          <a:xfrm>
            <a:off x="4642567" y="2281185"/>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4" name="Rectangle 43">
            <a:extLst>
              <a:ext uri="{FF2B5EF4-FFF2-40B4-BE49-F238E27FC236}">
                <a16:creationId xmlns:a16="http://schemas.microsoft.com/office/drawing/2014/main" id="{F2D36219-087B-419B-9E96-63D476258513}"/>
              </a:ext>
            </a:extLst>
          </p:cNvPr>
          <p:cNvSpPr/>
          <p:nvPr userDrawn="1"/>
        </p:nvSpPr>
        <p:spPr>
          <a:xfrm rot="16200000">
            <a:off x="4190702" y="2046423"/>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6096CCA3-6EF5-DABE-B6E8-DC02967800A7}"/>
              </a:ext>
            </a:extLst>
          </p:cNvPr>
          <p:cNvSpPr>
            <a:spLocks noGrp="1"/>
          </p:cNvSpPr>
          <p:nvPr>
            <p:ph type="body" sz="quarter" idx="53"/>
          </p:nvPr>
        </p:nvSpPr>
        <p:spPr>
          <a:xfrm>
            <a:off x="1180736" y="404961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F561A6E-CA30-68DE-C30C-E3D04D574F82}"/>
              </a:ext>
            </a:extLst>
          </p:cNvPr>
          <p:cNvSpPr>
            <a:spLocks noGrp="1"/>
          </p:cNvSpPr>
          <p:nvPr>
            <p:ph type="body" sz="quarter" idx="54"/>
          </p:nvPr>
        </p:nvSpPr>
        <p:spPr>
          <a:xfrm>
            <a:off x="1180736" y="471872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8393A29F-FA2C-9EBB-AEC6-3930FE314D14}"/>
              </a:ext>
            </a:extLst>
          </p:cNvPr>
          <p:cNvSpPr/>
          <p:nvPr userDrawn="1"/>
        </p:nvSpPr>
        <p:spPr>
          <a:xfrm rot="16200000">
            <a:off x="728871" y="448395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 Placeholder 11">
            <a:extLst>
              <a:ext uri="{FF2B5EF4-FFF2-40B4-BE49-F238E27FC236}">
                <a16:creationId xmlns:a16="http://schemas.microsoft.com/office/drawing/2014/main" id="{D6464A17-58FF-1CEF-5B44-C332EEA11FA9}"/>
              </a:ext>
            </a:extLst>
          </p:cNvPr>
          <p:cNvSpPr>
            <a:spLocks noGrp="1"/>
          </p:cNvSpPr>
          <p:nvPr>
            <p:ph type="body" sz="quarter" idx="57"/>
          </p:nvPr>
        </p:nvSpPr>
        <p:spPr>
          <a:xfrm>
            <a:off x="4642567" y="4055731"/>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9" name="Text Placeholder 13">
            <a:extLst>
              <a:ext uri="{FF2B5EF4-FFF2-40B4-BE49-F238E27FC236}">
                <a16:creationId xmlns:a16="http://schemas.microsoft.com/office/drawing/2014/main" id="{8E44891D-B952-10F7-E744-374B1A1B2307}"/>
              </a:ext>
            </a:extLst>
          </p:cNvPr>
          <p:cNvSpPr>
            <a:spLocks noGrp="1"/>
          </p:cNvSpPr>
          <p:nvPr>
            <p:ph type="body" sz="quarter" idx="58"/>
          </p:nvPr>
        </p:nvSpPr>
        <p:spPr>
          <a:xfrm>
            <a:off x="4642567" y="4724833"/>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50" name="Rectangle 49">
            <a:extLst>
              <a:ext uri="{FF2B5EF4-FFF2-40B4-BE49-F238E27FC236}">
                <a16:creationId xmlns:a16="http://schemas.microsoft.com/office/drawing/2014/main" id="{252E0381-ADF4-8D24-C867-C900E35689E9}"/>
              </a:ext>
            </a:extLst>
          </p:cNvPr>
          <p:cNvSpPr/>
          <p:nvPr userDrawn="1"/>
        </p:nvSpPr>
        <p:spPr>
          <a:xfrm rot="16200000">
            <a:off x="4190702" y="4490071"/>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ate Placeholder 6">
            <a:extLst>
              <a:ext uri="{FF2B5EF4-FFF2-40B4-BE49-F238E27FC236}">
                <a16:creationId xmlns:a16="http://schemas.microsoft.com/office/drawing/2014/main" id="{332B2213-C7AE-6BAB-99BE-3FEB3626C9CD}"/>
              </a:ext>
            </a:extLst>
          </p:cNvPr>
          <p:cNvSpPr>
            <a:spLocks noGrp="1"/>
          </p:cNvSpPr>
          <p:nvPr>
            <p:ph type="dt" sz="half" idx="59"/>
          </p:nvPr>
        </p:nvSpPr>
        <p:spPr/>
        <p:txBody>
          <a:bodyPr/>
          <a:lstStyle/>
          <a:p>
            <a:pPr>
              <a:defRPr/>
            </a:pPr>
            <a:fld id="{253AA8E7-2276-4A75-8D9E-C6960BC1F495}" type="datetime1">
              <a:rPr lang="en-US" smtClean="0"/>
              <a:t>9/21/2026</a:t>
            </a:fld>
            <a:endParaRPr lang="en-US" dirty="0"/>
          </a:p>
        </p:txBody>
      </p:sp>
      <p:sp>
        <p:nvSpPr>
          <p:cNvPr id="8" name="Footer Placeholder 7">
            <a:extLst>
              <a:ext uri="{FF2B5EF4-FFF2-40B4-BE49-F238E27FC236}">
                <a16:creationId xmlns:a16="http://schemas.microsoft.com/office/drawing/2014/main" id="{8B49E7BE-854D-1C7F-9ED9-A488BDBEA629}"/>
              </a:ext>
            </a:extLst>
          </p:cNvPr>
          <p:cNvSpPr>
            <a:spLocks noGrp="1"/>
          </p:cNvSpPr>
          <p:nvPr>
            <p:ph type="ftr" sz="quarter" idx="60"/>
          </p:nvPr>
        </p:nvSpPr>
        <p:spPr>
          <a:xfrm>
            <a:off x="1163212" y="6356350"/>
            <a:ext cx="4748061" cy="365760"/>
          </a:xfrm>
        </p:spPr>
        <p:txBody>
          <a:bodyPr/>
          <a:lstStyle/>
          <a:p>
            <a:pPr>
              <a:defRPr/>
            </a:pPr>
            <a:r>
              <a:rPr lang="en-US"/>
              <a:t>Lionel Prost | 10th International symposium on Negative Ions, Beams and Sources - NIBS'26</a:t>
            </a:r>
            <a:endParaRPr lang="en-US" dirty="0"/>
          </a:p>
        </p:txBody>
      </p:sp>
      <p:sp>
        <p:nvSpPr>
          <p:cNvPr id="9" name="Slide Number Placeholder 8">
            <a:extLst>
              <a:ext uri="{FF2B5EF4-FFF2-40B4-BE49-F238E27FC236}">
                <a16:creationId xmlns:a16="http://schemas.microsoft.com/office/drawing/2014/main" id="{FC444157-9DBF-C378-F538-F7840483133D}"/>
              </a:ext>
            </a:extLst>
          </p:cNvPr>
          <p:cNvSpPr>
            <a:spLocks noGrp="1"/>
          </p:cNvSpPr>
          <p:nvPr>
            <p:ph type="sldNum" sz="quarter" idx="61"/>
          </p:nvPr>
        </p:nvSpPr>
        <p:spPr/>
        <p:txBody>
          <a:bodyPr/>
          <a:lstStyle/>
          <a:p>
            <a:fld id="{F4BAA12D-5F28-3140-935A-44BF4B54B6B6}" type="slidenum">
              <a:rPr lang="en-US" smtClean="0"/>
              <a:pPr/>
              <a:t>‹#›</a:t>
            </a:fld>
            <a:endParaRPr lang="en-US" dirty="0"/>
          </a:p>
        </p:txBody>
      </p:sp>
      <p:sp>
        <p:nvSpPr>
          <p:cNvPr id="5" name="Title Placeholder 1">
            <a:extLst>
              <a:ext uri="{FF2B5EF4-FFF2-40B4-BE49-F238E27FC236}">
                <a16:creationId xmlns:a16="http://schemas.microsoft.com/office/drawing/2014/main" id="{7B3F9E10-7B33-8F7D-AE36-FC2A7D8B2020}"/>
              </a:ext>
            </a:extLst>
          </p:cNvPr>
          <p:cNvSpPr>
            <a:spLocks noGrp="1"/>
          </p:cNvSpPr>
          <p:nvPr>
            <p:ph type="title" hasCustomPrompt="1"/>
          </p:nvPr>
        </p:nvSpPr>
        <p:spPr>
          <a:xfrm>
            <a:off x="1163212" y="304688"/>
            <a:ext cx="6550085" cy="457071"/>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6" name="Text Placeholder 19">
            <a:extLst>
              <a:ext uri="{FF2B5EF4-FFF2-40B4-BE49-F238E27FC236}">
                <a16:creationId xmlns:a16="http://schemas.microsoft.com/office/drawing/2014/main" id="{89E0B7FF-834A-4DC9-1C40-DB4FA8C26E4E}"/>
              </a:ext>
            </a:extLst>
          </p:cNvPr>
          <p:cNvSpPr>
            <a:spLocks noGrp="1"/>
          </p:cNvSpPr>
          <p:nvPr>
            <p:ph type="body" sz="quarter" idx="37" hasCustomPrompt="1"/>
          </p:nvPr>
        </p:nvSpPr>
        <p:spPr>
          <a:xfrm>
            <a:off x="1163213" y="761759"/>
            <a:ext cx="6550085" cy="408902"/>
          </a:xfrm>
        </p:spPr>
        <p:txBody>
          <a:bodyPr/>
          <a:lstStyle>
            <a:lvl1pPr marL="0" indent="0">
              <a:buNone/>
              <a:defRPr spc="-20" baseline="0">
                <a:solidFill>
                  <a:schemeClr val="tx1"/>
                </a:solidFill>
              </a:defRPr>
            </a:lvl1pPr>
          </a:lstStyle>
          <a:p>
            <a:pPr lvl="0"/>
            <a:r>
              <a:rPr lang="en-US" dirty="0"/>
              <a:t>Click to add subheading (optional)</a:t>
            </a:r>
          </a:p>
        </p:txBody>
      </p:sp>
      <p:pic>
        <p:nvPicPr>
          <p:cNvPr id="11" name="Picture 10" descr="Logo&#10;&#10;AI-generated content may be incorrect.">
            <a:extLst>
              <a:ext uri="{FF2B5EF4-FFF2-40B4-BE49-F238E27FC236}">
                <a16:creationId xmlns:a16="http://schemas.microsoft.com/office/drawing/2014/main" id="{5D1498F3-4E62-AD19-44DE-7B0EDDB34CA4}"/>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9836994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ideas">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7813F2B-33D1-CE0E-E387-D5B3B86BB60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2" name="Text Placeholder 11">
            <a:extLst>
              <a:ext uri="{FF2B5EF4-FFF2-40B4-BE49-F238E27FC236}">
                <a16:creationId xmlns:a16="http://schemas.microsoft.com/office/drawing/2014/main" id="{89385C64-D0FC-E300-55DA-BCF7F9AE2D7C}"/>
              </a:ext>
            </a:extLst>
          </p:cNvPr>
          <p:cNvSpPr>
            <a:spLocks noGrp="1"/>
          </p:cNvSpPr>
          <p:nvPr>
            <p:ph type="body" sz="quarter" idx="41"/>
          </p:nvPr>
        </p:nvSpPr>
        <p:spPr>
          <a:xfrm>
            <a:off x="1180737" y="1593497"/>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13" name="Text Placeholder 13">
            <a:extLst>
              <a:ext uri="{FF2B5EF4-FFF2-40B4-BE49-F238E27FC236}">
                <a16:creationId xmlns:a16="http://schemas.microsoft.com/office/drawing/2014/main" id="{923E6B3B-1082-004A-1ACD-E7066B97F006}"/>
              </a:ext>
            </a:extLst>
          </p:cNvPr>
          <p:cNvSpPr>
            <a:spLocks noGrp="1"/>
          </p:cNvSpPr>
          <p:nvPr>
            <p:ph type="body" sz="quarter" idx="48"/>
          </p:nvPr>
        </p:nvSpPr>
        <p:spPr>
          <a:xfrm>
            <a:off x="1180737" y="2262599"/>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14" name="Rectangle 13">
            <a:extLst>
              <a:ext uri="{FF2B5EF4-FFF2-40B4-BE49-F238E27FC236}">
                <a16:creationId xmlns:a16="http://schemas.microsoft.com/office/drawing/2014/main" id="{17544981-8CC8-FD66-5962-8360F99F4D54}"/>
              </a:ext>
            </a:extLst>
          </p:cNvPr>
          <p:cNvSpPr/>
          <p:nvPr userDrawn="1"/>
        </p:nvSpPr>
        <p:spPr>
          <a:xfrm rot="16200000">
            <a:off x="728872" y="2027837"/>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 Placeholder 11">
            <a:extLst>
              <a:ext uri="{FF2B5EF4-FFF2-40B4-BE49-F238E27FC236}">
                <a16:creationId xmlns:a16="http://schemas.microsoft.com/office/drawing/2014/main" id="{30F32B04-69CD-6970-1192-E9622B2A14F4}"/>
              </a:ext>
            </a:extLst>
          </p:cNvPr>
          <p:cNvSpPr>
            <a:spLocks noGrp="1"/>
          </p:cNvSpPr>
          <p:nvPr>
            <p:ph type="body" sz="quarter" idx="49"/>
          </p:nvPr>
        </p:nvSpPr>
        <p:spPr>
          <a:xfrm>
            <a:off x="8104400" y="1593497"/>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2" name="Text Placeholder 13">
            <a:extLst>
              <a:ext uri="{FF2B5EF4-FFF2-40B4-BE49-F238E27FC236}">
                <a16:creationId xmlns:a16="http://schemas.microsoft.com/office/drawing/2014/main" id="{5686534F-895A-175D-9ECA-69644D7DB84C}"/>
              </a:ext>
            </a:extLst>
          </p:cNvPr>
          <p:cNvSpPr>
            <a:spLocks noGrp="1"/>
          </p:cNvSpPr>
          <p:nvPr>
            <p:ph type="body" sz="quarter" idx="50"/>
          </p:nvPr>
        </p:nvSpPr>
        <p:spPr>
          <a:xfrm>
            <a:off x="8104400" y="2262599"/>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5F9C5E80-2D6A-7B81-F349-81A6C92D8B1B}"/>
              </a:ext>
            </a:extLst>
          </p:cNvPr>
          <p:cNvSpPr/>
          <p:nvPr userDrawn="1"/>
        </p:nvSpPr>
        <p:spPr>
          <a:xfrm rot="16200000">
            <a:off x="7652535" y="2027837"/>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11">
            <a:extLst>
              <a:ext uri="{FF2B5EF4-FFF2-40B4-BE49-F238E27FC236}">
                <a16:creationId xmlns:a16="http://schemas.microsoft.com/office/drawing/2014/main" id="{8B364BB1-2F03-07C5-EAB7-CB49A1EC3282}"/>
              </a:ext>
            </a:extLst>
          </p:cNvPr>
          <p:cNvSpPr>
            <a:spLocks noGrp="1"/>
          </p:cNvSpPr>
          <p:nvPr>
            <p:ph type="body" sz="quarter" idx="51"/>
          </p:nvPr>
        </p:nvSpPr>
        <p:spPr>
          <a:xfrm>
            <a:off x="4642568" y="1599610"/>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5" name="Text Placeholder 13">
            <a:extLst>
              <a:ext uri="{FF2B5EF4-FFF2-40B4-BE49-F238E27FC236}">
                <a16:creationId xmlns:a16="http://schemas.microsoft.com/office/drawing/2014/main" id="{459A5D6D-C5DE-C8EE-F37F-3367BBA9F840}"/>
              </a:ext>
            </a:extLst>
          </p:cNvPr>
          <p:cNvSpPr>
            <a:spLocks noGrp="1"/>
          </p:cNvSpPr>
          <p:nvPr>
            <p:ph type="body" sz="quarter" idx="52"/>
          </p:nvPr>
        </p:nvSpPr>
        <p:spPr>
          <a:xfrm>
            <a:off x="4642568" y="2268712"/>
            <a:ext cx="3070730" cy="1380744"/>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6" name="Rectangle 35">
            <a:extLst>
              <a:ext uri="{FF2B5EF4-FFF2-40B4-BE49-F238E27FC236}">
                <a16:creationId xmlns:a16="http://schemas.microsoft.com/office/drawing/2014/main" id="{B449DD49-1A8D-76CC-A4AF-D0AD5C195FB8}"/>
              </a:ext>
            </a:extLst>
          </p:cNvPr>
          <p:cNvSpPr/>
          <p:nvPr userDrawn="1"/>
        </p:nvSpPr>
        <p:spPr>
          <a:xfrm rot="16200000">
            <a:off x="4190703" y="2033950"/>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 Placeholder 11">
            <a:extLst>
              <a:ext uri="{FF2B5EF4-FFF2-40B4-BE49-F238E27FC236}">
                <a16:creationId xmlns:a16="http://schemas.microsoft.com/office/drawing/2014/main" id="{B29C255B-11E7-E49D-1EDD-C2F6FB66D083}"/>
              </a:ext>
            </a:extLst>
          </p:cNvPr>
          <p:cNvSpPr>
            <a:spLocks noGrp="1"/>
          </p:cNvSpPr>
          <p:nvPr>
            <p:ph type="body" sz="quarter" idx="53"/>
          </p:nvPr>
        </p:nvSpPr>
        <p:spPr>
          <a:xfrm>
            <a:off x="1180737" y="4037145"/>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8" name="Text Placeholder 13">
            <a:extLst>
              <a:ext uri="{FF2B5EF4-FFF2-40B4-BE49-F238E27FC236}">
                <a16:creationId xmlns:a16="http://schemas.microsoft.com/office/drawing/2014/main" id="{F32E0527-0C17-B229-AE53-082144E5EC6C}"/>
              </a:ext>
            </a:extLst>
          </p:cNvPr>
          <p:cNvSpPr>
            <a:spLocks noGrp="1"/>
          </p:cNvSpPr>
          <p:nvPr>
            <p:ph type="body" sz="quarter" idx="54"/>
          </p:nvPr>
        </p:nvSpPr>
        <p:spPr>
          <a:xfrm>
            <a:off x="1180737" y="4706247"/>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9" name="Rectangle 38">
            <a:extLst>
              <a:ext uri="{FF2B5EF4-FFF2-40B4-BE49-F238E27FC236}">
                <a16:creationId xmlns:a16="http://schemas.microsoft.com/office/drawing/2014/main" id="{B38D1526-CCB8-95A3-3CF3-B935126F6D3B}"/>
              </a:ext>
            </a:extLst>
          </p:cNvPr>
          <p:cNvSpPr/>
          <p:nvPr userDrawn="1"/>
        </p:nvSpPr>
        <p:spPr>
          <a:xfrm rot="16200000">
            <a:off x="728872" y="4471485"/>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1">
            <a:extLst>
              <a:ext uri="{FF2B5EF4-FFF2-40B4-BE49-F238E27FC236}">
                <a16:creationId xmlns:a16="http://schemas.microsoft.com/office/drawing/2014/main" id="{8F94305F-ACC4-02B6-29A1-4EFF95BB5331}"/>
              </a:ext>
            </a:extLst>
          </p:cNvPr>
          <p:cNvSpPr>
            <a:spLocks noGrp="1"/>
          </p:cNvSpPr>
          <p:nvPr>
            <p:ph type="body" sz="quarter" idx="55"/>
          </p:nvPr>
        </p:nvSpPr>
        <p:spPr>
          <a:xfrm>
            <a:off x="8104400" y="4037145"/>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1" name="Text Placeholder 13">
            <a:extLst>
              <a:ext uri="{FF2B5EF4-FFF2-40B4-BE49-F238E27FC236}">
                <a16:creationId xmlns:a16="http://schemas.microsoft.com/office/drawing/2014/main" id="{F4292675-527D-A6B4-E4DC-2415844F85F2}"/>
              </a:ext>
            </a:extLst>
          </p:cNvPr>
          <p:cNvSpPr>
            <a:spLocks noGrp="1"/>
          </p:cNvSpPr>
          <p:nvPr>
            <p:ph type="body" sz="quarter" idx="56"/>
          </p:nvPr>
        </p:nvSpPr>
        <p:spPr>
          <a:xfrm>
            <a:off x="8104400" y="4706247"/>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2" name="Rectangle 41">
            <a:extLst>
              <a:ext uri="{FF2B5EF4-FFF2-40B4-BE49-F238E27FC236}">
                <a16:creationId xmlns:a16="http://schemas.microsoft.com/office/drawing/2014/main" id="{4085E3D5-CA56-CDAB-FA38-F7ED7B165DA8}"/>
              </a:ext>
            </a:extLst>
          </p:cNvPr>
          <p:cNvSpPr/>
          <p:nvPr userDrawn="1"/>
        </p:nvSpPr>
        <p:spPr>
          <a:xfrm rot="16200000">
            <a:off x="7652535" y="4471485"/>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Text Placeholder 11">
            <a:extLst>
              <a:ext uri="{FF2B5EF4-FFF2-40B4-BE49-F238E27FC236}">
                <a16:creationId xmlns:a16="http://schemas.microsoft.com/office/drawing/2014/main" id="{F81F7DBF-CBB6-1C17-14EC-49A4683D985E}"/>
              </a:ext>
            </a:extLst>
          </p:cNvPr>
          <p:cNvSpPr>
            <a:spLocks noGrp="1"/>
          </p:cNvSpPr>
          <p:nvPr>
            <p:ph type="body" sz="quarter" idx="57"/>
          </p:nvPr>
        </p:nvSpPr>
        <p:spPr>
          <a:xfrm>
            <a:off x="4642568" y="4043258"/>
            <a:ext cx="3070730" cy="625033"/>
          </a:xfrm>
          <a:noFill/>
        </p:spPr>
        <p:txBody>
          <a:bodyPr lIns="274320" rIns="0" anchor="b">
            <a:noAutofit/>
          </a:bodyPr>
          <a:lstStyle>
            <a:lvl1pPr marL="0" indent="0">
              <a:lnSpc>
                <a:spcPct val="80000"/>
              </a:lnSpc>
              <a:spcBef>
                <a:spcPts val="0"/>
              </a:spcBef>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46" name="Text Placeholder 13">
            <a:extLst>
              <a:ext uri="{FF2B5EF4-FFF2-40B4-BE49-F238E27FC236}">
                <a16:creationId xmlns:a16="http://schemas.microsoft.com/office/drawing/2014/main" id="{155C0AAD-ABA7-E72D-77DF-67C494E98156}"/>
              </a:ext>
            </a:extLst>
          </p:cNvPr>
          <p:cNvSpPr>
            <a:spLocks noGrp="1"/>
          </p:cNvSpPr>
          <p:nvPr>
            <p:ph type="body" sz="quarter" idx="58"/>
          </p:nvPr>
        </p:nvSpPr>
        <p:spPr>
          <a:xfrm>
            <a:off x="4642568" y="4712360"/>
            <a:ext cx="3070730" cy="1362817"/>
          </a:xfrm>
          <a:noFill/>
          <a:ln>
            <a:noFill/>
          </a:ln>
        </p:spPr>
        <p:txBody>
          <a:bodyPr lIns="27432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47" name="Rectangle 46">
            <a:extLst>
              <a:ext uri="{FF2B5EF4-FFF2-40B4-BE49-F238E27FC236}">
                <a16:creationId xmlns:a16="http://schemas.microsoft.com/office/drawing/2014/main" id="{E048C6CE-4BDC-C393-A7CE-46A7BDCD6840}"/>
              </a:ext>
            </a:extLst>
          </p:cNvPr>
          <p:cNvSpPr/>
          <p:nvPr userDrawn="1"/>
        </p:nvSpPr>
        <p:spPr>
          <a:xfrm rot="16200000">
            <a:off x="4190703" y="4477598"/>
            <a:ext cx="89611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5F5FDBA3-89C7-4621-B40D-7DE83FA22F5A}"/>
              </a:ext>
            </a:extLst>
          </p:cNvPr>
          <p:cNvSpPr>
            <a:spLocks noGrp="1"/>
          </p:cNvSpPr>
          <p:nvPr>
            <p:ph type="dt" sz="half" idx="59"/>
          </p:nvPr>
        </p:nvSpPr>
        <p:spPr/>
        <p:txBody>
          <a:bodyPr/>
          <a:lstStyle/>
          <a:p>
            <a:pPr>
              <a:defRPr/>
            </a:pPr>
            <a:fld id="{1D77ED21-894F-45BE-8070-8221D2463C13}" type="datetime1">
              <a:rPr lang="en-US" smtClean="0"/>
              <a:t>9/21/2026</a:t>
            </a:fld>
            <a:endParaRPr lang="en-US" dirty="0"/>
          </a:p>
        </p:txBody>
      </p:sp>
      <p:sp>
        <p:nvSpPr>
          <p:cNvPr id="6" name="Footer Placeholder 5">
            <a:extLst>
              <a:ext uri="{FF2B5EF4-FFF2-40B4-BE49-F238E27FC236}">
                <a16:creationId xmlns:a16="http://schemas.microsoft.com/office/drawing/2014/main" id="{F97AF3A4-EAA0-74A8-537D-7B63527E0231}"/>
              </a:ext>
            </a:extLst>
          </p:cNvPr>
          <p:cNvSpPr>
            <a:spLocks noGrp="1"/>
          </p:cNvSpPr>
          <p:nvPr>
            <p:ph type="ftr" sz="quarter" idx="60"/>
          </p:nvPr>
        </p:nvSpPr>
        <p:spPr>
          <a:xfrm>
            <a:off x="1163212" y="6356350"/>
            <a:ext cx="4766533"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718D8A77-0A01-BA2F-A32E-706B0FA90008}"/>
              </a:ext>
            </a:extLst>
          </p:cNvPr>
          <p:cNvSpPr>
            <a:spLocks noGrp="1"/>
          </p:cNvSpPr>
          <p:nvPr>
            <p:ph type="sldNum" sz="quarter" idx="61"/>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4ADAB1C4-AAEF-7193-2E73-7974A7EA6405}"/>
              </a:ext>
            </a:extLst>
          </p:cNvPr>
          <p:cNvSpPr>
            <a:spLocks noGrp="1"/>
          </p:cNvSpPr>
          <p:nvPr>
            <p:ph type="title" hasCustomPrompt="1"/>
          </p:nvPr>
        </p:nvSpPr>
        <p:spPr>
          <a:xfrm>
            <a:off x="1163212" y="304688"/>
            <a:ext cx="10011917" cy="457071"/>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4" name="Text Placeholder 19">
            <a:extLst>
              <a:ext uri="{FF2B5EF4-FFF2-40B4-BE49-F238E27FC236}">
                <a16:creationId xmlns:a16="http://schemas.microsoft.com/office/drawing/2014/main" id="{2AA09C12-F576-254B-D634-36A70100049B}"/>
              </a:ext>
            </a:extLst>
          </p:cNvPr>
          <p:cNvSpPr>
            <a:spLocks noGrp="1"/>
          </p:cNvSpPr>
          <p:nvPr>
            <p:ph type="body" sz="quarter" idx="37" hasCustomPrompt="1"/>
          </p:nvPr>
        </p:nvSpPr>
        <p:spPr>
          <a:xfrm>
            <a:off x="1163213" y="761759"/>
            <a:ext cx="10011917" cy="408902"/>
          </a:xfrm>
        </p:spPr>
        <p:txBody>
          <a:bodyPr/>
          <a:lstStyle>
            <a:lvl1pPr marL="0" indent="0">
              <a:buNone/>
              <a:defRPr spc="-20" baseline="0">
                <a:solidFill>
                  <a:schemeClr val="tx1"/>
                </a:solidFill>
              </a:defRPr>
            </a:lvl1pPr>
          </a:lstStyle>
          <a:p>
            <a:pPr lvl="0"/>
            <a:r>
              <a:rPr lang="en-US" dirty="0"/>
              <a:t>Click to add subheading (optional)</a:t>
            </a:r>
          </a:p>
        </p:txBody>
      </p:sp>
      <p:pic>
        <p:nvPicPr>
          <p:cNvPr id="15" name="Picture 14" descr="Logo&#10;&#10;AI-generated content may be incorrect.">
            <a:extLst>
              <a:ext uri="{FF2B5EF4-FFF2-40B4-BE49-F238E27FC236}">
                <a16:creationId xmlns:a16="http://schemas.microsoft.com/office/drawing/2014/main" id="{7A5B6C6B-BC27-32E5-E045-9DA34256CC57}"/>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001415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hoto-with-caption-1">
    <p:bg>
      <p:bgPr>
        <a:solidFill>
          <a:schemeClr val="bg1"/>
        </a:solidFill>
        <a:effectLst/>
      </p:bgPr>
    </p:bg>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342CFCE2-B4C8-ABC2-3278-6BDD1A6BA4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905563" y="3940021"/>
            <a:ext cx="2920677" cy="2917979"/>
          </a:xfrm>
          <a:prstGeom prst="rect">
            <a:avLst/>
          </a:prstGeom>
        </p:spPr>
      </p:pic>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0561320" cy="383991"/>
          </a:xfrm>
        </p:spPr>
        <p:txBody>
          <a:bodyPr lIns="0" rIns="0" anchor="t">
            <a:noAutofit/>
          </a:bodyPr>
          <a:lstStyle>
            <a:lvl1pPr marL="0" indent="0">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0561320" cy="238244"/>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7606984-9DED-F33B-C04F-1C29849539A7}"/>
              </a:ext>
            </a:extLst>
          </p:cNvPr>
          <p:cNvSpPr>
            <a:spLocks noGrp="1"/>
          </p:cNvSpPr>
          <p:nvPr>
            <p:ph type="sldNum" sz="quarter" idx="19"/>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pic>
        <p:nvPicPr>
          <p:cNvPr id="5" name="Picture 4" descr="Logo&#10;&#10;AI-generated content may be incorrect.">
            <a:extLst>
              <a:ext uri="{FF2B5EF4-FFF2-40B4-BE49-F238E27FC236}">
                <a16:creationId xmlns:a16="http://schemas.microsoft.com/office/drawing/2014/main" id="{A73727AC-C6FB-50A0-3ABB-C2F467A6AFAB}"/>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183065330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photo-with-caption-1">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F6A6E3EA-A830-B168-79DF-164310C3A5B5}"/>
              </a:ext>
            </a:extLst>
          </p:cNvPr>
          <p:cNvSpPr>
            <a:spLocks noGrp="1"/>
          </p:cNvSpPr>
          <p:nvPr>
            <p:ph type="body" sz="quarter" idx="11"/>
          </p:nvPr>
        </p:nvSpPr>
        <p:spPr>
          <a:xfrm>
            <a:off x="365760" y="5938577"/>
            <a:ext cx="10561320" cy="383991"/>
          </a:xfrm>
        </p:spPr>
        <p:txBody>
          <a:bodyPr lIns="0" rIns="0" anchor="t">
            <a:noAutofit/>
          </a:bodyPr>
          <a:lstStyle>
            <a:lvl1pPr marL="0" indent="0">
              <a:buNone/>
              <a:defRPr sz="2400" b="1"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3" name="Picture Placeholder 5">
            <a:extLst>
              <a:ext uri="{FF2B5EF4-FFF2-40B4-BE49-F238E27FC236}">
                <a16:creationId xmlns:a16="http://schemas.microsoft.com/office/drawing/2014/main" id="{A34CFE70-A9DA-519B-846A-B0978C9FFD7C}"/>
              </a:ext>
            </a:extLst>
          </p:cNvPr>
          <p:cNvSpPr>
            <a:spLocks noGrp="1"/>
          </p:cNvSpPr>
          <p:nvPr>
            <p:ph type="pic" sz="quarter" idx="16" hasCustomPrompt="1"/>
          </p:nvPr>
        </p:nvSpPr>
        <p:spPr>
          <a:xfrm>
            <a:off x="0" y="0"/>
            <a:ext cx="11826240" cy="5509547"/>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p:nvPr>
        </p:nvSpPr>
        <p:spPr>
          <a:xfrm>
            <a:off x="365760" y="6289556"/>
            <a:ext cx="10561320" cy="238244"/>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pic>
        <p:nvPicPr>
          <p:cNvPr id="8" name="Picture 7">
            <a:extLst>
              <a:ext uri="{FF2B5EF4-FFF2-40B4-BE49-F238E27FC236}">
                <a16:creationId xmlns:a16="http://schemas.microsoft.com/office/drawing/2014/main" id="{C2EC6AD6-BD59-A2C2-2F3A-CEF4E0667B43}"/>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Rectangle 15">
            <a:extLst>
              <a:ext uri="{FF2B5EF4-FFF2-40B4-BE49-F238E27FC236}">
                <a16:creationId xmlns:a16="http://schemas.microsoft.com/office/drawing/2014/main" id="{BF573D6D-30D5-5B7B-90C2-D7583296043C}"/>
              </a:ext>
            </a:extLst>
          </p:cNvPr>
          <p:cNvSpPr/>
          <p:nvPr userDrawn="1"/>
        </p:nvSpPr>
        <p:spPr>
          <a:xfrm rot="10800000">
            <a:off x="365061" y="5782203"/>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E7606984-9DED-F33B-C04F-1C29849539A7}"/>
              </a:ext>
            </a:extLst>
          </p:cNvPr>
          <p:cNvSpPr>
            <a:spLocks noGrp="1"/>
          </p:cNvSpPr>
          <p:nvPr>
            <p:ph type="sldNum" sz="quarter" idx="19"/>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pic>
        <p:nvPicPr>
          <p:cNvPr id="5" name="Picture 4" descr="Logo&#10;&#10;AI-generated content may be incorrect.">
            <a:extLst>
              <a:ext uri="{FF2B5EF4-FFF2-40B4-BE49-F238E27FC236}">
                <a16:creationId xmlns:a16="http://schemas.microsoft.com/office/drawing/2014/main" id="{A73727AC-C6FB-50A0-3ABB-C2F467A6AFAB}"/>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7082233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hoto-with-caption-2">
    <p:bg>
      <p:bgPr>
        <a:solidFill>
          <a:schemeClr val="bg1"/>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23C11AC4-3132-DF00-E861-4EC706C3EB2E}"/>
              </a:ext>
            </a:extLst>
          </p:cNvPr>
          <p:cNvSpPr>
            <a:spLocks noGrp="1"/>
          </p:cNvSpPr>
          <p:nvPr>
            <p:ph type="pic" sz="quarter" idx="15" hasCustomPrompt="1"/>
          </p:nvPr>
        </p:nvSpPr>
        <p:spPr>
          <a:xfrm>
            <a:off x="915924" y="833718"/>
            <a:ext cx="9994392" cy="5244353"/>
          </a:xfrm>
          <a:solidFill>
            <a:srgbClr val="C3CAD1"/>
          </a:solidFill>
          <a:ln>
            <a:noFill/>
          </a:ln>
        </p:spPr>
        <p:txBody>
          <a:bodyPr lIns="457200" tIns="3108960" rIns="0" anchor="t"/>
          <a:lstStyle>
            <a:lvl1pPr marL="0" indent="0" algn="ctr">
              <a:buNone/>
              <a:defRPr>
                <a:solidFill>
                  <a:schemeClr val="bg1">
                    <a:lumMod val="65000"/>
                  </a:schemeClr>
                </a:solidFill>
              </a:defRPr>
            </a:lvl1pPr>
          </a:lstStyle>
          <a:p>
            <a:r>
              <a:rPr lang="en-US" dirty="0"/>
              <a:t>Click icon to add image</a:t>
            </a:r>
          </a:p>
        </p:txBody>
      </p:sp>
      <p:sp>
        <p:nvSpPr>
          <p:cNvPr id="3" name="Text Placeholder 13">
            <a:extLst>
              <a:ext uri="{FF2B5EF4-FFF2-40B4-BE49-F238E27FC236}">
                <a16:creationId xmlns:a16="http://schemas.microsoft.com/office/drawing/2014/main" id="{4F600118-8BF4-999C-96D0-38800692B131}"/>
              </a:ext>
            </a:extLst>
          </p:cNvPr>
          <p:cNvSpPr>
            <a:spLocks noGrp="1"/>
          </p:cNvSpPr>
          <p:nvPr>
            <p:ph type="body" sz="quarter" idx="12" hasCustomPrompt="1"/>
          </p:nvPr>
        </p:nvSpPr>
        <p:spPr>
          <a:xfrm>
            <a:off x="915925" y="6078072"/>
            <a:ext cx="9994392" cy="367552"/>
          </a:xfrm>
          <a:noFill/>
          <a:ln>
            <a:noFill/>
          </a:ln>
        </p:spPr>
        <p:txBody>
          <a:bodyPr lIns="0" tIns="0" rIns="0" bIns="0" anchor="b" anchorCtr="0">
            <a:noAutofit/>
          </a:bodyPr>
          <a:lstStyle>
            <a:lvl1pPr marL="0" indent="0">
              <a:lnSpc>
                <a:spcPct val="110000"/>
              </a:lnSpc>
              <a:buNone/>
              <a:defRPr sz="1200">
                <a:solidFill>
                  <a:schemeClr val="accent1"/>
                </a:solidFill>
              </a:defRPr>
            </a:lvl1pPr>
          </a:lstStyle>
          <a:p>
            <a:pPr lvl="0"/>
            <a:r>
              <a:rPr lang="en-US" dirty="0"/>
              <a:t>Click to add optional caption</a:t>
            </a:r>
          </a:p>
        </p:txBody>
      </p:sp>
      <p:pic>
        <p:nvPicPr>
          <p:cNvPr id="9" name="Picture 8">
            <a:extLst>
              <a:ext uri="{FF2B5EF4-FFF2-40B4-BE49-F238E27FC236}">
                <a16:creationId xmlns:a16="http://schemas.microsoft.com/office/drawing/2014/main" id="{C9D2A2E3-C451-68BF-12DA-0C5129B0694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Slide Number Placeholder 4">
            <a:extLst>
              <a:ext uri="{FF2B5EF4-FFF2-40B4-BE49-F238E27FC236}">
                <a16:creationId xmlns:a16="http://schemas.microsoft.com/office/drawing/2014/main" id="{B4BDFC97-7800-F5CC-5EBB-5D892475A33F}"/>
              </a:ext>
            </a:extLst>
          </p:cNvPr>
          <p:cNvSpPr>
            <a:spLocks noGrp="1"/>
          </p:cNvSpPr>
          <p:nvPr>
            <p:ph type="sldNum" sz="quarter" idx="18"/>
          </p:nvPr>
        </p:nvSpPr>
        <p:spPr>
          <a:xfrm>
            <a:off x="11830050" y="6356350"/>
            <a:ext cx="358919" cy="365125"/>
          </a:xfrm>
          <a:prstGeom prst="rect">
            <a:avLst/>
          </a:prstGeom>
        </p:spPr>
        <p:txBody>
          <a:bodyPr/>
          <a:lstStyle/>
          <a:p>
            <a:fld id="{F4BAA12D-5F28-3140-935A-44BF4B54B6B6}" type="slidenum">
              <a:rPr lang="en-US" smtClean="0"/>
              <a:pPr/>
              <a:t>‹#›</a:t>
            </a:fld>
            <a:endParaRPr lang="en-US" dirty="0"/>
          </a:p>
        </p:txBody>
      </p:sp>
      <p:pic>
        <p:nvPicPr>
          <p:cNvPr id="4" name="Picture 3" descr="Logo&#10;&#10;AI-generated content may be incorrect.">
            <a:extLst>
              <a:ext uri="{FF2B5EF4-FFF2-40B4-BE49-F238E27FC236}">
                <a16:creationId xmlns:a16="http://schemas.microsoft.com/office/drawing/2014/main" id="{9019193E-5FB0-68A5-14C5-18F5B455040B}"/>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1652517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key-figur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702F704-D87B-DF16-D937-0C5723A4D346}"/>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1">
            <a:extLst>
              <a:ext uri="{FF2B5EF4-FFF2-40B4-BE49-F238E27FC236}">
                <a16:creationId xmlns:a16="http://schemas.microsoft.com/office/drawing/2014/main" id="{B5C63DE5-8138-0D72-CE3E-25C89680DD0A}"/>
              </a:ext>
            </a:extLst>
          </p:cNvPr>
          <p:cNvSpPr>
            <a:spLocks noGrp="1"/>
          </p:cNvSpPr>
          <p:nvPr>
            <p:ph type="title"/>
          </p:nvPr>
        </p:nvSpPr>
        <p:spPr>
          <a:xfrm>
            <a:off x="913257" y="2379072"/>
            <a:ext cx="10003536" cy="1668997"/>
          </a:xfrm>
          <a:prstGeom prst="rect">
            <a:avLst/>
          </a:prstGeom>
          <a:noFill/>
        </p:spPr>
        <p:txBody>
          <a:bodyPr lIns="0" tIns="0" rIns="0" bIns="0" anchor="b">
            <a:noAutofit/>
          </a:bodyPr>
          <a:lstStyle>
            <a:lvl1pPr algn="ctr">
              <a:defRPr sz="9600" spc="-100" baseline="0">
                <a:solidFill>
                  <a:schemeClr val="tx2"/>
                </a:solidFill>
              </a:defRPr>
            </a:lvl1pPr>
          </a:lstStyle>
          <a:p>
            <a:r>
              <a:rPr lang="en-US"/>
              <a:t>Click to edit Master title style</a:t>
            </a:r>
            <a:endParaRPr lang="en-US" dirty="0"/>
          </a:p>
        </p:txBody>
      </p:sp>
      <p:sp>
        <p:nvSpPr>
          <p:cNvPr id="12" name="Text Placeholder 5">
            <a:extLst>
              <a:ext uri="{FF2B5EF4-FFF2-40B4-BE49-F238E27FC236}">
                <a16:creationId xmlns:a16="http://schemas.microsoft.com/office/drawing/2014/main" id="{A07A8EC1-93D3-3D5B-9385-0BA6453AF19E}"/>
              </a:ext>
            </a:extLst>
          </p:cNvPr>
          <p:cNvSpPr>
            <a:spLocks noGrp="1"/>
          </p:cNvSpPr>
          <p:nvPr>
            <p:ph type="body" sz="quarter" idx="12"/>
          </p:nvPr>
        </p:nvSpPr>
        <p:spPr>
          <a:xfrm>
            <a:off x="913257" y="4048069"/>
            <a:ext cx="10003536" cy="709159"/>
          </a:xfrm>
        </p:spPr>
        <p:txBody>
          <a:bodyPr anchor="t">
            <a:noAutofit/>
          </a:bodyPr>
          <a:lstStyle>
            <a:lvl1pPr marL="0" indent="0" algn="ctr">
              <a:spcAft>
                <a:spcPts val="0"/>
              </a:spcAft>
              <a:buNone/>
              <a:defRPr sz="2800" spc="-50" baseline="0">
                <a:solidFill>
                  <a:schemeClr val="tx1"/>
                </a:solidFill>
              </a:defRPr>
            </a:lvl1pPr>
            <a:lvl2pPr>
              <a:defRPr sz="1400"/>
            </a:lvl2pPr>
            <a:lvl3pPr>
              <a:defRPr sz="1400"/>
            </a:lvl3pPr>
            <a:lvl4pPr>
              <a:defRPr sz="1400"/>
            </a:lvl4pPr>
            <a:lvl5pPr>
              <a:defRPr sz="1400"/>
            </a:lvl5pPr>
          </a:lstStyle>
          <a:p>
            <a:pPr lvl="0"/>
            <a:r>
              <a:rPr lang="en-US"/>
              <a:t>Click to edit Master text styles</a:t>
            </a:r>
          </a:p>
        </p:txBody>
      </p:sp>
      <p:pic>
        <p:nvPicPr>
          <p:cNvPr id="7" name="Picture 6">
            <a:extLst>
              <a:ext uri="{FF2B5EF4-FFF2-40B4-BE49-F238E27FC236}">
                <a16:creationId xmlns:a16="http://schemas.microsoft.com/office/drawing/2014/main" id="{965F9F77-9433-0FA9-9CAB-50F8190170D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3" name="Date Placeholder 2">
            <a:extLst>
              <a:ext uri="{FF2B5EF4-FFF2-40B4-BE49-F238E27FC236}">
                <a16:creationId xmlns:a16="http://schemas.microsoft.com/office/drawing/2014/main" id="{D7D10C01-E502-C2A8-611B-3019CF9DFA7F}"/>
              </a:ext>
            </a:extLst>
          </p:cNvPr>
          <p:cNvSpPr>
            <a:spLocks noGrp="1"/>
          </p:cNvSpPr>
          <p:nvPr>
            <p:ph type="dt" sz="half" idx="13"/>
          </p:nvPr>
        </p:nvSpPr>
        <p:spPr/>
        <p:txBody>
          <a:bodyPr/>
          <a:lstStyle/>
          <a:p>
            <a:pPr>
              <a:defRPr/>
            </a:pPr>
            <a:fld id="{EFEC0D3F-D003-455E-ABD7-E132AC3B411C}" type="datetime1">
              <a:rPr lang="en-US" smtClean="0"/>
              <a:t>9/21/2026</a:t>
            </a:fld>
            <a:endParaRPr lang="en-US" dirty="0"/>
          </a:p>
        </p:txBody>
      </p:sp>
      <p:sp>
        <p:nvSpPr>
          <p:cNvPr id="4" name="Footer Placeholder 3">
            <a:extLst>
              <a:ext uri="{FF2B5EF4-FFF2-40B4-BE49-F238E27FC236}">
                <a16:creationId xmlns:a16="http://schemas.microsoft.com/office/drawing/2014/main" id="{BDB1728D-2C4C-4424-EC7C-F41CFAB91F39}"/>
              </a:ext>
            </a:extLst>
          </p:cNvPr>
          <p:cNvSpPr>
            <a:spLocks noGrp="1"/>
          </p:cNvSpPr>
          <p:nvPr>
            <p:ph type="ftr" sz="quarter" idx="14"/>
          </p:nvPr>
        </p:nvSpPr>
        <p:spPr>
          <a:xfrm>
            <a:off x="1163212" y="6356350"/>
            <a:ext cx="4720352" cy="365760"/>
          </a:xfrm>
        </p:spPr>
        <p:txBody>
          <a:bodyPr/>
          <a:lstStyle/>
          <a:p>
            <a:pPr>
              <a:defRPr/>
            </a:pPr>
            <a:r>
              <a:rPr lang="en-US"/>
              <a:t>Lionel Prost | 10th International symposium on Negative Ions, Beams and Sources - NIBS'26</a:t>
            </a:r>
            <a:endParaRPr lang="en-US" dirty="0"/>
          </a:p>
        </p:txBody>
      </p:sp>
      <p:sp>
        <p:nvSpPr>
          <p:cNvPr id="5" name="Slide Number Placeholder 4">
            <a:extLst>
              <a:ext uri="{FF2B5EF4-FFF2-40B4-BE49-F238E27FC236}">
                <a16:creationId xmlns:a16="http://schemas.microsoft.com/office/drawing/2014/main" id="{C0AA6709-2DAE-D574-74A9-6F2352BB8C60}"/>
              </a:ext>
            </a:extLst>
          </p:cNvPr>
          <p:cNvSpPr>
            <a:spLocks noGrp="1"/>
          </p:cNvSpPr>
          <p:nvPr>
            <p:ph type="sldNum" sz="quarter" idx="15"/>
          </p:nvPr>
        </p:nvSpPr>
        <p:spPr/>
        <p:txBody>
          <a:bodyPr/>
          <a:lstStyle/>
          <a:p>
            <a:fld id="{F4BAA12D-5F28-3140-935A-44BF4B54B6B6}" type="slidenum">
              <a:rPr lang="en-US" smtClean="0"/>
              <a:pPr/>
              <a:t>‹#›</a:t>
            </a:fld>
            <a:endParaRPr lang="en-US" dirty="0"/>
          </a:p>
        </p:txBody>
      </p:sp>
      <p:pic>
        <p:nvPicPr>
          <p:cNvPr id="6" name="Picture 5" descr="Logo&#10;&#10;AI-generated content may be incorrect.">
            <a:extLst>
              <a:ext uri="{FF2B5EF4-FFF2-40B4-BE49-F238E27FC236}">
                <a16:creationId xmlns:a16="http://schemas.microsoft.com/office/drawing/2014/main" id="{0D21B39E-DDD7-221D-DECF-5F9D7B587E66}"/>
              </a:ext>
            </a:extLst>
          </p:cNvPr>
          <p:cNvPicPr>
            <a:picLocks noChangeAspect="1"/>
          </p:cNvPicPr>
          <p:nvPr userDrawn="1"/>
        </p:nvPicPr>
        <p:blipFill>
          <a:blip r:embed="rId4"/>
          <a:srcRect t="17955" b="15378"/>
          <a:stretch/>
        </p:blipFill>
        <p:spPr>
          <a:xfrm>
            <a:off x="126728" y="290704"/>
            <a:ext cx="914400" cy="471055"/>
          </a:xfrm>
          <a:prstGeom prst="rect">
            <a:avLst/>
          </a:prstGeom>
        </p:spPr>
      </p:pic>
      <p:sp>
        <p:nvSpPr>
          <p:cNvPr id="8" name="TextBox 7">
            <a:extLst>
              <a:ext uri="{FF2B5EF4-FFF2-40B4-BE49-F238E27FC236}">
                <a16:creationId xmlns:a16="http://schemas.microsoft.com/office/drawing/2014/main" id="{681DEE59-4ADE-8454-64A0-A639CE578162}"/>
              </a:ext>
            </a:extLst>
          </p:cNvPr>
          <p:cNvSpPr txBox="1"/>
          <p:nvPr userDrawn="1"/>
        </p:nvSpPr>
        <p:spPr>
          <a:xfrm>
            <a:off x="9686339" y="-238101"/>
            <a:ext cx="2460908" cy="738664"/>
          </a:xfrm>
          <a:prstGeom prst="rect">
            <a:avLst/>
          </a:prstGeom>
          <a:noFill/>
        </p:spPr>
        <p:txBody>
          <a:bodyPr wrap="square" lIns="365760" tIns="274320" rIns="365760" bIns="274320" rtlCol="0" anchor="ctr">
            <a:spAutoFit/>
          </a:bodyPr>
          <a:lstStyle/>
          <a:p>
            <a:pPr algn="l">
              <a:spcAft>
                <a:spcPts val="800"/>
              </a:spcAft>
            </a:pPr>
            <a:r>
              <a:rPr lang="en-US" sz="1100" b="0" dirty="0" err="1">
                <a:solidFill>
                  <a:schemeClr val="tx1">
                    <a:lumMod val="60000"/>
                    <a:lumOff val="40000"/>
                  </a:schemeClr>
                </a:solidFill>
                <a:latin typeface="Helvetica" pitchFamily="2" charset="0"/>
              </a:rPr>
              <a:t>Coldbox</a:t>
            </a:r>
            <a:r>
              <a:rPr lang="en-US" sz="1100" b="0" dirty="0">
                <a:solidFill>
                  <a:schemeClr val="tx1">
                    <a:lumMod val="60000"/>
                    <a:lumOff val="40000"/>
                  </a:schemeClr>
                </a:solidFill>
                <a:latin typeface="Helvetica" pitchFamily="2" charset="0"/>
              </a:rPr>
              <a:t> Photo: 2025-02-19</a:t>
            </a:r>
          </a:p>
        </p:txBody>
      </p:sp>
    </p:spTree>
    <p:extLst>
      <p:ext uri="{BB962C8B-B14F-4D97-AF65-F5344CB8AC3E}">
        <p14:creationId xmlns:p14="http://schemas.microsoft.com/office/powerpoint/2010/main" val="96129349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multiple-key-figures">
    <p:bg>
      <p:bgPr>
        <a:solidFill>
          <a:schemeClr val="bg1"/>
        </a:solidFill>
        <a:effectLst/>
      </p:bgPr>
    </p:bg>
    <p:spTree>
      <p:nvGrpSpPr>
        <p:cNvPr id="1" name=""/>
        <p:cNvGrpSpPr/>
        <p:nvPr/>
      </p:nvGrpSpPr>
      <p:grpSpPr>
        <a:xfrm>
          <a:off x="0" y="0"/>
          <a:ext cx="0" cy="0"/>
          <a:chOff x="0" y="0"/>
          <a:chExt cx="0" cy="0"/>
        </a:xfrm>
      </p:grpSpPr>
      <p:sp>
        <p:nvSpPr>
          <p:cNvPr id="3" name="Picture Placeholder 5">
            <a:extLst>
              <a:ext uri="{FF2B5EF4-FFF2-40B4-BE49-F238E27FC236}">
                <a16:creationId xmlns:a16="http://schemas.microsoft.com/office/drawing/2014/main" id="{ABAEBB0B-FC49-0C96-1CA9-8CBAB514550D}"/>
              </a:ext>
            </a:extLst>
          </p:cNvPr>
          <p:cNvSpPr>
            <a:spLocks noGrp="1"/>
          </p:cNvSpPr>
          <p:nvPr>
            <p:ph type="pic" sz="quarter" idx="15" hasCustomPrompt="1"/>
          </p:nvPr>
        </p:nvSpPr>
        <p:spPr>
          <a:xfrm>
            <a:off x="914399" y="820757"/>
            <a:ext cx="5000626" cy="5216486"/>
          </a:xfrm>
          <a:prstGeom prst="rect">
            <a:avLst/>
          </a:prstGeom>
          <a:solidFill>
            <a:srgbClr val="C3CAD1"/>
          </a:solidFill>
          <a:ln>
            <a:noFill/>
          </a:ln>
        </p:spPr>
        <p:txBody>
          <a:bodyPr tIns="2834640" anchor="t"/>
          <a:lstStyle>
            <a:lvl1pPr marL="0" indent="0" algn="ctr">
              <a:buNone/>
              <a:defRPr>
                <a:solidFill>
                  <a:schemeClr val="bg1">
                    <a:lumMod val="65000"/>
                  </a:schemeClr>
                </a:solidFill>
              </a:defRPr>
            </a:lvl1pPr>
          </a:lstStyle>
          <a:p>
            <a:r>
              <a:rPr lang="en-US" dirty="0"/>
              <a:t>Click icon to add image</a:t>
            </a:r>
          </a:p>
        </p:txBody>
      </p:sp>
      <p:sp>
        <p:nvSpPr>
          <p:cNvPr id="13" name="Text Placeholder 12">
            <a:extLst>
              <a:ext uri="{FF2B5EF4-FFF2-40B4-BE49-F238E27FC236}">
                <a16:creationId xmlns:a16="http://schemas.microsoft.com/office/drawing/2014/main" id="{D75CE5CA-6E88-5554-567E-566D0F3702C9}"/>
              </a:ext>
            </a:extLst>
          </p:cNvPr>
          <p:cNvSpPr>
            <a:spLocks noGrp="1"/>
          </p:cNvSpPr>
          <p:nvPr>
            <p:ph type="body" sz="quarter" idx="10"/>
          </p:nvPr>
        </p:nvSpPr>
        <p:spPr>
          <a:xfrm>
            <a:off x="6297155" y="1520328"/>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4" name="Text Placeholder 13">
            <a:extLst>
              <a:ext uri="{FF2B5EF4-FFF2-40B4-BE49-F238E27FC236}">
                <a16:creationId xmlns:a16="http://schemas.microsoft.com/office/drawing/2014/main" id="{253F5A24-61CC-6326-2F0B-D0B2CD80549F}"/>
              </a:ext>
            </a:extLst>
          </p:cNvPr>
          <p:cNvSpPr>
            <a:spLocks noGrp="1"/>
          </p:cNvSpPr>
          <p:nvPr>
            <p:ph type="body" sz="quarter" idx="12" hasCustomPrompt="1"/>
          </p:nvPr>
        </p:nvSpPr>
        <p:spPr>
          <a:xfrm>
            <a:off x="914399" y="6144322"/>
            <a:ext cx="5000625" cy="212028"/>
          </a:xfrm>
          <a:noFill/>
          <a:ln>
            <a:noFill/>
          </a:ln>
        </p:spPr>
        <p:txBody>
          <a:bodyPr lIns="0" tIns="0" rIns="0" bIns="0" anchor="t" anchorCtr="0">
            <a:noAutofit/>
          </a:bodyPr>
          <a:lstStyle>
            <a:lvl1pPr marL="0" indent="0">
              <a:lnSpc>
                <a:spcPct val="110000"/>
              </a:lnSpc>
              <a:buNone/>
              <a:defRPr sz="1200">
                <a:solidFill>
                  <a:schemeClr val="tx1"/>
                </a:solidFill>
              </a:defRPr>
            </a:lvl1pPr>
          </a:lstStyle>
          <a:p>
            <a:pPr lvl="0"/>
            <a:r>
              <a:rPr lang="en-US" dirty="0"/>
              <a:t>Click to add optional caption</a:t>
            </a:r>
          </a:p>
        </p:txBody>
      </p:sp>
      <p:sp>
        <p:nvSpPr>
          <p:cNvPr id="16" name="Text Placeholder 17">
            <a:extLst>
              <a:ext uri="{FF2B5EF4-FFF2-40B4-BE49-F238E27FC236}">
                <a16:creationId xmlns:a16="http://schemas.microsoft.com/office/drawing/2014/main" id="{7C79F1A4-8D7A-2A2A-13B1-007CC4DA4DD8}"/>
              </a:ext>
            </a:extLst>
          </p:cNvPr>
          <p:cNvSpPr>
            <a:spLocks noGrp="1"/>
          </p:cNvSpPr>
          <p:nvPr>
            <p:ph type="body" sz="quarter" idx="21" hasCustomPrompt="1"/>
          </p:nvPr>
        </p:nvSpPr>
        <p:spPr>
          <a:xfrm>
            <a:off x="6290710" y="512899"/>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5" name="Rectangle 4">
            <a:extLst>
              <a:ext uri="{FF2B5EF4-FFF2-40B4-BE49-F238E27FC236}">
                <a16:creationId xmlns:a16="http://schemas.microsoft.com/office/drawing/2014/main" id="{4E4A9EC7-0A22-2867-5A93-04C549C7B24D}"/>
              </a:ext>
            </a:extLst>
          </p:cNvPr>
          <p:cNvSpPr/>
          <p:nvPr userDrawn="1"/>
        </p:nvSpPr>
        <p:spPr>
          <a:xfrm rot="16200000">
            <a:off x="5595766" y="1504465"/>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7" name="Picture 16">
            <a:extLst>
              <a:ext uri="{FF2B5EF4-FFF2-40B4-BE49-F238E27FC236}">
                <a16:creationId xmlns:a16="http://schemas.microsoft.com/office/drawing/2014/main" id="{9C9AF806-A69B-CC52-7882-68CBACA47FA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ext Placeholder 12">
            <a:extLst>
              <a:ext uri="{FF2B5EF4-FFF2-40B4-BE49-F238E27FC236}">
                <a16:creationId xmlns:a16="http://schemas.microsoft.com/office/drawing/2014/main" id="{47C90278-399F-D985-B545-7DCF0DA7A63B}"/>
              </a:ext>
            </a:extLst>
          </p:cNvPr>
          <p:cNvSpPr>
            <a:spLocks noGrp="1"/>
          </p:cNvSpPr>
          <p:nvPr>
            <p:ph type="body" sz="quarter" idx="22"/>
          </p:nvPr>
        </p:nvSpPr>
        <p:spPr>
          <a:xfrm>
            <a:off x="6297155" y="5337672"/>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4" name="Text Placeholder 17">
            <a:extLst>
              <a:ext uri="{FF2B5EF4-FFF2-40B4-BE49-F238E27FC236}">
                <a16:creationId xmlns:a16="http://schemas.microsoft.com/office/drawing/2014/main" id="{819A7FF5-547E-A603-F63A-B893DB8702C0}"/>
              </a:ext>
            </a:extLst>
          </p:cNvPr>
          <p:cNvSpPr>
            <a:spLocks noGrp="1"/>
          </p:cNvSpPr>
          <p:nvPr>
            <p:ph type="body" sz="quarter" idx="23" hasCustomPrompt="1"/>
          </p:nvPr>
        </p:nvSpPr>
        <p:spPr>
          <a:xfrm>
            <a:off x="6290710" y="4330243"/>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5" name="Rectangle 24">
            <a:extLst>
              <a:ext uri="{FF2B5EF4-FFF2-40B4-BE49-F238E27FC236}">
                <a16:creationId xmlns:a16="http://schemas.microsoft.com/office/drawing/2014/main" id="{9CF14232-891E-BF84-C925-6BB3EFCEB08D}"/>
              </a:ext>
            </a:extLst>
          </p:cNvPr>
          <p:cNvSpPr/>
          <p:nvPr userDrawn="1"/>
        </p:nvSpPr>
        <p:spPr>
          <a:xfrm rot="16200000">
            <a:off x="5595766" y="5321809"/>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 Placeholder 12">
            <a:extLst>
              <a:ext uri="{FF2B5EF4-FFF2-40B4-BE49-F238E27FC236}">
                <a16:creationId xmlns:a16="http://schemas.microsoft.com/office/drawing/2014/main" id="{C5B0C835-92D5-EBA9-F2A4-BC31B439CFE9}"/>
              </a:ext>
            </a:extLst>
          </p:cNvPr>
          <p:cNvSpPr>
            <a:spLocks noGrp="1"/>
          </p:cNvSpPr>
          <p:nvPr>
            <p:ph type="body" sz="quarter" idx="24"/>
          </p:nvPr>
        </p:nvSpPr>
        <p:spPr>
          <a:xfrm>
            <a:off x="6297155" y="3427735"/>
            <a:ext cx="4617720" cy="694062"/>
          </a:xfrm>
          <a:solidFill>
            <a:schemeClr val="tx1"/>
          </a:solidFill>
        </p:spPr>
        <p:txBody>
          <a:bodyPr lIns="274320" tIns="45720" rIns="274320" anchor="ctr">
            <a:noAutofit/>
          </a:bodyPr>
          <a:lstStyle>
            <a:lvl1pPr marL="0" indent="0">
              <a:buClr>
                <a:schemeClr val="bg1"/>
              </a:buClr>
              <a:buNone/>
              <a:defRPr sz="1900">
                <a:solidFill>
                  <a:schemeClr val="bg1"/>
                </a:solidFill>
              </a:defRPr>
            </a:lvl1pPr>
            <a:lvl2pPr>
              <a:buClr>
                <a:schemeClr val="bg1"/>
              </a:buClr>
              <a:defRPr sz="1800">
                <a:solidFill>
                  <a:schemeClr val="bg1"/>
                </a:solidFill>
              </a:defRPr>
            </a:lvl2pPr>
            <a:lvl3pPr>
              <a:buClr>
                <a:schemeClr val="bg1"/>
              </a:buClr>
              <a:defRPr sz="16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p:txBody>
      </p:sp>
      <p:sp>
        <p:nvSpPr>
          <p:cNvPr id="27" name="Text Placeholder 17">
            <a:extLst>
              <a:ext uri="{FF2B5EF4-FFF2-40B4-BE49-F238E27FC236}">
                <a16:creationId xmlns:a16="http://schemas.microsoft.com/office/drawing/2014/main" id="{AFF8EEAA-8354-850E-1A0B-1EADAA1D7EB6}"/>
              </a:ext>
            </a:extLst>
          </p:cNvPr>
          <p:cNvSpPr>
            <a:spLocks noGrp="1"/>
          </p:cNvSpPr>
          <p:nvPr>
            <p:ph type="body" sz="quarter" idx="25" hasCustomPrompt="1"/>
          </p:nvPr>
        </p:nvSpPr>
        <p:spPr>
          <a:xfrm>
            <a:off x="6290710" y="2420306"/>
            <a:ext cx="4617720" cy="914400"/>
          </a:xfrm>
        </p:spPr>
        <p:txBody>
          <a:bodyPr lIns="274320" anchor="b">
            <a:normAutofit/>
          </a:bodyPr>
          <a:lstStyle>
            <a:lvl1pPr marL="0" indent="0">
              <a:lnSpc>
                <a:spcPts val="3600"/>
              </a:lnSpc>
              <a:spcAft>
                <a:spcPts val="0"/>
              </a:spcAft>
              <a:buNone/>
              <a:defRPr lang="en-US" sz="3600" b="1" i="0" kern="1200" spc="-100" baseline="0" dirty="0" smtClean="0">
                <a:solidFill>
                  <a:schemeClr val="tx2"/>
                </a:solidFill>
                <a:latin typeface="Helvetica" pitchFamily="2" charset="0"/>
                <a:ea typeface="+mj-ea"/>
                <a:cs typeface="+mj-cs"/>
              </a:defRPr>
            </a:lvl1pPr>
          </a:lstStyle>
          <a:p>
            <a:pPr lvl="0"/>
            <a:r>
              <a:rPr lang="en-US" dirty="0"/>
              <a:t>Key figure</a:t>
            </a:r>
          </a:p>
        </p:txBody>
      </p:sp>
      <p:sp>
        <p:nvSpPr>
          <p:cNvPr id="28" name="Rectangle 27">
            <a:extLst>
              <a:ext uri="{FF2B5EF4-FFF2-40B4-BE49-F238E27FC236}">
                <a16:creationId xmlns:a16="http://schemas.microsoft.com/office/drawing/2014/main" id="{6C30FE6C-CF61-D9B0-ABF1-6B526A2786D8}"/>
              </a:ext>
            </a:extLst>
          </p:cNvPr>
          <p:cNvSpPr/>
          <p:nvPr userDrawn="1"/>
        </p:nvSpPr>
        <p:spPr>
          <a:xfrm rot="16200000">
            <a:off x="5595766" y="3411872"/>
            <a:ext cx="1389888"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ate Placeholder 7">
            <a:extLst>
              <a:ext uri="{FF2B5EF4-FFF2-40B4-BE49-F238E27FC236}">
                <a16:creationId xmlns:a16="http://schemas.microsoft.com/office/drawing/2014/main" id="{CFDCF037-3F22-455A-C167-1B9773617782}"/>
              </a:ext>
            </a:extLst>
          </p:cNvPr>
          <p:cNvSpPr>
            <a:spLocks noGrp="1"/>
          </p:cNvSpPr>
          <p:nvPr>
            <p:ph type="dt" sz="half" idx="26"/>
          </p:nvPr>
        </p:nvSpPr>
        <p:spPr/>
        <p:txBody>
          <a:bodyPr/>
          <a:lstStyle/>
          <a:p>
            <a:pPr>
              <a:defRPr/>
            </a:pPr>
            <a:fld id="{637DD09E-A328-433D-A806-F23E3945AFDC}" type="datetime1">
              <a:rPr lang="en-US" smtClean="0"/>
              <a:t>9/21/2026</a:t>
            </a:fld>
            <a:endParaRPr lang="en-US" dirty="0"/>
          </a:p>
        </p:txBody>
      </p:sp>
      <p:sp>
        <p:nvSpPr>
          <p:cNvPr id="9" name="Footer Placeholder 8">
            <a:extLst>
              <a:ext uri="{FF2B5EF4-FFF2-40B4-BE49-F238E27FC236}">
                <a16:creationId xmlns:a16="http://schemas.microsoft.com/office/drawing/2014/main" id="{FB849831-55D4-65FF-A7B1-CC84E9B252F7}"/>
              </a:ext>
            </a:extLst>
          </p:cNvPr>
          <p:cNvSpPr>
            <a:spLocks noGrp="1"/>
          </p:cNvSpPr>
          <p:nvPr>
            <p:ph type="ftr" sz="quarter" idx="27"/>
          </p:nvPr>
        </p:nvSpPr>
        <p:spPr>
          <a:xfrm>
            <a:off x="1163212" y="6356350"/>
            <a:ext cx="4751812"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B1D6637D-9A02-B205-EF0A-87C0E8B5D314}"/>
              </a:ext>
            </a:extLst>
          </p:cNvPr>
          <p:cNvSpPr>
            <a:spLocks noGrp="1"/>
          </p:cNvSpPr>
          <p:nvPr>
            <p:ph type="sldNum" sz="quarter" idx="28"/>
          </p:nvPr>
        </p:nvSpPr>
        <p:spPr/>
        <p:txBody>
          <a:bodyPr/>
          <a:lstStyle/>
          <a:p>
            <a:fld id="{F4BAA12D-5F28-3140-935A-44BF4B54B6B6}" type="slidenum">
              <a:rPr lang="en-US" smtClean="0"/>
              <a:pPr/>
              <a:t>‹#›</a:t>
            </a:fld>
            <a:endParaRPr lang="en-US" dirty="0"/>
          </a:p>
        </p:txBody>
      </p:sp>
      <p:pic>
        <p:nvPicPr>
          <p:cNvPr id="6" name="Picture 5" descr="Logo&#10;&#10;AI-generated content may be incorrect.">
            <a:extLst>
              <a:ext uri="{FF2B5EF4-FFF2-40B4-BE49-F238E27FC236}">
                <a16:creationId xmlns:a16="http://schemas.microsoft.com/office/drawing/2014/main" id="{B1E068BF-B716-2199-A479-A39B4DB4D705}"/>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6576940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p:bg>
      <p:bgPr>
        <a:solidFill>
          <a:schemeClr val="bg1"/>
        </a:solidFill>
        <a:effectLst/>
      </p:bgPr>
    </p:bg>
    <p:spTree>
      <p:nvGrpSpPr>
        <p:cNvPr id="1" name=""/>
        <p:cNvGrpSpPr/>
        <p:nvPr/>
      </p:nvGrpSpPr>
      <p:grpSpPr>
        <a:xfrm>
          <a:off x="0" y="0"/>
          <a:ext cx="0" cy="0"/>
          <a:chOff x="0" y="0"/>
          <a:chExt cx="0" cy="0"/>
        </a:xfrm>
      </p:grpSpPr>
      <p:sp>
        <p:nvSpPr>
          <p:cNvPr id="35" name="Text Placeholder 7">
            <a:extLst>
              <a:ext uri="{FF2B5EF4-FFF2-40B4-BE49-F238E27FC236}">
                <a16:creationId xmlns:a16="http://schemas.microsoft.com/office/drawing/2014/main" id="{03E171D5-30FC-537F-A514-48CD3674FC32}"/>
              </a:ext>
            </a:extLst>
          </p:cNvPr>
          <p:cNvSpPr>
            <a:spLocks noGrp="1"/>
          </p:cNvSpPr>
          <p:nvPr>
            <p:ph type="body" sz="quarter" idx="26" hasCustomPrompt="1"/>
          </p:nvPr>
        </p:nvSpPr>
        <p:spPr>
          <a:xfrm>
            <a:off x="8859278" y="2355416"/>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1" name="Text Placeholder 7">
            <a:extLst>
              <a:ext uri="{FF2B5EF4-FFF2-40B4-BE49-F238E27FC236}">
                <a16:creationId xmlns:a16="http://schemas.microsoft.com/office/drawing/2014/main" id="{1349D683-9A3C-3B31-0359-463DB290E72E}"/>
              </a:ext>
            </a:extLst>
          </p:cNvPr>
          <p:cNvSpPr>
            <a:spLocks noGrp="1"/>
          </p:cNvSpPr>
          <p:nvPr>
            <p:ph type="body" sz="quarter" idx="23" hasCustomPrompt="1"/>
          </p:nvPr>
        </p:nvSpPr>
        <p:spPr>
          <a:xfrm>
            <a:off x="1163212" y="2355416"/>
            <a:ext cx="2298325"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8" name="Text Placeholder 7">
            <a:extLst>
              <a:ext uri="{FF2B5EF4-FFF2-40B4-BE49-F238E27FC236}">
                <a16:creationId xmlns:a16="http://schemas.microsoft.com/office/drawing/2014/main" id="{5B2E158B-F6B7-4699-6081-B2D57ABF91BA}"/>
              </a:ext>
            </a:extLst>
          </p:cNvPr>
          <p:cNvSpPr>
            <a:spLocks noGrp="1"/>
          </p:cNvSpPr>
          <p:nvPr>
            <p:ph type="body" sz="quarter" idx="15" hasCustomPrompt="1"/>
          </p:nvPr>
        </p:nvSpPr>
        <p:spPr>
          <a:xfrm>
            <a:off x="1163212" y="3278981"/>
            <a:ext cx="2298325" cy="358688"/>
          </a:xfrm>
        </p:spPr>
        <p:txBody>
          <a:bodyPr>
            <a:noAutofit/>
          </a:bodyPr>
          <a:lstStyle>
            <a:lvl1pPr marL="0" indent="0" algn="ctr">
              <a:buNone/>
              <a:defRPr sz="2400" b="1">
                <a:solidFill>
                  <a:schemeClr val="tx1"/>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Subhead</a:t>
            </a:r>
          </a:p>
          <a:p>
            <a:pPr lvl="0"/>
            <a:endParaRPr lang="en-US" dirty="0"/>
          </a:p>
        </p:txBody>
      </p:sp>
      <p:sp>
        <p:nvSpPr>
          <p:cNvPr id="9" name="Text Placeholder 13">
            <a:extLst>
              <a:ext uri="{FF2B5EF4-FFF2-40B4-BE49-F238E27FC236}">
                <a16:creationId xmlns:a16="http://schemas.microsoft.com/office/drawing/2014/main" id="{EF49033D-66CB-33E0-1DBC-8928201CE7F8}"/>
              </a:ext>
            </a:extLst>
          </p:cNvPr>
          <p:cNvSpPr>
            <a:spLocks noGrp="1"/>
          </p:cNvSpPr>
          <p:nvPr>
            <p:ph type="body" sz="quarter" idx="16"/>
          </p:nvPr>
        </p:nvSpPr>
        <p:spPr>
          <a:xfrm>
            <a:off x="1163212" y="3730346"/>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7" name="Text Placeholder 7">
            <a:extLst>
              <a:ext uri="{FF2B5EF4-FFF2-40B4-BE49-F238E27FC236}">
                <a16:creationId xmlns:a16="http://schemas.microsoft.com/office/drawing/2014/main" id="{F1CDCE25-1734-8F15-F850-140D20AC47B5}"/>
              </a:ext>
            </a:extLst>
          </p:cNvPr>
          <p:cNvSpPr>
            <a:spLocks noGrp="1"/>
          </p:cNvSpPr>
          <p:nvPr>
            <p:ph type="body" sz="quarter" idx="17" hasCustomPrompt="1"/>
          </p:nvPr>
        </p:nvSpPr>
        <p:spPr>
          <a:xfrm>
            <a:off x="8859278" y="3278981"/>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18" name="Text Placeholder 13">
            <a:extLst>
              <a:ext uri="{FF2B5EF4-FFF2-40B4-BE49-F238E27FC236}">
                <a16:creationId xmlns:a16="http://schemas.microsoft.com/office/drawing/2014/main" id="{685289A2-5BDF-BFB7-0DE2-786AE926515D}"/>
              </a:ext>
            </a:extLst>
          </p:cNvPr>
          <p:cNvSpPr>
            <a:spLocks noGrp="1"/>
          </p:cNvSpPr>
          <p:nvPr>
            <p:ph type="body" sz="quarter" idx="18"/>
          </p:nvPr>
        </p:nvSpPr>
        <p:spPr>
          <a:xfrm>
            <a:off x="8859278" y="3730346"/>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19" name="Text Placeholder 7">
            <a:extLst>
              <a:ext uri="{FF2B5EF4-FFF2-40B4-BE49-F238E27FC236}">
                <a16:creationId xmlns:a16="http://schemas.microsoft.com/office/drawing/2014/main" id="{3CFA5C77-3A47-8088-7D44-41FA177B055F}"/>
              </a:ext>
            </a:extLst>
          </p:cNvPr>
          <p:cNvSpPr>
            <a:spLocks noGrp="1"/>
          </p:cNvSpPr>
          <p:nvPr>
            <p:ph type="body" sz="quarter" idx="19" hasCustomPrompt="1"/>
          </p:nvPr>
        </p:nvSpPr>
        <p:spPr>
          <a:xfrm>
            <a:off x="6293922" y="3278981"/>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0" name="Text Placeholder 13">
            <a:extLst>
              <a:ext uri="{FF2B5EF4-FFF2-40B4-BE49-F238E27FC236}">
                <a16:creationId xmlns:a16="http://schemas.microsoft.com/office/drawing/2014/main" id="{4BF923C8-904E-4223-3EB4-4B31AAE44E07}"/>
              </a:ext>
            </a:extLst>
          </p:cNvPr>
          <p:cNvSpPr>
            <a:spLocks noGrp="1"/>
          </p:cNvSpPr>
          <p:nvPr>
            <p:ph type="body" sz="quarter" idx="20"/>
          </p:nvPr>
        </p:nvSpPr>
        <p:spPr>
          <a:xfrm>
            <a:off x="6293922" y="3744122"/>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21" name="Text Placeholder 7">
            <a:extLst>
              <a:ext uri="{FF2B5EF4-FFF2-40B4-BE49-F238E27FC236}">
                <a16:creationId xmlns:a16="http://schemas.microsoft.com/office/drawing/2014/main" id="{ADCF14EF-4C7F-F7FF-B974-B74AEA466A86}"/>
              </a:ext>
            </a:extLst>
          </p:cNvPr>
          <p:cNvSpPr>
            <a:spLocks noGrp="1"/>
          </p:cNvSpPr>
          <p:nvPr>
            <p:ph type="body" sz="quarter" idx="21" hasCustomPrompt="1"/>
          </p:nvPr>
        </p:nvSpPr>
        <p:spPr>
          <a:xfrm>
            <a:off x="3728567" y="3278981"/>
            <a:ext cx="2298325" cy="358688"/>
          </a:xfrm>
        </p:spPr>
        <p:txBody>
          <a:bodyPr>
            <a:noAutofit/>
          </a:bodyPr>
          <a:lstStyle>
            <a:lvl1pPr marL="0" indent="0" algn="ctr">
              <a:buNone/>
              <a:defRPr sz="2400" b="1">
                <a:solidFill>
                  <a:schemeClr val="tx1"/>
                </a:solidFill>
              </a:defRPr>
            </a:lvl1pPr>
          </a:lstStyle>
          <a:p>
            <a:pPr lvl="0"/>
            <a:r>
              <a:rPr lang="en-US" dirty="0"/>
              <a:t>Subhead</a:t>
            </a:r>
          </a:p>
        </p:txBody>
      </p:sp>
      <p:sp>
        <p:nvSpPr>
          <p:cNvPr id="22" name="Text Placeholder 13">
            <a:extLst>
              <a:ext uri="{FF2B5EF4-FFF2-40B4-BE49-F238E27FC236}">
                <a16:creationId xmlns:a16="http://schemas.microsoft.com/office/drawing/2014/main" id="{73055581-1076-7DDA-CB8D-C153A93551A2}"/>
              </a:ext>
            </a:extLst>
          </p:cNvPr>
          <p:cNvSpPr>
            <a:spLocks noGrp="1"/>
          </p:cNvSpPr>
          <p:nvPr>
            <p:ph type="body" sz="quarter" idx="22"/>
          </p:nvPr>
        </p:nvSpPr>
        <p:spPr>
          <a:xfrm>
            <a:off x="3728567" y="3744122"/>
            <a:ext cx="2298325" cy="1018572"/>
          </a:xfrm>
          <a:noFill/>
          <a:ln>
            <a:noFill/>
          </a:ln>
        </p:spPr>
        <p:txBody>
          <a:bodyPr lIns="0" tIns="0" rIns="0" bIns="0" anchor="t" anchorCtr="0">
            <a:noAutofit/>
          </a:bodyPr>
          <a:lstStyle>
            <a:lvl1pPr marL="0" indent="0" algn="ctr">
              <a:lnSpc>
                <a:spcPct val="110000"/>
              </a:lnSpc>
              <a:buNone/>
              <a:defRPr sz="1600">
                <a:solidFill>
                  <a:schemeClr val="tx1"/>
                </a:solidFill>
              </a:defRPr>
            </a:lvl1pPr>
          </a:lstStyle>
          <a:p>
            <a:pPr marL="0" marR="0" lvl="0" indent="0" algn="ctr" defTabSz="914400" rtl="0" eaLnBrk="1" fontAlgn="auto" latinLnBrk="0" hangingPunct="1">
              <a:lnSpc>
                <a:spcPct val="100000"/>
              </a:lnSpc>
              <a:spcBef>
                <a:spcPts val="1000"/>
              </a:spcBef>
              <a:spcAft>
                <a:spcPts val="400"/>
              </a:spcAft>
              <a:buClr>
                <a:schemeClr val="accent1"/>
              </a:buClr>
              <a:buSzTx/>
              <a:buFont typeface="Arial" panose="020B0604020202020204" pitchFamily="34" charset="0"/>
              <a:buNone/>
              <a:tabLst/>
              <a:defRPr/>
            </a:pPr>
            <a:r>
              <a:rPr lang="en-US"/>
              <a:t>Click to edit Master text styles</a:t>
            </a:r>
          </a:p>
        </p:txBody>
      </p:sp>
      <p:sp>
        <p:nvSpPr>
          <p:cNvPr id="33" name="Text Placeholder 7">
            <a:extLst>
              <a:ext uri="{FF2B5EF4-FFF2-40B4-BE49-F238E27FC236}">
                <a16:creationId xmlns:a16="http://schemas.microsoft.com/office/drawing/2014/main" id="{98675C6D-0B35-795C-843D-D60026C9B8EC}"/>
              </a:ext>
            </a:extLst>
          </p:cNvPr>
          <p:cNvSpPr>
            <a:spLocks noGrp="1"/>
          </p:cNvSpPr>
          <p:nvPr>
            <p:ph type="body" sz="quarter" idx="24" hasCustomPrompt="1"/>
          </p:nvPr>
        </p:nvSpPr>
        <p:spPr>
          <a:xfrm>
            <a:off x="3728568" y="2355416"/>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sp>
        <p:nvSpPr>
          <p:cNvPr id="34" name="Text Placeholder 7">
            <a:extLst>
              <a:ext uri="{FF2B5EF4-FFF2-40B4-BE49-F238E27FC236}">
                <a16:creationId xmlns:a16="http://schemas.microsoft.com/office/drawing/2014/main" id="{CF0A98D3-24F3-B6FB-0C8A-5A659B803626}"/>
              </a:ext>
            </a:extLst>
          </p:cNvPr>
          <p:cNvSpPr>
            <a:spLocks noGrp="1"/>
          </p:cNvSpPr>
          <p:nvPr>
            <p:ph type="body" sz="quarter" idx="25" hasCustomPrompt="1"/>
          </p:nvPr>
        </p:nvSpPr>
        <p:spPr>
          <a:xfrm>
            <a:off x="6293923" y="2355416"/>
            <a:ext cx="2298324" cy="744247"/>
          </a:xfrm>
        </p:spPr>
        <p:txBody>
          <a:bodyPr anchor="ctr">
            <a:normAutofit/>
          </a:bodyPr>
          <a:lstStyle>
            <a:lvl1pPr marL="0" indent="0" algn="ctr">
              <a:buNone/>
              <a:defRPr sz="4400" b="0">
                <a:solidFill>
                  <a:schemeClr val="tx2"/>
                </a:solidFill>
              </a:defRPr>
            </a:lvl1pPr>
          </a:lstStyle>
          <a:p>
            <a:pPr marL="0" marR="0" lvl="0" indent="0" algn="ctr" defTabSz="914400" rtl="0" eaLnBrk="1" fontAlgn="auto" latinLnBrk="0" hangingPunct="1">
              <a:lnSpc>
                <a:spcPct val="90000"/>
              </a:lnSpc>
              <a:spcBef>
                <a:spcPts val="1000"/>
              </a:spcBef>
              <a:spcAft>
                <a:spcPts val="400"/>
              </a:spcAft>
              <a:buClr>
                <a:schemeClr val="accent1"/>
              </a:buClr>
              <a:buSzTx/>
              <a:buFont typeface="Arial" panose="020B0604020202020204" pitchFamily="34" charset="0"/>
              <a:buNone/>
              <a:tabLst/>
              <a:defRPr/>
            </a:pPr>
            <a:r>
              <a:rPr lang="en-US" dirty="0"/>
              <a:t>Year</a:t>
            </a:r>
          </a:p>
        </p:txBody>
      </p:sp>
      <p:pic>
        <p:nvPicPr>
          <p:cNvPr id="12" name="Picture 11">
            <a:extLst>
              <a:ext uri="{FF2B5EF4-FFF2-40B4-BE49-F238E27FC236}">
                <a16:creationId xmlns:a16="http://schemas.microsoft.com/office/drawing/2014/main" id="{26845F05-CCE2-6A85-D3D4-65931BF03617}"/>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4" name="Rectangle 23">
            <a:extLst>
              <a:ext uri="{FF2B5EF4-FFF2-40B4-BE49-F238E27FC236}">
                <a16:creationId xmlns:a16="http://schemas.microsoft.com/office/drawing/2014/main" id="{7C08987A-C4D8-24A2-0633-7FD0D0BFD8F2}"/>
              </a:ext>
            </a:extLst>
          </p:cNvPr>
          <p:cNvSpPr/>
          <p:nvPr userDrawn="1"/>
        </p:nvSpPr>
        <p:spPr>
          <a:xfrm rot="10800000" flipV="1">
            <a:off x="3140944" y="2697700"/>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2A1AF7D8-F39D-5D62-4B8B-A1E2D2280514}"/>
              </a:ext>
            </a:extLst>
          </p:cNvPr>
          <p:cNvSpPr/>
          <p:nvPr userDrawn="1"/>
        </p:nvSpPr>
        <p:spPr>
          <a:xfrm rot="10800000" flipV="1">
            <a:off x="5704080" y="2697700"/>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C7AEB230-F944-F682-5C1A-0056FBFB52AB}"/>
              </a:ext>
            </a:extLst>
          </p:cNvPr>
          <p:cNvSpPr/>
          <p:nvPr userDrawn="1"/>
        </p:nvSpPr>
        <p:spPr>
          <a:xfrm rot="10800000" flipV="1">
            <a:off x="8273135" y="2697700"/>
            <a:ext cx="90525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D72FE7C9-EB8A-1A48-5F36-AEE87BC4EFFB}"/>
              </a:ext>
            </a:extLst>
          </p:cNvPr>
          <p:cNvSpPr>
            <a:spLocks noGrp="1"/>
          </p:cNvSpPr>
          <p:nvPr>
            <p:ph type="dt" sz="half" idx="38"/>
          </p:nvPr>
        </p:nvSpPr>
        <p:spPr/>
        <p:txBody>
          <a:bodyPr/>
          <a:lstStyle/>
          <a:p>
            <a:pPr>
              <a:defRPr/>
            </a:pPr>
            <a:fld id="{5573743C-7D0F-4B5C-93D0-2DD2D92EA951}" type="datetime1">
              <a:rPr lang="en-US" smtClean="0"/>
              <a:t>9/21/2026</a:t>
            </a:fld>
            <a:endParaRPr lang="en-US" dirty="0"/>
          </a:p>
        </p:txBody>
      </p:sp>
      <p:sp>
        <p:nvSpPr>
          <p:cNvPr id="6" name="Footer Placeholder 5">
            <a:extLst>
              <a:ext uri="{FF2B5EF4-FFF2-40B4-BE49-F238E27FC236}">
                <a16:creationId xmlns:a16="http://schemas.microsoft.com/office/drawing/2014/main" id="{955CA788-9E66-27E4-B8B2-1B3DD9A0061C}"/>
              </a:ext>
            </a:extLst>
          </p:cNvPr>
          <p:cNvSpPr>
            <a:spLocks noGrp="1"/>
          </p:cNvSpPr>
          <p:nvPr>
            <p:ph type="ftr" sz="quarter" idx="39"/>
          </p:nvPr>
        </p:nvSpPr>
        <p:spPr>
          <a:xfrm>
            <a:off x="1163212" y="6356350"/>
            <a:ext cx="4692643"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BFF826E5-1E41-AE20-24CB-69936FA1646B}"/>
              </a:ext>
            </a:extLst>
          </p:cNvPr>
          <p:cNvSpPr>
            <a:spLocks noGrp="1"/>
          </p:cNvSpPr>
          <p:nvPr>
            <p:ph type="sldNum" sz="quarter" idx="40"/>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62B13FB5-F1D1-23C0-29AC-9108F8BBB695}"/>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4" name="Text Placeholder 19">
            <a:extLst>
              <a:ext uri="{FF2B5EF4-FFF2-40B4-BE49-F238E27FC236}">
                <a16:creationId xmlns:a16="http://schemas.microsoft.com/office/drawing/2014/main" id="{31E2DD62-FD38-20D2-D087-90A2B8A06DE2}"/>
              </a:ext>
            </a:extLst>
          </p:cNvPr>
          <p:cNvSpPr>
            <a:spLocks noGrp="1"/>
          </p:cNvSpPr>
          <p:nvPr>
            <p:ph type="body" sz="quarter" idx="37"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10" name="Picture 9" descr="Logo&#10;&#10;AI-generated content may be incorrect.">
            <a:extLst>
              <a:ext uri="{FF2B5EF4-FFF2-40B4-BE49-F238E27FC236}">
                <a16:creationId xmlns:a16="http://schemas.microsoft.com/office/drawing/2014/main" id="{C1AA8A58-E3F9-E0C9-FD5C-6DDCB208C484}"/>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184477398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4" name="Text Placeholder 11">
            <a:extLst>
              <a:ext uri="{FF2B5EF4-FFF2-40B4-BE49-F238E27FC236}">
                <a16:creationId xmlns:a16="http://schemas.microsoft.com/office/drawing/2014/main" id="{B97A8FFA-98C0-7619-912E-7DE6824B8E07}"/>
              </a:ext>
            </a:extLst>
          </p:cNvPr>
          <p:cNvSpPr>
            <a:spLocks noGrp="1"/>
          </p:cNvSpPr>
          <p:nvPr>
            <p:ph type="body" sz="quarter" idx="11" hasCustomPrompt="1"/>
          </p:nvPr>
        </p:nvSpPr>
        <p:spPr>
          <a:xfrm>
            <a:off x="1163212" y="1613971"/>
            <a:ext cx="5000626" cy="625033"/>
          </a:xfrm>
          <a:solidFill>
            <a:schemeClr val="tx2"/>
          </a:solidFill>
        </p:spPr>
        <p:txBody>
          <a:bodyPr lIns="182880" tIns="0" rIns="0" anchor="ctr">
            <a:noAutofit/>
          </a:bodyPr>
          <a:lstStyle>
            <a:lvl1pPr marL="0" indent="0">
              <a:buFont typeface="Arial" panose="020B0604020202020204" pitchFamily="34" charset="0"/>
              <a:buNone/>
              <a:defRPr sz="2400" b="0" i="0" spc="-100" baseline="0">
                <a:solidFill>
                  <a:schemeClr val="bg1"/>
                </a:solidFill>
                <a:latin typeface="Helvetica" pitchFamily="2" charset="0"/>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dirty="0"/>
              <a:t>Segment 1</a:t>
            </a:r>
          </a:p>
        </p:txBody>
      </p:sp>
      <p:sp>
        <p:nvSpPr>
          <p:cNvPr id="5" name="Text Placeholder 13">
            <a:extLst>
              <a:ext uri="{FF2B5EF4-FFF2-40B4-BE49-F238E27FC236}">
                <a16:creationId xmlns:a16="http://schemas.microsoft.com/office/drawing/2014/main" id="{E709C570-D515-D5C2-A7C9-873D4FB05DBB}"/>
              </a:ext>
            </a:extLst>
          </p:cNvPr>
          <p:cNvSpPr>
            <a:spLocks noGrp="1"/>
          </p:cNvSpPr>
          <p:nvPr>
            <p:ph type="body" sz="quarter" idx="12"/>
          </p:nvPr>
        </p:nvSpPr>
        <p:spPr>
          <a:xfrm>
            <a:off x="1163212" y="2329854"/>
            <a:ext cx="5000626" cy="700720"/>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5" name="Text Placeholder 11">
            <a:extLst>
              <a:ext uri="{FF2B5EF4-FFF2-40B4-BE49-F238E27FC236}">
                <a16:creationId xmlns:a16="http://schemas.microsoft.com/office/drawing/2014/main" id="{8D0D5251-ED14-8221-23B5-C338B9B136E4}"/>
              </a:ext>
            </a:extLst>
          </p:cNvPr>
          <p:cNvSpPr>
            <a:spLocks noGrp="1"/>
          </p:cNvSpPr>
          <p:nvPr>
            <p:ph type="body" sz="quarter" idx="20" hasCustomPrompt="1"/>
          </p:nvPr>
        </p:nvSpPr>
        <p:spPr>
          <a:xfrm>
            <a:off x="1163213" y="3040099"/>
            <a:ext cx="5000626" cy="625033"/>
          </a:xfrm>
          <a:solidFill>
            <a:schemeClr val="tx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2</a:t>
            </a:r>
          </a:p>
        </p:txBody>
      </p:sp>
      <p:sp>
        <p:nvSpPr>
          <p:cNvPr id="26" name="Text Placeholder 13">
            <a:extLst>
              <a:ext uri="{FF2B5EF4-FFF2-40B4-BE49-F238E27FC236}">
                <a16:creationId xmlns:a16="http://schemas.microsoft.com/office/drawing/2014/main" id="{E80E855E-4FDC-9D49-7BC5-49761978BA59}"/>
              </a:ext>
            </a:extLst>
          </p:cNvPr>
          <p:cNvSpPr>
            <a:spLocks noGrp="1"/>
          </p:cNvSpPr>
          <p:nvPr>
            <p:ph type="body" sz="quarter" idx="21"/>
          </p:nvPr>
        </p:nvSpPr>
        <p:spPr>
          <a:xfrm>
            <a:off x="1163213" y="3754934"/>
            <a:ext cx="5000625"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28" name="Text Placeholder 11">
            <a:extLst>
              <a:ext uri="{FF2B5EF4-FFF2-40B4-BE49-F238E27FC236}">
                <a16:creationId xmlns:a16="http://schemas.microsoft.com/office/drawing/2014/main" id="{34349A97-5971-2B65-B59E-1C98524A4FB0}"/>
              </a:ext>
            </a:extLst>
          </p:cNvPr>
          <p:cNvSpPr>
            <a:spLocks noGrp="1"/>
          </p:cNvSpPr>
          <p:nvPr>
            <p:ph type="body" sz="quarter" idx="22" hasCustomPrompt="1"/>
          </p:nvPr>
        </p:nvSpPr>
        <p:spPr>
          <a:xfrm>
            <a:off x="1163212" y="4480422"/>
            <a:ext cx="5000626" cy="631032"/>
          </a:xfrm>
          <a:solidFill>
            <a:schemeClr val="accent1"/>
          </a:solidFill>
        </p:spPr>
        <p:txBody>
          <a:bodyPr lIns="182880" tIns="0" rIns="0" anchor="ctr">
            <a:noAutofit/>
          </a:bodyPr>
          <a:lstStyle>
            <a:lvl1pPr marL="0" indent="0">
              <a:buNone/>
              <a:defRPr sz="2400" b="0" i="0" spc="-100" baseline="0">
                <a:solidFill>
                  <a:schemeClr val="bg1"/>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Segment 3</a:t>
            </a:r>
          </a:p>
        </p:txBody>
      </p:sp>
      <p:sp>
        <p:nvSpPr>
          <p:cNvPr id="29" name="Text Placeholder 13">
            <a:extLst>
              <a:ext uri="{FF2B5EF4-FFF2-40B4-BE49-F238E27FC236}">
                <a16:creationId xmlns:a16="http://schemas.microsoft.com/office/drawing/2014/main" id="{56E30477-B529-728A-AA86-F0BF32CC2C94}"/>
              </a:ext>
            </a:extLst>
          </p:cNvPr>
          <p:cNvSpPr>
            <a:spLocks noGrp="1"/>
          </p:cNvSpPr>
          <p:nvPr>
            <p:ph type="body" sz="quarter" idx="23"/>
          </p:nvPr>
        </p:nvSpPr>
        <p:spPr>
          <a:xfrm>
            <a:off x="1163212" y="5196349"/>
            <a:ext cx="5000626" cy="704088"/>
          </a:xfrm>
          <a:noFill/>
          <a:ln>
            <a:noFill/>
          </a:ln>
        </p:spPr>
        <p:txBody>
          <a:bodyPr lIns="0" tIns="0" rIns="0" bIns="0" anchor="t" anchorCtr="0">
            <a:noAutofit/>
          </a:bodyPr>
          <a:lstStyle>
            <a:lvl1pPr marL="0" indent="0">
              <a:lnSpc>
                <a:spcPct val="100000"/>
              </a:lnSpc>
              <a:buNone/>
              <a:defRPr sz="1600">
                <a:solidFill>
                  <a:schemeClr val="tx1"/>
                </a:solidFill>
              </a:defRPr>
            </a:lvl1pPr>
          </a:lstStyle>
          <a:p>
            <a:pPr lvl="0"/>
            <a:r>
              <a:rPr lang="en-US"/>
              <a:t>Click to edit Master text styles</a:t>
            </a:r>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7140263" y="5731041"/>
            <a:ext cx="3984937" cy="814025"/>
          </a:xfrm>
          <a:noFill/>
          <a:ln>
            <a:noFill/>
          </a:ln>
        </p:spPr>
        <p:txBody>
          <a:bodyPr lIns="0" tIns="0" rIns="0" bIns="0" anchor="t" anchorCtr="0">
            <a:noAutofit/>
          </a:bodyPr>
          <a:lstStyle>
            <a:lvl1pPr marL="0" indent="0" algn="ctr">
              <a:lnSpc>
                <a:spcPct val="100000"/>
              </a:lnSpc>
              <a:buNone/>
              <a:defRPr sz="1200">
                <a:solidFill>
                  <a:schemeClr val="tx1"/>
                </a:solidFill>
              </a:defRPr>
            </a:lvl1pPr>
          </a:lstStyle>
          <a:p>
            <a:pPr lvl="0"/>
            <a:r>
              <a:rPr lang="en-US" dirty="0"/>
              <a:t>Click to insert caption</a:t>
            </a:r>
          </a:p>
        </p:txBody>
      </p:sp>
      <p:pic>
        <p:nvPicPr>
          <p:cNvPr id="12" name="Picture 11">
            <a:extLst>
              <a:ext uri="{FF2B5EF4-FFF2-40B4-BE49-F238E27FC236}">
                <a16:creationId xmlns:a16="http://schemas.microsoft.com/office/drawing/2014/main" id="{B8EA2963-9726-4063-E7DA-0AB9CA390918}"/>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Chart Placeholder 33">
            <a:extLst>
              <a:ext uri="{FF2B5EF4-FFF2-40B4-BE49-F238E27FC236}">
                <a16:creationId xmlns:a16="http://schemas.microsoft.com/office/drawing/2014/main" id="{52C864BF-BCE8-AF09-5C28-6FB7C48C3E8E}"/>
              </a:ext>
            </a:extLst>
          </p:cNvPr>
          <p:cNvSpPr>
            <a:spLocks noGrp="1"/>
          </p:cNvSpPr>
          <p:nvPr>
            <p:ph type="chart" sz="quarter" idx="38"/>
          </p:nvPr>
        </p:nvSpPr>
        <p:spPr>
          <a:xfrm>
            <a:off x="7288557" y="1694491"/>
            <a:ext cx="3718252" cy="3820420"/>
          </a:xfr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chart</a:t>
            </a:r>
            <a:endParaRPr lang="en-US" dirty="0"/>
          </a:p>
        </p:txBody>
      </p:sp>
      <p:sp>
        <p:nvSpPr>
          <p:cNvPr id="8" name="Date Placeholder 7">
            <a:extLst>
              <a:ext uri="{FF2B5EF4-FFF2-40B4-BE49-F238E27FC236}">
                <a16:creationId xmlns:a16="http://schemas.microsoft.com/office/drawing/2014/main" id="{76F6407B-2069-A156-F136-165066B97BB0}"/>
              </a:ext>
            </a:extLst>
          </p:cNvPr>
          <p:cNvSpPr>
            <a:spLocks noGrp="1"/>
          </p:cNvSpPr>
          <p:nvPr>
            <p:ph type="dt" sz="half" idx="39"/>
          </p:nvPr>
        </p:nvSpPr>
        <p:spPr/>
        <p:txBody>
          <a:bodyPr/>
          <a:lstStyle/>
          <a:p>
            <a:pPr>
              <a:defRPr/>
            </a:pPr>
            <a:fld id="{6E1B2842-73DC-47E6-8BA4-85F7FA640ACD}" type="datetime1">
              <a:rPr lang="en-US" smtClean="0"/>
              <a:t>9/21/2026</a:t>
            </a:fld>
            <a:endParaRPr lang="en-US" dirty="0"/>
          </a:p>
        </p:txBody>
      </p:sp>
      <p:sp>
        <p:nvSpPr>
          <p:cNvPr id="9" name="Footer Placeholder 8">
            <a:extLst>
              <a:ext uri="{FF2B5EF4-FFF2-40B4-BE49-F238E27FC236}">
                <a16:creationId xmlns:a16="http://schemas.microsoft.com/office/drawing/2014/main" id="{5B8EB51C-6380-2192-1894-4C5355440D79}"/>
              </a:ext>
            </a:extLst>
          </p:cNvPr>
          <p:cNvSpPr>
            <a:spLocks noGrp="1"/>
          </p:cNvSpPr>
          <p:nvPr>
            <p:ph type="ftr" sz="quarter" idx="40"/>
          </p:nvPr>
        </p:nvSpPr>
        <p:spPr>
          <a:xfrm>
            <a:off x="1163212" y="6356350"/>
            <a:ext cx="4757297" cy="365760"/>
          </a:xfrm>
        </p:spPr>
        <p:txBody>
          <a:bodyPr/>
          <a:lstStyle/>
          <a:p>
            <a:pPr>
              <a:defRPr/>
            </a:pPr>
            <a:r>
              <a:rPr lang="en-US"/>
              <a:t>Lionel Prost | 10th International symposium on Negative Ions, Beams and Sources - NIBS'26</a:t>
            </a:r>
            <a:endParaRPr lang="en-US" dirty="0"/>
          </a:p>
        </p:txBody>
      </p:sp>
      <p:sp>
        <p:nvSpPr>
          <p:cNvPr id="10" name="Slide Number Placeholder 9">
            <a:extLst>
              <a:ext uri="{FF2B5EF4-FFF2-40B4-BE49-F238E27FC236}">
                <a16:creationId xmlns:a16="http://schemas.microsoft.com/office/drawing/2014/main" id="{F12A945B-BEEF-183C-ECC0-6AA2D38FD9C8}"/>
              </a:ext>
            </a:extLst>
          </p:cNvPr>
          <p:cNvSpPr>
            <a:spLocks noGrp="1"/>
          </p:cNvSpPr>
          <p:nvPr>
            <p:ph type="sldNum" sz="quarter" idx="41"/>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E2C72510-4EA1-5DD3-FEFA-2D9F72291A68}"/>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7" name="Text Placeholder 19">
            <a:extLst>
              <a:ext uri="{FF2B5EF4-FFF2-40B4-BE49-F238E27FC236}">
                <a16:creationId xmlns:a16="http://schemas.microsoft.com/office/drawing/2014/main" id="{575B6B65-6963-92C9-6355-A9B5013FED8C}"/>
              </a:ext>
            </a:extLst>
          </p:cNvPr>
          <p:cNvSpPr>
            <a:spLocks noGrp="1"/>
          </p:cNvSpPr>
          <p:nvPr>
            <p:ph type="body" sz="quarter" idx="37"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14" name="Picture 13" descr="Logo&#10;&#10;AI-generated content may be incorrect.">
            <a:extLst>
              <a:ext uri="{FF2B5EF4-FFF2-40B4-BE49-F238E27FC236}">
                <a16:creationId xmlns:a16="http://schemas.microsoft.com/office/drawing/2014/main" id="{BF634C2C-35A7-6664-C334-7108FDEE9305}"/>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1459754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bg1"/>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5997" y="4281534"/>
            <a:ext cx="5074467" cy="89010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sp>
        <p:nvSpPr>
          <p:cNvPr id="32" name="Text Placeholder 13">
            <a:extLst>
              <a:ext uri="{FF2B5EF4-FFF2-40B4-BE49-F238E27FC236}">
                <a16:creationId xmlns:a16="http://schemas.microsoft.com/office/drawing/2014/main" id="{2CD14E77-F429-15B1-F9A5-C98656B05D4C}"/>
              </a:ext>
            </a:extLst>
          </p:cNvPr>
          <p:cNvSpPr>
            <a:spLocks noGrp="1"/>
          </p:cNvSpPr>
          <p:nvPr>
            <p:ph type="body" sz="quarter" idx="24" hasCustomPrompt="1"/>
          </p:nvPr>
        </p:nvSpPr>
        <p:spPr>
          <a:xfrm>
            <a:off x="1163212" y="5895773"/>
            <a:ext cx="9994392" cy="371185"/>
          </a:xfrm>
          <a:noFill/>
          <a:ln>
            <a:noFill/>
          </a:ln>
        </p:spPr>
        <p:txBody>
          <a:bodyPr lIns="0" tIns="0" rIns="0" bIns="0" anchor="t" anchorCtr="0">
            <a:noAutofit/>
          </a:bodyPr>
          <a:lstStyle>
            <a:lvl1pPr marL="0" indent="0" algn="l">
              <a:lnSpc>
                <a:spcPct val="100000"/>
              </a:lnSpc>
              <a:buNone/>
              <a:defRPr sz="1200">
                <a:solidFill>
                  <a:schemeClr val="tx1"/>
                </a:solidFill>
              </a:defRPr>
            </a:lvl1pPr>
          </a:lstStyle>
          <a:p>
            <a:pPr lvl="0"/>
            <a:r>
              <a:rPr lang="en-US" dirty="0"/>
              <a:t>Click to insert caption</a:t>
            </a:r>
          </a:p>
        </p:txBody>
      </p:sp>
      <p:pic>
        <p:nvPicPr>
          <p:cNvPr id="8" name="Picture 7">
            <a:extLst>
              <a:ext uri="{FF2B5EF4-FFF2-40B4-BE49-F238E27FC236}">
                <a16:creationId xmlns:a16="http://schemas.microsoft.com/office/drawing/2014/main" id="{D85F47B5-4761-5144-F10D-D22CD753FBB9}"/>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3" name="Table Placeholder 5">
            <a:extLst>
              <a:ext uri="{FF2B5EF4-FFF2-40B4-BE49-F238E27FC236}">
                <a16:creationId xmlns:a16="http://schemas.microsoft.com/office/drawing/2014/main" id="{D2EDDB05-1AF6-97B9-8468-040314ECE410}"/>
              </a:ext>
            </a:extLst>
          </p:cNvPr>
          <p:cNvSpPr>
            <a:spLocks noGrp="1"/>
          </p:cNvSpPr>
          <p:nvPr>
            <p:ph type="tbl" sz="quarter" idx="25"/>
          </p:nvPr>
        </p:nvSpPr>
        <p:spPr>
          <a:xfrm>
            <a:off x="1164737" y="1686358"/>
            <a:ext cx="9992867" cy="4105656"/>
          </a:xfrm>
          <a:blipFill>
            <a:blip r:embed="rId3" cstate="screen">
              <a:extLst>
                <a:ext uri="{28A0092B-C50C-407E-A947-70E740481C1C}">
                  <a14:useLocalDpi xmlns:a14="http://schemas.microsoft.com/office/drawing/2010/main"/>
                </a:ext>
              </a:extLst>
            </a:blip>
            <a:stretch>
              <a:fillRect/>
            </a:stretch>
          </a:blipFill>
        </p:spPr>
        <p:txBody>
          <a:bodyPr anchor="ctr"/>
          <a:lstStyle>
            <a:lvl1pPr marL="0" indent="0" algn="ctr">
              <a:buNone/>
              <a:defRPr/>
            </a:lvl1pPr>
          </a:lstStyle>
          <a:p>
            <a:r>
              <a:rPr lang="en-US"/>
              <a:t>Click icon to add table</a:t>
            </a:r>
            <a:endParaRPr lang="en-US" dirty="0"/>
          </a:p>
        </p:txBody>
      </p:sp>
      <p:sp>
        <p:nvSpPr>
          <p:cNvPr id="6" name="Date Placeholder 5">
            <a:extLst>
              <a:ext uri="{FF2B5EF4-FFF2-40B4-BE49-F238E27FC236}">
                <a16:creationId xmlns:a16="http://schemas.microsoft.com/office/drawing/2014/main" id="{2088B00D-9B35-DB46-C790-1D78D3C30D91}"/>
              </a:ext>
            </a:extLst>
          </p:cNvPr>
          <p:cNvSpPr>
            <a:spLocks noGrp="1"/>
          </p:cNvSpPr>
          <p:nvPr>
            <p:ph type="dt" sz="half" idx="38"/>
          </p:nvPr>
        </p:nvSpPr>
        <p:spPr/>
        <p:txBody>
          <a:bodyPr/>
          <a:lstStyle/>
          <a:p>
            <a:pPr>
              <a:defRPr/>
            </a:pPr>
            <a:fld id="{9C82E114-103F-4B1F-B84E-F47CC23D05F7}" type="datetime1">
              <a:rPr lang="en-US" smtClean="0"/>
              <a:t>9/21/2026</a:t>
            </a:fld>
            <a:endParaRPr lang="en-US" dirty="0"/>
          </a:p>
        </p:txBody>
      </p:sp>
      <p:sp>
        <p:nvSpPr>
          <p:cNvPr id="7" name="Footer Placeholder 6">
            <a:extLst>
              <a:ext uri="{FF2B5EF4-FFF2-40B4-BE49-F238E27FC236}">
                <a16:creationId xmlns:a16="http://schemas.microsoft.com/office/drawing/2014/main" id="{0423629E-9729-19B2-D18F-696FC5DF7C80}"/>
              </a:ext>
            </a:extLst>
          </p:cNvPr>
          <p:cNvSpPr>
            <a:spLocks noGrp="1"/>
          </p:cNvSpPr>
          <p:nvPr>
            <p:ph type="ftr" sz="quarter" idx="39"/>
          </p:nvPr>
        </p:nvSpPr>
        <p:spPr>
          <a:xfrm>
            <a:off x="1163212" y="6356350"/>
            <a:ext cx="4775770" cy="365760"/>
          </a:xfrm>
        </p:spPr>
        <p:txBody>
          <a:bodyPr/>
          <a:lstStyle/>
          <a:p>
            <a:pPr>
              <a:defRPr/>
            </a:pPr>
            <a:r>
              <a:rPr lang="en-US"/>
              <a:t>Lionel Prost | 10th International symposium on Negative Ions, Beams and Sources - NIBS'26</a:t>
            </a:r>
            <a:endParaRPr lang="en-US" dirty="0"/>
          </a:p>
        </p:txBody>
      </p:sp>
      <p:sp>
        <p:nvSpPr>
          <p:cNvPr id="13" name="Slide Number Placeholder 12">
            <a:extLst>
              <a:ext uri="{FF2B5EF4-FFF2-40B4-BE49-F238E27FC236}">
                <a16:creationId xmlns:a16="http://schemas.microsoft.com/office/drawing/2014/main" id="{9F7ECEAE-4F90-EAE6-417B-EE2AEE8EB75D}"/>
              </a:ext>
            </a:extLst>
          </p:cNvPr>
          <p:cNvSpPr>
            <a:spLocks noGrp="1"/>
          </p:cNvSpPr>
          <p:nvPr>
            <p:ph type="sldNum" sz="quarter" idx="40"/>
          </p:nvPr>
        </p:nvSpPr>
        <p:spPr/>
        <p:txBody>
          <a:bodyPr/>
          <a:lstStyle/>
          <a:p>
            <a:fld id="{F4BAA12D-5F28-3140-935A-44BF4B54B6B6}" type="slidenum">
              <a:rPr lang="en-US" smtClean="0"/>
              <a:pPr/>
              <a:t>‹#›</a:t>
            </a:fld>
            <a:endParaRPr lang="en-US" dirty="0"/>
          </a:p>
        </p:txBody>
      </p:sp>
      <p:sp>
        <p:nvSpPr>
          <p:cNvPr id="4" name="Title Placeholder 1">
            <a:extLst>
              <a:ext uri="{FF2B5EF4-FFF2-40B4-BE49-F238E27FC236}">
                <a16:creationId xmlns:a16="http://schemas.microsoft.com/office/drawing/2014/main" id="{AA961E56-602A-7F7F-9EBA-73C308C2CCB6}"/>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5" name="Text Placeholder 19">
            <a:extLst>
              <a:ext uri="{FF2B5EF4-FFF2-40B4-BE49-F238E27FC236}">
                <a16:creationId xmlns:a16="http://schemas.microsoft.com/office/drawing/2014/main" id="{ADBE8647-F977-997D-3385-4A63C4FA03CB}"/>
              </a:ext>
            </a:extLst>
          </p:cNvPr>
          <p:cNvSpPr>
            <a:spLocks noGrp="1"/>
          </p:cNvSpPr>
          <p:nvPr>
            <p:ph type="body" sz="quarter" idx="37"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14" name="Picture 13" descr="Logo&#10;&#10;AI-generated content may be incorrect.">
            <a:extLst>
              <a:ext uri="{FF2B5EF4-FFF2-40B4-BE49-F238E27FC236}">
                <a16:creationId xmlns:a16="http://schemas.microsoft.com/office/drawing/2014/main" id="{7D4A784C-DC61-6FA8-44DB-3A8A10E4E767}"/>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421899003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lose-light">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pic>
        <p:nvPicPr>
          <p:cNvPr id="7" name="Picture 6" descr="Logo&#10;&#10;AI-generated content may be incorrect.">
            <a:extLst>
              <a:ext uri="{FF2B5EF4-FFF2-40B4-BE49-F238E27FC236}">
                <a16:creationId xmlns:a16="http://schemas.microsoft.com/office/drawing/2014/main" id="{ED9207B8-780B-963F-8D5A-4662A4440C84}"/>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6578130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close-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599776E6-5838-C63E-68C8-E3EF99F46087}"/>
              </a:ext>
            </a:extLst>
          </p:cNvPr>
          <p:cNvSpPr txBox="1">
            <a:spLocks/>
          </p:cNvSpPr>
          <p:nvPr userDrawn="1"/>
        </p:nvSpPr>
        <p:spPr>
          <a:xfrm>
            <a:off x="6096000" y="4361861"/>
            <a:ext cx="5029200" cy="882168"/>
          </a:xfrm>
          <a:prstGeom prst="rect">
            <a:avLst/>
          </a:prstGeom>
          <a:noFill/>
        </p:spPr>
        <p:txBody>
          <a:bodyPr vert="horz" lIns="0" tIns="0" rIns="0" bIns="0" rtlCol="0" anchor="b">
            <a:noAutofit/>
          </a:bodyPr>
          <a:lstStyle>
            <a:lvl1pPr algn="l" defTabSz="914400" rtl="0" eaLnBrk="1" latinLnBrk="0" hangingPunct="1">
              <a:lnSpc>
                <a:spcPct val="90000"/>
              </a:lnSpc>
              <a:spcBef>
                <a:spcPct val="0"/>
              </a:spcBef>
              <a:buNone/>
              <a:defRPr sz="4800" b="1" i="0" kern="1200" spc="-100" baseline="0">
                <a:solidFill>
                  <a:schemeClr val="accent1"/>
                </a:solidFill>
                <a:latin typeface="Helvetica" pitchFamily="2" charset="0"/>
                <a:ea typeface="+mj-ea"/>
                <a:cs typeface="+mj-cs"/>
              </a:defRPr>
            </a:lvl1pPr>
          </a:lstStyle>
          <a:p>
            <a:endParaRPr lang="en-US" dirty="0"/>
          </a:p>
        </p:txBody>
      </p:sp>
      <p:pic>
        <p:nvPicPr>
          <p:cNvPr id="2" name="Picture 1">
            <a:extLst>
              <a:ext uri="{FF2B5EF4-FFF2-40B4-BE49-F238E27FC236}">
                <a16:creationId xmlns:a16="http://schemas.microsoft.com/office/drawing/2014/main" id="{2C95878C-4EDF-38C4-5287-2AEA2144FDE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3" name="Rectangle 2">
            <a:extLst>
              <a:ext uri="{FF2B5EF4-FFF2-40B4-BE49-F238E27FC236}">
                <a16:creationId xmlns:a16="http://schemas.microsoft.com/office/drawing/2014/main" id="{357E4C9D-7B9C-FE21-191C-FC791BBD48E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ogo&#10;&#10;AI-generated content may be incorrect.">
            <a:extLst>
              <a:ext uri="{FF2B5EF4-FFF2-40B4-BE49-F238E27FC236}">
                <a16:creationId xmlns:a16="http://schemas.microsoft.com/office/drawing/2014/main" id="{E173C3E3-F2E3-9025-595A-7D206BE1C57E}"/>
              </a:ext>
            </a:extLst>
          </p:cNvPr>
          <p:cNvPicPr>
            <a:picLocks noChangeAspect="1"/>
          </p:cNvPicPr>
          <p:nvPr userDrawn="1"/>
        </p:nvPicPr>
        <p:blipFill>
          <a:blip r:embed="rId4"/>
          <a:stretch>
            <a:fillRect/>
          </a:stretch>
        </p:blipFill>
        <p:spPr>
          <a:xfrm>
            <a:off x="3524487" y="2242020"/>
            <a:ext cx="4781077" cy="1186980"/>
          </a:xfrm>
          <a:prstGeom prst="rect">
            <a:avLst/>
          </a:prstGeom>
        </p:spPr>
      </p:pic>
      <p:pic>
        <p:nvPicPr>
          <p:cNvPr id="1026" name="Picture 2" descr="FermiForward Logo">
            <a:extLst>
              <a:ext uri="{FF2B5EF4-FFF2-40B4-BE49-F238E27FC236}">
                <a16:creationId xmlns:a16="http://schemas.microsoft.com/office/drawing/2014/main" id="{75285CBE-BB6D-2A7B-BF4F-BA99CF7A3A75}"/>
              </a:ext>
            </a:extLst>
          </p:cNvPr>
          <p:cNvPicPr>
            <a:picLocks noChangeAspect="1" noChangeArrowheads="1"/>
          </p:cNvPicPr>
          <p:nvPr userDrawn="1"/>
        </p:nvPicPr>
        <p:blipFill>
          <a:blip r:embed="rId5">
            <a:biLevel thresh="75000"/>
            <a:alphaModFix amt="85000"/>
            <a:extLst>
              <a:ext uri="{28A0092B-C50C-407E-A947-70E740481C1C}">
                <a14:useLocalDpi xmlns:a14="http://schemas.microsoft.com/office/drawing/2010/main" val="0"/>
              </a:ext>
            </a:extLst>
          </a:blip>
          <a:srcRect/>
          <a:stretch>
            <a:fillRect/>
          </a:stretch>
        </p:blipFill>
        <p:spPr bwMode="auto">
          <a:xfrm>
            <a:off x="3806706" y="3715388"/>
            <a:ext cx="2289291" cy="3470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Graphical user interface&#10;&#10;AI-generated content may be incorrect.">
            <a:extLst>
              <a:ext uri="{FF2B5EF4-FFF2-40B4-BE49-F238E27FC236}">
                <a16:creationId xmlns:a16="http://schemas.microsoft.com/office/drawing/2014/main" id="{FBDD0DFC-A4F9-001C-2BD6-E167E16A07CA}"/>
              </a:ext>
            </a:extLst>
          </p:cNvPr>
          <p:cNvPicPr>
            <a:picLocks noChangeAspect="1"/>
          </p:cNvPicPr>
          <p:nvPr userDrawn="1"/>
        </p:nvPicPr>
        <p:blipFill>
          <a:blip r:embed="rId6"/>
          <a:stretch>
            <a:fillRect/>
          </a:stretch>
        </p:blipFill>
        <p:spPr>
          <a:xfrm>
            <a:off x="6356259" y="3347188"/>
            <a:ext cx="1949305" cy="1096485"/>
          </a:xfrm>
          <a:prstGeom prst="rect">
            <a:avLst/>
          </a:prstGeom>
        </p:spPr>
      </p:pic>
    </p:spTree>
    <p:extLst>
      <p:ext uri="{BB962C8B-B14F-4D97-AF65-F5344CB8AC3E}">
        <p14:creationId xmlns:p14="http://schemas.microsoft.com/office/powerpoint/2010/main" val="144321495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pic>
        <p:nvPicPr>
          <p:cNvPr id="6" name="Picture 5" descr="Logo&#10;&#10;AI-generated content may be incorrect.">
            <a:extLst>
              <a:ext uri="{FF2B5EF4-FFF2-40B4-BE49-F238E27FC236}">
                <a16:creationId xmlns:a16="http://schemas.microsoft.com/office/drawing/2014/main" id="{39C86EC3-9E4D-5E3E-5E48-7ACE91246759}"/>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85839033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ection-title-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CCE765-81F2-BAC8-4594-F05A8A98B209}"/>
              </a:ext>
            </a:extLst>
          </p:cNvPr>
          <p:cNvSpPr/>
          <p:nvPr userDrawn="1"/>
        </p:nvSpPr>
        <p:spPr>
          <a:xfrm>
            <a:off x="-3031"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A5A81A3-EC67-4A3B-9F41-F416DA9AD784}"/>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3" name="Text Placeholder 3">
            <a:extLst>
              <a:ext uri="{FF2B5EF4-FFF2-40B4-BE49-F238E27FC236}">
                <a16:creationId xmlns:a16="http://schemas.microsoft.com/office/drawing/2014/main" id="{F45B20B8-EF94-AE94-949A-2FB6A948075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4" name="Rectangle 3">
            <a:extLst>
              <a:ext uri="{FF2B5EF4-FFF2-40B4-BE49-F238E27FC236}">
                <a16:creationId xmlns:a16="http://schemas.microsoft.com/office/drawing/2014/main" id="{0CC440DD-C83E-5818-8D0D-4307DEB14634}"/>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8788DA3D-6125-4849-EF5D-E55FDE01FEE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F10B25E9-94DA-16D3-13E3-CAE2BEA2F4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pic>
        <p:nvPicPr>
          <p:cNvPr id="6" name="Picture 5" descr="Logo&#10;&#10;AI-generated content may be incorrect.">
            <a:extLst>
              <a:ext uri="{FF2B5EF4-FFF2-40B4-BE49-F238E27FC236}">
                <a16:creationId xmlns:a16="http://schemas.microsoft.com/office/drawing/2014/main" id="{39C86EC3-9E4D-5E3E-5E48-7ACE91246759}"/>
              </a:ext>
            </a:extLst>
          </p:cNvPr>
          <p:cNvPicPr>
            <a:picLocks noChangeAspect="1"/>
          </p:cNvPicPr>
          <p:nvPr userDrawn="1"/>
        </p:nvPicPr>
        <p:blipFill>
          <a:blip r:embed="rId4"/>
          <a:srcRect t="17955" b="15378"/>
          <a:stretch/>
        </p:blipFill>
        <p:spPr>
          <a:xfrm>
            <a:off x="126728" y="290704"/>
            <a:ext cx="914400" cy="471055"/>
          </a:xfrm>
          <a:prstGeom prst="rect">
            <a:avLst/>
          </a:prstGeom>
        </p:spPr>
      </p:pic>
      <p:sp>
        <p:nvSpPr>
          <p:cNvPr id="9" name="TextBox 8">
            <a:extLst>
              <a:ext uri="{FF2B5EF4-FFF2-40B4-BE49-F238E27FC236}">
                <a16:creationId xmlns:a16="http://schemas.microsoft.com/office/drawing/2014/main" id="{BBA94901-AF2C-B02D-FCA2-A85DD8DD1526}"/>
              </a:ext>
            </a:extLst>
          </p:cNvPr>
          <p:cNvSpPr txBox="1"/>
          <p:nvPr userDrawn="1"/>
        </p:nvSpPr>
        <p:spPr>
          <a:xfrm>
            <a:off x="9686339" y="-238101"/>
            <a:ext cx="2460908" cy="738664"/>
          </a:xfrm>
          <a:prstGeom prst="rect">
            <a:avLst/>
          </a:prstGeom>
          <a:noFill/>
        </p:spPr>
        <p:txBody>
          <a:bodyPr wrap="square" lIns="365760" tIns="274320" rIns="365760" bIns="274320" rtlCol="0" anchor="ctr">
            <a:spAutoFit/>
          </a:bodyPr>
          <a:lstStyle/>
          <a:p>
            <a:pPr algn="l">
              <a:spcAft>
                <a:spcPts val="800"/>
              </a:spcAft>
            </a:pPr>
            <a:r>
              <a:rPr lang="en-US" sz="1100" b="0" dirty="0" err="1">
                <a:solidFill>
                  <a:schemeClr val="tx1">
                    <a:lumMod val="60000"/>
                    <a:lumOff val="40000"/>
                  </a:schemeClr>
                </a:solidFill>
                <a:latin typeface="Helvetica" pitchFamily="2" charset="0"/>
              </a:rPr>
              <a:t>Coldbox</a:t>
            </a:r>
            <a:r>
              <a:rPr lang="en-US" sz="1100" b="0" dirty="0">
                <a:solidFill>
                  <a:schemeClr val="tx1">
                    <a:lumMod val="60000"/>
                    <a:lumOff val="40000"/>
                  </a:schemeClr>
                </a:solidFill>
                <a:latin typeface="Helvetica" pitchFamily="2" charset="0"/>
              </a:rPr>
              <a:t> Photo: 2025-02-19</a:t>
            </a:r>
          </a:p>
        </p:txBody>
      </p:sp>
    </p:spTree>
    <p:extLst>
      <p:ext uri="{BB962C8B-B14F-4D97-AF65-F5344CB8AC3E}">
        <p14:creationId xmlns:p14="http://schemas.microsoft.com/office/powerpoint/2010/main" val="145961331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title-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28A2BF2-AEE9-3696-E274-55C9E049409F}"/>
              </a:ext>
            </a:extLst>
          </p:cNvPr>
          <p:cNvSpPr/>
          <p:nvPr userDrawn="1"/>
        </p:nvSpPr>
        <p:spPr>
          <a:xfrm>
            <a:off x="0" y="1"/>
            <a:ext cx="12192000" cy="6857999"/>
          </a:xfrm>
          <a:prstGeom prst="rect">
            <a:avLst/>
          </a:prstGeom>
          <a:solidFill>
            <a:schemeClr val="bg1">
              <a:alpha val="50203"/>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BA279D5-65D1-7EB0-3505-17CC33D8807D}"/>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D0D56A39-C31F-0835-F346-AB4267AB2A50}"/>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D40C43A-6B15-0F57-3682-C2FEC305D74B}"/>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7" name="Picture 6">
            <a:extLst>
              <a:ext uri="{FF2B5EF4-FFF2-40B4-BE49-F238E27FC236}">
                <a16:creationId xmlns:a16="http://schemas.microsoft.com/office/drawing/2014/main" id="{E6DEA090-8736-22FF-0799-B9DD33028A43}"/>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8" name="Slide Number Placeholder 9">
            <a:extLst>
              <a:ext uri="{FF2B5EF4-FFF2-40B4-BE49-F238E27FC236}">
                <a16:creationId xmlns:a16="http://schemas.microsoft.com/office/drawing/2014/main" id="{CA4B4A60-8351-BF40-3841-F41FCE9B2F32}"/>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pic>
        <p:nvPicPr>
          <p:cNvPr id="3" name="Picture 2" descr="Logo&#10;&#10;AI-generated content may be incorrect.">
            <a:extLst>
              <a:ext uri="{FF2B5EF4-FFF2-40B4-BE49-F238E27FC236}">
                <a16:creationId xmlns:a16="http://schemas.microsoft.com/office/drawing/2014/main" id="{2239DED6-C96E-BC69-DE1D-A500080576BF}"/>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0449395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title-3">
    <p:bg>
      <p:bgPr>
        <a:blipFill dpi="0" rotWithShape="1">
          <a:blip r:embed="rId2" cstate="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B0E3FA5-DE31-AB6D-9B62-28830D79E180}"/>
              </a:ext>
            </a:extLst>
          </p:cNvPr>
          <p:cNvSpPr>
            <a:spLocks noGrp="1"/>
          </p:cNvSpPr>
          <p:nvPr>
            <p:ph type="title" hasCustomPrompt="1"/>
          </p:nvPr>
        </p:nvSpPr>
        <p:spPr>
          <a:xfrm>
            <a:off x="914400" y="4775545"/>
            <a:ext cx="10003536" cy="834011"/>
          </a:xfrm>
          <a:prstGeom prst="rect">
            <a:avLst/>
          </a:prstGeom>
          <a:noFill/>
        </p:spPr>
        <p:txBody>
          <a:bodyPr wrap="square" lIns="0" tIns="0" rIns="0" bIns="274320" anchor="t">
            <a:spAutoFit/>
          </a:bodyPr>
          <a:lstStyle>
            <a:lvl1pPr>
              <a:defRPr sz="4000" b="0">
                <a:solidFill>
                  <a:schemeClr val="tx1"/>
                </a:solidFill>
              </a:defRPr>
            </a:lvl1pPr>
          </a:lstStyle>
          <a:p>
            <a:r>
              <a:rPr lang="en-US" dirty="0"/>
              <a:t>Section title</a:t>
            </a:r>
          </a:p>
        </p:txBody>
      </p:sp>
      <p:sp>
        <p:nvSpPr>
          <p:cNvPr id="5" name="Text Placeholder 3">
            <a:extLst>
              <a:ext uri="{FF2B5EF4-FFF2-40B4-BE49-F238E27FC236}">
                <a16:creationId xmlns:a16="http://schemas.microsoft.com/office/drawing/2014/main" id="{9F93DB2B-C096-0CA2-8B73-EC9DE94D29FC}"/>
              </a:ext>
            </a:extLst>
          </p:cNvPr>
          <p:cNvSpPr>
            <a:spLocks noGrp="1"/>
          </p:cNvSpPr>
          <p:nvPr>
            <p:ph type="body" sz="quarter" idx="10" hasCustomPrompt="1"/>
          </p:nvPr>
        </p:nvSpPr>
        <p:spPr>
          <a:xfrm>
            <a:off x="914400" y="3429001"/>
            <a:ext cx="1772454" cy="1114088"/>
          </a:xfrm>
          <a:prstGeom prst="rect">
            <a:avLst/>
          </a:prstGeom>
          <a:noFill/>
        </p:spPr>
        <p:txBody>
          <a:bodyPr lIns="0" tIns="182880" bIns="0" anchor="ctr">
            <a:noAutofit/>
          </a:bodyPr>
          <a:lstStyle>
            <a:lvl1pPr marL="0" indent="12700" algn="l" defTabSz="914400" rtl="0" eaLnBrk="1" latinLnBrk="0" hangingPunct="1">
              <a:lnSpc>
                <a:spcPct val="90000"/>
              </a:lnSpc>
              <a:spcBef>
                <a:spcPct val="0"/>
              </a:spcBef>
              <a:buNone/>
              <a:tabLst/>
              <a:defRPr lang="en-US" sz="7200" b="0" i="0" kern="1200" spc="-100" baseline="0" dirty="0">
                <a:solidFill>
                  <a:schemeClr val="tx2"/>
                </a:solidFill>
                <a:latin typeface="Helvetica" pitchFamily="2" charset="0"/>
                <a:ea typeface="+mj-ea"/>
                <a:cs typeface="+mj-cs"/>
              </a:defRPr>
            </a:lvl1pPr>
          </a:lstStyle>
          <a:p>
            <a:pPr lvl="0"/>
            <a:r>
              <a:rPr lang="en-US" dirty="0"/>
              <a:t>01</a:t>
            </a:r>
          </a:p>
        </p:txBody>
      </p:sp>
      <p:sp>
        <p:nvSpPr>
          <p:cNvPr id="6" name="Rectangle 5">
            <a:extLst>
              <a:ext uri="{FF2B5EF4-FFF2-40B4-BE49-F238E27FC236}">
                <a16:creationId xmlns:a16="http://schemas.microsoft.com/office/drawing/2014/main" id="{783C7BFC-CC60-7A87-8EC8-5BDBA55CAEAE}"/>
              </a:ext>
            </a:extLst>
          </p:cNvPr>
          <p:cNvSpPr/>
          <p:nvPr userDrawn="1"/>
        </p:nvSpPr>
        <p:spPr>
          <a:xfrm>
            <a:off x="914400" y="4543089"/>
            <a:ext cx="1773936"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lIns="0" rtlCol="0" anchor="ctr"/>
          <a:lstStyle/>
          <a:p>
            <a:pPr algn="ctr"/>
            <a:endParaRPr lang="en-US"/>
          </a:p>
        </p:txBody>
      </p:sp>
      <p:pic>
        <p:nvPicPr>
          <p:cNvPr id="9" name="Picture 8">
            <a:extLst>
              <a:ext uri="{FF2B5EF4-FFF2-40B4-BE49-F238E27FC236}">
                <a16:creationId xmlns:a16="http://schemas.microsoft.com/office/drawing/2014/main" id="{440D6175-3B5A-99BF-50CA-438C19FF1B8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0" name="Slide Number Placeholder 9">
            <a:extLst>
              <a:ext uri="{FF2B5EF4-FFF2-40B4-BE49-F238E27FC236}">
                <a16:creationId xmlns:a16="http://schemas.microsoft.com/office/drawing/2014/main" id="{0AC0A3FD-7314-8193-36AD-C546C75B7CA5}"/>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pic>
        <p:nvPicPr>
          <p:cNvPr id="2" name="Picture 1" descr="Logo&#10;&#10;AI-generated content may be incorrect.">
            <a:extLst>
              <a:ext uri="{FF2B5EF4-FFF2-40B4-BE49-F238E27FC236}">
                <a16:creationId xmlns:a16="http://schemas.microsoft.com/office/drawing/2014/main" id="{2804989D-252E-6991-DE95-D4969313ED81}"/>
              </a:ext>
            </a:extLst>
          </p:cNvPr>
          <p:cNvPicPr>
            <a:picLocks noChangeAspect="1"/>
          </p:cNvPicPr>
          <p:nvPr userDrawn="1"/>
        </p:nvPicPr>
        <p:blipFill>
          <a:blip r:embed="rId4"/>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19115076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section-agenda">
    <p:bg>
      <p:bgPr>
        <a:solidFill>
          <a:schemeClr val="bg1"/>
        </a:solidFill>
        <a:effectLst/>
      </p:bgPr>
    </p:bg>
    <p:spTree>
      <p:nvGrpSpPr>
        <p:cNvPr id="1" name=""/>
        <p:cNvGrpSpPr/>
        <p:nvPr/>
      </p:nvGrpSpPr>
      <p:grpSpPr>
        <a:xfrm>
          <a:off x="0" y="0"/>
          <a:ext cx="0" cy="0"/>
          <a:chOff x="0" y="0"/>
          <a:chExt cx="0" cy="0"/>
        </a:xfrm>
      </p:grpSpPr>
      <p:sp>
        <p:nvSpPr>
          <p:cNvPr id="52" name="Text Placeholder 11">
            <a:extLst>
              <a:ext uri="{FF2B5EF4-FFF2-40B4-BE49-F238E27FC236}">
                <a16:creationId xmlns:a16="http://schemas.microsoft.com/office/drawing/2014/main" id="{7D25E6A6-20DF-4816-1517-8509EB288B9D}"/>
              </a:ext>
            </a:extLst>
          </p:cNvPr>
          <p:cNvSpPr>
            <a:spLocks noGrp="1"/>
          </p:cNvSpPr>
          <p:nvPr>
            <p:ph type="body" sz="quarter" idx="29" hasCustomPrompt="1"/>
          </p:nvPr>
        </p:nvSpPr>
        <p:spPr>
          <a:xfrm>
            <a:off x="1167807" y="1828547"/>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53" name="Text Placeholder 13">
            <a:extLst>
              <a:ext uri="{FF2B5EF4-FFF2-40B4-BE49-F238E27FC236}">
                <a16:creationId xmlns:a16="http://schemas.microsoft.com/office/drawing/2014/main" id="{14A01821-D46E-3D52-4CAD-F7DBDCABE774}"/>
              </a:ext>
            </a:extLst>
          </p:cNvPr>
          <p:cNvSpPr>
            <a:spLocks noGrp="1"/>
          </p:cNvSpPr>
          <p:nvPr>
            <p:ph type="body" sz="quarter" idx="30" hasCustomPrompt="1"/>
          </p:nvPr>
        </p:nvSpPr>
        <p:spPr>
          <a:xfrm>
            <a:off x="1170538" y="2833553"/>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4" name="Text Placeholder 11">
            <a:extLst>
              <a:ext uri="{FF2B5EF4-FFF2-40B4-BE49-F238E27FC236}">
                <a16:creationId xmlns:a16="http://schemas.microsoft.com/office/drawing/2014/main" id="{FD54C57D-8418-C7FC-C13C-73DFB5188821}"/>
              </a:ext>
            </a:extLst>
          </p:cNvPr>
          <p:cNvSpPr>
            <a:spLocks noGrp="1"/>
          </p:cNvSpPr>
          <p:nvPr>
            <p:ph type="body" sz="quarter" idx="31" hasCustomPrompt="1"/>
          </p:nvPr>
        </p:nvSpPr>
        <p:spPr>
          <a:xfrm>
            <a:off x="4632367" y="1828547"/>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55" name="Text Placeholder 13">
            <a:extLst>
              <a:ext uri="{FF2B5EF4-FFF2-40B4-BE49-F238E27FC236}">
                <a16:creationId xmlns:a16="http://schemas.microsoft.com/office/drawing/2014/main" id="{A7ED865A-D8C1-84B1-ED7B-E4FD0EB52755}"/>
              </a:ext>
            </a:extLst>
          </p:cNvPr>
          <p:cNvSpPr>
            <a:spLocks noGrp="1"/>
          </p:cNvSpPr>
          <p:nvPr>
            <p:ph type="body" sz="quarter" idx="32" hasCustomPrompt="1"/>
          </p:nvPr>
        </p:nvSpPr>
        <p:spPr>
          <a:xfrm>
            <a:off x="4635884" y="2833553"/>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6" name="Rectangle 55">
            <a:extLst>
              <a:ext uri="{FF2B5EF4-FFF2-40B4-BE49-F238E27FC236}">
                <a16:creationId xmlns:a16="http://schemas.microsoft.com/office/drawing/2014/main" id="{9ED5B529-78BB-F29E-18B0-971B1535E859}"/>
              </a:ext>
            </a:extLst>
          </p:cNvPr>
          <p:cNvSpPr/>
          <p:nvPr userDrawn="1"/>
        </p:nvSpPr>
        <p:spPr>
          <a:xfrm rot="10800000">
            <a:off x="1163212" y="268714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C04014A3-4C06-C81A-AC8E-980793F74342}"/>
              </a:ext>
            </a:extLst>
          </p:cNvPr>
          <p:cNvSpPr/>
          <p:nvPr userDrawn="1"/>
        </p:nvSpPr>
        <p:spPr>
          <a:xfrm rot="10800000">
            <a:off x="4625825" y="268714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 Placeholder 11">
            <a:extLst>
              <a:ext uri="{FF2B5EF4-FFF2-40B4-BE49-F238E27FC236}">
                <a16:creationId xmlns:a16="http://schemas.microsoft.com/office/drawing/2014/main" id="{4B74B708-A762-7133-2651-04F12E11F8A9}"/>
              </a:ext>
            </a:extLst>
          </p:cNvPr>
          <p:cNvSpPr>
            <a:spLocks noGrp="1"/>
          </p:cNvSpPr>
          <p:nvPr>
            <p:ph type="body" sz="quarter" idx="37" hasCustomPrompt="1"/>
          </p:nvPr>
        </p:nvSpPr>
        <p:spPr>
          <a:xfrm>
            <a:off x="1167807" y="38776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59" name="Text Placeholder 13">
            <a:extLst>
              <a:ext uri="{FF2B5EF4-FFF2-40B4-BE49-F238E27FC236}">
                <a16:creationId xmlns:a16="http://schemas.microsoft.com/office/drawing/2014/main" id="{435E90AA-1C85-A9E4-87BC-C1AF24C3621F}"/>
              </a:ext>
            </a:extLst>
          </p:cNvPr>
          <p:cNvSpPr>
            <a:spLocks noGrp="1"/>
          </p:cNvSpPr>
          <p:nvPr>
            <p:ph type="body" sz="quarter" idx="38" hasCustomPrompt="1"/>
          </p:nvPr>
        </p:nvSpPr>
        <p:spPr>
          <a:xfrm>
            <a:off x="1170538" y="48826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0" name="Text Placeholder 11">
            <a:extLst>
              <a:ext uri="{FF2B5EF4-FFF2-40B4-BE49-F238E27FC236}">
                <a16:creationId xmlns:a16="http://schemas.microsoft.com/office/drawing/2014/main" id="{492F2493-8216-CD88-FA44-CC9A10608AF7}"/>
              </a:ext>
            </a:extLst>
          </p:cNvPr>
          <p:cNvSpPr>
            <a:spLocks noGrp="1"/>
          </p:cNvSpPr>
          <p:nvPr>
            <p:ph type="body" sz="quarter" idx="39" hasCustomPrompt="1"/>
          </p:nvPr>
        </p:nvSpPr>
        <p:spPr>
          <a:xfrm>
            <a:off x="4632367" y="38776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61" name="Text Placeholder 13">
            <a:extLst>
              <a:ext uri="{FF2B5EF4-FFF2-40B4-BE49-F238E27FC236}">
                <a16:creationId xmlns:a16="http://schemas.microsoft.com/office/drawing/2014/main" id="{94974B5A-8E34-7804-BAF6-077E87EED7BA}"/>
              </a:ext>
            </a:extLst>
          </p:cNvPr>
          <p:cNvSpPr>
            <a:spLocks noGrp="1"/>
          </p:cNvSpPr>
          <p:nvPr>
            <p:ph type="body" sz="quarter" idx="40" hasCustomPrompt="1"/>
          </p:nvPr>
        </p:nvSpPr>
        <p:spPr>
          <a:xfrm>
            <a:off x="4635884" y="48826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62" name="Rectangle 61">
            <a:extLst>
              <a:ext uri="{FF2B5EF4-FFF2-40B4-BE49-F238E27FC236}">
                <a16:creationId xmlns:a16="http://schemas.microsoft.com/office/drawing/2014/main" id="{92AD98F0-4E6C-4977-7D6D-0539C61129D5}"/>
              </a:ext>
            </a:extLst>
          </p:cNvPr>
          <p:cNvSpPr/>
          <p:nvPr userDrawn="1"/>
        </p:nvSpPr>
        <p:spPr>
          <a:xfrm rot="10800000">
            <a:off x="1163212" y="47362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EEA28208-467D-4A45-BC0C-0BC9588893EB}"/>
              </a:ext>
            </a:extLst>
          </p:cNvPr>
          <p:cNvSpPr/>
          <p:nvPr userDrawn="1"/>
        </p:nvSpPr>
        <p:spPr>
          <a:xfrm rot="10800000">
            <a:off x="4625825" y="47362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Picture Placeholder 5">
            <a:extLst>
              <a:ext uri="{FF2B5EF4-FFF2-40B4-BE49-F238E27FC236}">
                <a16:creationId xmlns:a16="http://schemas.microsoft.com/office/drawing/2014/main" id="{4FBFB9DE-AE2D-A7B7-4DB4-6859D9D5BC4B}"/>
              </a:ext>
            </a:extLst>
          </p:cNvPr>
          <p:cNvSpPr>
            <a:spLocks noGrp="1"/>
          </p:cNvSpPr>
          <p:nvPr>
            <p:ph type="pic" sz="quarter" idx="25" hasCustomPrompt="1"/>
          </p:nvPr>
        </p:nvSpPr>
        <p:spPr>
          <a:xfrm>
            <a:off x="8378952" y="0"/>
            <a:ext cx="3447288" cy="6858001"/>
          </a:xfrm>
          <a:prstGeom prst="rect">
            <a:avLst/>
          </a:prstGeom>
          <a:solidFill>
            <a:srgbClr val="C3CAD1"/>
          </a:solidFill>
          <a:ln>
            <a:noFill/>
          </a:ln>
        </p:spPr>
        <p:txBody>
          <a:bodyPr lIns="457200" tIns="3657600" anchor="t"/>
          <a:lstStyle>
            <a:lvl1pPr marL="0" indent="0" algn="ctr">
              <a:buNone/>
              <a:defRPr>
                <a:solidFill>
                  <a:schemeClr val="bg1">
                    <a:lumMod val="65000"/>
                  </a:schemeClr>
                </a:solidFill>
              </a:defRPr>
            </a:lvl1pPr>
          </a:lstStyle>
          <a:p>
            <a:r>
              <a:rPr lang="en-US" dirty="0"/>
              <a:t>Click icon to add image</a:t>
            </a:r>
          </a:p>
        </p:txBody>
      </p:sp>
      <p:sp>
        <p:nvSpPr>
          <p:cNvPr id="65" name="Text Placeholder 13">
            <a:extLst>
              <a:ext uri="{FF2B5EF4-FFF2-40B4-BE49-F238E27FC236}">
                <a16:creationId xmlns:a16="http://schemas.microsoft.com/office/drawing/2014/main" id="{D2A65777-78A4-1122-070C-13C5CC391FE0}"/>
              </a:ext>
            </a:extLst>
          </p:cNvPr>
          <p:cNvSpPr>
            <a:spLocks noGrp="1"/>
          </p:cNvSpPr>
          <p:nvPr>
            <p:ph type="body" sz="quarter" idx="24" hasCustomPrompt="1"/>
          </p:nvPr>
        </p:nvSpPr>
        <p:spPr>
          <a:xfrm>
            <a:off x="8740140" y="6251713"/>
            <a:ext cx="2724912" cy="606288"/>
          </a:xfrm>
          <a:noFill/>
          <a:ln>
            <a:noFill/>
          </a:ln>
        </p:spPr>
        <p:txBody>
          <a:bodyPr lIns="182880" tIns="0" rIns="182880" bIns="137160" anchor="b" anchorCtr="0">
            <a:noAutofit/>
          </a:bodyPr>
          <a:lstStyle>
            <a:lvl1pPr marL="0" indent="0" algn="r">
              <a:lnSpc>
                <a:spcPct val="110000"/>
              </a:lnSpc>
              <a:buNone/>
              <a:defRPr sz="1200">
                <a:solidFill>
                  <a:schemeClr val="bg1"/>
                </a:solidFill>
              </a:defRPr>
            </a:lvl1pPr>
          </a:lstStyle>
          <a:p>
            <a:pPr lvl="0"/>
            <a:r>
              <a:rPr lang="en-US" dirty="0"/>
              <a:t>Click to add optional caption</a:t>
            </a:r>
          </a:p>
        </p:txBody>
      </p:sp>
      <p:pic>
        <p:nvPicPr>
          <p:cNvPr id="66" name="Picture 65">
            <a:extLst>
              <a:ext uri="{FF2B5EF4-FFF2-40B4-BE49-F238E27FC236}">
                <a16:creationId xmlns:a16="http://schemas.microsoft.com/office/drawing/2014/main" id="{2F3BB497-B176-4CA5-ECD7-4F398D8B4FE4}"/>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5" name="Date Placeholder 4">
            <a:extLst>
              <a:ext uri="{FF2B5EF4-FFF2-40B4-BE49-F238E27FC236}">
                <a16:creationId xmlns:a16="http://schemas.microsoft.com/office/drawing/2014/main" id="{D43D427B-7FC7-1359-C26B-EE4E88413334}"/>
              </a:ext>
            </a:extLst>
          </p:cNvPr>
          <p:cNvSpPr>
            <a:spLocks noGrp="1"/>
          </p:cNvSpPr>
          <p:nvPr>
            <p:ph type="dt" sz="half" idx="41"/>
          </p:nvPr>
        </p:nvSpPr>
        <p:spPr/>
        <p:txBody>
          <a:bodyPr/>
          <a:lstStyle/>
          <a:p>
            <a:pPr>
              <a:defRPr/>
            </a:pPr>
            <a:fld id="{83208269-4114-4B21-AF3E-C97FBD6D39B8}" type="datetime1">
              <a:rPr lang="en-US" smtClean="0"/>
              <a:t>9/21/2026</a:t>
            </a:fld>
            <a:endParaRPr lang="en-US" dirty="0"/>
          </a:p>
        </p:txBody>
      </p:sp>
      <p:sp>
        <p:nvSpPr>
          <p:cNvPr id="6" name="Footer Placeholder 5">
            <a:extLst>
              <a:ext uri="{FF2B5EF4-FFF2-40B4-BE49-F238E27FC236}">
                <a16:creationId xmlns:a16="http://schemas.microsoft.com/office/drawing/2014/main" id="{F56283E2-A570-ED3B-DFD5-070DE6D5FDE8}"/>
              </a:ext>
            </a:extLst>
          </p:cNvPr>
          <p:cNvSpPr>
            <a:spLocks noGrp="1"/>
          </p:cNvSpPr>
          <p:nvPr>
            <p:ph type="ftr" sz="quarter" idx="42"/>
          </p:nvPr>
        </p:nvSpPr>
        <p:spPr>
          <a:xfrm>
            <a:off x="1163212" y="6356350"/>
            <a:ext cx="4748061" cy="365760"/>
          </a:xfrm>
        </p:spPr>
        <p:txBody>
          <a:bodyPr/>
          <a:lstStyle/>
          <a:p>
            <a:pPr>
              <a:defRPr/>
            </a:pPr>
            <a:r>
              <a:rPr lang="en-US"/>
              <a:t>Lionel Prost | 10th International symposium on Negative Ions, Beams and Sources - NIBS'26</a:t>
            </a:r>
            <a:endParaRPr lang="en-US" dirty="0"/>
          </a:p>
        </p:txBody>
      </p:sp>
      <p:sp>
        <p:nvSpPr>
          <p:cNvPr id="7" name="Slide Number Placeholder 6">
            <a:extLst>
              <a:ext uri="{FF2B5EF4-FFF2-40B4-BE49-F238E27FC236}">
                <a16:creationId xmlns:a16="http://schemas.microsoft.com/office/drawing/2014/main" id="{BEE33E59-3BC3-A711-E10E-552D2E1F77B5}"/>
              </a:ext>
            </a:extLst>
          </p:cNvPr>
          <p:cNvSpPr>
            <a:spLocks noGrp="1"/>
          </p:cNvSpPr>
          <p:nvPr>
            <p:ph type="sldNum" sz="quarter" idx="43"/>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985D1149-C4D7-B0CE-1B7F-1A3C269AD226}"/>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4" name="Text Placeholder 19">
            <a:extLst>
              <a:ext uri="{FF2B5EF4-FFF2-40B4-BE49-F238E27FC236}">
                <a16:creationId xmlns:a16="http://schemas.microsoft.com/office/drawing/2014/main" id="{89008383-CA55-A39A-0685-3D0D08AC8ECA}"/>
              </a:ext>
            </a:extLst>
          </p:cNvPr>
          <p:cNvSpPr>
            <a:spLocks noGrp="1"/>
          </p:cNvSpPr>
          <p:nvPr>
            <p:ph type="body" sz="quarter" idx="44"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8" name="Picture 7" descr="Logo&#10;&#10;AI-generated content may be incorrect.">
            <a:extLst>
              <a:ext uri="{FF2B5EF4-FFF2-40B4-BE49-F238E27FC236}">
                <a16:creationId xmlns:a16="http://schemas.microsoft.com/office/drawing/2014/main" id="{7B55A643-BE24-F04E-2EFF-10981E35FFD5}"/>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9883002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6-section-agenda">
    <p:bg>
      <p:bgPr>
        <a:solidFill>
          <a:schemeClr val="bg1"/>
        </a:solidFill>
        <a:effectLst/>
      </p:bgPr>
    </p:bg>
    <p:spTree>
      <p:nvGrpSpPr>
        <p:cNvPr id="1" name=""/>
        <p:cNvGrpSpPr/>
        <p:nvPr/>
      </p:nvGrpSpPr>
      <p:grpSpPr>
        <a:xfrm>
          <a:off x="0" y="0"/>
          <a:ext cx="0" cy="0"/>
          <a:chOff x="0" y="0"/>
          <a:chExt cx="0" cy="0"/>
        </a:xfrm>
      </p:grpSpPr>
      <p:sp>
        <p:nvSpPr>
          <p:cNvPr id="21" name="Text Placeholder 11">
            <a:extLst>
              <a:ext uri="{FF2B5EF4-FFF2-40B4-BE49-F238E27FC236}">
                <a16:creationId xmlns:a16="http://schemas.microsoft.com/office/drawing/2014/main" id="{1BB2EFC9-1306-610A-7472-F5A409DAF87B}"/>
              </a:ext>
            </a:extLst>
          </p:cNvPr>
          <p:cNvSpPr>
            <a:spLocks noGrp="1"/>
          </p:cNvSpPr>
          <p:nvPr>
            <p:ph type="body" sz="quarter" idx="25" hasCustomPrompt="1"/>
          </p:nvPr>
        </p:nvSpPr>
        <p:spPr>
          <a:xfrm>
            <a:off x="8096927" y="1828547"/>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03</a:t>
            </a:r>
          </a:p>
        </p:txBody>
      </p:sp>
      <p:sp>
        <p:nvSpPr>
          <p:cNvPr id="22" name="Text Placeholder 13">
            <a:extLst>
              <a:ext uri="{FF2B5EF4-FFF2-40B4-BE49-F238E27FC236}">
                <a16:creationId xmlns:a16="http://schemas.microsoft.com/office/drawing/2014/main" id="{8DA22153-3FAA-4073-D5F7-B56934A12954}"/>
              </a:ext>
            </a:extLst>
          </p:cNvPr>
          <p:cNvSpPr>
            <a:spLocks noGrp="1"/>
          </p:cNvSpPr>
          <p:nvPr>
            <p:ph type="body" sz="quarter" idx="26" hasCustomPrompt="1"/>
          </p:nvPr>
        </p:nvSpPr>
        <p:spPr>
          <a:xfrm>
            <a:off x="8096927" y="2833553"/>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5" name="Text Placeholder 11">
            <a:extLst>
              <a:ext uri="{FF2B5EF4-FFF2-40B4-BE49-F238E27FC236}">
                <a16:creationId xmlns:a16="http://schemas.microsoft.com/office/drawing/2014/main" id="{34F7C635-74F3-E319-79C6-11DF58432BCC}"/>
              </a:ext>
            </a:extLst>
          </p:cNvPr>
          <p:cNvSpPr>
            <a:spLocks noGrp="1"/>
          </p:cNvSpPr>
          <p:nvPr>
            <p:ph type="body" sz="quarter" idx="29" hasCustomPrompt="1"/>
          </p:nvPr>
        </p:nvSpPr>
        <p:spPr>
          <a:xfrm>
            <a:off x="1167807" y="1828547"/>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01</a:t>
            </a:r>
          </a:p>
        </p:txBody>
      </p:sp>
      <p:sp>
        <p:nvSpPr>
          <p:cNvPr id="36" name="Text Placeholder 13">
            <a:extLst>
              <a:ext uri="{FF2B5EF4-FFF2-40B4-BE49-F238E27FC236}">
                <a16:creationId xmlns:a16="http://schemas.microsoft.com/office/drawing/2014/main" id="{0CB3ED8D-E886-FF54-5A83-1729951016DA}"/>
              </a:ext>
            </a:extLst>
          </p:cNvPr>
          <p:cNvSpPr>
            <a:spLocks noGrp="1"/>
          </p:cNvSpPr>
          <p:nvPr>
            <p:ph type="body" sz="quarter" idx="30" hasCustomPrompt="1"/>
          </p:nvPr>
        </p:nvSpPr>
        <p:spPr>
          <a:xfrm>
            <a:off x="1170538" y="2833553"/>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37" name="Text Placeholder 11">
            <a:extLst>
              <a:ext uri="{FF2B5EF4-FFF2-40B4-BE49-F238E27FC236}">
                <a16:creationId xmlns:a16="http://schemas.microsoft.com/office/drawing/2014/main" id="{FEC18E3E-7D1C-8D3A-FA66-09B9E8AF96EB}"/>
              </a:ext>
            </a:extLst>
          </p:cNvPr>
          <p:cNvSpPr>
            <a:spLocks noGrp="1"/>
          </p:cNvSpPr>
          <p:nvPr>
            <p:ph type="body" sz="quarter" idx="31" hasCustomPrompt="1"/>
          </p:nvPr>
        </p:nvSpPr>
        <p:spPr>
          <a:xfrm>
            <a:off x="4632367" y="1828547"/>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02</a:t>
            </a:r>
          </a:p>
        </p:txBody>
      </p:sp>
      <p:sp>
        <p:nvSpPr>
          <p:cNvPr id="38" name="Text Placeholder 13">
            <a:extLst>
              <a:ext uri="{FF2B5EF4-FFF2-40B4-BE49-F238E27FC236}">
                <a16:creationId xmlns:a16="http://schemas.microsoft.com/office/drawing/2014/main" id="{F46C368A-CAE6-AB12-45DE-8C9AC1081525}"/>
              </a:ext>
            </a:extLst>
          </p:cNvPr>
          <p:cNvSpPr>
            <a:spLocks noGrp="1"/>
          </p:cNvSpPr>
          <p:nvPr>
            <p:ph type="body" sz="quarter" idx="32" hasCustomPrompt="1"/>
          </p:nvPr>
        </p:nvSpPr>
        <p:spPr>
          <a:xfrm>
            <a:off x="4635884" y="2833553"/>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pic>
        <p:nvPicPr>
          <p:cNvPr id="7" name="Picture 6">
            <a:extLst>
              <a:ext uri="{FF2B5EF4-FFF2-40B4-BE49-F238E27FC236}">
                <a16:creationId xmlns:a16="http://schemas.microsoft.com/office/drawing/2014/main" id="{7781A30D-A0A7-8F72-0DB2-BAA0EF20371A}"/>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7" name="Rectangle 16">
            <a:extLst>
              <a:ext uri="{FF2B5EF4-FFF2-40B4-BE49-F238E27FC236}">
                <a16:creationId xmlns:a16="http://schemas.microsoft.com/office/drawing/2014/main" id="{2F851C4B-EE7A-A84C-0FEB-76E839BCE7AE}"/>
              </a:ext>
            </a:extLst>
          </p:cNvPr>
          <p:cNvSpPr/>
          <p:nvPr userDrawn="1"/>
        </p:nvSpPr>
        <p:spPr>
          <a:xfrm rot="10800000">
            <a:off x="1163212" y="268714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079CC64-0203-C898-B985-39FB41EBBF57}"/>
              </a:ext>
            </a:extLst>
          </p:cNvPr>
          <p:cNvSpPr/>
          <p:nvPr userDrawn="1"/>
        </p:nvSpPr>
        <p:spPr>
          <a:xfrm rot="10800000">
            <a:off x="4625825" y="268714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EB46FE0-DD6E-5635-0172-E4462AC6960A}"/>
              </a:ext>
            </a:extLst>
          </p:cNvPr>
          <p:cNvSpPr/>
          <p:nvPr userDrawn="1"/>
        </p:nvSpPr>
        <p:spPr>
          <a:xfrm rot="10800000">
            <a:off x="8100445" y="268714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 Placeholder 11">
            <a:extLst>
              <a:ext uri="{FF2B5EF4-FFF2-40B4-BE49-F238E27FC236}">
                <a16:creationId xmlns:a16="http://schemas.microsoft.com/office/drawing/2014/main" id="{6E39647A-7DAB-491C-D78A-700609AE5924}"/>
              </a:ext>
            </a:extLst>
          </p:cNvPr>
          <p:cNvSpPr>
            <a:spLocks noGrp="1"/>
          </p:cNvSpPr>
          <p:nvPr>
            <p:ph type="body" sz="quarter" idx="35" hasCustomPrompt="1"/>
          </p:nvPr>
        </p:nvSpPr>
        <p:spPr>
          <a:xfrm>
            <a:off x="8096927" y="38776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06</a:t>
            </a:r>
          </a:p>
        </p:txBody>
      </p:sp>
      <p:sp>
        <p:nvSpPr>
          <p:cNvPr id="54" name="Text Placeholder 13">
            <a:extLst>
              <a:ext uri="{FF2B5EF4-FFF2-40B4-BE49-F238E27FC236}">
                <a16:creationId xmlns:a16="http://schemas.microsoft.com/office/drawing/2014/main" id="{1A2EE3EC-6F0A-04AA-D8CE-ACD79EC10DF0}"/>
              </a:ext>
            </a:extLst>
          </p:cNvPr>
          <p:cNvSpPr>
            <a:spLocks noGrp="1"/>
          </p:cNvSpPr>
          <p:nvPr>
            <p:ph type="body" sz="quarter" idx="36" hasCustomPrompt="1"/>
          </p:nvPr>
        </p:nvSpPr>
        <p:spPr>
          <a:xfrm>
            <a:off x="8096927" y="4882690"/>
            <a:ext cx="3070730"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5" name="Text Placeholder 11">
            <a:extLst>
              <a:ext uri="{FF2B5EF4-FFF2-40B4-BE49-F238E27FC236}">
                <a16:creationId xmlns:a16="http://schemas.microsoft.com/office/drawing/2014/main" id="{34257359-AC31-56B7-8B18-5EA207F7A424}"/>
              </a:ext>
            </a:extLst>
          </p:cNvPr>
          <p:cNvSpPr>
            <a:spLocks noGrp="1"/>
          </p:cNvSpPr>
          <p:nvPr>
            <p:ph type="body" sz="quarter" idx="37" hasCustomPrompt="1"/>
          </p:nvPr>
        </p:nvSpPr>
        <p:spPr>
          <a:xfrm>
            <a:off x="1167807" y="38776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04</a:t>
            </a:r>
          </a:p>
        </p:txBody>
      </p:sp>
      <p:sp>
        <p:nvSpPr>
          <p:cNvPr id="56" name="Text Placeholder 13">
            <a:extLst>
              <a:ext uri="{FF2B5EF4-FFF2-40B4-BE49-F238E27FC236}">
                <a16:creationId xmlns:a16="http://schemas.microsoft.com/office/drawing/2014/main" id="{572C6531-6F1F-27C2-65C9-244BA7ADFA50}"/>
              </a:ext>
            </a:extLst>
          </p:cNvPr>
          <p:cNvSpPr>
            <a:spLocks noGrp="1"/>
          </p:cNvSpPr>
          <p:nvPr>
            <p:ph type="body" sz="quarter" idx="38" hasCustomPrompt="1"/>
          </p:nvPr>
        </p:nvSpPr>
        <p:spPr>
          <a:xfrm>
            <a:off x="1170538" y="4882690"/>
            <a:ext cx="3070728"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7" name="Text Placeholder 11">
            <a:extLst>
              <a:ext uri="{FF2B5EF4-FFF2-40B4-BE49-F238E27FC236}">
                <a16:creationId xmlns:a16="http://schemas.microsoft.com/office/drawing/2014/main" id="{595E9E59-1788-1106-6D6E-4588D5BFC42E}"/>
              </a:ext>
            </a:extLst>
          </p:cNvPr>
          <p:cNvSpPr>
            <a:spLocks noGrp="1"/>
          </p:cNvSpPr>
          <p:nvPr>
            <p:ph type="body" sz="quarter" idx="39" hasCustomPrompt="1"/>
          </p:nvPr>
        </p:nvSpPr>
        <p:spPr>
          <a:xfrm>
            <a:off x="4632367" y="3877684"/>
            <a:ext cx="1400978" cy="904631"/>
          </a:xfrm>
          <a:noFill/>
        </p:spPr>
        <p:txBody>
          <a:bodyPr lIns="0" rIns="0" anchor="b">
            <a:noAutofit/>
          </a:bodyPr>
          <a:lstStyle>
            <a:lvl1pPr marL="0" indent="0">
              <a:buNone/>
              <a:defRPr sz="6000" b="0" i="0" spc="-10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05</a:t>
            </a:r>
          </a:p>
        </p:txBody>
      </p:sp>
      <p:sp>
        <p:nvSpPr>
          <p:cNvPr id="58" name="Text Placeholder 13">
            <a:extLst>
              <a:ext uri="{FF2B5EF4-FFF2-40B4-BE49-F238E27FC236}">
                <a16:creationId xmlns:a16="http://schemas.microsoft.com/office/drawing/2014/main" id="{8199CACE-BEE2-2F7F-88AC-1185972B2BBA}"/>
              </a:ext>
            </a:extLst>
          </p:cNvPr>
          <p:cNvSpPr>
            <a:spLocks noGrp="1"/>
          </p:cNvSpPr>
          <p:nvPr>
            <p:ph type="body" sz="quarter" idx="40" hasCustomPrompt="1"/>
          </p:nvPr>
        </p:nvSpPr>
        <p:spPr>
          <a:xfrm>
            <a:off x="4635884" y="4882690"/>
            <a:ext cx="3067213" cy="818421"/>
          </a:xfrm>
          <a:noFill/>
          <a:ln>
            <a:noFill/>
          </a:ln>
        </p:spPr>
        <p:txBody>
          <a:bodyPr lIns="0" tIns="0" rIns="0" bIns="0" anchor="t"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59" name="Rectangle 58">
            <a:extLst>
              <a:ext uri="{FF2B5EF4-FFF2-40B4-BE49-F238E27FC236}">
                <a16:creationId xmlns:a16="http://schemas.microsoft.com/office/drawing/2014/main" id="{B4F7BEFD-FB17-76F4-D1C3-A86A0C5DF431}"/>
              </a:ext>
            </a:extLst>
          </p:cNvPr>
          <p:cNvSpPr/>
          <p:nvPr userDrawn="1"/>
        </p:nvSpPr>
        <p:spPr>
          <a:xfrm rot="10800000">
            <a:off x="1163212" y="47362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9098B664-2217-1188-9827-8BE49302AAB0}"/>
              </a:ext>
            </a:extLst>
          </p:cNvPr>
          <p:cNvSpPr/>
          <p:nvPr userDrawn="1"/>
        </p:nvSpPr>
        <p:spPr>
          <a:xfrm rot="10800000">
            <a:off x="4625825" y="47362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a:extLst>
              <a:ext uri="{FF2B5EF4-FFF2-40B4-BE49-F238E27FC236}">
                <a16:creationId xmlns:a16="http://schemas.microsoft.com/office/drawing/2014/main" id="{D3E24A18-BE76-EFAD-8000-E51E5AB8B18D}"/>
              </a:ext>
            </a:extLst>
          </p:cNvPr>
          <p:cNvSpPr/>
          <p:nvPr userDrawn="1"/>
        </p:nvSpPr>
        <p:spPr>
          <a:xfrm rot="10800000">
            <a:off x="8100445" y="4736277"/>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a:extLst>
              <a:ext uri="{FF2B5EF4-FFF2-40B4-BE49-F238E27FC236}">
                <a16:creationId xmlns:a16="http://schemas.microsoft.com/office/drawing/2014/main" id="{E2306B98-6C7B-5D9C-EB22-ADFE1D599AAB}"/>
              </a:ext>
            </a:extLst>
          </p:cNvPr>
          <p:cNvSpPr>
            <a:spLocks noGrp="1"/>
          </p:cNvSpPr>
          <p:nvPr>
            <p:ph type="dt" sz="half" idx="41"/>
          </p:nvPr>
        </p:nvSpPr>
        <p:spPr/>
        <p:txBody>
          <a:bodyPr/>
          <a:lstStyle/>
          <a:p>
            <a:pPr>
              <a:defRPr/>
            </a:pPr>
            <a:fld id="{3A221A1F-5DDE-43F5-847E-22ADC2EAFCED}" type="datetime1">
              <a:rPr lang="en-US" smtClean="0"/>
              <a:t>9/21/2026</a:t>
            </a:fld>
            <a:endParaRPr lang="en-US" dirty="0"/>
          </a:p>
        </p:txBody>
      </p:sp>
      <p:sp>
        <p:nvSpPr>
          <p:cNvPr id="6" name="Footer Placeholder 5">
            <a:extLst>
              <a:ext uri="{FF2B5EF4-FFF2-40B4-BE49-F238E27FC236}">
                <a16:creationId xmlns:a16="http://schemas.microsoft.com/office/drawing/2014/main" id="{18155E37-5D32-15DD-E450-FB2064F63D72}"/>
              </a:ext>
            </a:extLst>
          </p:cNvPr>
          <p:cNvSpPr>
            <a:spLocks noGrp="1"/>
          </p:cNvSpPr>
          <p:nvPr>
            <p:ph type="ftr" sz="quarter" idx="42"/>
          </p:nvPr>
        </p:nvSpPr>
        <p:spPr>
          <a:xfrm>
            <a:off x="1163212" y="6356350"/>
            <a:ext cx="4729588" cy="365760"/>
          </a:xfrm>
        </p:spPr>
        <p:txBody>
          <a:bodyPr/>
          <a:lstStyle/>
          <a:p>
            <a:pPr>
              <a:defRPr/>
            </a:pPr>
            <a:r>
              <a:rPr lang="en-US"/>
              <a:t>Lionel Prost | 10th International symposium on Negative Ions, Beams and Sources - NIBS'26</a:t>
            </a:r>
            <a:endParaRPr lang="en-US" dirty="0"/>
          </a:p>
        </p:txBody>
      </p:sp>
      <p:sp>
        <p:nvSpPr>
          <p:cNvPr id="8" name="Slide Number Placeholder 7">
            <a:extLst>
              <a:ext uri="{FF2B5EF4-FFF2-40B4-BE49-F238E27FC236}">
                <a16:creationId xmlns:a16="http://schemas.microsoft.com/office/drawing/2014/main" id="{9AC6AA05-64AA-7F74-3379-4487B7FD1272}"/>
              </a:ext>
            </a:extLst>
          </p:cNvPr>
          <p:cNvSpPr>
            <a:spLocks noGrp="1"/>
          </p:cNvSpPr>
          <p:nvPr>
            <p:ph type="sldNum" sz="quarter" idx="43"/>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8AE3A3C6-6912-EF2B-BC56-1D9451DA9592}"/>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4" name="Text Placeholder 19">
            <a:extLst>
              <a:ext uri="{FF2B5EF4-FFF2-40B4-BE49-F238E27FC236}">
                <a16:creationId xmlns:a16="http://schemas.microsoft.com/office/drawing/2014/main" id="{C40AD614-969E-72F3-4F4D-8F67873A236B}"/>
              </a:ext>
            </a:extLst>
          </p:cNvPr>
          <p:cNvSpPr>
            <a:spLocks noGrp="1"/>
          </p:cNvSpPr>
          <p:nvPr>
            <p:ph type="body" sz="quarter" idx="44"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9" name="Picture 8" descr="Logo&#10;&#10;AI-generated content may be incorrect.">
            <a:extLst>
              <a:ext uri="{FF2B5EF4-FFF2-40B4-BE49-F238E27FC236}">
                <a16:creationId xmlns:a16="http://schemas.microsoft.com/office/drawing/2014/main" id="{6DF5BE9F-D730-EFA8-CB10-01BB929D5859}"/>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97221837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2-section-agenda">
    <p:bg>
      <p:bgPr>
        <a:solidFill>
          <a:schemeClr val="bg1"/>
        </a:solidFill>
        <a:effectLst/>
      </p:bgPr>
    </p:bg>
    <p:spTree>
      <p:nvGrpSpPr>
        <p:cNvPr id="1" name=""/>
        <p:cNvGrpSpPr/>
        <p:nvPr/>
      </p:nvGrpSpPr>
      <p:grpSpPr>
        <a:xfrm>
          <a:off x="0" y="0"/>
          <a:ext cx="0" cy="0"/>
          <a:chOff x="0" y="0"/>
          <a:chExt cx="0" cy="0"/>
        </a:xfrm>
      </p:grpSpPr>
      <p:sp>
        <p:nvSpPr>
          <p:cNvPr id="70" name="Text Placeholder 13">
            <a:extLst>
              <a:ext uri="{FF2B5EF4-FFF2-40B4-BE49-F238E27FC236}">
                <a16:creationId xmlns:a16="http://schemas.microsoft.com/office/drawing/2014/main" id="{24D2F47F-A82C-896B-9074-0218039BA509}"/>
              </a:ext>
            </a:extLst>
          </p:cNvPr>
          <p:cNvSpPr>
            <a:spLocks noGrp="1"/>
          </p:cNvSpPr>
          <p:nvPr>
            <p:ph type="body" sz="quarter" idx="23" hasCustomPrompt="1"/>
          </p:nvPr>
        </p:nvSpPr>
        <p:spPr>
          <a:xfrm>
            <a:off x="1163213" y="169312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01</a:t>
            </a:r>
          </a:p>
        </p:txBody>
      </p:sp>
      <p:sp>
        <p:nvSpPr>
          <p:cNvPr id="14" name="Text Placeholder 13">
            <a:extLst>
              <a:ext uri="{FF2B5EF4-FFF2-40B4-BE49-F238E27FC236}">
                <a16:creationId xmlns:a16="http://schemas.microsoft.com/office/drawing/2014/main" id="{96E38EC1-AABA-F606-16BC-2EE603502268}"/>
              </a:ext>
            </a:extLst>
          </p:cNvPr>
          <p:cNvSpPr>
            <a:spLocks noGrp="1"/>
          </p:cNvSpPr>
          <p:nvPr>
            <p:ph type="body" sz="quarter" idx="12" hasCustomPrompt="1"/>
          </p:nvPr>
        </p:nvSpPr>
        <p:spPr>
          <a:xfrm>
            <a:off x="2313685" y="1693124"/>
            <a:ext cx="3639311"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3" name="Text Placeholder 13">
            <a:extLst>
              <a:ext uri="{FF2B5EF4-FFF2-40B4-BE49-F238E27FC236}">
                <a16:creationId xmlns:a16="http://schemas.microsoft.com/office/drawing/2014/main" id="{879203E9-4594-555A-231B-491719F41500}"/>
              </a:ext>
            </a:extLst>
          </p:cNvPr>
          <p:cNvSpPr>
            <a:spLocks noGrp="1"/>
          </p:cNvSpPr>
          <p:nvPr>
            <p:ph type="body" sz="quarter" idx="24" hasCustomPrompt="1"/>
          </p:nvPr>
        </p:nvSpPr>
        <p:spPr>
          <a:xfrm>
            <a:off x="1163212" y="243171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02</a:t>
            </a:r>
          </a:p>
        </p:txBody>
      </p:sp>
      <p:sp>
        <p:nvSpPr>
          <p:cNvPr id="114" name="Text Placeholder 13">
            <a:extLst>
              <a:ext uri="{FF2B5EF4-FFF2-40B4-BE49-F238E27FC236}">
                <a16:creationId xmlns:a16="http://schemas.microsoft.com/office/drawing/2014/main" id="{84230C28-B165-EFA0-B74F-E666A786A999}"/>
              </a:ext>
            </a:extLst>
          </p:cNvPr>
          <p:cNvSpPr>
            <a:spLocks noGrp="1"/>
          </p:cNvSpPr>
          <p:nvPr>
            <p:ph type="body" sz="quarter" idx="25" hasCustomPrompt="1"/>
          </p:nvPr>
        </p:nvSpPr>
        <p:spPr>
          <a:xfrm>
            <a:off x="2313686" y="2431716"/>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6" name="Text Placeholder 13">
            <a:extLst>
              <a:ext uri="{FF2B5EF4-FFF2-40B4-BE49-F238E27FC236}">
                <a16:creationId xmlns:a16="http://schemas.microsoft.com/office/drawing/2014/main" id="{2DF69C14-5330-E3B1-3493-6E4B64446AB1}"/>
              </a:ext>
            </a:extLst>
          </p:cNvPr>
          <p:cNvSpPr>
            <a:spLocks noGrp="1"/>
          </p:cNvSpPr>
          <p:nvPr>
            <p:ph type="body" sz="quarter" idx="26" hasCustomPrompt="1"/>
          </p:nvPr>
        </p:nvSpPr>
        <p:spPr>
          <a:xfrm>
            <a:off x="1163212" y="317000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03</a:t>
            </a:r>
          </a:p>
        </p:txBody>
      </p:sp>
      <p:sp>
        <p:nvSpPr>
          <p:cNvPr id="117" name="Text Placeholder 13">
            <a:extLst>
              <a:ext uri="{FF2B5EF4-FFF2-40B4-BE49-F238E27FC236}">
                <a16:creationId xmlns:a16="http://schemas.microsoft.com/office/drawing/2014/main" id="{64FAB876-1E16-E235-990A-914CADA69DA6}"/>
              </a:ext>
            </a:extLst>
          </p:cNvPr>
          <p:cNvSpPr>
            <a:spLocks noGrp="1"/>
          </p:cNvSpPr>
          <p:nvPr>
            <p:ph type="body" sz="quarter" idx="27" hasCustomPrompt="1"/>
          </p:nvPr>
        </p:nvSpPr>
        <p:spPr>
          <a:xfrm>
            <a:off x="2313686" y="3170003"/>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19" name="Text Placeholder 13">
            <a:extLst>
              <a:ext uri="{FF2B5EF4-FFF2-40B4-BE49-F238E27FC236}">
                <a16:creationId xmlns:a16="http://schemas.microsoft.com/office/drawing/2014/main" id="{932D7BD1-6785-E0E5-A294-8699619E0739}"/>
              </a:ext>
            </a:extLst>
          </p:cNvPr>
          <p:cNvSpPr>
            <a:spLocks noGrp="1"/>
          </p:cNvSpPr>
          <p:nvPr>
            <p:ph type="body" sz="quarter" idx="28" hasCustomPrompt="1"/>
          </p:nvPr>
        </p:nvSpPr>
        <p:spPr>
          <a:xfrm>
            <a:off x="1163212" y="390152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04</a:t>
            </a:r>
          </a:p>
        </p:txBody>
      </p:sp>
      <p:sp>
        <p:nvSpPr>
          <p:cNvPr id="120" name="Text Placeholder 13">
            <a:extLst>
              <a:ext uri="{FF2B5EF4-FFF2-40B4-BE49-F238E27FC236}">
                <a16:creationId xmlns:a16="http://schemas.microsoft.com/office/drawing/2014/main" id="{09FE5F1D-177D-3BC0-A83F-F3A8B8417645}"/>
              </a:ext>
            </a:extLst>
          </p:cNvPr>
          <p:cNvSpPr>
            <a:spLocks noGrp="1"/>
          </p:cNvSpPr>
          <p:nvPr>
            <p:ph type="body" sz="quarter" idx="29" hasCustomPrompt="1"/>
          </p:nvPr>
        </p:nvSpPr>
        <p:spPr>
          <a:xfrm>
            <a:off x="2313686" y="3901525"/>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2" name="Text Placeholder 13">
            <a:extLst>
              <a:ext uri="{FF2B5EF4-FFF2-40B4-BE49-F238E27FC236}">
                <a16:creationId xmlns:a16="http://schemas.microsoft.com/office/drawing/2014/main" id="{737A7788-0B5B-A35E-C701-E199CC87D2F9}"/>
              </a:ext>
            </a:extLst>
          </p:cNvPr>
          <p:cNvSpPr>
            <a:spLocks noGrp="1"/>
          </p:cNvSpPr>
          <p:nvPr>
            <p:ph type="body" sz="quarter" idx="30" hasCustomPrompt="1"/>
          </p:nvPr>
        </p:nvSpPr>
        <p:spPr>
          <a:xfrm>
            <a:off x="1163212" y="463304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05</a:t>
            </a:r>
          </a:p>
        </p:txBody>
      </p:sp>
      <p:sp>
        <p:nvSpPr>
          <p:cNvPr id="123" name="Text Placeholder 13">
            <a:extLst>
              <a:ext uri="{FF2B5EF4-FFF2-40B4-BE49-F238E27FC236}">
                <a16:creationId xmlns:a16="http://schemas.microsoft.com/office/drawing/2014/main" id="{CA244C11-B490-6C58-227E-AAE993D5763B}"/>
              </a:ext>
            </a:extLst>
          </p:cNvPr>
          <p:cNvSpPr>
            <a:spLocks noGrp="1"/>
          </p:cNvSpPr>
          <p:nvPr>
            <p:ph type="body" sz="quarter" idx="31" hasCustomPrompt="1"/>
          </p:nvPr>
        </p:nvSpPr>
        <p:spPr>
          <a:xfrm>
            <a:off x="2313686" y="4633047"/>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5" name="Text Placeholder 13">
            <a:extLst>
              <a:ext uri="{FF2B5EF4-FFF2-40B4-BE49-F238E27FC236}">
                <a16:creationId xmlns:a16="http://schemas.microsoft.com/office/drawing/2014/main" id="{FB3C5B8D-511D-4620-D6C2-29244AE5A362}"/>
              </a:ext>
            </a:extLst>
          </p:cNvPr>
          <p:cNvSpPr>
            <a:spLocks noGrp="1"/>
          </p:cNvSpPr>
          <p:nvPr>
            <p:ph type="body" sz="quarter" idx="32" hasCustomPrompt="1"/>
          </p:nvPr>
        </p:nvSpPr>
        <p:spPr>
          <a:xfrm>
            <a:off x="1163212" y="536456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06</a:t>
            </a:r>
          </a:p>
        </p:txBody>
      </p:sp>
      <p:sp>
        <p:nvSpPr>
          <p:cNvPr id="126" name="Text Placeholder 13">
            <a:extLst>
              <a:ext uri="{FF2B5EF4-FFF2-40B4-BE49-F238E27FC236}">
                <a16:creationId xmlns:a16="http://schemas.microsoft.com/office/drawing/2014/main" id="{74E73A5C-9587-3638-1849-529EF20DA4A2}"/>
              </a:ext>
            </a:extLst>
          </p:cNvPr>
          <p:cNvSpPr>
            <a:spLocks noGrp="1"/>
          </p:cNvSpPr>
          <p:nvPr>
            <p:ph type="body" sz="quarter" idx="33" hasCustomPrompt="1"/>
          </p:nvPr>
        </p:nvSpPr>
        <p:spPr>
          <a:xfrm>
            <a:off x="2313686" y="5364569"/>
            <a:ext cx="3640983"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28" name="Text Placeholder 13">
            <a:extLst>
              <a:ext uri="{FF2B5EF4-FFF2-40B4-BE49-F238E27FC236}">
                <a16:creationId xmlns:a16="http://schemas.microsoft.com/office/drawing/2014/main" id="{D9958F8C-F86C-8945-339F-91C4B192BB78}"/>
              </a:ext>
            </a:extLst>
          </p:cNvPr>
          <p:cNvSpPr>
            <a:spLocks noGrp="1"/>
          </p:cNvSpPr>
          <p:nvPr>
            <p:ph type="body" sz="quarter" idx="34" hasCustomPrompt="1"/>
          </p:nvPr>
        </p:nvSpPr>
        <p:spPr>
          <a:xfrm>
            <a:off x="6370755" y="1693124"/>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07</a:t>
            </a:r>
          </a:p>
        </p:txBody>
      </p:sp>
      <p:sp>
        <p:nvSpPr>
          <p:cNvPr id="129" name="Text Placeholder 13">
            <a:extLst>
              <a:ext uri="{FF2B5EF4-FFF2-40B4-BE49-F238E27FC236}">
                <a16:creationId xmlns:a16="http://schemas.microsoft.com/office/drawing/2014/main" id="{CF1D7A50-7443-E633-DD41-F6B79C3FF56F}"/>
              </a:ext>
            </a:extLst>
          </p:cNvPr>
          <p:cNvSpPr>
            <a:spLocks noGrp="1"/>
          </p:cNvSpPr>
          <p:nvPr>
            <p:ph type="body" sz="quarter" idx="35" hasCustomPrompt="1"/>
          </p:nvPr>
        </p:nvSpPr>
        <p:spPr>
          <a:xfrm>
            <a:off x="7519870" y="1693124"/>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1" name="Text Placeholder 13">
            <a:extLst>
              <a:ext uri="{FF2B5EF4-FFF2-40B4-BE49-F238E27FC236}">
                <a16:creationId xmlns:a16="http://schemas.microsoft.com/office/drawing/2014/main" id="{CFA56BDA-D236-1449-791D-D67B3432FABE}"/>
              </a:ext>
            </a:extLst>
          </p:cNvPr>
          <p:cNvSpPr>
            <a:spLocks noGrp="1"/>
          </p:cNvSpPr>
          <p:nvPr>
            <p:ph type="body" sz="quarter" idx="36" hasCustomPrompt="1"/>
          </p:nvPr>
        </p:nvSpPr>
        <p:spPr>
          <a:xfrm>
            <a:off x="6370755" y="2431716"/>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08</a:t>
            </a:r>
          </a:p>
        </p:txBody>
      </p:sp>
      <p:sp>
        <p:nvSpPr>
          <p:cNvPr id="132" name="Text Placeholder 13">
            <a:extLst>
              <a:ext uri="{FF2B5EF4-FFF2-40B4-BE49-F238E27FC236}">
                <a16:creationId xmlns:a16="http://schemas.microsoft.com/office/drawing/2014/main" id="{EA4D9A6A-DBB7-348C-F89D-164E7413004C}"/>
              </a:ext>
            </a:extLst>
          </p:cNvPr>
          <p:cNvSpPr>
            <a:spLocks noGrp="1"/>
          </p:cNvSpPr>
          <p:nvPr>
            <p:ph type="body" sz="quarter" idx="37" hasCustomPrompt="1"/>
          </p:nvPr>
        </p:nvSpPr>
        <p:spPr>
          <a:xfrm>
            <a:off x="7519870" y="2431716"/>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4" name="Text Placeholder 13">
            <a:extLst>
              <a:ext uri="{FF2B5EF4-FFF2-40B4-BE49-F238E27FC236}">
                <a16:creationId xmlns:a16="http://schemas.microsoft.com/office/drawing/2014/main" id="{AF2C1657-B89C-2EE0-35F8-B79BD539AEF4}"/>
              </a:ext>
            </a:extLst>
          </p:cNvPr>
          <p:cNvSpPr>
            <a:spLocks noGrp="1"/>
          </p:cNvSpPr>
          <p:nvPr>
            <p:ph type="body" sz="quarter" idx="38" hasCustomPrompt="1"/>
          </p:nvPr>
        </p:nvSpPr>
        <p:spPr>
          <a:xfrm>
            <a:off x="6370755" y="3170003"/>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09</a:t>
            </a:r>
          </a:p>
        </p:txBody>
      </p:sp>
      <p:sp>
        <p:nvSpPr>
          <p:cNvPr id="135" name="Text Placeholder 13">
            <a:extLst>
              <a:ext uri="{FF2B5EF4-FFF2-40B4-BE49-F238E27FC236}">
                <a16:creationId xmlns:a16="http://schemas.microsoft.com/office/drawing/2014/main" id="{3AE3BE8C-2311-FEC2-AEAF-F66929C7421A}"/>
              </a:ext>
            </a:extLst>
          </p:cNvPr>
          <p:cNvSpPr>
            <a:spLocks noGrp="1"/>
          </p:cNvSpPr>
          <p:nvPr>
            <p:ph type="body" sz="quarter" idx="39" hasCustomPrompt="1"/>
          </p:nvPr>
        </p:nvSpPr>
        <p:spPr>
          <a:xfrm>
            <a:off x="7519870" y="3170003"/>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37" name="Text Placeholder 13">
            <a:extLst>
              <a:ext uri="{FF2B5EF4-FFF2-40B4-BE49-F238E27FC236}">
                <a16:creationId xmlns:a16="http://schemas.microsoft.com/office/drawing/2014/main" id="{6BC6E3D7-C604-65BA-0EF3-149FD797F8F9}"/>
              </a:ext>
            </a:extLst>
          </p:cNvPr>
          <p:cNvSpPr>
            <a:spLocks noGrp="1"/>
          </p:cNvSpPr>
          <p:nvPr>
            <p:ph type="body" sz="quarter" idx="40" hasCustomPrompt="1"/>
          </p:nvPr>
        </p:nvSpPr>
        <p:spPr>
          <a:xfrm>
            <a:off x="6370755" y="3901525"/>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10</a:t>
            </a:r>
          </a:p>
        </p:txBody>
      </p:sp>
      <p:sp>
        <p:nvSpPr>
          <p:cNvPr id="138" name="Text Placeholder 13">
            <a:extLst>
              <a:ext uri="{FF2B5EF4-FFF2-40B4-BE49-F238E27FC236}">
                <a16:creationId xmlns:a16="http://schemas.microsoft.com/office/drawing/2014/main" id="{614D7BFE-8E61-2980-FCFD-07D72FEFE890}"/>
              </a:ext>
            </a:extLst>
          </p:cNvPr>
          <p:cNvSpPr>
            <a:spLocks noGrp="1"/>
          </p:cNvSpPr>
          <p:nvPr>
            <p:ph type="body" sz="quarter" idx="41" hasCustomPrompt="1"/>
          </p:nvPr>
        </p:nvSpPr>
        <p:spPr>
          <a:xfrm>
            <a:off x="7519870" y="3901525"/>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0" name="Text Placeholder 13">
            <a:extLst>
              <a:ext uri="{FF2B5EF4-FFF2-40B4-BE49-F238E27FC236}">
                <a16:creationId xmlns:a16="http://schemas.microsoft.com/office/drawing/2014/main" id="{BFE1C3D8-A28B-308B-4E0D-6BF5775ABE48}"/>
              </a:ext>
            </a:extLst>
          </p:cNvPr>
          <p:cNvSpPr>
            <a:spLocks noGrp="1"/>
          </p:cNvSpPr>
          <p:nvPr>
            <p:ph type="body" sz="quarter" idx="42" hasCustomPrompt="1"/>
          </p:nvPr>
        </p:nvSpPr>
        <p:spPr>
          <a:xfrm>
            <a:off x="6370755" y="4633047"/>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11</a:t>
            </a:r>
          </a:p>
        </p:txBody>
      </p:sp>
      <p:sp>
        <p:nvSpPr>
          <p:cNvPr id="141" name="Text Placeholder 13">
            <a:extLst>
              <a:ext uri="{FF2B5EF4-FFF2-40B4-BE49-F238E27FC236}">
                <a16:creationId xmlns:a16="http://schemas.microsoft.com/office/drawing/2014/main" id="{FB732F29-504E-1261-3F0E-602CAADDCECE}"/>
              </a:ext>
            </a:extLst>
          </p:cNvPr>
          <p:cNvSpPr>
            <a:spLocks noGrp="1"/>
          </p:cNvSpPr>
          <p:nvPr>
            <p:ph type="body" sz="quarter" idx="43" hasCustomPrompt="1"/>
          </p:nvPr>
        </p:nvSpPr>
        <p:spPr>
          <a:xfrm>
            <a:off x="7519870" y="4633047"/>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143" name="Text Placeholder 13">
            <a:extLst>
              <a:ext uri="{FF2B5EF4-FFF2-40B4-BE49-F238E27FC236}">
                <a16:creationId xmlns:a16="http://schemas.microsoft.com/office/drawing/2014/main" id="{35021FF4-3C1D-61CB-EC24-10046EF84155}"/>
              </a:ext>
            </a:extLst>
          </p:cNvPr>
          <p:cNvSpPr>
            <a:spLocks noGrp="1"/>
          </p:cNvSpPr>
          <p:nvPr>
            <p:ph type="body" sz="quarter" idx="44" hasCustomPrompt="1"/>
          </p:nvPr>
        </p:nvSpPr>
        <p:spPr>
          <a:xfrm>
            <a:off x="6370755" y="5364569"/>
            <a:ext cx="923544" cy="685800"/>
          </a:xfrm>
          <a:noFill/>
          <a:ln>
            <a:noFill/>
          </a:ln>
        </p:spPr>
        <p:txBody>
          <a:bodyPr lIns="0" tIns="0" rIns="0" bIns="0" anchor="ctr" anchorCtr="0">
            <a:noAutofit/>
          </a:bodyPr>
          <a:lstStyle>
            <a:lvl1pPr marL="0" indent="0">
              <a:lnSpc>
                <a:spcPct val="100000"/>
              </a:lnSpc>
              <a:spcAft>
                <a:spcPts val="0"/>
              </a:spcAft>
              <a:buNone/>
              <a:defRPr sz="4800" b="0" spc="-30" baseline="0">
                <a:solidFill>
                  <a:schemeClr val="tx2"/>
                </a:solidFill>
              </a:defRPr>
            </a:lvl1pPr>
          </a:lstStyle>
          <a:p>
            <a:pPr lvl="0"/>
            <a:r>
              <a:rPr lang="en-US" dirty="0"/>
              <a:t>12</a:t>
            </a:r>
          </a:p>
        </p:txBody>
      </p:sp>
      <p:sp>
        <p:nvSpPr>
          <p:cNvPr id="144" name="Text Placeholder 13">
            <a:extLst>
              <a:ext uri="{FF2B5EF4-FFF2-40B4-BE49-F238E27FC236}">
                <a16:creationId xmlns:a16="http://schemas.microsoft.com/office/drawing/2014/main" id="{4E6D8817-7253-7DDF-DC41-DEB37620B21C}"/>
              </a:ext>
            </a:extLst>
          </p:cNvPr>
          <p:cNvSpPr>
            <a:spLocks noGrp="1"/>
          </p:cNvSpPr>
          <p:nvPr>
            <p:ph type="body" sz="quarter" idx="45" hasCustomPrompt="1"/>
          </p:nvPr>
        </p:nvSpPr>
        <p:spPr>
          <a:xfrm>
            <a:off x="7519870" y="5364569"/>
            <a:ext cx="3637736" cy="685800"/>
          </a:xfrm>
          <a:noFill/>
          <a:ln>
            <a:noFill/>
          </a:ln>
        </p:spPr>
        <p:txBody>
          <a:bodyPr lIns="0" tIns="0" rIns="0" bIns="0" anchor="ctr" anchorCtr="0">
            <a:noAutofit/>
          </a:bodyPr>
          <a:lstStyle>
            <a:lvl1pPr marL="0" indent="0">
              <a:lnSpc>
                <a:spcPct val="100000"/>
              </a:lnSpc>
              <a:spcAft>
                <a:spcPts val="0"/>
              </a:spcAft>
              <a:buNone/>
              <a:defRPr sz="1800" b="0" spc="-20" baseline="0">
                <a:solidFill>
                  <a:schemeClr val="tx1"/>
                </a:solidFill>
              </a:defRPr>
            </a:lvl1pPr>
          </a:lstStyle>
          <a:p>
            <a:pPr lvl="0"/>
            <a:r>
              <a:rPr lang="en-US" dirty="0"/>
              <a:t>Section title</a:t>
            </a:r>
          </a:p>
        </p:txBody>
      </p:sp>
      <p:sp>
        <p:nvSpPr>
          <p:cNvPr id="26" name="Rectangle 25">
            <a:extLst>
              <a:ext uri="{FF2B5EF4-FFF2-40B4-BE49-F238E27FC236}">
                <a16:creationId xmlns:a16="http://schemas.microsoft.com/office/drawing/2014/main" id="{B7966263-F5BA-1B96-DFF6-A810CFE6ED65}"/>
              </a:ext>
            </a:extLst>
          </p:cNvPr>
          <p:cNvSpPr/>
          <p:nvPr userDrawn="1"/>
        </p:nvSpPr>
        <p:spPr>
          <a:xfrm rot="16200000">
            <a:off x="-84947" y="385432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sp>
        <p:nvSpPr>
          <p:cNvPr id="28" name="Rectangle 27">
            <a:extLst>
              <a:ext uri="{FF2B5EF4-FFF2-40B4-BE49-F238E27FC236}">
                <a16:creationId xmlns:a16="http://schemas.microsoft.com/office/drawing/2014/main" id="{D375657B-DD59-499B-29D6-ECC94C0CBF3A}"/>
              </a:ext>
            </a:extLst>
          </p:cNvPr>
          <p:cNvSpPr/>
          <p:nvPr userDrawn="1"/>
        </p:nvSpPr>
        <p:spPr>
          <a:xfrm rot="16200000">
            <a:off x="5114582" y="3854320"/>
            <a:ext cx="43708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5" name="Picture 4">
            <a:extLst>
              <a:ext uri="{FF2B5EF4-FFF2-40B4-BE49-F238E27FC236}">
                <a16:creationId xmlns:a16="http://schemas.microsoft.com/office/drawing/2014/main" id="{5C001167-2535-4E93-B518-3CECA51A2CF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Date Placeholder 8">
            <a:extLst>
              <a:ext uri="{FF2B5EF4-FFF2-40B4-BE49-F238E27FC236}">
                <a16:creationId xmlns:a16="http://schemas.microsoft.com/office/drawing/2014/main" id="{9B6BFD8A-E7E0-527A-5D21-8D9C31BEC308}"/>
              </a:ext>
            </a:extLst>
          </p:cNvPr>
          <p:cNvSpPr>
            <a:spLocks noGrp="1"/>
          </p:cNvSpPr>
          <p:nvPr>
            <p:ph type="dt" sz="half" idx="46"/>
          </p:nvPr>
        </p:nvSpPr>
        <p:spPr/>
        <p:txBody>
          <a:bodyPr/>
          <a:lstStyle/>
          <a:p>
            <a:pPr>
              <a:defRPr/>
            </a:pPr>
            <a:fld id="{605BD5F4-BE4E-4073-A5D6-6ACFBC2B2B3B}" type="datetime1">
              <a:rPr lang="en-US" smtClean="0"/>
              <a:t>9/21/2026</a:t>
            </a:fld>
            <a:endParaRPr lang="en-US" dirty="0"/>
          </a:p>
        </p:txBody>
      </p:sp>
      <p:sp>
        <p:nvSpPr>
          <p:cNvPr id="10" name="Footer Placeholder 9">
            <a:extLst>
              <a:ext uri="{FF2B5EF4-FFF2-40B4-BE49-F238E27FC236}">
                <a16:creationId xmlns:a16="http://schemas.microsoft.com/office/drawing/2014/main" id="{C496E824-EFBF-1849-35E8-7D21ECBB3B68}"/>
              </a:ext>
            </a:extLst>
          </p:cNvPr>
          <p:cNvSpPr>
            <a:spLocks noGrp="1"/>
          </p:cNvSpPr>
          <p:nvPr>
            <p:ph type="ftr" sz="quarter" idx="47"/>
          </p:nvPr>
        </p:nvSpPr>
        <p:spPr>
          <a:xfrm>
            <a:off x="1163212" y="6356350"/>
            <a:ext cx="4762350" cy="365760"/>
          </a:xfrm>
        </p:spPr>
        <p:txBody>
          <a:bodyPr/>
          <a:lstStyle/>
          <a:p>
            <a:pPr>
              <a:defRPr/>
            </a:pPr>
            <a:r>
              <a:rPr lang="en-US"/>
              <a:t>Lionel Prost | 10th International symposium on Negative Ions, Beams and Sources - NIBS'26</a:t>
            </a:r>
            <a:endParaRPr lang="en-US" dirty="0"/>
          </a:p>
        </p:txBody>
      </p:sp>
      <p:sp>
        <p:nvSpPr>
          <p:cNvPr id="11" name="Slide Number Placeholder 10">
            <a:extLst>
              <a:ext uri="{FF2B5EF4-FFF2-40B4-BE49-F238E27FC236}">
                <a16:creationId xmlns:a16="http://schemas.microsoft.com/office/drawing/2014/main" id="{D743B2D2-A2A5-B0BB-78FD-0E231C66EFC6}"/>
              </a:ext>
            </a:extLst>
          </p:cNvPr>
          <p:cNvSpPr>
            <a:spLocks noGrp="1"/>
          </p:cNvSpPr>
          <p:nvPr>
            <p:ph type="sldNum" sz="quarter" idx="48"/>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5386524E-1487-A764-158F-84F029484328}"/>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4" name="Text Placeholder 19">
            <a:extLst>
              <a:ext uri="{FF2B5EF4-FFF2-40B4-BE49-F238E27FC236}">
                <a16:creationId xmlns:a16="http://schemas.microsoft.com/office/drawing/2014/main" id="{CAFAB2BD-3BBF-C2BE-ADB3-1A4CB805BDC8}"/>
              </a:ext>
            </a:extLst>
          </p:cNvPr>
          <p:cNvSpPr>
            <a:spLocks noGrp="1"/>
          </p:cNvSpPr>
          <p:nvPr>
            <p:ph type="body" sz="quarter" idx="49"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6" name="Picture 5" descr="Logo&#10;&#10;AI-generated content may be incorrect.">
            <a:extLst>
              <a:ext uri="{FF2B5EF4-FFF2-40B4-BE49-F238E27FC236}">
                <a16:creationId xmlns:a16="http://schemas.microsoft.com/office/drawing/2014/main" id="{4FB90B34-B0A4-BA3B-BAEF-A9E7F85E1407}"/>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274104521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section-agenda_not-numbered">
    <p:bg>
      <p:bgPr>
        <a:solidFill>
          <a:schemeClr val="bg1"/>
        </a:solidFill>
        <a:effectLst/>
      </p:bgPr>
    </p:bg>
    <p:spTree>
      <p:nvGrpSpPr>
        <p:cNvPr id="1" name=""/>
        <p:cNvGrpSpPr/>
        <p:nvPr/>
      </p:nvGrpSpPr>
      <p:grpSpPr>
        <a:xfrm>
          <a:off x="0" y="0"/>
          <a:ext cx="0" cy="0"/>
          <a:chOff x="0" y="0"/>
          <a:chExt cx="0" cy="0"/>
        </a:xfrm>
      </p:grpSpPr>
      <p:sp>
        <p:nvSpPr>
          <p:cNvPr id="5" name="Text Placeholder 11">
            <a:extLst>
              <a:ext uri="{FF2B5EF4-FFF2-40B4-BE49-F238E27FC236}">
                <a16:creationId xmlns:a16="http://schemas.microsoft.com/office/drawing/2014/main" id="{EAC7C6E1-81A7-9044-9434-4D88EFE87D87}"/>
              </a:ext>
            </a:extLst>
          </p:cNvPr>
          <p:cNvSpPr>
            <a:spLocks noGrp="1"/>
          </p:cNvSpPr>
          <p:nvPr>
            <p:ph type="body" sz="quarter" idx="11" hasCustomPrompt="1"/>
          </p:nvPr>
        </p:nvSpPr>
        <p:spPr>
          <a:xfrm>
            <a:off x="1166728" y="1749955"/>
            <a:ext cx="4789783"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6" name="Text Placeholder 13">
            <a:extLst>
              <a:ext uri="{FF2B5EF4-FFF2-40B4-BE49-F238E27FC236}">
                <a16:creationId xmlns:a16="http://schemas.microsoft.com/office/drawing/2014/main" id="{4CED7749-8D25-A90A-BC06-69A433AA0BFB}"/>
              </a:ext>
            </a:extLst>
          </p:cNvPr>
          <p:cNvSpPr>
            <a:spLocks noGrp="1"/>
          </p:cNvSpPr>
          <p:nvPr>
            <p:ph type="body" sz="quarter" idx="46" hasCustomPrompt="1"/>
          </p:nvPr>
        </p:nvSpPr>
        <p:spPr>
          <a:xfrm>
            <a:off x="1166728" y="2439663"/>
            <a:ext cx="4789783"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0" name="Text Placeholder 11">
            <a:extLst>
              <a:ext uri="{FF2B5EF4-FFF2-40B4-BE49-F238E27FC236}">
                <a16:creationId xmlns:a16="http://schemas.microsoft.com/office/drawing/2014/main" id="{1DDFE44E-2ABA-6773-6AFE-A057849A0C5C}"/>
              </a:ext>
            </a:extLst>
          </p:cNvPr>
          <p:cNvSpPr>
            <a:spLocks noGrp="1"/>
          </p:cNvSpPr>
          <p:nvPr>
            <p:ph type="body" sz="quarter" idx="47" hasCustomPrompt="1"/>
          </p:nvPr>
        </p:nvSpPr>
        <p:spPr>
          <a:xfrm>
            <a:off x="6374271" y="1749955"/>
            <a:ext cx="4786850" cy="499564"/>
          </a:xfrm>
          <a:prstGeom prst="rect">
            <a:avLst/>
          </a:prstGeom>
        </p:spPr>
        <p:txBody>
          <a:bodyPr lIns="0" rIns="0" anchor="b">
            <a:noAutofit/>
          </a:bodyPr>
          <a:lstStyle>
            <a:lvl1pPr marL="0" indent="0">
              <a:buNone/>
              <a:defRPr sz="3200" b="0" i="0" spc="-20" baseline="0">
                <a:solidFill>
                  <a:schemeClr val="tx2"/>
                </a:solidFill>
                <a:latin typeface="Helvetica"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Title</a:t>
            </a:r>
          </a:p>
        </p:txBody>
      </p:sp>
      <p:sp>
        <p:nvSpPr>
          <p:cNvPr id="11" name="Text Placeholder 13">
            <a:extLst>
              <a:ext uri="{FF2B5EF4-FFF2-40B4-BE49-F238E27FC236}">
                <a16:creationId xmlns:a16="http://schemas.microsoft.com/office/drawing/2014/main" id="{285926F5-51C9-C767-8B1C-05A48BEC44AE}"/>
              </a:ext>
            </a:extLst>
          </p:cNvPr>
          <p:cNvSpPr>
            <a:spLocks noGrp="1"/>
          </p:cNvSpPr>
          <p:nvPr>
            <p:ph type="body" sz="quarter" idx="48" hasCustomPrompt="1"/>
          </p:nvPr>
        </p:nvSpPr>
        <p:spPr>
          <a:xfrm>
            <a:off x="6374271" y="2412230"/>
            <a:ext cx="4786850" cy="3618654"/>
          </a:xfrm>
          <a:prstGeom prst="rect">
            <a:avLst/>
          </a:prstGeom>
          <a:noFill/>
          <a:ln>
            <a:noFill/>
          </a:ln>
        </p:spPr>
        <p:txBody>
          <a:bodyPr lIns="0" tIns="0" rIns="0" bIns="0" anchor="t" anchorCtr="0">
            <a:noAutofit/>
          </a:bodyPr>
          <a:lstStyle>
            <a:lvl1pPr marL="342900" indent="-342900">
              <a:lnSpc>
                <a:spcPct val="100000"/>
              </a:lnSpc>
              <a:spcAft>
                <a:spcPts val="600"/>
              </a:spcAft>
              <a:buClr>
                <a:schemeClr val="tx1"/>
              </a:buClr>
              <a:buFont typeface="Wingdings" pitchFamily="2" charset="2"/>
              <a:buChar char="ü"/>
              <a:defRPr sz="2400">
                <a:solidFill>
                  <a:schemeClr val="tx1"/>
                </a:solidFill>
              </a:defRPr>
            </a:lvl1pPr>
          </a:lstStyle>
          <a:p>
            <a:pPr lvl="0"/>
            <a:r>
              <a:rPr lang="en-US" dirty="0"/>
              <a:t>Topic 1</a:t>
            </a:r>
          </a:p>
          <a:p>
            <a:pPr lvl="0"/>
            <a:r>
              <a:rPr lang="en-US" dirty="0"/>
              <a:t>Topic 2</a:t>
            </a:r>
          </a:p>
          <a:p>
            <a:pPr lvl="0"/>
            <a:r>
              <a:rPr lang="en-US" dirty="0"/>
              <a:t>Topic 3</a:t>
            </a:r>
          </a:p>
          <a:p>
            <a:pPr lvl="0"/>
            <a:r>
              <a:rPr lang="en-US" dirty="0"/>
              <a:t>Topic 4</a:t>
            </a:r>
          </a:p>
          <a:p>
            <a:pPr lvl="0"/>
            <a:r>
              <a:rPr lang="en-US" dirty="0"/>
              <a:t>Topic 5</a:t>
            </a:r>
          </a:p>
          <a:p>
            <a:pPr lvl="0"/>
            <a:r>
              <a:rPr lang="en-US" dirty="0"/>
              <a:t>Topic 6</a:t>
            </a:r>
          </a:p>
        </p:txBody>
      </p:sp>
      <p:sp>
        <p:nvSpPr>
          <p:cNvPr id="17" name="Rectangle 16">
            <a:extLst>
              <a:ext uri="{FF2B5EF4-FFF2-40B4-BE49-F238E27FC236}">
                <a16:creationId xmlns:a16="http://schemas.microsoft.com/office/drawing/2014/main" id="{A91C4DF3-48EC-B58B-4268-5C15BF40467E}"/>
              </a:ext>
            </a:extLst>
          </p:cNvPr>
          <p:cNvSpPr/>
          <p:nvPr userDrawn="1"/>
        </p:nvSpPr>
        <p:spPr>
          <a:xfrm rot="10800000">
            <a:off x="1163212" y="226550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4AC22AE-2868-1667-3C38-222AE62A0E83}"/>
              </a:ext>
            </a:extLst>
          </p:cNvPr>
          <p:cNvSpPr/>
          <p:nvPr userDrawn="1"/>
        </p:nvSpPr>
        <p:spPr>
          <a:xfrm rot="10800000">
            <a:off x="6374270" y="226550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46D8D20-04D8-0306-5B9D-6596477A2056}"/>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6" name="Date Placeholder 15">
            <a:extLst>
              <a:ext uri="{FF2B5EF4-FFF2-40B4-BE49-F238E27FC236}">
                <a16:creationId xmlns:a16="http://schemas.microsoft.com/office/drawing/2014/main" id="{A1CB0B1E-5470-943A-A864-22A82A8FAB55}"/>
              </a:ext>
            </a:extLst>
          </p:cNvPr>
          <p:cNvSpPr>
            <a:spLocks noGrp="1"/>
          </p:cNvSpPr>
          <p:nvPr>
            <p:ph type="dt" sz="half" idx="49"/>
          </p:nvPr>
        </p:nvSpPr>
        <p:spPr/>
        <p:txBody>
          <a:bodyPr/>
          <a:lstStyle/>
          <a:p>
            <a:pPr>
              <a:defRPr/>
            </a:pPr>
            <a:fld id="{3260C25A-E092-4C13-B049-E05F2744A8C1}" type="datetime1">
              <a:rPr lang="en-US" smtClean="0"/>
              <a:t>9/21/2026</a:t>
            </a:fld>
            <a:endParaRPr lang="en-US" dirty="0"/>
          </a:p>
        </p:txBody>
      </p:sp>
      <p:sp>
        <p:nvSpPr>
          <p:cNvPr id="19" name="Footer Placeholder 18">
            <a:extLst>
              <a:ext uri="{FF2B5EF4-FFF2-40B4-BE49-F238E27FC236}">
                <a16:creationId xmlns:a16="http://schemas.microsoft.com/office/drawing/2014/main" id="{551ADB85-A509-E663-36AB-0B56E0503B7D}"/>
              </a:ext>
            </a:extLst>
          </p:cNvPr>
          <p:cNvSpPr>
            <a:spLocks noGrp="1"/>
          </p:cNvSpPr>
          <p:nvPr>
            <p:ph type="ftr" sz="quarter" idx="50"/>
          </p:nvPr>
        </p:nvSpPr>
        <p:spPr/>
        <p:txBody>
          <a:bodyPr/>
          <a:lstStyle/>
          <a:p>
            <a:pPr>
              <a:defRPr/>
            </a:pPr>
            <a:r>
              <a:rPr lang="en-US"/>
              <a:t>Lionel Prost | 10th International symposium on Negative Ions, Beams and Sources - NIBS'26</a:t>
            </a:r>
            <a:endParaRPr lang="en-US" dirty="0"/>
          </a:p>
        </p:txBody>
      </p:sp>
      <p:sp>
        <p:nvSpPr>
          <p:cNvPr id="20" name="Slide Number Placeholder 19">
            <a:extLst>
              <a:ext uri="{FF2B5EF4-FFF2-40B4-BE49-F238E27FC236}">
                <a16:creationId xmlns:a16="http://schemas.microsoft.com/office/drawing/2014/main" id="{7D4987D2-BA74-5186-0602-DCCC94E6057E}"/>
              </a:ext>
            </a:extLst>
          </p:cNvPr>
          <p:cNvSpPr>
            <a:spLocks noGrp="1"/>
          </p:cNvSpPr>
          <p:nvPr>
            <p:ph type="sldNum" sz="quarter" idx="51"/>
          </p:nvPr>
        </p:nvSpPr>
        <p:spPr/>
        <p:txBody>
          <a:bodyPr/>
          <a:lstStyle/>
          <a:p>
            <a:fld id="{F4BAA12D-5F28-3140-935A-44BF4B54B6B6}" type="slidenum">
              <a:rPr lang="en-US" smtClean="0"/>
              <a:pPr/>
              <a:t>‹#›</a:t>
            </a:fld>
            <a:endParaRPr lang="en-US" dirty="0"/>
          </a:p>
        </p:txBody>
      </p:sp>
      <p:sp>
        <p:nvSpPr>
          <p:cNvPr id="3" name="Title Placeholder 1">
            <a:extLst>
              <a:ext uri="{FF2B5EF4-FFF2-40B4-BE49-F238E27FC236}">
                <a16:creationId xmlns:a16="http://schemas.microsoft.com/office/drawing/2014/main" id="{D686ADEE-B780-A2C9-C7B2-C851A878C495}"/>
              </a:ext>
            </a:extLst>
          </p:cNvPr>
          <p:cNvSpPr>
            <a:spLocks noGrp="1"/>
          </p:cNvSpPr>
          <p:nvPr>
            <p:ph type="title" hasCustomPrompt="1"/>
          </p:nvPr>
        </p:nvSpPr>
        <p:spPr>
          <a:xfrm>
            <a:off x="1163212" y="312934"/>
            <a:ext cx="9994391" cy="448825"/>
          </a:xfrm>
          <a:prstGeom prst="rect">
            <a:avLst/>
          </a:prstGeom>
        </p:spPr>
        <p:txBody>
          <a:bodyPr vert="horz" lIns="0" tIns="0" rIns="0" bIns="0" rtlCol="0" anchor="t">
            <a:noAutofit/>
          </a:bodyPr>
          <a:lstStyle>
            <a:lvl1pPr>
              <a:defRPr>
                <a:solidFill>
                  <a:schemeClr val="tx1"/>
                </a:solidFill>
              </a:defRPr>
            </a:lvl1pPr>
          </a:lstStyle>
          <a:p>
            <a:r>
              <a:rPr lang="en-US" dirty="0"/>
              <a:t>Click to add title</a:t>
            </a:r>
          </a:p>
        </p:txBody>
      </p:sp>
      <p:sp>
        <p:nvSpPr>
          <p:cNvPr id="4" name="Text Placeholder 19">
            <a:extLst>
              <a:ext uri="{FF2B5EF4-FFF2-40B4-BE49-F238E27FC236}">
                <a16:creationId xmlns:a16="http://schemas.microsoft.com/office/drawing/2014/main" id="{A001A9D8-8EED-7AC3-A21B-81C3017AF5ED}"/>
              </a:ext>
            </a:extLst>
          </p:cNvPr>
          <p:cNvSpPr>
            <a:spLocks noGrp="1"/>
          </p:cNvSpPr>
          <p:nvPr>
            <p:ph type="body" sz="quarter" idx="37" hasCustomPrompt="1"/>
          </p:nvPr>
        </p:nvSpPr>
        <p:spPr>
          <a:xfrm>
            <a:off x="1163213" y="761759"/>
            <a:ext cx="9994391" cy="617963"/>
          </a:xfrm>
        </p:spPr>
        <p:txBody>
          <a:bodyPr/>
          <a:lstStyle>
            <a:lvl1pPr marL="0" indent="0">
              <a:buNone/>
              <a:defRPr spc="-20" baseline="0">
                <a:solidFill>
                  <a:schemeClr val="tx1"/>
                </a:solidFill>
              </a:defRPr>
            </a:lvl1pPr>
          </a:lstStyle>
          <a:p>
            <a:pPr lvl="0"/>
            <a:r>
              <a:rPr lang="en-US" dirty="0"/>
              <a:t>Click to add subheading (optional)</a:t>
            </a:r>
          </a:p>
        </p:txBody>
      </p:sp>
      <p:pic>
        <p:nvPicPr>
          <p:cNvPr id="8" name="Picture 7" descr="Logo&#10;&#10;AI-generated content may be incorrect.">
            <a:extLst>
              <a:ext uri="{FF2B5EF4-FFF2-40B4-BE49-F238E27FC236}">
                <a16:creationId xmlns:a16="http://schemas.microsoft.com/office/drawing/2014/main" id="{86420094-4DDB-57A4-77B6-3281A2710BFE}"/>
              </a:ext>
            </a:extLst>
          </p:cNvPr>
          <p:cNvPicPr>
            <a:picLocks noChangeAspect="1"/>
          </p:cNvPicPr>
          <p:nvPr userDrawn="1"/>
        </p:nvPicPr>
        <p:blipFill>
          <a:blip r:embed="rId3"/>
          <a:srcRect t="17955" b="15378"/>
          <a:stretch/>
        </p:blipFill>
        <p:spPr>
          <a:xfrm>
            <a:off x="126728" y="290704"/>
            <a:ext cx="914400" cy="471055"/>
          </a:xfrm>
          <a:prstGeom prst="rect">
            <a:avLst/>
          </a:prstGeom>
        </p:spPr>
      </p:pic>
    </p:spTree>
    <p:extLst>
      <p:ext uri="{BB962C8B-B14F-4D97-AF65-F5344CB8AC3E}">
        <p14:creationId xmlns:p14="http://schemas.microsoft.com/office/powerpoint/2010/main" val="384111751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4D4A9B0-CA0A-178A-D2C8-2B7FFD19D006}"/>
              </a:ext>
            </a:extLst>
          </p:cNvPr>
          <p:cNvSpPr>
            <a:spLocks noGrp="1"/>
          </p:cNvSpPr>
          <p:nvPr>
            <p:ph type="sldNum" sz="quarter" idx="10"/>
          </p:nvPr>
        </p:nvSpPr>
        <p:spPr/>
        <p:txBody>
          <a:bodyPr/>
          <a:lstStyle/>
          <a:p>
            <a:fld id="{F4BAA12D-5F28-3140-935A-44BF4B54B6B6}" type="slidenum">
              <a:rPr lang="en-US" smtClean="0"/>
              <a:pPr/>
              <a:t>‹#›</a:t>
            </a:fld>
            <a:endParaRPr lang="en-US" dirty="0"/>
          </a:p>
        </p:txBody>
      </p:sp>
      <p:sp>
        <p:nvSpPr>
          <p:cNvPr id="4" name="Date Placeholder 3">
            <a:extLst>
              <a:ext uri="{FF2B5EF4-FFF2-40B4-BE49-F238E27FC236}">
                <a16:creationId xmlns:a16="http://schemas.microsoft.com/office/drawing/2014/main" id="{CEF927B3-E4DA-F79C-E14A-354BC3DBEED5}"/>
              </a:ext>
            </a:extLst>
          </p:cNvPr>
          <p:cNvSpPr>
            <a:spLocks noGrp="1"/>
          </p:cNvSpPr>
          <p:nvPr>
            <p:ph type="dt" sz="half" idx="11"/>
          </p:nvPr>
        </p:nvSpPr>
        <p:spPr/>
        <p:txBody>
          <a:bodyPr/>
          <a:lstStyle/>
          <a:p>
            <a:pPr>
              <a:defRPr/>
            </a:pPr>
            <a:fld id="{8F1216D1-4D5D-4B00-A47C-18BFF51CBF85}" type="datetime1">
              <a:rPr lang="en-US" smtClean="0"/>
              <a:t>9/21/2026</a:t>
            </a:fld>
            <a:endParaRPr lang="en-US" dirty="0"/>
          </a:p>
        </p:txBody>
      </p:sp>
      <p:sp>
        <p:nvSpPr>
          <p:cNvPr id="5" name="Footer Placeholder 4">
            <a:extLst>
              <a:ext uri="{FF2B5EF4-FFF2-40B4-BE49-F238E27FC236}">
                <a16:creationId xmlns:a16="http://schemas.microsoft.com/office/drawing/2014/main" id="{F47FC133-253A-FB5E-7EDC-FB21B6438AEB}"/>
              </a:ext>
            </a:extLst>
          </p:cNvPr>
          <p:cNvSpPr>
            <a:spLocks noGrp="1"/>
          </p:cNvSpPr>
          <p:nvPr>
            <p:ph type="ftr" sz="quarter" idx="12"/>
          </p:nvPr>
        </p:nvSpPr>
        <p:spPr/>
        <p:txBody>
          <a:bodyPr/>
          <a:lstStyle/>
          <a:p>
            <a:pPr>
              <a:defRPr/>
            </a:pPr>
            <a:r>
              <a:rPr lang="en-US"/>
              <a:t>Lionel Prost | 10th International symposium on Negative Ions, Beams and Sources - NIBS'26</a:t>
            </a:r>
            <a:endParaRPr lang="en-US" dirty="0"/>
          </a:p>
        </p:txBody>
      </p:sp>
      <p:pic>
        <p:nvPicPr>
          <p:cNvPr id="6" name="Picture 5" descr="A picture containing sky, outdoor, shore&#10;&#10;AI-generated content may be incorrect.">
            <a:extLst>
              <a:ext uri="{FF2B5EF4-FFF2-40B4-BE49-F238E27FC236}">
                <a16:creationId xmlns:a16="http://schemas.microsoft.com/office/drawing/2014/main" id="{AC84C0BD-C280-55ED-27E9-53DEEEC3897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p:blipFill>
        <p:spPr>
          <a:xfrm>
            <a:off x="-58032" y="-28321"/>
            <a:ext cx="12308065" cy="6914643"/>
          </a:xfrm>
          <a:prstGeom prst="rect">
            <a:avLst/>
          </a:prstGeom>
        </p:spPr>
      </p:pic>
      <p:sp>
        <p:nvSpPr>
          <p:cNvPr id="7" name="Title 1">
            <a:extLst>
              <a:ext uri="{FF2B5EF4-FFF2-40B4-BE49-F238E27FC236}">
                <a16:creationId xmlns:a16="http://schemas.microsoft.com/office/drawing/2014/main" id="{CBD119BF-FAE5-FEFC-8CB3-EDA29B68D6F1}"/>
              </a:ext>
            </a:extLst>
          </p:cNvPr>
          <p:cNvSpPr txBox="1">
            <a:spLocks/>
          </p:cNvSpPr>
          <p:nvPr userDrawn="1"/>
        </p:nvSpPr>
        <p:spPr>
          <a:xfrm>
            <a:off x="112385" y="0"/>
            <a:ext cx="10285370" cy="660027"/>
          </a:xfrm>
          <a:prstGeom prst="rect">
            <a:avLst/>
          </a:prstGeom>
        </p:spPr>
        <p:txBody>
          <a:bodyPr lIns="0" tIns="0" rIns="0" bIns="0" anchor="b" anchorCtr="0"/>
          <a:lstStyle>
            <a:lvl1pPr algn="l" defTabSz="457200" rtl="0" eaLnBrk="1" fontAlgn="base" hangingPunct="1">
              <a:spcBef>
                <a:spcPct val="0"/>
              </a:spcBef>
              <a:spcAft>
                <a:spcPct val="0"/>
              </a:spcAft>
              <a:defRPr sz="2400" b="1" kern="1200">
                <a:solidFill>
                  <a:srgbClr val="004C97"/>
                </a:solidFill>
                <a:latin typeface="Helvetica"/>
                <a:ea typeface="Geneva" charset="0"/>
                <a:cs typeface="ＭＳ Ｐゴシック" charset="0"/>
              </a:defRPr>
            </a:lvl1pPr>
            <a:lvl2pPr algn="l" defTabSz="457200" rtl="0" eaLnBrk="1" fontAlgn="base" hangingPunct="1">
              <a:spcBef>
                <a:spcPct val="0"/>
              </a:spcBef>
              <a:spcAft>
                <a:spcPct val="0"/>
              </a:spcAft>
              <a:defRPr sz="1700" b="1">
                <a:solidFill>
                  <a:srgbClr val="2E5286"/>
                </a:solidFill>
                <a:latin typeface="Helvetica" charset="0"/>
                <a:ea typeface="Geneva" charset="0"/>
                <a:cs typeface="ＭＳ Ｐゴシック" charset="0"/>
              </a:defRPr>
            </a:lvl2pPr>
            <a:lvl3pPr algn="l" defTabSz="457200" rtl="0" eaLnBrk="1" fontAlgn="base" hangingPunct="1">
              <a:spcBef>
                <a:spcPct val="0"/>
              </a:spcBef>
              <a:spcAft>
                <a:spcPct val="0"/>
              </a:spcAft>
              <a:defRPr sz="1700" b="1">
                <a:solidFill>
                  <a:srgbClr val="2E5286"/>
                </a:solidFill>
                <a:latin typeface="Helvetica" charset="0"/>
                <a:ea typeface="Geneva" charset="0"/>
                <a:cs typeface="ＭＳ Ｐゴシック" charset="0"/>
              </a:defRPr>
            </a:lvl3pPr>
            <a:lvl4pPr algn="l" defTabSz="457200" rtl="0" eaLnBrk="1" fontAlgn="base" hangingPunct="1">
              <a:spcBef>
                <a:spcPct val="0"/>
              </a:spcBef>
              <a:spcAft>
                <a:spcPct val="0"/>
              </a:spcAft>
              <a:defRPr sz="1700" b="1">
                <a:solidFill>
                  <a:srgbClr val="2E5286"/>
                </a:solidFill>
                <a:latin typeface="Helvetica" charset="0"/>
                <a:ea typeface="Geneva" charset="0"/>
                <a:cs typeface="ＭＳ Ｐゴシック" charset="0"/>
              </a:defRPr>
            </a:lvl4pPr>
            <a:lvl5pPr algn="l" defTabSz="457200" rtl="0" eaLnBrk="1" fontAlgn="base" hangingPunct="1">
              <a:spcBef>
                <a:spcPct val="0"/>
              </a:spcBef>
              <a:spcAft>
                <a:spcPct val="0"/>
              </a:spcAft>
              <a:defRPr sz="1700" b="1">
                <a:solidFill>
                  <a:srgbClr val="2E5286"/>
                </a:solidFill>
                <a:latin typeface="Helvetica" charset="0"/>
                <a:ea typeface="Geneva" charset="0"/>
                <a:cs typeface="ＭＳ Ｐゴシック" charset="0"/>
              </a:defRPr>
            </a:lvl5pPr>
            <a:lvl6pPr marL="457200" algn="l" defTabSz="457200" rtl="0" eaLnBrk="1" fontAlgn="base" hangingPunct="1">
              <a:spcBef>
                <a:spcPct val="0"/>
              </a:spcBef>
              <a:spcAft>
                <a:spcPct val="0"/>
              </a:spcAft>
              <a:defRPr sz="1700" b="1">
                <a:solidFill>
                  <a:srgbClr val="2E5286"/>
                </a:solidFill>
                <a:latin typeface="Helvetica" charset="0"/>
                <a:ea typeface="ＭＳ Ｐゴシック" charset="0"/>
                <a:cs typeface="ＭＳ Ｐゴシック" charset="0"/>
              </a:defRPr>
            </a:lvl6pPr>
            <a:lvl7pPr marL="914400" algn="l" defTabSz="457200" rtl="0" eaLnBrk="1" fontAlgn="base" hangingPunct="1">
              <a:spcBef>
                <a:spcPct val="0"/>
              </a:spcBef>
              <a:spcAft>
                <a:spcPct val="0"/>
              </a:spcAft>
              <a:defRPr sz="1700" b="1">
                <a:solidFill>
                  <a:srgbClr val="2E5286"/>
                </a:solidFill>
                <a:latin typeface="Helvetica" charset="0"/>
                <a:ea typeface="ＭＳ Ｐゴシック" charset="0"/>
                <a:cs typeface="ＭＳ Ｐゴシック" charset="0"/>
              </a:defRPr>
            </a:lvl7pPr>
            <a:lvl8pPr marL="1371600" algn="l" defTabSz="457200" rtl="0" eaLnBrk="1" fontAlgn="base" hangingPunct="1">
              <a:spcBef>
                <a:spcPct val="0"/>
              </a:spcBef>
              <a:spcAft>
                <a:spcPct val="0"/>
              </a:spcAft>
              <a:defRPr sz="1700" b="1">
                <a:solidFill>
                  <a:srgbClr val="2E5286"/>
                </a:solidFill>
                <a:latin typeface="Helvetica" charset="0"/>
                <a:ea typeface="ＭＳ Ｐゴシック" charset="0"/>
                <a:cs typeface="ＭＳ Ｐゴシック" charset="0"/>
              </a:defRPr>
            </a:lvl8pPr>
            <a:lvl9pPr marL="1828800" algn="l" defTabSz="457200" rtl="0" eaLnBrk="1" fontAlgn="base" hangingPunct="1">
              <a:spcBef>
                <a:spcPct val="0"/>
              </a:spcBef>
              <a:spcAft>
                <a:spcPct val="0"/>
              </a:spcAft>
              <a:defRPr sz="1700" b="1">
                <a:solidFill>
                  <a:srgbClr val="2E5286"/>
                </a:solidFill>
                <a:latin typeface="Helvetica" charset="0"/>
                <a:ea typeface="ＭＳ Ｐゴシック" charset="0"/>
                <a:cs typeface="ＭＳ Ｐゴシック" charset="0"/>
              </a:defRPr>
            </a:lvl9pPr>
          </a:lstStyle>
          <a:p>
            <a:pPr defTabSz="457189">
              <a:defRPr/>
            </a:pPr>
            <a:r>
              <a:rPr lang="en-US" sz="4000">
                <a:solidFill>
                  <a:schemeClr val="bg1"/>
                </a:solidFill>
                <a:latin typeface="Telegraf UltraBold" pitchFamily="2" charset="77"/>
                <a:cs typeface="Helvetica" panose="020B0604020202020204" pitchFamily="34" charset="0"/>
              </a:rPr>
              <a:t>THE FUTURE OF FERMILAB</a:t>
            </a:r>
            <a:r>
              <a:rPr lang="en-US" sz="3200">
                <a:solidFill>
                  <a:schemeClr val="bg1"/>
                </a:solidFill>
                <a:latin typeface="Telegraf UltraBold" pitchFamily="2" charset="77"/>
                <a:cs typeface="Helvetica" panose="020B0604020202020204" pitchFamily="34" charset="0"/>
              </a:rPr>
              <a:t> </a:t>
            </a:r>
            <a:endParaRPr lang="en-US" sz="4000">
              <a:solidFill>
                <a:schemeClr val="bg1"/>
              </a:solidFill>
              <a:latin typeface="Telegraf UltraBold" pitchFamily="2" charset="77"/>
            </a:endParaRPr>
          </a:p>
        </p:txBody>
      </p:sp>
      <p:sp>
        <p:nvSpPr>
          <p:cNvPr id="8" name="TextBox 7">
            <a:extLst>
              <a:ext uri="{FF2B5EF4-FFF2-40B4-BE49-F238E27FC236}">
                <a16:creationId xmlns:a16="http://schemas.microsoft.com/office/drawing/2014/main" id="{9414056E-B659-FB75-EA40-38BD035E6F75}"/>
              </a:ext>
            </a:extLst>
          </p:cNvPr>
          <p:cNvSpPr txBox="1"/>
          <p:nvPr userDrawn="1"/>
        </p:nvSpPr>
        <p:spPr>
          <a:xfrm>
            <a:off x="147388" y="4789396"/>
            <a:ext cx="4281004" cy="1938992"/>
          </a:xfrm>
          <a:prstGeom prst="rect">
            <a:avLst/>
          </a:prstGeom>
          <a:noFill/>
        </p:spPr>
        <p:txBody>
          <a:bodyPr wrap="square" rtlCol="0">
            <a:spAutoFit/>
          </a:bodyPr>
          <a:lstStyle/>
          <a:p>
            <a:r>
              <a:rPr lang="en-US" sz="2000" b="1">
                <a:solidFill>
                  <a:schemeClr val="bg1"/>
                </a:solidFill>
                <a:latin typeface="Telegraf UltraBold" pitchFamily="2" charset="77"/>
              </a:rPr>
              <a:t>Follow us:</a:t>
            </a:r>
          </a:p>
          <a:p>
            <a:endParaRPr lang="en-US" sz="2000" b="1">
              <a:solidFill>
                <a:schemeClr val="bg1"/>
              </a:solidFill>
              <a:latin typeface="Telegraf UltraBold" pitchFamily="2" charset="77"/>
            </a:endParaRPr>
          </a:p>
          <a:p>
            <a:r>
              <a:rPr lang="en-US" sz="2000">
                <a:solidFill>
                  <a:schemeClr val="bg1"/>
                </a:solidFill>
              </a:rPr>
              <a:t>	</a:t>
            </a:r>
            <a:r>
              <a:rPr lang="en-US" sz="2000">
                <a:solidFill>
                  <a:schemeClr val="bg1"/>
                </a:solidFill>
                <a:latin typeface="Helvetica" pitchFamily="2" charset="0"/>
              </a:rPr>
              <a:t>http://pip2.fnal.gov/</a:t>
            </a:r>
          </a:p>
          <a:p>
            <a:r>
              <a:rPr lang="en-US" sz="1000">
                <a:solidFill>
                  <a:schemeClr val="bg1"/>
                </a:solidFill>
                <a:latin typeface="Helvetica" pitchFamily="2" charset="0"/>
              </a:rPr>
              <a:t>	</a:t>
            </a:r>
          </a:p>
          <a:p>
            <a:r>
              <a:rPr lang="en-US" sz="2000">
                <a:solidFill>
                  <a:schemeClr val="bg1"/>
                </a:solidFill>
                <a:latin typeface="Helvetica" pitchFamily="2" charset="0"/>
              </a:rPr>
              <a:t>	</a:t>
            </a:r>
            <a:r>
              <a:rPr lang="en-US" sz="2000" b="0" i="0">
                <a:solidFill>
                  <a:schemeClr val="bg1"/>
                </a:solidFill>
                <a:effectLst/>
                <a:latin typeface="Helvetica" pitchFamily="2" charset="0"/>
              </a:rPr>
              <a:t>@PIP2accelerator</a:t>
            </a:r>
          </a:p>
          <a:p>
            <a:endParaRPr lang="en-US" sz="1000">
              <a:solidFill>
                <a:schemeClr val="bg1"/>
              </a:solidFill>
              <a:latin typeface="Helvetica" pitchFamily="2" charset="0"/>
            </a:endParaRPr>
          </a:p>
          <a:p>
            <a:r>
              <a:rPr lang="en-US" sz="2000">
                <a:solidFill>
                  <a:schemeClr val="bg1"/>
                </a:solidFill>
                <a:latin typeface="Helvetica" pitchFamily="2" charset="0"/>
              </a:rPr>
              <a:t>	</a:t>
            </a:r>
            <a:r>
              <a:rPr lang="en-US" sz="2000" b="0" i="0">
                <a:solidFill>
                  <a:schemeClr val="bg1"/>
                </a:solidFill>
                <a:effectLst/>
                <a:latin typeface="Helvetica" pitchFamily="2" charset="0"/>
              </a:rPr>
              <a:t>/showcase/pip-ii/</a:t>
            </a:r>
            <a:endParaRPr lang="en-US" sz="2000">
              <a:solidFill>
                <a:schemeClr val="bg1"/>
              </a:solidFill>
              <a:latin typeface="Helvetica" pitchFamily="2" charset="0"/>
            </a:endParaRPr>
          </a:p>
        </p:txBody>
      </p:sp>
      <p:pic>
        <p:nvPicPr>
          <p:cNvPr id="9" name="Picture 8" descr="Logo&#10;&#10;Description automatically generated">
            <a:extLst>
              <a:ext uri="{FF2B5EF4-FFF2-40B4-BE49-F238E27FC236}">
                <a16:creationId xmlns:a16="http://schemas.microsoft.com/office/drawing/2014/main" id="{138B774E-14B1-53BC-8E45-D6B3E9D53D48}"/>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96585" y="5907821"/>
            <a:ext cx="274320" cy="274320"/>
          </a:xfrm>
          <a:prstGeom prst="rect">
            <a:avLst/>
          </a:prstGeom>
        </p:spPr>
      </p:pic>
      <p:pic>
        <p:nvPicPr>
          <p:cNvPr id="10" name="Picture 9" descr="Logo, icon&#10;&#10;Description automatically generated">
            <a:extLst>
              <a:ext uri="{FF2B5EF4-FFF2-40B4-BE49-F238E27FC236}">
                <a16:creationId xmlns:a16="http://schemas.microsoft.com/office/drawing/2014/main" id="{A25E7C45-68FC-A5D8-E7EF-4D3CAC9404BB}"/>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196585" y="6368553"/>
            <a:ext cx="274320" cy="274320"/>
          </a:xfrm>
          <a:prstGeom prst="rect">
            <a:avLst/>
          </a:prstGeom>
        </p:spPr>
      </p:pic>
      <p:pic>
        <p:nvPicPr>
          <p:cNvPr id="11" name="Picture 10" descr="Icon&#10;&#10;Description automatically generated">
            <a:extLst>
              <a:ext uri="{FF2B5EF4-FFF2-40B4-BE49-F238E27FC236}">
                <a16:creationId xmlns:a16="http://schemas.microsoft.com/office/drawing/2014/main" id="{02E058DF-1A18-D77B-09FE-7AF950C606D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96585" y="5447088"/>
            <a:ext cx="274320" cy="274320"/>
          </a:xfrm>
          <a:prstGeom prst="rect">
            <a:avLst/>
          </a:prstGeom>
        </p:spPr>
      </p:pic>
    </p:spTree>
    <p:extLst>
      <p:ext uri="{BB962C8B-B14F-4D97-AF65-F5344CB8AC3E}">
        <p14:creationId xmlns:p14="http://schemas.microsoft.com/office/powerpoint/2010/main" val="421698319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jpeg"/><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Picture 3">
            <a:extLst>
              <a:ext uri="{FF2B5EF4-FFF2-40B4-BE49-F238E27FC236}">
                <a16:creationId xmlns:a16="http://schemas.microsoft.com/office/drawing/2014/main" id="{0786C5C5-BA40-ED91-0B8F-3E5B695BC2FA}"/>
              </a:ext>
            </a:extLst>
          </p:cNvPr>
          <p:cNvPicPr>
            <a:picLocks noChangeAspect="1"/>
          </p:cNvPicPr>
          <p:nvPr userDrawn="1"/>
        </p:nvPicPr>
        <p:blipFill>
          <a:blip r:embed="rId46"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Slide Number Placeholder 9">
            <a:extLst>
              <a:ext uri="{FF2B5EF4-FFF2-40B4-BE49-F238E27FC236}">
                <a16:creationId xmlns:a16="http://schemas.microsoft.com/office/drawing/2014/main" id="{4394AAFE-E3DF-B28D-63BF-3EFB9EF59BC9}"/>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2CE553BB-E886-DE6F-F16C-696C36EA8549}"/>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6D7C601C-DFA7-4BE6-8BCC-1B582C09C368}" type="datetime1">
              <a:rPr lang="en-US" smtClean="0"/>
              <a:t>9/21/2026</a:t>
            </a:fld>
            <a:endParaRPr lang="en-US" dirty="0"/>
          </a:p>
        </p:txBody>
      </p:sp>
      <p:sp>
        <p:nvSpPr>
          <p:cNvPr id="12" name="Footer Placeholder 8">
            <a:extLst>
              <a:ext uri="{FF2B5EF4-FFF2-40B4-BE49-F238E27FC236}">
                <a16:creationId xmlns:a16="http://schemas.microsoft.com/office/drawing/2014/main" id="{7D89A822-DC7D-79CA-3EF6-AF26B05C52B0}"/>
              </a:ext>
            </a:extLst>
          </p:cNvPr>
          <p:cNvSpPr>
            <a:spLocks noGrp="1"/>
          </p:cNvSpPr>
          <p:nvPr>
            <p:ph type="ftr" sz="quarter" idx="3"/>
          </p:nvPr>
        </p:nvSpPr>
        <p:spPr>
          <a:xfrm>
            <a:off x="1163212" y="6356350"/>
            <a:ext cx="4542643"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Lionel Prost | 10th International symposium on Negative Ions, Beams and Sources - NIBS'26</a:t>
            </a:r>
            <a:endParaRPr lang="en-US" dirty="0"/>
          </a:p>
        </p:txBody>
      </p:sp>
    </p:spTree>
    <p:extLst>
      <p:ext uri="{BB962C8B-B14F-4D97-AF65-F5344CB8AC3E}">
        <p14:creationId xmlns:p14="http://schemas.microsoft.com/office/powerpoint/2010/main" val="711206077"/>
      </p:ext>
    </p:extLst>
  </p:cSld>
  <p:clrMap bg1="lt1" tx1="dk1" bg2="lt2" tx2="dk2" accent1="accent1" accent2="accent2" accent3="accent3" accent4="accent4" accent5="accent5" accent6="accent6" hlink="hlink" folHlink="folHlink"/>
  <p:sldLayoutIdLst>
    <p:sldLayoutId id="2147483863" r:id="rId1"/>
    <p:sldLayoutId id="2147484007" r:id="rId2"/>
    <p:sldLayoutId id="2147484017"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 id="2147483991" r:id="rId20"/>
    <p:sldLayoutId id="2147483992" r:id="rId21"/>
    <p:sldLayoutId id="2147483993" r:id="rId22"/>
    <p:sldLayoutId id="2147483994" r:id="rId23"/>
    <p:sldLayoutId id="2147483995" r:id="rId24"/>
    <p:sldLayoutId id="2147483996" r:id="rId25"/>
    <p:sldLayoutId id="2147483997" r:id="rId26"/>
    <p:sldLayoutId id="2147483998" r:id="rId27"/>
    <p:sldLayoutId id="2147483999" r:id="rId28"/>
    <p:sldLayoutId id="2147484000" r:id="rId29"/>
    <p:sldLayoutId id="2147484001" r:id="rId30"/>
    <p:sldLayoutId id="2147484002" r:id="rId31"/>
    <p:sldLayoutId id="2147484003" r:id="rId32"/>
    <p:sldLayoutId id="2147484004" r:id="rId33"/>
    <p:sldLayoutId id="2147484005" r:id="rId34"/>
    <p:sldLayoutId id="2147484019" r:id="rId35"/>
    <p:sldLayoutId id="2147484008" r:id="rId36"/>
    <p:sldLayoutId id="2147484009" r:id="rId37"/>
    <p:sldLayoutId id="2147484010" r:id="rId38"/>
    <p:sldLayoutId id="2147484011" r:id="rId39"/>
    <p:sldLayoutId id="2147484012" r:id="rId40"/>
    <p:sldLayoutId id="2147484013" r:id="rId41"/>
    <p:sldLayoutId id="2147484014" r:id="rId42"/>
    <p:sldLayoutId id="2147484015" r:id="rId43"/>
    <p:sldLayoutId id="2147484016" r:id="rId44"/>
  </p:sldLayoutIdLst>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4058F-D2D1-26D0-EB49-9010DA209D59}"/>
              </a:ext>
            </a:extLst>
          </p:cNvPr>
          <p:cNvSpPr>
            <a:spLocks noGrp="1"/>
          </p:cNvSpPr>
          <p:nvPr>
            <p:ph type="title"/>
          </p:nvPr>
        </p:nvSpPr>
        <p:spPr>
          <a:xfrm>
            <a:off x="969264" y="306022"/>
            <a:ext cx="10853928" cy="433527"/>
          </a:xfrm>
          <a:prstGeom prst="rect">
            <a:avLst/>
          </a:prstGeom>
        </p:spPr>
        <p:txBody>
          <a:bodyPr vert="horz" lIns="0" tIns="0" rIns="0" bIns="0" rtlCol="0" anchor="t">
            <a:noAutofit/>
          </a:bodyPr>
          <a:lstStyle/>
          <a:p>
            <a:r>
              <a:rPr lang="en-US" dirty="0"/>
              <a:t>Click to edit Master title style</a:t>
            </a:r>
          </a:p>
        </p:txBody>
      </p:sp>
      <p:sp>
        <p:nvSpPr>
          <p:cNvPr id="3" name="Text Placeholder 2">
            <a:extLst>
              <a:ext uri="{FF2B5EF4-FFF2-40B4-BE49-F238E27FC236}">
                <a16:creationId xmlns:a16="http://schemas.microsoft.com/office/drawing/2014/main" id="{EC9889ED-333F-2A3E-CA42-C76F3A9D8630}"/>
              </a:ext>
            </a:extLst>
          </p:cNvPr>
          <p:cNvSpPr>
            <a:spLocks noGrp="1"/>
          </p:cNvSpPr>
          <p:nvPr>
            <p:ph type="body" idx="1"/>
          </p:nvPr>
        </p:nvSpPr>
        <p:spPr>
          <a:xfrm>
            <a:off x="915924" y="1700784"/>
            <a:ext cx="10360152" cy="429768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DDDF5A06-F641-5EC3-D719-B34F1834A66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9" name="Slide Number Placeholder 9">
            <a:extLst>
              <a:ext uri="{FF2B5EF4-FFF2-40B4-BE49-F238E27FC236}">
                <a16:creationId xmlns:a16="http://schemas.microsoft.com/office/drawing/2014/main" id="{F04EE99E-B369-AEF4-31C2-D04F8CDD013C}"/>
              </a:ext>
            </a:extLst>
          </p:cNvPr>
          <p:cNvSpPr>
            <a:spLocks noGrp="1"/>
          </p:cNvSpPr>
          <p:nvPr>
            <p:ph type="sldNum" sz="quarter" idx="4"/>
          </p:nvPr>
        </p:nvSpPr>
        <p:spPr>
          <a:xfrm>
            <a:off x="11830050" y="6356350"/>
            <a:ext cx="358919" cy="365125"/>
          </a:xfrm>
          <a:prstGeom prst="rect">
            <a:avLst/>
          </a:prstGeom>
        </p:spPr>
        <p:txBody>
          <a:bodyPr vert="horz" lIns="0" tIns="0" rIns="0" bIns="0" rtlCol="0" anchor="b"/>
          <a:lstStyle>
            <a:lvl1pPr algn="ctr">
              <a:defRPr sz="900" b="1" i="0">
                <a:solidFill>
                  <a:schemeClr val="bg1"/>
                </a:solidFill>
                <a:latin typeface="Helvetica" pitchFamily="2" charset="0"/>
              </a:defRPr>
            </a:lvl1pPr>
          </a:lstStyle>
          <a:p>
            <a:fld id="{F4BAA12D-5F28-3140-935A-44BF4B54B6B6}" type="slidenum">
              <a:rPr lang="en-US" smtClean="0"/>
              <a:pPr/>
              <a:t>‹#›</a:t>
            </a:fld>
            <a:endParaRPr lang="en-US" dirty="0"/>
          </a:p>
        </p:txBody>
      </p:sp>
      <p:sp>
        <p:nvSpPr>
          <p:cNvPr id="10" name="Date Placeholder 3">
            <a:extLst>
              <a:ext uri="{FF2B5EF4-FFF2-40B4-BE49-F238E27FC236}">
                <a16:creationId xmlns:a16="http://schemas.microsoft.com/office/drawing/2014/main" id="{8FD664DD-4B4F-B6F9-44D8-026688A69C91}"/>
              </a:ext>
            </a:extLst>
          </p:cNvPr>
          <p:cNvSpPr>
            <a:spLocks noGrp="1"/>
          </p:cNvSpPr>
          <p:nvPr>
            <p:ph type="dt" sz="half" idx="2"/>
          </p:nvPr>
        </p:nvSpPr>
        <p:spPr>
          <a:xfrm>
            <a:off x="365760" y="6357618"/>
            <a:ext cx="675368" cy="365760"/>
          </a:xfrm>
          <a:prstGeom prst="rect">
            <a:avLst/>
          </a:prstGeom>
        </p:spPr>
        <p:txBody>
          <a:bodyPr vert="horz" wrap="square" lIns="0" tIns="0" rIns="0" bIns="0" numCol="1" anchor="b" anchorCtr="0" compatLnSpc="1">
            <a:prstTxWarp prst="textNoShape">
              <a:avLst/>
            </a:prstTxWarp>
          </a:bodyPr>
          <a:lstStyle>
            <a:lvl1pPr algn="l">
              <a:defRPr sz="900" smtClean="0">
                <a:solidFill>
                  <a:schemeClr val="accent1"/>
                </a:solidFill>
                <a:latin typeface="Helvetica" charset="0"/>
                <a:cs typeface="ＭＳ Ｐゴシック" charset="0"/>
              </a:defRPr>
            </a:lvl1pPr>
          </a:lstStyle>
          <a:p>
            <a:pPr>
              <a:defRPr/>
            </a:pPr>
            <a:fld id="{52418ABF-6421-40AE-9491-0F67B407624E}" type="datetime1">
              <a:rPr lang="en-US" smtClean="0"/>
              <a:t>9/21/2026</a:t>
            </a:fld>
            <a:endParaRPr lang="en-US" dirty="0"/>
          </a:p>
        </p:txBody>
      </p:sp>
      <p:sp>
        <p:nvSpPr>
          <p:cNvPr id="11" name="Footer Placeholder 8">
            <a:extLst>
              <a:ext uri="{FF2B5EF4-FFF2-40B4-BE49-F238E27FC236}">
                <a16:creationId xmlns:a16="http://schemas.microsoft.com/office/drawing/2014/main" id="{E736E786-2843-9B52-0847-6BFC3D1CBCAD}"/>
              </a:ext>
            </a:extLst>
          </p:cNvPr>
          <p:cNvSpPr>
            <a:spLocks noGrp="1"/>
          </p:cNvSpPr>
          <p:nvPr>
            <p:ph type="ftr" sz="quarter" idx="3"/>
          </p:nvPr>
        </p:nvSpPr>
        <p:spPr>
          <a:xfrm>
            <a:off x="1163212" y="6356350"/>
            <a:ext cx="4720352" cy="365760"/>
          </a:xfrm>
          <a:prstGeom prst="rect">
            <a:avLst/>
          </a:prstGeom>
        </p:spPr>
        <p:txBody>
          <a:bodyPr lIns="0" tIns="0" rIns="0" bIns="0" anchor="b"/>
          <a:lstStyle>
            <a:lvl1pPr marL="0" algn="l" defTabSz="914400" rtl="0" eaLnBrk="1" latinLnBrk="0" hangingPunct="1">
              <a:defRPr lang="en-US" sz="900" kern="1200" smtClean="0">
                <a:solidFill>
                  <a:schemeClr val="accent1"/>
                </a:solidFill>
                <a:latin typeface="Helvetica" charset="0"/>
                <a:ea typeface="+mn-ea"/>
                <a:cs typeface="ＭＳ Ｐゴシック" charset="0"/>
              </a:defRPr>
            </a:lvl1pPr>
          </a:lstStyle>
          <a:p>
            <a:pPr>
              <a:defRPr/>
            </a:pPr>
            <a:r>
              <a:rPr lang="en-US"/>
              <a:t>Lionel Prost | 10th International symposium on Negative Ions, Beams and Sources - NIBS'26</a:t>
            </a:r>
            <a:endParaRPr lang="en-US" dirty="0"/>
          </a:p>
        </p:txBody>
      </p:sp>
    </p:spTree>
    <p:extLst>
      <p:ext uri="{BB962C8B-B14F-4D97-AF65-F5344CB8AC3E}">
        <p14:creationId xmlns:p14="http://schemas.microsoft.com/office/powerpoint/2010/main" val="4133648019"/>
      </p:ext>
    </p:extLst>
  </p:cSld>
  <p:clrMap bg1="lt1" tx1="dk1" bg2="lt2" tx2="dk2" accent1="accent1" accent2="accent2" accent3="accent3" accent4="accent4" accent5="accent5" accent6="accent6" hlink="hlink" folHlink="folHlink"/>
  <p:hf hdr="0" dt="0"/>
  <p:txStyles>
    <p:titleStyle>
      <a:lvl1pPr algn="l" defTabSz="914400" rtl="0" eaLnBrk="1" latinLnBrk="0" hangingPunct="1">
        <a:lnSpc>
          <a:spcPct val="85000"/>
        </a:lnSpc>
        <a:spcBef>
          <a:spcPct val="0"/>
        </a:spcBef>
        <a:buNone/>
        <a:defRPr sz="3600" b="1" i="0" kern="1200" spc="-50" baseline="0">
          <a:solidFill>
            <a:schemeClr val="tx1"/>
          </a:solidFill>
          <a:latin typeface="Helvetica" pitchFamily="2" charset="0"/>
          <a:ea typeface="+mj-ea"/>
          <a:cs typeface="+mj-cs"/>
        </a:defRPr>
      </a:lvl1pPr>
    </p:titleStyle>
    <p:body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emf"/><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wmf"/><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8" Type="http://schemas.openxmlformats.org/officeDocument/2006/relationships/image" Target="../media/image50.emf"/><Relationship Id="rId3" Type="http://schemas.openxmlformats.org/officeDocument/2006/relationships/image" Target="../media/image45.png"/><Relationship Id="rId7" Type="http://schemas.openxmlformats.org/officeDocument/2006/relationships/image" Target="../media/image49.wmf"/><Relationship Id="rId2" Type="http://schemas.openxmlformats.org/officeDocument/2006/relationships/image" Target="../media/image44.emf"/><Relationship Id="rId1" Type="http://schemas.openxmlformats.org/officeDocument/2006/relationships/slideLayout" Target="../slideLayouts/slideLayout4.xml"/><Relationship Id="rId6" Type="http://schemas.openxmlformats.org/officeDocument/2006/relationships/image" Target="../media/image48.emf"/><Relationship Id="rId5" Type="http://schemas.openxmlformats.org/officeDocument/2006/relationships/image" Target="../media/image47.svg"/><Relationship Id="rId4" Type="http://schemas.openxmlformats.org/officeDocument/2006/relationships/image" Target="../media/image46.svg"/></Relationships>
</file>

<file path=ppt/slides/_rels/slide1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image" Target="../media/image52.png"/><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1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8.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4.xml"/><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65.jp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66.jp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68.jp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69.jp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70.jp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9230-1F0C-F08B-F8D1-4F09BE982701}"/>
              </a:ext>
            </a:extLst>
          </p:cNvPr>
          <p:cNvSpPr>
            <a:spLocks noGrp="1"/>
          </p:cNvSpPr>
          <p:nvPr>
            <p:ph type="title"/>
          </p:nvPr>
        </p:nvSpPr>
        <p:spPr>
          <a:xfrm>
            <a:off x="914400" y="2530888"/>
            <a:ext cx="10003536" cy="2388558"/>
          </a:xfrm>
        </p:spPr>
        <p:txBody>
          <a:bodyPr>
            <a:normAutofit fontScale="90000"/>
          </a:bodyPr>
          <a:lstStyle/>
          <a:p>
            <a:r>
              <a:rPr lang="en-US" dirty="0"/>
              <a:t>Design choices, implementation and status of the PIP-II Warm Front End</a:t>
            </a:r>
          </a:p>
        </p:txBody>
      </p:sp>
      <p:sp>
        <p:nvSpPr>
          <p:cNvPr id="4" name="Text Placeholder 3">
            <a:extLst>
              <a:ext uri="{FF2B5EF4-FFF2-40B4-BE49-F238E27FC236}">
                <a16:creationId xmlns:a16="http://schemas.microsoft.com/office/drawing/2014/main" id="{193C9EA7-4287-6D04-62E1-63AD0BECCB26}"/>
              </a:ext>
            </a:extLst>
          </p:cNvPr>
          <p:cNvSpPr>
            <a:spLocks noGrp="1"/>
          </p:cNvSpPr>
          <p:nvPr>
            <p:ph type="body" sz="quarter" idx="13"/>
          </p:nvPr>
        </p:nvSpPr>
        <p:spPr>
          <a:xfrm>
            <a:off x="914401" y="5115756"/>
            <a:ext cx="10003536" cy="278477"/>
          </a:xfrm>
        </p:spPr>
        <p:txBody>
          <a:bodyPr/>
          <a:lstStyle/>
          <a:p>
            <a:r>
              <a:rPr lang="en-US" dirty="0"/>
              <a:t>Lionel Prost</a:t>
            </a:r>
          </a:p>
        </p:txBody>
      </p:sp>
      <p:sp>
        <p:nvSpPr>
          <p:cNvPr id="5" name="Text Placeholder 4">
            <a:extLst>
              <a:ext uri="{FF2B5EF4-FFF2-40B4-BE49-F238E27FC236}">
                <a16:creationId xmlns:a16="http://schemas.microsoft.com/office/drawing/2014/main" id="{1695ACB3-3E13-857E-398C-1BB7A3C1FFF8}"/>
              </a:ext>
            </a:extLst>
          </p:cNvPr>
          <p:cNvSpPr>
            <a:spLocks noGrp="1"/>
          </p:cNvSpPr>
          <p:nvPr>
            <p:ph type="body" sz="quarter" idx="11"/>
          </p:nvPr>
        </p:nvSpPr>
        <p:spPr>
          <a:xfrm>
            <a:off x="914399" y="5394233"/>
            <a:ext cx="10003537" cy="278476"/>
          </a:xfrm>
        </p:spPr>
        <p:txBody>
          <a:bodyPr/>
          <a:lstStyle/>
          <a:p>
            <a:r>
              <a:rPr lang="en-US" dirty="0"/>
              <a:t>PIP-II Warm Front End L3 Manager</a:t>
            </a:r>
          </a:p>
        </p:txBody>
      </p:sp>
      <p:sp>
        <p:nvSpPr>
          <p:cNvPr id="6" name="Text Placeholder 5">
            <a:extLst>
              <a:ext uri="{FF2B5EF4-FFF2-40B4-BE49-F238E27FC236}">
                <a16:creationId xmlns:a16="http://schemas.microsoft.com/office/drawing/2014/main" id="{74DF9DFB-54E9-184A-7F50-BF325F79EAD8}"/>
              </a:ext>
            </a:extLst>
          </p:cNvPr>
          <p:cNvSpPr>
            <a:spLocks noGrp="1"/>
          </p:cNvSpPr>
          <p:nvPr>
            <p:ph type="body" sz="quarter" idx="14"/>
          </p:nvPr>
        </p:nvSpPr>
        <p:spPr>
          <a:xfrm>
            <a:off x="914400" y="2175056"/>
            <a:ext cx="10003536" cy="236324"/>
          </a:xfrm>
        </p:spPr>
        <p:txBody>
          <a:bodyPr/>
          <a:lstStyle/>
          <a:p>
            <a:r>
              <a:rPr lang="en-US" dirty="0"/>
              <a:t>September Day, 2026</a:t>
            </a:r>
          </a:p>
        </p:txBody>
      </p:sp>
    </p:spTree>
    <p:extLst>
      <p:ext uri="{BB962C8B-B14F-4D97-AF65-F5344CB8AC3E}">
        <p14:creationId xmlns:p14="http://schemas.microsoft.com/office/powerpoint/2010/main" val="29343088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Text Placeholder 45">
            <a:extLst>
              <a:ext uri="{FF2B5EF4-FFF2-40B4-BE49-F238E27FC236}">
                <a16:creationId xmlns:a16="http://schemas.microsoft.com/office/drawing/2014/main" id="{AE1D783D-B108-6D19-FB53-C4EF9351EF8B}"/>
              </a:ext>
            </a:extLst>
          </p:cNvPr>
          <p:cNvSpPr>
            <a:spLocks noGrp="1"/>
          </p:cNvSpPr>
          <p:nvPr>
            <p:ph type="body" sz="quarter" idx="11"/>
          </p:nvPr>
        </p:nvSpPr>
        <p:spPr/>
        <p:txBody>
          <a:bodyPr/>
          <a:lstStyle/>
          <a:p>
            <a:endParaRPr lang="en-US"/>
          </a:p>
        </p:txBody>
      </p:sp>
      <p:sp>
        <p:nvSpPr>
          <p:cNvPr id="48" name="Text Placeholder 47">
            <a:extLst>
              <a:ext uri="{FF2B5EF4-FFF2-40B4-BE49-F238E27FC236}">
                <a16:creationId xmlns:a16="http://schemas.microsoft.com/office/drawing/2014/main" id="{2AF0A437-C043-A613-2848-D4E7EB6E3EEF}"/>
              </a:ext>
            </a:extLst>
          </p:cNvPr>
          <p:cNvSpPr>
            <a:spLocks noGrp="1"/>
          </p:cNvSpPr>
          <p:nvPr>
            <p:ph type="body" sz="quarter" idx="46"/>
          </p:nvPr>
        </p:nvSpPr>
        <p:spPr>
          <a:xfrm>
            <a:off x="1166728" y="2439663"/>
            <a:ext cx="5066432" cy="3618654"/>
          </a:xfrm>
        </p:spPr>
        <p:txBody>
          <a:bodyPr/>
          <a:lstStyle/>
          <a:p>
            <a:r>
              <a:rPr lang="en-US" dirty="0"/>
              <a:t>Fermilab Accelerator Complex &amp; Proton Improvement Plan-II (PIP-II)</a:t>
            </a:r>
          </a:p>
          <a:p>
            <a:pPr>
              <a:spcAft>
                <a:spcPts val="300"/>
              </a:spcAft>
            </a:pPr>
            <a:r>
              <a:rPr lang="en-US" dirty="0"/>
              <a:t>PIP-II Warm Front End (WFE)</a:t>
            </a:r>
          </a:p>
          <a:p>
            <a:pPr lvl="1">
              <a:spcAft>
                <a:spcPts val="200"/>
              </a:spcAft>
            </a:pPr>
            <a:r>
              <a:rPr lang="en-US" dirty="0"/>
              <a:t>Guiding principle &amp; design choices</a:t>
            </a:r>
          </a:p>
          <a:p>
            <a:pPr lvl="1"/>
            <a:r>
              <a:rPr lang="en-US" dirty="0"/>
              <a:t>Validation at the PIP-II Injector Test (PIP2IT)</a:t>
            </a:r>
          </a:p>
          <a:p>
            <a:r>
              <a:rPr lang="en-US" dirty="0"/>
              <a:t>Installation status &amp; Outlook</a:t>
            </a:r>
          </a:p>
          <a:p>
            <a:pPr marL="0" indent="0">
              <a:buNone/>
            </a:pPr>
            <a:endParaRPr lang="en-US" dirty="0"/>
          </a:p>
          <a:p>
            <a:endParaRPr lang="en-US" dirty="0"/>
          </a:p>
        </p:txBody>
      </p:sp>
      <p:sp>
        <p:nvSpPr>
          <p:cNvPr id="50" name="Text Placeholder 49">
            <a:extLst>
              <a:ext uri="{FF2B5EF4-FFF2-40B4-BE49-F238E27FC236}">
                <a16:creationId xmlns:a16="http://schemas.microsoft.com/office/drawing/2014/main" id="{DD0CC193-2471-183A-3E54-AEA6FB4A23CF}"/>
              </a:ext>
            </a:extLst>
          </p:cNvPr>
          <p:cNvSpPr>
            <a:spLocks noGrp="1"/>
          </p:cNvSpPr>
          <p:nvPr>
            <p:ph type="body" sz="quarter" idx="48"/>
          </p:nvPr>
        </p:nvSpPr>
        <p:spPr/>
        <p:txBody>
          <a:bodyPr/>
          <a:lstStyle/>
          <a:p>
            <a:endParaRPr lang="en-US"/>
          </a:p>
        </p:txBody>
      </p:sp>
      <p:sp>
        <p:nvSpPr>
          <p:cNvPr id="3" name="Footer Placeholder 2">
            <a:extLst>
              <a:ext uri="{FF2B5EF4-FFF2-40B4-BE49-F238E27FC236}">
                <a16:creationId xmlns:a16="http://schemas.microsoft.com/office/drawing/2014/main" id="{C3E19075-7C7F-2FE4-DD8A-E22089163FB3}"/>
              </a:ext>
            </a:extLst>
          </p:cNvPr>
          <p:cNvSpPr>
            <a:spLocks noGrp="1"/>
          </p:cNvSpPr>
          <p:nvPr>
            <p:ph type="ftr" sz="quarter" idx="50"/>
          </p:nvPr>
        </p:nvSpPr>
        <p:spPr>
          <a:xfrm>
            <a:off x="1163212" y="6356350"/>
            <a:ext cx="4716153" cy="365760"/>
          </a:xfrm>
        </p:spPr>
        <p:txBody>
          <a:bodyPr/>
          <a:lstStyle/>
          <a:p>
            <a:pPr>
              <a:defRPr/>
            </a:pPr>
            <a:r>
              <a:rPr lang="en-US" dirty="0"/>
              <a:t>Lionel Prost | 10th International symposium on Negative Ions, Beams and Sources - NIBS'26</a:t>
            </a:r>
          </a:p>
        </p:txBody>
      </p:sp>
      <p:sp>
        <p:nvSpPr>
          <p:cNvPr id="2" name="Slide Number Placeholder 1">
            <a:extLst>
              <a:ext uri="{FF2B5EF4-FFF2-40B4-BE49-F238E27FC236}">
                <a16:creationId xmlns:a16="http://schemas.microsoft.com/office/drawing/2014/main" id="{0397FFA3-A624-0AB3-1F35-FC65DFBED098}"/>
              </a:ext>
            </a:extLst>
          </p:cNvPr>
          <p:cNvSpPr>
            <a:spLocks noGrp="1"/>
          </p:cNvSpPr>
          <p:nvPr>
            <p:ph type="sldNum" sz="quarter" idx="51"/>
          </p:nvPr>
        </p:nvSpPr>
        <p:spPr/>
        <p:txBody>
          <a:bodyPr/>
          <a:lstStyle/>
          <a:p>
            <a:fld id="{F4BAA12D-5F28-3140-935A-44BF4B54B6B6}" type="slidenum">
              <a:rPr lang="en-US" smtClean="0"/>
              <a:pPr/>
              <a:t>2</a:t>
            </a:fld>
            <a:endParaRPr lang="en-US" dirty="0"/>
          </a:p>
        </p:txBody>
      </p:sp>
      <p:sp>
        <p:nvSpPr>
          <p:cNvPr id="45" name="Title 44">
            <a:extLst>
              <a:ext uri="{FF2B5EF4-FFF2-40B4-BE49-F238E27FC236}">
                <a16:creationId xmlns:a16="http://schemas.microsoft.com/office/drawing/2014/main" id="{05712D21-4068-7C64-1069-57FD996B0F3E}"/>
              </a:ext>
            </a:extLst>
          </p:cNvPr>
          <p:cNvSpPr>
            <a:spLocks noGrp="1"/>
          </p:cNvSpPr>
          <p:nvPr>
            <p:ph type="title"/>
          </p:nvPr>
        </p:nvSpPr>
        <p:spPr/>
        <p:txBody>
          <a:bodyPr/>
          <a:lstStyle/>
          <a:p>
            <a:r>
              <a:rPr lang="en-US" dirty="0"/>
              <a:t>Agenda</a:t>
            </a:r>
          </a:p>
        </p:txBody>
      </p:sp>
      <p:sp>
        <p:nvSpPr>
          <p:cNvPr id="47" name="Text Placeholder 46">
            <a:extLst>
              <a:ext uri="{FF2B5EF4-FFF2-40B4-BE49-F238E27FC236}">
                <a16:creationId xmlns:a16="http://schemas.microsoft.com/office/drawing/2014/main" id="{EE7D585C-E1A2-BAF4-A2EC-26B375443DF3}"/>
              </a:ext>
            </a:extLst>
          </p:cNvPr>
          <p:cNvSpPr>
            <a:spLocks noGrp="1"/>
          </p:cNvSpPr>
          <p:nvPr>
            <p:ph type="body" sz="quarter" idx="37"/>
          </p:nvPr>
        </p:nvSpPr>
        <p:spPr/>
        <p:txBody>
          <a:bodyPr/>
          <a:lstStyle/>
          <a:p>
            <a:endParaRPr lang="en-US"/>
          </a:p>
        </p:txBody>
      </p:sp>
      <p:sp>
        <p:nvSpPr>
          <p:cNvPr id="51" name="Rectangle: Rounded Corners 50">
            <a:extLst>
              <a:ext uri="{FF2B5EF4-FFF2-40B4-BE49-F238E27FC236}">
                <a16:creationId xmlns:a16="http://schemas.microsoft.com/office/drawing/2014/main" id="{A47178C8-D1C1-C187-E2D7-12FBBED2DA19}"/>
              </a:ext>
            </a:extLst>
          </p:cNvPr>
          <p:cNvSpPr/>
          <p:nvPr/>
        </p:nvSpPr>
        <p:spPr>
          <a:xfrm>
            <a:off x="6300061" y="2169763"/>
            <a:ext cx="1511085" cy="24246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4495143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48">
                                            <p:txEl>
                                              <p:pRg st="1" end="1"/>
                                            </p:txEl>
                                          </p:spTgt>
                                        </p:tgtEl>
                                        <p:attrNameLst>
                                          <p:attrName>style.visibility</p:attrName>
                                        </p:attrNameLst>
                                      </p:cBhvr>
                                      <p:to>
                                        <p:strVal val="visible"/>
                                      </p:to>
                                    </p:set>
                                    <p:animEffect transition="in" filter="wipe(left)">
                                      <p:cBhvr>
                                        <p:cTn id="7" dur="750"/>
                                        <p:tgtEl>
                                          <p:spTgt spid="48">
                                            <p:txEl>
                                              <p:pRg st="1" end="1"/>
                                            </p:txEl>
                                          </p:spTgt>
                                        </p:tgtEl>
                                      </p:cBhvr>
                                    </p:animEffect>
                                  </p:childTnLst>
                                </p:cTn>
                              </p:par>
                            </p:childTnLst>
                          </p:cTn>
                        </p:par>
                        <p:par>
                          <p:cTn id="8" fill="hold">
                            <p:stCondLst>
                              <p:cond delay="1000"/>
                            </p:stCondLst>
                            <p:childTnLst>
                              <p:par>
                                <p:cTn id="9" presetID="22" presetClass="entr" presetSubtype="8" fill="hold" nodeType="afterEffect">
                                  <p:stCondLst>
                                    <p:cond delay="250"/>
                                  </p:stCondLst>
                                  <p:childTnLst>
                                    <p:set>
                                      <p:cBhvr>
                                        <p:cTn id="10" dur="1" fill="hold">
                                          <p:stCondLst>
                                            <p:cond delay="0"/>
                                          </p:stCondLst>
                                        </p:cTn>
                                        <p:tgtEl>
                                          <p:spTgt spid="48">
                                            <p:txEl>
                                              <p:pRg st="2" end="2"/>
                                            </p:txEl>
                                          </p:spTgt>
                                        </p:tgtEl>
                                        <p:attrNameLst>
                                          <p:attrName>style.visibility</p:attrName>
                                        </p:attrNameLst>
                                      </p:cBhvr>
                                      <p:to>
                                        <p:strVal val="visible"/>
                                      </p:to>
                                    </p:set>
                                    <p:animEffect transition="in" filter="wipe(left)">
                                      <p:cBhvr>
                                        <p:cTn id="11" dur="750"/>
                                        <p:tgtEl>
                                          <p:spTgt spid="48">
                                            <p:txEl>
                                              <p:pRg st="2" end="2"/>
                                            </p:txEl>
                                          </p:spTgt>
                                        </p:tgtEl>
                                      </p:cBhvr>
                                    </p:animEffect>
                                  </p:childTnLst>
                                </p:cTn>
                              </p:par>
                              <p:par>
                                <p:cTn id="12" presetID="22" presetClass="entr" presetSubtype="8" fill="hold" nodeType="withEffect">
                                  <p:stCondLst>
                                    <p:cond delay="500"/>
                                  </p:stCondLst>
                                  <p:childTnLst>
                                    <p:set>
                                      <p:cBhvr>
                                        <p:cTn id="13" dur="1" fill="hold">
                                          <p:stCondLst>
                                            <p:cond delay="0"/>
                                          </p:stCondLst>
                                        </p:cTn>
                                        <p:tgtEl>
                                          <p:spTgt spid="48">
                                            <p:txEl>
                                              <p:pRg st="3" end="3"/>
                                            </p:txEl>
                                          </p:spTgt>
                                        </p:tgtEl>
                                        <p:attrNameLst>
                                          <p:attrName>style.visibility</p:attrName>
                                        </p:attrNameLst>
                                      </p:cBhvr>
                                      <p:to>
                                        <p:strVal val="visible"/>
                                      </p:to>
                                    </p:set>
                                    <p:animEffect transition="in" filter="wipe(left)">
                                      <p:cBhvr>
                                        <p:cTn id="14" dur="750"/>
                                        <p:tgtEl>
                                          <p:spTgt spid="48">
                                            <p:txEl>
                                              <p:pRg st="3" end="3"/>
                                            </p:txEl>
                                          </p:spTgt>
                                        </p:tgtEl>
                                      </p:cBhvr>
                                    </p:animEffect>
                                  </p:childTnLst>
                                </p:cTn>
                              </p:par>
                            </p:childTnLst>
                          </p:cTn>
                        </p:par>
                        <p:par>
                          <p:cTn id="15" fill="hold">
                            <p:stCondLst>
                              <p:cond delay="2250"/>
                            </p:stCondLst>
                            <p:childTnLst>
                              <p:par>
                                <p:cTn id="16" presetID="22" presetClass="entr" presetSubtype="8" fill="hold" nodeType="afterEffect">
                                  <p:stCondLst>
                                    <p:cond delay="250"/>
                                  </p:stCondLst>
                                  <p:childTnLst>
                                    <p:set>
                                      <p:cBhvr>
                                        <p:cTn id="17" dur="1" fill="hold">
                                          <p:stCondLst>
                                            <p:cond delay="0"/>
                                          </p:stCondLst>
                                        </p:cTn>
                                        <p:tgtEl>
                                          <p:spTgt spid="48">
                                            <p:txEl>
                                              <p:pRg st="4" end="4"/>
                                            </p:txEl>
                                          </p:spTgt>
                                        </p:tgtEl>
                                        <p:attrNameLst>
                                          <p:attrName>style.visibility</p:attrName>
                                        </p:attrNameLst>
                                      </p:cBhvr>
                                      <p:to>
                                        <p:strVal val="visible"/>
                                      </p:to>
                                    </p:set>
                                    <p:animEffect transition="in" filter="wipe(left)">
                                      <p:cBhvr>
                                        <p:cTn id="18" dur="750"/>
                                        <p:tgtEl>
                                          <p:spTgt spid="4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4D0F665-9AA3-6E9F-79F6-0EE9EE9CC4FE}"/>
              </a:ext>
            </a:extLst>
          </p:cNvPr>
          <p:cNvSpPr>
            <a:spLocks noGrp="1"/>
          </p:cNvSpPr>
          <p:nvPr>
            <p:ph type="title"/>
          </p:nvPr>
        </p:nvSpPr>
        <p:spPr/>
        <p:txBody>
          <a:bodyPr/>
          <a:lstStyle/>
          <a:p>
            <a:r>
              <a:rPr lang="en-US" dirty="0"/>
              <a:t>Some Acronyms</a:t>
            </a:r>
          </a:p>
        </p:txBody>
      </p:sp>
      <p:sp>
        <p:nvSpPr>
          <p:cNvPr id="7" name="Text Placeholder 6">
            <a:extLst>
              <a:ext uri="{FF2B5EF4-FFF2-40B4-BE49-F238E27FC236}">
                <a16:creationId xmlns:a16="http://schemas.microsoft.com/office/drawing/2014/main" id="{745ECD8C-8974-C9CA-1160-B0F36D1155CA}"/>
              </a:ext>
            </a:extLst>
          </p:cNvPr>
          <p:cNvSpPr>
            <a:spLocks noGrp="1"/>
          </p:cNvSpPr>
          <p:nvPr>
            <p:ph type="body" sz="quarter" idx="37"/>
          </p:nvPr>
        </p:nvSpPr>
        <p:spPr/>
        <p:txBody>
          <a:bodyPr/>
          <a:lstStyle/>
          <a:p>
            <a:endParaRPr lang="en-US"/>
          </a:p>
        </p:txBody>
      </p:sp>
      <p:sp>
        <p:nvSpPr>
          <p:cNvPr id="3" name="Footer Placeholder 2">
            <a:extLst>
              <a:ext uri="{FF2B5EF4-FFF2-40B4-BE49-F238E27FC236}">
                <a16:creationId xmlns:a16="http://schemas.microsoft.com/office/drawing/2014/main" id="{1520550B-5CF8-9008-B80C-0CDB7E47A048}"/>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2" name="Slide Number Placeholder 1">
            <a:extLst>
              <a:ext uri="{FF2B5EF4-FFF2-40B4-BE49-F238E27FC236}">
                <a16:creationId xmlns:a16="http://schemas.microsoft.com/office/drawing/2014/main" id="{48B0924E-5348-B719-CAF2-69983410A1B0}"/>
              </a:ext>
            </a:extLst>
          </p:cNvPr>
          <p:cNvSpPr>
            <a:spLocks noGrp="1"/>
          </p:cNvSpPr>
          <p:nvPr>
            <p:ph type="sldNum" sz="quarter" idx="40"/>
          </p:nvPr>
        </p:nvSpPr>
        <p:spPr/>
        <p:txBody>
          <a:bodyPr/>
          <a:lstStyle/>
          <a:p>
            <a:fld id="{F4BAA12D-5F28-3140-935A-44BF4B54B6B6}" type="slidenum">
              <a:rPr lang="en-US" smtClean="0"/>
              <a:pPr/>
              <a:t>3</a:t>
            </a:fld>
            <a:endParaRPr lang="en-US" dirty="0"/>
          </a:p>
        </p:txBody>
      </p:sp>
      <p:sp>
        <p:nvSpPr>
          <p:cNvPr id="4" name="Text Placeholder 9">
            <a:extLst>
              <a:ext uri="{FF2B5EF4-FFF2-40B4-BE49-F238E27FC236}">
                <a16:creationId xmlns:a16="http://schemas.microsoft.com/office/drawing/2014/main" id="{3E92363B-AD2C-A884-C562-BC93E76B2614}"/>
              </a:ext>
            </a:extLst>
          </p:cNvPr>
          <p:cNvSpPr txBox="1">
            <a:spLocks/>
          </p:cNvSpPr>
          <p:nvPr/>
        </p:nvSpPr>
        <p:spPr>
          <a:xfrm>
            <a:off x="1163212" y="1647432"/>
            <a:ext cx="4791456" cy="4655566"/>
          </a:xfrm>
          <a:prstGeom prst="rect">
            <a:avLst/>
          </a:prstGeom>
        </p:spPr>
        <p:txBody>
          <a:bodyPr vert="horz" wrap="square" lIns="0" tIns="0" rIns="0" bIns="0" numCol="1" anchor="t" anchorCtr="0" compatLnSpc="1">
            <a:prstTxWarp prst="textNoShape">
              <a:avLst/>
            </a:prstTxWarp>
          </a:bodyPr>
          <a:lstStyle>
            <a:defPPr>
              <a:defRPr lang="en-US"/>
            </a:defPPr>
            <a:lvl1pPr marL="0" algn="l" defTabSz="914400" rtl="0" eaLnBrk="1" latinLnBrk="0" hangingPunct="1">
              <a:defRPr sz="900" kern="1200" smtClean="0">
                <a:solidFill>
                  <a:schemeClr val="accent1"/>
                </a:solidFill>
                <a:latin typeface="Helvetica" charset="0"/>
                <a:ea typeface="+mn-ea"/>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800"/>
              </a:spcAft>
              <a:buFont typeface="Arial" panose="020B0604020202020204" pitchFamily="34" charset="0"/>
              <a:buChar char="•"/>
            </a:pPr>
            <a:r>
              <a:rPr lang="en-US" sz="2000" dirty="0">
                <a:solidFill>
                  <a:schemeClr val="tx1"/>
                </a:solidFill>
              </a:rPr>
              <a:t>AD: Accelerator Directorate</a:t>
            </a:r>
          </a:p>
          <a:p>
            <a:pPr marL="171450" indent="-171450">
              <a:spcAft>
                <a:spcPts val="800"/>
              </a:spcAft>
              <a:buFont typeface="Arial" panose="020B0604020202020204" pitchFamily="34" charset="0"/>
              <a:buChar char="•"/>
            </a:pPr>
            <a:r>
              <a:rPr lang="en-US" sz="2000" dirty="0">
                <a:solidFill>
                  <a:schemeClr val="tx1"/>
                </a:solidFill>
              </a:rPr>
              <a:t>PIP-II: Proton Improvement Plan-II</a:t>
            </a:r>
          </a:p>
          <a:p>
            <a:pPr marL="171450" indent="-171450">
              <a:spcAft>
                <a:spcPts val="800"/>
              </a:spcAft>
              <a:buFont typeface="Arial" panose="020B0604020202020204" pitchFamily="34" charset="0"/>
              <a:buChar char="•"/>
            </a:pPr>
            <a:r>
              <a:rPr lang="en-US" sz="2000" dirty="0">
                <a:solidFill>
                  <a:schemeClr val="tx1"/>
                </a:solidFill>
              </a:rPr>
              <a:t>PIP2IT: PIP-II Injector Test</a:t>
            </a:r>
          </a:p>
          <a:p>
            <a:pPr marL="171450" indent="-171450">
              <a:spcAft>
                <a:spcPts val="800"/>
              </a:spcAft>
              <a:buFont typeface="Arial" panose="020B0604020202020204" pitchFamily="34" charset="0"/>
              <a:buChar char="•"/>
            </a:pPr>
            <a:r>
              <a:rPr lang="en-US" sz="2000" dirty="0">
                <a:solidFill>
                  <a:schemeClr val="tx1"/>
                </a:solidFill>
              </a:rPr>
              <a:t>CAM: Control Account Manager</a:t>
            </a:r>
          </a:p>
          <a:p>
            <a:pPr marL="171450" indent="-171450">
              <a:spcAft>
                <a:spcPts val="800"/>
              </a:spcAft>
              <a:buFont typeface="Arial" panose="020B0604020202020204" pitchFamily="34" charset="0"/>
              <a:buChar char="•"/>
            </a:pPr>
            <a:r>
              <a:rPr lang="en-US" sz="2000" dirty="0">
                <a:solidFill>
                  <a:schemeClr val="tx1"/>
                </a:solidFill>
              </a:rPr>
              <a:t>LEBT: Low Energy Beam Transport</a:t>
            </a:r>
          </a:p>
          <a:p>
            <a:pPr marL="171450" indent="-171450">
              <a:spcAft>
                <a:spcPts val="800"/>
              </a:spcAft>
              <a:buFont typeface="Arial" panose="020B0604020202020204" pitchFamily="34" charset="0"/>
              <a:buChar char="•"/>
            </a:pPr>
            <a:r>
              <a:rPr lang="en-US" sz="2000" dirty="0">
                <a:solidFill>
                  <a:schemeClr val="tx1"/>
                </a:solidFill>
              </a:rPr>
              <a:t>MEBT: Medium Energy Beam Transport</a:t>
            </a:r>
          </a:p>
          <a:p>
            <a:pPr marL="171450" indent="-171450">
              <a:spcAft>
                <a:spcPts val="800"/>
              </a:spcAft>
              <a:buFont typeface="Arial" panose="020B0604020202020204" pitchFamily="34" charset="0"/>
              <a:buChar char="•"/>
            </a:pPr>
            <a:r>
              <a:rPr lang="en-US" sz="2000" dirty="0">
                <a:solidFill>
                  <a:schemeClr val="tx1"/>
                </a:solidFill>
              </a:rPr>
              <a:t>HEBT: High Energy Beam Transport</a:t>
            </a:r>
          </a:p>
          <a:p>
            <a:pPr marL="171450" indent="-171450">
              <a:spcAft>
                <a:spcPts val="800"/>
              </a:spcAft>
              <a:buFont typeface="Arial" panose="020B0604020202020204" pitchFamily="34" charset="0"/>
              <a:buChar char="•"/>
            </a:pPr>
            <a:r>
              <a:rPr lang="en-US" sz="2000" dirty="0">
                <a:solidFill>
                  <a:schemeClr val="tx1"/>
                </a:solidFill>
              </a:rPr>
              <a:t>HBB: PIP-II’s High Bay Building</a:t>
            </a:r>
          </a:p>
          <a:p>
            <a:pPr marL="171450" indent="-171450">
              <a:spcAft>
                <a:spcPts val="800"/>
              </a:spcAft>
              <a:buFont typeface="Arial" panose="020B0604020202020204" pitchFamily="34" charset="0"/>
              <a:buChar char="•"/>
            </a:pPr>
            <a:r>
              <a:rPr lang="en-US" sz="2000" dirty="0">
                <a:solidFill>
                  <a:schemeClr val="tx1"/>
                </a:solidFill>
              </a:rPr>
              <a:t>WFE: Warm Front End</a:t>
            </a:r>
          </a:p>
          <a:p>
            <a:pPr marL="171450" indent="-171450">
              <a:spcAft>
                <a:spcPts val="800"/>
              </a:spcAft>
              <a:buFont typeface="Arial" panose="020B0604020202020204" pitchFamily="34" charset="0"/>
              <a:buChar char="•"/>
            </a:pPr>
            <a:r>
              <a:rPr lang="en-US" sz="2000" dirty="0">
                <a:solidFill>
                  <a:schemeClr val="tx1"/>
                </a:solidFill>
              </a:rPr>
              <a:t>LBNF: Long Baseline Neutrino Facility</a:t>
            </a:r>
          </a:p>
          <a:p>
            <a:pPr marL="171450" indent="-171450">
              <a:spcAft>
                <a:spcPts val="800"/>
              </a:spcAft>
              <a:buFont typeface="Arial" panose="020B0604020202020204" pitchFamily="34" charset="0"/>
              <a:buChar char="•"/>
            </a:pPr>
            <a:r>
              <a:rPr lang="en-US" sz="2000" dirty="0">
                <a:solidFill>
                  <a:schemeClr val="tx1"/>
                </a:solidFill>
              </a:rPr>
              <a:t>DUNE: Deep Underground Neutrino Experiment</a:t>
            </a:r>
          </a:p>
        </p:txBody>
      </p:sp>
      <p:sp>
        <p:nvSpPr>
          <p:cNvPr id="8" name="Text Placeholder 10">
            <a:extLst>
              <a:ext uri="{FF2B5EF4-FFF2-40B4-BE49-F238E27FC236}">
                <a16:creationId xmlns:a16="http://schemas.microsoft.com/office/drawing/2014/main" id="{6FEF9B13-6E83-5012-AEF9-3C57D3E56990}"/>
              </a:ext>
            </a:extLst>
          </p:cNvPr>
          <p:cNvSpPr txBox="1">
            <a:spLocks/>
          </p:cNvSpPr>
          <p:nvPr/>
        </p:nvSpPr>
        <p:spPr>
          <a:xfrm>
            <a:off x="6366149" y="1647432"/>
            <a:ext cx="4791456" cy="4655566"/>
          </a:xfrm>
          <a:prstGeom prst="rect">
            <a:avLst/>
          </a:prstGeom>
        </p:spPr>
        <p:txBody>
          <a:bodyPr lIns="0" tIns="0" rIns="0" bIns="0" anchor="t" anchorCtr="0"/>
          <a:lstStyle>
            <a:defPPr>
              <a:defRPr lang="en-US"/>
            </a:defPPr>
            <a:lvl1pPr marL="0" algn="l" defTabSz="914400" rtl="0" eaLnBrk="1" latinLnBrk="0" hangingPunct="1">
              <a:defRPr lang="en-US" sz="900" kern="1200" smtClean="0">
                <a:solidFill>
                  <a:schemeClr val="accent1"/>
                </a:solidFill>
                <a:latin typeface="Helvetica" charset="0"/>
                <a:ea typeface="+mn-ea"/>
                <a:cs typeface="ＭＳ Ｐゴシック"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800"/>
              </a:spcAft>
              <a:buFont typeface="Arial" panose="020B0604020202020204" pitchFamily="34" charset="0"/>
              <a:buChar char="•"/>
            </a:pPr>
            <a:r>
              <a:rPr lang="en-US" sz="2000" dirty="0">
                <a:solidFill>
                  <a:schemeClr val="tx1"/>
                </a:solidFill>
              </a:rPr>
              <a:t>DOE: US Department of Energy</a:t>
            </a:r>
          </a:p>
          <a:p>
            <a:pPr marL="171450" indent="-171450">
              <a:spcAft>
                <a:spcPts val="800"/>
              </a:spcAft>
              <a:buFont typeface="Arial" panose="020B0604020202020204" pitchFamily="34" charset="0"/>
              <a:buChar char="•"/>
            </a:pPr>
            <a:r>
              <a:rPr lang="en-US" sz="2000" dirty="0">
                <a:solidFill>
                  <a:schemeClr val="tx1"/>
                </a:solidFill>
              </a:rPr>
              <a:t>FNAL: Fermi National Accelerator Laboratory (a.k.a. Fermilab)</a:t>
            </a:r>
          </a:p>
          <a:p>
            <a:pPr marL="171450" indent="-171450">
              <a:spcAft>
                <a:spcPts val="800"/>
              </a:spcAft>
              <a:buFont typeface="Arial" panose="020B0604020202020204" pitchFamily="34" charset="0"/>
              <a:buChar char="•"/>
            </a:pPr>
            <a:r>
              <a:rPr lang="en-US" sz="2000" dirty="0">
                <a:solidFill>
                  <a:schemeClr val="tx1"/>
                </a:solidFill>
              </a:rPr>
              <a:t>SRF: Superconducting RF</a:t>
            </a:r>
          </a:p>
          <a:p>
            <a:pPr marL="171450" indent="-171450">
              <a:spcAft>
                <a:spcPts val="800"/>
              </a:spcAft>
              <a:buFont typeface="Arial" panose="020B0604020202020204" pitchFamily="34" charset="0"/>
              <a:buChar char="•"/>
            </a:pPr>
            <a:r>
              <a:rPr lang="en-US" sz="2000" dirty="0">
                <a:solidFill>
                  <a:schemeClr val="tx1"/>
                </a:solidFill>
              </a:rPr>
              <a:t>RF: Radio Frequency</a:t>
            </a:r>
          </a:p>
          <a:p>
            <a:pPr marL="171450" indent="-171450">
              <a:spcAft>
                <a:spcPts val="800"/>
              </a:spcAft>
              <a:buFont typeface="Arial" panose="020B0604020202020204" pitchFamily="34" charset="0"/>
              <a:buChar char="•"/>
            </a:pPr>
            <a:r>
              <a:rPr lang="en-US" sz="2000" dirty="0">
                <a:solidFill>
                  <a:schemeClr val="tx1"/>
                </a:solidFill>
              </a:rPr>
              <a:t>RFQ Radio Frequency Quadrupole</a:t>
            </a:r>
          </a:p>
          <a:p>
            <a:pPr marL="171450" indent="-171450">
              <a:spcAft>
                <a:spcPts val="800"/>
              </a:spcAft>
              <a:buFont typeface="Arial" panose="020B0604020202020204" pitchFamily="34" charset="0"/>
              <a:buChar char="•"/>
            </a:pPr>
            <a:endParaRPr lang="en-US" sz="2000" dirty="0">
              <a:solidFill>
                <a:schemeClr val="tx1"/>
              </a:solidFill>
            </a:endParaRPr>
          </a:p>
        </p:txBody>
      </p:sp>
    </p:spTree>
    <p:extLst>
      <p:ext uri="{BB962C8B-B14F-4D97-AF65-F5344CB8AC3E}">
        <p14:creationId xmlns:p14="http://schemas.microsoft.com/office/powerpoint/2010/main" val="2282352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a:extLst>
              <a:ext uri="{FF2B5EF4-FFF2-40B4-BE49-F238E27FC236}">
                <a16:creationId xmlns:a16="http://schemas.microsoft.com/office/drawing/2014/main" id="{F19C09C0-B872-5CA3-D51F-29FB3E44FEB8}"/>
              </a:ext>
            </a:extLst>
          </p:cNvPr>
          <p:cNvSpPr>
            <a:spLocks noGrp="1"/>
          </p:cNvSpPr>
          <p:nvPr>
            <p:ph type="title"/>
          </p:nvPr>
        </p:nvSpPr>
        <p:spPr>
          <a:xfrm>
            <a:off x="914400" y="4775545"/>
            <a:ext cx="10003536" cy="800219"/>
          </a:xfrm>
        </p:spPr>
        <p:txBody>
          <a:bodyPr/>
          <a:lstStyle/>
          <a:p>
            <a:r>
              <a:rPr lang="en-US" dirty="0"/>
              <a:t>Fermilab Accelerator Complex</a:t>
            </a:r>
          </a:p>
        </p:txBody>
      </p:sp>
      <p:sp>
        <p:nvSpPr>
          <p:cNvPr id="18" name="Text Placeholder 17">
            <a:extLst>
              <a:ext uri="{FF2B5EF4-FFF2-40B4-BE49-F238E27FC236}">
                <a16:creationId xmlns:a16="http://schemas.microsoft.com/office/drawing/2014/main" id="{7EC9E23D-B48B-229D-2E43-9682B0B0B5B8}"/>
              </a:ext>
            </a:extLst>
          </p:cNvPr>
          <p:cNvSpPr>
            <a:spLocks noGrp="1"/>
          </p:cNvSpPr>
          <p:nvPr>
            <p:ph type="body"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BE994414-CCD5-533D-28A3-732A4F65A2E3}"/>
              </a:ext>
            </a:extLst>
          </p:cNvPr>
          <p:cNvSpPr>
            <a:spLocks noGrp="1"/>
          </p:cNvSpPr>
          <p:nvPr>
            <p:ph type="sldNum" sz="quarter" idx="4"/>
          </p:nvPr>
        </p:nvSpPr>
        <p:spPr/>
        <p:txBody>
          <a:bodyPr/>
          <a:lstStyle/>
          <a:p>
            <a:fld id="{F4BAA12D-5F28-3140-935A-44BF4B54B6B6}" type="slidenum">
              <a:rPr lang="en-US" smtClean="0"/>
              <a:pPr/>
              <a:t>4</a:t>
            </a:fld>
            <a:endParaRPr lang="en-US" dirty="0"/>
          </a:p>
        </p:txBody>
      </p:sp>
    </p:spTree>
    <p:extLst>
      <p:ext uri="{BB962C8B-B14F-4D97-AF65-F5344CB8AC3E}">
        <p14:creationId xmlns:p14="http://schemas.microsoft.com/office/powerpoint/2010/main" val="2288260395"/>
      </p:ext>
    </p:extLst>
  </p:cSld>
  <p:clrMapOvr>
    <a:masterClrMapping/>
  </p:clrMapOvr>
  <p:transition spd="slow">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141F291-5F27-55A0-2504-336308425318}"/>
              </a:ext>
            </a:extLst>
          </p:cNvPr>
          <p:cNvSpPr>
            <a:spLocks noGrp="1"/>
          </p:cNvSpPr>
          <p:nvPr>
            <p:ph type="title"/>
          </p:nvPr>
        </p:nvSpPr>
        <p:spPr/>
        <p:txBody>
          <a:bodyPr/>
          <a:lstStyle/>
          <a:p>
            <a:r>
              <a:rPr lang="en-US" dirty="0"/>
              <a:t>Fermilab Accelerator Complex</a:t>
            </a:r>
          </a:p>
        </p:txBody>
      </p:sp>
      <p:sp>
        <p:nvSpPr>
          <p:cNvPr id="4" name="Text Placeholder 3">
            <a:extLst>
              <a:ext uri="{FF2B5EF4-FFF2-40B4-BE49-F238E27FC236}">
                <a16:creationId xmlns:a16="http://schemas.microsoft.com/office/drawing/2014/main" id="{EC354412-7346-AFA9-163D-4F94FA7A4221}"/>
              </a:ext>
            </a:extLst>
          </p:cNvPr>
          <p:cNvSpPr>
            <a:spLocks noGrp="1"/>
          </p:cNvSpPr>
          <p:nvPr>
            <p:ph type="body" sz="quarter" idx="37"/>
          </p:nvPr>
        </p:nvSpPr>
        <p:spPr/>
        <p:txBody>
          <a:bodyPr/>
          <a:lstStyle/>
          <a:p>
            <a:r>
              <a:rPr lang="en-US" dirty="0"/>
              <a:t>National User Facility</a:t>
            </a:r>
          </a:p>
        </p:txBody>
      </p:sp>
      <p:sp>
        <p:nvSpPr>
          <p:cNvPr id="5" name="Footer Placeholder 4">
            <a:extLst>
              <a:ext uri="{FF2B5EF4-FFF2-40B4-BE49-F238E27FC236}">
                <a16:creationId xmlns:a16="http://schemas.microsoft.com/office/drawing/2014/main" id="{5DD223AA-F0CD-91BD-448F-A5CEE8593837}"/>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F9FBFC30-2444-24DF-792A-8E58759977DF}"/>
              </a:ext>
            </a:extLst>
          </p:cNvPr>
          <p:cNvSpPr>
            <a:spLocks noGrp="1"/>
          </p:cNvSpPr>
          <p:nvPr>
            <p:ph type="sldNum" sz="quarter" idx="40"/>
          </p:nvPr>
        </p:nvSpPr>
        <p:spPr/>
        <p:txBody>
          <a:bodyPr/>
          <a:lstStyle/>
          <a:p>
            <a:fld id="{F4BAA12D-5F28-3140-935A-44BF4B54B6B6}" type="slidenum">
              <a:rPr lang="en-US" smtClean="0"/>
              <a:pPr/>
              <a:t>5</a:t>
            </a:fld>
            <a:endParaRPr lang="en-US" dirty="0"/>
          </a:p>
        </p:txBody>
      </p:sp>
      <p:pic>
        <p:nvPicPr>
          <p:cNvPr id="7" name="Picture 6">
            <a:extLst>
              <a:ext uri="{FF2B5EF4-FFF2-40B4-BE49-F238E27FC236}">
                <a16:creationId xmlns:a16="http://schemas.microsoft.com/office/drawing/2014/main" id="{22D67072-2876-20BF-3C54-23AE1E343B9F}"/>
              </a:ext>
            </a:extLst>
          </p:cNvPr>
          <p:cNvPicPr>
            <a:picLocks noChangeAspect="1"/>
          </p:cNvPicPr>
          <p:nvPr/>
        </p:nvPicPr>
        <p:blipFill>
          <a:blip r:embed="rId2"/>
          <a:srcRect l="46371" t="1125" r="255" b="2275"/>
          <a:stretch>
            <a:fillRect/>
          </a:stretch>
        </p:blipFill>
        <p:spPr>
          <a:xfrm>
            <a:off x="5265420" y="1961458"/>
            <a:ext cx="6395884" cy="4479685"/>
          </a:xfrm>
          <a:prstGeom prst="rect">
            <a:avLst/>
          </a:prstGeom>
        </p:spPr>
      </p:pic>
      <p:sp>
        <p:nvSpPr>
          <p:cNvPr id="2" name="Text Placeholder 1">
            <a:extLst>
              <a:ext uri="{FF2B5EF4-FFF2-40B4-BE49-F238E27FC236}">
                <a16:creationId xmlns:a16="http://schemas.microsoft.com/office/drawing/2014/main" id="{1C0ED731-363B-4C73-C876-EACDB9A6EC27}"/>
              </a:ext>
            </a:extLst>
          </p:cNvPr>
          <p:cNvSpPr>
            <a:spLocks noGrp="1"/>
          </p:cNvSpPr>
          <p:nvPr>
            <p:ph type="body" sz="quarter" idx="10"/>
          </p:nvPr>
        </p:nvSpPr>
        <p:spPr/>
        <p:txBody>
          <a:bodyPr/>
          <a:lstStyle/>
          <a:p>
            <a:pPr>
              <a:lnSpc>
                <a:spcPct val="114000"/>
              </a:lnSpc>
            </a:pPr>
            <a:r>
              <a:rPr lang="en-US" dirty="0"/>
              <a:t>Fermilab’s Accelerator Complex is one of 28 DOE Office of Science National User Facilities</a:t>
            </a:r>
          </a:p>
          <a:p>
            <a:pPr>
              <a:lnSpc>
                <a:spcPct val="114000"/>
              </a:lnSpc>
            </a:pPr>
            <a:r>
              <a:rPr lang="en-US" dirty="0"/>
              <a:t>Developed over 58 years, the</a:t>
            </a:r>
            <a:br>
              <a:rPr lang="en-US" dirty="0"/>
            </a:br>
            <a:r>
              <a:rPr lang="en-US" dirty="0"/>
              <a:t>Accelerator Complex comprises</a:t>
            </a:r>
            <a:br>
              <a:rPr lang="en-US" dirty="0"/>
            </a:br>
            <a:r>
              <a:rPr lang="en-US" dirty="0"/>
              <a:t>5 particle accelerators and storage</a:t>
            </a:r>
            <a:br>
              <a:rPr lang="en-US" dirty="0"/>
            </a:br>
            <a:r>
              <a:rPr lang="en-US" dirty="0"/>
              <a:t>rings, 2 high-power target stations,</a:t>
            </a:r>
            <a:br>
              <a:rPr lang="en-US" dirty="0"/>
            </a:br>
            <a:r>
              <a:rPr lang="en-US" dirty="0"/>
              <a:t>several experimental areas and</a:t>
            </a:r>
            <a:br>
              <a:rPr lang="en-US" dirty="0"/>
            </a:br>
            <a:r>
              <a:rPr lang="en-US" dirty="0"/>
              <a:t>miles (kilometers) of beamlines</a:t>
            </a:r>
          </a:p>
          <a:p>
            <a:pPr>
              <a:lnSpc>
                <a:spcPct val="114000"/>
              </a:lnSpc>
            </a:pPr>
            <a:endParaRPr lang="en-US" dirty="0"/>
          </a:p>
        </p:txBody>
      </p:sp>
    </p:spTree>
    <p:extLst>
      <p:ext uri="{BB962C8B-B14F-4D97-AF65-F5344CB8AC3E}">
        <p14:creationId xmlns:p14="http://schemas.microsoft.com/office/powerpoint/2010/main" val="36438278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3CBFA8D-C431-2F43-F118-744C2903408F}"/>
              </a:ext>
            </a:extLst>
          </p:cNvPr>
          <p:cNvSpPr>
            <a:spLocks noGrp="1"/>
          </p:cNvSpPr>
          <p:nvPr>
            <p:ph type="title"/>
          </p:nvPr>
        </p:nvSpPr>
        <p:spPr/>
        <p:txBody>
          <a:bodyPr/>
          <a:lstStyle/>
          <a:p>
            <a:r>
              <a:rPr lang="en-US" dirty="0"/>
              <a:t>PIP-II Mission</a:t>
            </a:r>
          </a:p>
        </p:txBody>
      </p:sp>
      <p:sp>
        <p:nvSpPr>
          <p:cNvPr id="4" name="Text Placeholder 3">
            <a:extLst>
              <a:ext uri="{FF2B5EF4-FFF2-40B4-BE49-F238E27FC236}">
                <a16:creationId xmlns:a16="http://schemas.microsoft.com/office/drawing/2014/main" id="{7856FDB8-5616-3252-520F-23A749B7BE8F}"/>
              </a:ext>
            </a:extLst>
          </p:cNvPr>
          <p:cNvSpPr>
            <a:spLocks noGrp="1"/>
          </p:cNvSpPr>
          <p:nvPr>
            <p:ph type="body" sz="quarter" idx="37"/>
          </p:nvPr>
        </p:nvSpPr>
        <p:spPr/>
        <p:txBody>
          <a:bodyPr>
            <a:normAutofit fontScale="85000" lnSpcReduction="10000"/>
          </a:bodyPr>
          <a:lstStyle/>
          <a:p>
            <a:r>
              <a:rPr lang="en-US" dirty="0"/>
              <a:t>PIP-II is an essential upgrade to Fermilab accelerator complex to enable the world’s most intense beam of neutrinos to LBNF/DUNE, and a broad physics research program for decades to come</a:t>
            </a:r>
          </a:p>
          <a:p>
            <a:endParaRPr lang="en-US" dirty="0"/>
          </a:p>
        </p:txBody>
      </p:sp>
      <p:sp>
        <p:nvSpPr>
          <p:cNvPr id="5" name="Footer Placeholder 4">
            <a:extLst>
              <a:ext uri="{FF2B5EF4-FFF2-40B4-BE49-F238E27FC236}">
                <a16:creationId xmlns:a16="http://schemas.microsoft.com/office/drawing/2014/main" id="{211CC6F8-FFB6-4004-D3C1-95B0F4344023}"/>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DD3D9AE7-1344-E71B-E4EA-5A3E9BDD1E27}"/>
              </a:ext>
            </a:extLst>
          </p:cNvPr>
          <p:cNvSpPr>
            <a:spLocks noGrp="1"/>
          </p:cNvSpPr>
          <p:nvPr>
            <p:ph type="sldNum" sz="quarter" idx="40"/>
          </p:nvPr>
        </p:nvSpPr>
        <p:spPr/>
        <p:txBody>
          <a:bodyPr/>
          <a:lstStyle/>
          <a:p>
            <a:fld id="{F4BAA12D-5F28-3140-935A-44BF4B54B6B6}" type="slidenum">
              <a:rPr lang="en-US" smtClean="0"/>
              <a:pPr/>
              <a:t>6</a:t>
            </a:fld>
            <a:endParaRPr lang="en-US" dirty="0"/>
          </a:p>
        </p:txBody>
      </p:sp>
      <p:grpSp>
        <p:nvGrpSpPr>
          <p:cNvPr id="13" name="Group 12">
            <a:extLst>
              <a:ext uri="{FF2B5EF4-FFF2-40B4-BE49-F238E27FC236}">
                <a16:creationId xmlns:a16="http://schemas.microsoft.com/office/drawing/2014/main" id="{B26CD229-6EC5-32F0-7492-FF6356FF089A}"/>
              </a:ext>
            </a:extLst>
          </p:cNvPr>
          <p:cNvGrpSpPr/>
          <p:nvPr/>
        </p:nvGrpSpPr>
        <p:grpSpPr>
          <a:xfrm>
            <a:off x="2729067" y="2524125"/>
            <a:ext cx="5581724" cy="3866064"/>
            <a:chOff x="3030258" y="2256334"/>
            <a:chExt cx="4815744" cy="3335525"/>
          </a:xfrm>
        </p:grpSpPr>
        <p:sp>
          <p:nvSpPr>
            <p:cNvPr id="14" name="TextBox 17">
              <a:extLst>
                <a:ext uri="{FF2B5EF4-FFF2-40B4-BE49-F238E27FC236}">
                  <a16:creationId xmlns:a16="http://schemas.microsoft.com/office/drawing/2014/main" id="{5878CF42-74C8-43E7-3089-DEBAB38D9178}"/>
                </a:ext>
              </a:extLst>
            </p:cNvPr>
            <p:cNvSpPr txBox="1"/>
            <p:nvPr/>
          </p:nvSpPr>
          <p:spPr>
            <a:xfrm>
              <a:off x="3250809" y="4689022"/>
              <a:ext cx="4481964" cy="902837"/>
            </a:xfrm>
            <a:prstGeom prst="rect">
              <a:avLst/>
            </a:prstGeom>
            <a:noFill/>
            <a:ln>
              <a:noFill/>
            </a:ln>
          </p:spPr>
          <p:txBody>
            <a:bodyPr wrap="square" lIns="365760" tIns="274320" rIns="365760" bIns="27432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600" i="1" dirty="0">
                  <a:solidFill>
                    <a:srgbClr val="B94700"/>
                  </a:solidFill>
                  <a:latin typeface="Helvetica" pitchFamily="2" charset="0"/>
                  <a:cs typeface="Arial"/>
                </a:rPr>
                <a:t>The</a:t>
              </a:r>
              <a:r>
                <a:rPr lang="en-US" sz="1600" i="1" spc="-45" dirty="0">
                  <a:solidFill>
                    <a:srgbClr val="B94700"/>
                  </a:solidFill>
                  <a:latin typeface="Helvetica" pitchFamily="2" charset="0"/>
                  <a:cs typeface="Arial"/>
                </a:rPr>
                <a:t> </a:t>
              </a:r>
              <a:r>
                <a:rPr lang="en-US" sz="1600" i="1" spc="-10" dirty="0">
                  <a:solidFill>
                    <a:srgbClr val="B94700"/>
                  </a:solidFill>
                  <a:latin typeface="Helvetica" pitchFamily="2" charset="0"/>
                  <a:cs typeface="Arial"/>
                </a:rPr>
                <a:t>PIP-</a:t>
              </a:r>
              <a:r>
                <a:rPr lang="en-US" sz="1600" i="1" dirty="0">
                  <a:solidFill>
                    <a:srgbClr val="B94700"/>
                  </a:solidFill>
                  <a:latin typeface="Helvetica" pitchFamily="2" charset="0"/>
                  <a:cs typeface="Arial"/>
                </a:rPr>
                <a:t>II</a:t>
              </a:r>
              <a:r>
                <a:rPr lang="en-US" sz="1600" i="1" spc="-30" dirty="0">
                  <a:solidFill>
                    <a:srgbClr val="B94700"/>
                  </a:solidFill>
                  <a:latin typeface="Helvetica" pitchFamily="2" charset="0"/>
                  <a:cs typeface="Arial"/>
                </a:rPr>
                <a:t> </a:t>
              </a:r>
              <a:r>
                <a:rPr lang="en-US" sz="1600" i="1" dirty="0">
                  <a:solidFill>
                    <a:srgbClr val="B94700"/>
                  </a:solidFill>
                  <a:latin typeface="Helvetica" pitchFamily="2" charset="0"/>
                  <a:cs typeface="Arial"/>
                </a:rPr>
                <a:t>scope</a:t>
              </a:r>
              <a:r>
                <a:rPr lang="en-US" sz="1600" i="1" spc="-60" dirty="0">
                  <a:solidFill>
                    <a:srgbClr val="B94700"/>
                  </a:solidFill>
                  <a:latin typeface="Helvetica" pitchFamily="2" charset="0"/>
                  <a:cs typeface="Arial"/>
                </a:rPr>
                <a:t> </a:t>
              </a:r>
              <a:r>
                <a:rPr lang="en-US" sz="1600" i="1" dirty="0">
                  <a:solidFill>
                    <a:srgbClr val="B94700"/>
                  </a:solidFill>
                  <a:latin typeface="Helvetica" pitchFamily="2" charset="0"/>
                  <a:cs typeface="Arial"/>
                </a:rPr>
                <a:t>enables</a:t>
              </a:r>
              <a:r>
                <a:rPr lang="en-US" sz="1600" i="1" spc="-55" dirty="0">
                  <a:solidFill>
                    <a:srgbClr val="B94700"/>
                  </a:solidFill>
                  <a:latin typeface="Helvetica" pitchFamily="2" charset="0"/>
                  <a:cs typeface="Arial"/>
                </a:rPr>
                <a:t> </a:t>
              </a:r>
              <a:r>
                <a:rPr lang="en-US" sz="1600" i="1" dirty="0">
                  <a:solidFill>
                    <a:srgbClr val="B94700"/>
                  </a:solidFill>
                  <a:latin typeface="Helvetica" pitchFamily="2" charset="0"/>
                  <a:cs typeface="Arial"/>
                </a:rPr>
                <a:t>the</a:t>
              </a:r>
              <a:r>
                <a:rPr lang="en-US" sz="1600" i="1" spc="-45" dirty="0">
                  <a:solidFill>
                    <a:srgbClr val="B94700"/>
                  </a:solidFill>
                  <a:latin typeface="Helvetica" pitchFamily="2" charset="0"/>
                  <a:cs typeface="Arial"/>
                </a:rPr>
                <a:t> </a:t>
              </a:r>
              <a:r>
                <a:rPr lang="en-US" sz="1600" i="1" dirty="0">
                  <a:solidFill>
                    <a:srgbClr val="B94700"/>
                  </a:solidFill>
                  <a:latin typeface="Helvetica" pitchFamily="2" charset="0"/>
                  <a:cs typeface="Arial"/>
                </a:rPr>
                <a:t>accelerator</a:t>
              </a:r>
              <a:r>
                <a:rPr lang="en-US" sz="1600" i="1" spc="-45" dirty="0">
                  <a:solidFill>
                    <a:srgbClr val="B94700"/>
                  </a:solidFill>
                  <a:latin typeface="Helvetica" pitchFamily="2" charset="0"/>
                  <a:cs typeface="Arial"/>
                </a:rPr>
                <a:t> </a:t>
              </a:r>
              <a:r>
                <a:rPr lang="en-US" sz="1600" i="1" dirty="0">
                  <a:solidFill>
                    <a:srgbClr val="B94700"/>
                  </a:solidFill>
                  <a:latin typeface="Helvetica" pitchFamily="2" charset="0"/>
                  <a:cs typeface="Arial"/>
                </a:rPr>
                <a:t>complex</a:t>
              </a:r>
              <a:r>
                <a:rPr lang="en-US" sz="1600" i="1" spc="-35" dirty="0">
                  <a:solidFill>
                    <a:srgbClr val="B94700"/>
                  </a:solidFill>
                  <a:latin typeface="Helvetica" pitchFamily="2" charset="0"/>
                  <a:cs typeface="Arial"/>
                </a:rPr>
                <a:t> </a:t>
              </a:r>
              <a:r>
                <a:rPr lang="en-US" sz="1600" i="1" spc="-25" dirty="0">
                  <a:solidFill>
                    <a:srgbClr val="B94700"/>
                  </a:solidFill>
                  <a:latin typeface="Helvetica" pitchFamily="2" charset="0"/>
                  <a:cs typeface="Arial"/>
                </a:rPr>
                <a:t>to </a:t>
              </a:r>
              <a:r>
                <a:rPr lang="en-US" sz="1600" i="1" dirty="0">
                  <a:solidFill>
                    <a:srgbClr val="B94700"/>
                  </a:solidFill>
                  <a:latin typeface="Helvetica" pitchFamily="2" charset="0"/>
                  <a:cs typeface="Arial"/>
                </a:rPr>
                <a:t>reach</a:t>
              </a:r>
              <a:r>
                <a:rPr lang="en-US" sz="1600" i="1" spc="-40" dirty="0">
                  <a:solidFill>
                    <a:srgbClr val="B94700"/>
                  </a:solidFill>
                  <a:latin typeface="Helvetica" pitchFamily="2" charset="0"/>
                  <a:cs typeface="Arial"/>
                </a:rPr>
                <a:t> </a:t>
              </a:r>
              <a:r>
                <a:rPr lang="en-US" sz="1600" i="1" dirty="0">
                  <a:solidFill>
                    <a:srgbClr val="B94700"/>
                  </a:solidFill>
                  <a:latin typeface="Helvetica" pitchFamily="2" charset="0"/>
                  <a:cs typeface="Arial"/>
                </a:rPr>
                <a:t>1.2</a:t>
              </a:r>
              <a:r>
                <a:rPr lang="en-US" sz="1600" i="1" spc="-35" dirty="0">
                  <a:solidFill>
                    <a:srgbClr val="B94700"/>
                  </a:solidFill>
                  <a:latin typeface="Helvetica" pitchFamily="2" charset="0"/>
                  <a:cs typeface="Arial"/>
                </a:rPr>
                <a:t> </a:t>
              </a:r>
              <a:r>
                <a:rPr lang="en-US" sz="1600" i="1" dirty="0">
                  <a:solidFill>
                    <a:srgbClr val="B94700"/>
                  </a:solidFill>
                  <a:latin typeface="Helvetica" pitchFamily="2" charset="0"/>
                  <a:cs typeface="Arial"/>
                </a:rPr>
                <a:t>MW</a:t>
              </a:r>
              <a:r>
                <a:rPr lang="en-US" sz="1600" i="1" spc="-25" dirty="0">
                  <a:solidFill>
                    <a:srgbClr val="B94700"/>
                  </a:solidFill>
                  <a:latin typeface="Helvetica" pitchFamily="2" charset="0"/>
                  <a:cs typeface="Arial"/>
                </a:rPr>
                <a:t> </a:t>
              </a:r>
              <a:r>
                <a:rPr lang="en-US" sz="1600" i="1" dirty="0">
                  <a:solidFill>
                    <a:srgbClr val="B94700"/>
                  </a:solidFill>
                  <a:latin typeface="Helvetica" pitchFamily="2" charset="0"/>
                  <a:cs typeface="Arial"/>
                </a:rPr>
                <a:t>proton</a:t>
              </a:r>
              <a:r>
                <a:rPr lang="en-US" sz="1600" i="1" spc="-35" dirty="0">
                  <a:solidFill>
                    <a:srgbClr val="B94700"/>
                  </a:solidFill>
                  <a:latin typeface="Helvetica" pitchFamily="2" charset="0"/>
                  <a:cs typeface="Arial"/>
                </a:rPr>
                <a:t> </a:t>
              </a:r>
              <a:r>
                <a:rPr lang="en-US" sz="1600" i="1" dirty="0">
                  <a:solidFill>
                    <a:srgbClr val="B94700"/>
                  </a:solidFill>
                  <a:latin typeface="Helvetica" pitchFamily="2" charset="0"/>
                  <a:cs typeface="Arial"/>
                </a:rPr>
                <a:t>beam</a:t>
              </a:r>
              <a:r>
                <a:rPr lang="en-US" sz="1600" i="1" spc="-35" dirty="0">
                  <a:solidFill>
                    <a:srgbClr val="B94700"/>
                  </a:solidFill>
                  <a:latin typeface="Helvetica" pitchFamily="2" charset="0"/>
                  <a:cs typeface="Arial"/>
                </a:rPr>
                <a:t> </a:t>
              </a:r>
              <a:r>
                <a:rPr lang="en-US" sz="1600" i="1" dirty="0">
                  <a:solidFill>
                    <a:srgbClr val="B94700"/>
                  </a:solidFill>
                  <a:latin typeface="Helvetica" pitchFamily="2" charset="0"/>
                  <a:cs typeface="Arial"/>
                </a:rPr>
                <a:t>on</a:t>
              </a:r>
              <a:r>
                <a:rPr lang="en-US" sz="1600" i="1" spc="-35" dirty="0">
                  <a:solidFill>
                    <a:srgbClr val="B94700"/>
                  </a:solidFill>
                  <a:latin typeface="Helvetica" pitchFamily="2" charset="0"/>
                  <a:cs typeface="Arial"/>
                </a:rPr>
                <a:t> </a:t>
              </a:r>
              <a:r>
                <a:rPr lang="en-US" sz="1600" i="1" dirty="0">
                  <a:solidFill>
                    <a:srgbClr val="B94700"/>
                  </a:solidFill>
                  <a:latin typeface="Helvetica" pitchFamily="2" charset="0"/>
                  <a:cs typeface="Arial"/>
                </a:rPr>
                <a:t>LBNF</a:t>
              </a:r>
              <a:r>
                <a:rPr lang="en-US" sz="1600" i="1" spc="-80" dirty="0">
                  <a:solidFill>
                    <a:srgbClr val="B94700"/>
                  </a:solidFill>
                  <a:latin typeface="Helvetica" pitchFamily="2" charset="0"/>
                  <a:cs typeface="Arial"/>
                </a:rPr>
                <a:t> </a:t>
              </a:r>
              <a:r>
                <a:rPr lang="en-US" sz="1600" i="1" spc="-10" dirty="0">
                  <a:solidFill>
                    <a:srgbClr val="B94700"/>
                  </a:solidFill>
                  <a:latin typeface="Helvetica" pitchFamily="2" charset="0"/>
                  <a:cs typeface="Arial"/>
                </a:rPr>
                <a:t>target</a:t>
              </a:r>
              <a:endParaRPr lang="en-US" sz="1600" dirty="0">
                <a:solidFill>
                  <a:srgbClr val="B94700"/>
                </a:solidFill>
                <a:latin typeface="Helvetica" pitchFamily="2" charset="0"/>
                <a:cs typeface="Arial"/>
              </a:endParaRPr>
            </a:p>
          </p:txBody>
        </p:sp>
        <p:pic>
          <p:nvPicPr>
            <p:cNvPr id="15" name="Picture 14">
              <a:extLst>
                <a:ext uri="{FF2B5EF4-FFF2-40B4-BE49-F238E27FC236}">
                  <a16:creationId xmlns:a16="http://schemas.microsoft.com/office/drawing/2014/main" id="{9C735582-329D-D77F-6A25-3B5D07ACD87A}"/>
                </a:ext>
              </a:extLst>
            </p:cNvPr>
            <p:cNvPicPr>
              <a:picLocks noChangeAspect="1"/>
            </p:cNvPicPr>
            <p:nvPr/>
          </p:nvPicPr>
          <p:blipFill>
            <a:blip r:embed="rId2">
              <a:clrChange>
                <a:clrFrom>
                  <a:srgbClr val="000000">
                    <a:alpha val="0"/>
                  </a:srgbClr>
                </a:clrFrom>
                <a:clrTo>
                  <a:srgbClr val="000000">
                    <a:alpha val="0"/>
                  </a:srgbClr>
                </a:clrTo>
              </a:clrChange>
            </a:blip>
            <a:srcRect r="10130" b="7712"/>
            <a:stretch/>
          </p:blipFill>
          <p:spPr>
            <a:xfrm>
              <a:off x="3030258" y="2256334"/>
              <a:ext cx="4613772" cy="2538368"/>
            </a:xfrm>
            <a:prstGeom prst="rect">
              <a:avLst/>
            </a:prstGeom>
          </p:spPr>
        </p:pic>
        <p:sp>
          <p:nvSpPr>
            <p:cNvPr id="16" name="TextBox 3">
              <a:extLst>
                <a:ext uri="{FF2B5EF4-FFF2-40B4-BE49-F238E27FC236}">
                  <a16:creationId xmlns:a16="http://schemas.microsoft.com/office/drawing/2014/main" id="{E7A69090-4BE7-0AE4-1B5A-74467F5D6747}"/>
                </a:ext>
              </a:extLst>
            </p:cNvPr>
            <p:cNvSpPr txBox="1"/>
            <p:nvPr/>
          </p:nvSpPr>
          <p:spPr>
            <a:xfrm>
              <a:off x="3977895" y="2655702"/>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H- ion source</a:t>
              </a:r>
            </a:p>
          </p:txBody>
        </p:sp>
        <p:sp>
          <p:nvSpPr>
            <p:cNvPr id="17" name="TextBox 15">
              <a:extLst>
                <a:ext uri="{FF2B5EF4-FFF2-40B4-BE49-F238E27FC236}">
                  <a16:creationId xmlns:a16="http://schemas.microsoft.com/office/drawing/2014/main" id="{D0ECB597-3CFA-3586-3D06-A2DDFC0883F4}"/>
                </a:ext>
              </a:extLst>
            </p:cNvPr>
            <p:cNvSpPr txBox="1"/>
            <p:nvPr/>
          </p:nvSpPr>
          <p:spPr>
            <a:xfrm>
              <a:off x="6353044" y="3050271"/>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800MeV SRF Linac</a:t>
              </a:r>
            </a:p>
          </p:txBody>
        </p:sp>
        <p:sp>
          <p:nvSpPr>
            <p:cNvPr id="18" name="TextBox 18">
              <a:extLst>
                <a:ext uri="{FF2B5EF4-FFF2-40B4-BE49-F238E27FC236}">
                  <a16:creationId xmlns:a16="http://schemas.microsoft.com/office/drawing/2014/main" id="{8DB51632-DCF8-9687-9FD5-1E4FC8ECA779}"/>
                </a:ext>
              </a:extLst>
            </p:cNvPr>
            <p:cNvSpPr txBox="1"/>
            <p:nvPr/>
          </p:nvSpPr>
          <p:spPr>
            <a:xfrm>
              <a:off x="6555016" y="4134162"/>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Dump</a:t>
              </a:r>
            </a:p>
          </p:txBody>
        </p:sp>
        <p:sp>
          <p:nvSpPr>
            <p:cNvPr id="19" name="TextBox 19">
              <a:extLst>
                <a:ext uri="{FF2B5EF4-FFF2-40B4-BE49-F238E27FC236}">
                  <a16:creationId xmlns:a16="http://schemas.microsoft.com/office/drawing/2014/main" id="{FCECFC14-D1D7-2EF8-9F8E-A4A05F4A6BF3}"/>
                </a:ext>
              </a:extLst>
            </p:cNvPr>
            <p:cNvSpPr txBox="1"/>
            <p:nvPr/>
          </p:nvSpPr>
          <p:spPr>
            <a:xfrm>
              <a:off x="4658427" y="3410853"/>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25 kW Dump</a:t>
              </a:r>
            </a:p>
          </p:txBody>
        </p:sp>
        <p:sp>
          <p:nvSpPr>
            <p:cNvPr id="20" name="TextBox 20">
              <a:extLst>
                <a:ext uri="{FF2B5EF4-FFF2-40B4-BE49-F238E27FC236}">
                  <a16:creationId xmlns:a16="http://schemas.microsoft.com/office/drawing/2014/main" id="{33402DCA-9296-7D7C-BB4A-E69386B628C7}"/>
                </a:ext>
              </a:extLst>
            </p:cNvPr>
            <p:cNvSpPr txBox="1"/>
            <p:nvPr/>
          </p:nvSpPr>
          <p:spPr>
            <a:xfrm>
              <a:off x="5451880" y="4485536"/>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Tevatron Tunnel</a:t>
              </a:r>
            </a:p>
          </p:txBody>
        </p:sp>
        <p:sp>
          <p:nvSpPr>
            <p:cNvPr id="21" name="TextBox 21">
              <a:extLst>
                <a:ext uri="{FF2B5EF4-FFF2-40B4-BE49-F238E27FC236}">
                  <a16:creationId xmlns:a16="http://schemas.microsoft.com/office/drawing/2014/main" id="{470A912F-36BC-8DC5-0CBD-9629F011B8DE}"/>
                </a:ext>
              </a:extLst>
            </p:cNvPr>
            <p:cNvSpPr txBox="1"/>
            <p:nvPr/>
          </p:nvSpPr>
          <p:spPr>
            <a:xfrm>
              <a:off x="3383066" y="4640814"/>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Beam Transfer Line</a:t>
              </a:r>
            </a:p>
          </p:txBody>
        </p:sp>
        <p:sp>
          <p:nvSpPr>
            <p:cNvPr id="22" name="TextBox 22">
              <a:extLst>
                <a:ext uri="{FF2B5EF4-FFF2-40B4-BE49-F238E27FC236}">
                  <a16:creationId xmlns:a16="http://schemas.microsoft.com/office/drawing/2014/main" id="{4748BCAC-20D1-DD34-79DC-168BA65EDF60}"/>
                </a:ext>
              </a:extLst>
            </p:cNvPr>
            <p:cNvSpPr txBox="1"/>
            <p:nvPr/>
          </p:nvSpPr>
          <p:spPr>
            <a:xfrm>
              <a:off x="3589238" y="3270289"/>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a:solidFill>
                    <a:srgbClr val="002855"/>
                  </a:solidFill>
                  <a:latin typeface="Helvetica" pitchFamily="2" charset="0"/>
                </a:rPr>
                <a:t>Booster</a:t>
              </a:r>
            </a:p>
          </p:txBody>
        </p:sp>
        <p:sp>
          <p:nvSpPr>
            <p:cNvPr id="23" name="TextBox 23">
              <a:extLst>
                <a:ext uri="{FF2B5EF4-FFF2-40B4-BE49-F238E27FC236}">
                  <a16:creationId xmlns:a16="http://schemas.microsoft.com/office/drawing/2014/main" id="{101DEFE4-23D6-3E44-10B5-15E5C5DD42F2}"/>
                </a:ext>
              </a:extLst>
            </p:cNvPr>
            <p:cNvSpPr txBox="1"/>
            <p:nvPr/>
          </p:nvSpPr>
          <p:spPr>
            <a:xfrm>
              <a:off x="5486440" y="2509706"/>
              <a:ext cx="1290986" cy="153888"/>
            </a:xfrm>
            <a:prstGeom prst="rect">
              <a:avLst/>
            </a:prstGeom>
            <a:noFill/>
            <a:ln>
              <a:noFill/>
            </a:ln>
            <a:effectLst/>
          </p:spPr>
          <p:txBody>
            <a:bodyPr wrap="square" lIns="0" tIns="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spcAft>
                  <a:spcPts val="800"/>
                </a:spcAft>
              </a:pPr>
              <a:r>
                <a:rPr lang="en-US" sz="1000" dirty="0" err="1">
                  <a:solidFill>
                    <a:srgbClr val="002855"/>
                  </a:solidFill>
                  <a:latin typeface="Helvetica" pitchFamily="2" charset="0"/>
                </a:rPr>
                <a:t>Cryo</a:t>
              </a:r>
              <a:r>
                <a:rPr lang="en-US" sz="1000" dirty="0">
                  <a:solidFill>
                    <a:srgbClr val="002855"/>
                  </a:solidFill>
                  <a:latin typeface="Helvetica" pitchFamily="2" charset="0"/>
                </a:rPr>
                <a:t> plant</a:t>
              </a:r>
            </a:p>
          </p:txBody>
        </p:sp>
      </p:grpSp>
      <p:sp>
        <p:nvSpPr>
          <p:cNvPr id="24" name="object 14">
            <a:extLst>
              <a:ext uri="{FF2B5EF4-FFF2-40B4-BE49-F238E27FC236}">
                <a16:creationId xmlns:a16="http://schemas.microsoft.com/office/drawing/2014/main" id="{5671CC11-C067-2630-9CD4-39C11AB02485}"/>
              </a:ext>
            </a:extLst>
          </p:cNvPr>
          <p:cNvSpPr txBox="1"/>
          <p:nvPr/>
        </p:nvSpPr>
        <p:spPr>
          <a:xfrm>
            <a:off x="8229367" y="1489966"/>
            <a:ext cx="3600683" cy="4793107"/>
          </a:xfrm>
          <a:prstGeom prst="rect">
            <a:avLst/>
          </a:prstGeom>
        </p:spPr>
        <p:txBody>
          <a:bodyPr vert="horz" wrap="square" lIns="0" tIns="14732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160"/>
              </a:spcBef>
            </a:pPr>
            <a:r>
              <a:rPr sz="2400" b="1" u="sng" spc="-10" dirty="0">
                <a:solidFill>
                  <a:srgbClr val="B94700"/>
                </a:solidFill>
                <a:latin typeface="Helvetica" pitchFamily="2" charset="0"/>
                <a:cs typeface="Arial"/>
              </a:rPr>
              <a:t>PIP-</a:t>
            </a:r>
            <a:r>
              <a:rPr sz="2400" b="1" u="sng" dirty="0">
                <a:solidFill>
                  <a:srgbClr val="B94700"/>
                </a:solidFill>
                <a:latin typeface="Helvetica" pitchFamily="2" charset="0"/>
                <a:cs typeface="Arial"/>
              </a:rPr>
              <a:t>II</a:t>
            </a:r>
            <a:r>
              <a:rPr sz="2400" b="1" u="sng" spc="10" dirty="0">
                <a:solidFill>
                  <a:srgbClr val="B94700"/>
                </a:solidFill>
                <a:latin typeface="Helvetica" pitchFamily="2" charset="0"/>
                <a:cs typeface="Arial"/>
              </a:rPr>
              <a:t> </a:t>
            </a:r>
            <a:r>
              <a:rPr sz="2400" b="1" u="sng" spc="-10" dirty="0">
                <a:solidFill>
                  <a:srgbClr val="B94700"/>
                </a:solidFill>
                <a:latin typeface="Helvetica" pitchFamily="2" charset="0"/>
                <a:cs typeface="Arial"/>
              </a:rPr>
              <a:t>Scope</a:t>
            </a:r>
            <a:endParaRPr sz="2400" u="sng" dirty="0">
              <a:solidFill>
                <a:srgbClr val="B94700"/>
              </a:solidFill>
              <a:latin typeface="Helvetica" pitchFamily="2" charset="0"/>
              <a:cs typeface="Arial"/>
            </a:endParaRPr>
          </a:p>
          <a:p>
            <a:pPr marL="3175" marR="991869">
              <a:spcBef>
                <a:spcPts val="55"/>
              </a:spcBef>
            </a:pPr>
            <a:r>
              <a:rPr sz="2000" dirty="0">
                <a:solidFill>
                  <a:srgbClr val="002855"/>
                </a:solidFill>
                <a:latin typeface="Helvetica" pitchFamily="2" charset="0"/>
                <a:cs typeface="Arial"/>
              </a:rPr>
              <a:t>800</a:t>
            </a:r>
            <a:r>
              <a:rPr sz="2000" spc="-20" dirty="0">
                <a:solidFill>
                  <a:srgbClr val="002855"/>
                </a:solidFill>
                <a:latin typeface="Helvetica" pitchFamily="2" charset="0"/>
                <a:cs typeface="Arial"/>
              </a:rPr>
              <a:t> </a:t>
            </a:r>
            <a:r>
              <a:rPr sz="2000" dirty="0">
                <a:solidFill>
                  <a:srgbClr val="002855"/>
                </a:solidFill>
                <a:latin typeface="Helvetica" pitchFamily="2" charset="0"/>
                <a:cs typeface="Arial"/>
              </a:rPr>
              <a:t>MeV</a:t>
            </a:r>
            <a:r>
              <a:rPr sz="2000" spc="-25" dirty="0">
                <a:solidFill>
                  <a:srgbClr val="002855"/>
                </a:solidFill>
                <a:latin typeface="Helvetica" pitchFamily="2" charset="0"/>
                <a:cs typeface="Arial"/>
              </a:rPr>
              <a:t> </a:t>
            </a:r>
            <a:r>
              <a:rPr sz="2000" dirty="0">
                <a:solidFill>
                  <a:srgbClr val="002855"/>
                </a:solidFill>
                <a:latin typeface="Helvetica" pitchFamily="2" charset="0"/>
                <a:cs typeface="Arial"/>
              </a:rPr>
              <a:t>H</a:t>
            </a:r>
            <a:r>
              <a:rPr sz="2000" baseline="30000" dirty="0">
                <a:solidFill>
                  <a:srgbClr val="002855"/>
                </a:solidFill>
                <a:latin typeface="Helvetica" pitchFamily="2" charset="0"/>
                <a:cs typeface="Arial"/>
              </a:rPr>
              <a:t>−</a:t>
            </a:r>
            <a:r>
              <a:rPr sz="2000" spc="-20" dirty="0">
                <a:solidFill>
                  <a:srgbClr val="002855"/>
                </a:solidFill>
                <a:latin typeface="Helvetica" pitchFamily="2" charset="0"/>
                <a:cs typeface="Arial"/>
              </a:rPr>
              <a:t> </a:t>
            </a:r>
            <a:r>
              <a:rPr sz="2000" dirty="0">
                <a:solidFill>
                  <a:srgbClr val="002855"/>
                </a:solidFill>
                <a:latin typeface="Helvetica" pitchFamily="2" charset="0"/>
                <a:cs typeface="Arial"/>
              </a:rPr>
              <a:t>SRF</a:t>
            </a:r>
            <a:r>
              <a:rPr sz="2000" spc="-5" dirty="0">
                <a:solidFill>
                  <a:srgbClr val="002855"/>
                </a:solidFill>
                <a:latin typeface="Helvetica" pitchFamily="2" charset="0"/>
                <a:cs typeface="Arial"/>
              </a:rPr>
              <a:t> </a:t>
            </a:r>
            <a:r>
              <a:rPr sz="2000" spc="-20" dirty="0">
                <a:solidFill>
                  <a:srgbClr val="002855"/>
                </a:solidFill>
                <a:latin typeface="Helvetica" pitchFamily="2" charset="0"/>
                <a:cs typeface="Arial"/>
              </a:rPr>
              <a:t>linac</a:t>
            </a:r>
            <a:r>
              <a:rPr lang="en-US" sz="2000" spc="-20" dirty="0">
                <a:solidFill>
                  <a:srgbClr val="002855"/>
                </a:solidFill>
                <a:latin typeface="Helvetica" pitchFamily="2" charset="0"/>
                <a:cs typeface="Arial"/>
              </a:rPr>
              <a:t>, </a:t>
            </a:r>
            <a:r>
              <a:rPr lang="en-US" sz="2000" spc="-20" dirty="0">
                <a:solidFill>
                  <a:srgbClr val="FF00FF"/>
                </a:solidFill>
                <a:latin typeface="Helvetica" pitchFamily="2" charset="0"/>
                <a:cs typeface="Arial"/>
              </a:rPr>
              <a:t>to replace the 50+ year-old warm linac </a:t>
            </a:r>
            <a:r>
              <a:rPr sz="2000" dirty="0">
                <a:solidFill>
                  <a:srgbClr val="002855"/>
                </a:solidFill>
                <a:latin typeface="Helvetica" pitchFamily="2" charset="0"/>
                <a:cs typeface="Arial"/>
              </a:rPr>
              <a:t>CW</a:t>
            </a:r>
            <a:r>
              <a:rPr lang="en-US" sz="2000" spc="-25" dirty="0">
                <a:solidFill>
                  <a:srgbClr val="002855"/>
                </a:solidFill>
                <a:latin typeface="Helvetica" pitchFamily="2" charset="0"/>
                <a:cs typeface="Arial"/>
              </a:rPr>
              <a:t> </a:t>
            </a:r>
            <a:r>
              <a:rPr sz="2000" dirty="0">
                <a:solidFill>
                  <a:srgbClr val="002855"/>
                </a:solidFill>
                <a:latin typeface="Helvetica" pitchFamily="2" charset="0"/>
                <a:cs typeface="Arial"/>
              </a:rPr>
              <a:t>RF</a:t>
            </a:r>
            <a:r>
              <a:rPr lang="en-US" sz="2000" spc="-5" dirty="0">
                <a:solidFill>
                  <a:srgbClr val="002855"/>
                </a:solidFill>
                <a:latin typeface="Helvetica" pitchFamily="2" charset="0"/>
                <a:cs typeface="Arial"/>
              </a:rPr>
              <a:t> </a:t>
            </a:r>
            <a:r>
              <a:rPr sz="2000" spc="-10" dirty="0">
                <a:solidFill>
                  <a:srgbClr val="002855"/>
                </a:solidFill>
                <a:latin typeface="Helvetica" pitchFamily="2" charset="0"/>
                <a:cs typeface="Arial"/>
              </a:rPr>
              <a:t>Operations</a:t>
            </a:r>
            <a:endParaRPr lang="en-US" sz="2000" spc="-10" dirty="0">
              <a:solidFill>
                <a:srgbClr val="002855"/>
              </a:solidFill>
              <a:latin typeface="Helvetica" pitchFamily="2" charset="0"/>
              <a:cs typeface="Arial"/>
            </a:endParaRPr>
          </a:p>
          <a:p>
            <a:pPr marL="3175" marR="991869">
              <a:lnSpc>
                <a:spcPct val="135000"/>
              </a:lnSpc>
              <a:spcBef>
                <a:spcPts val="55"/>
              </a:spcBef>
            </a:pPr>
            <a:endParaRPr sz="1000" dirty="0">
              <a:solidFill>
                <a:srgbClr val="002855"/>
              </a:solidFill>
              <a:latin typeface="Helvetica" pitchFamily="2" charset="0"/>
              <a:cs typeface="Arial"/>
            </a:endParaRPr>
          </a:p>
          <a:p>
            <a:pPr marL="3175" marR="48895">
              <a:lnSpc>
                <a:spcPct val="135000"/>
              </a:lnSpc>
            </a:pPr>
            <a:r>
              <a:rPr sz="2000" dirty="0">
                <a:solidFill>
                  <a:srgbClr val="002855"/>
                </a:solidFill>
                <a:latin typeface="Helvetica" pitchFamily="2" charset="0"/>
                <a:cs typeface="Arial"/>
              </a:rPr>
              <a:t>Linac-</a:t>
            </a:r>
            <a:r>
              <a:rPr sz="2000" spc="-10" dirty="0">
                <a:solidFill>
                  <a:srgbClr val="002855"/>
                </a:solidFill>
                <a:latin typeface="Helvetica" pitchFamily="2" charset="0"/>
                <a:cs typeface="Arial"/>
              </a:rPr>
              <a:t>to-</a:t>
            </a:r>
            <a:r>
              <a:rPr sz="2000" dirty="0">
                <a:solidFill>
                  <a:srgbClr val="002855"/>
                </a:solidFill>
                <a:latin typeface="Helvetica" pitchFamily="2" charset="0"/>
                <a:cs typeface="Arial"/>
              </a:rPr>
              <a:t>Booster</a:t>
            </a:r>
            <a:r>
              <a:rPr sz="2000" spc="-50" dirty="0">
                <a:solidFill>
                  <a:srgbClr val="002855"/>
                </a:solidFill>
                <a:latin typeface="Helvetica" pitchFamily="2" charset="0"/>
                <a:cs typeface="Arial"/>
              </a:rPr>
              <a:t> </a:t>
            </a:r>
            <a:r>
              <a:rPr sz="2000" dirty="0">
                <a:solidFill>
                  <a:srgbClr val="002855"/>
                </a:solidFill>
                <a:latin typeface="Helvetica" pitchFamily="2" charset="0"/>
                <a:cs typeface="Arial"/>
              </a:rPr>
              <a:t>transfer</a:t>
            </a:r>
            <a:r>
              <a:rPr sz="2000" spc="-50" dirty="0">
                <a:solidFill>
                  <a:srgbClr val="002855"/>
                </a:solidFill>
                <a:latin typeface="Helvetica" pitchFamily="2" charset="0"/>
                <a:cs typeface="Arial"/>
              </a:rPr>
              <a:t> </a:t>
            </a:r>
            <a:r>
              <a:rPr sz="2000" spc="-20" dirty="0">
                <a:solidFill>
                  <a:srgbClr val="002855"/>
                </a:solidFill>
                <a:latin typeface="Helvetica" pitchFamily="2" charset="0"/>
                <a:cs typeface="Arial"/>
              </a:rPr>
              <a:t>line</a:t>
            </a:r>
            <a:endParaRPr lang="en-US" sz="2000" spc="-20" dirty="0">
              <a:solidFill>
                <a:srgbClr val="002855"/>
              </a:solidFill>
              <a:latin typeface="Helvetica" pitchFamily="2" charset="0"/>
              <a:cs typeface="Arial"/>
            </a:endParaRPr>
          </a:p>
          <a:p>
            <a:pPr marL="3175" marR="48895">
              <a:lnSpc>
                <a:spcPct val="135000"/>
              </a:lnSpc>
            </a:pPr>
            <a:endParaRPr lang="en-US" sz="1000" spc="-20" dirty="0">
              <a:solidFill>
                <a:srgbClr val="002855"/>
              </a:solidFill>
              <a:latin typeface="Helvetica" pitchFamily="2" charset="0"/>
              <a:cs typeface="Arial"/>
            </a:endParaRPr>
          </a:p>
          <a:p>
            <a:pPr marL="3175" marR="48895"/>
            <a:r>
              <a:rPr sz="2000" dirty="0">
                <a:solidFill>
                  <a:srgbClr val="002855"/>
                </a:solidFill>
                <a:latin typeface="Helvetica" pitchFamily="2" charset="0"/>
                <a:cs typeface="Arial"/>
              </a:rPr>
              <a:t>Accelerator</a:t>
            </a:r>
            <a:r>
              <a:rPr sz="2000" spc="-50" dirty="0">
                <a:solidFill>
                  <a:srgbClr val="002855"/>
                </a:solidFill>
                <a:latin typeface="Helvetica" pitchFamily="2" charset="0"/>
                <a:cs typeface="Arial"/>
              </a:rPr>
              <a:t> </a:t>
            </a:r>
            <a:r>
              <a:rPr sz="2000" dirty="0">
                <a:solidFill>
                  <a:srgbClr val="002855"/>
                </a:solidFill>
                <a:latin typeface="Helvetica" pitchFamily="2" charset="0"/>
                <a:cs typeface="Arial"/>
              </a:rPr>
              <a:t>Complex</a:t>
            </a:r>
            <a:r>
              <a:rPr lang="en-US" sz="2000" spc="-35" dirty="0">
                <a:solidFill>
                  <a:srgbClr val="002855"/>
                </a:solidFill>
                <a:latin typeface="Helvetica" pitchFamily="2" charset="0"/>
                <a:cs typeface="Arial"/>
              </a:rPr>
              <a:t> </a:t>
            </a:r>
            <a:r>
              <a:rPr sz="2000" spc="-10" dirty="0">
                <a:solidFill>
                  <a:srgbClr val="002855"/>
                </a:solidFill>
                <a:latin typeface="Helvetica" pitchFamily="2" charset="0"/>
                <a:cs typeface="Arial"/>
              </a:rPr>
              <a:t>Upgrades</a:t>
            </a:r>
            <a:r>
              <a:rPr lang="en-US" sz="2000" spc="-10" dirty="0">
                <a:solidFill>
                  <a:srgbClr val="002855"/>
                </a:solidFill>
                <a:latin typeface="Helvetica" pitchFamily="2" charset="0"/>
                <a:cs typeface="Arial"/>
              </a:rPr>
              <a:t>:</a:t>
            </a:r>
            <a:endParaRPr sz="2000" dirty="0">
              <a:solidFill>
                <a:srgbClr val="002855"/>
              </a:solidFill>
              <a:latin typeface="Helvetica" pitchFamily="2" charset="0"/>
              <a:cs typeface="Arial"/>
            </a:endParaRPr>
          </a:p>
          <a:p>
            <a:pPr marL="346075" marR="1750695" indent="-342900">
              <a:lnSpc>
                <a:spcPct val="110000"/>
              </a:lnSpc>
              <a:spcBef>
                <a:spcPts val="600"/>
              </a:spcBef>
              <a:buFont typeface="Arial" panose="020B0604020202020204" pitchFamily="34" charset="0"/>
              <a:buChar char="•"/>
            </a:pPr>
            <a:r>
              <a:rPr sz="1600" spc="-10" dirty="0">
                <a:solidFill>
                  <a:srgbClr val="002855"/>
                </a:solidFill>
                <a:latin typeface="Helvetica" pitchFamily="2" charset="0"/>
                <a:cs typeface="Arial"/>
              </a:rPr>
              <a:t>Booster</a:t>
            </a:r>
            <a:endParaRPr lang="en-US" sz="1600" spc="-10" dirty="0">
              <a:solidFill>
                <a:srgbClr val="002855"/>
              </a:solidFill>
              <a:latin typeface="Helvetica" pitchFamily="2" charset="0"/>
              <a:cs typeface="Arial"/>
            </a:endParaRPr>
          </a:p>
          <a:p>
            <a:pPr marL="346075" marR="1750695" indent="-342900">
              <a:lnSpc>
                <a:spcPct val="110000"/>
              </a:lnSpc>
              <a:spcBef>
                <a:spcPts val="400"/>
              </a:spcBef>
              <a:buFont typeface="Arial" panose="020B0604020202020204" pitchFamily="34" charset="0"/>
              <a:buChar char="•"/>
            </a:pPr>
            <a:r>
              <a:rPr sz="1600" spc="-10" dirty="0">
                <a:solidFill>
                  <a:srgbClr val="002855"/>
                </a:solidFill>
                <a:latin typeface="Helvetica" pitchFamily="2" charset="0"/>
                <a:cs typeface="Arial"/>
              </a:rPr>
              <a:t>Recycler </a:t>
            </a:r>
            <a:endParaRPr lang="en-US" sz="1600" spc="-10" dirty="0">
              <a:solidFill>
                <a:srgbClr val="002855"/>
              </a:solidFill>
              <a:latin typeface="Helvetica" pitchFamily="2" charset="0"/>
              <a:cs typeface="Arial"/>
            </a:endParaRPr>
          </a:p>
          <a:p>
            <a:pPr marL="346075" marR="1750695" indent="-342900">
              <a:lnSpc>
                <a:spcPct val="110000"/>
              </a:lnSpc>
              <a:spcBef>
                <a:spcPts val="400"/>
              </a:spcBef>
              <a:buFont typeface="Arial" panose="020B0604020202020204" pitchFamily="34" charset="0"/>
              <a:buChar char="•"/>
            </a:pPr>
            <a:r>
              <a:rPr sz="1600" dirty="0">
                <a:solidFill>
                  <a:srgbClr val="002855"/>
                </a:solidFill>
                <a:latin typeface="Helvetica" pitchFamily="2" charset="0"/>
                <a:cs typeface="Arial"/>
              </a:rPr>
              <a:t>Main</a:t>
            </a:r>
            <a:r>
              <a:rPr lang="en-US" sz="1600" dirty="0">
                <a:solidFill>
                  <a:srgbClr val="002855"/>
                </a:solidFill>
                <a:latin typeface="Helvetica" pitchFamily="2" charset="0"/>
                <a:cs typeface="Arial"/>
              </a:rPr>
              <a:t> </a:t>
            </a:r>
            <a:r>
              <a:rPr sz="1600" spc="-10" dirty="0">
                <a:solidFill>
                  <a:srgbClr val="002855"/>
                </a:solidFill>
                <a:latin typeface="Helvetica" pitchFamily="2" charset="0"/>
                <a:cs typeface="Arial"/>
              </a:rPr>
              <a:t>Injector</a:t>
            </a:r>
            <a:endParaRPr lang="en-US" sz="1600" spc="-10" dirty="0">
              <a:solidFill>
                <a:srgbClr val="002855"/>
              </a:solidFill>
              <a:latin typeface="Helvetica" pitchFamily="2" charset="0"/>
              <a:cs typeface="Arial"/>
            </a:endParaRPr>
          </a:p>
          <a:p>
            <a:pPr marL="3175" marR="1750695">
              <a:lnSpc>
                <a:spcPct val="110000"/>
              </a:lnSpc>
              <a:spcBef>
                <a:spcPts val="600"/>
              </a:spcBef>
            </a:pPr>
            <a:endParaRPr sz="1000" dirty="0">
              <a:solidFill>
                <a:srgbClr val="002855"/>
              </a:solidFill>
              <a:latin typeface="Helvetica" pitchFamily="2" charset="0"/>
              <a:cs typeface="Arial"/>
            </a:endParaRPr>
          </a:p>
          <a:p>
            <a:pPr marL="3175">
              <a:lnSpc>
                <a:spcPct val="100000"/>
              </a:lnSpc>
              <a:spcBef>
                <a:spcPts val="240"/>
              </a:spcBef>
            </a:pPr>
            <a:r>
              <a:rPr sz="2000" dirty="0">
                <a:solidFill>
                  <a:srgbClr val="002855"/>
                </a:solidFill>
                <a:latin typeface="Helvetica" pitchFamily="2" charset="0"/>
                <a:cs typeface="Arial"/>
              </a:rPr>
              <a:t>Conventional</a:t>
            </a:r>
            <a:r>
              <a:rPr sz="2000" spc="-45" dirty="0">
                <a:solidFill>
                  <a:srgbClr val="002855"/>
                </a:solidFill>
                <a:latin typeface="Helvetica" pitchFamily="2" charset="0"/>
                <a:cs typeface="Arial"/>
              </a:rPr>
              <a:t> </a:t>
            </a:r>
            <a:r>
              <a:rPr sz="2000" spc="-10" dirty="0">
                <a:solidFill>
                  <a:srgbClr val="002855"/>
                </a:solidFill>
                <a:latin typeface="Helvetica" pitchFamily="2" charset="0"/>
                <a:cs typeface="Arial"/>
              </a:rPr>
              <a:t>Facilities</a:t>
            </a:r>
            <a:endParaRPr sz="2000" dirty="0">
              <a:solidFill>
                <a:srgbClr val="002855"/>
              </a:solidFill>
              <a:latin typeface="Helvetica" pitchFamily="2" charset="0"/>
              <a:cs typeface="Arial"/>
            </a:endParaRPr>
          </a:p>
        </p:txBody>
      </p:sp>
      <p:grpSp>
        <p:nvGrpSpPr>
          <p:cNvPr id="7" name="Group 6">
            <a:extLst>
              <a:ext uri="{FF2B5EF4-FFF2-40B4-BE49-F238E27FC236}">
                <a16:creationId xmlns:a16="http://schemas.microsoft.com/office/drawing/2014/main" id="{EC2481E5-B5AB-2F54-3568-056C48713137}"/>
              </a:ext>
            </a:extLst>
          </p:cNvPr>
          <p:cNvGrpSpPr/>
          <p:nvPr/>
        </p:nvGrpSpPr>
        <p:grpSpPr>
          <a:xfrm>
            <a:off x="285748" y="1489966"/>
            <a:ext cx="3476750" cy="4061986"/>
            <a:chOff x="125503" y="1954785"/>
            <a:chExt cx="3476750" cy="4061986"/>
          </a:xfrm>
        </p:grpSpPr>
        <p:sp>
          <p:nvSpPr>
            <p:cNvPr id="8" name="object 3">
              <a:extLst>
                <a:ext uri="{FF2B5EF4-FFF2-40B4-BE49-F238E27FC236}">
                  <a16:creationId xmlns:a16="http://schemas.microsoft.com/office/drawing/2014/main" id="{B63215CC-5C20-B8F3-4806-5930762DFCBF}"/>
                </a:ext>
              </a:extLst>
            </p:cNvPr>
            <p:cNvSpPr txBox="1"/>
            <p:nvPr/>
          </p:nvSpPr>
          <p:spPr>
            <a:xfrm>
              <a:off x="125628" y="1954785"/>
              <a:ext cx="2581910" cy="830580"/>
            </a:xfrm>
            <a:prstGeom prst="rect">
              <a:avLst/>
            </a:prstGeom>
          </p:spPr>
          <p:txBody>
            <a:bodyPr vert="horz" wrap="square" lIns="0" tIns="8572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675"/>
                </a:spcBef>
              </a:pPr>
              <a:r>
                <a:rPr sz="2400" b="1" u="sng" spc="-10" dirty="0">
                  <a:solidFill>
                    <a:srgbClr val="B94700"/>
                  </a:solidFill>
                  <a:latin typeface="Helvetica" pitchFamily="2" charset="0"/>
                  <a:cs typeface="Arial"/>
                </a:rPr>
                <a:t>PIP-</a:t>
              </a:r>
              <a:r>
                <a:rPr sz="2400" b="1" u="sng" dirty="0">
                  <a:solidFill>
                    <a:srgbClr val="B94700"/>
                  </a:solidFill>
                  <a:latin typeface="Helvetica" pitchFamily="2" charset="0"/>
                  <a:cs typeface="Arial"/>
                </a:rPr>
                <a:t>II</a:t>
              </a:r>
              <a:r>
                <a:rPr sz="2400" b="1" u="sng" spc="10" dirty="0">
                  <a:solidFill>
                    <a:srgbClr val="B94700"/>
                  </a:solidFill>
                  <a:latin typeface="Helvetica" pitchFamily="2" charset="0"/>
                  <a:cs typeface="Arial"/>
                </a:rPr>
                <a:t> </a:t>
              </a:r>
              <a:r>
                <a:rPr sz="2400" b="1" u="sng" spc="-10" dirty="0">
                  <a:solidFill>
                    <a:srgbClr val="B94700"/>
                  </a:solidFill>
                  <a:latin typeface="Helvetica" pitchFamily="2" charset="0"/>
                  <a:cs typeface="Arial"/>
                </a:rPr>
                <a:t>Capabilities</a:t>
              </a:r>
              <a:endParaRPr sz="2400" u="sng" dirty="0">
                <a:solidFill>
                  <a:srgbClr val="B94700"/>
                </a:solidFill>
                <a:latin typeface="Helvetica" pitchFamily="2" charset="0"/>
                <a:cs typeface="Arial"/>
              </a:endParaRPr>
            </a:p>
            <a:p>
              <a:pPr marL="12700">
                <a:lnSpc>
                  <a:spcPct val="100000"/>
                </a:lnSpc>
                <a:spcBef>
                  <a:spcPts val="480"/>
                </a:spcBef>
              </a:pPr>
              <a:r>
                <a:rPr sz="2000" dirty="0">
                  <a:solidFill>
                    <a:srgbClr val="002855"/>
                  </a:solidFill>
                  <a:latin typeface="Helvetica" pitchFamily="2" charset="0"/>
                  <a:cs typeface="Arial"/>
                </a:rPr>
                <a:t>Beam</a:t>
              </a:r>
              <a:r>
                <a:rPr sz="2000" spc="-25" dirty="0">
                  <a:solidFill>
                    <a:srgbClr val="002855"/>
                  </a:solidFill>
                  <a:latin typeface="Helvetica" pitchFamily="2" charset="0"/>
                  <a:cs typeface="Arial"/>
                </a:rPr>
                <a:t> </a:t>
              </a:r>
              <a:r>
                <a:rPr sz="2000" spc="-10" dirty="0">
                  <a:solidFill>
                    <a:srgbClr val="002855"/>
                  </a:solidFill>
                  <a:latin typeface="Helvetica" pitchFamily="2" charset="0"/>
                  <a:cs typeface="Arial"/>
                </a:rPr>
                <a:t>Power</a:t>
              </a:r>
              <a:endParaRPr sz="2000" dirty="0">
                <a:solidFill>
                  <a:srgbClr val="002855"/>
                </a:solidFill>
                <a:latin typeface="Helvetica" pitchFamily="2" charset="0"/>
                <a:cs typeface="Arial"/>
              </a:endParaRPr>
            </a:p>
          </p:txBody>
        </p:sp>
        <p:sp>
          <p:nvSpPr>
            <p:cNvPr id="9" name="object 4">
              <a:extLst>
                <a:ext uri="{FF2B5EF4-FFF2-40B4-BE49-F238E27FC236}">
                  <a16:creationId xmlns:a16="http://schemas.microsoft.com/office/drawing/2014/main" id="{CD3EA9FE-F6B0-D131-6718-FEA02631FBB8}"/>
                </a:ext>
              </a:extLst>
            </p:cNvPr>
            <p:cNvSpPr txBox="1"/>
            <p:nvPr/>
          </p:nvSpPr>
          <p:spPr>
            <a:xfrm>
              <a:off x="354228" y="2759921"/>
              <a:ext cx="3248025" cy="756920"/>
            </a:xfrm>
            <a:prstGeom prst="rect">
              <a:avLst/>
            </a:prstGeom>
          </p:spPr>
          <p:txBody>
            <a:bodyPr vert="horz" wrap="square" lIns="0" tIns="7366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55600" indent="-342900">
                <a:lnSpc>
                  <a:spcPct val="100000"/>
                </a:lnSpc>
                <a:spcBef>
                  <a:spcPts val="580"/>
                </a:spcBef>
                <a:buChar char="•"/>
                <a:tabLst>
                  <a:tab pos="354965" algn="l"/>
                  <a:tab pos="355600" algn="l"/>
                </a:tabLst>
              </a:pPr>
              <a:r>
                <a:rPr sz="2000" dirty="0">
                  <a:solidFill>
                    <a:srgbClr val="002855"/>
                  </a:solidFill>
                  <a:latin typeface="Helvetica" pitchFamily="2" charset="0"/>
                  <a:cs typeface="Arial"/>
                </a:rPr>
                <a:t>1.2</a:t>
              </a:r>
              <a:r>
                <a:rPr sz="2000" spc="-35" dirty="0">
                  <a:solidFill>
                    <a:srgbClr val="002855"/>
                  </a:solidFill>
                  <a:latin typeface="Helvetica" pitchFamily="2" charset="0"/>
                  <a:cs typeface="Arial"/>
                </a:rPr>
                <a:t> </a:t>
              </a:r>
              <a:r>
                <a:rPr sz="2000" dirty="0">
                  <a:solidFill>
                    <a:srgbClr val="002855"/>
                  </a:solidFill>
                  <a:latin typeface="Helvetica" pitchFamily="2" charset="0"/>
                  <a:cs typeface="Arial"/>
                </a:rPr>
                <a:t>MW</a:t>
              </a:r>
              <a:r>
                <a:rPr sz="2000" spc="-25" dirty="0">
                  <a:solidFill>
                    <a:srgbClr val="002855"/>
                  </a:solidFill>
                  <a:latin typeface="Helvetica" pitchFamily="2" charset="0"/>
                  <a:cs typeface="Arial"/>
                </a:rPr>
                <a:t> </a:t>
              </a:r>
              <a:r>
                <a:rPr sz="2000" dirty="0">
                  <a:solidFill>
                    <a:srgbClr val="002855"/>
                  </a:solidFill>
                  <a:latin typeface="Helvetica" pitchFamily="2" charset="0"/>
                  <a:cs typeface="Arial"/>
                </a:rPr>
                <a:t>proton</a:t>
              </a:r>
              <a:r>
                <a:rPr sz="2000" spc="-45" dirty="0">
                  <a:solidFill>
                    <a:srgbClr val="002855"/>
                  </a:solidFill>
                  <a:latin typeface="Helvetica" pitchFamily="2" charset="0"/>
                  <a:cs typeface="Arial"/>
                </a:rPr>
                <a:t> </a:t>
              </a:r>
              <a:r>
                <a:rPr sz="2000" spc="-20" dirty="0">
                  <a:solidFill>
                    <a:srgbClr val="002855"/>
                  </a:solidFill>
                  <a:latin typeface="Helvetica" pitchFamily="2" charset="0"/>
                  <a:cs typeface="Arial"/>
                </a:rPr>
                <a:t>beam</a:t>
              </a:r>
              <a:endParaRPr sz="2000" dirty="0">
                <a:solidFill>
                  <a:srgbClr val="002855"/>
                </a:solidFill>
                <a:latin typeface="Helvetica" pitchFamily="2" charset="0"/>
                <a:cs typeface="Arial"/>
              </a:endParaRPr>
            </a:p>
            <a:p>
              <a:pPr marL="355600" indent="-342900">
                <a:lnSpc>
                  <a:spcPct val="100000"/>
                </a:lnSpc>
                <a:spcBef>
                  <a:spcPts val="480"/>
                </a:spcBef>
                <a:buChar char="•"/>
                <a:tabLst>
                  <a:tab pos="354965" algn="l"/>
                  <a:tab pos="355600" algn="l"/>
                </a:tabLst>
              </a:pPr>
              <a:r>
                <a:rPr sz="2000" dirty="0">
                  <a:solidFill>
                    <a:srgbClr val="002855"/>
                  </a:solidFill>
                  <a:latin typeface="Helvetica" pitchFamily="2" charset="0"/>
                  <a:cs typeface="Arial"/>
                </a:rPr>
                <a:t>Upgradeable</a:t>
              </a:r>
              <a:r>
                <a:rPr sz="2000" spc="-40" dirty="0">
                  <a:solidFill>
                    <a:srgbClr val="002855"/>
                  </a:solidFill>
                  <a:latin typeface="Helvetica" pitchFamily="2" charset="0"/>
                  <a:cs typeface="Arial"/>
                </a:rPr>
                <a:t> </a:t>
              </a:r>
              <a:r>
                <a:rPr sz="2000" dirty="0">
                  <a:solidFill>
                    <a:srgbClr val="002855"/>
                  </a:solidFill>
                  <a:latin typeface="Helvetica" pitchFamily="2" charset="0"/>
                  <a:cs typeface="Arial"/>
                </a:rPr>
                <a:t>to</a:t>
              </a:r>
              <a:r>
                <a:rPr sz="2000" spc="5" dirty="0">
                  <a:solidFill>
                    <a:srgbClr val="002855"/>
                  </a:solidFill>
                  <a:latin typeface="Helvetica" pitchFamily="2" charset="0"/>
                  <a:cs typeface="Arial"/>
                </a:rPr>
                <a:t> </a:t>
              </a:r>
              <a:r>
                <a:rPr sz="2000" spc="-10" dirty="0">
                  <a:solidFill>
                    <a:srgbClr val="002855"/>
                  </a:solidFill>
                  <a:latin typeface="Helvetica" pitchFamily="2" charset="0"/>
                  <a:cs typeface="Arial"/>
                </a:rPr>
                <a:t>multi-</a:t>
              </a:r>
              <a:r>
                <a:rPr sz="2000" spc="-25" dirty="0">
                  <a:solidFill>
                    <a:srgbClr val="002855"/>
                  </a:solidFill>
                  <a:latin typeface="Helvetica" pitchFamily="2" charset="0"/>
                  <a:cs typeface="Arial"/>
                </a:rPr>
                <a:t>MW</a:t>
              </a:r>
              <a:endParaRPr sz="2000" dirty="0">
                <a:solidFill>
                  <a:srgbClr val="002855"/>
                </a:solidFill>
                <a:latin typeface="Helvetica" pitchFamily="2" charset="0"/>
                <a:cs typeface="Arial"/>
              </a:endParaRPr>
            </a:p>
          </p:txBody>
        </p:sp>
        <p:sp>
          <p:nvSpPr>
            <p:cNvPr id="10" name="object 5">
              <a:extLst>
                <a:ext uri="{FF2B5EF4-FFF2-40B4-BE49-F238E27FC236}">
                  <a16:creationId xmlns:a16="http://schemas.microsoft.com/office/drawing/2014/main" id="{9D80E764-FE8A-8100-CD48-84E0A2929594}"/>
                </a:ext>
              </a:extLst>
            </p:cNvPr>
            <p:cNvSpPr txBox="1"/>
            <p:nvPr/>
          </p:nvSpPr>
          <p:spPr>
            <a:xfrm>
              <a:off x="125757" y="3551759"/>
              <a:ext cx="3440429" cy="330835"/>
            </a:xfrm>
            <a:prstGeom prst="rect">
              <a:avLst/>
            </a:prstGeom>
          </p:spPr>
          <p:txBody>
            <a:bodyPr vert="horz" wrap="square" lIns="0" tIns="13335"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105"/>
                </a:spcBef>
              </a:pPr>
              <a:r>
                <a:rPr sz="2000" spc="-10">
                  <a:solidFill>
                    <a:srgbClr val="002855"/>
                  </a:solidFill>
                  <a:latin typeface="Helvetica" pitchFamily="2" charset="0"/>
                  <a:cs typeface="Arial"/>
                </a:rPr>
                <a:t>Flexibility,</a:t>
              </a:r>
              <a:r>
                <a:rPr sz="2000" spc="-5">
                  <a:solidFill>
                    <a:srgbClr val="002855"/>
                  </a:solidFill>
                  <a:latin typeface="Helvetica" pitchFamily="2" charset="0"/>
                  <a:cs typeface="Arial"/>
                </a:rPr>
                <a:t> </a:t>
              </a:r>
              <a:r>
                <a:rPr sz="2000" spc="-10">
                  <a:solidFill>
                    <a:srgbClr val="002855"/>
                  </a:solidFill>
                  <a:latin typeface="Helvetica" pitchFamily="2" charset="0"/>
                  <a:cs typeface="Arial"/>
                </a:rPr>
                <a:t>multi-</a:t>
              </a:r>
              <a:r>
                <a:rPr sz="2000">
                  <a:solidFill>
                    <a:srgbClr val="002855"/>
                  </a:solidFill>
                  <a:latin typeface="Helvetica" pitchFamily="2" charset="0"/>
                  <a:cs typeface="Arial"/>
                </a:rPr>
                <a:t>user</a:t>
              </a:r>
              <a:r>
                <a:rPr sz="2000" spc="-55">
                  <a:solidFill>
                    <a:srgbClr val="002855"/>
                  </a:solidFill>
                  <a:latin typeface="Helvetica" pitchFamily="2" charset="0"/>
                  <a:cs typeface="Arial"/>
                </a:rPr>
                <a:t> </a:t>
              </a:r>
              <a:r>
                <a:rPr sz="2000" spc="-10">
                  <a:solidFill>
                    <a:srgbClr val="002855"/>
                  </a:solidFill>
                  <a:latin typeface="Helvetica" pitchFamily="2" charset="0"/>
                  <a:cs typeface="Arial"/>
                </a:rPr>
                <a:t>capability</a:t>
              </a:r>
              <a:endParaRPr sz="2000">
                <a:solidFill>
                  <a:srgbClr val="002855"/>
                </a:solidFill>
                <a:latin typeface="Helvetica" pitchFamily="2" charset="0"/>
                <a:cs typeface="Arial"/>
              </a:endParaRPr>
            </a:p>
          </p:txBody>
        </p:sp>
        <p:sp>
          <p:nvSpPr>
            <p:cNvPr id="11" name="object 6">
              <a:extLst>
                <a:ext uri="{FF2B5EF4-FFF2-40B4-BE49-F238E27FC236}">
                  <a16:creationId xmlns:a16="http://schemas.microsoft.com/office/drawing/2014/main" id="{59B787C9-AAF8-BA23-6BB3-AABD4A78677B}"/>
                </a:ext>
              </a:extLst>
            </p:cNvPr>
            <p:cNvSpPr txBox="1"/>
            <p:nvPr/>
          </p:nvSpPr>
          <p:spPr>
            <a:xfrm>
              <a:off x="354228" y="3857200"/>
              <a:ext cx="2543810" cy="1122680"/>
            </a:xfrm>
            <a:prstGeom prst="rect">
              <a:avLst/>
            </a:prstGeom>
          </p:spPr>
          <p:txBody>
            <a:bodyPr vert="horz" wrap="square" lIns="0" tIns="7366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355600" indent="-342900">
                <a:lnSpc>
                  <a:spcPct val="100000"/>
                </a:lnSpc>
                <a:spcBef>
                  <a:spcPts val="580"/>
                </a:spcBef>
                <a:buChar char="•"/>
                <a:tabLst>
                  <a:tab pos="354965" algn="l"/>
                  <a:tab pos="355600" algn="l"/>
                </a:tabLst>
              </a:pPr>
              <a:r>
                <a:rPr sz="2000" spc="-20" dirty="0">
                  <a:solidFill>
                    <a:srgbClr val="FF0000"/>
                  </a:solidFill>
                  <a:latin typeface="Helvetica" pitchFamily="2" charset="0"/>
                  <a:cs typeface="Arial"/>
                </a:rPr>
                <a:t>CW-</a:t>
              </a:r>
              <a:r>
                <a:rPr sz="2000" spc="-10" dirty="0">
                  <a:solidFill>
                    <a:srgbClr val="FF0000"/>
                  </a:solidFill>
                  <a:latin typeface="Helvetica" pitchFamily="2" charset="0"/>
                  <a:cs typeface="Arial"/>
                </a:rPr>
                <a:t>compatible</a:t>
              </a:r>
              <a:endParaRPr sz="2000" dirty="0">
                <a:solidFill>
                  <a:srgbClr val="FF0000"/>
                </a:solidFill>
                <a:latin typeface="Helvetica" pitchFamily="2" charset="0"/>
                <a:cs typeface="Arial"/>
              </a:endParaRPr>
            </a:p>
            <a:p>
              <a:pPr marL="355600" indent="-342900">
                <a:lnSpc>
                  <a:spcPct val="100000"/>
                </a:lnSpc>
                <a:spcBef>
                  <a:spcPts val="480"/>
                </a:spcBef>
                <a:buChar char="•"/>
                <a:tabLst>
                  <a:tab pos="354965" algn="l"/>
                  <a:tab pos="355600" algn="l"/>
                </a:tabLst>
              </a:pPr>
              <a:r>
                <a:rPr sz="2000" dirty="0">
                  <a:solidFill>
                    <a:srgbClr val="002855"/>
                  </a:solidFill>
                  <a:latin typeface="Helvetica" pitchFamily="2" charset="0"/>
                  <a:cs typeface="Arial"/>
                </a:rPr>
                <a:t>Customized</a:t>
              </a:r>
              <a:r>
                <a:rPr sz="2000" spc="-45" dirty="0">
                  <a:solidFill>
                    <a:srgbClr val="002855"/>
                  </a:solidFill>
                  <a:latin typeface="Helvetica" pitchFamily="2" charset="0"/>
                  <a:cs typeface="Arial"/>
                </a:rPr>
                <a:t> </a:t>
              </a:r>
              <a:r>
                <a:rPr sz="2000" spc="-20" dirty="0">
                  <a:solidFill>
                    <a:srgbClr val="002855"/>
                  </a:solidFill>
                  <a:latin typeface="Helvetica" pitchFamily="2" charset="0"/>
                  <a:cs typeface="Arial"/>
                </a:rPr>
                <a:t>beams</a:t>
              </a:r>
              <a:endParaRPr sz="2000" dirty="0">
                <a:solidFill>
                  <a:srgbClr val="002855"/>
                </a:solidFill>
                <a:latin typeface="Helvetica" pitchFamily="2" charset="0"/>
                <a:cs typeface="Arial"/>
              </a:endParaRPr>
            </a:p>
            <a:p>
              <a:pPr marL="355600" indent="-342900">
                <a:lnSpc>
                  <a:spcPct val="100000"/>
                </a:lnSpc>
                <a:spcBef>
                  <a:spcPts val="480"/>
                </a:spcBef>
                <a:buChar char="•"/>
                <a:tabLst>
                  <a:tab pos="354965" algn="l"/>
                  <a:tab pos="355600" algn="l"/>
                </a:tabLst>
              </a:pPr>
              <a:r>
                <a:rPr sz="2000" spc="-10" dirty="0">
                  <a:solidFill>
                    <a:srgbClr val="002855"/>
                  </a:solidFill>
                  <a:latin typeface="Helvetica" pitchFamily="2" charset="0"/>
                  <a:cs typeface="Arial"/>
                </a:rPr>
                <a:t>Multi-</a:t>
              </a:r>
              <a:r>
                <a:rPr sz="2000" dirty="0">
                  <a:solidFill>
                    <a:srgbClr val="002855"/>
                  </a:solidFill>
                  <a:latin typeface="Helvetica" pitchFamily="2" charset="0"/>
                  <a:cs typeface="Arial"/>
                </a:rPr>
                <a:t>user</a:t>
              </a:r>
              <a:r>
                <a:rPr sz="2000" spc="10" dirty="0">
                  <a:solidFill>
                    <a:srgbClr val="002855"/>
                  </a:solidFill>
                  <a:latin typeface="Helvetica" pitchFamily="2" charset="0"/>
                  <a:cs typeface="Arial"/>
                </a:rPr>
                <a:t> </a:t>
              </a:r>
              <a:r>
                <a:rPr sz="2000" spc="-10" dirty="0">
                  <a:solidFill>
                    <a:srgbClr val="002855"/>
                  </a:solidFill>
                  <a:latin typeface="Helvetica" pitchFamily="2" charset="0"/>
                  <a:cs typeface="Arial"/>
                </a:rPr>
                <a:t>delivery</a:t>
              </a:r>
              <a:endParaRPr sz="2000" dirty="0">
                <a:solidFill>
                  <a:srgbClr val="002855"/>
                </a:solidFill>
                <a:latin typeface="Helvetica" pitchFamily="2" charset="0"/>
                <a:cs typeface="Arial"/>
              </a:endParaRPr>
            </a:p>
          </p:txBody>
        </p:sp>
        <p:sp>
          <p:nvSpPr>
            <p:cNvPr id="12" name="object 7">
              <a:extLst>
                <a:ext uri="{FF2B5EF4-FFF2-40B4-BE49-F238E27FC236}">
                  <a16:creationId xmlns:a16="http://schemas.microsoft.com/office/drawing/2014/main" id="{D2A08EF3-94FE-BFCB-7788-9ED3AD9C3042}"/>
                </a:ext>
              </a:extLst>
            </p:cNvPr>
            <p:cNvSpPr txBox="1"/>
            <p:nvPr/>
          </p:nvSpPr>
          <p:spPr>
            <a:xfrm>
              <a:off x="125503" y="4954416"/>
              <a:ext cx="2967355" cy="1062355"/>
            </a:xfrm>
            <a:prstGeom prst="rect">
              <a:avLst/>
            </a:prstGeom>
          </p:spPr>
          <p:txBody>
            <a:bodyPr vert="horz" wrap="square" lIns="0" tIns="73660" rIns="0" bIns="0"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2700">
                <a:lnSpc>
                  <a:spcPct val="100000"/>
                </a:lnSpc>
                <a:spcBef>
                  <a:spcPts val="580"/>
                </a:spcBef>
              </a:pPr>
              <a:r>
                <a:rPr sz="2000" spc="-10" dirty="0">
                  <a:solidFill>
                    <a:srgbClr val="002855"/>
                  </a:solidFill>
                  <a:latin typeface="Helvetica" pitchFamily="2" charset="0"/>
                  <a:cs typeface="Arial"/>
                </a:rPr>
                <a:t>Reliability</a:t>
              </a:r>
              <a:endParaRPr sz="2000" dirty="0">
                <a:solidFill>
                  <a:srgbClr val="002855"/>
                </a:solidFill>
                <a:latin typeface="Helvetica" pitchFamily="2" charset="0"/>
                <a:cs typeface="Arial"/>
              </a:endParaRPr>
            </a:p>
            <a:p>
              <a:pPr marL="581025" marR="5080" indent="-342900">
                <a:lnSpc>
                  <a:spcPct val="100000"/>
                </a:lnSpc>
                <a:spcBef>
                  <a:spcPts val="480"/>
                </a:spcBef>
                <a:buChar char="•"/>
                <a:tabLst>
                  <a:tab pos="581025" algn="l"/>
                  <a:tab pos="581660" algn="l"/>
                </a:tabLst>
              </a:pPr>
              <a:r>
                <a:rPr sz="2000" dirty="0">
                  <a:solidFill>
                    <a:srgbClr val="002855"/>
                  </a:solidFill>
                  <a:latin typeface="Helvetica" pitchFamily="2" charset="0"/>
                  <a:cs typeface="Arial"/>
                </a:rPr>
                <a:t>Modernizes</a:t>
              </a:r>
              <a:r>
                <a:rPr sz="2000" spc="-55" dirty="0">
                  <a:solidFill>
                    <a:srgbClr val="002855"/>
                  </a:solidFill>
                  <a:latin typeface="Helvetica" pitchFamily="2" charset="0"/>
                  <a:cs typeface="Arial"/>
                </a:rPr>
                <a:t> </a:t>
              </a:r>
              <a:r>
                <a:rPr sz="2000" spc="-10" dirty="0">
                  <a:solidFill>
                    <a:srgbClr val="002855"/>
                  </a:solidFill>
                  <a:latin typeface="Helvetica" pitchFamily="2" charset="0"/>
                  <a:cs typeface="Arial"/>
                </a:rPr>
                <a:t>Fermilab </a:t>
              </a:r>
              <a:r>
                <a:rPr sz="2000" dirty="0">
                  <a:solidFill>
                    <a:srgbClr val="002855"/>
                  </a:solidFill>
                  <a:latin typeface="Helvetica" pitchFamily="2" charset="0"/>
                  <a:cs typeface="Arial"/>
                </a:rPr>
                <a:t>accel</a:t>
              </a:r>
              <a:r>
                <a:rPr sz="2000" spc="-20" dirty="0">
                  <a:solidFill>
                    <a:srgbClr val="002855"/>
                  </a:solidFill>
                  <a:latin typeface="Helvetica" pitchFamily="2" charset="0"/>
                  <a:cs typeface="Arial"/>
                </a:rPr>
                <a:t> </a:t>
              </a:r>
              <a:r>
                <a:rPr sz="2000" spc="-10" dirty="0">
                  <a:solidFill>
                    <a:srgbClr val="002855"/>
                  </a:solidFill>
                  <a:latin typeface="Helvetica" pitchFamily="2" charset="0"/>
                  <a:cs typeface="Arial"/>
                </a:rPr>
                <a:t>complex</a:t>
              </a:r>
              <a:endParaRPr sz="2000" dirty="0">
                <a:solidFill>
                  <a:srgbClr val="002855"/>
                </a:solidFill>
                <a:latin typeface="Helvetica" pitchFamily="2" charset="0"/>
                <a:cs typeface="Arial"/>
              </a:endParaRPr>
            </a:p>
          </p:txBody>
        </p:sp>
      </p:grpSp>
      <p:sp>
        <p:nvSpPr>
          <p:cNvPr id="2" name="Freeform: Shape 1">
            <a:extLst>
              <a:ext uri="{FF2B5EF4-FFF2-40B4-BE49-F238E27FC236}">
                <a16:creationId xmlns:a16="http://schemas.microsoft.com/office/drawing/2014/main" id="{17DDF093-8065-D24C-D451-E6B17627CF07}"/>
              </a:ext>
            </a:extLst>
          </p:cNvPr>
          <p:cNvSpPr/>
          <p:nvPr/>
        </p:nvSpPr>
        <p:spPr>
          <a:xfrm>
            <a:off x="499232" y="3108960"/>
            <a:ext cx="2175387" cy="716280"/>
          </a:xfrm>
          <a:custGeom>
            <a:avLst/>
            <a:gdLst>
              <a:gd name="csX0" fmla="*/ 990600 w 2278380"/>
              <a:gd name="csY0" fmla="*/ 0 h 716280"/>
              <a:gd name="csX1" fmla="*/ 990600 w 2278380"/>
              <a:gd name="csY1" fmla="*/ 350520 h 716280"/>
              <a:gd name="csX2" fmla="*/ 0 w 2278380"/>
              <a:gd name="csY2" fmla="*/ 350520 h 716280"/>
              <a:gd name="csX3" fmla="*/ 0 w 2278380"/>
              <a:gd name="csY3" fmla="*/ 716280 h 716280"/>
              <a:gd name="csX4" fmla="*/ 2278380 w 2278380"/>
              <a:gd name="csY4" fmla="*/ 716280 h 716280"/>
              <a:gd name="csX5" fmla="*/ 2278380 w 2278380"/>
              <a:gd name="csY5" fmla="*/ 312420 h 716280"/>
              <a:gd name="csX6" fmla="*/ 2164080 w 2278380"/>
              <a:gd name="csY6" fmla="*/ 312420 h 716280"/>
              <a:gd name="csX7" fmla="*/ 2164080 w 2278380"/>
              <a:gd name="csY7" fmla="*/ 22860 h 716280"/>
              <a:gd name="csX8" fmla="*/ 990600 w 2278380"/>
              <a:gd name="csY8" fmla="*/ 0 h 716280"/>
              <a:gd name="csX0" fmla="*/ 990600 w 2278380"/>
              <a:gd name="csY0" fmla="*/ 0 h 716280"/>
              <a:gd name="csX1" fmla="*/ 990600 w 2278380"/>
              <a:gd name="csY1" fmla="*/ 350520 h 716280"/>
              <a:gd name="csX2" fmla="*/ 0 w 2278380"/>
              <a:gd name="csY2" fmla="*/ 350520 h 716280"/>
              <a:gd name="csX3" fmla="*/ 0 w 2278380"/>
              <a:gd name="csY3" fmla="*/ 716280 h 716280"/>
              <a:gd name="csX4" fmla="*/ 2278380 w 2278380"/>
              <a:gd name="csY4" fmla="*/ 716280 h 716280"/>
              <a:gd name="csX5" fmla="*/ 2278380 w 2278380"/>
              <a:gd name="csY5" fmla="*/ 312420 h 716280"/>
              <a:gd name="csX6" fmla="*/ 2164080 w 2278380"/>
              <a:gd name="csY6" fmla="*/ 312420 h 716280"/>
              <a:gd name="csX7" fmla="*/ 2156460 w 2278380"/>
              <a:gd name="csY7" fmla="*/ 0 h 716280"/>
              <a:gd name="csX8" fmla="*/ 990600 w 2278380"/>
              <a:gd name="csY8" fmla="*/ 0 h 7162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278380" h="716280">
                <a:moveTo>
                  <a:pt x="990600" y="0"/>
                </a:moveTo>
                <a:lnTo>
                  <a:pt x="990600" y="350520"/>
                </a:lnTo>
                <a:lnTo>
                  <a:pt x="0" y="350520"/>
                </a:lnTo>
                <a:lnTo>
                  <a:pt x="0" y="716280"/>
                </a:lnTo>
                <a:lnTo>
                  <a:pt x="2278380" y="716280"/>
                </a:lnTo>
                <a:lnTo>
                  <a:pt x="2278380" y="312420"/>
                </a:lnTo>
                <a:lnTo>
                  <a:pt x="2164080" y="312420"/>
                </a:lnTo>
                <a:lnTo>
                  <a:pt x="2156460" y="0"/>
                </a:lnTo>
                <a:lnTo>
                  <a:pt x="990600" y="0"/>
                </a:lnTo>
                <a:close/>
              </a:path>
            </a:pathLst>
          </a:cu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FA0D0B0A-CD1C-1BED-9FD7-6599411B489E}"/>
              </a:ext>
            </a:extLst>
          </p:cNvPr>
          <p:cNvSpPr/>
          <p:nvPr/>
        </p:nvSpPr>
        <p:spPr>
          <a:xfrm>
            <a:off x="8179552" y="2942148"/>
            <a:ext cx="2340207" cy="308354"/>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reeform: Shape 26">
            <a:extLst>
              <a:ext uri="{FF2B5EF4-FFF2-40B4-BE49-F238E27FC236}">
                <a16:creationId xmlns:a16="http://schemas.microsoft.com/office/drawing/2014/main" id="{4D1BE117-C7EF-394E-C585-00BD045FD32E}"/>
              </a:ext>
            </a:extLst>
          </p:cNvPr>
          <p:cNvSpPr/>
          <p:nvPr/>
        </p:nvSpPr>
        <p:spPr>
          <a:xfrm>
            <a:off x="2781299" y="3149234"/>
            <a:ext cx="5294775" cy="581789"/>
          </a:xfrm>
          <a:custGeom>
            <a:avLst/>
            <a:gdLst>
              <a:gd name="csX0" fmla="*/ 0 w 5273040"/>
              <a:gd name="csY0" fmla="*/ 1183274 h 1256697"/>
              <a:gd name="csX1" fmla="*/ 685800 w 5273040"/>
              <a:gd name="csY1" fmla="*/ 1236614 h 1256697"/>
              <a:gd name="csX2" fmla="*/ 1120140 w 5273040"/>
              <a:gd name="csY2" fmla="*/ 886094 h 1256697"/>
              <a:gd name="csX3" fmla="*/ 1699260 w 5273040"/>
              <a:gd name="csY3" fmla="*/ 893714 h 1256697"/>
              <a:gd name="csX4" fmla="*/ 2057400 w 5273040"/>
              <a:gd name="csY4" fmla="*/ 550814 h 1256697"/>
              <a:gd name="csX5" fmla="*/ 2598420 w 5273040"/>
              <a:gd name="csY5" fmla="*/ 482234 h 1256697"/>
              <a:gd name="csX6" fmla="*/ 2979420 w 5273040"/>
              <a:gd name="csY6" fmla="*/ 543194 h 1256697"/>
              <a:gd name="csX7" fmla="*/ 3520440 w 5273040"/>
              <a:gd name="csY7" fmla="*/ 657494 h 1256697"/>
              <a:gd name="csX8" fmla="*/ 4008120 w 5273040"/>
              <a:gd name="csY8" fmla="*/ 596534 h 1256697"/>
              <a:gd name="csX9" fmla="*/ 4320540 w 5273040"/>
              <a:gd name="csY9" fmla="*/ 421274 h 1256697"/>
              <a:gd name="csX10" fmla="*/ 4594860 w 5273040"/>
              <a:gd name="csY10" fmla="*/ 63134 h 1256697"/>
              <a:gd name="csX11" fmla="*/ 5273040 w 5273040"/>
              <a:gd name="csY11" fmla="*/ 2174 h 125669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5273040" h="1256697">
                <a:moveTo>
                  <a:pt x="0" y="1183274"/>
                </a:moveTo>
                <a:cubicBezTo>
                  <a:pt x="249555" y="1234709"/>
                  <a:pt x="499110" y="1286144"/>
                  <a:pt x="685800" y="1236614"/>
                </a:cubicBezTo>
                <a:cubicBezTo>
                  <a:pt x="872490" y="1187084"/>
                  <a:pt x="951230" y="943244"/>
                  <a:pt x="1120140" y="886094"/>
                </a:cubicBezTo>
                <a:cubicBezTo>
                  <a:pt x="1289050" y="828944"/>
                  <a:pt x="1543050" y="949594"/>
                  <a:pt x="1699260" y="893714"/>
                </a:cubicBezTo>
                <a:cubicBezTo>
                  <a:pt x="1855470" y="837834"/>
                  <a:pt x="1907540" y="619394"/>
                  <a:pt x="2057400" y="550814"/>
                </a:cubicBezTo>
                <a:cubicBezTo>
                  <a:pt x="2207260" y="482234"/>
                  <a:pt x="2444750" y="483504"/>
                  <a:pt x="2598420" y="482234"/>
                </a:cubicBezTo>
                <a:cubicBezTo>
                  <a:pt x="2752090" y="480964"/>
                  <a:pt x="2825750" y="513984"/>
                  <a:pt x="2979420" y="543194"/>
                </a:cubicBezTo>
                <a:cubicBezTo>
                  <a:pt x="3133090" y="572404"/>
                  <a:pt x="3348990" y="648604"/>
                  <a:pt x="3520440" y="657494"/>
                </a:cubicBezTo>
                <a:cubicBezTo>
                  <a:pt x="3691890" y="666384"/>
                  <a:pt x="3874770" y="635904"/>
                  <a:pt x="4008120" y="596534"/>
                </a:cubicBezTo>
                <a:cubicBezTo>
                  <a:pt x="4141470" y="557164"/>
                  <a:pt x="4222750" y="510174"/>
                  <a:pt x="4320540" y="421274"/>
                </a:cubicBezTo>
                <a:cubicBezTo>
                  <a:pt x="4418330" y="332374"/>
                  <a:pt x="4436110" y="132984"/>
                  <a:pt x="4594860" y="63134"/>
                </a:cubicBezTo>
                <a:cubicBezTo>
                  <a:pt x="4753610" y="-6716"/>
                  <a:pt x="5013325" y="-2271"/>
                  <a:pt x="5273040" y="2174"/>
                </a:cubicBezTo>
              </a:path>
            </a:pathLst>
          </a:custGeom>
          <a:noFill/>
          <a:ln>
            <a:solidFill>
              <a:srgbClr val="FF0000"/>
            </a:solidFill>
            <a:prstDash val="dash"/>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217050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32"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amond(out)">
                                      <p:cBhvr>
                                        <p:cTn id="7" dur="1500"/>
                                        <p:tgtEl>
                                          <p:spTgt spid="7"/>
                                        </p:tgtEl>
                                      </p:cBhvr>
                                    </p:animEffect>
                                  </p:childTnLst>
                                </p:cTn>
                              </p:par>
                            </p:childTnLst>
                          </p:cTn>
                        </p:par>
                        <p:par>
                          <p:cTn id="8" fill="hold">
                            <p:stCondLst>
                              <p:cond delay="1500"/>
                            </p:stCondLst>
                            <p:childTnLst>
                              <p:par>
                                <p:cTn id="9" presetID="21" presetClass="entr" presetSubtype="1" repeatCount="2000" fill="hold" grpId="0" nodeType="after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500"/>
                                        <p:tgtEl>
                                          <p:spTgt spid="2"/>
                                        </p:tgtEl>
                                      </p:cBhvr>
                                    </p:animEffect>
                                  </p:childTnLst>
                                </p:cTn>
                              </p:par>
                            </p:childTnLst>
                          </p:cTn>
                        </p:par>
                      </p:childTnLst>
                    </p:cTn>
                  </p:par>
                  <p:par>
                    <p:cTn id="12" fill="hold">
                      <p:stCondLst>
                        <p:cond delay="indefinite"/>
                      </p:stCondLst>
                      <p:childTnLst>
                        <p:par>
                          <p:cTn id="13" fill="hold">
                            <p:stCondLst>
                              <p:cond delay="0"/>
                            </p:stCondLst>
                            <p:childTnLst>
                              <p:par>
                                <p:cTn id="14" presetID="8" presetClass="entr" presetSubtype="32" fill="hold" grpId="0" nodeType="click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diamond(out)">
                                      <p:cBhvr>
                                        <p:cTn id="16" dur="1500"/>
                                        <p:tgtEl>
                                          <p:spTgt spid="24"/>
                                        </p:tgtEl>
                                      </p:cBhvr>
                                    </p:animEffect>
                                  </p:childTnLst>
                                </p:cTn>
                              </p:par>
                              <p:par>
                                <p:cTn id="17" presetID="22" presetClass="entr" presetSubtype="8" fill="hold" grpId="0" nodeType="withEffect">
                                  <p:stCondLst>
                                    <p:cond delay="50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1500"/>
                                        <p:tgtEl>
                                          <p:spTgt spid="2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500"/>
                                        <p:tgtEl>
                                          <p:spTgt spid="26"/>
                                        </p:tgtEl>
                                      </p:cBhvr>
                                    </p:animEffect>
                                  </p:childTnLst>
                                </p:cTn>
                              </p:par>
                              <p:par>
                                <p:cTn id="24" presetID="10" presetClass="exit" presetSubtype="0" fill="hold" grpId="1" nodeType="withEffect">
                                  <p:stCondLst>
                                    <p:cond delay="250"/>
                                  </p:stCondLst>
                                  <p:childTnLst>
                                    <p:animEffect transition="out" filter="fade">
                                      <p:cBhvr>
                                        <p:cTn id="25" dur="1000"/>
                                        <p:tgtEl>
                                          <p:spTgt spid="27"/>
                                        </p:tgtEl>
                                      </p:cBhvr>
                                    </p:animEffect>
                                    <p:set>
                                      <p:cBhvr>
                                        <p:cTn id="26" dur="1" fill="hold">
                                          <p:stCondLst>
                                            <p:cond delay="999"/>
                                          </p:stCondLst>
                                        </p:cTn>
                                        <p:tgtEl>
                                          <p:spTgt spid="2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 grpId="0" animBg="1"/>
      <p:bldP spid="26" grpId="0" animBg="1"/>
      <p:bldP spid="27" grpId="0" animBg="1"/>
      <p:bldP spid="27" grpId="1"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4157A56-BA0A-C15E-4B7F-2B389F4054A1}"/>
              </a:ext>
            </a:extLst>
          </p:cNvPr>
          <p:cNvSpPr>
            <a:spLocks noGrp="1"/>
          </p:cNvSpPr>
          <p:nvPr>
            <p:ph type="title"/>
          </p:nvPr>
        </p:nvSpPr>
        <p:spPr/>
        <p:txBody>
          <a:bodyPr/>
          <a:lstStyle/>
          <a:p>
            <a:r>
              <a:rPr lang="en-US" dirty="0"/>
              <a:t>PIP-II Accelerator Overview</a:t>
            </a:r>
          </a:p>
        </p:txBody>
      </p:sp>
      <p:sp>
        <p:nvSpPr>
          <p:cNvPr id="4" name="Text Placeholder 3">
            <a:extLst>
              <a:ext uri="{FF2B5EF4-FFF2-40B4-BE49-F238E27FC236}">
                <a16:creationId xmlns:a16="http://schemas.microsoft.com/office/drawing/2014/main" id="{2BFCDAC0-D442-BB3D-A97D-4DA6324B4A60}"/>
              </a:ext>
            </a:extLst>
          </p:cNvPr>
          <p:cNvSpPr>
            <a:spLocks noGrp="1"/>
          </p:cNvSpPr>
          <p:nvPr>
            <p:ph type="body" sz="quarter" idx="37"/>
          </p:nvPr>
        </p:nvSpPr>
        <p:spPr/>
        <p:txBody>
          <a:bodyPr/>
          <a:lstStyle/>
          <a:p>
            <a:r>
              <a:rPr lang="en-US" dirty="0"/>
              <a:t>Defining parameters</a:t>
            </a:r>
          </a:p>
        </p:txBody>
      </p:sp>
      <p:sp>
        <p:nvSpPr>
          <p:cNvPr id="5" name="Footer Placeholder 4">
            <a:extLst>
              <a:ext uri="{FF2B5EF4-FFF2-40B4-BE49-F238E27FC236}">
                <a16:creationId xmlns:a16="http://schemas.microsoft.com/office/drawing/2014/main" id="{8FDF79AC-53F0-6947-E528-93597DB3384C}"/>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6B29ED22-946F-B379-EEFE-CD810B6F8073}"/>
              </a:ext>
            </a:extLst>
          </p:cNvPr>
          <p:cNvSpPr>
            <a:spLocks noGrp="1"/>
          </p:cNvSpPr>
          <p:nvPr>
            <p:ph type="sldNum" sz="quarter" idx="40"/>
          </p:nvPr>
        </p:nvSpPr>
        <p:spPr/>
        <p:txBody>
          <a:bodyPr/>
          <a:lstStyle/>
          <a:p>
            <a:fld id="{F4BAA12D-5F28-3140-935A-44BF4B54B6B6}" type="slidenum">
              <a:rPr lang="en-US" smtClean="0"/>
              <a:pPr/>
              <a:t>7</a:t>
            </a:fld>
            <a:endParaRPr lang="en-US" dirty="0"/>
          </a:p>
        </p:txBody>
      </p:sp>
      <p:pic>
        <p:nvPicPr>
          <p:cNvPr id="7" name="Content Placeholder 3">
            <a:extLst>
              <a:ext uri="{FF2B5EF4-FFF2-40B4-BE49-F238E27FC236}">
                <a16:creationId xmlns:a16="http://schemas.microsoft.com/office/drawing/2014/main" id="{DE622DD0-B1BA-87FB-19B1-8B119FF60D47}"/>
              </a:ext>
            </a:extLst>
          </p:cNvPr>
          <p:cNvPicPr>
            <a:picLocks noChangeAspect="1"/>
          </p:cNvPicPr>
          <p:nvPr/>
        </p:nvPicPr>
        <p:blipFill rotWithShape="1">
          <a:blip r:embed="rId2"/>
          <a:srcRect l="824" t="1934" r="4144" b="1476"/>
          <a:stretch/>
        </p:blipFill>
        <p:spPr>
          <a:xfrm>
            <a:off x="522672" y="1467071"/>
            <a:ext cx="8523892" cy="4992274"/>
          </a:xfrm>
          <a:prstGeom prst="rect">
            <a:avLst/>
          </a:prstGeom>
        </p:spPr>
      </p:pic>
      <p:pic>
        <p:nvPicPr>
          <p:cNvPr id="10" name="Picture 9">
            <a:extLst>
              <a:ext uri="{FF2B5EF4-FFF2-40B4-BE49-F238E27FC236}">
                <a16:creationId xmlns:a16="http://schemas.microsoft.com/office/drawing/2014/main" id="{C44EA17E-1D7D-AB14-4B8F-9EB3B231B7A8}"/>
              </a:ext>
            </a:extLst>
          </p:cNvPr>
          <p:cNvPicPr>
            <a:picLocks noChangeAspect="1"/>
          </p:cNvPicPr>
          <p:nvPr/>
        </p:nvPicPr>
        <p:blipFill>
          <a:blip r:embed="rId3"/>
          <a:srcRect b="53211"/>
          <a:stretch>
            <a:fillRect/>
          </a:stretch>
        </p:blipFill>
        <p:spPr>
          <a:xfrm>
            <a:off x="5847784" y="2549950"/>
            <a:ext cx="5821544" cy="1980004"/>
          </a:xfrm>
          <a:prstGeom prst="rect">
            <a:avLst/>
          </a:prstGeom>
        </p:spPr>
      </p:pic>
      <p:sp>
        <p:nvSpPr>
          <p:cNvPr id="11" name="Rectangle: Rounded Corners 10">
            <a:extLst>
              <a:ext uri="{FF2B5EF4-FFF2-40B4-BE49-F238E27FC236}">
                <a16:creationId xmlns:a16="http://schemas.microsoft.com/office/drawing/2014/main" id="{32209360-9152-C944-55FD-7FAB139BC8A3}"/>
              </a:ext>
            </a:extLst>
          </p:cNvPr>
          <p:cNvSpPr/>
          <p:nvPr/>
        </p:nvSpPr>
        <p:spPr>
          <a:xfrm>
            <a:off x="7840980" y="2888483"/>
            <a:ext cx="1066800" cy="1523497"/>
          </a:xfrm>
          <a:prstGeom prst="roundRect">
            <a:avLst/>
          </a:prstGeom>
          <a:noFill/>
          <a:ln w="38100">
            <a:solidFill>
              <a:srgbClr val="FF0000"/>
            </a:solid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AF45FED3-A8AC-72E4-7819-8C91F83D9539}"/>
              </a:ext>
            </a:extLst>
          </p:cNvPr>
          <p:cNvCxnSpPr>
            <a:cxnSpLocks/>
          </p:cNvCxnSpPr>
          <p:nvPr/>
        </p:nvCxnSpPr>
        <p:spPr>
          <a:xfrm>
            <a:off x="9128760" y="3063240"/>
            <a:ext cx="472440" cy="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D717183B-3EC1-C692-3160-B288CD404C03}"/>
              </a:ext>
            </a:extLst>
          </p:cNvPr>
          <p:cNvCxnSpPr>
            <a:cxnSpLocks/>
          </p:cNvCxnSpPr>
          <p:nvPr/>
        </p:nvCxnSpPr>
        <p:spPr>
          <a:xfrm>
            <a:off x="9128760" y="3358515"/>
            <a:ext cx="472440" cy="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CF2BEE1C-4B26-54DE-596C-9848BE370836}"/>
              </a:ext>
            </a:extLst>
          </p:cNvPr>
          <p:cNvCxnSpPr>
            <a:cxnSpLocks/>
          </p:cNvCxnSpPr>
          <p:nvPr/>
        </p:nvCxnSpPr>
        <p:spPr>
          <a:xfrm>
            <a:off x="9128760" y="3653790"/>
            <a:ext cx="472440" cy="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E4220C9D-6B33-87D9-1DBE-09DA1D4F6A68}"/>
              </a:ext>
            </a:extLst>
          </p:cNvPr>
          <p:cNvCxnSpPr>
            <a:cxnSpLocks/>
          </p:cNvCxnSpPr>
          <p:nvPr/>
        </p:nvCxnSpPr>
        <p:spPr>
          <a:xfrm>
            <a:off x="9128760" y="3949065"/>
            <a:ext cx="472440" cy="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4BDBA349-FF8E-079E-CEEB-DC2D38B6A521}"/>
              </a:ext>
            </a:extLst>
          </p:cNvPr>
          <p:cNvCxnSpPr>
            <a:cxnSpLocks/>
          </p:cNvCxnSpPr>
          <p:nvPr/>
        </p:nvCxnSpPr>
        <p:spPr>
          <a:xfrm>
            <a:off x="9128760" y="4244340"/>
            <a:ext cx="472440" cy="0"/>
          </a:xfrm>
          <a:prstGeom prst="straightConnector1">
            <a:avLst/>
          </a:prstGeom>
          <a:ln w="57150">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0838945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heel(1)">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7" presetClass="path" presetSubtype="0" accel="25000" decel="50000" fill="hold" grpId="1" nodeType="clickEffect">
                                  <p:stCondLst>
                                    <p:cond delay="0"/>
                                  </p:stCondLst>
                                  <p:childTnLst>
                                    <p:animMotion origin="layout" path="M 1.04167E-6 4.07407E-6 L 0.04141 -0.13449 C 0.05 -0.16482 0.06289 -0.18102 0.07656 -0.18102 C 0.09193 -0.18102 0.1043 -0.16482 0.11289 -0.13449 L 0.15443 4.07407E-6 " pathEditMode="relative" rAng="0" ptsTypes="AAAAA">
                                      <p:cBhvr>
                                        <p:cTn id="11" dur="1000" fill="hold"/>
                                        <p:tgtEl>
                                          <p:spTgt spid="11"/>
                                        </p:tgtEl>
                                        <p:attrNameLst>
                                          <p:attrName>ppt_x</p:attrName>
                                          <p:attrName>ppt_y</p:attrName>
                                        </p:attrNameLst>
                                      </p:cBhvr>
                                      <p:rCtr x="7721" y="-9051"/>
                                    </p:animMotion>
                                  </p:childTnLst>
                                </p:cTn>
                              </p:par>
                              <p:par>
                                <p:cTn id="12" presetID="10" presetClass="entr" presetSubtype="0" fill="hold" nodeType="withEffect">
                                  <p:stCondLst>
                                    <p:cond delay="50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par>
                                <p:cTn id="15" presetID="10" presetClass="entr" presetSubtype="0" fill="hold" nodeType="withEffect">
                                  <p:stCondLst>
                                    <p:cond delay="50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childTnLst>
                                </p:cTn>
                              </p:par>
                              <p:par>
                                <p:cTn id="18" presetID="10" presetClass="entr" presetSubtype="0" fill="hold" nodeType="withEffect">
                                  <p:stCondLst>
                                    <p:cond delay="50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000"/>
                                        <p:tgtEl>
                                          <p:spTgt spid="13"/>
                                        </p:tgtEl>
                                      </p:cBhvr>
                                    </p:animEffect>
                                  </p:childTnLst>
                                </p:cTn>
                              </p:par>
                              <p:par>
                                <p:cTn id="21" presetID="10"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childTnLst>
                                </p:cTn>
                              </p:par>
                              <p:par>
                                <p:cTn id="24" presetID="10" presetClass="entr" presetSubtype="0" fill="hold" nodeType="withEffect">
                                  <p:stCondLst>
                                    <p:cond delay="50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0B28B0-1047-86E9-A7AF-B0DFC7D97D6F}"/>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A90A26A4-095C-29AA-72D2-A0053BF0507D}"/>
              </a:ext>
            </a:extLst>
          </p:cNvPr>
          <p:cNvPicPr>
            <a:picLocks noChangeAspect="1"/>
          </p:cNvPicPr>
          <p:nvPr/>
        </p:nvPicPr>
        <p:blipFill>
          <a:blip r:embed="rId2"/>
          <a:stretch>
            <a:fillRect/>
          </a:stretch>
        </p:blipFill>
        <p:spPr>
          <a:xfrm>
            <a:off x="5096148" y="1895385"/>
            <a:ext cx="6605071" cy="4586855"/>
          </a:xfrm>
          <a:prstGeom prst="rect">
            <a:avLst/>
          </a:prstGeom>
          <a:solidFill>
            <a:schemeClr val="bg1"/>
          </a:solidFill>
        </p:spPr>
      </p:pic>
      <p:sp>
        <p:nvSpPr>
          <p:cNvPr id="2" name="Text Placeholder 1">
            <a:extLst>
              <a:ext uri="{FF2B5EF4-FFF2-40B4-BE49-F238E27FC236}">
                <a16:creationId xmlns:a16="http://schemas.microsoft.com/office/drawing/2014/main" id="{D30BBAE2-E1E5-BD6A-ACA3-ED1D31A14BD3}"/>
              </a:ext>
            </a:extLst>
          </p:cNvPr>
          <p:cNvSpPr>
            <a:spLocks noGrp="1"/>
          </p:cNvSpPr>
          <p:nvPr>
            <p:ph type="body" sz="quarter" idx="10"/>
          </p:nvPr>
        </p:nvSpPr>
        <p:spPr>
          <a:xfrm>
            <a:off x="1163213" y="1540253"/>
            <a:ext cx="9994392" cy="3222247"/>
          </a:xfrm>
        </p:spPr>
        <p:txBody>
          <a:bodyPr/>
          <a:lstStyle/>
          <a:p>
            <a:r>
              <a:rPr lang="en-US" dirty="0"/>
              <a:t>Acceleration in SRF cavities start at low energy (2.1 MeV vs. &gt; ~100 MeV in most other superconducting </a:t>
            </a:r>
            <a:r>
              <a:rPr lang="en-US" b="1" u="sng" dirty="0"/>
              <a:t>pulsed</a:t>
            </a:r>
            <a:r>
              <a:rPr lang="en-US" dirty="0"/>
              <a:t> linacs)</a:t>
            </a:r>
          </a:p>
          <a:p>
            <a:pPr lvl="1"/>
            <a:r>
              <a:rPr lang="en-US" dirty="0"/>
              <a:t>Transition from ‘warm’ (i.e. normally</a:t>
            </a:r>
            <a:br>
              <a:rPr lang="en-US" dirty="0"/>
            </a:br>
            <a:r>
              <a:rPr lang="en-US" dirty="0"/>
              <a:t>conducting) technology and ‘cold’</a:t>
            </a:r>
            <a:br>
              <a:rPr lang="en-US" dirty="0"/>
            </a:br>
            <a:r>
              <a:rPr lang="en-US" dirty="0"/>
              <a:t>(i.e. superconducting) technology is</a:t>
            </a:r>
            <a:br>
              <a:rPr lang="en-US" dirty="0"/>
            </a:br>
            <a:r>
              <a:rPr lang="en-US" i="1" dirty="0"/>
              <a:t>mostly</a:t>
            </a:r>
            <a:r>
              <a:rPr lang="en-US" dirty="0"/>
              <a:t> dictated by RF power</a:t>
            </a:r>
            <a:br>
              <a:rPr lang="en-US" dirty="0"/>
            </a:br>
            <a:r>
              <a:rPr lang="en-US" dirty="0"/>
              <a:t>operational costs</a:t>
            </a:r>
          </a:p>
          <a:p>
            <a:pPr lvl="1"/>
            <a:endParaRPr lang="en-US" dirty="0"/>
          </a:p>
          <a:p>
            <a:pPr lvl="1"/>
            <a:r>
              <a:rPr lang="en-US" b="1" i="1" dirty="0"/>
              <a:t>To first order</a:t>
            </a:r>
            <a:r>
              <a:rPr lang="en-US" dirty="0"/>
              <a:t>, the higher the duty</a:t>
            </a:r>
            <a:br>
              <a:rPr lang="en-US" dirty="0"/>
            </a:br>
            <a:r>
              <a:rPr lang="en-US" dirty="0"/>
              <a:t>factor, the lower the transition (</a:t>
            </a:r>
            <a:r>
              <a:rPr lang="en-US" u="sng" dirty="0"/>
              <a:t>but </a:t>
            </a:r>
            <a:br>
              <a:rPr lang="en-US" u="sng" dirty="0"/>
            </a:br>
            <a:r>
              <a:rPr lang="en-US" u="sng" dirty="0"/>
              <a:t>there is no universal criterion</a:t>
            </a:r>
            <a:r>
              <a:rPr lang="en-US" dirty="0"/>
              <a:t>)</a:t>
            </a:r>
          </a:p>
        </p:txBody>
      </p:sp>
      <p:sp>
        <p:nvSpPr>
          <p:cNvPr id="3" name="Title 2">
            <a:extLst>
              <a:ext uri="{FF2B5EF4-FFF2-40B4-BE49-F238E27FC236}">
                <a16:creationId xmlns:a16="http://schemas.microsoft.com/office/drawing/2014/main" id="{010C4385-4AA0-D291-A495-F76753859A67}"/>
              </a:ext>
            </a:extLst>
          </p:cNvPr>
          <p:cNvSpPr>
            <a:spLocks noGrp="1"/>
          </p:cNvSpPr>
          <p:nvPr>
            <p:ph type="title"/>
          </p:nvPr>
        </p:nvSpPr>
        <p:spPr/>
        <p:txBody>
          <a:bodyPr/>
          <a:lstStyle/>
          <a:p>
            <a:r>
              <a:rPr lang="en-US" dirty="0"/>
              <a:t>Boundary conditions</a:t>
            </a:r>
          </a:p>
        </p:txBody>
      </p:sp>
      <p:sp>
        <p:nvSpPr>
          <p:cNvPr id="4" name="Text Placeholder 3">
            <a:extLst>
              <a:ext uri="{FF2B5EF4-FFF2-40B4-BE49-F238E27FC236}">
                <a16:creationId xmlns:a16="http://schemas.microsoft.com/office/drawing/2014/main" id="{999C33F6-2F97-B2F3-070A-A3D2DA77CDCD}"/>
              </a:ext>
            </a:extLst>
          </p:cNvPr>
          <p:cNvSpPr>
            <a:spLocks noGrp="1"/>
          </p:cNvSpPr>
          <p:nvPr>
            <p:ph type="body" sz="quarter" idx="37"/>
          </p:nvPr>
        </p:nvSpPr>
        <p:spPr/>
        <p:txBody>
          <a:bodyPr/>
          <a:lstStyle/>
          <a:p>
            <a:r>
              <a:rPr lang="en-US" dirty="0"/>
              <a:t>CW operations </a:t>
            </a:r>
            <a:r>
              <a:rPr lang="en-US" i="1" dirty="0"/>
              <a:t>economics</a:t>
            </a:r>
            <a:endParaRPr lang="en-US" dirty="0"/>
          </a:p>
        </p:txBody>
      </p:sp>
      <p:sp>
        <p:nvSpPr>
          <p:cNvPr id="5" name="Footer Placeholder 4">
            <a:extLst>
              <a:ext uri="{FF2B5EF4-FFF2-40B4-BE49-F238E27FC236}">
                <a16:creationId xmlns:a16="http://schemas.microsoft.com/office/drawing/2014/main" id="{3BC11104-2B0C-E875-734F-D9632C81B0FF}"/>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880F6643-9ACB-520B-BCD6-8620DD1D0D60}"/>
              </a:ext>
            </a:extLst>
          </p:cNvPr>
          <p:cNvSpPr>
            <a:spLocks noGrp="1"/>
          </p:cNvSpPr>
          <p:nvPr>
            <p:ph type="sldNum" sz="quarter" idx="40"/>
          </p:nvPr>
        </p:nvSpPr>
        <p:spPr/>
        <p:txBody>
          <a:bodyPr/>
          <a:lstStyle/>
          <a:p>
            <a:fld id="{F4BAA12D-5F28-3140-935A-44BF4B54B6B6}" type="slidenum">
              <a:rPr lang="en-US" smtClean="0"/>
              <a:pPr/>
              <a:t>8</a:t>
            </a:fld>
            <a:endParaRPr lang="en-US" dirty="0"/>
          </a:p>
        </p:txBody>
      </p:sp>
      <p:sp>
        <p:nvSpPr>
          <p:cNvPr id="11" name="Arrow: Down 10">
            <a:extLst>
              <a:ext uri="{FF2B5EF4-FFF2-40B4-BE49-F238E27FC236}">
                <a16:creationId xmlns:a16="http://schemas.microsoft.com/office/drawing/2014/main" id="{17561228-99F3-EDBB-9EAC-B28374D5FEEC}"/>
              </a:ext>
            </a:extLst>
          </p:cNvPr>
          <p:cNvSpPr/>
          <p:nvPr/>
        </p:nvSpPr>
        <p:spPr>
          <a:xfrm>
            <a:off x="3101339" y="3494497"/>
            <a:ext cx="243807" cy="37353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4">
            <a:extLst>
              <a:ext uri="{FF2B5EF4-FFF2-40B4-BE49-F238E27FC236}">
                <a16:creationId xmlns:a16="http://schemas.microsoft.com/office/drawing/2014/main" id="{DCEB0076-D31C-2F38-330C-7FEC12B066F7}"/>
              </a:ext>
            </a:extLst>
          </p:cNvPr>
          <p:cNvSpPr txBox="1">
            <a:spLocks/>
          </p:cNvSpPr>
          <p:nvPr/>
        </p:nvSpPr>
        <p:spPr>
          <a:xfrm>
            <a:off x="10844445" y="4346658"/>
            <a:ext cx="1009185" cy="274320"/>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00" dirty="0">
                <a:solidFill>
                  <a:srgbClr val="FF0000"/>
                </a:solidFill>
              </a:rPr>
              <a:t>CW machines</a:t>
            </a:r>
          </a:p>
        </p:txBody>
      </p:sp>
      <p:sp>
        <p:nvSpPr>
          <p:cNvPr id="17" name="Text Placeholder 14">
            <a:extLst>
              <a:ext uri="{FF2B5EF4-FFF2-40B4-BE49-F238E27FC236}">
                <a16:creationId xmlns:a16="http://schemas.microsoft.com/office/drawing/2014/main" id="{DB932600-6C66-04AC-47C4-55D6D0FD150F}"/>
              </a:ext>
            </a:extLst>
          </p:cNvPr>
          <p:cNvSpPr txBox="1">
            <a:spLocks/>
          </p:cNvSpPr>
          <p:nvPr/>
        </p:nvSpPr>
        <p:spPr>
          <a:xfrm>
            <a:off x="3848100" y="5438389"/>
            <a:ext cx="1630974" cy="757430"/>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buNone/>
            </a:pPr>
            <a:r>
              <a:rPr lang="en-US" sz="1100" i="1" dirty="0">
                <a:solidFill>
                  <a:schemeClr val="bg1">
                    <a:lumMod val="50000"/>
                  </a:schemeClr>
                </a:solidFill>
              </a:rPr>
              <a:t>Plot adapted from CERN Accelerator School 2013 (M. </a:t>
            </a:r>
            <a:r>
              <a:rPr lang="en-US" sz="1100" i="1" dirty="0" err="1">
                <a:solidFill>
                  <a:schemeClr val="bg1">
                    <a:lumMod val="50000"/>
                  </a:schemeClr>
                </a:solidFill>
              </a:rPr>
              <a:t>Vretenar</a:t>
            </a:r>
            <a:r>
              <a:rPr lang="en-US" sz="1100" i="1" dirty="0">
                <a:solidFill>
                  <a:schemeClr val="bg1">
                    <a:lumMod val="50000"/>
                  </a:schemeClr>
                </a:solidFill>
              </a:rPr>
              <a:t>)</a:t>
            </a:r>
          </a:p>
        </p:txBody>
      </p:sp>
      <p:cxnSp>
        <p:nvCxnSpPr>
          <p:cNvPr id="26" name="Straight Connector 25">
            <a:extLst>
              <a:ext uri="{FF2B5EF4-FFF2-40B4-BE49-F238E27FC236}">
                <a16:creationId xmlns:a16="http://schemas.microsoft.com/office/drawing/2014/main" id="{3D935F18-9D22-46AF-4171-8981AE03D97A}"/>
              </a:ext>
            </a:extLst>
          </p:cNvPr>
          <p:cNvCxnSpPr/>
          <p:nvPr/>
        </p:nvCxnSpPr>
        <p:spPr>
          <a:xfrm>
            <a:off x="8398669" y="5050631"/>
            <a:ext cx="2878931" cy="0"/>
          </a:xfrm>
          <a:prstGeom prst="line">
            <a:avLst/>
          </a:prstGeom>
          <a:ln w="28575">
            <a:solidFill>
              <a:schemeClr val="bg1"/>
            </a:solidFill>
          </a:ln>
        </p:spPr>
        <p:style>
          <a:lnRef idx="2">
            <a:schemeClr val="accent1"/>
          </a:lnRef>
          <a:fillRef idx="0">
            <a:schemeClr val="accent1"/>
          </a:fillRef>
          <a:effectRef idx="1">
            <a:schemeClr val="accent1"/>
          </a:effectRef>
          <a:fontRef idx="minor">
            <a:schemeClr val="tx1"/>
          </a:fontRef>
        </p:style>
      </p:cxnSp>
      <p:grpSp>
        <p:nvGrpSpPr>
          <p:cNvPr id="29" name="Group 28">
            <a:extLst>
              <a:ext uri="{FF2B5EF4-FFF2-40B4-BE49-F238E27FC236}">
                <a16:creationId xmlns:a16="http://schemas.microsoft.com/office/drawing/2014/main" id="{68015463-5A05-894F-CB8F-7703F95347A3}"/>
              </a:ext>
            </a:extLst>
          </p:cNvPr>
          <p:cNvGrpSpPr/>
          <p:nvPr/>
        </p:nvGrpSpPr>
        <p:grpSpPr>
          <a:xfrm>
            <a:off x="11246648" y="4963370"/>
            <a:ext cx="214306" cy="135728"/>
            <a:chOff x="11246648" y="4951465"/>
            <a:chExt cx="214306" cy="153235"/>
          </a:xfrm>
        </p:grpSpPr>
        <p:sp>
          <p:nvSpPr>
            <p:cNvPr id="27" name="Freeform: Shape 26">
              <a:extLst>
                <a:ext uri="{FF2B5EF4-FFF2-40B4-BE49-F238E27FC236}">
                  <a16:creationId xmlns:a16="http://schemas.microsoft.com/office/drawing/2014/main" id="{CB8643E5-1AF4-A711-EAFE-D5CC4A5CC34D}"/>
                </a:ext>
              </a:extLst>
            </p:cNvPr>
            <p:cNvSpPr/>
            <p:nvPr/>
          </p:nvSpPr>
          <p:spPr>
            <a:xfrm>
              <a:off x="11246648" y="4951465"/>
              <a:ext cx="214306" cy="153235"/>
            </a:xfrm>
            <a:custGeom>
              <a:avLst/>
              <a:gdLst>
                <a:gd name="csX0" fmla="*/ 66675 w 128588"/>
                <a:gd name="csY0" fmla="*/ 0 h 111919"/>
                <a:gd name="csX1" fmla="*/ 0 w 128588"/>
                <a:gd name="csY1" fmla="*/ 61913 h 111919"/>
                <a:gd name="csX2" fmla="*/ 38100 w 128588"/>
                <a:gd name="csY2" fmla="*/ 111919 h 111919"/>
                <a:gd name="csX3" fmla="*/ 83344 w 128588"/>
                <a:gd name="csY3" fmla="*/ 111919 h 111919"/>
                <a:gd name="csX4" fmla="*/ 128588 w 128588"/>
                <a:gd name="csY4" fmla="*/ 61913 h 111919"/>
                <a:gd name="csX5" fmla="*/ 66675 w 128588"/>
                <a:gd name="csY5" fmla="*/ 0 h 111919"/>
              </a:gdLst>
              <a:ahLst/>
              <a:cxnLst>
                <a:cxn ang="0">
                  <a:pos x="csX0" y="csY0"/>
                </a:cxn>
                <a:cxn ang="0">
                  <a:pos x="csX1" y="csY1"/>
                </a:cxn>
                <a:cxn ang="0">
                  <a:pos x="csX2" y="csY2"/>
                </a:cxn>
                <a:cxn ang="0">
                  <a:pos x="csX3" y="csY3"/>
                </a:cxn>
                <a:cxn ang="0">
                  <a:pos x="csX4" y="csY4"/>
                </a:cxn>
                <a:cxn ang="0">
                  <a:pos x="csX5" y="csY5"/>
                </a:cxn>
              </a:cxnLst>
              <a:rect l="l" t="t" r="r" b="b"/>
              <a:pathLst>
                <a:path w="128588" h="111919">
                  <a:moveTo>
                    <a:pt x="66675" y="0"/>
                  </a:moveTo>
                  <a:lnTo>
                    <a:pt x="0" y="61913"/>
                  </a:lnTo>
                  <a:lnTo>
                    <a:pt x="38100" y="111919"/>
                  </a:lnTo>
                  <a:lnTo>
                    <a:pt x="83344" y="111919"/>
                  </a:lnTo>
                  <a:lnTo>
                    <a:pt x="128588" y="61913"/>
                  </a:lnTo>
                  <a:lnTo>
                    <a:pt x="66675" y="0"/>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Connector 27">
              <a:extLst>
                <a:ext uri="{FF2B5EF4-FFF2-40B4-BE49-F238E27FC236}">
                  <a16:creationId xmlns:a16="http://schemas.microsoft.com/office/drawing/2014/main" id="{CA2B180A-319F-35B8-A7B8-652D62814D3E}"/>
                </a:ext>
              </a:extLst>
            </p:cNvPr>
            <p:cNvCxnSpPr>
              <a:cxnSpLocks/>
            </p:cNvCxnSpPr>
            <p:nvPr/>
          </p:nvCxnSpPr>
          <p:spPr>
            <a:xfrm>
              <a:off x="11349038" y="4951465"/>
              <a:ext cx="0" cy="135732"/>
            </a:xfrm>
            <a:prstGeom prst="line">
              <a:avLst/>
            </a:prstGeom>
            <a:ln w="12700">
              <a:solidFill>
                <a:srgbClr val="E9E8E3"/>
              </a:solidFill>
            </a:ln>
          </p:spPr>
          <p:style>
            <a:lnRef idx="2">
              <a:schemeClr val="accent1"/>
            </a:lnRef>
            <a:fillRef idx="0">
              <a:schemeClr val="accent1"/>
            </a:fillRef>
            <a:effectRef idx="1">
              <a:schemeClr val="accent1"/>
            </a:effectRef>
            <a:fontRef idx="minor">
              <a:schemeClr val="tx1"/>
            </a:fontRef>
          </p:style>
        </p:cxnSp>
      </p:grpSp>
      <p:grpSp>
        <p:nvGrpSpPr>
          <p:cNvPr id="34" name="Group 33">
            <a:extLst>
              <a:ext uri="{FF2B5EF4-FFF2-40B4-BE49-F238E27FC236}">
                <a16:creationId xmlns:a16="http://schemas.microsoft.com/office/drawing/2014/main" id="{8C9760CB-BE1B-36DB-59F2-BFC3CB73DFF3}"/>
              </a:ext>
            </a:extLst>
          </p:cNvPr>
          <p:cNvGrpSpPr/>
          <p:nvPr/>
        </p:nvGrpSpPr>
        <p:grpSpPr>
          <a:xfrm>
            <a:off x="10487024" y="4898231"/>
            <a:ext cx="886620" cy="213612"/>
            <a:chOff x="10487024" y="4898231"/>
            <a:chExt cx="886620" cy="213612"/>
          </a:xfrm>
        </p:grpSpPr>
        <p:grpSp>
          <p:nvGrpSpPr>
            <p:cNvPr id="24" name="Group 23">
              <a:extLst>
                <a:ext uri="{FF2B5EF4-FFF2-40B4-BE49-F238E27FC236}">
                  <a16:creationId xmlns:a16="http://schemas.microsoft.com/office/drawing/2014/main" id="{3CE526BD-5DC0-3EAB-5BBF-06791B128F68}"/>
                </a:ext>
              </a:extLst>
            </p:cNvPr>
            <p:cNvGrpSpPr/>
            <p:nvPr/>
          </p:nvGrpSpPr>
          <p:grpSpPr>
            <a:xfrm>
              <a:off x="10487024" y="4898231"/>
              <a:ext cx="790575" cy="139646"/>
              <a:chOff x="10487024" y="4898231"/>
              <a:chExt cx="790575" cy="139646"/>
            </a:xfrm>
          </p:grpSpPr>
          <p:sp>
            <p:nvSpPr>
              <p:cNvPr id="18" name="Rectangle 17">
                <a:extLst>
                  <a:ext uri="{FF2B5EF4-FFF2-40B4-BE49-F238E27FC236}">
                    <a16:creationId xmlns:a16="http://schemas.microsoft.com/office/drawing/2014/main" id="{F5166DC1-34BA-9DAF-A9DB-FDFA49956429}"/>
                  </a:ext>
                </a:extLst>
              </p:cNvPr>
              <p:cNvSpPr/>
              <p:nvPr/>
            </p:nvSpPr>
            <p:spPr>
              <a:xfrm>
                <a:off x="10487024" y="4898231"/>
                <a:ext cx="790575" cy="1396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5A3143A8-338C-891B-2458-F5FCCDB0B420}"/>
                  </a:ext>
                </a:extLst>
              </p:cNvPr>
              <p:cNvCxnSpPr>
                <a:cxnSpLocks/>
              </p:cNvCxnSpPr>
              <p:nvPr/>
            </p:nvCxnSpPr>
            <p:spPr>
              <a:xfrm>
                <a:off x="10741819" y="4898231"/>
                <a:ext cx="0" cy="135732"/>
              </a:xfrm>
              <a:prstGeom prst="line">
                <a:avLst/>
              </a:prstGeom>
              <a:ln w="12700">
                <a:solidFill>
                  <a:srgbClr val="E9E8E3"/>
                </a:solidFill>
              </a:ln>
            </p:spPr>
            <p:style>
              <a:lnRef idx="2">
                <a:schemeClr val="accent1"/>
              </a:lnRef>
              <a:fillRef idx="0">
                <a:schemeClr val="accent1"/>
              </a:fillRef>
              <a:effectRef idx="1">
                <a:schemeClr val="accent1"/>
              </a:effectRef>
              <a:fontRef idx="minor">
                <a:schemeClr val="tx1"/>
              </a:fontRef>
            </p:style>
          </p:cxnSp>
          <p:cxnSp>
            <p:nvCxnSpPr>
              <p:cNvPr id="22" name="Straight Connector 21">
                <a:extLst>
                  <a:ext uri="{FF2B5EF4-FFF2-40B4-BE49-F238E27FC236}">
                    <a16:creationId xmlns:a16="http://schemas.microsoft.com/office/drawing/2014/main" id="{44279ECB-2116-9694-89D0-185907F512B0}"/>
                  </a:ext>
                </a:extLst>
              </p:cNvPr>
              <p:cNvCxnSpPr>
                <a:cxnSpLocks/>
              </p:cNvCxnSpPr>
              <p:nvPr/>
            </p:nvCxnSpPr>
            <p:spPr>
              <a:xfrm>
                <a:off x="11008519" y="4898231"/>
                <a:ext cx="0" cy="135732"/>
              </a:xfrm>
              <a:prstGeom prst="line">
                <a:avLst/>
              </a:prstGeom>
              <a:ln w="12700">
                <a:solidFill>
                  <a:srgbClr val="E9E8E3"/>
                </a:solidFill>
              </a:ln>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F10CC0C0-276B-FA24-F5CB-C29D5CEEB45C}"/>
                  </a:ext>
                </a:extLst>
              </p:cNvPr>
              <p:cNvCxnSpPr>
                <a:cxnSpLocks/>
              </p:cNvCxnSpPr>
              <p:nvPr/>
            </p:nvCxnSpPr>
            <p:spPr>
              <a:xfrm>
                <a:off x="11201400" y="4898231"/>
                <a:ext cx="0" cy="135732"/>
              </a:xfrm>
              <a:prstGeom prst="line">
                <a:avLst/>
              </a:prstGeom>
              <a:ln w="12700">
                <a:solidFill>
                  <a:srgbClr val="E9E8E3"/>
                </a:solidFill>
              </a:ln>
            </p:spPr>
            <p:style>
              <a:lnRef idx="2">
                <a:schemeClr val="accent1"/>
              </a:lnRef>
              <a:fillRef idx="0">
                <a:schemeClr val="accent1"/>
              </a:fillRef>
              <a:effectRef idx="1">
                <a:schemeClr val="accent1"/>
              </a:effectRef>
              <a:fontRef idx="minor">
                <a:schemeClr val="tx1"/>
              </a:fontRef>
            </p:style>
          </p:cxnSp>
        </p:grpSp>
        <p:cxnSp>
          <p:nvCxnSpPr>
            <p:cNvPr id="31" name="Straight Connector 30">
              <a:extLst>
                <a:ext uri="{FF2B5EF4-FFF2-40B4-BE49-F238E27FC236}">
                  <a16:creationId xmlns:a16="http://schemas.microsoft.com/office/drawing/2014/main" id="{799F6877-F9FF-64FA-A490-19D3B077F85D}"/>
                </a:ext>
              </a:extLst>
            </p:cNvPr>
            <p:cNvCxnSpPr>
              <a:cxnSpLocks/>
            </p:cNvCxnSpPr>
            <p:nvPr/>
          </p:nvCxnSpPr>
          <p:spPr>
            <a:xfrm>
              <a:off x="11008519" y="4898231"/>
              <a:ext cx="365125" cy="213612"/>
            </a:xfrm>
            <a:prstGeom prst="line">
              <a:avLst/>
            </a:prstGeom>
            <a:ln>
              <a:solidFill>
                <a:srgbClr val="D9D5CC"/>
              </a:solidFill>
              <a:prstDash val="sysDot"/>
            </a:ln>
          </p:spPr>
          <p:style>
            <a:lnRef idx="2">
              <a:schemeClr val="accent1"/>
            </a:lnRef>
            <a:fillRef idx="0">
              <a:schemeClr val="accent1"/>
            </a:fillRef>
            <a:effectRef idx="1">
              <a:schemeClr val="accent1"/>
            </a:effectRef>
            <a:fontRef idx="minor">
              <a:schemeClr val="tx1"/>
            </a:fontRef>
          </p:style>
        </p:cxnSp>
      </p:grpSp>
      <p:sp>
        <p:nvSpPr>
          <p:cNvPr id="14" name="Oval 13">
            <a:extLst>
              <a:ext uri="{FF2B5EF4-FFF2-40B4-BE49-F238E27FC236}">
                <a16:creationId xmlns:a16="http://schemas.microsoft.com/office/drawing/2014/main" id="{E7717F66-2626-089A-116D-A8AC6A382C0F}"/>
              </a:ext>
            </a:extLst>
          </p:cNvPr>
          <p:cNvSpPr/>
          <p:nvPr/>
        </p:nvSpPr>
        <p:spPr>
          <a:xfrm>
            <a:off x="11168559" y="4678679"/>
            <a:ext cx="363835" cy="941917"/>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6" name="Straight Arrow Connector 35">
            <a:extLst>
              <a:ext uri="{FF2B5EF4-FFF2-40B4-BE49-F238E27FC236}">
                <a16:creationId xmlns:a16="http://schemas.microsoft.com/office/drawing/2014/main" id="{AAD85135-0C43-F1AC-AD48-5E8346D7B530}"/>
              </a:ext>
            </a:extLst>
          </p:cNvPr>
          <p:cNvCxnSpPr/>
          <p:nvPr/>
        </p:nvCxnSpPr>
        <p:spPr>
          <a:xfrm>
            <a:off x="11246643" y="5062538"/>
            <a:ext cx="61912" cy="0"/>
          </a:xfrm>
          <a:prstGeom prst="straightConnector1">
            <a:avLst/>
          </a:prstGeom>
          <a:ln>
            <a:tailEnd type="triangle"/>
          </a:ln>
        </p:spPr>
        <p:style>
          <a:lnRef idx="2">
            <a:schemeClr val="accent4"/>
          </a:lnRef>
          <a:fillRef idx="0">
            <a:schemeClr val="accent4"/>
          </a:fillRef>
          <a:effectRef idx="1">
            <a:schemeClr val="accent4"/>
          </a:effectRef>
          <a:fontRef idx="minor">
            <a:schemeClr val="tx1"/>
          </a:fontRef>
        </p:style>
      </p:cxnSp>
      <p:sp>
        <p:nvSpPr>
          <p:cNvPr id="37" name="Rectangle: Rounded Corners 36">
            <a:extLst>
              <a:ext uri="{FF2B5EF4-FFF2-40B4-BE49-F238E27FC236}">
                <a16:creationId xmlns:a16="http://schemas.microsoft.com/office/drawing/2014/main" id="{B240CCDF-7406-BC40-FB0A-897BF667377C}"/>
              </a:ext>
            </a:extLst>
          </p:cNvPr>
          <p:cNvSpPr/>
          <p:nvPr/>
        </p:nvSpPr>
        <p:spPr>
          <a:xfrm>
            <a:off x="5783581" y="1895385"/>
            <a:ext cx="3135694" cy="1853655"/>
          </a:xfrm>
          <a:prstGeom prst="roundRect">
            <a:avLst/>
          </a:prstGeom>
          <a:solidFill>
            <a:srgbClr val="FFFF00">
              <a:alpha val="3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Arrow: Left-Right 37">
            <a:extLst>
              <a:ext uri="{FF2B5EF4-FFF2-40B4-BE49-F238E27FC236}">
                <a16:creationId xmlns:a16="http://schemas.microsoft.com/office/drawing/2014/main" id="{FE8533A9-E2ED-3DE7-5C62-2AE95B33BA8D}"/>
              </a:ext>
            </a:extLst>
          </p:cNvPr>
          <p:cNvSpPr/>
          <p:nvPr/>
        </p:nvSpPr>
        <p:spPr>
          <a:xfrm rot="5400000">
            <a:off x="7865150" y="4177966"/>
            <a:ext cx="917333" cy="300202"/>
          </a:xfrm>
          <a:prstGeom prst="leftRight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14">
            <a:extLst>
              <a:ext uri="{FF2B5EF4-FFF2-40B4-BE49-F238E27FC236}">
                <a16:creationId xmlns:a16="http://schemas.microsoft.com/office/drawing/2014/main" id="{5D3590BD-A60A-2704-1F0C-78EBBF6477BD}"/>
              </a:ext>
            </a:extLst>
          </p:cNvPr>
          <p:cNvSpPr txBox="1">
            <a:spLocks/>
          </p:cNvSpPr>
          <p:nvPr/>
        </p:nvSpPr>
        <p:spPr>
          <a:xfrm>
            <a:off x="6243886" y="4001620"/>
            <a:ext cx="1861728" cy="619358"/>
          </a:xfrm>
          <a:prstGeom prst="rect">
            <a:avLst/>
          </a:prstGeom>
          <a:solidFill>
            <a:srgbClr val="FFFF00"/>
          </a:solidFill>
        </p:spPr>
        <p:txBody>
          <a:bodyPr tIns="91440" rIns="91440" bIns="9144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00" dirty="0">
                <a:solidFill>
                  <a:srgbClr val="C00000"/>
                </a:solidFill>
              </a:rPr>
              <a:t>SRF technology would </a:t>
            </a:r>
            <a:r>
              <a:rPr lang="en-US" sz="1000" b="1" u="sng" dirty="0">
                <a:solidFill>
                  <a:srgbClr val="C00000"/>
                </a:solidFill>
              </a:rPr>
              <a:t>not </a:t>
            </a:r>
            <a:r>
              <a:rPr lang="en-US" sz="1000" dirty="0">
                <a:solidFill>
                  <a:srgbClr val="C00000"/>
                </a:solidFill>
              </a:rPr>
              <a:t>have been chosen </a:t>
            </a:r>
            <a:r>
              <a:rPr lang="en-US" sz="1000" b="1" i="1" dirty="0">
                <a:solidFill>
                  <a:srgbClr val="C00000"/>
                </a:solidFill>
              </a:rPr>
              <a:t>if</a:t>
            </a:r>
            <a:r>
              <a:rPr lang="en-US" sz="1000" dirty="0">
                <a:solidFill>
                  <a:srgbClr val="C00000"/>
                </a:solidFill>
              </a:rPr>
              <a:t> beam for LBNF/DUNE was the only goal</a:t>
            </a:r>
          </a:p>
        </p:txBody>
      </p:sp>
    </p:spTree>
    <p:extLst>
      <p:ext uri="{BB962C8B-B14F-4D97-AF65-F5344CB8AC3E}">
        <p14:creationId xmlns:p14="http://schemas.microsoft.com/office/powerpoint/2010/main" val="3374186016"/>
      </p:ext>
    </p:extLst>
  </p:cSld>
  <p:clrMapOvr>
    <a:masterClrMapping/>
  </p:clrMapOvr>
  <mc:AlternateContent xmlns:mc="http://schemas.openxmlformats.org/markup-compatibility/2006" xmlns:p15="http://schemas.microsoft.com/office/powerpoint/2012/main">
    <mc:Choice Requires="p15">
      <p:transition spd="slow">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50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2000"/>
                            </p:stCondLst>
                            <p:childTnLst>
                              <p:par>
                                <p:cTn id="9" presetID="1" presetClass="entr" presetSubtype="0" fill="hold" nodeType="after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1500"/>
                                        <p:tgtEl>
                                          <p:spTgt spid="37"/>
                                        </p:tgtEl>
                                      </p:cBhvr>
                                    </p:animEffect>
                                  </p:childTnLst>
                                </p:cTn>
                              </p:par>
                              <p:par>
                                <p:cTn id="16" presetID="16" presetClass="entr" presetSubtype="42" fill="hold" grpId="0" nodeType="withEffect">
                                  <p:stCondLst>
                                    <p:cond delay="1000"/>
                                  </p:stCondLst>
                                  <p:childTnLst>
                                    <p:set>
                                      <p:cBhvr>
                                        <p:cTn id="17" dur="1" fill="hold">
                                          <p:stCondLst>
                                            <p:cond delay="0"/>
                                          </p:stCondLst>
                                        </p:cTn>
                                        <p:tgtEl>
                                          <p:spTgt spid="38"/>
                                        </p:tgtEl>
                                        <p:attrNameLst>
                                          <p:attrName>style.visibility</p:attrName>
                                        </p:attrNameLst>
                                      </p:cBhvr>
                                      <p:to>
                                        <p:strVal val="visible"/>
                                      </p:to>
                                    </p:set>
                                    <p:animEffect transition="in" filter="barn(outHorizontal)">
                                      <p:cBhvr>
                                        <p:cTn id="18" dur="500"/>
                                        <p:tgtEl>
                                          <p:spTgt spid="38"/>
                                        </p:tgtEl>
                                      </p:cBhvr>
                                    </p:animEffect>
                                  </p:childTnLst>
                                </p:cTn>
                              </p:par>
                            </p:childTnLst>
                          </p:cTn>
                        </p:par>
                        <p:par>
                          <p:cTn id="19" fill="hold">
                            <p:stCondLst>
                              <p:cond delay="1500"/>
                            </p:stCondLst>
                            <p:childTnLst>
                              <p:par>
                                <p:cTn id="20" presetID="16" presetClass="exit" presetSubtype="26" fill="hold" grpId="1" nodeType="afterEffect">
                                  <p:stCondLst>
                                    <p:cond delay="250"/>
                                  </p:stCondLst>
                                  <p:childTnLst>
                                    <p:animEffect transition="out" filter="barn(inHorizontal)">
                                      <p:cBhvr>
                                        <p:cTn id="21" dur="500"/>
                                        <p:tgtEl>
                                          <p:spTgt spid="38"/>
                                        </p:tgtEl>
                                      </p:cBhvr>
                                    </p:animEffect>
                                    <p:set>
                                      <p:cBhvr>
                                        <p:cTn id="22" dur="1" fill="hold">
                                          <p:stCondLst>
                                            <p:cond delay="499"/>
                                          </p:stCondLst>
                                        </p:cTn>
                                        <p:tgtEl>
                                          <p:spTgt spid="38"/>
                                        </p:tgtEl>
                                        <p:attrNameLst>
                                          <p:attrName>style.visibility</p:attrName>
                                        </p:attrNameLst>
                                      </p:cBhvr>
                                      <p:to>
                                        <p:strVal val="hidden"/>
                                      </p:to>
                                    </p:set>
                                  </p:childTnLst>
                                </p:cTn>
                              </p:par>
                            </p:childTnLst>
                          </p:cTn>
                        </p:par>
                        <p:par>
                          <p:cTn id="23" fill="hold">
                            <p:stCondLst>
                              <p:cond delay="2250"/>
                            </p:stCondLst>
                            <p:childTnLst>
                              <p:par>
                                <p:cTn id="24" presetID="16" presetClass="entr" presetSubtype="42" fill="hold" grpId="2" nodeType="afterEffect">
                                  <p:stCondLst>
                                    <p:cond delay="250"/>
                                  </p:stCondLst>
                                  <p:childTnLst>
                                    <p:set>
                                      <p:cBhvr>
                                        <p:cTn id="25" dur="1" fill="hold">
                                          <p:stCondLst>
                                            <p:cond delay="0"/>
                                          </p:stCondLst>
                                        </p:cTn>
                                        <p:tgtEl>
                                          <p:spTgt spid="38"/>
                                        </p:tgtEl>
                                        <p:attrNameLst>
                                          <p:attrName>style.visibility</p:attrName>
                                        </p:attrNameLst>
                                      </p:cBhvr>
                                      <p:to>
                                        <p:strVal val="visible"/>
                                      </p:to>
                                    </p:set>
                                    <p:animEffect transition="in" filter="barn(outHorizontal)">
                                      <p:cBhvr>
                                        <p:cTn id="26" dur="500"/>
                                        <p:tgtEl>
                                          <p:spTgt spid="38"/>
                                        </p:tgtEl>
                                      </p:cBhvr>
                                    </p:animEffect>
                                  </p:childTnLst>
                                </p:cTn>
                              </p:par>
                            </p:childTnLst>
                          </p:cTn>
                        </p:par>
                        <p:par>
                          <p:cTn id="27" fill="hold">
                            <p:stCondLst>
                              <p:cond delay="3000"/>
                            </p:stCondLst>
                            <p:childTnLst>
                              <p:par>
                                <p:cTn id="28" presetID="16" presetClass="exit" presetSubtype="26" fill="hold" grpId="3" nodeType="afterEffect">
                                  <p:stCondLst>
                                    <p:cond delay="250"/>
                                  </p:stCondLst>
                                  <p:childTnLst>
                                    <p:animEffect transition="out" filter="barn(inHorizontal)">
                                      <p:cBhvr>
                                        <p:cTn id="29" dur="500"/>
                                        <p:tgtEl>
                                          <p:spTgt spid="38"/>
                                        </p:tgtEl>
                                      </p:cBhvr>
                                    </p:animEffect>
                                    <p:set>
                                      <p:cBhvr>
                                        <p:cTn id="30" dur="1" fill="hold">
                                          <p:stCondLst>
                                            <p:cond delay="499"/>
                                          </p:stCondLst>
                                        </p:cTn>
                                        <p:tgtEl>
                                          <p:spTgt spid="38"/>
                                        </p:tgtEl>
                                        <p:attrNameLst>
                                          <p:attrName>style.visibility</p:attrName>
                                        </p:attrNameLst>
                                      </p:cBhvr>
                                      <p:to>
                                        <p:strVal val="hidden"/>
                                      </p:to>
                                    </p:set>
                                  </p:childTnLst>
                                </p:cTn>
                              </p:par>
                            </p:childTnLst>
                          </p:cTn>
                        </p:par>
                        <p:par>
                          <p:cTn id="31" fill="hold">
                            <p:stCondLst>
                              <p:cond delay="3750"/>
                            </p:stCondLst>
                            <p:childTnLst>
                              <p:par>
                                <p:cTn id="32" presetID="16" presetClass="entr" presetSubtype="42" fill="hold" grpId="4" nodeType="afterEffect">
                                  <p:stCondLst>
                                    <p:cond delay="250"/>
                                  </p:stCondLst>
                                  <p:childTnLst>
                                    <p:set>
                                      <p:cBhvr>
                                        <p:cTn id="33" dur="1" fill="hold">
                                          <p:stCondLst>
                                            <p:cond delay="0"/>
                                          </p:stCondLst>
                                        </p:cTn>
                                        <p:tgtEl>
                                          <p:spTgt spid="38"/>
                                        </p:tgtEl>
                                        <p:attrNameLst>
                                          <p:attrName>style.visibility</p:attrName>
                                        </p:attrNameLst>
                                      </p:cBhvr>
                                      <p:to>
                                        <p:strVal val="visible"/>
                                      </p:to>
                                    </p:set>
                                    <p:animEffect transition="in" filter="barn(outHorizontal)">
                                      <p:cBhvr>
                                        <p:cTn id="34" dur="500"/>
                                        <p:tgtEl>
                                          <p:spTgt spid="38"/>
                                        </p:tgtEl>
                                      </p:cBhvr>
                                    </p:animEffect>
                                  </p:childTnLst>
                                </p:cTn>
                              </p:par>
                            </p:childTnLst>
                          </p:cTn>
                        </p:par>
                        <p:par>
                          <p:cTn id="35" fill="hold">
                            <p:stCondLst>
                              <p:cond delay="4500"/>
                            </p:stCondLst>
                            <p:childTnLst>
                              <p:par>
                                <p:cTn id="36" presetID="15" presetClass="entr" presetSubtype="0" fill="hold" grpId="0" nodeType="afterEffect">
                                  <p:stCondLst>
                                    <p:cond delay="500"/>
                                  </p:stCondLst>
                                  <p:childTnLst>
                                    <p:set>
                                      <p:cBhvr>
                                        <p:cTn id="37" dur="1" fill="hold">
                                          <p:stCondLst>
                                            <p:cond delay="0"/>
                                          </p:stCondLst>
                                        </p:cTn>
                                        <p:tgtEl>
                                          <p:spTgt spid="40"/>
                                        </p:tgtEl>
                                        <p:attrNameLst>
                                          <p:attrName>style.visibility</p:attrName>
                                        </p:attrNameLst>
                                      </p:cBhvr>
                                      <p:to>
                                        <p:strVal val="visible"/>
                                      </p:to>
                                    </p:set>
                                    <p:anim calcmode="lin" valueType="num">
                                      <p:cBhvr>
                                        <p:cTn id="38" dur="1000" fill="hold"/>
                                        <p:tgtEl>
                                          <p:spTgt spid="40"/>
                                        </p:tgtEl>
                                        <p:attrNameLst>
                                          <p:attrName>ppt_w</p:attrName>
                                        </p:attrNameLst>
                                      </p:cBhvr>
                                      <p:tavLst>
                                        <p:tav tm="0">
                                          <p:val>
                                            <p:fltVal val="0"/>
                                          </p:val>
                                        </p:tav>
                                        <p:tav tm="100000">
                                          <p:val>
                                            <p:strVal val="#ppt_w"/>
                                          </p:val>
                                        </p:tav>
                                      </p:tavLst>
                                    </p:anim>
                                    <p:anim calcmode="lin" valueType="num">
                                      <p:cBhvr>
                                        <p:cTn id="39" dur="1000" fill="hold"/>
                                        <p:tgtEl>
                                          <p:spTgt spid="40"/>
                                        </p:tgtEl>
                                        <p:attrNameLst>
                                          <p:attrName>ppt_h</p:attrName>
                                        </p:attrNameLst>
                                      </p:cBhvr>
                                      <p:tavLst>
                                        <p:tav tm="0">
                                          <p:val>
                                            <p:fltVal val="0"/>
                                          </p:val>
                                        </p:tav>
                                        <p:tav tm="100000">
                                          <p:val>
                                            <p:strVal val="#ppt_h"/>
                                          </p:val>
                                        </p:tav>
                                      </p:tavLst>
                                    </p:anim>
                                    <p:anim calcmode="lin" valueType="num">
                                      <p:cBhvr>
                                        <p:cTn id="40"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41"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42" fill="hold">
                      <p:stCondLst>
                        <p:cond delay="indefinite"/>
                      </p:stCondLst>
                      <p:childTnLst>
                        <p:par>
                          <p:cTn id="43" fill="hold">
                            <p:stCondLst>
                              <p:cond delay="0"/>
                            </p:stCondLst>
                            <p:childTnLst>
                              <p:par>
                                <p:cTn id="44" presetID="10" presetClass="exit" presetSubtype="0" fill="hold" grpId="5" nodeType="clickEffect">
                                  <p:stCondLst>
                                    <p:cond delay="0"/>
                                  </p:stCondLst>
                                  <p:childTnLst>
                                    <p:animEffect transition="out" filter="fade">
                                      <p:cBhvr>
                                        <p:cTn id="45" dur="500"/>
                                        <p:tgtEl>
                                          <p:spTgt spid="38"/>
                                        </p:tgtEl>
                                      </p:cBhvr>
                                    </p:animEffect>
                                    <p:set>
                                      <p:cBhvr>
                                        <p:cTn id="46" dur="1" fill="hold">
                                          <p:stCondLst>
                                            <p:cond delay="499"/>
                                          </p:stCondLst>
                                        </p:cTn>
                                        <p:tgtEl>
                                          <p:spTgt spid="38"/>
                                        </p:tgtEl>
                                        <p:attrNameLst>
                                          <p:attrName>style.visibility</p:attrName>
                                        </p:attrNameLst>
                                      </p:cBhvr>
                                      <p:to>
                                        <p:strVal val="hidden"/>
                                      </p:to>
                                    </p:set>
                                  </p:childTnLst>
                                </p:cTn>
                              </p:par>
                              <p:par>
                                <p:cTn id="47" presetID="10" presetClass="exit" presetSubtype="0" fill="hold" grpId="1" nodeType="withEffect">
                                  <p:stCondLst>
                                    <p:cond delay="0"/>
                                  </p:stCondLst>
                                  <p:childTnLst>
                                    <p:animEffect transition="out" filter="fade">
                                      <p:cBhvr>
                                        <p:cTn id="48" dur="500"/>
                                        <p:tgtEl>
                                          <p:spTgt spid="37"/>
                                        </p:tgtEl>
                                      </p:cBhvr>
                                    </p:animEffect>
                                    <p:set>
                                      <p:cBhvr>
                                        <p:cTn id="49" dur="1" fill="hold">
                                          <p:stCondLst>
                                            <p:cond delay="499"/>
                                          </p:stCondLst>
                                        </p:cTn>
                                        <p:tgtEl>
                                          <p:spTgt spid="37"/>
                                        </p:tgtEl>
                                        <p:attrNameLst>
                                          <p:attrName>style.visibility</p:attrName>
                                        </p:attrNameLst>
                                      </p:cBhvr>
                                      <p:to>
                                        <p:strVal val="hidden"/>
                                      </p:to>
                                    </p:set>
                                  </p:childTnLst>
                                </p:cTn>
                              </p:par>
                              <p:par>
                                <p:cTn id="50" presetID="10" presetClass="exit" presetSubtype="0" fill="hold" grpId="1" nodeType="withEffect">
                                  <p:stCondLst>
                                    <p:cond delay="0"/>
                                  </p:stCondLst>
                                  <p:childTnLst>
                                    <p:animEffect transition="out" filter="fade">
                                      <p:cBhvr>
                                        <p:cTn id="51" dur="500"/>
                                        <p:tgtEl>
                                          <p:spTgt spid="40"/>
                                        </p:tgtEl>
                                      </p:cBhvr>
                                    </p:animEffect>
                                    <p:set>
                                      <p:cBhvr>
                                        <p:cTn id="52" dur="1" fill="hold">
                                          <p:stCondLst>
                                            <p:cond delay="499"/>
                                          </p:stCondLst>
                                        </p:cTn>
                                        <p:tgtEl>
                                          <p:spTgt spid="40"/>
                                        </p:tgtEl>
                                        <p:attrNameLst>
                                          <p:attrName>style.visibility</p:attrName>
                                        </p:attrNameLst>
                                      </p:cBhvr>
                                      <p:to>
                                        <p:strVal val="hidden"/>
                                      </p:to>
                                    </p:set>
                                  </p:childTnLst>
                                </p:cTn>
                              </p:par>
                            </p:childTnLst>
                          </p:cTn>
                        </p:par>
                        <p:par>
                          <p:cTn id="53" fill="hold">
                            <p:stCondLst>
                              <p:cond delay="500"/>
                            </p:stCondLst>
                            <p:childTnLst>
                              <p:par>
                                <p:cTn id="54" presetID="21" presetClass="entr" presetSubtype="1"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heel(1)">
                                      <p:cBhvr>
                                        <p:cTn id="56" dur="1000"/>
                                        <p:tgtEl>
                                          <p:spTgt spid="14"/>
                                        </p:tgtEl>
                                      </p:cBhvr>
                                    </p:animEffect>
                                  </p:childTnLst>
                                </p:cTn>
                              </p:par>
                              <p:par>
                                <p:cTn id="57" presetID="47" presetClass="entr" presetSubtype="0"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1000"/>
                                        <p:tgtEl>
                                          <p:spTgt spid="16"/>
                                        </p:tgtEl>
                                      </p:cBhvr>
                                    </p:animEffect>
                                    <p:anim calcmode="lin" valueType="num">
                                      <p:cBhvr>
                                        <p:cTn id="60" dur="1000" fill="hold"/>
                                        <p:tgtEl>
                                          <p:spTgt spid="16"/>
                                        </p:tgtEl>
                                        <p:attrNameLst>
                                          <p:attrName>ppt_x</p:attrName>
                                        </p:attrNameLst>
                                      </p:cBhvr>
                                      <p:tavLst>
                                        <p:tav tm="0">
                                          <p:val>
                                            <p:strVal val="#ppt_x"/>
                                          </p:val>
                                        </p:tav>
                                        <p:tav tm="100000">
                                          <p:val>
                                            <p:strVal val="#ppt_x"/>
                                          </p:val>
                                        </p:tav>
                                      </p:tavLst>
                                    </p:anim>
                                    <p:anim calcmode="lin" valueType="num">
                                      <p:cBhvr>
                                        <p:cTn id="61" dur="1000" fill="hold"/>
                                        <p:tgtEl>
                                          <p:spTgt spid="16"/>
                                        </p:tgtEl>
                                        <p:attrNameLst>
                                          <p:attrName>ppt_y</p:attrName>
                                        </p:attrNameLst>
                                      </p:cBhvr>
                                      <p:tavLst>
                                        <p:tav tm="0">
                                          <p:val>
                                            <p:strVal val="#ppt_y-.1"/>
                                          </p:val>
                                        </p:tav>
                                        <p:tav tm="100000">
                                          <p:val>
                                            <p:strVal val="#ppt_y"/>
                                          </p:val>
                                        </p:tav>
                                      </p:tavLst>
                                    </p:anim>
                                  </p:childTnLst>
                                </p:cTn>
                              </p:par>
                            </p:childTnLst>
                          </p:cTn>
                        </p:par>
                        <p:par>
                          <p:cTn id="62" fill="hold">
                            <p:stCondLst>
                              <p:cond delay="1500"/>
                            </p:stCondLst>
                            <p:childTnLst>
                              <p:par>
                                <p:cTn id="63" presetID="22" presetClass="exit" presetSubtype="8" fill="hold" nodeType="afterEffect">
                                  <p:stCondLst>
                                    <p:cond delay="500"/>
                                  </p:stCondLst>
                                  <p:childTnLst>
                                    <p:animEffect transition="out" filter="wipe(left)">
                                      <p:cBhvr>
                                        <p:cTn id="64" dur="1000"/>
                                        <p:tgtEl>
                                          <p:spTgt spid="26"/>
                                        </p:tgtEl>
                                      </p:cBhvr>
                                    </p:animEffect>
                                    <p:set>
                                      <p:cBhvr>
                                        <p:cTn id="65" dur="1" fill="hold">
                                          <p:stCondLst>
                                            <p:cond delay="999"/>
                                          </p:stCondLst>
                                        </p:cTn>
                                        <p:tgtEl>
                                          <p:spTgt spid="26"/>
                                        </p:tgtEl>
                                        <p:attrNameLst>
                                          <p:attrName>style.visibility</p:attrName>
                                        </p:attrNameLst>
                                      </p:cBhvr>
                                      <p:to>
                                        <p:strVal val="hidden"/>
                                      </p:to>
                                    </p:set>
                                  </p:childTnLst>
                                </p:cTn>
                              </p:par>
                            </p:childTnLst>
                          </p:cTn>
                        </p:par>
                        <p:par>
                          <p:cTn id="66" fill="hold">
                            <p:stCondLst>
                              <p:cond delay="3000"/>
                            </p:stCondLst>
                            <p:childTnLst>
                              <p:par>
                                <p:cTn id="67" presetID="1" presetClass="entr" presetSubtype="0" fill="hold" nodeType="afterEffect">
                                  <p:stCondLst>
                                    <p:cond delay="0"/>
                                  </p:stCondLst>
                                  <p:childTnLst>
                                    <p:set>
                                      <p:cBhvr>
                                        <p:cTn id="68" dur="1" fill="hold">
                                          <p:stCondLst>
                                            <p:cond delay="0"/>
                                          </p:stCondLst>
                                        </p:cTn>
                                        <p:tgtEl>
                                          <p:spTgt spid="36"/>
                                        </p:tgtEl>
                                        <p:attrNameLst>
                                          <p:attrName>style.visibility</p:attrName>
                                        </p:attrNameLst>
                                      </p:cBhvr>
                                      <p:to>
                                        <p:strVal val="visible"/>
                                      </p:to>
                                    </p:set>
                                  </p:childTnLst>
                                </p:cTn>
                              </p:par>
                            </p:childTnLst>
                          </p:cTn>
                        </p:par>
                        <p:par>
                          <p:cTn id="69" fill="hold">
                            <p:stCondLst>
                              <p:cond delay="3000"/>
                            </p:stCondLst>
                            <p:childTnLst>
                              <p:par>
                                <p:cTn id="70" presetID="1" presetClass="exit" presetSubtype="0" fill="hold" nodeType="afterEffect">
                                  <p:stCondLst>
                                    <p:cond delay="0"/>
                                  </p:stCondLst>
                                  <p:childTnLst>
                                    <p:set>
                                      <p:cBhvr>
                                        <p:cTn id="71" dur="1" fill="hold">
                                          <p:stCondLst>
                                            <p:cond delay="0"/>
                                          </p:stCondLst>
                                        </p:cTn>
                                        <p:tgtEl>
                                          <p:spTgt spid="2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14" grpId="0" animBg="1"/>
      <p:bldP spid="37" grpId="0" animBg="1"/>
      <p:bldP spid="37" grpId="1" animBg="1"/>
      <p:bldP spid="38" grpId="0" animBg="1"/>
      <p:bldP spid="38" grpId="1" animBg="1"/>
      <p:bldP spid="38" grpId="2" animBg="1"/>
      <p:bldP spid="38" grpId="3" animBg="1"/>
      <p:bldP spid="38" grpId="4" animBg="1"/>
      <p:bldP spid="38" grpId="5" animBg="1"/>
      <p:bldP spid="40" grpId="0" animBg="1"/>
      <p:bldP spid="40"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B46CB-94CE-A04A-EA5B-4F7F2F2FF1C9}"/>
            </a:ext>
          </a:extLst>
        </p:cNvPr>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75546091-F6F4-B6B1-BA82-BB3E19F35203}"/>
              </a:ext>
            </a:extLst>
          </p:cNvPr>
          <p:cNvGraphicFramePr>
            <a:graphicFrameLocks/>
          </p:cNvGraphicFramePr>
          <p:nvPr/>
        </p:nvGraphicFramePr>
        <p:xfrm>
          <a:off x="5745916" y="2928778"/>
          <a:ext cx="5949095" cy="3438535"/>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F5083AF2-ECA3-C3E8-444B-E56BE4EAC2A7}"/>
              </a:ext>
            </a:extLst>
          </p:cNvPr>
          <p:cNvSpPr>
            <a:spLocks noGrp="1"/>
          </p:cNvSpPr>
          <p:nvPr>
            <p:ph type="body" sz="quarter" idx="10"/>
          </p:nvPr>
        </p:nvSpPr>
        <p:spPr>
          <a:xfrm>
            <a:off x="1163213" y="1540253"/>
            <a:ext cx="9994392" cy="1068490"/>
          </a:xfrm>
        </p:spPr>
        <p:txBody>
          <a:bodyPr/>
          <a:lstStyle/>
          <a:p>
            <a:pPr>
              <a:spcAft>
                <a:spcPts val="600"/>
              </a:spcAft>
            </a:pPr>
            <a:r>
              <a:rPr lang="en-US" dirty="0"/>
              <a:t>Generally accepted loss requirements for “hands-on” maintenance: </a:t>
            </a:r>
            <a:r>
              <a:rPr lang="en-US" dirty="0">
                <a:solidFill>
                  <a:srgbClr val="0070C0"/>
                </a:solidFill>
              </a:rPr>
              <a:t>1 W/m</a:t>
            </a:r>
          </a:p>
          <a:p>
            <a:pPr lvl="1"/>
            <a:r>
              <a:rPr lang="en-US" dirty="0">
                <a:solidFill>
                  <a:srgbClr val="0070C0"/>
                </a:solidFill>
              </a:rPr>
              <a:t>Exponential dependence as a function of energy</a:t>
            </a:r>
          </a:p>
          <a:p>
            <a:pPr marL="457200" lvl="1" indent="0">
              <a:buNone/>
            </a:pPr>
            <a:r>
              <a:rPr lang="en-US" sz="1800" dirty="0">
                <a:solidFill>
                  <a:schemeClr val="accent3">
                    <a:lumMod val="75000"/>
                  </a:schemeClr>
                </a:solidFill>
                <a:latin typeface="HGGothicE" panose="020B0909000000000000" pitchFamily="49" charset="-128"/>
                <a:ea typeface="HGGothicE" panose="020B0909000000000000" pitchFamily="49" charset="-128"/>
              </a:rPr>
              <a:t>               ⇨ </a:t>
            </a:r>
            <a:r>
              <a:rPr lang="en-US" sz="1800" dirty="0">
                <a:solidFill>
                  <a:schemeClr val="accent3">
                    <a:lumMod val="75000"/>
                  </a:schemeClr>
                </a:solidFill>
              </a:rPr>
              <a:t>Fractional loss at 800 MeV (CW): ~10</a:t>
            </a:r>
            <a:r>
              <a:rPr lang="en-US" sz="1800" baseline="30000" dirty="0">
                <a:solidFill>
                  <a:schemeClr val="accent3">
                    <a:lumMod val="75000"/>
                  </a:schemeClr>
                </a:solidFill>
              </a:rPr>
              <a:t>-6</a:t>
            </a:r>
            <a:r>
              <a:rPr lang="en-US" sz="1800" dirty="0">
                <a:solidFill>
                  <a:schemeClr val="accent3">
                    <a:lumMod val="75000"/>
                  </a:schemeClr>
                </a:solidFill>
              </a:rPr>
              <a:t> m</a:t>
            </a:r>
            <a:r>
              <a:rPr lang="en-US" sz="1800" baseline="30000" dirty="0">
                <a:solidFill>
                  <a:schemeClr val="accent3">
                    <a:lumMod val="75000"/>
                  </a:schemeClr>
                </a:solidFill>
              </a:rPr>
              <a:t>-1</a:t>
            </a:r>
            <a:endParaRPr lang="en-US" sz="1800" dirty="0">
              <a:solidFill>
                <a:schemeClr val="accent3">
                  <a:lumMod val="75000"/>
                </a:schemeClr>
              </a:solidFill>
            </a:endParaRPr>
          </a:p>
        </p:txBody>
      </p:sp>
      <p:sp>
        <p:nvSpPr>
          <p:cNvPr id="3" name="Title 2">
            <a:extLst>
              <a:ext uri="{FF2B5EF4-FFF2-40B4-BE49-F238E27FC236}">
                <a16:creationId xmlns:a16="http://schemas.microsoft.com/office/drawing/2014/main" id="{BEA1FF8A-B6E3-8C75-6788-CA0F73F7DA1B}"/>
              </a:ext>
            </a:extLst>
          </p:cNvPr>
          <p:cNvSpPr>
            <a:spLocks noGrp="1"/>
          </p:cNvSpPr>
          <p:nvPr>
            <p:ph type="title"/>
          </p:nvPr>
        </p:nvSpPr>
        <p:spPr/>
        <p:txBody>
          <a:bodyPr/>
          <a:lstStyle/>
          <a:p>
            <a:r>
              <a:rPr lang="en-US" dirty="0"/>
              <a:t>Boundary conditions</a:t>
            </a:r>
          </a:p>
        </p:txBody>
      </p:sp>
      <p:sp>
        <p:nvSpPr>
          <p:cNvPr id="4" name="Text Placeholder 3">
            <a:extLst>
              <a:ext uri="{FF2B5EF4-FFF2-40B4-BE49-F238E27FC236}">
                <a16:creationId xmlns:a16="http://schemas.microsoft.com/office/drawing/2014/main" id="{05FA112D-8858-D35F-E3F6-6693F54CC122}"/>
              </a:ext>
            </a:extLst>
          </p:cNvPr>
          <p:cNvSpPr>
            <a:spLocks noGrp="1"/>
          </p:cNvSpPr>
          <p:nvPr>
            <p:ph type="body" sz="quarter" idx="37"/>
          </p:nvPr>
        </p:nvSpPr>
        <p:spPr/>
        <p:txBody>
          <a:bodyPr/>
          <a:lstStyle/>
          <a:p>
            <a:r>
              <a:rPr lang="en-US" b="1" i="1" dirty="0"/>
              <a:t>CW</a:t>
            </a:r>
            <a:r>
              <a:rPr lang="en-US" dirty="0"/>
              <a:t> operation implies stringent loss requirements (</a:t>
            </a:r>
            <a:r>
              <a:rPr lang="en-US" i="1" dirty="0"/>
              <a:t>absolute</a:t>
            </a:r>
            <a:r>
              <a:rPr lang="en-US" dirty="0"/>
              <a:t>)</a:t>
            </a:r>
          </a:p>
        </p:txBody>
      </p:sp>
      <p:sp>
        <p:nvSpPr>
          <p:cNvPr id="5" name="Footer Placeholder 4">
            <a:extLst>
              <a:ext uri="{FF2B5EF4-FFF2-40B4-BE49-F238E27FC236}">
                <a16:creationId xmlns:a16="http://schemas.microsoft.com/office/drawing/2014/main" id="{E2C44114-26FA-0B74-64F3-E744340A119C}"/>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E238DEAF-10B2-C6BD-F05A-11AF56F00530}"/>
              </a:ext>
            </a:extLst>
          </p:cNvPr>
          <p:cNvSpPr>
            <a:spLocks noGrp="1"/>
          </p:cNvSpPr>
          <p:nvPr>
            <p:ph type="sldNum" sz="quarter" idx="40"/>
          </p:nvPr>
        </p:nvSpPr>
        <p:spPr/>
        <p:txBody>
          <a:bodyPr/>
          <a:lstStyle/>
          <a:p>
            <a:fld id="{F4BAA12D-5F28-3140-935A-44BF4B54B6B6}" type="slidenum">
              <a:rPr lang="en-US" smtClean="0"/>
              <a:pPr/>
              <a:t>9</a:t>
            </a:fld>
            <a:endParaRPr lang="en-US" dirty="0"/>
          </a:p>
        </p:txBody>
      </p:sp>
      <p:sp>
        <p:nvSpPr>
          <p:cNvPr id="21" name="TextBox 20">
            <a:extLst>
              <a:ext uri="{FF2B5EF4-FFF2-40B4-BE49-F238E27FC236}">
                <a16:creationId xmlns:a16="http://schemas.microsoft.com/office/drawing/2014/main" id="{10EBBD5C-FACA-E7A0-C727-03B0057985DD}"/>
              </a:ext>
            </a:extLst>
          </p:cNvPr>
          <p:cNvSpPr txBox="1"/>
          <p:nvPr/>
        </p:nvSpPr>
        <p:spPr>
          <a:xfrm>
            <a:off x="10733110" y="2935831"/>
            <a:ext cx="835552" cy="369332"/>
          </a:xfrm>
          <a:prstGeom prst="rect">
            <a:avLst/>
          </a:prstGeom>
          <a:noFill/>
        </p:spPr>
        <p:txBody>
          <a:bodyPr wrap="square" lIns="91440" tIns="91440" rIns="91440" bIns="91440" rtlCol="0">
            <a:spAutoFit/>
          </a:bodyPr>
          <a:lstStyle/>
          <a:p>
            <a:pPr algn="ctr">
              <a:spcAft>
                <a:spcPts val="800"/>
              </a:spcAft>
            </a:pPr>
            <a:r>
              <a:rPr lang="en-US" sz="1200" b="1" dirty="0">
                <a:solidFill>
                  <a:srgbClr val="FFC000"/>
                </a:solidFill>
                <a:latin typeface="Helvetica" pitchFamily="2" charset="0"/>
              </a:rPr>
              <a:t>“warm”</a:t>
            </a:r>
          </a:p>
        </p:txBody>
      </p:sp>
      <p:sp>
        <p:nvSpPr>
          <p:cNvPr id="23" name="TextBox 22">
            <a:extLst>
              <a:ext uri="{FF2B5EF4-FFF2-40B4-BE49-F238E27FC236}">
                <a16:creationId xmlns:a16="http://schemas.microsoft.com/office/drawing/2014/main" id="{A206B1E7-24CA-16BA-540F-488B2D761096}"/>
              </a:ext>
            </a:extLst>
          </p:cNvPr>
          <p:cNvSpPr txBox="1"/>
          <p:nvPr/>
        </p:nvSpPr>
        <p:spPr>
          <a:xfrm>
            <a:off x="10739829" y="3210884"/>
            <a:ext cx="835552" cy="369332"/>
          </a:xfrm>
          <a:prstGeom prst="rect">
            <a:avLst/>
          </a:prstGeom>
          <a:noFill/>
        </p:spPr>
        <p:txBody>
          <a:bodyPr wrap="square" lIns="91440" tIns="91440" rIns="91440" bIns="91440" rtlCol="0">
            <a:spAutoFit/>
          </a:bodyPr>
          <a:lstStyle/>
          <a:p>
            <a:pPr algn="ctr">
              <a:spcAft>
                <a:spcPts val="800"/>
              </a:spcAft>
            </a:pPr>
            <a:r>
              <a:rPr lang="en-US" sz="1200" b="1" dirty="0">
                <a:solidFill>
                  <a:schemeClr val="tx2">
                    <a:lumMod val="25000"/>
                    <a:lumOff val="75000"/>
                  </a:schemeClr>
                </a:solidFill>
                <a:latin typeface="Helvetica" pitchFamily="2" charset="0"/>
              </a:rPr>
              <a:t>“cold”</a:t>
            </a:r>
          </a:p>
        </p:txBody>
      </p:sp>
      <p:sp>
        <p:nvSpPr>
          <p:cNvPr id="25" name="Text Placeholder 14">
            <a:extLst>
              <a:ext uri="{FF2B5EF4-FFF2-40B4-BE49-F238E27FC236}">
                <a16:creationId xmlns:a16="http://schemas.microsoft.com/office/drawing/2014/main" id="{ABD75E48-4E3D-6ACB-3418-9C9DC202196F}"/>
              </a:ext>
            </a:extLst>
          </p:cNvPr>
          <p:cNvSpPr txBox="1">
            <a:spLocks/>
          </p:cNvSpPr>
          <p:nvPr/>
        </p:nvSpPr>
        <p:spPr>
          <a:xfrm>
            <a:off x="9715220" y="3682165"/>
            <a:ext cx="1637288" cy="365760"/>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00" dirty="0"/>
              <a:t>1 W/m assumed or quoted</a:t>
            </a:r>
          </a:p>
        </p:txBody>
      </p:sp>
      <p:sp>
        <p:nvSpPr>
          <p:cNvPr id="31" name="Text Placeholder 14">
            <a:extLst>
              <a:ext uri="{FF2B5EF4-FFF2-40B4-BE49-F238E27FC236}">
                <a16:creationId xmlns:a16="http://schemas.microsoft.com/office/drawing/2014/main" id="{4DD084D0-2775-9B01-4A53-3BE08EAC74EA}"/>
              </a:ext>
            </a:extLst>
          </p:cNvPr>
          <p:cNvSpPr txBox="1">
            <a:spLocks/>
          </p:cNvSpPr>
          <p:nvPr/>
        </p:nvSpPr>
        <p:spPr>
          <a:xfrm>
            <a:off x="6320428" y="3892782"/>
            <a:ext cx="920314" cy="437546"/>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900" dirty="0">
                <a:solidFill>
                  <a:schemeClr val="bg2">
                    <a:lumMod val="50000"/>
                  </a:schemeClr>
                </a:solidFill>
              </a:rPr>
              <a:t>LBNF/DUNE operation</a:t>
            </a:r>
          </a:p>
        </p:txBody>
      </p:sp>
      <p:sp>
        <p:nvSpPr>
          <p:cNvPr id="33" name="Text Placeholder 14">
            <a:extLst>
              <a:ext uri="{FF2B5EF4-FFF2-40B4-BE49-F238E27FC236}">
                <a16:creationId xmlns:a16="http://schemas.microsoft.com/office/drawing/2014/main" id="{1A78ABB3-060E-B8CC-9800-6AF15F4CE3D5}"/>
              </a:ext>
            </a:extLst>
          </p:cNvPr>
          <p:cNvSpPr txBox="1">
            <a:spLocks/>
          </p:cNvSpPr>
          <p:nvPr/>
        </p:nvSpPr>
        <p:spPr>
          <a:xfrm>
            <a:off x="10843356" y="4801929"/>
            <a:ext cx="865153" cy="274281"/>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900" dirty="0">
                <a:solidFill>
                  <a:schemeClr val="bg2">
                    <a:lumMod val="50000"/>
                  </a:schemeClr>
                </a:solidFill>
              </a:rPr>
              <a:t>Ultimate goal</a:t>
            </a:r>
          </a:p>
        </p:txBody>
      </p:sp>
      <p:sp>
        <p:nvSpPr>
          <p:cNvPr id="37" name="Rectangle: Rounded Corners 36">
            <a:extLst>
              <a:ext uri="{FF2B5EF4-FFF2-40B4-BE49-F238E27FC236}">
                <a16:creationId xmlns:a16="http://schemas.microsoft.com/office/drawing/2014/main" id="{5472589A-F1F8-46A7-8F56-46285326F664}"/>
              </a:ext>
            </a:extLst>
          </p:cNvPr>
          <p:cNvSpPr/>
          <p:nvPr/>
        </p:nvSpPr>
        <p:spPr>
          <a:xfrm>
            <a:off x="6357799" y="3023557"/>
            <a:ext cx="4405351" cy="205618"/>
          </a:xfrm>
          <a:prstGeom prst="roundRect">
            <a:avLst/>
          </a:prstGeom>
          <a:no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86C518E4-9383-9DD5-28C4-4FBF16DD97AD}"/>
              </a:ext>
            </a:extLst>
          </p:cNvPr>
          <p:cNvSpPr/>
          <p:nvPr/>
        </p:nvSpPr>
        <p:spPr>
          <a:xfrm>
            <a:off x="6365420" y="3267063"/>
            <a:ext cx="4240000" cy="205618"/>
          </a:xfrm>
          <a:prstGeom prst="roundRect">
            <a:avLst/>
          </a:prstGeom>
          <a:noFill/>
          <a:ln>
            <a:solidFill>
              <a:schemeClr val="tx2">
                <a:lumMod val="25000"/>
                <a:lumOff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9" name="Straight Arrow Connector 58">
            <a:extLst>
              <a:ext uri="{FF2B5EF4-FFF2-40B4-BE49-F238E27FC236}">
                <a16:creationId xmlns:a16="http://schemas.microsoft.com/office/drawing/2014/main" id="{1986EE2C-0177-9A27-294F-C0C30A7BBA8E}"/>
              </a:ext>
            </a:extLst>
          </p:cNvPr>
          <p:cNvCxnSpPr>
            <a:cxnSpLocks/>
          </p:cNvCxnSpPr>
          <p:nvPr/>
        </p:nvCxnSpPr>
        <p:spPr>
          <a:xfrm flipH="1" flipV="1">
            <a:off x="9792511" y="4591030"/>
            <a:ext cx="1556958" cy="561635"/>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4" name="Straight Arrow Connector 63">
            <a:extLst>
              <a:ext uri="{FF2B5EF4-FFF2-40B4-BE49-F238E27FC236}">
                <a16:creationId xmlns:a16="http://schemas.microsoft.com/office/drawing/2014/main" id="{CA6D9D7D-63BB-C91E-578F-F92567010B8B}"/>
              </a:ext>
            </a:extLst>
          </p:cNvPr>
          <p:cNvCxnSpPr>
            <a:cxnSpLocks/>
          </p:cNvCxnSpPr>
          <p:nvPr/>
        </p:nvCxnSpPr>
        <p:spPr>
          <a:xfrm flipH="1" flipV="1">
            <a:off x="6886876" y="3804955"/>
            <a:ext cx="1110120" cy="264671"/>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65" name="Straight Arrow Connector 64">
            <a:extLst>
              <a:ext uri="{FF2B5EF4-FFF2-40B4-BE49-F238E27FC236}">
                <a16:creationId xmlns:a16="http://schemas.microsoft.com/office/drawing/2014/main" id="{388A68C1-38F1-B68D-2896-11EA51026F01}"/>
              </a:ext>
            </a:extLst>
          </p:cNvPr>
          <p:cNvCxnSpPr>
            <a:cxnSpLocks/>
          </p:cNvCxnSpPr>
          <p:nvPr/>
        </p:nvCxnSpPr>
        <p:spPr>
          <a:xfrm flipH="1" flipV="1">
            <a:off x="8053677" y="4069626"/>
            <a:ext cx="1661543" cy="505568"/>
          </a:xfrm>
          <a:prstGeom prst="straightConnector1">
            <a:avLst/>
          </a:prstGeom>
          <a:ln>
            <a:solidFill>
              <a:schemeClr val="accent1">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graphicFrame>
        <p:nvGraphicFramePr>
          <p:cNvPr id="7" name="Chart 6">
            <a:extLst>
              <a:ext uri="{FF2B5EF4-FFF2-40B4-BE49-F238E27FC236}">
                <a16:creationId xmlns:a16="http://schemas.microsoft.com/office/drawing/2014/main" id="{3123FAD6-6E09-D3F5-A37B-6204556EDA51}"/>
              </a:ext>
            </a:extLst>
          </p:cNvPr>
          <p:cNvGraphicFramePr>
            <a:graphicFrameLocks/>
          </p:cNvGraphicFramePr>
          <p:nvPr>
            <p:extLst>
              <p:ext uri="{D42A27DB-BD31-4B8C-83A1-F6EECF244321}">
                <p14:modId xmlns:p14="http://schemas.microsoft.com/office/powerpoint/2010/main" val="1917255193"/>
              </p:ext>
            </p:extLst>
          </p:nvPr>
        </p:nvGraphicFramePr>
        <p:xfrm>
          <a:off x="408563" y="3096004"/>
          <a:ext cx="5431436" cy="3193318"/>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 Placeholder 14">
            <a:extLst>
              <a:ext uri="{FF2B5EF4-FFF2-40B4-BE49-F238E27FC236}">
                <a16:creationId xmlns:a16="http://schemas.microsoft.com/office/drawing/2014/main" id="{208EFA23-BE56-3E7A-1F9B-13E4F14CB0C6}"/>
              </a:ext>
            </a:extLst>
          </p:cNvPr>
          <p:cNvSpPr txBox="1">
            <a:spLocks/>
          </p:cNvSpPr>
          <p:nvPr/>
        </p:nvSpPr>
        <p:spPr>
          <a:xfrm>
            <a:off x="6726448" y="4430791"/>
            <a:ext cx="4316000" cy="365760"/>
          </a:xfrm>
          <a:prstGeom prst="rect">
            <a:avLst/>
          </a:prstGeom>
          <a:solidFill>
            <a:schemeClr val="bg1"/>
          </a:solidFill>
          <a:ln>
            <a:solidFill>
              <a:srgbClr val="FF0000"/>
            </a:solidFill>
          </a:ln>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200" dirty="0">
                <a:solidFill>
                  <a:schemeClr val="accent1"/>
                </a:solidFill>
              </a:rPr>
              <a:t>For LBFN/DUNE (</a:t>
            </a:r>
            <a:r>
              <a:rPr lang="en-US" sz="1200" i="1" dirty="0">
                <a:solidFill>
                  <a:schemeClr val="accent1"/>
                </a:solidFill>
              </a:rPr>
              <a:t>1.1% duty factor</a:t>
            </a:r>
            <a:r>
              <a:rPr lang="en-US" sz="1200" dirty="0">
                <a:solidFill>
                  <a:schemeClr val="accent1"/>
                </a:solidFill>
              </a:rPr>
              <a:t>) → ~10</a:t>
            </a:r>
            <a:r>
              <a:rPr lang="en-US" sz="1200" baseline="30000" dirty="0">
                <a:solidFill>
                  <a:schemeClr val="accent1"/>
                </a:solidFill>
              </a:rPr>
              <a:t>-4</a:t>
            </a:r>
            <a:r>
              <a:rPr lang="en-US" sz="1200" dirty="0">
                <a:solidFill>
                  <a:schemeClr val="accent1"/>
                </a:solidFill>
              </a:rPr>
              <a:t> m</a:t>
            </a:r>
            <a:r>
              <a:rPr lang="en-US" sz="1200" baseline="30000" dirty="0">
                <a:solidFill>
                  <a:schemeClr val="accent1"/>
                </a:solidFill>
              </a:rPr>
              <a:t>-1</a:t>
            </a:r>
            <a:r>
              <a:rPr lang="en-US" sz="1200" dirty="0">
                <a:solidFill>
                  <a:schemeClr val="accent1"/>
                </a:solidFill>
              </a:rPr>
              <a:t> at 800 MeV</a:t>
            </a:r>
          </a:p>
        </p:txBody>
      </p:sp>
      <p:sp>
        <p:nvSpPr>
          <p:cNvPr id="8" name="Arrow: Down 7">
            <a:extLst>
              <a:ext uri="{FF2B5EF4-FFF2-40B4-BE49-F238E27FC236}">
                <a16:creationId xmlns:a16="http://schemas.microsoft.com/office/drawing/2014/main" id="{0C2EE8C5-20EB-0EAB-BD10-23743623B547}"/>
              </a:ext>
            </a:extLst>
          </p:cNvPr>
          <p:cNvSpPr/>
          <p:nvPr/>
        </p:nvSpPr>
        <p:spPr>
          <a:xfrm flipV="1">
            <a:off x="3532238" y="4591029"/>
            <a:ext cx="100456" cy="561635"/>
          </a:xfrm>
          <a:prstGeom prst="downArrow">
            <a:avLst>
              <a:gd name="adj1" fmla="val 50000"/>
              <a:gd name="adj2" fmla="val 103128"/>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86E4A3F3-4358-515A-5046-835A4404260C}"/>
              </a:ext>
            </a:extLst>
          </p:cNvPr>
          <p:cNvSpPr/>
          <p:nvPr/>
        </p:nvSpPr>
        <p:spPr>
          <a:xfrm>
            <a:off x="665319" y="2094689"/>
            <a:ext cx="664128" cy="1303507"/>
          </a:xfrm>
          <a:custGeom>
            <a:avLst/>
            <a:gdLst>
              <a:gd name="csX0" fmla="*/ 664128 w 664128"/>
              <a:gd name="csY0" fmla="*/ 0 h 1303507"/>
              <a:gd name="csX1" fmla="*/ 2647 w 664128"/>
              <a:gd name="csY1" fmla="*/ 473413 h 1303507"/>
              <a:gd name="csX2" fmla="*/ 476060 w 664128"/>
              <a:gd name="csY2" fmla="*/ 1303507 h 1303507"/>
            </a:gdLst>
            <a:ahLst/>
            <a:cxnLst>
              <a:cxn ang="0">
                <a:pos x="csX0" y="csY0"/>
              </a:cxn>
              <a:cxn ang="0">
                <a:pos x="csX1" y="csY1"/>
              </a:cxn>
              <a:cxn ang="0">
                <a:pos x="csX2" y="csY2"/>
              </a:cxn>
            </a:cxnLst>
            <a:rect l="l" t="t" r="r" b="b"/>
            <a:pathLst>
              <a:path w="664128" h="1303507">
                <a:moveTo>
                  <a:pt x="664128" y="0"/>
                </a:moveTo>
                <a:cubicBezTo>
                  <a:pt x="349060" y="128081"/>
                  <a:pt x="33992" y="256162"/>
                  <a:pt x="2647" y="473413"/>
                </a:cubicBezTo>
                <a:cubicBezTo>
                  <a:pt x="-28698" y="690664"/>
                  <a:pt x="223681" y="997085"/>
                  <a:pt x="476060" y="1303507"/>
                </a:cubicBezTo>
              </a:path>
            </a:pathLst>
          </a:custGeom>
          <a:noFill/>
          <a:ln>
            <a:solidFill>
              <a:srgbClr val="5B9BD4"/>
            </a:solidFill>
            <a:headEnd type="none" w="med" len="med"/>
            <a:tailEnd type="arrow"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6802D015-C9DB-7AA8-C59D-609E5BF3BE8C}"/>
              </a:ext>
            </a:extLst>
          </p:cNvPr>
          <p:cNvSpPr/>
          <p:nvPr/>
        </p:nvSpPr>
        <p:spPr>
          <a:xfrm>
            <a:off x="4189379" y="3298678"/>
            <a:ext cx="1290536" cy="21625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7568256"/>
      </p:ext>
    </p:extLst>
  </p:cSld>
  <p:clrMapOvr>
    <a:masterClrMapping/>
  </p:clrMapOvr>
  <mc:AlternateContent xmlns:mc="http://schemas.openxmlformats.org/markup-compatibility/2006" xmlns:p15="http://schemas.microsoft.com/office/powerpoint/2012/main">
    <mc:Choice Requires="p15">
      <p:transition spd="slow">
        <p15:prstTrans prst="fallOve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100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wheel(1)">
                                      <p:cBhvr>
                                        <p:cTn id="12" dur="1500"/>
                                        <p:tgtEl>
                                          <p:spTgt spid="37"/>
                                        </p:tgtEl>
                                      </p:cBhvr>
                                    </p:animEffect>
                                  </p:childTnLst>
                                </p:cTn>
                              </p:par>
                            </p:childTnLst>
                          </p:cTn>
                        </p:par>
                        <p:par>
                          <p:cTn id="13" fill="hold">
                            <p:stCondLst>
                              <p:cond delay="1500"/>
                            </p:stCondLst>
                            <p:childTnLst>
                              <p:par>
                                <p:cTn id="14" presetID="1" presetClass="entr" presetSubtype="0" fill="hold" grpId="0" nodeType="afterEffect">
                                  <p:stCondLst>
                                    <p:cond delay="0"/>
                                  </p:stCondLst>
                                  <p:childTnLst>
                                    <p:set>
                                      <p:cBhvr>
                                        <p:cTn id="15" dur="1" fill="hold">
                                          <p:stCondLst>
                                            <p:cond delay="0"/>
                                          </p:stCondLst>
                                        </p:cTn>
                                        <p:tgtEl>
                                          <p:spTgt spid="21"/>
                                        </p:tgtEl>
                                        <p:attrNameLst>
                                          <p:attrName>style.visibility</p:attrName>
                                        </p:attrNameLst>
                                      </p:cBhvr>
                                      <p:to>
                                        <p:strVal val="visible"/>
                                      </p:to>
                                    </p:set>
                                  </p:childTnLst>
                                </p:cTn>
                              </p:par>
                              <p:par>
                                <p:cTn id="16" presetID="21" presetClass="entr" presetSubtype="1"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wheel(1)">
                                      <p:cBhvr>
                                        <p:cTn id="18" dur="1500"/>
                                        <p:tgtEl>
                                          <p:spTgt spid="39"/>
                                        </p:tgtEl>
                                      </p:cBhvr>
                                    </p:animEffect>
                                  </p:childTnLst>
                                </p:cTn>
                              </p:par>
                            </p:childTnLst>
                          </p:cTn>
                        </p:par>
                        <p:par>
                          <p:cTn id="19" fill="hold">
                            <p:stCondLst>
                              <p:cond delay="3000"/>
                            </p:stCondLst>
                            <p:childTnLst>
                              <p:par>
                                <p:cTn id="20" presetID="1" presetClass="entr" presetSubtype="0" fill="hold" grpId="0" nodeType="afterEffect">
                                  <p:stCondLst>
                                    <p:cond delay="0"/>
                                  </p:stCondLst>
                                  <p:childTnLst>
                                    <p:set>
                                      <p:cBhvr>
                                        <p:cTn id="21" dur="1" fill="hold">
                                          <p:stCondLst>
                                            <p:cond delay="0"/>
                                          </p:stCondLst>
                                        </p:cTn>
                                        <p:tgtEl>
                                          <p:spTgt spid="23"/>
                                        </p:tgtEl>
                                        <p:attrNameLst>
                                          <p:attrName>style.visibility</p:attrName>
                                        </p:attrNameLst>
                                      </p:cBhvr>
                                      <p:to>
                                        <p:strVal val="visible"/>
                                      </p:to>
                                    </p:set>
                                  </p:childTnLst>
                                </p:cTn>
                              </p:par>
                            </p:childTnLst>
                          </p:cTn>
                        </p:par>
                        <p:par>
                          <p:cTn id="22" fill="hold">
                            <p:stCondLst>
                              <p:cond delay="3000"/>
                            </p:stCondLst>
                            <p:childTnLst>
                              <p:par>
                                <p:cTn id="23" presetID="22" presetClass="entr" presetSubtype="8" fill="hold" nodeType="afterEffect">
                                  <p:stCondLst>
                                    <p:cond delay="500"/>
                                  </p:stCondLst>
                                  <p:iterate type="lt">
                                    <p:tmPct val="10000"/>
                                  </p:iterate>
                                  <p:childTnLst>
                                    <p:set>
                                      <p:cBhvr>
                                        <p:cTn id="24" dur="1" fill="hold">
                                          <p:stCondLst>
                                            <p:cond delay="0"/>
                                          </p:stCondLst>
                                        </p:cTn>
                                        <p:tgtEl>
                                          <p:spTgt spid="2">
                                            <p:txEl>
                                              <p:pRg st="2" end="2"/>
                                            </p:txEl>
                                          </p:spTgt>
                                        </p:tgtEl>
                                        <p:attrNameLst>
                                          <p:attrName>style.visibility</p:attrName>
                                        </p:attrNameLst>
                                      </p:cBhvr>
                                      <p:to>
                                        <p:strVal val="visible"/>
                                      </p:to>
                                    </p:set>
                                    <p:animEffect transition="in" filter="wipe(left)">
                                      <p:cBhvr>
                                        <p:cTn id="25" dur="500"/>
                                        <p:tgtEl>
                                          <p:spTgt spid="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1" fill="hold" grpId="0" nodeType="clickEffect">
                                  <p:stCondLst>
                                    <p:cond delay="75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1000" fill="hold"/>
                                        <p:tgtEl>
                                          <p:spTgt spid="18"/>
                                        </p:tgtEl>
                                        <p:attrNameLst>
                                          <p:attrName>ppt_x</p:attrName>
                                        </p:attrNameLst>
                                      </p:cBhvr>
                                      <p:tavLst>
                                        <p:tav tm="0">
                                          <p:val>
                                            <p:strVal val="#ppt_x"/>
                                          </p:val>
                                        </p:tav>
                                        <p:tav tm="100000">
                                          <p:val>
                                            <p:strVal val="#ppt_x"/>
                                          </p:val>
                                        </p:tav>
                                      </p:tavLst>
                                    </p:anim>
                                    <p:anim calcmode="lin" valueType="num">
                                      <p:cBhvr additive="base">
                                        <p:cTn id="31" dur="1000" fill="hold"/>
                                        <p:tgtEl>
                                          <p:spTgt spid="18"/>
                                        </p:tgtEl>
                                        <p:attrNameLst>
                                          <p:attrName>ppt_y</p:attrName>
                                        </p:attrNameLst>
                                      </p:cBhvr>
                                      <p:tavLst>
                                        <p:tav tm="0">
                                          <p:val>
                                            <p:strVal val="0-#ppt_h/2"/>
                                          </p:val>
                                        </p:tav>
                                        <p:tav tm="100000">
                                          <p:val>
                                            <p:strVal val="#ppt_y"/>
                                          </p:val>
                                        </p:tav>
                                      </p:tavLst>
                                    </p:anim>
                                  </p:childTnLst>
                                </p:cTn>
                              </p:par>
                              <p:par>
                                <p:cTn id="32" presetID="22" presetClass="entr" presetSubtype="4" fill="hold" nodeType="withEffect">
                                  <p:stCondLst>
                                    <p:cond delay="0"/>
                                  </p:stCondLst>
                                  <p:childTnLst>
                                    <p:set>
                                      <p:cBhvr>
                                        <p:cTn id="33" dur="1" fill="hold">
                                          <p:stCondLst>
                                            <p:cond delay="0"/>
                                          </p:stCondLst>
                                        </p:cTn>
                                        <p:tgtEl>
                                          <p:spTgt spid="59"/>
                                        </p:tgtEl>
                                        <p:attrNameLst>
                                          <p:attrName>style.visibility</p:attrName>
                                        </p:attrNameLst>
                                      </p:cBhvr>
                                      <p:to>
                                        <p:strVal val="visible"/>
                                      </p:to>
                                    </p:set>
                                    <p:animEffect transition="in" filter="wipe(down)">
                                      <p:cBhvr>
                                        <p:cTn id="34" dur="1000"/>
                                        <p:tgtEl>
                                          <p:spTgt spid="59"/>
                                        </p:tgtEl>
                                      </p:cBhvr>
                                    </p:animEffect>
                                  </p:childTnLst>
                                </p:cTn>
                              </p:par>
                              <p:par>
                                <p:cTn id="35" presetID="22" presetClass="entr" presetSubtype="4" fill="hold" nodeType="withEffect">
                                  <p:stCondLst>
                                    <p:cond delay="500"/>
                                  </p:stCondLst>
                                  <p:childTnLst>
                                    <p:set>
                                      <p:cBhvr>
                                        <p:cTn id="36" dur="1" fill="hold">
                                          <p:stCondLst>
                                            <p:cond delay="0"/>
                                          </p:stCondLst>
                                        </p:cTn>
                                        <p:tgtEl>
                                          <p:spTgt spid="65"/>
                                        </p:tgtEl>
                                        <p:attrNameLst>
                                          <p:attrName>style.visibility</p:attrName>
                                        </p:attrNameLst>
                                      </p:cBhvr>
                                      <p:to>
                                        <p:strVal val="visible"/>
                                      </p:to>
                                    </p:set>
                                    <p:animEffect transition="in" filter="wipe(down)">
                                      <p:cBhvr>
                                        <p:cTn id="37" dur="1000"/>
                                        <p:tgtEl>
                                          <p:spTgt spid="65"/>
                                        </p:tgtEl>
                                      </p:cBhvr>
                                    </p:animEffect>
                                  </p:childTnLst>
                                </p:cTn>
                              </p:par>
                              <p:par>
                                <p:cTn id="38" presetID="22" presetClass="entr" presetSubtype="4" fill="hold" nodeType="withEffect">
                                  <p:stCondLst>
                                    <p:cond delay="1000"/>
                                  </p:stCondLst>
                                  <p:childTnLst>
                                    <p:set>
                                      <p:cBhvr>
                                        <p:cTn id="39" dur="1" fill="hold">
                                          <p:stCondLst>
                                            <p:cond delay="0"/>
                                          </p:stCondLst>
                                        </p:cTn>
                                        <p:tgtEl>
                                          <p:spTgt spid="64"/>
                                        </p:tgtEl>
                                        <p:attrNameLst>
                                          <p:attrName>style.visibility</p:attrName>
                                        </p:attrNameLst>
                                      </p:cBhvr>
                                      <p:to>
                                        <p:strVal val="visible"/>
                                      </p:to>
                                    </p:set>
                                    <p:animEffect transition="in" filter="wipe(down)">
                                      <p:cBhvr>
                                        <p:cTn id="40" dur="1000"/>
                                        <p:tgtEl>
                                          <p:spTgt spid="64"/>
                                        </p:tgtEl>
                                      </p:cBhvr>
                                    </p:animEffect>
                                  </p:childTnLst>
                                </p:cTn>
                              </p:par>
                              <p:par>
                                <p:cTn id="41" presetID="21" presetClass="entr" presetSubtype="1" fill="hold" grpId="0" nodeType="withEffect">
                                  <p:stCondLst>
                                    <p:cond delay="1000"/>
                                  </p:stCondLst>
                                  <p:childTnLst>
                                    <p:set>
                                      <p:cBhvr>
                                        <p:cTn id="42" dur="1" fill="hold">
                                          <p:stCondLst>
                                            <p:cond delay="0"/>
                                          </p:stCondLst>
                                        </p:cTn>
                                        <p:tgtEl>
                                          <p:spTgt spid="11"/>
                                        </p:tgtEl>
                                        <p:attrNameLst>
                                          <p:attrName>style.visibility</p:attrName>
                                        </p:attrNameLst>
                                      </p:cBhvr>
                                      <p:to>
                                        <p:strVal val="visible"/>
                                      </p:to>
                                    </p:set>
                                    <p:animEffect transition="in" filter="wheel(1)">
                                      <p:cBhvr>
                                        <p:cTn id="43" dur="500"/>
                                        <p:tgtEl>
                                          <p:spTgt spid="11"/>
                                        </p:tgtEl>
                                      </p:cBhvr>
                                    </p:animEffect>
                                  </p:childTnLst>
                                </p:cTn>
                              </p:par>
                            </p:childTnLst>
                          </p:cTn>
                        </p:par>
                        <p:par>
                          <p:cTn id="44" fill="hold">
                            <p:stCondLst>
                              <p:cond delay="2000"/>
                            </p:stCondLst>
                            <p:childTnLst>
                              <p:par>
                                <p:cTn id="45" presetID="0" presetClass="path" presetSubtype="0" accel="50000" decel="50000" fill="hold" grpId="1" nodeType="afterEffect">
                                  <p:stCondLst>
                                    <p:cond delay="500"/>
                                  </p:stCondLst>
                                  <p:childTnLst>
                                    <p:animMotion origin="layout" path="M -4.375E-6 7.40741E-7 L -4.375E-6 0.00023 C -0.00364 0.02292 -0.00065 0.00648 -0.00429 0.0206 C -0.00468 0.02222 -0.00481 0.02407 -0.00533 0.02546 C -0.00638 0.02824 -0.00768 0.03055 -0.00898 0.03287 C -0.01315 0.0412 -0.01497 0.04491 -0.01992 0.05093 C -0.0207 0.05185 -0.02161 0.05208 -0.02252 0.05278 C -0.02734 0.06227 -0.02226 0.05347 -0.02838 0.06042 C -0.03463 0.0669 -0.04062 0.07685 -0.04765 0.08032 C -0.04895 0.08079 -0.05026 0.08148 -0.05182 0.08218 C -0.05325 0.08287 -0.05442 0.08426 -0.05599 0.08495 C -0.05833 0.08611 -0.06067 0.08704 -0.06315 0.08773 C -0.0694 0.08981 -0.07369 0.09028 -0.08033 0.09051 L -0.10234 0.09167 L -0.1444 0.09051 C -0.14713 0.09051 -0.1569 0.08542 -0.1595 0.08403 C -0.1625 0.08218 -0.16601 0.08055 -0.16953 0.07824 C -0.17317 0.07569 -0.17721 0.07292 -0.18099 0.07083 C -0.18203 0.07014 -0.1832 0.06968 -0.18437 0.06898 C -0.18763 0.06667 -0.19049 0.06412 -0.19349 0.06134 C -0.20325 0.05208 -0.19661 0.05648 -0.20104 0.0537 C -0.20299 0.05116 -0.20533 0.04907 -0.20703 0.0463 C -0.2082 0.04444 -0.20924 0.04259 -0.21015 0.04051 C -0.21497 0.03032 -0.21393 0.03333 -0.2151 0.02731 L -0.2151 0.02755 " pathEditMode="relative" rAng="0" ptsTypes="AAAAAAAAAAAAAAAAAAAAAAAAA">
                                      <p:cBhvr>
                                        <p:cTn id="46" dur="2000" fill="hold"/>
                                        <p:tgtEl>
                                          <p:spTgt spid="11"/>
                                        </p:tgtEl>
                                        <p:attrNameLst>
                                          <p:attrName>ppt_x</p:attrName>
                                          <p:attrName>ppt_y</p:attrName>
                                        </p:attrNameLst>
                                      </p:cBhvr>
                                      <p:rCtr x="-10755" y="4583"/>
                                    </p:animMotion>
                                  </p:childTnLst>
                                </p:cTn>
                              </p:par>
                              <p:par>
                                <p:cTn id="47" presetID="22" presetClass="entr" presetSubtype="4" fill="hold" grpId="1" nodeType="withEffect">
                                  <p:stCondLst>
                                    <p:cond delay="1000"/>
                                  </p:stCondLst>
                                  <p:childTnLst>
                                    <p:set>
                                      <p:cBhvr>
                                        <p:cTn id="48" dur="1" fill="hold">
                                          <p:stCondLst>
                                            <p:cond delay="0"/>
                                          </p:stCondLst>
                                        </p:cTn>
                                        <p:tgtEl>
                                          <p:spTgt spid="8"/>
                                        </p:tgtEl>
                                        <p:attrNameLst>
                                          <p:attrName>style.visibility</p:attrName>
                                        </p:attrNameLst>
                                      </p:cBhvr>
                                      <p:to>
                                        <p:strVal val="visible"/>
                                      </p:to>
                                    </p:set>
                                    <p:animEffect transition="in" filter="wipe(down)">
                                      <p:cBhvr>
                                        <p:cTn id="49" dur="1000"/>
                                        <p:tgtEl>
                                          <p:spTgt spid="8"/>
                                        </p:tgtEl>
                                      </p:cBhvr>
                                    </p:animEffect>
                                  </p:childTnLst>
                                </p:cTn>
                              </p:par>
                            </p:childTnLst>
                          </p:cTn>
                        </p:par>
                        <p:par>
                          <p:cTn id="50" fill="hold">
                            <p:stCondLst>
                              <p:cond delay="4500"/>
                            </p:stCondLst>
                            <p:childTnLst>
                              <p:par>
                                <p:cTn id="51" presetID="10" presetClass="exit" presetSubtype="0" fill="hold" nodeType="afterEffect">
                                  <p:stCondLst>
                                    <p:cond delay="500"/>
                                  </p:stCondLst>
                                  <p:childTnLst>
                                    <p:animEffect transition="out" filter="fade">
                                      <p:cBhvr>
                                        <p:cTn id="52" dur="500"/>
                                        <p:tgtEl>
                                          <p:spTgt spid="64"/>
                                        </p:tgtEl>
                                      </p:cBhvr>
                                    </p:animEffect>
                                    <p:set>
                                      <p:cBhvr>
                                        <p:cTn id="53" dur="1" fill="hold">
                                          <p:stCondLst>
                                            <p:cond delay="499"/>
                                          </p:stCondLst>
                                        </p:cTn>
                                        <p:tgtEl>
                                          <p:spTgt spid="64"/>
                                        </p:tgtEl>
                                        <p:attrNameLst>
                                          <p:attrName>style.visibility</p:attrName>
                                        </p:attrNameLst>
                                      </p:cBhvr>
                                      <p:to>
                                        <p:strVal val="hidden"/>
                                      </p:to>
                                    </p:set>
                                  </p:childTnLst>
                                </p:cTn>
                              </p:par>
                              <p:par>
                                <p:cTn id="54" presetID="10" presetClass="exit" presetSubtype="0" fill="hold" nodeType="withEffect">
                                  <p:stCondLst>
                                    <p:cond delay="500"/>
                                  </p:stCondLst>
                                  <p:childTnLst>
                                    <p:animEffect transition="out" filter="fade">
                                      <p:cBhvr>
                                        <p:cTn id="55" dur="500"/>
                                        <p:tgtEl>
                                          <p:spTgt spid="65"/>
                                        </p:tgtEl>
                                      </p:cBhvr>
                                    </p:animEffect>
                                    <p:set>
                                      <p:cBhvr>
                                        <p:cTn id="56" dur="1" fill="hold">
                                          <p:stCondLst>
                                            <p:cond delay="499"/>
                                          </p:stCondLst>
                                        </p:cTn>
                                        <p:tgtEl>
                                          <p:spTgt spid="65"/>
                                        </p:tgtEl>
                                        <p:attrNameLst>
                                          <p:attrName>style.visibility</p:attrName>
                                        </p:attrNameLst>
                                      </p:cBhvr>
                                      <p:to>
                                        <p:strVal val="hidden"/>
                                      </p:to>
                                    </p:set>
                                  </p:childTnLst>
                                </p:cTn>
                              </p:par>
                              <p:par>
                                <p:cTn id="57" presetID="10" presetClass="exit" presetSubtype="0" fill="hold" nodeType="withEffect">
                                  <p:stCondLst>
                                    <p:cond delay="500"/>
                                  </p:stCondLst>
                                  <p:childTnLst>
                                    <p:animEffect transition="out" filter="fade">
                                      <p:cBhvr>
                                        <p:cTn id="58" dur="500"/>
                                        <p:tgtEl>
                                          <p:spTgt spid="59"/>
                                        </p:tgtEl>
                                      </p:cBhvr>
                                    </p:animEffect>
                                    <p:set>
                                      <p:cBhvr>
                                        <p:cTn id="59" dur="1" fill="hold">
                                          <p:stCondLst>
                                            <p:cond delay="499"/>
                                          </p:stCondLst>
                                        </p:cTn>
                                        <p:tgtEl>
                                          <p:spTgt spid="5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3" grpId="0"/>
      <p:bldP spid="37" grpId="0" animBg="1"/>
      <p:bldP spid="39" grpId="0" animBg="1"/>
      <p:bldP spid="18" grpId="0" animBg="1"/>
      <p:bldP spid="8" grpId="1" animBg="1"/>
      <p:bldP spid="9" grpId="0" animBg="1"/>
      <p:bldP spid="11" grpId="0" animBg="1"/>
      <p:bldP spid="11"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A082CBA-3C07-FC80-F4D0-17649D6EDDF9}"/>
              </a:ext>
            </a:extLst>
          </p:cNvPr>
          <p:cNvSpPr>
            <a:spLocks noGrp="1"/>
          </p:cNvSpPr>
          <p:nvPr>
            <p:ph type="title"/>
          </p:nvPr>
        </p:nvSpPr>
        <p:spPr>
          <a:xfrm>
            <a:off x="914400" y="4775545"/>
            <a:ext cx="10003536" cy="800219"/>
          </a:xfrm>
        </p:spPr>
        <p:txBody>
          <a:bodyPr/>
          <a:lstStyle/>
          <a:p>
            <a:r>
              <a:rPr lang="en-US" dirty="0"/>
              <a:t>PIP-II Warm Front End (WFE)</a:t>
            </a:r>
          </a:p>
        </p:txBody>
      </p:sp>
      <p:sp>
        <p:nvSpPr>
          <p:cNvPr id="8" name="Text Placeholder 7">
            <a:extLst>
              <a:ext uri="{FF2B5EF4-FFF2-40B4-BE49-F238E27FC236}">
                <a16:creationId xmlns:a16="http://schemas.microsoft.com/office/drawing/2014/main" id="{A7E9CDF9-83F6-4691-4485-729DB66C405B}"/>
              </a:ext>
            </a:extLst>
          </p:cNvPr>
          <p:cNvSpPr>
            <a:spLocks noGrp="1"/>
          </p:cNvSpPr>
          <p:nvPr>
            <p:ph type="body" sz="quarter" idx="10"/>
          </p:nvPr>
        </p:nvSpPr>
        <p:spPr/>
        <p:txBody>
          <a:bodyPr/>
          <a:lstStyle/>
          <a:p>
            <a:endParaRPr lang="en-US" dirty="0"/>
          </a:p>
        </p:txBody>
      </p:sp>
      <p:sp>
        <p:nvSpPr>
          <p:cNvPr id="6" name="Slide Number Placeholder 5">
            <a:extLst>
              <a:ext uri="{FF2B5EF4-FFF2-40B4-BE49-F238E27FC236}">
                <a16:creationId xmlns:a16="http://schemas.microsoft.com/office/drawing/2014/main" id="{8F636412-B2C7-5925-5E28-EC4DDECA76F8}"/>
              </a:ext>
            </a:extLst>
          </p:cNvPr>
          <p:cNvSpPr>
            <a:spLocks noGrp="1"/>
          </p:cNvSpPr>
          <p:nvPr>
            <p:ph type="sldNum" sz="quarter" idx="4"/>
          </p:nvPr>
        </p:nvSpPr>
        <p:spPr/>
        <p:txBody>
          <a:bodyPr/>
          <a:lstStyle/>
          <a:p>
            <a:fld id="{F4BAA12D-5F28-3140-935A-44BF4B54B6B6}" type="slidenum">
              <a:rPr lang="en-US" smtClean="0"/>
              <a:pPr/>
              <a:t>10</a:t>
            </a:fld>
            <a:endParaRPr lang="en-US" dirty="0"/>
          </a:p>
        </p:txBody>
      </p:sp>
      <p:sp>
        <p:nvSpPr>
          <p:cNvPr id="5" name="Footer Placeholder 4">
            <a:extLst>
              <a:ext uri="{FF2B5EF4-FFF2-40B4-BE49-F238E27FC236}">
                <a16:creationId xmlns:a16="http://schemas.microsoft.com/office/drawing/2014/main" id="{66623774-84DB-9AEE-9643-37354AE09C35}"/>
              </a:ext>
            </a:extLst>
          </p:cNvPr>
          <p:cNvSpPr>
            <a:spLocks noGrp="1"/>
          </p:cNvSpPr>
          <p:nvPr>
            <p:ph type="ftr" sz="quarter" idx="4294967295"/>
          </p:nvPr>
        </p:nvSpPr>
        <p:spPr>
          <a:xfrm>
            <a:off x="0" y="6356350"/>
            <a:ext cx="4710113" cy="365125"/>
          </a:xfrm>
        </p:spPr>
        <p:txBody>
          <a:bodyPr/>
          <a:lstStyle/>
          <a:p>
            <a:pPr>
              <a:defRPr/>
            </a:pPr>
            <a:r>
              <a:rPr lang="en-US"/>
              <a:t>Lionel Prost | 10th International symposium on Negative Ions, Beams and Sources - NIBS'26</a:t>
            </a:r>
            <a:endParaRPr lang="en-US" dirty="0"/>
          </a:p>
        </p:txBody>
      </p:sp>
    </p:spTree>
    <p:extLst>
      <p:ext uri="{BB962C8B-B14F-4D97-AF65-F5344CB8AC3E}">
        <p14:creationId xmlns:p14="http://schemas.microsoft.com/office/powerpoint/2010/main" val="4106473758"/>
      </p:ext>
    </p:extLst>
  </p:cSld>
  <p:clrMapOvr>
    <a:masterClrMapping/>
  </p:clrMapOvr>
  <p:transition spd="slow">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B853813-DE46-92B1-05B5-308AC9E33913}"/>
              </a:ext>
            </a:extLst>
          </p:cNvPr>
          <p:cNvSpPr>
            <a:spLocks noGrp="1"/>
          </p:cNvSpPr>
          <p:nvPr>
            <p:ph type="body" sz="quarter" idx="10"/>
          </p:nvPr>
        </p:nvSpPr>
        <p:spPr>
          <a:xfrm>
            <a:off x="1163213" y="2491525"/>
            <a:ext cx="5230092" cy="2544501"/>
          </a:xfrm>
        </p:spPr>
        <p:txBody>
          <a:bodyPr/>
          <a:lstStyle/>
          <a:p>
            <a:pPr>
              <a:spcAft>
                <a:spcPts val="400"/>
              </a:spcAft>
            </a:pPr>
            <a:r>
              <a:rPr lang="en-US" sz="2800" dirty="0"/>
              <a:t>It is composed of:</a:t>
            </a:r>
          </a:p>
          <a:p>
            <a:pPr lvl="1">
              <a:spcAft>
                <a:spcPts val="200"/>
              </a:spcAft>
            </a:pPr>
            <a:r>
              <a:rPr lang="en-US" sz="2000" dirty="0"/>
              <a:t>Two Ion Sources (IS) and a Low Energy Beam Transport (LEBT)</a:t>
            </a:r>
          </a:p>
          <a:p>
            <a:pPr lvl="2">
              <a:spcAft>
                <a:spcPts val="600"/>
              </a:spcAft>
            </a:pPr>
            <a:r>
              <a:rPr lang="en-US" sz="1800" b="1" dirty="0"/>
              <a:t>DC</a:t>
            </a:r>
            <a:r>
              <a:rPr lang="en-US" sz="1800" dirty="0"/>
              <a:t>/long pulse operation</a:t>
            </a:r>
          </a:p>
          <a:p>
            <a:pPr lvl="1">
              <a:spcAft>
                <a:spcPts val="200"/>
              </a:spcAft>
            </a:pPr>
            <a:r>
              <a:rPr lang="en-US" sz="2000" dirty="0"/>
              <a:t>RFQ (</a:t>
            </a:r>
            <a:r>
              <a:rPr lang="en-US" sz="2000" i="1" dirty="0"/>
              <a:t>162.5 MHz</a:t>
            </a:r>
            <a:r>
              <a:rPr lang="en-US" sz="2000" dirty="0"/>
              <a:t>)</a:t>
            </a:r>
          </a:p>
          <a:p>
            <a:pPr lvl="2">
              <a:spcAft>
                <a:spcPts val="0"/>
              </a:spcAft>
            </a:pPr>
            <a:r>
              <a:rPr lang="en-US" sz="1800" b="1" dirty="0"/>
              <a:t>CW operation </a:t>
            </a:r>
            <a:r>
              <a:rPr lang="en-US" sz="1800" dirty="0"/>
              <a:t>(RF)</a:t>
            </a:r>
          </a:p>
          <a:p>
            <a:pPr lvl="2"/>
            <a:r>
              <a:rPr lang="en-US" sz="1800" dirty="0"/>
              <a:t>30 keV </a:t>
            </a:r>
            <a:r>
              <a:rPr lang="en-US" sz="1800" dirty="0">
                <a:latin typeface="Mathcad UniMath" panose="02000503020000020003" pitchFamily="50" charset="0"/>
              </a:rPr>
              <a:t>⇒</a:t>
            </a:r>
            <a:r>
              <a:rPr lang="en-US" sz="1800" dirty="0"/>
              <a:t> 2.1 MeV</a:t>
            </a:r>
          </a:p>
          <a:p>
            <a:endParaRPr lang="en-US" sz="2800" dirty="0"/>
          </a:p>
        </p:txBody>
      </p:sp>
      <p:sp>
        <p:nvSpPr>
          <p:cNvPr id="5" name="Title 4">
            <a:extLst>
              <a:ext uri="{FF2B5EF4-FFF2-40B4-BE49-F238E27FC236}">
                <a16:creationId xmlns:a16="http://schemas.microsoft.com/office/drawing/2014/main" id="{CA04EEB1-3AC0-F2BB-486A-D1575F7967F3}"/>
              </a:ext>
            </a:extLst>
          </p:cNvPr>
          <p:cNvSpPr>
            <a:spLocks noGrp="1"/>
          </p:cNvSpPr>
          <p:nvPr>
            <p:ph type="title"/>
          </p:nvPr>
        </p:nvSpPr>
        <p:spPr/>
        <p:txBody>
          <a:bodyPr/>
          <a:lstStyle/>
          <a:p>
            <a:r>
              <a:rPr lang="en-US" dirty="0"/>
              <a:t>Warm Front End scope</a:t>
            </a:r>
          </a:p>
        </p:txBody>
      </p:sp>
      <p:sp>
        <p:nvSpPr>
          <p:cNvPr id="7" name="Text Placeholder 6">
            <a:extLst>
              <a:ext uri="{FF2B5EF4-FFF2-40B4-BE49-F238E27FC236}">
                <a16:creationId xmlns:a16="http://schemas.microsoft.com/office/drawing/2014/main" id="{0D6272BB-D4BA-C6F5-9016-D952D06EB43F}"/>
              </a:ext>
            </a:extLst>
          </p:cNvPr>
          <p:cNvSpPr>
            <a:spLocks noGrp="1"/>
          </p:cNvSpPr>
          <p:nvPr>
            <p:ph type="body" sz="quarter" idx="37"/>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A4D7CE87-DEB1-1605-C319-88F9A5D87966}"/>
              </a:ext>
            </a:extLst>
          </p:cNvPr>
          <p:cNvSpPr>
            <a:spLocks noGrp="1"/>
          </p:cNvSpPr>
          <p:nvPr>
            <p:ph type="sldNum" sz="quarter" idx="40"/>
          </p:nvPr>
        </p:nvSpPr>
        <p:spPr/>
        <p:txBody>
          <a:bodyPr/>
          <a:lstStyle/>
          <a:p>
            <a:fld id="{F4BAA12D-5F28-3140-935A-44BF4B54B6B6}" type="slidenum">
              <a:rPr lang="en-US" smtClean="0"/>
              <a:pPr/>
              <a:t>11</a:t>
            </a:fld>
            <a:endParaRPr lang="en-US" dirty="0"/>
          </a:p>
        </p:txBody>
      </p:sp>
      <p:sp>
        <p:nvSpPr>
          <p:cNvPr id="9" name="Text Placeholder 5">
            <a:extLst>
              <a:ext uri="{FF2B5EF4-FFF2-40B4-BE49-F238E27FC236}">
                <a16:creationId xmlns:a16="http://schemas.microsoft.com/office/drawing/2014/main" id="{3F5BA076-38A0-7F91-1DC8-24453AA3F0C7}"/>
              </a:ext>
            </a:extLst>
          </p:cNvPr>
          <p:cNvSpPr txBox="1">
            <a:spLocks/>
          </p:cNvSpPr>
          <p:nvPr/>
        </p:nvSpPr>
        <p:spPr>
          <a:xfrm>
            <a:off x="6393305" y="2929660"/>
            <a:ext cx="4764300" cy="2172905"/>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spcAft>
                <a:spcPts val="200"/>
              </a:spcAft>
            </a:pPr>
            <a:r>
              <a:rPr lang="en-US" sz="2000" dirty="0"/>
              <a:t>Medium Energy Beam Transport (MEBT)</a:t>
            </a:r>
          </a:p>
          <a:p>
            <a:pPr lvl="2">
              <a:spcAft>
                <a:spcPts val="0"/>
              </a:spcAft>
            </a:pPr>
            <a:r>
              <a:rPr lang="en-US" sz="1800" dirty="0"/>
              <a:t>Nominal </a:t>
            </a:r>
            <a:r>
              <a:rPr lang="en-US" sz="1800" i="1" dirty="0"/>
              <a:t>output</a:t>
            </a:r>
            <a:r>
              <a:rPr lang="en-US" sz="1800" dirty="0"/>
              <a:t> current: 2 mA averaged over ~</a:t>
            </a:r>
            <a:r>
              <a:rPr lang="en-US" sz="1800" dirty="0" err="1">
                <a:latin typeface="Symbol" panose="05050102010706020507" pitchFamily="18" charset="2"/>
              </a:rPr>
              <a:t>m</a:t>
            </a:r>
            <a:r>
              <a:rPr lang="en-US" sz="1800" dirty="0" err="1"/>
              <a:t>s</a:t>
            </a:r>
            <a:r>
              <a:rPr lang="en-US" sz="1800" dirty="0"/>
              <a:t> (from </a:t>
            </a:r>
            <a:r>
              <a:rPr lang="en-US" sz="1800" dirty="0" err="1">
                <a:latin typeface="Symbol" panose="05050102010706020507" pitchFamily="18" charset="2"/>
              </a:rPr>
              <a:t>m</a:t>
            </a:r>
            <a:r>
              <a:rPr lang="en-US" sz="1800" dirty="0" err="1"/>
              <a:t>s</a:t>
            </a:r>
            <a:r>
              <a:rPr lang="en-US" sz="1800" dirty="0"/>
              <a:t> to </a:t>
            </a:r>
            <a:r>
              <a:rPr lang="en-US" sz="1800" b="1" dirty="0"/>
              <a:t>CW operation</a:t>
            </a:r>
            <a:r>
              <a:rPr lang="en-US" sz="1800" dirty="0"/>
              <a:t>)</a:t>
            </a:r>
          </a:p>
          <a:p>
            <a:pPr lvl="2"/>
            <a:r>
              <a:rPr lang="en-US" sz="1800" dirty="0">
                <a:solidFill>
                  <a:srgbClr val="FF0000"/>
                </a:solidFill>
              </a:rPr>
              <a:t>Bunch-by-bunch chopping</a:t>
            </a:r>
            <a:br>
              <a:rPr lang="en-US" sz="1800" dirty="0"/>
            </a:br>
            <a:r>
              <a:rPr lang="en-US" sz="1800" dirty="0"/>
              <a:t>capability </a:t>
            </a:r>
          </a:p>
          <a:p>
            <a:endParaRPr lang="en-US" sz="3600" dirty="0"/>
          </a:p>
        </p:txBody>
      </p:sp>
      <p:sp>
        <p:nvSpPr>
          <p:cNvPr id="11" name="Footer Placeholder 10">
            <a:extLst>
              <a:ext uri="{FF2B5EF4-FFF2-40B4-BE49-F238E27FC236}">
                <a16:creationId xmlns:a16="http://schemas.microsoft.com/office/drawing/2014/main" id="{4596D5A2-E806-131F-65F7-C361E3799E6E}"/>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12" name="Text Placeholder 5">
            <a:extLst>
              <a:ext uri="{FF2B5EF4-FFF2-40B4-BE49-F238E27FC236}">
                <a16:creationId xmlns:a16="http://schemas.microsoft.com/office/drawing/2014/main" id="{4F2AFDD4-F648-0D56-DDAE-4284E9322946}"/>
              </a:ext>
            </a:extLst>
          </p:cNvPr>
          <p:cNvSpPr txBox="1">
            <a:spLocks/>
          </p:cNvSpPr>
          <p:nvPr/>
        </p:nvSpPr>
        <p:spPr>
          <a:xfrm>
            <a:off x="1163212" y="1478454"/>
            <a:ext cx="9994393" cy="1013072"/>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WFE prepares a H</a:t>
            </a:r>
            <a:r>
              <a:rPr lang="en-US" sz="2800" baseline="30000" dirty="0"/>
              <a:t>-</a:t>
            </a:r>
            <a:r>
              <a:rPr lang="en-US" sz="2800" dirty="0"/>
              <a:t> beam optimized for injection into the Booster and provides capabilities for </a:t>
            </a:r>
            <a:r>
              <a:rPr lang="en-US" sz="2800" i="1" dirty="0"/>
              <a:t>future</a:t>
            </a:r>
            <a:r>
              <a:rPr lang="en-US" sz="2800" dirty="0"/>
              <a:t> </a:t>
            </a:r>
            <a:r>
              <a:rPr lang="en-US" sz="2800" b="1" dirty="0"/>
              <a:t>CW operation</a:t>
            </a:r>
            <a:endParaRPr lang="en-US" sz="2800" dirty="0"/>
          </a:p>
        </p:txBody>
      </p:sp>
      <p:pic>
        <p:nvPicPr>
          <p:cNvPr id="3" name="Picture 2">
            <a:extLst>
              <a:ext uri="{FF2B5EF4-FFF2-40B4-BE49-F238E27FC236}">
                <a16:creationId xmlns:a16="http://schemas.microsoft.com/office/drawing/2014/main" id="{F68D8041-B547-B7EF-0EAA-2E1C2DD31672}"/>
              </a:ext>
            </a:extLst>
          </p:cNvPr>
          <p:cNvPicPr>
            <a:picLocks noChangeAspect="1"/>
          </p:cNvPicPr>
          <p:nvPr/>
        </p:nvPicPr>
        <p:blipFill>
          <a:blip r:embed="rId2"/>
          <a:stretch>
            <a:fillRect/>
          </a:stretch>
        </p:blipFill>
        <p:spPr>
          <a:xfrm>
            <a:off x="0" y="5036026"/>
            <a:ext cx="11830050" cy="1481932"/>
          </a:xfrm>
          <a:prstGeom prst="rect">
            <a:avLst/>
          </a:prstGeom>
        </p:spPr>
      </p:pic>
      <p:cxnSp>
        <p:nvCxnSpPr>
          <p:cNvPr id="16" name="Straight Connector 15">
            <a:extLst>
              <a:ext uri="{FF2B5EF4-FFF2-40B4-BE49-F238E27FC236}">
                <a16:creationId xmlns:a16="http://schemas.microsoft.com/office/drawing/2014/main" id="{48FB79E1-D262-7BBC-79C6-547B57D1DAE4}"/>
              </a:ext>
            </a:extLst>
          </p:cNvPr>
          <p:cNvCxnSpPr/>
          <p:nvPr/>
        </p:nvCxnSpPr>
        <p:spPr>
          <a:xfrm>
            <a:off x="1446179" y="5036026"/>
            <a:ext cx="0" cy="1502886"/>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28BCFD16-8B44-D414-0A26-3D4FADDC6EEF}"/>
              </a:ext>
            </a:extLst>
          </p:cNvPr>
          <p:cNvCxnSpPr/>
          <p:nvPr/>
        </p:nvCxnSpPr>
        <p:spPr>
          <a:xfrm>
            <a:off x="4173166" y="5036026"/>
            <a:ext cx="0" cy="1502886"/>
          </a:xfrm>
          <a:prstGeom prst="line">
            <a:avLst/>
          </a:prstGeom>
          <a:ln w="28575">
            <a:solidFill>
              <a:schemeClr val="bg1"/>
            </a:solidFill>
            <a:prstDash val="dash"/>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21611AA-168C-E2DE-7224-3DB9C6908B88}"/>
              </a:ext>
            </a:extLst>
          </p:cNvPr>
          <p:cNvCxnSpPr/>
          <p:nvPr/>
        </p:nvCxnSpPr>
        <p:spPr>
          <a:xfrm>
            <a:off x="0" y="5140260"/>
            <a:ext cx="1394298"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D424DFA9-7F27-962B-6559-4D40B72ACAA1}"/>
              </a:ext>
            </a:extLst>
          </p:cNvPr>
          <p:cNvCxnSpPr>
            <a:cxnSpLocks/>
          </p:cNvCxnSpPr>
          <p:nvPr/>
        </p:nvCxnSpPr>
        <p:spPr>
          <a:xfrm>
            <a:off x="1446179" y="5155258"/>
            <a:ext cx="2726987"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A6297DF6-C5E3-7E98-C478-C417F481A062}"/>
              </a:ext>
            </a:extLst>
          </p:cNvPr>
          <p:cNvCxnSpPr>
            <a:cxnSpLocks/>
          </p:cNvCxnSpPr>
          <p:nvPr/>
        </p:nvCxnSpPr>
        <p:spPr>
          <a:xfrm>
            <a:off x="4173166" y="5158099"/>
            <a:ext cx="7656884"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24" name="TextBox 23">
            <a:extLst>
              <a:ext uri="{FF2B5EF4-FFF2-40B4-BE49-F238E27FC236}">
                <a16:creationId xmlns:a16="http://schemas.microsoft.com/office/drawing/2014/main" id="{E76858FB-7C4B-CC3E-DF41-B4180AEE6446}"/>
              </a:ext>
            </a:extLst>
          </p:cNvPr>
          <p:cNvSpPr txBox="1"/>
          <p:nvPr/>
        </p:nvSpPr>
        <p:spPr>
          <a:xfrm>
            <a:off x="311285" y="4930433"/>
            <a:ext cx="851927" cy="169277"/>
          </a:xfrm>
          <a:prstGeom prst="rect">
            <a:avLst/>
          </a:prstGeom>
          <a:solidFill>
            <a:schemeClr val="accent1"/>
          </a:solidFill>
        </p:spPr>
        <p:txBody>
          <a:bodyPr wrap="square" lIns="0" tIns="0" rIns="0" bIns="0" rtlCol="0">
            <a:spAutoFit/>
          </a:bodyPr>
          <a:lstStyle/>
          <a:p>
            <a:pPr algn="ctr">
              <a:spcAft>
                <a:spcPts val="800"/>
              </a:spcAft>
            </a:pPr>
            <a:r>
              <a:rPr lang="en-US" sz="1100" b="1" dirty="0">
                <a:solidFill>
                  <a:schemeClr val="bg1"/>
                </a:solidFill>
                <a:latin typeface="Helvetica" pitchFamily="2" charset="0"/>
              </a:rPr>
              <a:t>IS &amp; LEBT</a:t>
            </a:r>
          </a:p>
        </p:txBody>
      </p:sp>
      <p:sp>
        <p:nvSpPr>
          <p:cNvPr id="25" name="TextBox 24">
            <a:extLst>
              <a:ext uri="{FF2B5EF4-FFF2-40B4-BE49-F238E27FC236}">
                <a16:creationId xmlns:a16="http://schemas.microsoft.com/office/drawing/2014/main" id="{26CA4B76-8847-4826-4F60-A297FED700CF}"/>
              </a:ext>
            </a:extLst>
          </p:cNvPr>
          <p:cNvSpPr txBox="1"/>
          <p:nvPr/>
        </p:nvSpPr>
        <p:spPr>
          <a:xfrm>
            <a:off x="2276334" y="4930432"/>
            <a:ext cx="851927" cy="169277"/>
          </a:xfrm>
          <a:prstGeom prst="rect">
            <a:avLst/>
          </a:prstGeom>
          <a:solidFill>
            <a:schemeClr val="accent1"/>
          </a:solidFill>
        </p:spPr>
        <p:txBody>
          <a:bodyPr wrap="square" lIns="0" tIns="0" rIns="0" bIns="0" rtlCol="0">
            <a:spAutoFit/>
          </a:bodyPr>
          <a:lstStyle/>
          <a:p>
            <a:pPr algn="ctr">
              <a:spcAft>
                <a:spcPts val="800"/>
              </a:spcAft>
            </a:pPr>
            <a:r>
              <a:rPr lang="en-US" sz="1100" b="1" dirty="0">
                <a:solidFill>
                  <a:schemeClr val="bg1"/>
                </a:solidFill>
                <a:latin typeface="Helvetica" pitchFamily="2" charset="0"/>
              </a:rPr>
              <a:t>RFQ</a:t>
            </a:r>
          </a:p>
        </p:txBody>
      </p:sp>
      <p:sp>
        <p:nvSpPr>
          <p:cNvPr id="26" name="TextBox 25">
            <a:extLst>
              <a:ext uri="{FF2B5EF4-FFF2-40B4-BE49-F238E27FC236}">
                <a16:creationId xmlns:a16="http://schemas.microsoft.com/office/drawing/2014/main" id="{219C5273-05C0-80A8-2076-E15D6433882F}"/>
              </a:ext>
            </a:extLst>
          </p:cNvPr>
          <p:cNvSpPr txBox="1"/>
          <p:nvPr/>
        </p:nvSpPr>
        <p:spPr>
          <a:xfrm>
            <a:off x="6530739" y="4936025"/>
            <a:ext cx="851927" cy="169277"/>
          </a:xfrm>
          <a:prstGeom prst="rect">
            <a:avLst/>
          </a:prstGeom>
          <a:solidFill>
            <a:schemeClr val="accent1"/>
          </a:solidFill>
        </p:spPr>
        <p:txBody>
          <a:bodyPr wrap="square" lIns="0" tIns="0" rIns="0" bIns="0" rtlCol="0">
            <a:spAutoFit/>
          </a:bodyPr>
          <a:lstStyle/>
          <a:p>
            <a:pPr algn="ctr">
              <a:spcAft>
                <a:spcPts val="800"/>
              </a:spcAft>
            </a:pPr>
            <a:r>
              <a:rPr lang="en-US" sz="1100" b="1" dirty="0">
                <a:solidFill>
                  <a:schemeClr val="bg1"/>
                </a:solidFill>
                <a:latin typeface="Helvetica" pitchFamily="2" charset="0"/>
              </a:rPr>
              <a:t>MEBT</a:t>
            </a:r>
          </a:p>
        </p:txBody>
      </p:sp>
      <p:sp>
        <p:nvSpPr>
          <p:cNvPr id="27" name="Rectangle 26">
            <a:extLst>
              <a:ext uri="{FF2B5EF4-FFF2-40B4-BE49-F238E27FC236}">
                <a16:creationId xmlns:a16="http://schemas.microsoft.com/office/drawing/2014/main" id="{D0FEBC81-0CE7-B5F9-775F-122D3BA77174}"/>
              </a:ext>
            </a:extLst>
          </p:cNvPr>
          <p:cNvSpPr/>
          <p:nvPr/>
        </p:nvSpPr>
        <p:spPr>
          <a:xfrm>
            <a:off x="9988063" y="5207540"/>
            <a:ext cx="267120" cy="1258110"/>
          </a:xfrm>
          <a:prstGeom prst="rect">
            <a:avLst/>
          </a:prstGeom>
          <a:blipFill dpi="0" rotWithShape="1">
            <a:blip r:embed="rId3"/>
            <a:srcRect/>
            <a:tile tx="0" ty="0" sx="100000" sy="100000" flip="none" algn="tl"/>
          </a:blipFill>
          <a:ln w="6350">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9" name="Straight Arrow Connector 28">
            <a:extLst>
              <a:ext uri="{FF2B5EF4-FFF2-40B4-BE49-F238E27FC236}">
                <a16:creationId xmlns:a16="http://schemas.microsoft.com/office/drawing/2014/main" id="{1B5F37A7-EDE4-7D63-2516-D5D2AF597865}"/>
              </a:ext>
            </a:extLst>
          </p:cNvPr>
          <p:cNvCxnSpPr/>
          <p:nvPr/>
        </p:nvCxnSpPr>
        <p:spPr>
          <a:xfrm>
            <a:off x="10320034" y="6401746"/>
            <a:ext cx="1450434"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0" name="TextBox 29">
            <a:extLst>
              <a:ext uri="{FF2B5EF4-FFF2-40B4-BE49-F238E27FC236}">
                <a16:creationId xmlns:a16="http://schemas.microsoft.com/office/drawing/2014/main" id="{9D3BC197-A93A-C890-8558-45BF471A6B4F}"/>
              </a:ext>
            </a:extLst>
          </p:cNvPr>
          <p:cNvSpPr txBox="1"/>
          <p:nvPr/>
        </p:nvSpPr>
        <p:spPr>
          <a:xfrm>
            <a:off x="10619287" y="6443458"/>
            <a:ext cx="851927" cy="169277"/>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wrap="square" lIns="0" tIns="0" rIns="0" bIns="0" rtlCol="0">
            <a:spAutoFit/>
          </a:bodyPr>
          <a:lstStyle/>
          <a:p>
            <a:pPr algn="ctr">
              <a:spcAft>
                <a:spcPts val="800"/>
              </a:spcAft>
            </a:pPr>
            <a:r>
              <a:rPr lang="en-US" sz="1100" b="1" dirty="0">
                <a:solidFill>
                  <a:schemeClr val="bg1"/>
                </a:solidFill>
                <a:latin typeface="Helvetica" pitchFamily="2" charset="0"/>
              </a:rPr>
              <a:t>Tunnel</a:t>
            </a:r>
          </a:p>
        </p:txBody>
      </p:sp>
      <p:sp>
        <p:nvSpPr>
          <p:cNvPr id="31" name="Rectangle 30">
            <a:extLst>
              <a:ext uri="{FF2B5EF4-FFF2-40B4-BE49-F238E27FC236}">
                <a16:creationId xmlns:a16="http://schemas.microsoft.com/office/drawing/2014/main" id="{3C185A6F-0ACF-270F-C878-0662F106380F}"/>
              </a:ext>
            </a:extLst>
          </p:cNvPr>
          <p:cNvSpPr/>
          <p:nvPr/>
        </p:nvSpPr>
        <p:spPr>
          <a:xfrm>
            <a:off x="0" y="4835696"/>
            <a:ext cx="1446178" cy="17032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DA3DB261-191E-9956-D19D-6EB8892DF731}"/>
              </a:ext>
            </a:extLst>
          </p:cNvPr>
          <p:cNvSpPr/>
          <p:nvPr/>
        </p:nvSpPr>
        <p:spPr>
          <a:xfrm>
            <a:off x="1440042" y="4869960"/>
            <a:ext cx="2733111" cy="168608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3F2C5BD8-8854-0B36-DCFB-01BA4A02DEC1}"/>
              </a:ext>
            </a:extLst>
          </p:cNvPr>
          <p:cNvSpPr/>
          <p:nvPr/>
        </p:nvSpPr>
        <p:spPr>
          <a:xfrm>
            <a:off x="4173153" y="4928761"/>
            <a:ext cx="7656879" cy="159933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10077D0-D5E8-2C11-8F6F-1F5079DFB39D}"/>
              </a:ext>
            </a:extLst>
          </p:cNvPr>
          <p:cNvSpPr/>
          <p:nvPr/>
        </p:nvSpPr>
        <p:spPr>
          <a:xfrm>
            <a:off x="10532014" y="6318654"/>
            <a:ext cx="998505" cy="36576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19190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wipe(left)">
                                      <p:cBhvr>
                                        <p:cTn id="7" dur="500"/>
                                        <p:tgtEl>
                                          <p:spTgt spid="6">
                                            <p:txEl>
                                              <p:pRg st="0" end="0"/>
                                            </p:txEl>
                                          </p:spTgt>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Effect transition="in" filter="wipe(left)">
                                      <p:cBhvr>
                                        <p:cTn id="11" dur="500"/>
                                        <p:tgtEl>
                                          <p:spTgt spid="6">
                                            <p:txEl>
                                              <p:pRg st="1" end="1"/>
                                            </p:txEl>
                                          </p:spTgt>
                                        </p:tgtEl>
                                      </p:cBhvr>
                                    </p:animEffect>
                                  </p:childTnLst>
                                </p:cTn>
                              </p:par>
                              <p:par>
                                <p:cTn id="12" presetID="10" presetClass="entr" presetSubtype="0" fill="hold" nodeType="withEffect">
                                  <p:stCondLst>
                                    <p:cond delay="250"/>
                                  </p:stCondLst>
                                  <p:childTnLst>
                                    <p:set>
                                      <p:cBhvr>
                                        <p:cTn id="13" dur="1" fill="hold">
                                          <p:stCondLst>
                                            <p:cond delay="0"/>
                                          </p:stCondLst>
                                        </p:cTn>
                                        <p:tgtEl>
                                          <p:spTgt spid="6">
                                            <p:txEl>
                                              <p:pRg st="2" end="2"/>
                                            </p:txEl>
                                          </p:spTgt>
                                        </p:tgtEl>
                                        <p:attrNameLst>
                                          <p:attrName>style.visibility</p:attrName>
                                        </p:attrNameLst>
                                      </p:cBhvr>
                                      <p:to>
                                        <p:strVal val="visible"/>
                                      </p:to>
                                    </p:set>
                                    <p:animEffect transition="in" filter="fade">
                                      <p:cBhvr>
                                        <p:cTn id="14" dur="500"/>
                                        <p:tgtEl>
                                          <p:spTgt spid="6">
                                            <p:txEl>
                                              <p:pRg st="2" end="2"/>
                                            </p:txEl>
                                          </p:spTgt>
                                        </p:tgtEl>
                                      </p:cBhvr>
                                    </p:animEffect>
                                  </p:childTnLst>
                                </p:cTn>
                              </p:par>
                              <p:par>
                                <p:cTn id="15" presetID="9" presetClass="exit" presetSubtype="0" fill="hold" grpId="0" nodeType="withEffect">
                                  <p:stCondLst>
                                    <p:cond delay="250"/>
                                  </p:stCondLst>
                                  <p:childTnLst>
                                    <p:animEffect transition="out" filter="dissolve">
                                      <p:cBhvr>
                                        <p:cTn id="16" dur="500"/>
                                        <p:tgtEl>
                                          <p:spTgt spid="31"/>
                                        </p:tgtEl>
                                      </p:cBhvr>
                                    </p:animEffect>
                                    <p:set>
                                      <p:cBhvr>
                                        <p:cTn id="17" dur="1" fill="hold">
                                          <p:stCondLst>
                                            <p:cond delay="499"/>
                                          </p:stCondLst>
                                        </p:cTn>
                                        <p:tgtEl>
                                          <p:spTgt spid="31"/>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wipe(left)">
                                      <p:cBhvr>
                                        <p:cTn id="22" dur="500"/>
                                        <p:tgtEl>
                                          <p:spTgt spid="6">
                                            <p:txEl>
                                              <p:pRg st="3" end="3"/>
                                            </p:txEl>
                                          </p:spTgt>
                                        </p:tgtEl>
                                      </p:cBhvr>
                                    </p:animEffect>
                                  </p:childTnLst>
                                </p:cTn>
                              </p:par>
                              <p:par>
                                <p:cTn id="23" presetID="9" presetClass="exit" presetSubtype="0" fill="hold" grpId="0" nodeType="withEffect">
                                  <p:stCondLst>
                                    <p:cond delay="0"/>
                                  </p:stCondLst>
                                  <p:childTnLst>
                                    <p:animEffect transition="out" filter="dissolve">
                                      <p:cBhvr>
                                        <p:cTn id="24" dur="500"/>
                                        <p:tgtEl>
                                          <p:spTgt spid="32"/>
                                        </p:tgtEl>
                                      </p:cBhvr>
                                    </p:animEffect>
                                    <p:set>
                                      <p:cBhvr>
                                        <p:cTn id="25" dur="1" fill="hold">
                                          <p:stCondLst>
                                            <p:cond delay="499"/>
                                          </p:stCondLst>
                                        </p:cTn>
                                        <p:tgtEl>
                                          <p:spTgt spid="32"/>
                                        </p:tgtEl>
                                        <p:attrNameLst>
                                          <p:attrName>style.visibility</p:attrName>
                                        </p:attrNameLst>
                                      </p:cBhvr>
                                      <p:to>
                                        <p:strVal val="hidden"/>
                                      </p:to>
                                    </p:set>
                                  </p:childTnLst>
                                </p:cTn>
                              </p:par>
                              <p:par>
                                <p:cTn id="26" presetID="10" presetClass="entr" presetSubtype="0" fill="hold" nodeType="withEffect">
                                  <p:stCondLst>
                                    <p:cond delay="250"/>
                                  </p:stCondLst>
                                  <p:childTnLst>
                                    <p:set>
                                      <p:cBhvr>
                                        <p:cTn id="27" dur="1" fill="hold">
                                          <p:stCondLst>
                                            <p:cond delay="0"/>
                                          </p:stCondLst>
                                        </p:cTn>
                                        <p:tgtEl>
                                          <p:spTgt spid="6">
                                            <p:txEl>
                                              <p:pRg st="4" end="4"/>
                                            </p:txEl>
                                          </p:spTgt>
                                        </p:tgtEl>
                                        <p:attrNameLst>
                                          <p:attrName>style.visibility</p:attrName>
                                        </p:attrNameLst>
                                      </p:cBhvr>
                                      <p:to>
                                        <p:strVal val="visible"/>
                                      </p:to>
                                    </p:set>
                                    <p:animEffect transition="in" filter="fade">
                                      <p:cBhvr>
                                        <p:cTn id="28" dur="500"/>
                                        <p:tgtEl>
                                          <p:spTgt spid="6">
                                            <p:txEl>
                                              <p:pRg st="4" end="4"/>
                                            </p:txEl>
                                          </p:spTgt>
                                        </p:tgtEl>
                                      </p:cBhvr>
                                    </p:animEffect>
                                  </p:childTnLst>
                                </p:cTn>
                              </p:par>
                              <p:par>
                                <p:cTn id="29" presetID="10" presetClass="entr" presetSubtype="0" fill="hold" nodeType="withEffect">
                                  <p:stCondLst>
                                    <p:cond delay="500"/>
                                  </p:stCondLst>
                                  <p:childTnLst>
                                    <p:set>
                                      <p:cBhvr>
                                        <p:cTn id="30" dur="1" fill="hold">
                                          <p:stCondLst>
                                            <p:cond delay="0"/>
                                          </p:stCondLst>
                                        </p:cTn>
                                        <p:tgtEl>
                                          <p:spTgt spid="6">
                                            <p:txEl>
                                              <p:pRg st="5" end="5"/>
                                            </p:txEl>
                                          </p:spTgt>
                                        </p:tgtEl>
                                        <p:attrNameLst>
                                          <p:attrName>style.visibility</p:attrName>
                                        </p:attrNameLst>
                                      </p:cBhvr>
                                      <p:to>
                                        <p:strVal val="visible"/>
                                      </p:to>
                                    </p:set>
                                    <p:animEffect transition="in" filter="fade">
                                      <p:cBhvr>
                                        <p:cTn id="31" dur="500"/>
                                        <p:tgtEl>
                                          <p:spTgt spid="6">
                                            <p:txEl>
                                              <p:pRg st="5" end="5"/>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9">
                                            <p:txEl>
                                              <p:pRg st="0" end="0"/>
                                            </p:txEl>
                                          </p:spTgt>
                                        </p:tgtEl>
                                        <p:attrNameLst>
                                          <p:attrName>style.visibility</p:attrName>
                                        </p:attrNameLst>
                                      </p:cBhvr>
                                      <p:to>
                                        <p:strVal val="visible"/>
                                      </p:to>
                                    </p:set>
                                    <p:animEffect transition="in" filter="wipe(left)">
                                      <p:cBhvr>
                                        <p:cTn id="36" dur="500"/>
                                        <p:tgtEl>
                                          <p:spTgt spid="9">
                                            <p:txEl>
                                              <p:pRg st="0" end="0"/>
                                            </p:txEl>
                                          </p:spTgt>
                                        </p:tgtEl>
                                      </p:cBhvr>
                                    </p:animEffect>
                                  </p:childTnLst>
                                </p:cTn>
                              </p:par>
                              <p:par>
                                <p:cTn id="37" presetID="10" presetClass="entr" presetSubtype="0" fill="hold" nodeType="withEffect">
                                  <p:stCondLst>
                                    <p:cond delay="250"/>
                                  </p:stCondLst>
                                  <p:childTnLst>
                                    <p:set>
                                      <p:cBhvr>
                                        <p:cTn id="38" dur="1" fill="hold">
                                          <p:stCondLst>
                                            <p:cond delay="0"/>
                                          </p:stCondLst>
                                        </p:cTn>
                                        <p:tgtEl>
                                          <p:spTgt spid="9">
                                            <p:txEl>
                                              <p:pRg st="1" end="1"/>
                                            </p:txEl>
                                          </p:spTgt>
                                        </p:tgtEl>
                                        <p:attrNameLst>
                                          <p:attrName>style.visibility</p:attrName>
                                        </p:attrNameLst>
                                      </p:cBhvr>
                                      <p:to>
                                        <p:strVal val="visible"/>
                                      </p:to>
                                    </p:set>
                                    <p:animEffect transition="in" filter="fade">
                                      <p:cBhvr>
                                        <p:cTn id="39" dur="500"/>
                                        <p:tgtEl>
                                          <p:spTgt spid="9">
                                            <p:txEl>
                                              <p:pRg st="1" end="1"/>
                                            </p:txEl>
                                          </p:spTgt>
                                        </p:tgtEl>
                                      </p:cBhvr>
                                    </p:animEffect>
                                  </p:childTnLst>
                                </p:cTn>
                              </p:par>
                              <p:par>
                                <p:cTn id="40" presetID="10" presetClass="entr" presetSubtype="0" fill="hold" nodeType="withEffect">
                                  <p:stCondLst>
                                    <p:cond delay="500"/>
                                  </p:stCondLst>
                                  <p:childTnLst>
                                    <p:set>
                                      <p:cBhvr>
                                        <p:cTn id="41" dur="1" fill="hold">
                                          <p:stCondLst>
                                            <p:cond delay="0"/>
                                          </p:stCondLst>
                                        </p:cTn>
                                        <p:tgtEl>
                                          <p:spTgt spid="9">
                                            <p:txEl>
                                              <p:pRg st="2" end="2"/>
                                            </p:txEl>
                                          </p:spTgt>
                                        </p:tgtEl>
                                        <p:attrNameLst>
                                          <p:attrName>style.visibility</p:attrName>
                                        </p:attrNameLst>
                                      </p:cBhvr>
                                      <p:to>
                                        <p:strVal val="visible"/>
                                      </p:to>
                                    </p:set>
                                    <p:animEffect transition="in" filter="fade">
                                      <p:cBhvr>
                                        <p:cTn id="42" dur="500"/>
                                        <p:tgtEl>
                                          <p:spTgt spid="9">
                                            <p:txEl>
                                              <p:pRg st="2" end="2"/>
                                            </p:txEl>
                                          </p:spTgt>
                                        </p:tgtEl>
                                      </p:cBhvr>
                                    </p:animEffect>
                                  </p:childTnLst>
                                </p:cTn>
                              </p:par>
                              <p:par>
                                <p:cTn id="43" presetID="9" presetClass="exit" presetSubtype="0" fill="hold" grpId="0" nodeType="withEffect">
                                  <p:stCondLst>
                                    <p:cond delay="500"/>
                                  </p:stCondLst>
                                  <p:childTnLst>
                                    <p:animEffect transition="out" filter="dissolve">
                                      <p:cBhvr>
                                        <p:cTn id="44" dur="500"/>
                                        <p:tgtEl>
                                          <p:spTgt spid="33"/>
                                        </p:tgtEl>
                                      </p:cBhvr>
                                    </p:animEffect>
                                    <p:set>
                                      <p:cBhvr>
                                        <p:cTn id="45" dur="1" fill="hold">
                                          <p:stCondLst>
                                            <p:cond delay="499"/>
                                          </p:stCondLst>
                                        </p:cTn>
                                        <p:tgtEl>
                                          <p:spTgt spid="33"/>
                                        </p:tgtEl>
                                        <p:attrNameLst>
                                          <p:attrName>style.visibility</p:attrName>
                                        </p:attrNameLst>
                                      </p:cBhvr>
                                      <p:to>
                                        <p:strVal val="hidden"/>
                                      </p:to>
                                    </p:set>
                                  </p:childTnLst>
                                </p:cTn>
                              </p:par>
                              <p:par>
                                <p:cTn id="46" presetID="9" presetClass="exit" presetSubtype="0" fill="hold" grpId="0" nodeType="withEffect">
                                  <p:stCondLst>
                                    <p:cond delay="500"/>
                                  </p:stCondLst>
                                  <p:childTnLst>
                                    <p:animEffect transition="out" filter="dissolve">
                                      <p:cBhvr>
                                        <p:cTn id="47" dur="500"/>
                                        <p:tgtEl>
                                          <p:spTgt spid="35"/>
                                        </p:tgtEl>
                                      </p:cBhvr>
                                    </p:animEffect>
                                    <p:set>
                                      <p:cBhvr>
                                        <p:cTn id="48" dur="1" fill="hold">
                                          <p:stCondLst>
                                            <p:cond delay="4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7FE0A88-C836-931A-4EAC-2A169AB04E18}"/>
              </a:ext>
            </a:extLst>
          </p:cNvPr>
          <p:cNvSpPr>
            <a:spLocks noGrp="1"/>
          </p:cNvSpPr>
          <p:nvPr>
            <p:ph type="body" sz="quarter" idx="10"/>
          </p:nvPr>
        </p:nvSpPr>
        <p:spPr>
          <a:xfrm>
            <a:off x="1163213" y="1540253"/>
            <a:ext cx="7005427" cy="1957327"/>
          </a:xfrm>
        </p:spPr>
        <p:txBody>
          <a:bodyPr/>
          <a:lstStyle/>
          <a:p>
            <a:pPr>
              <a:spcAft>
                <a:spcPts val="200"/>
              </a:spcAft>
            </a:pPr>
            <a:r>
              <a:rPr lang="en-US" sz="2200" dirty="0"/>
              <a:t>Baseline requirements</a:t>
            </a:r>
          </a:p>
          <a:p>
            <a:pPr lvl="1"/>
            <a:r>
              <a:rPr lang="en-US" sz="1800" b="1" dirty="0"/>
              <a:t>DC</a:t>
            </a:r>
            <a:r>
              <a:rPr lang="en-US" sz="1800" dirty="0"/>
              <a:t>, H</a:t>
            </a:r>
            <a:r>
              <a:rPr lang="en-US" sz="1800" baseline="30000" dirty="0"/>
              <a:t>-</a:t>
            </a:r>
            <a:r>
              <a:rPr lang="en-US" sz="1800" dirty="0"/>
              <a:t>, 10 mA at 30 keV </a:t>
            </a:r>
            <a:r>
              <a:rPr lang="en-US" sz="1800" dirty="0">
                <a:latin typeface="HGGothicE" panose="020B0909000000000000" pitchFamily="49" charset="-128"/>
                <a:ea typeface="HGGothicE" panose="020B0909000000000000" pitchFamily="49" charset="-128"/>
              </a:rPr>
              <a:t>⇨ </a:t>
            </a:r>
            <a:r>
              <a:rPr lang="en-US" sz="1800" dirty="0">
                <a:latin typeface="Helvetica" panose="020B0604020202020204" pitchFamily="34" charset="0"/>
                <a:ea typeface="HGGothicE" panose="020B0909000000000000" pitchFamily="49" charset="-128"/>
                <a:cs typeface="Helvetica" panose="020B0604020202020204" pitchFamily="34" charset="0"/>
              </a:rPr>
              <a:t>D-Pace’s TRIUMF Type 15 mA H</a:t>
            </a:r>
            <a:r>
              <a:rPr lang="en-US" sz="1800" baseline="30000" dirty="0">
                <a:latin typeface="Helvetica" panose="020B0604020202020204" pitchFamily="34" charset="0"/>
                <a:ea typeface="HGGothicE" panose="020B0909000000000000" pitchFamily="49" charset="-128"/>
                <a:cs typeface="Helvetica" panose="020B0604020202020204" pitchFamily="34" charset="0"/>
              </a:rPr>
              <a:t>-</a:t>
            </a:r>
            <a:r>
              <a:rPr lang="en-US" sz="1800" dirty="0">
                <a:latin typeface="Helvetica" panose="020B0604020202020204" pitchFamily="34" charset="0"/>
                <a:ea typeface="HGGothicE" panose="020B0909000000000000" pitchFamily="49" charset="-128"/>
                <a:cs typeface="Helvetica" panose="020B0604020202020204" pitchFamily="34" charset="0"/>
              </a:rPr>
              <a:t> Volume-Cusp</a:t>
            </a:r>
          </a:p>
          <a:p>
            <a:r>
              <a:rPr lang="en-US" sz="2200" dirty="0">
                <a:latin typeface="Helvetica" panose="020B0604020202020204" pitchFamily="34" charset="0"/>
                <a:ea typeface="HGGothicE" panose="020B0909000000000000" pitchFamily="49" charset="-128"/>
                <a:cs typeface="Helvetica" panose="020B0604020202020204" pitchFamily="34" charset="0"/>
              </a:rPr>
              <a:t>Filament driven (~300 hours filament lifetime) </a:t>
            </a:r>
            <a:r>
              <a:rPr lang="en-US" sz="2200" dirty="0">
                <a:latin typeface="HGGothicE" panose="020B0909000000000000" pitchFamily="49" charset="-128"/>
                <a:ea typeface="HGGothicE" panose="020B0909000000000000" pitchFamily="49" charset="-128"/>
              </a:rPr>
              <a:t>⇨</a:t>
            </a:r>
            <a:r>
              <a:rPr lang="en-US" sz="2200" dirty="0">
                <a:latin typeface="Helvetica" panose="020B0604020202020204" pitchFamily="34" charset="0"/>
                <a:ea typeface="HGGothicE" panose="020B0909000000000000" pitchFamily="49" charset="-128"/>
                <a:cs typeface="Helvetica" panose="020B0604020202020204" pitchFamily="34" charset="0"/>
              </a:rPr>
              <a:t> frequent changeout needed</a:t>
            </a:r>
          </a:p>
        </p:txBody>
      </p:sp>
      <p:sp>
        <p:nvSpPr>
          <p:cNvPr id="3" name="Title 2">
            <a:extLst>
              <a:ext uri="{FF2B5EF4-FFF2-40B4-BE49-F238E27FC236}">
                <a16:creationId xmlns:a16="http://schemas.microsoft.com/office/drawing/2014/main" id="{12F49DE0-2563-3F90-9ADC-0CA66AB569E6}"/>
              </a:ext>
            </a:extLst>
          </p:cNvPr>
          <p:cNvSpPr>
            <a:spLocks noGrp="1"/>
          </p:cNvSpPr>
          <p:nvPr>
            <p:ph type="title"/>
          </p:nvPr>
        </p:nvSpPr>
        <p:spPr/>
        <p:txBody>
          <a:bodyPr/>
          <a:lstStyle/>
          <a:p>
            <a:r>
              <a:rPr lang="en-US" dirty="0"/>
              <a:t>Ion Source</a:t>
            </a:r>
          </a:p>
        </p:txBody>
      </p:sp>
      <p:sp>
        <p:nvSpPr>
          <p:cNvPr id="4" name="Text Placeholder 3">
            <a:extLst>
              <a:ext uri="{FF2B5EF4-FFF2-40B4-BE49-F238E27FC236}">
                <a16:creationId xmlns:a16="http://schemas.microsoft.com/office/drawing/2014/main" id="{9DE67AA4-B258-A5E2-701A-3C4ECAF8B942}"/>
              </a:ext>
            </a:extLst>
          </p:cNvPr>
          <p:cNvSpPr>
            <a:spLocks noGrp="1"/>
          </p:cNvSpPr>
          <p:nvPr>
            <p:ph type="body" sz="quarter" idx="37"/>
          </p:nvPr>
        </p:nvSpPr>
        <p:spPr/>
        <p:txBody>
          <a:bodyPr/>
          <a:lstStyle/>
          <a:p>
            <a:r>
              <a:rPr lang="en-US" dirty="0"/>
              <a:t>Robust and proven commercial solution</a:t>
            </a:r>
          </a:p>
        </p:txBody>
      </p:sp>
      <p:sp>
        <p:nvSpPr>
          <p:cNvPr id="5" name="Footer Placeholder 4">
            <a:extLst>
              <a:ext uri="{FF2B5EF4-FFF2-40B4-BE49-F238E27FC236}">
                <a16:creationId xmlns:a16="http://schemas.microsoft.com/office/drawing/2014/main" id="{CB328C30-207A-CC3E-C31A-EBB51A640E97}"/>
              </a:ext>
            </a:extLst>
          </p:cNvPr>
          <p:cNvSpPr>
            <a:spLocks noGrp="1"/>
          </p:cNvSpPr>
          <p:nvPr>
            <p:ph type="ftr" sz="quarter" idx="39"/>
          </p:nvPr>
        </p:nvSpPr>
        <p:spPr/>
        <p:txBody>
          <a:bodyPr/>
          <a:lstStyle/>
          <a:p>
            <a:pPr>
              <a:defRPr/>
            </a:pPr>
            <a:r>
              <a:rPr lang="en-US" dirty="0"/>
              <a:t>Lionel Prost | 10th International symposium on Negative Ions, Beams and Sources - NIBS'26</a:t>
            </a:r>
          </a:p>
        </p:txBody>
      </p:sp>
      <p:sp>
        <p:nvSpPr>
          <p:cNvPr id="6" name="Slide Number Placeholder 5">
            <a:extLst>
              <a:ext uri="{FF2B5EF4-FFF2-40B4-BE49-F238E27FC236}">
                <a16:creationId xmlns:a16="http://schemas.microsoft.com/office/drawing/2014/main" id="{E7F75496-287B-6A70-A78D-380BF2D3CB8A}"/>
              </a:ext>
            </a:extLst>
          </p:cNvPr>
          <p:cNvSpPr>
            <a:spLocks noGrp="1"/>
          </p:cNvSpPr>
          <p:nvPr>
            <p:ph type="sldNum" sz="quarter" idx="40"/>
          </p:nvPr>
        </p:nvSpPr>
        <p:spPr/>
        <p:txBody>
          <a:bodyPr/>
          <a:lstStyle/>
          <a:p>
            <a:fld id="{F4BAA12D-5F28-3140-935A-44BF4B54B6B6}" type="slidenum">
              <a:rPr lang="en-US" smtClean="0"/>
              <a:pPr/>
              <a:t>12</a:t>
            </a:fld>
            <a:endParaRPr lang="en-US" dirty="0"/>
          </a:p>
        </p:txBody>
      </p:sp>
      <p:pic>
        <p:nvPicPr>
          <p:cNvPr id="7" name="Picture 6">
            <a:extLst>
              <a:ext uri="{FF2B5EF4-FFF2-40B4-BE49-F238E27FC236}">
                <a16:creationId xmlns:a16="http://schemas.microsoft.com/office/drawing/2014/main" id="{C1315CC4-B857-33E4-0FF2-F0FCE141573E}"/>
              </a:ext>
            </a:extLst>
          </p:cNvPr>
          <p:cNvPicPr>
            <a:picLocks noChangeAspect="1"/>
          </p:cNvPicPr>
          <p:nvPr/>
        </p:nvPicPr>
        <p:blipFill>
          <a:blip r:embed="rId2"/>
          <a:stretch>
            <a:fillRect/>
          </a:stretch>
        </p:blipFill>
        <p:spPr>
          <a:xfrm>
            <a:off x="8309476" y="1471675"/>
            <a:ext cx="3331787" cy="1957326"/>
          </a:xfrm>
          <a:prstGeom prst="rect">
            <a:avLst/>
          </a:prstGeom>
        </p:spPr>
      </p:pic>
      <p:sp>
        <p:nvSpPr>
          <p:cNvPr id="9" name="Arrow: Bent-Up 8">
            <a:extLst>
              <a:ext uri="{FF2B5EF4-FFF2-40B4-BE49-F238E27FC236}">
                <a16:creationId xmlns:a16="http://schemas.microsoft.com/office/drawing/2014/main" id="{74E85BB2-1271-227A-DB74-527978940BA0}"/>
              </a:ext>
            </a:extLst>
          </p:cNvPr>
          <p:cNvSpPr/>
          <p:nvPr/>
        </p:nvSpPr>
        <p:spPr>
          <a:xfrm rot="5400000">
            <a:off x="4833457" y="2965194"/>
            <a:ext cx="539653" cy="1253912"/>
          </a:xfrm>
          <a:prstGeom prst="bentUpArrow">
            <a:avLst>
              <a:gd name="adj1" fmla="val 19352"/>
              <a:gd name="adj2" fmla="val 16528"/>
              <a:gd name="adj3" fmla="val 3206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8237B9DD-5360-403C-E44E-A847F16C0A7C}"/>
              </a:ext>
            </a:extLst>
          </p:cNvPr>
          <p:cNvSpPr txBox="1"/>
          <p:nvPr/>
        </p:nvSpPr>
        <p:spPr>
          <a:xfrm>
            <a:off x="5874327" y="3547768"/>
            <a:ext cx="2134804" cy="461665"/>
          </a:xfrm>
          <a:prstGeom prst="rect">
            <a:avLst/>
          </a:prstGeom>
          <a:solidFill>
            <a:schemeClr val="accent1"/>
          </a:solidFill>
        </p:spPr>
        <p:txBody>
          <a:bodyPr wrap="square" lIns="91440" tIns="91440" rIns="91440" bIns="91440" rtlCol="0">
            <a:spAutoFit/>
          </a:bodyPr>
          <a:lstStyle/>
          <a:p>
            <a:pPr algn="ctr">
              <a:spcAft>
                <a:spcPts val="800"/>
              </a:spcAft>
            </a:pPr>
            <a:r>
              <a:rPr lang="en-US" b="1" dirty="0">
                <a:solidFill>
                  <a:schemeClr val="bg1"/>
                </a:solidFill>
                <a:latin typeface="Helvetica" pitchFamily="2" charset="0"/>
              </a:rPr>
              <a:t>Y-configuration</a:t>
            </a:r>
          </a:p>
        </p:txBody>
      </p:sp>
      <p:sp>
        <p:nvSpPr>
          <p:cNvPr id="11" name="Text Placeholder 1">
            <a:extLst>
              <a:ext uri="{FF2B5EF4-FFF2-40B4-BE49-F238E27FC236}">
                <a16:creationId xmlns:a16="http://schemas.microsoft.com/office/drawing/2014/main" id="{31317363-568B-A831-8CAF-DF236AB8DC88}"/>
              </a:ext>
            </a:extLst>
          </p:cNvPr>
          <p:cNvSpPr txBox="1">
            <a:spLocks/>
          </p:cNvSpPr>
          <p:nvPr/>
        </p:nvSpPr>
        <p:spPr>
          <a:xfrm>
            <a:off x="1163213" y="4213803"/>
            <a:ext cx="7005427" cy="177814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pPr>
            <a:r>
              <a:rPr lang="en-US" dirty="0"/>
              <a:t>Significant electron current is ‘dumped’ onto extraction electrode assembly (and surrounding ‘baffles’)</a:t>
            </a:r>
            <a:r>
              <a:rPr lang="en-US" dirty="0">
                <a:latin typeface="Helvetica" panose="020B0604020202020204" pitchFamily="34" charset="0"/>
                <a:ea typeface="HGGothicE" panose="020B0909000000000000" pitchFamily="49" charset="-128"/>
                <a:cs typeface="Helvetica" panose="020B0604020202020204" pitchFamily="34" charset="0"/>
              </a:rPr>
              <a:t> </a:t>
            </a:r>
            <a:r>
              <a:rPr lang="en-US" dirty="0">
                <a:latin typeface="HGGothicE" panose="020B0909000000000000" pitchFamily="49" charset="-128"/>
                <a:ea typeface="HGGothicE" panose="020B0909000000000000" pitchFamily="49" charset="-128"/>
              </a:rPr>
              <a:t>⇨</a:t>
            </a:r>
            <a:r>
              <a:rPr lang="en-US" dirty="0">
                <a:latin typeface="Helvetica" panose="020B0604020202020204" pitchFamily="34" charset="0"/>
                <a:ea typeface="HGGothicE" panose="020B0909000000000000" pitchFamily="49" charset="-128"/>
                <a:cs typeface="Helvetica" panose="020B0604020202020204" pitchFamily="34" charset="0"/>
              </a:rPr>
              <a:t> may affect long term operation reliability and equipment longevity</a:t>
            </a:r>
            <a:endParaRPr lang="en-US" dirty="0"/>
          </a:p>
          <a:p>
            <a:pPr>
              <a:spcAft>
                <a:spcPts val="200"/>
              </a:spcAft>
            </a:pPr>
            <a:r>
              <a:rPr lang="en-US" dirty="0">
                <a:latin typeface="Helvetica" panose="020B0604020202020204" pitchFamily="34" charset="0"/>
                <a:cs typeface="Helvetica" panose="020B0604020202020204" pitchFamily="34" charset="0"/>
              </a:rPr>
              <a:t>DC operation is not necessary for LBNF/DUNE</a:t>
            </a:r>
          </a:p>
        </p:txBody>
      </p:sp>
      <p:pic>
        <p:nvPicPr>
          <p:cNvPr id="13" name="Picture 12">
            <a:extLst>
              <a:ext uri="{FF2B5EF4-FFF2-40B4-BE49-F238E27FC236}">
                <a16:creationId xmlns:a16="http://schemas.microsoft.com/office/drawing/2014/main" id="{F017A065-5CE4-934B-7AA7-E495D808E1C0}"/>
              </a:ext>
            </a:extLst>
          </p:cNvPr>
          <p:cNvPicPr>
            <a:picLocks noChangeAspect="1"/>
          </p:cNvPicPr>
          <p:nvPr/>
        </p:nvPicPr>
        <p:blipFill>
          <a:blip r:embed="rId3"/>
          <a:stretch>
            <a:fillRect/>
          </a:stretch>
        </p:blipFill>
        <p:spPr>
          <a:xfrm>
            <a:off x="8312727" y="3592150"/>
            <a:ext cx="3328536" cy="2910857"/>
          </a:xfrm>
          <a:prstGeom prst="rect">
            <a:avLst/>
          </a:prstGeom>
        </p:spPr>
      </p:pic>
      <p:sp>
        <p:nvSpPr>
          <p:cNvPr id="14" name="Arrow: Curved Right 13">
            <a:extLst>
              <a:ext uri="{FF2B5EF4-FFF2-40B4-BE49-F238E27FC236}">
                <a16:creationId xmlns:a16="http://schemas.microsoft.com/office/drawing/2014/main" id="{68C78A5E-F330-259C-42DE-953B98961EA9}"/>
              </a:ext>
            </a:extLst>
          </p:cNvPr>
          <p:cNvSpPr/>
          <p:nvPr/>
        </p:nvSpPr>
        <p:spPr>
          <a:xfrm>
            <a:off x="335556" y="4798046"/>
            <a:ext cx="416010" cy="1193906"/>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Left Brace 14">
            <a:extLst>
              <a:ext uri="{FF2B5EF4-FFF2-40B4-BE49-F238E27FC236}">
                <a16:creationId xmlns:a16="http://schemas.microsoft.com/office/drawing/2014/main" id="{1D56AFF1-49BF-5EFD-9210-251A6F038833}"/>
              </a:ext>
            </a:extLst>
          </p:cNvPr>
          <p:cNvSpPr/>
          <p:nvPr/>
        </p:nvSpPr>
        <p:spPr>
          <a:xfrm>
            <a:off x="823609" y="4238493"/>
            <a:ext cx="339603" cy="1215481"/>
          </a:xfrm>
          <a:prstGeom prst="leftBrace">
            <a:avLst>
              <a:gd name="adj1" fmla="val 36284"/>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6" name="Rectangle 15">
            <a:extLst>
              <a:ext uri="{FF2B5EF4-FFF2-40B4-BE49-F238E27FC236}">
                <a16:creationId xmlns:a16="http://schemas.microsoft.com/office/drawing/2014/main" id="{9236177C-BE5D-0F1B-F142-FE365B7E5F9C}"/>
              </a:ext>
            </a:extLst>
          </p:cNvPr>
          <p:cNvSpPr/>
          <p:nvPr/>
        </p:nvSpPr>
        <p:spPr>
          <a:xfrm>
            <a:off x="791651" y="5714052"/>
            <a:ext cx="4311632" cy="4335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accent1"/>
                </a:solidFill>
              </a:rPr>
              <a:t>Developed pulsing of the ion source itself</a:t>
            </a:r>
          </a:p>
        </p:txBody>
      </p:sp>
    </p:spTree>
    <p:extLst>
      <p:ext uri="{BB962C8B-B14F-4D97-AF65-F5344CB8AC3E}">
        <p14:creationId xmlns:p14="http://schemas.microsoft.com/office/powerpoint/2010/main" val="373261795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left)">
                                      <p:cBhvr>
                                        <p:cTn id="12" dur="500"/>
                                        <p:tgtEl>
                                          <p:spTgt spid="2">
                                            <p:txEl>
                                              <p:pRg st="1" end="1"/>
                                            </p:txEl>
                                          </p:spTgt>
                                        </p:tgtEl>
                                      </p:cBhvr>
                                    </p:animEffect>
                                  </p:childTnLst>
                                </p:cTn>
                              </p:par>
                            </p:childTnLst>
                          </p:cTn>
                        </p:par>
                        <p:par>
                          <p:cTn id="13" fill="hold">
                            <p:stCondLst>
                              <p:cond delay="500"/>
                            </p:stCondLst>
                            <p:childTnLst>
                              <p:par>
                                <p:cTn id="14" presetID="12" presetClass="entr" presetSubtype="2" fill="hold" nodeType="afterEffect">
                                  <p:stCondLst>
                                    <p:cond delay="100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p:tgtEl>
                                          <p:spTgt spid="7"/>
                                        </p:tgtEl>
                                        <p:attrNameLst>
                                          <p:attrName>ppt_x</p:attrName>
                                        </p:attrNameLst>
                                      </p:cBhvr>
                                      <p:tavLst>
                                        <p:tav tm="0">
                                          <p:val>
                                            <p:strVal val="#ppt_x+#ppt_w*1.125000"/>
                                          </p:val>
                                        </p:tav>
                                        <p:tav tm="100000">
                                          <p:val>
                                            <p:strVal val="#ppt_x"/>
                                          </p:val>
                                        </p:tav>
                                      </p:tavLst>
                                    </p:anim>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Effect transition="in" filter="wipe(left)">
                                      <p:cBhvr>
                                        <p:cTn id="22" dur="500"/>
                                        <p:tgtEl>
                                          <p:spTgt spid="2">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500"/>
                                        <p:tgtEl>
                                          <p:spTgt spid="9"/>
                                        </p:tgtEl>
                                      </p:cBhvr>
                                    </p:animEffect>
                                  </p:childTnLst>
                                </p:cTn>
                              </p:par>
                              <p:par>
                                <p:cTn id="28" presetID="35"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style.rotation</p:attrName>
                                        </p:attrNameLst>
                                      </p:cBhvr>
                                      <p:tavLst>
                                        <p:tav tm="0">
                                          <p:val>
                                            <p:fltVal val="720"/>
                                          </p:val>
                                        </p:tav>
                                        <p:tav tm="100000">
                                          <p:val>
                                            <p:fltVal val="0"/>
                                          </p:val>
                                        </p:tav>
                                      </p:tavLst>
                                    </p:anim>
                                    <p:anim calcmode="lin" valueType="num">
                                      <p:cBhvr>
                                        <p:cTn id="32" dur="1000" fill="hold"/>
                                        <p:tgtEl>
                                          <p:spTgt spid="10"/>
                                        </p:tgtEl>
                                        <p:attrNameLst>
                                          <p:attrName>ppt_h</p:attrName>
                                        </p:attrNameLst>
                                      </p:cBhvr>
                                      <p:tavLst>
                                        <p:tav tm="0">
                                          <p:val>
                                            <p:fltVal val="0"/>
                                          </p:val>
                                        </p:tav>
                                        <p:tav tm="100000">
                                          <p:val>
                                            <p:strVal val="#ppt_h"/>
                                          </p:val>
                                        </p:tav>
                                      </p:tavLst>
                                    </p:anim>
                                    <p:anim calcmode="lin" valueType="num">
                                      <p:cBhvr>
                                        <p:cTn id="33" dur="1000" fill="hold"/>
                                        <p:tgtEl>
                                          <p:spTgt spid="10"/>
                                        </p:tgtEl>
                                        <p:attrNameLst>
                                          <p:attrName>ppt_w</p:attrName>
                                        </p:attrNameLst>
                                      </p:cBhvr>
                                      <p:tavLst>
                                        <p:tav tm="0">
                                          <p:val>
                                            <p:fltVal val="0"/>
                                          </p:val>
                                        </p:tav>
                                        <p:tav tm="100000">
                                          <p:val>
                                            <p:strVal val="#ppt_w"/>
                                          </p:val>
                                        </p:tav>
                                      </p:tavLst>
                                    </p:anim>
                                  </p:childTnLst>
                                </p:cTn>
                              </p:par>
                            </p:childTnLst>
                          </p:cTn>
                        </p:par>
                        <p:par>
                          <p:cTn id="34" fill="hold">
                            <p:stCondLst>
                              <p:cond delay="1000"/>
                            </p:stCondLst>
                            <p:childTnLst>
                              <p:par>
                                <p:cTn id="35" presetID="2" presetClass="entr" presetSubtype="2" fill="hold" nodeType="afterEffect">
                                  <p:stCondLst>
                                    <p:cond delay="50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1+#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nodeType="clickEffect">
                                  <p:stCondLst>
                                    <p:cond delay="0"/>
                                  </p:stCondLst>
                                  <p:childTnLst>
                                    <p:set>
                                      <p:cBhvr>
                                        <p:cTn id="42" dur="1" fill="hold">
                                          <p:stCondLst>
                                            <p:cond delay="0"/>
                                          </p:stCondLst>
                                        </p:cTn>
                                        <p:tgtEl>
                                          <p:spTgt spid="11">
                                            <p:txEl>
                                              <p:pRg st="0" end="0"/>
                                            </p:txEl>
                                          </p:spTgt>
                                        </p:tgtEl>
                                        <p:attrNameLst>
                                          <p:attrName>style.visibility</p:attrName>
                                        </p:attrNameLst>
                                      </p:cBhvr>
                                      <p:to>
                                        <p:strVal val="visible"/>
                                      </p:to>
                                    </p:set>
                                    <p:animEffect transition="in" filter="wipe(left)">
                                      <p:cBhvr>
                                        <p:cTn id="43" dur="500"/>
                                        <p:tgtEl>
                                          <p:spTgt spid="11">
                                            <p:txEl>
                                              <p:pRg st="0" end="0"/>
                                            </p:txEl>
                                          </p:spTgt>
                                        </p:tgtEl>
                                      </p:cBhvr>
                                    </p:animEffect>
                                  </p:childTnLst>
                                </p:cTn>
                              </p:par>
                            </p:childTnLst>
                          </p:cTn>
                        </p:par>
                        <p:par>
                          <p:cTn id="44" fill="hold">
                            <p:stCondLst>
                              <p:cond delay="500"/>
                            </p:stCondLst>
                            <p:childTnLst>
                              <p:par>
                                <p:cTn id="45" presetID="22" presetClass="entr" presetSubtype="8" fill="hold" nodeType="afterEffect">
                                  <p:stCondLst>
                                    <p:cond delay="0"/>
                                  </p:stCondLst>
                                  <p:childTnLst>
                                    <p:set>
                                      <p:cBhvr>
                                        <p:cTn id="46" dur="1" fill="hold">
                                          <p:stCondLst>
                                            <p:cond delay="0"/>
                                          </p:stCondLst>
                                        </p:cTn>
                                        <p:tgtEl>
                                          <p:spTgt spid="11">
                                            <p:txEl>
                                              <p:pRg st="1" end="1"/>
                                            </p:txEl>
                                          </p:spTgt>
                                        </p:tgtEl>
                                        <p:attrNameLst>
                                          <p:attrName>style.visibility</p:attrName>
                                        </p:attrNameLst>
                                      </p:cBhvr>
                                      <p:to>
                                        <p:strVal val="visible"/>
                                      </p:to>
                                    </p:set>
                                    <p:animEffect transition="in" filter="wipe(left)">
                                      <p:cBhvr>
                                        <p:cTn id="47" dur="500"/>
                                        <p:tgtEl>
                                          <p:spTgt spid="11">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5"/>
                                        </p:tgtEl>
                                        <p:attrNameLst>
                                          <p:attrName>style.visibility</p:attrName>
                                        </p:attrNameLst>
                                      </p:cBhvr>
                                      <p:to>
                                        <p:strVal val="visible"/>
                                      </p:to>
                                    </p:set>
                                  </p:childTnLst>
                                </p:cTn>
                              </p:par>
                            </p:childTnLst>
                          </p:cTn>
                        </p:par>
                        <p:par>
                          <p:cTn id="52" fill="hold">
                            <p:stCondLst>
                              <p:cond delay="0"/>
                            </p:stCondLst>
                            <p:childTnLst>
                              <p:par>
                                <p:cTn id="53" presetID="22" presetClass="entr" presetSubtype="1"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up)">
                                      <p:cBhvr>
                                        <p:cTn id="55" dur="500"/>
                                        <p:tgtEl>
                                          <p:spTgt spid="14"/>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4" grpId="0" animBg="1"/>
      <p:bldP spid="15" grpId="0" animBg="1"/>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0CCF3B-801F-3EC2-6D1E-BE6D0D4ADD40}"/>
              </a:ext>
            </a:extLst>
          </p:cNvPr>
          <p:cNvSpPr>
            <a:spLocks noGrp="1"/>
          </p:cNvSpPr>
          <p:nvPr>
            <p:ph type="body" sz="quarter" idx="10"/>
          </p:nvPr>
        </p:nvSpPr>
        <p:spPr>
          <a:xfrm>
            <a:off x="1163213" y="1540254"/>
            <a:ext cx="7306336" cy="1546658"/>
          </a:xfrm>
        </p:spPr>
        <p:txBody>
          <a:bodyPr/>
          <a:lstStyle/>
          <a:p>
            <a:r>
              <a:rPr lang="en-US" dirty="0"/>
              <a:t>Design determining factors</a:t>
            </a:r>
          </a:p>
          <a:p>
            <a:pPr lvl="1"/>
            <a:r>
              <a:rPr lang="en-US" dirty="0"/>
              <a:t>Optical matching (</a:t>
            </a:r>
            <a:r>
              <a:rPr lang="en-US" i="1" dirty="0">
                <a:latin typeface="Symbol" panose="05050102010706020507" pitchFamily="18" charset="2"/>
              </a:rPr>
              <a:t>a</a:t>
            </a:r>
            <a:r>
              <a:rPr lang="en-US" dirty="0"/>
              <a:t>, </a:t>
            </a:r>
            <a:r>
              <a:rPr lang="en-US" i="1" dirty="0">
                <a:latin typeface="Symbol" panose="05050102010706020507" pitchFamily="18" charset="2"/>
              </a:rPr>
              <a:t>b</a:t>
            </a:r>
            <a:r>
              <a:rPr lang="en-US" dirty="0"/>
              <a:t>) at RFQ entrance</a:t>
            </a:r>
          </a:p>
          <a:p>
            <a:pPr lvl="1"/>
            <a:r>
              <a:rPr lang="en-US" dirty="0"/>
              <a:t>Capability of tuning the beam line with short pulses representative of long pulse operation (i.e. constant beam parameters throughout the pulse) </a:t>
            </a:r>
            <a:r>
              <a:rPr lang="en-US" dirty="0">
                <a:latin typeface="HGGothicE" panose="020B0909000000000000" pitchFamily="49" charset="-128"/>
                <a:ea typeface="HGGothicE" panose="020B0909000000000000" pitchFamily="49" charset="-128"/>
              </a:rPr>
              <a:t>⇨ </a:t>
            </a:r>
            <a:r>
              <a:rPr lang="en-US" dirty="0"/>
              <a:t>Transport scheme with </a:t>
            </a:r>
            <a:r>
              <a:rPr lang="en-US" dirty="0">
                <a:solidFill>
                  <a:schemeClr val="accent1"/>
                </a:solidFill>
              </a:rPr>
              <a:t>un-neutralized region </a:t>
            </a:r>
            <a:r>
              <a:rPr lang="en-US" dirty="0"/>
              <a:t>(</a:t>
            </a:r>
            <a:r>
              <a:rPr lang="en-US" i="1" dirty="0"/>
              <a:t>next slide</a:t>
            </a:r>
            <a:r>
              <a:rPr lang="en-US" dirty="0"/>
              <a:t>)</a:t>
            </a:r>
          </a:p>
        </p:txBody>
      </p:sp>
      <p:sp>
        <p:nvSpPr>
          <p:cNvPr id="3" name="Title 2">
            <a:extLst>
              <a:ext uri="{FF2B5EF4-FFF2-40B4-BE49-F238E27FC236}">
                <a16:creationId xmlns:a16="http://schemas.microsoft.com/office/drawing/2014/main" id="{25ED08AD-85E2-04E2-789A-EE25E3C39F63}"/>
              </a:ext>
            </a:extLst>
          </p:cNvPr>
          <p:cNvSpPr>
            <a:spLocks noGrp="1"/>
          </p:cNvSpPr>
          <p:nvPr>
            <p:ph type="title"/>
          </p:nvPr>
        </p:nvSpPr>
        <p:spPr/>
        <p:txBody>
          <a:bodyPr/>
          <a:lstStyle/>
          <a:p>
            <a:r>
              <a:rPr lang="en-US" dirty="0"/>
              <a:t>Low Energy Beam Transport (LEBT)</a:t>
            </a:r>
          </a:p>
        </p:txBody>
      </p:sp>
      <p:sp>
        <p:nvSpPr>
          <p:cNvPr id="4" name="Text Placeholder 3">
            <a:extLst>
              <a:ext uri="{FF2B5EF4-FFF2-40B4-BE49-F238E27FC236}">
                <a16:creationId xmlns:a16="http://schemas.microsoft.com/office/drawing/2014/main" id="{AD5C4A14-85A1-4A35-9133-83111017FDE1}"/>
              </a:ext>
            </a:extLst>
          </p:cNvPr>
          <p:cNvSpPr>
            <a:spLocks noGrp="1"/>
          </p:cNvSpPr>
          <p:nvPr>
            <p:ph type="body" sz="quarter" idx="37"/>
          </p:nvPr>
        </p:nvSpPr>
        <p:spPr/>
        <p:txBody>
          <a:bodyPr/>
          <a:lstStyle/>
          <a:p>
            <a:r>
              <a:rPr lang="en-US" dirty="0"/>
              <a:t>A long LEBT for tuning flexibility, vacuum management and operational robustness</a:t>
            </a:r>
          </a:p>
        </p:txBody>
      </p:sp>
      <p:sp>
        <p:nvSpPr>
          <p:cNvPr id="5" name="Footer Placeholder 4">
            <a:extLst>
              <a:ext uri="{FF2B5EF4-FFF2-40B4-BE49-F238E27FC236}">
                <a16:creationId xmlns:a16="http://schemas.microsoft.com/office/drawing/2014/main" id="{CC66FB6E-FFEA-EAC0-3F53-A6C7D1733F67}"/>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E8295315-FC53-BBCA-5DA6-97FFAE506E26}"/>
              </a:ext>
            </a:extLst>
          </p:cNvPr>
          <p:cNvSpPr>
            <a:spLocks noGrp="1"/>
          </p:cNvSpPr>
          <p:nvPr>
            <p:ph type="sldNum" sz="quarter" idx="40"/>
          </p:nvPr>
        </p:nvSpPr>
        <p:spPr/>
        <p:txBody>
          <a:bodyPr/>
          <a:lstStyle/>
          <a:p>
            <a:fld id="{F4BAA12D-5F28-3140-935A-44BF4B54B6B6}" type="slidenum">
              <a:rPr lang="en-US" smtClean="0"/>
              <a:pPr/>
              <a:t>13</a:t>
            </a:fld>
            <a:endParaRPr lang="en-US" dirty="0"/>
          </a:p>
        </p:txBody>
      </p:sp>
      <p:sp>
        <p:nvSpPr>
          <p:cNvPr id="7" name="Arrow: Right 6">
            <a:extLst>
              <a:ext uri="{FF2B5EF4-FFF2-40B4-BE49-F238E27FC236}">
                <a16:creationId xmlns:a16="http://schemas.microsoft.com/office/drawing/2014/main" id="{5374B539-71C2-219E-47F5-8DEAE855171C}"/>
              </a:ext>
            </a:extLst>
          </p:cNvPr>
          <p:cNvSpPr/>
          <p:nvPr/>
        </p:nvSpPr>
        <p:spPr>
          <a:xfrm>
            <a:off x="5530568" y="1959429"/>
            <a:ext cx="565432"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35ECC01C-B5A5-C5C3-7332-491B6A936DC6}"/>
              </a:ext>
            </a:extLst>
          </p:cNvPr>
          <p:cNvSpPr txBox="1"/>
          <p:nvPr/>
        </p:nvSpPr>
        <p:spPr>
          <a:xfrm>
            <a:off x="6211212" y="1913905"/>
            <a:ext cx="1385871" cy="338554"/>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2 solenoids</a:t>
            </a:r>
          </a:p>
        </p:txBody>
      </p:sp>
      <p:sp>
        <p:nvSpPr>
          <p:cNvPr id="11" name="Right Brace 10">
            <a:extLst>
              <a:ext uri="{FF2B5EF4-FFF2-40B4-BE49-F238E27FC236}">
                <a16:creationId xmlns:a16="http://schemas.microsoft.com/office/drawing/2014/main" id="{376A9D28-B221-8651-EF21-B46D19F2C585}"/>
              </a:ext>
            </a:extLst>
          </p:cNvPr>
          <p:cNvSpPr/>
          <p:nvPr/>
        </p:nvSpPr>
        <p:spPr>
          <a:xfrm>
            <a:off x="8255797" y="1815050"/>
            <a:ext cx="474388" cy="1168100"/>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2" name="TextBox 11">
            <a:extLst>
              <a:ext uri="{FF2B5EF4-FFF2-40B4-BE49-F238E27FC236}">
                <a16:creationId xmlns:a16="http://schemas.microsoft.com/office/drawing/2014/main" id="{6698B993-EBA1-93AB-6C18-7B6A0A67A3C5}"/>
              </a:ext>
            </a:extLst>
          </p:cNvPr>
          <p:cNvSpPr txBox="1"/>
          <p:nvPr/>
        </p:nvSpPr>
        <p:spPr>
          <a:xfrm>
            <a:off x="9596623" y="2230118"/>
            <a:ext cx="1385871" cy="338554"/>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3 solenoids</a:t>
            </a:r>
          </a:p>
        </p:txBody>
      </p:sp>
      <p:sp>
        <p:nvSpPr>
          <p:cNvPr id="14" name="Arrow: Right 13">
            <a:extLst>
              <a:ext uri="{FF2B5EF4-FFF2-40B4-BE49-F238E27FC236}">
                <a16:creationId xmlns:a16="http://schemas.microsoft.com/office/drawing/2014/main" id="{A70504C3-C94B-C351-EFD6-C70545613FAE}"/>
              </a:ext>
            </a:extLst>
          </p:cNvPr>
          <p:cNvSpPr/>
          <p:nvPr/>
        </p:nvSpPr>
        <p:spPr>
          <a:xfrm>
            <a:off x="8880688" y="2278399"/>
            <a:ext cx="565432"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DD8B5E8-1779-1224-ED28-2332CAE44373}"/>
              </a:ext>
            </a:extLst>
          </p:cNvPr>
          <p:cNvPicPr/>
          <p:nvPr/>
        </p:nvPicPr>
        <p:blipFill>
          <a:blip r:embed="rId2"/>
          <a:stretch>
            <a:fillRect/>
          </a:stretch>
        </p:blipFill>
        <p:spPr>
          <a:xfrm>
            <a:off x="1390291" y="3107579"/>
            <a:ext cx="4265419" cy="1510871"/>
          </a:xfrm>
          <a:prstGeom prst="rect">
            <a:avLst/>
          </a:prstGeom>
        </p:spPr>
      </p:pic>
      <p:sp>
        <p:nvSpPr>
          <p:cNvPr id="16" name="Text Placeholder 12">
            <a:extLst>
              <a:ext uri="{FF2B5EF4-FFF2-40B4-BE49-F238E27FC236}">
                <a16:creationId xmlns:a16="http://schemas.microsoft.com/office/drawing/2014/main" id="{6E1D10BD-1417-684C-5A9E-B4185951E97B}"/>
              </a:ext>
            </a:extLst>
          </p:cNvPr>
          <p:cNvSpPr txBox="1">
            <a:spLocks/>
          </p:cNvSpPr>
          <p:nvPr/>
        </p:nvSpPr>
        <p:spPr>
          <a:xfrm>
            <a:off x="1163212" y="4991050"/>
            <a:ext cx="2255223" cy="1113326"/>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4300" indent="-114300">
              <a:spcAft>
                <a:spcPts val="0"/>
              </a:spcAft>
            </a:pPr>
            <a:r>
              <a:rPr lang="en-US" sz="1100" dirty="0">
                <a:latin typeface="Helvetica"/>
                <a:cs typeface="Helvetica"/>
              </a:rPr>
              <a:t>High vacuum pressure</a:t>
            </a:r>
          </a:p>
          <a:p>
            <a:pPr marL="342900" lvl="1" indent="-114300">
              <a:spcAft>
                <a:spcPts val="600"/>
              </a:spcAft>
            </a:pPr>
            <a:r>
              <a:rPr lang="en-US" sz="1050" dirty="0">
                <a:latin typeface="Helvetica"/>
                <a:cs typeface="Helvetica"/>
              </a:rPr>
              <a:t>Gas load from ion source</a:t>
            </a:r>
          </a:p>
          <a:p>
            <a:pPr marL="228600" lvl="1" indent="0">
              <a:spcAft>
                <a:spcPts val="600"/>
              </a:spcAft>
              <a:buNone/>
            </a:pPr>
            <a:endParaRPr lang="en-US" sz="1050" dirty="0">
              <a:latin typeface="Helvetica"/>
              <a:cs typeface="Helvetica"/>
            </a:endParaRPr>
          </a:p>
          <a:p>
            <a:pPr marL="114300" indent="-114300"/>
            <a:r>
              <a:rPr lang="en-US" sz="1100" dirty="0">
                <a:cs typeface="Helvetica"/>
              </a:rPr>
              <a:t>Neutralizing particles confined by potential barrier</a:t>
            </a:r>
            <a:endParaRPr lang="en-US" sz="1050" dirty="0">
              <a:latin typeface="Helvetica"/>
              <a:cs typeface="Helvetica"/>
            </a:endParaRPr>
          </a:p>
          <a:p>
            <a:endParaRPr lang="en-US" sz="1050" dirty="0">
              <a:latin typeface="Helvetica"/>
              <a:cs typeface="Helvetica"/>
            </a:endParaRPr>
          </a:p>
        </p:txBody>
      </p:sp>
      <p:cxnSp>
        <p:nvCxnSpPr>
          <p:cNvPr id="17" name="Straight Connector 16">
            <a:extLst>
              <a:ext uri="{FF2B5EF4-FFF2-40B4-BE49-F238E27FC236}">
                <a16:creationId xmlns:a16="http://schemas.microsoft.com/office/drawing/2014/main" id="{C125DB7E-745E-9A0C-0AED-99287E584A74}"/>
              </a:ext>
            </a:extLst>
          </p:cNvPr>
          <p:cNvCxnSpPr>
            <a:cxnSpLocks/>
          </p:cNvCxnSpPr>
          <p:nvPr/>
        </p:nvCxnSpPr>
        <p:spPr>
          <a:xfrm>
            <a:off x="3411874" y="4969872"/>
            <a:ext cx="0" cy="1386478"/>
          </a:xfrm>
          <a:prstGeom prst="line">
            <a:avLst/>
          </a:prstGeom>
        </p:spPr>
        <p:style>
          <a:lnRef idx="2">
            <a:schemeClr val="accent6"/>
          </a:lnRef>
          <a:fillRef idx="0">
            <a:schemeClr val="accent6"/>
          </a:fillRef>
          <a:effectRef idx="1">
            <a:schemeClr val="accent6"/>
          </a:effectRef>
          <a:fontRef idx="minor">
            <a:schemeClr val="tx1"/>
          </a:fontRef>
        </p:style>
      </p:cxnSp>
      <p:sp>
        <p:nvSpPr>
          <p:cNvPr id="18" name="TextBox 17">
            <a:extLst>
              <a:ext uri="{FF2B5EF4-FFF2-40B4-BE49-F238E27FC236}">
                <a16:creationId xmlns:a16="http://schemas.microsoft.com/office/drawing/2014/main" id="{0B476D37-C471-0576-6984-45B905709811}"/>
              </a:ext>
            </a:extLst>
          </p:cNvPr>
          <p:cNvSpPr txBox="1"/>
          <p:nvPr/>
        </p:nvSpPr>
        <p:spPr>
          <a:xfrm>
            <a:off x="2850050" y="4735989"/>
            <a:ext cx="1151302" cy="246221"/>
          </a:xfrm>
          <a:prstGeom prst="rect">
            <a:avLst/>
          </a:prstGeom>
          <a:noFill/>
        </p:spPr>
        <p:txBody>
          <a:bodyPr wrap="square" rtlCol="0">
            <a:spAutoFit/>
          </a:bodyPr>
          <a:lstStyle/>
          <a:p>
            <a:pPr algn="ctr"/>
            <a:r>
              <a:rPr lang="en-US" sz="1000" dirty="0">
                <a:solidFill>
                  <a:srgbClr val="FF0000"/>
                </a:solidFill>
              </a:rPr>
              <a:t>Potential barrier</a:t>
            </a:r>
          </a:p>
        </p:txBody>
      </p:sp>
      <p:sp>
        <p:nvSpPr>
          <p:cNvPr id="19" name="Pentagon 89">
            <a:extLst>
              <a:ext uri="{FF2B5EF4-FFF2-40B4-BE49-F238E27FC236}">
                <a16:creationId xmlns:a16="http://schemas.microsoft.com/office/drawing/2014/main" id="{27F730FD-3F4E-8955-83C7-C33D123C8D1C}"/>
              </a:ext>
            </a:extLst>
          </p:cNvPr>
          <p:cNvSpPr/>
          <p:nvPr/>
        </p:nvSpPr>
        <p:spPr>
          <a:xfrm rot="16200000">
            <a:off x="3222387" y="4518642"/>
            <a:ext cx="405066" cy="79161"/>
          </a:xfrm>
          <a:prstGeom prst="homePlate">
            <a:avLst>
              <a:gd name="adj" fmla="val 117639"/>
            </a:avLst>
          </a:prstGeom>
          <a:gradFill flip="none" rotWithShape="1">
            <a:gsLst>
              <a:gs pos="0">
                <a:srgbClr val="FF0000"/>
              </a:gs>
              <a:gs pos="100000">
                <a:srgbClr val="C00000"/>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 Placeholder 12">
            <a:extLst>
              <a:ext uri="{FF2B5EF4-FFF2-40B4-BE49-F238E27FC236}">
                <a16:creationId xmlns:a16="http://schemas.microsoft.com/office/drawing/2014/main" id="{66C39C73-452F-B4D8-CDBF-41DEA3B305F1}"/>
              </a:ext>
            </a:extLst>
          </p:cNvPr>
          <p:cNvSpPr txBox="1">
            <a:spLocks/>
          </p:cNvSpPr>
          <p:nvPr/>
        </p:nvSpPr>
        <p:spPr>
          <a:xfrm>
            <a:off x="3411875" y="4991050"/>
            <a:ext cx="2346900" cy="1344633"/>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74625" indent="-174625">
              <a:spcAft>
                <a:spcPts val="0"/>
              </a:spcAft>
            </a:pPr>
            <a:r>
              <a:rPr lang="en-US" sz="1100" dirty="0">
                <a:cs typeface="Helvetica"/>
              </a:rPr>
              <a:t>Low</a:t>
            </a:r>
            <a:r>
              <a:rPr lang="en-US" sz="1100" dirty="0">
                <a:latin typeface="Helvetica"/>
                <a:cs typeface="Helvetica"/>
              </a:rPr>
              <a:t> vacuum pressure</a:t>
            </a:r>
          </a:p>
          <a:p>
            <a:pPr marL="403225" lvl="1" indent="-171450">
              <a:spcAft>
                <a:spcPts val="0"/>
              </a:spcAft>
            </a:pPr>
            <a:r>
              <a:rPr lang="en-US" sz="1050" dirty="0">
                <a:latin typeface="Helvetica"/>
                <a:cs typeface="Helvetica"/>
              </a:rPr>
              <a:t>Vacuum pumping station</a:t>
            </a:r>
          </a:p>
          <a:p>
            <a:pPr marL="457200" lvl="1" indent="-225425">
              <a:spcAft>
                <a:spcPts val="600"/>
              </a:spcAft>
            </a:pPr>
            <a:r>
              <a:rPr lang="en-US" sz="1050" dirty="0">
                <a:latin typeface="Helvetica"/>
                <a:cs typeface="Helvetica"/>
              </a:rPr>
              <a:t>Limits rate of production of neutralizing particles</a:t>
            </a:r>
          </a:p>
          <a:p>
            <a:pPr marL="174625" indent="-174625">
              <a:spcAft>
                <a:spcPts val="200"/>
              </a:spcAft>
            </a:pPr>
            <a:r>
              <a:rPr lang="en-US" sz="1100" dirty="0">
                <a:cs typeface="Helvetica"/>
              </a:rPr>
              <a:t>Clearing electric field</a:t>
            </a:r>
          </a:p>
          <a:p>
            <a:pPr marL="457200" lvl="1"/>
            <a:r>
              <a:rPr lang="en-US" sz="1050" dirty="0">
                <a:latin typeface="Helvetica"/>
                <a:cs typeface="Helvetica"/>
              </a:rPr>
              <a:t>Sweeps neutralizing particles out of the beam</a:t>
            </a:r>
          </a:p>
          <a:p>
            <a:endParaRPr lang="en-US" sz="1000" dirty="0">
              <a:latin typeface="Helvetica"/>
              <a:cs typeface="Helvetica"/>
            </a:endParaRPr>
          </a:p>
          <a:p>
            <a:endParaRPr lang="en-US" sz="1000" dirty="0">
              <a:latin typeface="Helvetica"/>
              <a:cs typeface="Helvetica"/>
            </a:endParaRPr>
          </a:p>
        </p:txBody>
      </p:sp>
      <p:sp>
        <p:nvSpPr>
          <p:cNvPr id="21" name="Text Placeholder 1">
            <a:extLst>
              <a:ext uri="{FF2B5EF4-FFF2-40B4-BE49-F238E27FC236}">
                <a16:creationId xmlns:a16="http://schemas.microsoft.com/office/drawing/2014/main" id="{B2E86D77-6E71-0A57-63DF-1975B4A2AF7E}"/>
              </a:ext>
            </a:extLst>
          </p:cNvPr>
          <p:cNvSpPr txBox="1">
            <a:spLocks/>
          </p:cNvSpPr>
          <p:nvPr/>
        </p:nvSpPr>
        <p:spPr>
          <a:xfrm>
            <a:off x="6407285" y="3405527"/>
            <a:ext cx="4993531" cy="548669"/>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rgbClr val="7030A0"/>
                </a:solidFill>
              </a:rPr>
              <a:t>Scheme of LEBT with un-neutralized section requires transition from (</a:t>
            </a:r>
            <a:r>
              <a:rPr lang="en-US" sz="1200" i="1" dirty="0">
                <a:solidFill>
                  <a:srgbClr val="7030A0"/>
                </a:solidFill>
              </a:rPr>
              <a:t>nearly</a:t>
            </a:r>
            <a:r>
              <a:rPr lang="en-US" sz="1200" dirty="0">
                <a:solidFill>
                  <a:srgbClr val="7030A0"/>
                </a:solidFill>
              </a:rPr>
              <a:t>) fully neutralized to (</a:t>
            </a:r>
            <a:r>
              <a:rPr lang="en-US" sz="1200" i="1" dirty="0">
                <a:solidFill>
                  <a:srgbClr val="7030A0"/>
                </a:solidFill>
              </a:rPr>
              <a:t>nearly</a:t>
            </a:r>
            <a:r>
              <a:rPr lang="en-US" sz="1200" dirty="0">
                <a:solidFill>
                  <a:srgbClr val="7030A0"/>
                </a:solidFill>
              </a:rPr>
              <a:t>) fully un-neutralized to take place where the beam current density is uniform</a:t>
            </a:r>
          </a:p>
        </p:txBody>
      </p:sp>
      <p:pic>
        <p:nvPicPr>
          <p:cNvPr id="23" name="Picture 22">
            <a:extLst>
              <a:ext uri="{FF2B5EF4-FFF2-40B4-BE49-F238E27FC236}">
                <a16:creationId xmlns:a16="http://schemas.microsoft.com/office/drawing/2014/main" id="{F240A23E-E24F-AFA4-1D50-8BBE870CA57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8343" y="4027881"/>
            <a:ext cx="4265418" cy="2565788"/>
          </a:xfrm>
          <a:prstGeom prst="rect">
            <a:avLst/>
          </a:prstGeom>
          <a:noFill/>
        </p:spPr>
      </p:pic>
      <p:sp>
        <p:nvSpPr>
          <p:cNvPr id="25" name="Content Placeholder 2">
            <a:extLst>
              <a:ext uri="{FF2B5EF4-FFF2-40B4-BE49-F238E27FC236}">
                <a16:creationId xmlns:a16="http://schemas.microsoft.com/office/drawing/2014/main" id="{D975D1AC-74EC-B6B5-4B1B-0B5248BF7349}"/>
              </a:ext>
            </a:extLst>
          </p:cNvPr>
          <p:cNvSpPr txBox="1">
            <a:spLocks/>
          </p:cNvSpPr>
          <p:nvPr/>
        </p:nvSpPr>
        <p:spPr>
          <a:xfrm>
            <a:off x="6282678" y="4038877"/>
            <a:ext cx="1368080" cy="820222"/>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00" dirty="0">
                <a:solidFill>
                  <a:schemeClr val="accent1"/>
                </a:solidFill>
              </a:rPr>
              <a:t>PIC-like simulations through one solenoid</a:t>
            </a:r>
          </a:p>
          <a:p>
            <a:pPr marL="0" lvl="1" indent="0">
              <a:buNone/>
            </a:pPr>
            <a:r>
              <a:rPr lang="en-US" sz="700" dirty="0"/>
              <a:t>Initial distribution has a </a:t>
            </a:r>
            <a:r>
              <a:rPr lang="en-US" sz="700" dirty="0">
                <a:solidFill>
                  <a:schemeClr val="accent5"/>
                </a:solidFill>
              </a:rPr>
              <a:t>uniform</a:t>
            </a:r>
            <a:r>
              <a:rPr lang="en-US" sz="700" dirty="0"/>
              <a:t> current density distribution but Gaussian in the velocity space</a:t>
            </a:r>
          </a:p>
        </p:txBody>
      </p:sp>
    </p:spTree>
    <p:extLst>
      <p:ext uri="{BB962C8B-B14F-4D97-AF65-F5344CB8AC3E}">
        <p14:creationId xmlns:p14="http://schemas.microsoft.com/office/powerpoint/2010/main" val="4247630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par>
                                <p:cTn id="13" presetID="22" presetClass="entr" presetSubtype="8" fill="hold" grpId="0" nodeType="withEffect">
                                  <p:stCondLst>
                                    <p:cond delay="25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
                                            <p:txEl>
                                              <p:pRg st="2" end="2"/>
                                            </p:txEl>
                                          </p:spTgt>
                                        </p:tgtEl>
                                        <p:attrNameLst>
                                          <p:attrName>style.visibility</p:attrName>
                                        </p:attrNameLst>
                                      </p:cBhvr>
                                      <p:to>
                                        <p:strVal val="visible"/>
                                      </p:to>
                                    </p:set>
                                    <p:animEffect transition="in" filter="fade">
                                      <p:cBhvr>
                                        <p:cTn id="20" dur="500"/>
                                        <p:tgtEl>
                                          <p:spTgt spid="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1"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500" fill="hold"/>
                                        <p:tgtEl>
                                          <p:spTgt spid="11"/>
                                        </p:tgtEl>
                                        <p:attrNameLst>
                                          <p:attrName>ppt_x</p:attrName>
                                        </p:attrNameLst>
                                      </p:cBhvr>
                                      <p:tavLst>
                                        <p:tav tm="0">
                                          <p:val>
                                            <p:strVal val="#ppt_x"/>
                                          </p:val>
                                        </p:tav>
                                        <p:tav tm="100000">
                                          <p:val>
                                            <p:strVal val="#ppt_x"/>
                                          </p:val>
                                        </p:tav>
                                      </p:tavLst>
                                    </p:anim>
                                    <p:anim calcmode="lin" valueType="num">
                                      <p:cBhvr additive="base">
                                        <p:cTn id="26" dur="500" fill="hold"/>
                                        <p:tgtEl>
                                          <p:spTgt spid="11"/>
                                        </p:tgtEl>
                                        <p:attrNameLst>
                                          <p:attrName>ppt_y</p:attrName>
                                        </p:attrNameLst>
                                      </p:cBhvr>
                                      <p:tavLst>
                                        <p:tav tm="0">
                                          <p:val>
                                            <p:strVal val="0-#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left)">
                                      <p:cBhvr>
                                        <p:cTn id="30" dur="500"/>
                                        <p:tgtEl>
                                          <p:spTgt spid="14"/>
                                        </p:tgtEl>
                                      </p:cBhvr>
                                    </p:animEffect>
                                  </p:childTnLst>
                                </p:cTn>
                              </p:par>
                              <p:par>
                                <p:cTn id="31" presetID="22" presetClass="entr" presetSubtype="8" fill="hold" grpId="0" nodeType="withEffect">
                                  <p:stCondLst>
                                    <p:cond delay="25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1250"/>
                            </p:stCondLst>
                            <p:childTnLst>
                              <p:par>
                                <p:cTn id="35" presetID="42" presetClass="entr" presetSubtype="0"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1000"/>
                                        <p:tgtEl>
                                          <p:spTgt spid="16"/>
                                        </p:tgtEl>
                                      </p:cBhvr>
                                    </p:animEffect>
                                    <p:anim calcmode="lin" valueType="num">
                                      <p:cBhvr>
                                        <p:cTn id="38" dur="1000" fill="hold"/>
                                        <p:tgtEl>
                                          <p:spTgt spid="16"/>
                                        </p:tgtEl>
                                        <p:attrNameLst>
                                          <p:attrName>ppt_x</p:attrName>
                                        </p:attrNameLst>
                                      </p:cBhvr>
                                      <p:tavLst>
                                        <p:tav tm="0">
                                          <p:val>
                                            <p:strVal val="#ppt_x"/>
                                          </p:val>
                                        </p:tav>
                                        <p:tav tm="100000">
                                          <p:val>
                                            <p:strVal val="#ppt_x"/>
                                          </p:val>
                                        </p:tav>
                                      </p:tavLst>
                                    </p:anim>
                                    <p:anim calcmode="lin" valueType="num">
                                      <p:cBhvr>
                                        <p:cTn id="39" dur="1000" fill="hold"/>
                                        <p:tgtEl>
                                          <p:spTgt spid="1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1000"/>
                                        <p:tgtEl>
                                          <p:spTgt spid="20"/>
                                        </p:tgtEl>
                                      </p:cBhvr>
                                    </p:animEffect>
                                    <p:anim calcmode="lin" valueType="num">
                                      <p:cBhvr>
                                        <p:cTn id="43" dur="1000" fill="hold"/>
                                        <p:tgtEl>
                                          <p:spTgt spid="20"/>
                                        </p:tgtEl>
                                        <p:attrNameLst>
                                          <p:attrName>ppt_x</p:attrName>
                                        </p:attrNameLst>
                                      </p:cBhvr>
                                      <p:tavLst>
                                        <p:tav tm="0">
                                          <p:val>
                                            <p:strVal val="#ppt_x"/>
                                          </p:val>
                                        </p:tav>
                                        <p:tav tm="100000">
                                          <p:val>
                                            <p:strVal val="#ppt_x"/>
                                          </p:val>
                                        </p:tav>
                                      </p:tavLst>
                                    </p:anim>
                                    <p:anim calcmode="lin" valueType="num">
                                      <p:cBhvr>
                                        <p:cTn id="44" dur="1000" fill="hold"/>
                                        <p:tgtEl>
                                          <p:spTgt spid="20"/>
                                        </p:tgtEl>
                                        <p:attrNameLst>
                                          <p:attrName>ppt_y</p:attrName>
                                        </p:attrNameLst>
                                      </p:cBhvr>
                                      <p:tavLst>
                                        <p:tav tm="0">
                                          <p:val>
                                            <p:strVal val="#ppt_y+.1"/>
                                          </p:val>
                                        </p:tav>
                                        <p:tav tm="100000">
                                          <p:val>
                                            <p:strVal val="#ppt_y"/>
                                          </p:val>
                                        </p:tav>
                                      </p:tavLst>
                                    </p:anim>
                                  </p:childTnLst>
                                </p:cTn>
                              </p:par>
                              <p:par>
                                <p:cTn id="45" presetID="10" presetClass="entr" presetSubtype="0" fill="hold"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500"/>
                                        <p:tgtEl>
                                          <p:spTgt spid="17"/>
                                        </p:tgtEl>
                                      </p:cBhvr>
                                    </p:animEffect>
                                  </p:childTnLst>
                                </p:cTn>
                              </p:par>
                              <p:par>
                                <p:cTn id="48" presetID="10" presetClass="entr" presetSubtype="0" fill="hold" nodeType="with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500"/>
                                        <p:tgtEl>
                                          <p:spTgt spid="15"/>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500"/>
                                        <p:tgtEl>
                                          <p:spTgt spid="19"/>
                                        </p:tgtEl>
                                      </p:cBhvr>
                                    </p:animEffect>
                                  </p:childTnLst>
                                </p:cTn>
                              </p:par>
                              <p:par>
                                <p:cTn id="54" presetID="42" presetClass="entr" presetSubtype="0" fill="hold" grpId="0" nodeType="withEffect">
                                  <p:stCondLst>
                                    <p:cond delay="50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anim calcmode="lin" valueType="num">
                                      <p:cBhvr>
                                        <p:cTn id="57" dur="500" fill="hold"/>
                                        <p:tgtEl>
                                          <p:spTgt spid="18"/>
                                        </p:tgtEl>
                                        <p:attrNameLst>
                                          <p:attrName>ppt_x</p:attrName>
                                        </p:attrNameLst>
                                      </p:cBhvr>
                                      <p:tavLst>
                                        <p:tav tm="0">
                                          <p:val>
                                            <p:strVal val="#ppt_x"/>
                                          </p:val>
                                        </p:tav>
                                        <p:tav tm="100000">
                                          <p:val>
                                            <p:strVal val="#ppt_x"/>
                                          </p:val>
                                        </p:tav>
                                      </p:tavLst>
                                    </p:anim>
                                    <p:anim calcmode="lin" valueType="num">
                                      <p:cBhvr>
                                        <p:cTn id="58" dur="5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1" fill="hold" grpId="0" nodeType="clickEffect">
                                  <p:stCondLst>
                                    <p:cond delay="0"/>
                                  </p:stCondLst>
                                  <p:childTnLst>
                                    <p:set>
                                      <p:cBhvr>
                                        <p:cTn id="62" dur="1" fill="hold">
                                          <p:stCondLst>
                                            <p:cond delay="0"/>
                                          </p:stCondLst>
                                        </p:cTn>
                                        <p:tgtEl>
                                          <p:spTgt spid="21"/>
                                        </p:tgtEl>
                                        <p:attrNameLst>
                                          <p:attrName>style.visibility</p:attrName>
                                        </p:attrNameLst>
                                      </p:cBhvr>
                                      <p:to>
                                        <p:strVal val="visible"/>
                                      </p:to>
                                    </p:set>
                                    <p:anim calcmode="lin" valueType="num">
                                      <p:cBhvr additive="base">
                                        <p:cTn id="63" dur="1000" fill="hold"/>
                                        <p:tgtEl>
                                          <p:spTgt spid="21"/>
                                        </p:tgtEl>
                                        <p:attrNameLst>
                                          <p:attrName>ppt_x</p:attrName>
                                        </p:attrNameLst>
                                      </p:cBhvr>
                                      <p:tavLst>
                                        <p:tav tm="0">
                                          <p:val>
                                            <p:strVal val="#ppt_x"/>
                                          </p:val>
                                        </p:tav>
                                        <p:tav tm="100000">
                                          <p:val>
                                            <p:strVal val="#ppt_x"/>
                                          </p:val>
                                        </p:tav>
                                      </p:tavLst>
                                    </p:anim>
                                    <p:anim calcmode="lin" valueType="num">
                                      <p:cBhvr additive="base">
                                        <p:cTn id="64" dur="1000" fill="hold"/>
                                        <p:tgtEl>
                                          <p:spTgt spid="21"/>
                                        </p:tgtEl>
                                        <p:attrNameLst>
                                          <p:attrName>ppt_y</p:attrName>
                                        </p:attrNameLst>
                                      </p:cBhvr>
                                      <p:tavLst>
                                        <p:tav tm="0">
                                          <p:val>
                                            <p:strVal val="0-#ppt_h/2"/>
                                          </p:val>
                                        </p:tav>
                                        <p:tav tm="100000">
                                          <p:val>
                                            <p:strVal val="#ppt_y"/>
                                          </p:val>
                                        </p:tav>
                                      </p:tavLst>
                                    </p:anim>
                                  </p:childTnLst>
                                </p:cTn>
                              </p:par>
                              <p:par>
                                <p:cTn id="65" presetID="10" presetClass="entr" presetSubtype="0" fill="hold" grpId="0" nodeType="withEffect">
                                  <p:stCondLst>
                                    <p:cond delay="500"/>
                                  </p:stCondLst>
                                  <p:childTnLst>
                                    <p:set>
                                      <p:cBhvr>
                                        <p:cTn id="66" dur="1" fill="hold">
                                          <p:stCondLst>
                                            <p:cond delay="0"/>
                                          </p:stCondLst>
                                        </p:cTn>
                                        <p:tgtEl>
                                          <p:spTgt spid="25"/>
                                        </p:tgtEl>
                                        <p:attrNameLst>
                                          <p:attrName>style.visibility</p:attrName>
                                        </p:attrNameLst>
                                      </p:cBhvr>
                                      <p:to>
                                        <p:strVal val="visible"/>
                                      </p:to>
                                    </p:set>
                                    <p:animEffect transition="in" filter="fade">
                                      <p:cBhvr>
                                        <p:cTn id="67" dur="500"/>
                                        <p:tgtEl>
                                          <p:spTgt spid="25"/>
                                        </p:tgtEl>
                                      </p:cBhvr>
                                    </p:animEffect>
                                  </p:childTnLst>
                                </p:cTn>
                              </p:par>
                              <p:par>
                                <p:cTn id="68" presetID="10" presetClass="entr" presetSubtype="0" fill="hold" nodeType="withEffect">
                                  <p:stCondLst>
                                    <p:cond delay="50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2" grpId="0" animBg="1"/>
      <p:bldP spid="14" grpId="0" animBg="1"/>
      <p:bldP spid="16" grpId="0"/>
      <p:bldP spid="18" grpId="0"/>
      <p:bldP spid="19" grpId="0" animBg="1"/>
      <p:bldP spid="20" grpId="0"/>
      <p:bldP spid="21"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1462E-6A5D-6DD8-965E-07179D3878BE}"/>
            </a:ext>
          </a:extLst>
        </p:cNvPr>
        <p:cNvGrpSpPr/>
        <p:nvPr/>
      </p:nvGrpSpPr>
      <p:grpSpPr>
        <a:xfrm>
          <a:off x="0" y="0"/>
          <a:ext cx="0" cy="0"/>
          <a:chOff x="0" y="0"/>
          <a:chExt cx="0" cy="0"/>
        </a:xfrm>
      </p:grpSpPr>
      <p:pic>
        <p:nvPicPr>
          <p:cNvPr id="60" name="Picture 59">
            <a:extLst>
              <a:ext uri="{FF2B5EF4-FFF2-40B4-BE49-F238E27FC236}">
                <a16:creationId xmlns:a16="http://schemas.microsoft.com/office/drawing/2014/main" id="{7DA3416D-3BCB-16D1-67DB-08C1610615B6}"/>
              </a:ext>
            </a:extLst>
          </p:cNvPr>
          <p:cNvPicPr>
            <a:picLocks noChangeAspect="1"/>
          </p:cNvPicPr>
          <p:nvPr/>
        </p:nvPicPr>
        <p:blipFill rotWithShape="1">
          <a:blip r:embed="rId2"/>
          <a:srcRect l="1641" t="2610" b="4674"/>
          <a:stretch/>
        </p:blipFill>
        <p:spPr>
          <a:xfrm>
            <a:off x="4585564" y="4421758"/>
            <a:ext cx="1775555" cy="1727301"/>
          </a:xfrm>
          <a:prstGeom prst="rect">
            <a:avLst/>
          </a:prstGeom>
        </p:spPr>
      </p:pic>
      <p:pic>
        <p:nvPicPr>
          <p:cNvPr id="39" name="Picture 38">
            <a:extLst>
              <a:ext uri="{FF2B5EF4-FFF2-40B4-BE49-F238E27FC236}">
                <a16:creationId xmlns:a16="http://schemas.microsoft.com/office/drawing/2014/main" id="{4426B94F-82D3-C7CA-4062-CB406605F689}"/>
              </a:ext>
            </a:extLst>
          </p:cNvPr>
          <p:cNvPicPr>
            <a:picLocks noChangeAspect="1"/>
          </p:cNvPicPr>
          <p:nvPr/>
        </p:nvPicPr>
        <p:blipFill>
          <a:blip r:embed="rId3"/>
          <a:stretch>
            <a:fillRect/>
          </a:stretch>
        </p:blipFill>
        <p:spPr>
          <a:xfrm>
            <a:off x="7214572" y="1306999"/>
            <a:ext cx="3943033" cy="2574114"/>
          </a:xfrm>
          <a:prstGeom prst="rect">
            <a:avLst/>
          </a:prstGeom>
        </p:spPr>
      </p:pic>
      <p:sp>
        <p:nvSpPr>
          <p:cNvPr id="40" name="TextBox 39">
            <a:extLst>
              <a:ext uri="{FF2B5EF4-FFF2-40B4-BE49-F238E27FC236}">
                <a16:creationId xmlns:a16="http://schemas.microsoft.com/office/drawing/2014/main" id="{021A92D9-4C6A-01B5-7F9F-ABE032DD9133}"/>
              </a:ext>
            </a:extLst>
          </p:cNvPr>
          <p:cNvSpPr txBox="1"/>
          <p:nvPr/>
        </p:nvSpPr>
        <p:spPr>
          <a:xfrm>
            <a:off x="6858397" y="3109242"/>
            <a:ext cx="508745" cy="261610"/>
          </a:xfrm>
          <a:prstGeom prst="rect">
            <a:avLst/>
          </a:prstGeom>
          <a:noFill/>
        </p:spPr>
        <p:txBody>
          <a:bodyPr wrap="square" rtlCol="0">
            <a:spAutoFit/>
          </a:bodyPr>
          <a:lstStyle/>
          <a:p>
            <a:pPr algn="ctr"/>
            <a:r>
              <a:rPr lang="en-US" sz="1050" dirty="0">
                <a:solidFill>
                  <a:schemeClr val="accent1"/>
                </a:solidFill>
              </a:rPr>
              <a:t>RFQ</a:t>
            </a:r>
          </a:p>
        </p:txBody>
      </p:sp>
      <p:sp>
        <p:nvSpPr>
          <p:cNvPr id="2" name="Text Placeholder 1">
            <a:extLst>
              <a:ext uri="{FF2B5EF4-FFF2-40B4-BE49-F238E27FC236}">
                <a16:creationId xmlns:a16="http://schemas.microsoft.com/office/drawing/2014/main" id="{A7101158-6C83-21C3-DE49-40F0D7F40B48}"/>
              </a:ext>
            </a:extLst>
          </p:cNvPr>
          <p:cNvSpPr>
            <a:spLocks noGrp="1"/>
          </p:cNvSpPr>
          <p:nvPr>
            <p:ph type="body" sz="quarter" idx="10"/>
          </p:nvPr>
        </p:nvSpPr>
        <p:spPr>
          <a:xfrm>
            <a:off x="1163213" y="1540254"/>
            <a:ext cx="5204568" cy="773526"/>
          </a:xfrm>
        </p:spPr>
        <p:txBody>
          <a:bodyPr/>
          <a:lstStyle/>
          <a:p>
            <a:r>
              <a:rPr lang="en-US" dirty="0"/>
              <a:t>Beam profile and emittance measurements in LEBT</a:t>
            </a:r>
          </a:p>
        </p:txBody>
      </p:sp>
      <p:sp>
        <p:nvSpPr>
          <p:cNvPr id="3" name="Title 2">
            <a:extLst>
              <a:ext uri="{FF2B5EF4-FFF2-40B4-BE49-F238E27FC236}">
                <a16:creationId xmlns:a16="http://schemas.microsoft.com/office/drawing/2014/main" id="{559C5433-C53F-944E-5E72-73B64E396C80}"/>
              </a:ext>
            </a:extLst>
          </p:cNvPr>
          <p:cNvSpPr>
            <a:spLocks noGrp="1"/>
          </p:cNvSpPr>
          <p:nvPr>
            <p:ph type="title"/>
          </p:nvPr>
        </p:nvSpPr>
        <p:spPr/>
        <p:txBody>
          <a:bodyPr/>
          <a:lstStyle/>
          <a:p>
            <a:r>
              <a:rPr lang="en-US" dirty="0"/>
              <a:t>Transport scheme validation at </a:t>
            </a:r>
            <a:r>
              <a:rPr lang="en-US" u="sng" dirty="0"/>
              <a:t>PIP2IT</a:t>
            </a:r>
          </a:p>
        </p:txBody>
      </p:sp>
      <p:sp>
        <p:nvSpPr>
          <p:cNvPr id="4" name="Text Placeholder 3">
            <a:extLst>
              <a:ext uri="{FF2B5EF4-FFF2-40B4-BE49-F238E27FC236}">
                <a16:creationId xmlns:a16="http://schemas.microsoft.com/office/drawing/2014/main" id="{4CFE9C04-A7EF-940C-D09C-625E92400A51}"/>
              </a:ext>
            </a:extLst>
          </p:cNvPr>
          <p:cNvSpPr>
            <a:spLocks noGrp="1"/>
          </p:cNvSpPr>
          <p:nvPr>
            <p:ph type="body" sz="quarter" idx="37"/>
          </p:nvPr>
        </p:nvSpPr>
        <p:spPr/>
        <p:txBody>
          <a:bodyPr>
            <a:normAutofit lnSpcReduction="10000"/>
          </a:bodyPr>
          <a:lstStyle/>
          <a:p>
            <a:r>
              <a:rPr lang="en-US" dirty="0"/>
              <a:t>PIP2IT was a nearly full replica of the PIP-II front-end (WFE + first 2 cryomodules) with </a:t>
            </a:r>
            <a:r>
              <a:rPr lang="en-US" i="1" dirty="0"/>
              <a:t>all</a:t>
            </a:r>
            <a:r>
              <a:rPr lang="en-US" dirty="0"/>
              <a:t> envisioned features</a:t>
            </a:r>
          </a:p>
        </p:txBody>
      </p:sp>
      <p:sp>
        <p:nvSpPr>
          <p:cNvPr id="5" name="Footer Placeholder 4">
            <a:extLst>
              <a:ext uri="{FF2B5EF4-FFF2-40B4-BE49-F238E27FC236}">
                <a16:creationId xmlns:a16="http://schemas.microsoft.com/office/drawing/2014/main" id="{E31C87EB-E7A1-2A82-3CC9-F09D2515E67B}"/>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273310C5-F7EB-C530-41C8-BCA48A8180C6}"/>
              </a:ext>
            </a:extLst>
          </p:cNvPr>
          <p:cNvSpPr>
            <a:spLocks noGrp="1"/>
          </p:cNvSpPr>
          <p:nvPr>
            <p:ph type="sldNum" sz="quarter" idx="40"/>
          </p:nvPr>
        </p:nvSpPr>
        <p:spPr/>
        <p:txBody>
          <a:bodyPr/>
          <a:lstStyle/>
          <a:p>
            <a:fld id="{F4BAA12D-5F28-3140-935A-44BF4B54B6B6}" type="slidenum">
              <a:rPr lang="en-US" smtClean="0"/>
              <a:pPr/>
              <a:t>14</a:t>
            </a:fld>
            <a:endParaRPr lang="en-US" dirty="0"/>
          </a:p>
        </p:txBody>
      </p:sp>
      <p:pic>
        <p:nvPicPr>
          <p:cNvPr id="18" name="Graphic 17">
            <a:extLst>
              <a:ext uri="{FF2B5EF4-FFF2-40B4-BE49-F238E27FC236}">
                <a16:creationId xmlns:a16="http://schemas.microsoft.com/office/drawing/2014/main" id="{4B3C7DF9-5EC7-9F96-95DC-9C5C887B26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743606" y="4628426"/>
            <a:ext cx="2345253" cy="1482239"/>
          </a:xfrm>
          <a:prstGeom prst="rect">
            <a:avLst/>
          </a:prstGeom>
        </p:spPr>
      </p:pic>
      <p:sp>
        <p:nvSpPr>
          <p:cNvPr id="42" name="Text Placeholder 14">
            <a:extLst>
              <a:ext uri="{FF2B5EF4-FFF2-40B4-BE49-F238E27FC236}">
                <a16:creationId xmlns:a16="http://schemas.microsoft.com/office/drawing/2014/main" id="{0D21537D-080F-9039-8CCD-1B5666E2CEAF}"/>
              </a:ext>
            </a:extLst>
          </p:cNvPr>
          <p:cNvSpPr txBox="1">
            <a:spLocks/>
          </p:cNvSpPr>
          <p:nvPr/>
        </p:nvSpPr>
        <p:spPr>
          <a:xfrm>
            <a:off x="6743605" y="4146947"/>
            <a:ext cx="4706452" cy="534012"/>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050" dirty="0"/>
              <a:t>Beam parameters (</a:t>
            </a:r>
            <a:r>
              <a:rPr lang="en-US" sz="1050" dirty="0">
                <a:solidFill>
                  <a:srgbClr val="ED7D31"/>
                </a:solidFill>
              </a:rPr>
              <a:t>current</a:t>
            </a:r>
            <a:r>
              <a:rPr lang="en-US" sz="1050" dirty="0"/>
              <a:t>, </a:t>
            </a:r>
            <a:r>
              <a:rPr lang="en-US" sz="1050" dirty="0">
                <a:solidFill>
                  <a:srgbClr val="5B9BD4"/>
                </a:solidFill>
              </a:rPr>
              <a:t>normalized emittance</a:t>
            </a:r>
            <a:r>
              <a:rPr lang="en-US" sz="1050" dirty="0"/>
              <a:t>, </a:t>
            </a:r>
            <a:r>
              <a:rPr lang="en-US" sz="1050" b="1" dirty="0">
                <a:solidFill>
                  <a:srgbClr val="FFC512"/>
                </a:solidFill>
                <a:latin typeface="Symbol" panose="05050102010706020507" pitchFamily="18" charset="2"/>
              </a:rPr>
              <a:t>a</a:t>
            </a:r>
            <a:r>
              <a:rPr lang="en-US" sz="1050" dirty="0"/>
              <a:t>, </a:t>
            </a:r>
            <a:r>
              <a:rPr lang="en-US" sz="1050" b="1" dirty="0">
                <a:solidFill>
                  <a:srgbClr val="A5A5A5"/>
                </a:solidFill>
                <a:latin typeface="Symbol" panose="05050102010706020507" pitchFamily="18" charset="2"/>
              </a:rPr>
              <a:t>b</a:t>
            </a:r>
            <a:r>
              <a:rPr lang="en-US" sz="1050" dirty="0"/>
              <a:t>)  measured downstream of the RFQ over a 500 </a:t>
            </a:r>
            <a:r>
              <a:rPr lang="en-US" sz="1050" dirty="0" err="1">
                <a:latin typeface="Symbol" panose="05050102010706020507" pitchFamily="18" charset="2"/>
              </a:rPr>
              <a:t>m</a:t>
            </a:r>
            <a:r>
              <a:rPr lang="en-US" sz="1050" dirty="0" err="1"/>
              <a:t>s</a:t>
            </a:r>
            <a:r>
              <a:rPr lang="en-US" sz="1050" dirty="0"/>
              <a:t> pulse</a:t>
            </a:r>
          </a:p>
        </p:txBody>
      </p:sp>
      <p:pic>
        <p:nvPicPr>
          <p:cNvPr id="27" name="Graphic 26">
            <a:extLst>
              <a:ext uri="{FF2B5EF4-FFF2-40B4-BE49-F238E27FC236}">
                <a16:creationId xmlns:a16="http://schemas.microsoft.com/office/drawing/2014/main" id="{20384F9F-B495-80B9-3E68-B338B92D912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56496" y="4628426"/>
            <a:ext cx="2345253" cy="1482239"/>
          </a:xfrm>
          <a:prstGeom prst="rect">
            <a:avLst/>
          </a:prstGeom>
        </p:spPr>
      </p:pic>
      <p:pic>
        <p:nvPicPr>
          <p:cNvPr id="48" name="Picture 47">
            <a:extLst>
              <a:ext uri="{FF2B5EF4-FFF2-40B4-BE49-F238E27FC236}">
                <a16:creationId xmlns:a16="http://schemas.microsoft.com/office/drawing/2014/main" id="{54035778-486D-EBC1-5A6C-1EC772249BA7}"/>
              </a:ext>
            </a:extLst>
          </p:cNvPr>
          <p:cNvPicPr/>
          <p:nvPr/>
        </p:nvPicPr>
        <p:blipFill rotWithShape="1">
          <a:blip r:embed="rId6" cstate="print">
            <a:extLst>
              <a:ext uri="{28A0092B-C50C-407E-A947-70E740481C1C}">
                <a14:useLocalDpi xmlns:a14="http://schemas.microsoft.com/office/drawing/2010/main" val="0"/>
              </a:ext>
            </a:extLst>
          </a:blip>
          <a:srcRect l="-1" t="1778" r="382" b="2743"/>
          <a:stretch/>
        </p:blipFill>
        <p:spPr bwMode="auto">
          <a:xfrm>
            <a:off x="940821" y="2180644"/>
            <a:ext cx="5325158" cy="1835498"/>
          </a:xfrm>
          <a:prstGeom prst="rect">
            <a:avLst/>
          </a:prstGeom>
          <a:noFill/>
          <a:ln>
            <a:noFill/>
          </a:ln>
          <a:extLst>
            <a:ext uri="{53640926-AAD7-44D8-BBD7-CCE9431645EC}">
              <a14:shadowObscured xmlns:a14="http://schemas.microsoft.com/office/drawing/2010/main"/>
            </a:ext>
          </a:extLst>
        </p:spPr>
      </p:pic>
      <p:sp>
        <p:nvSpPr>
          <p:cNvPr id="56" name="TextBox 55">
            <a:extLst>
              <a:ext uri="{FF2B5EF4-FFF2-40B4-BE49-F238E27FC236}">
                <a16:creationId xmlns:a16="http://schemas.microsoft.com/office/drawing/2014/main" id="{C059881D-24E5-62D1-1AE7-750E2651FAD5}"/>
              </a:ext>
            </a:extLst>
          </p:cNvPr>
          <p:cNvSpPr txBox="1"/>
          <p:nvPr/>
        </p:nvSpPr>
        <p:spPr>
          <a:xfrm>
            <a:off x="2830713" y="4016142"/>
            <a:ext cx="1151302" cy="261610"/>
          </a:xfrm>
          <a:prstGeom prst="rect">
            <a:avLst/>
          </a:prstGeom>
          <a:noFill/>
        </p:spPr>
        <p:txBody>
          <a:bodyPr wrap="square" rtlCol="0">
            <a:spAutoFit/>
          </a:bodyPr>
          <a:lstStyle/>
          <a:p>
            <a:pPr algn="ctr"/>
            <a:r>
              <a:rPr lang="en-US" sz="1050" dirty="0">
                <a:solidFill>
                  <a:srgbClr val="FF0000"/>
                </a:solidFill>
              </a:rPr>
              <a:t>Potential barrier</a:t>
            </a:r>
          </a:p>
        </p:txBody>
      </p:sp>
      <p:pic>
        <p:nvPicPr>
          <p:cNvPr id="57" name="Picture 56">
            <a:extLst>
              <a:ext uri="{FF2B5EF4-FFF2-40B4-BE49-F238E27FC236}">
                <a16:creationId xmlns:a16="http://schemas.microsoft.com/office/drawing/2014/main" id="{82C8BCA0-9B79-4AEF-0AEC-54A3E8DFB9F3}"/>
              </a:ext>
            </a:extLst>
          </p:cNvPr>
          <p:cNvPicPr/>
          <p:nvPr/>
        </p:nvPicPr>
        <p:blipFill rotWithShape="1">
          <a:blip r:embed="rId7"/>
          <a:srcRect l="1440" t="6346" r="1435" b="2593"/>
          <a:stretch/>
        </p:blipFill>
        <p:spPr bwMode="auto">
          <a:xfrm>
            <a:off x="774707" y="4348435"/>
            <a:ext cx="2566887" cy="1746990"/>
          </a:xfrm>
          <a:prstGeom prst="rect">
            <a:avLst/>
          </a:prstGeom>
          <a:ln>
            <a:noFill/>
          </a:ln>
          <a:extLst>
            <a:ext uri="{53640926-AAD7-44D8-BBD7-CCE9431645EC}">
              <a14:shadowObscured xmlns:a14="http://schemas.microsoft.com/office/drawing/2010/main"/>
            </a:ext>
          </a:extLst>
        </p:spPr>
      </p:pic>
      <p:sp>
        <p:nvSpPr>
          <p:cNvPr id="58" name="Text Placeholder 14">
            <a:extLst>
              <a:ext uri="{FF2B5EF4-FFF2-40B4-BE49-F238E27FC236}">
                <a16:creationId xmlns:a16="http://schemas.microsoft.com/office/drawing/2014/main" id="{4B536D85-100C-6A5F-804E-99B0D3CEAE5C}"/>
              </a:ext>
            </a:extLst>
          </p:cNvPr>
          <p:cNvSpPr txBox="1">
            <a:spLocks/>
          </p:cNvSpPr>
          <p:nvPr/>
        </p:nvSpPr>
        <p:spPr>
          <a:xfrm>
            <a:off x="902660" y="6034921"/>
            <a:ext cx="2422107" cy="476569"/>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800" dirty="0"/>
              <a:t>1D beam profiles at the scrapers. Dashed curves are fits, assuming a </a:t>
            </a:r>
            <a:r>
              <a:rPr lang="en-US" sz="800" dirty="0">
                <a:solidFill>
                  <a:srgbClr val="28BD6C"/>
                </a:solidFill>
              </a:rPr>
              <a:t>uniform</a:t>
            </a:r>
            <a:r>
              <a:rPr lang="en-US" sz="800" dirty="0"/>
              <a:t> (</a:t>
            </a:r>
            <a:r>
              <a:rPr lang="en-US" sz="800" dirty="0">
                <a:solidFill>
                  <a:srgbClr val="28BD6C"/>
                </a:solidFill>
              </a:rPr>
              <a:t>green</a:t>
            </a:r>
            <a:r>
              <a:rPr lang="en-US" sz="800" dirty="0"/>
              <a:t>) or a </a:t>
            </a:r>
            <a:r>
              <a:rPr lang="en-US" sz="800" dirty="0">
                <a:solidFill>
                  <a:srgbClr val="FF0000"/>
                </a:solidFill>
              </a:rPr>
              <a:t>Gaussian</a:t>
            </a:r>
            <a:r>
              <a:rPr lang="en-US" sz="800" dirty="0"/>
              <a:t> (</a:t>
            </a:r>
            <a:r>
              <a:rPr lang="en-US" sz="800" dirty="0">
                <a:solidFill>
                  <a:srgbClr val="FF2020"/>
                </a:solidFill>
              </a:rPr>
              <a:t>red</a:t>
            </a:r>
            <a:r>
              <a:rPr lang="en-US" sz="800" dirty="0"/>
              <a:t>) distribution, normalized to give the same integral</a:t>
            </a:r>
          </a:p>
        </p:txBody>
      </p:sp>
      <p:pic>
        <p:nvPicPr>
          <p:cNvPr id="59" name="Picture 58">
            <a:extLst>
              <a:ext uri="{FF2B5EF4-FFF2-40B4-BE49-F238E27FC236}">
                <a16:creationId xmlns:a16="http://schemas.microsoft.com/office/drawing/2014/main" id="{8B419336-1255-C29F-07C7-DE117123C014}"/>
              </a:ext>
            </a:extLst>
          </p:cNvPr>
          <p:cNvPicPr>
            <a:picLocks noChangeAspect="1"/>
          </p:cNvPicPr>
          <p:nvPr/>
        </p:nvPicPr>
        <p:blipFill rotWithShape="1">
          <a:blip r:embed="rId8"/>
          <a:srcRect l="2203" b="3399"/>
          <a:stretch/>
        </p:blipFill>
        <p:spPr>
          <a:xfrm>
            <a:off x="3063172" y="4412417"/>
            <a:ext cx="1775555" cy="1741752"/>
          </a:xfrm>
          <a:prstGeom prst="rect">
            <a:avLst/>
          </a:prstGeom>
        </p:spPr>
      </p:pic>
      <p:sp>
        <p:nvSpPr>
          <p:cNvPr id="61" name="Left Brace 60">
            <a:extLst>
              <a:ext uri="{FF2B5EF4-FFF2-40B4-BE49-F238E27FC236}">
                <a16:creationId xmlns:a16="http://schemas.microsoft.com/office/drawing/2014/main" id="{6C31E75F-61BB-14D7-A47A-6F15D5540016}"/>
              </a:ext>
            </a:extLst>
          </p:cNvPr>
          <p:cNvSpPr/>
          <p:nvPr/>
        </p:nvSpPr>
        <p:spPr>
          <a:xfrm rot="5400000">
            <a:off x="4746355" y="2791757"/>
            <a:ext cx="263000" cy="2966526"/>
          </a:xfrm>
          <a:prstGeom prst="leftBrace">
            <a:avLst>
              <a:gd name="adj1" fmla="val 66696"/>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2" name="Text Placeholder 14">
            <a:extLst>
              <a:ext uri="{FF2B5EF4-FFF2-40B4-BE49-F238E27FC236}">
                <a16:creationId xmlns:a16="http://schemas.microsoft.com/office/drawing/2014/main" id="{83F6A5B2-7504-BB39-7F2C-E2A50FB64571}"/>
              </a:ext>
            </a:extLst>
          </p:cNvPr>
          <p:cNvSpPr txBox="1">
            <a:spLocks/>
          </p:cNvSpPr>
          <p:nvPr/>
        </p:nvSpPr>
        <p:spPr>
          <a:xfrm>
            <a:off x="3347115" y="6112057"/>
            <a:ext cx="3000072" cy="493020"/>
          </a:xfrm>
          <a:prstGeom prst="rect">
            <a:avLst/>
          </a:prstGeom>
        </p:spPr>
        <p:txBody>
          <a:bodyPr tIns="91440" rIns="0"/>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1050" dirty="0"/>
              <a:t>Phase space distributions for 2 different focusing solutions but same ion source tune</a:t>
            </a:r>
          </a:p>
        </p:txBody>
      </p:sp>
      <p:sp>
        <p:nvSpPr>
          <p:cNvPr id="63" name="Rectangle 62">
            <a:extLst>
              <a:ext uri="{FF2B5EF4-FFF2-40B4-BE49-F238E27FC236}">
                <a16:creationId xmlns:a16="http://schemas.microsoft.com/office/drawing/2014/main" id="{E33BB2AD-B5D5-B45E-A53F-E6B57DF8B351}"/>
              </a:ext>
            </a:extLst>
          </p:cNvPr>
          <p:cNvSpPr/>
          <p:nvPr/>
        </p:nvSpPr>
        <p:spPr>
          <a:xfrm>
            <a:off x="3394591" y="4424651"/>
            <a:ext cx="1207800" cy="1727301"/>
          </a:xfrm>
          <a:prstGeom prst="rect">
            <a:avLst/>
          </a:prstGeom>
          <a:no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2CCE7D0E-3591-7431-905C-4BD1F933D1B7}"/>
              </a:ext>
            </a:extLst>
          </p:cNvPr>
          <p:cNvSpPr/>
          <p:nvPr/>
        </p:nvSpPr>
        <p:spPr>
          <a:xfrm>
            <a:off x="4898429" y="4424651"/>
            <a:ext cx="1453603" cy="1727301"/>
          </a:xfrm>
          <a:prstGeom prst="rect">
            <a:avLst/>
          </a:prstGeom>
          <a:noFill/>
          <a:ln>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Freeform: Shape 64">
            <a:extLst>
              <a:ext uri="{FF2B5EF4-FFF2-40B4-BE49-F238E27FC236}">
                <a16:creationId xmlns:a16="http://schemas.microsoft.com/office/drawing/2014/main" id="{A88CD067-9019-02BC-D08B-40A23073AE5E}"/>
              </a:ext>
            </a:extLst>
          </p:cNvPr>
          <p:cNvSpPr/>
          <p:nvPr/>
        </p:nvSpPr>
        <p:spPr>
          <a:xfrm>
            <a:off x="2375322" y="4579784"/>
            <a:ext cx="931596" cy="101176"/>
          </a:xfrm>
          <a:custGeom>
            <a:avLst/>
            <a:gdLst>
              <a:gd name="csX0" fmla="*/ 0 w 762000"/>
              <a:gd name="csY0" fmla="*/ 107169 h 146299"/>
              <a:gd name="csX1" fmla="*/ 304800 w 762000"/>
              <a:gd name="csY1" fmla="*/ 489 h 146299"/>
              <a:gd name="csX2" fmla="*/ 312420 w 762000"/>
              <a:gd name="csY2" fmla="*/ 145269 h 146299"/>
              <a:gd name="csX3" fmla="*/ 762000 w 762000"/>
              <a:gd name="csY3" fmla="*/ 53829 h 146299"/>
            </a:gdLst>
            <a:ahLst/>
            <a:cxnLst>
              <a:cxn ang="0">
                <a:pos x="csX0" y="csY0"/>
              </a:cxn>
              <a:cxn ang="0">
                <a:pos x="csX1" y="csY1"/>
              </a:cxn>
              <a:cxn ang="0">
                <a:pos x="csX2" y="csY2"/>
              </a:cxn>
              <a:cxn ang="0">
                <a:pos x="csX3" y="csY3"/>
              </a:cxn>
            </a:cxnLst>
            <a:rect l="l" t="t" r="r" b="b"/>
            <a:pathLst>
              <a:path w="762000" h="146299">
                <a:moveTo>
                  <a:pt x="0" y="107169"/>
                </a:moveTo>
                <a:cubicBezTo>
                  <a:pt x="126365" y="50654"/>
                  <a:pt x="252730" y="-5861"/>
                  <a:pt x="304800" y="489"/>
                </a:cubicBezTo>
                <a:cubicBezTo>
                  <a:pt x="356870" y="6839"/>
                  <a:pt x="236220" y="136379"/>
                  <a:pt x="312420" y="145269"/>
                </a:cubicBezTo>
                <a:cubicBezTo>
                  <a:pt x="388620" y="154159"/>
                  <a:pt x="575310" y="103994"/>
                  <a:pt x="762000" y="53829"/>
                </a:cubicBezTo>
              </a:path>
            </a:pathLst>
          </a:custGeom>
          <a:noFill/>
          <a:ln w="9525">
            <a:solidFill>
              <a:schemeClr val="tx2">
                <a:lumMod val="50000"/>
                <a:lumOff val="50000"/>
              </a:schemeClr>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Freeform: Shape 65">
            <a:extLst>
              <a:ext uri="{FF2B5EF4-FFF2-40B4-BE49-F238E27FC236}">
                <a16:creationId xmlns:a16="http://schemas.microsoft.com/office/drawing/2014/main" id="{F9EF2343-CC06-9067-96A6-D7D73B5FB6F0}"/>
              </a:ext>
            </a:extLst>
          </p:cNvPr>
          <p:cNvSpPr/>
          <p:nvPr/>
        </p:nvSpPr>
        <p:spPr>
          <a:xfrm rot="180982">
            <a:off x="3184820" y="5711714"/>
            <a:ext cx="1649778" cy="238113"/>
          </a:xfrm>
          <a:custGeom>
            <a:avLst/>
            <a:gdLst>
              <a:gd name="csX0" fmla="*/ 0 w 762000"/>
              <a:gd name="csY0" fmla="*/ 107169 h 146299"/>
              <a:gd name="csX1" fmla="*/ 304800 w 762000"/>
              <a:gd name="csY1" fmla="*/ 489 h 146299"/>
              <a:gd name="csX2" fmla="*/ 312420 w 762000"/>
              <a:gd name="csY2" fmla="*/ 145269 h 146299"/>
              <a:gd name="csX3" fmla="*/ 762000 w 762000"/>
              <a:gd name="csY3" fmla="*/ 53829 h 146299"/>
            </a:gdLst>
            <a:ahLst/>
            <a:cxnLst>
              <a:cxn ang="0">
                <a:pos x="csX0" y="csY0"/>
              </a:cxn>
              <a:cxn ang="0">
                <a:pos x="csX1" y="csY1"/>
              </a:cxn>
              <a:cxn ang="0">
                <a:pos x="csX2" y="csY2"/>
              </a:cxn>
              <a:cxn ang="0">
                <a:pos x="csX3" y="csY3"/>
              </a:cxn>
            </a:cxnLst>
            <a:rect l="l" t="t" r="r" b="b"/>
            <a:pathLst>
              <a:path w="762000" h="146299">
                <a:moveTo>
                  <a:pt x="0" y="107169"/>
                </a:moveTo>
                <a:cubicBezTo>
                  <a:pt x="126365" y="50654"/>
                  <a:pt x="252730" y="-5861"/>
                  <a:pt x="304800" y="489"/>
                </a:cubicBezTo>
                <a:cubicBezTo>
                  <a:pt x="356870" y="6839"/>
                  <a:pt x="236220" y="136379"/>
                  <a:pt x="312420" y="145269"/>
                </a:cubicBezTo>
                <a:cubicBezTo>
                  <a:pt x="388620" y="154159"/>
                  <a:pt x="575310" y="103994"/>
                  <a:pt x="762000" y="53829"/>
                </a:cubicBezTo>
              </a:path>
            </a:pathLst>
          </a:custGeom>
          <a:noFill/>
          <a:ln w="9525">
            <a:solidFill>
              <a:schemeClr val="accent5"/>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9" name="Straight Arrow Connector 48">
            <a:extLst>
              <a:ext uri="{FF2B5EF4-FFF2-40B4-BE49-F238E27FC236}">
                <a16:creationId xmlns:a16="http://schemas.microsoft.com/office/drawing/2014/main" id="{0095AF92-3078-F1CA-91BC-A6474D8554DB}"/>
              </a:ext>
            </a:extLst>
          </p:cNvPr>
          <p:cNvCxnSpPr>
            <a:cxnSpLocks/>
          </p:cNvCxnSpPr>
          <p:nvPr/>
        </p:nvCxnSpPr>
        <p:spPr>
          <a:xfrm flipV="1">
            <a:off x="2440258" y="4037937"/>
            <a:ext cx="387357" cy="441996"/>
          </a:xfrm>
          <a:prstGeom prst="straightConnector1">
            <a:avLst/>
          </a:prstGeom>
          <a:ln w="28575">
            <a:headEnd type="triangl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92" name="Straight Arrow Connector 91">
            <a:extLst>
              <a:ext uri="{FF2B5EF4-FFF2-40B4-BE49-F238E27FC236}">
                <a16:creationId xmlns:a16="http://schemas.microsoft.com/office/drawing/2014/main" id="{AC418C8C-39A6-F8EA-5057-B164AC799920}"/>
              </a:ext>
            </a:extLst>
          </p:cNvPr>
          <p:cNvCxnSpPr>
            <a:cxnSpLocks/>
          </p:cNvCxnSpPr>
          <p:nvPr/>
        </p:nvCxnSpPr>
        <p:spPr>
          <a:xfrm flipV="1">
            <a:off x="4903630" y="3460884"/>
            <a:ext cx="407931" cy="649287"/>
          </a:xfrm>
          <a:prstGeom prst="straightConnector1">
            <a:avLst/>
          </a:prstGeom>
          <a:ln w="28575">
            <a:headEnd type="triangle" w="med" len="med"/>
            <a:tailEnd type="none" w="med" len="med"/>
          </a:ln>
        </p:spPr>
        <p:style>
          <a:lnRef idx="2">
            <a:schemeClr val="accent1"/>
          </a:lnRef>
          <a:fillRef idx="0">
            <a:schemeClr val="accent1"/>
          </a:fillRef>
          <a:effectRef idx="1">
            <a:schemeClr val="accent1"/>
          </a:effectRef>
          <a:fontRef idx="minor">
            <a:schemeClr val="tx1"/>
          </a:fontRef>
        </p:style>
      </p:cxnSp>
      <p:sp>
        <p:nvSpPr>
          <p:cNvPr id="94" name="Rectangle: Rounded Corners 93">
            <a:extLst>
              <a:ext uri="{FF2B5EF4-FFF2-40B4-BE49-F238E27FC236}">
                <a16:creationId xmlns:a16="http://schemas.microsoft.com/office/drawing/2014/main" id="{8D73F4EF-4154-D0A7-4830-EC599DADA7C1}"/>
              </a:ext>
            </a:extLst>
          </p:cNvPr>
          <p:cNvSpPr/>
          <p:nvPr/>
        </p:nvSpPr>
        <p:spPr>
          <a:xfrm>
            <a:off x="3331672" y="2972006"/>
            <a:ext cx="129540" cy="194630"/>
          </a:xfrm>
          <a:prstGeom prst="roundRect">
            <a:avLst>
              <a:gd name="adj" fmla="val 37211"/>
            </a:avLst>
          </a:prstGeom>
          <a:solidFill>
            <a:srgbClr val="FF0000"/>
          </a:solidFill>
          <a:ln w="63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Pentagon 89">
            <a:extLst>
              <a:ext uri="{FF2B5EF4-FFF2-40B4-BE49-F238E27FC236}">
                <a16:creationId xmlns:a16="http://schemas.microsoft.com/office/drawing/2014/main" id="{710D9C09-976F-AB30-ACA4-8E3BEE0B4558}"/>
              </a:ext>
            </a:extLst>
          </p:cNvPr>
          <p:cNvSpPr/>
          <p:nvPr/>
        </p:nvSpPr>
        <p:spPr>
          <a:xfrm rot="16200000">
            <a:off x="3117918" y="3671797"/>
            <a:ext cx="587530" cy="99058"/>
          </a:xfrm>
          <a:prstGeom prst="homePlate">
            <a:avLst>
              <a:gd name="adj" fmla="val 117639"/>
            </a:avLst>
          </a:prstGeom>
          <a:gradFill flip="none" rotWithShape="1">
            <a:gsLst>
              <a:gs pos="0">
                <a:srgbClr val="FF0000"/>
              </a:gs>
              <a:gs pos="100000">
                <a:srgbClr val="C00000"/>
              </a:gs>
            </a:gsLst>
            <a:lin ang="10800000" scaled="1"/>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Text Placeholder 1">
            <a:extLst>
              <a:ext uri="{FF2B5EF4-FFF2-40B4-BE49-F238E27FC236}">
                <a16:creationId xmlns:a16="http://schemas.microsoft.com/office/drawing/2014/main" id="{E1CC4130-1B01-34C6-6DFB-BDCC3E5B02B2}"/>
              </a:ext>
            </a:extLst>
          </p:cNvPr>
          <p:cNvSpPr txBox="1">
            <a:spLocks/>
          </p:cNvSpPr>
          <p:nvPr/>
        </p:nvSpPr>
        <p:spPr>
          <a:xfrm>
            <a:off x="6508588" y="1513097"/>
            <a:ext cx="3984409" cy="773526"/>
          </a:xfrm>
          <a:prstGeom prst="rect">
            <a:avLst/>
          </a:prstGeom>
        </p:spPr>
        <p:txBody>
          <a:bodyPr vert="horz" lIns="0" tIns="0" rIns="0" bIns="0" rtlCol="0">
            <a:noAutofit/>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Small beam parameter variations measured in MEBT</a:t>
            </a:r>
          </a:p>
        </p:txBody>
      </p:sp>
      <p:sp>
        <p:nvSpPr>
          <p:cNvPr id="97" name="TextBox 96">
            <a:extLst>
              <a:ext uri="{FF2B5EF4-FFF2-40B4-BE49-F238E27FC236}">
                <a16:creationId xmlns:a16="http://schemas.microsoft.com/office/drawing/2014/main" id="{75049AA5-113F-752A-78C6-394DB06DE9F3}"/>
              </a:ext>
            </a:extLst>
          </p:cNvPr>
          <p:cNvSpPr txBox="1"/>
          <p:nvPr/>
        </p:nvSpPr>
        <p:spPr>
          <a:xfrm>
            <a:off x="10916393" y="1871125"/>
            <a:ext cx="818329" cy="415498"/>
          </a:xfrm>
          <a:prstGeom prst="rect">
            <a:avLst/>
          </a:prstGeom>
          <a:noFill/>
        </p:spPr>
        <p:txBody>
          <a:bodyPr wrap="square" rtlCol="0">
            <a:spAutoFit/>
          </a:bodyPr>
          <a:lstStyle/>
          <a:p>
            <a:pPr algn="ctr"/>
            <a:r>
              <a:rPr lang="en-US" sz="1050" dirty="0">
                <a:solidFill>
                  <a:schemeClr val="accent1"/>
                </a:solidFill>
              </a:rPr>
              <a:t>Emittance scanner</a:t>
            </a:r>
          </a:p>
        </p:txBody>
      </p:sp>
      <p:cxnSp>
        <p:nvCxnSpPr>
          <p:cNvPr id="99" name="Straight Connector 98">
            <a:extLst>
              <a:ext uri="{FF2B5EF4-FFF2-40B4-BE49-F238E27FC236}">
                <a16:creationId xmlns:a16="http://schemas.microsoft.com/office/drawing/2014/main" id="{B552A171-A698-4468-51BD-E57C0E28C552}"/>
              </a:ext>
            </a:extLst>
          </p:cNvPr>
          <p:cNvCxnSpPr>
            <a:cxnSpLocks/>
          </p:cNvCxnSpPr>
          <p:nvPr/>
        </p:nvCxnSpPr>
        <p:spPr>
          <a:xfrm>
            <a:off x="6448792" y="1513097"/>
            <a:ext cx="0" cy="4907968"/>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5817834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500"/>
                                        <p:tgtEl>
                                          <p:spTgt spid="2">
                                            <p:txEl>
                                              <p:pRg st="0" end="0"/>
                                            </p:txEl>
                                          </p:spTgt>
                                        </p:tgtEl>
                                      </p:cBhvr>
                                    </p:animEffect>
                                  </p:childTnLst>
                                </p:cTn>
                              </p:par>
                              <p:par>
                                <p:cTn id="8" presetID="1" presetClass="entr" presetSubtype="0" fill="hold" nodeType="withEffect">
                                  <p:stCondLst>
                                    <p:cond delay="500"/>
                                  </p:stCondLst>
                                  <p:childTnLst>
                                    <p:set>
                                      <p:cBhvr>
                                        <p:cTn id="9" dur="1" fill="hold">
                                          <p:stCondLst>
                                            <p:cond delay="0"/>
                                          </p:stCondLst>
                                        </p:cTn>
                                        <p:tgtEl>
                                          <p:spTgt spid="48"/>
                                        </p:tgtEl>
                                        <p:attrNameLst>
                                          <p:attrName>style.visibility</p:attrName>
                                        </p:attrNameLst>
                                      </p:cBhvr>
                                      <p:to>
                                        <p:strVal val="visible"/>
                                      </p:to>
                                    </p:set>
                                  </p:childTnLst>
                                </p:cTn>
                              </p:par>
                            </p:childTnLst>
                          </p:cTn>
                        </p:par>
                        <p:par>
                          <p:cTn id="10" fill="hold">
                            <p:stCondLst>
                              <p:cond delay="750"/>
                            </p:stCondLst>
                            <p:childTnLst>
                              <p:par>
                                <p:cTn id="11" presetID="22" presetClass="entr" presetSubtype="4" fill="hold" grpId="0" nodeType="afterEffect">
                                  <p:stCondLst>
                                    <p:cond delay="0"/>
                                  </p:stCondLst>
                                  <p:childTnLst>
                                    <p:set>
                                      <p:cBhvr>
                                        <p:cTn id="12" dur="1" fill="hold">
                                          <p:stCondLst>
                                            <p:cond delay="0"/>
                                          </p:stCondLst>
                                        </p:cTn>
                                        <p:tgtEl>
                                          <p:spTgt spid="95"/>
                                        </p:tgtEl>
                                        <p:attrNameLst>
                                          <p:attrName>style.visibility</p:attrName>
                                        </p:attrNameLst>
                                      </p:cBhvr>
                                      <p:to>
                                        <p:strVal val="visible"/>
                                      </p:to>
                                    </p:set>
                                    <p:animEffect transition="in" filter="wipe(down)">
                                      <p:cBhvr>
                                        <p:cTn id="13" dur="500"/>
                                        <p:tgtEl>
                                          <p:spTgt spid="95"/>
                                        </p:tgtEl>
                                      </p:cBhvr>
                                    </p:animEffect>
                                  </p:childTnLst>
                                </p:cTn>
                              </p:par>
                            </p:childTnLst>
                          </p:cTn>
                        </p:par>
                        <p:par>
                          <p:cTn id="14" fill="hold">
                            <p:stCondLst>
                              <p:cond delay="1250"/>
                            </p:stCondLst>
                            <p:childTnLst>
                              <p:par>
                                <p:cTn id="15" presetID="1" presetClass="entr" presetSubtype="0" fill="hold" grpId="0" nodeType="afterEffect">
                                  <p:stCondLst>
                                    <p:cond delay="0"/>
                                  </p:stCondLst>
                                  <p:childTnLst>
                                    <p:set>
                                      <p:cBhvr>
                                        <p:cTn id="16" dur="1" fill="hold">
                                          <p:stCondLst>
                                            <p:cond delay="0"/>
                                          </p:stCondLst>
                                        </p:cTn>
                                        <p:tgtEl>
                                          <p:spTgt spid="94"/>
                                        </p:tgtEl>
                                        <p:attrNameLst>
                                          <p:attrName>style.visibility</p:attrName>
                                        </p:attrNameLst>
                                      </p:cBhvr>
                                      <p:to>
                                        <p:strVal val="visible"/>
                                      </p:to>
                                    </p:set>
                                  </p:childTnLst>
                                </p:cTn>
                              </p:par>
                              <p:par>
                                <p:cTn id="17" presetID="10"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fade">
                                      <p:cBhvr>
                                        <p:cTn id="19" dur="500"/>
                                        <p:tgtEl>
                                          <p:spTgt spid="5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right)">
                                      <p:cBhvr>
                                        <p:cTn id="24" dur="500"/>
                                        <p:tgtEl>
                                          <p:spTgt spid="49"/>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fade">
                                      <p:cBhvr>
                                        <p:cTn id="28" dur="500"/>
                                        <p:tgtEl>
                                          <p:spTgt spid="5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8"/>
                                        </p:tgtEl>
                                        <p:attrNameLst>
                                          <p:attrName>style.visibility</p:attrName>
                                        </p:attrNameLst>
                                      </p:cBhvr>
                                      <p:to>
                                        <p:strVal val="visible"/>
                                      </p:to>
                                    </p:set>
                                    <p:animEffect transition="in" filter="fade">
                                      <p:cBhvr>
                                        <p:cTn id="31" dur="500"/>
                                        <p:tgtEl>
                                          <p:spTgt spid="58"/>
                                        </p:tgtEl>
                                      </p:cBhvr>
                                    </p:animEffect>
                                  </p:childTnLst>
                                </p:cTn>
                              </p:par>
                            </p:childTnLst>
                          </p:cTn>
                        </p:par>
                      </p:childTnLst>
                    </p:cTn>
                  </p:par>
                  <p:par>
                    <p:cTn id="32" fill="hold">
                      <p:stCondLst>
                        <p:cond delay="indefinite"/>
                      </p:stCondLst>
                      <p:childTnLst>
                        <p:par>
                          <p:cTn id="33" fill="hold">
                            <p:stCondLst>
                              <p:cond delay="0"/>
                            </p:stCondLst>
                            <p:childTnLst>
                              <p:par>
                                <p:cTn id="34" presetID="47" presetClass="entr" presetSubtype="0" fill="hold" grpId="0" nodeType="clickEffect">
                                  <p:stCondLst>
                                    <p:cond delay="0"/>
                                  </p:stCondLst>
                                  <p:childTnLst>
                                    <p:set>
                                      <p:cBhvr>
                                        <p:cTn id="35" dur="1" fill="hold">
                                          <p:stCondLst>
                                            <p:cond delay="0"/>
                                          </p:stCondLst>
                                        </p:cTn>
                                        <p:tgtEl>
                                          <p:spTgt spid="61"/>
                                        </p:tgtEl>
                                        <p:attrNameLst>
                                          <p:attrName>style.visibility</p:attrName>
                                        </p:attrNameLst>
                                      </p:cBhvr>
                                      <p:to>
                                        <p:strVal val="visible"/>
                                      </p:to>
                                    </p:set>
                                    <p:animEffect transition="in" filter="fade">
                                      <p:cBhvr>
                                        <p:cTn id="36" dur="1000"/>
                                        <p:tgtEl>
                                          <p:spTgt spid="61"/>
                                        </p:tgtEl>
                                      </p:cBhvr>
                                    </p:animEffect>
                                    <p:anim calcmode="lin" valueType="num">
                                      <p:cBhvr>
                                        <p:cTn id="37" dur="1000" fill="hold"/>
                                        <p:tgtEl>
                                          <p:spTgt spid="61"/>
                                        </p:tgtEl>
                                        <p:attrNameLst>
                                          <p:attrName>ppt_x</p:attrName>
                                        </p:attrNameLst>
                                      </p:cBhvr>
                                      <p:tavLst>
                                        <p:tav tm="0">
                                          <p:val>
                                            <p:strVal val="#ppt_x"/>
                                          </p:val>
                                        </p:tav>
                                        <p:tav tm="100000">
                                          <p:val>
                                            <p:strVal val="#ppt_x"/>
                                          </p:val>
                                        </p:tav>
                                      </p:tavLst>
                                    </p:anim>
                                    <p:anim calcmode="lin" valueType="num">
                                      <p:cBhvr>
                                        <p:cTn id="38" dur="1000" fill="hold"/>
                                        <p:tgtEl>
                                          <p:spTgt spid="61"/>
                                        </p:tgtEl>
                                        <p:attrNameLst>
                                          <p:attrName>ppt_y</p:attrName>
                                        </p:attrNameLst>
                                      </p:cBhvr>
                                      <p:tavLst>
                                        <p:tav tm="0">
                                          <p:val>
                                            <p:strVal val="#ppt_y-.1"/>
                                          </p:val>
                                        </p:tav>
                                        <p:tav tm="100000">
                                          <p:val>
                                            <p:strVal val="#ppt_y"/>
                                          </p:val>
                                        </p:tav>
                                      </p:tavLst>
                                    </p:anim>
                                  </p:childTnLst>
                                </p:cTn>
                              </p:par>
                              <p:par>
                                <p:cTn id="39" presetID="22" presetClass="entr" presetSubtype="2" fill="hold" nodeType="withEffect">
                                  <p:stCondLst>
                                    <p:cond delay="500"/>
                                  </p:stCondLst>
                                  <p:childTnLst>
                                    <p:set>
                                      <p:cBhvr>
                                        <p:cTn id="40" dur="1" fill="hold">
                                          <p:stCondLst>
                                            <p:cond delay="0"/>
                                          </p:stCondLst>
                                        </p:cTn>
                                        <p:tgtEl>
                                          <p:spTgt spid="92"/>
                                        </p:tgtEl>
                                        <p:attrNameLst>
                                          <p:attrName>style.visibility</p:attrName>
                                        </p:attrNameLst>
                                      </p:cBhvr>
                                      <p:to>
                                        <p:strVal val="visible"/>
                                      </p:to>
                                    </p:set>
                                    <p:animEffect transition="in" filter="wipe(right)">
                                      <p:cBhvr>
                                        <p:cTn id="41" dur="500"/>
                                        <p:tgtEl>
                                          <p:spTgt spid="92"/>
                                        </p:tgtEl>
                                      </p:cBhvr>
                                    </p:animEffect>
                                  </p:childTnLst>
                                </p:cTn>
                              </p:par>
                            </p:childTnLst>
                          </p:cTn>
                        </p:par>
                        <p:par>
                          <p:cTn id="42" fill="hold">
                            <p:stCondLst>
                              <p:cond delay="1000"/>
                            </p:stCondLst>
                            <p:childTnLst>
                              <p:par>
                                <p:cTn id="43" presetID="22" presetClass="entr" presetSubtype="8" fill="hold" grpId="0" nodeType="afterEffect">
                                  <p:stCondLst>
                                    <p:cond delay="250"/>
                                  </p:stCondLst>
                                  <p:childTnLst>
                                    <p:set>
                                      <p:cBhvr>
                                        <p:cTn id="44" dur="1" fill="hold">
                                          <p:stCondLst>
                                            <p:cond delay="0"/>
                                          </p:stCondLst>
                                        </p:cTn>
                                        <p:tgtEl>
                                          <p:spTgt spid="66"/>
                                        </p:tgtEl>
                                        <p:attrNameLst>
                                          <p:attrName>style.visibility</p:attrName>
                                        </p:attrNameLst>
                                      </p:cBhvr>
                                      <p:to>
                                        <p:strVal val="visible"/>
                                      </p:to>
                                    </p:set>
                                    <p:animEffect transition="in" filter="wipe(left)">
                                      <p:cBhvr>
                                        <p:cTn id="45" dur="500"/>
                                        <p:tgtEl>
                                          <p:spTgt spid="66"/>
                                        </p:tgtEl>
                                      </p:cBhvr>
                                    </p:animEffect>
                                  </p:childTnLst>
                                </p:cTn>
                              </p:par>
                              <p:par>
                                <p:cTn id="46" presetID="10" presetClass="entr" presetSubtype="0" fill="hold" nodeType="withEffect">
                                  <p:stCondLst>
                                    <p:cond delay="250"/>
                                  </p:stCondLst>
                                  <p:childTnLst>
                                    <p:set>
                                      <p:cBhvr>
                                        <p:cTn id="47" dur="1" fill="hold">
                                          <p:stCondLst>
                                            <p:cond delay="0"/>
                                          </p:stCondLst>
                                        </p:cTn>
                                        <p:tgtEl>
                                          <p:spTgt spid="60"/>
                                        </p:tgtEl>
                                        <p:attrNameLst>
                                          <p:attrName>style.visibility</p:attrName>
                                        </p:attrNameLst>
                                      </p:cBhvr>
                                      <p:to>
                                        <p:strVal val="visible"/>
                                      </p:to>
                                    </p:set>
                                    <p:animEffect transition="in" filter="fade">
                                      <p:cBhvr>
                                        <p:cTn id="48" dur="500"/>
                                        <p:tgtEl>
                                          <p:spTgt spid="60"/>
                                        </p:tgtEl>
                                      </p:cBhvr>
                                    </p:animEffect>
                                  </p:childTnLst>
                                </p:cTn>
                              </p:par>
                            </p:childTnLst>
                          </p:cTn>
                        </p:par>
                        <p:par>
                          <p:cTn id="49" fill="hold">
                            <p:stCondLst>
                              <p:cond delay="1750"/>
                            </p:stCondLst>
                            <p:childTnLst>
                              <p:par>
                                <p:cTn id="50" presetID="21" presetClass="entr" presetSubtype="1" repeatCount="2000" fill="hold" grpId="0" nodeType="afterEffect">
                                  <p:stCondLst>
                                    <p:cond delay="0"/>
                                  </p:stCondLst>
                                  <p:childTnLst>
                                    <p:set>
                                      <p:cBhvr>
                                        <p:cTn id="51" dur="1" fill="hold">
                                          <p:stCondLst>
                                            <p:cond delay="0"/>
                                          </p:stCondLst>
                                        </p:cTn>
                                        <p:tgtEl>
                                          <p:spTgt spid="64"/>
                                        </p:tgtEl>
                                        <p:attrNameLst>
                                          <p:attrName>style.visibility</p:attrName>
                                        </p:attrNameLst>
                                      </p:cBhvr>
                                      <p:to>
                                        <p:strVal val="visible"/>
                                      </p:to>
                                    </p:set>
                                    <p:animEffect transition="in" filter="wheel(1)">
                                      <p:cBhvr>
                                        <p:cTn id="52" dur="750"/>
                                        <p:tgtEl>
                                          <p:spTgt spid="64"/>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par>
                                <p:cTn id="58" presetID="10" presetClass="exit" presetSubtype="0" fill="hold" grpId="1" nodeType="withEffect">
                                  <p:stCondLst>
                                    <p:cond delay="0"/>
                                  </p:stCondLst>
                                  <p:childTnLst>
                                    <p:animEffect transition="out" filter="fade">
                                      <p:cBhvr>
                                        <p:cTn id="59" dur="500"/>
                                        <p:tgtEl>
                                          <p:spTgt spid="66"/>
                                        </p:tgtEl>
                                      </p:cBhvr>
                                    </p:animEffect>
                                    <p:set>
                                      <p:cBhvr>
                                        <p:cTn id="60" dur="1" fill="hold">
                                          <p:stCondLst>
                                            <p:cond delay="499"/>
                                          </p:stCondLst>
                                        </p:cTn>
                                        <p:tgtEl>
                                          <p:spTgt spid="66"/>
                                        </p:tgtEl>
                                        <p:attrNameLst>
                                          <p:attrName>style.visibility</p:attrName>
                                        </p:attrNameLst>
                                      </p:cBhvr>
                                      <p:to>
                                        <p:strVal val="hidden"/>
                                      </p:to>
                                    </p:set>
                                  </p:childTnLst>
                                </p:cTn>
                              </p:par>
                              <p:par>
                                <p:cTn id="61" presetID="22" presetClass="entr" presetSubtype="8" fill="hold" grpId="0" nodeType="withEffect">
                                  <p:stCondLst>
                                    <p:cond delay="0"/>
                                  </p:stCondLst>
                                  <p:childTnLst>
                                    <p:set>
                                      <p:cBhvr>
                                        <p:cTn id="62" dur="1" fill="hold">
                                          <p:stCondLst>
                                            <p:cond delay="0"/>
                                          </p:stCondLst>
                                        </p:cTn>
                                        <p:tgtEl>
                                          <p:spTgt spid="65"/>
                                        </p:tgtEl>
                                        <p:attrNameLst>
                                          <p:attrName>style.visibility</p:attrName>
                                        </p:attrNameLst>
                                      </p:cBhvr>
                                      <p:to>
                                        <p:strVal val="visible"/>
                                      </p:to>
                                    </p:set>
                                    <p:animEffect transition="in" filter="wipe(left)">
                                      <p:cBhvr>
                                        <p:cTn id="63" dur="500"/>
                                        <p:tgtEl>
                                          <p:spTgt spid="65"/>
                                        </p:tgtEl>
                                      </p:cBhvr>
                                    </p:animEffect>
                                  </p:childTnLst>
                                </p:cTn>
                              </p:par>
                            </p:childTnLst>
                          </p:cTn>
                        </p:par>
                        <p:par>
                          <p:cTn id="64" fill="hold">
                            <p:stCondLst>
                              <p:cond delay="500"/>
                            </p:stCondLst>
                            <p:childTnLst>
                              <p:par>
                                <p:cTn id="65" presetID="21" presetClass="entr" presetSubtype="1" repeatCount="2000"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Effect transition="in" filter="wheel(1)">
                                      <p:cBhvr>
                                        <p:cTn id="67" dur="750"/>
                                        <p:tgtEl>
                                          <p:spTgt spid="6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2"/>
                                        </p:tgtEl>
                                        <p:attrNameLst>
                                          <p:attrName>style.visibility</p:attrName>
                                        </p:attrNameLst>
                                      </p:cBhvr>
                                      <p:to>
                                        <p:strVal val="visible"/>
                                      </p:to>
                                    </p:set>
                                    <p:animEffect transition="in" filter="fade">
                                      <p:cBhvr>
                                        <p:cTn id="70" dur="500"/>
                                        <p:tgtEl>
                                          <p:spTgt spid="62"/>
                                        </p:tgtEl>
                                      </p:cBhvr>
                                    </p:animEffect>
                                  </p:childTnLst>
                                </p:cTn>
                              </p:par>
                            </p:childTnLst>
                          </p:cTn>
                        </p:par>
                      </p:childTnLst>
                    </p:cTn>
                  </p:par>
                  <p:par>
                    <p:cTn id="71" fill="hold">
                      <p:stCondLst>
                        <p:cond delay="indefinite"/>
                      </p:stCondLst>
                      <p:childTnLst>
                        <p:par>
                          <p:cTn id="72" fill="hold">
                            <p:stCondLst>
                              <p:cond delay="0"/>
                            </p:stCondLst>
                            <p:childTnLst>
                              <p:par>
                                <p:cTn id="73" presetID="2" presetClass="entr" presetSubtype="1" fill="hold" nodeType="clickEffect">
                                  <p:stCondLst>
                                    <p:cond delay="0"/>
                                  </p:stCondLst>
                                  <p:childTnLst>
                                    <p:set>
                                      <p:cBhvr>
                                        <p:cTn id="74" dur="1" fill="hold">
                                          <p:stCondLst>
                                            <p:cond delay="0"/>
                                          </p:stCondLst>
                                        </p:cTn>
                                        <p:tgtEl>
                                          <p:spTgt spid="99"/>
                                        </p:tgtEl>
                                        <p:attrNameLst>
                                          <p:attrName>style.visibility</p:attrName>
                                        </p:attrNameLst>
                                      </p:cBhvr>
                                      <p:to>
                                        <p:strVal val="visible"/>
                                      </p:to>
                                    </p:set>
                                    <p:anim calcmode="lin" valueType="num">
                                      <p:cBhvr additive="base">
                                        <p:cTn id="75" dur="500" fill="hold"/>
                                        <p:tgtEl>
                                          <p:spTgt spid="99"/>
                                        </p:tgtEl>
                                        <p:attrNameLst>
                                          <p:attrName>ppt_x</p:attrName>
                                        </p:attrNameLst>
                                      </p:cBhvr>
                                      <p:tavLst>
                                        <p:tav tm="0">
                                          <p:val>
                                            <p:strVal val="#ppt_x"/>
                                          </p:val>
                                        </p:tav>
                                        <p:tav tm="100000">
                                          <p:val>
                                            <p:strVal val="#ppt_x"/>
                                          </p:val>
                                        </p:tav>
                                      </p:tavLst>
                                    </p:anim>
                                    <p:anim calcmode="lin" valueType="num">
                                      <p:cBhvr additive="base">
                                        <p:cTn id="76" dur="500" fill="hold"/>
                                        <p:tgtEl>
                                          <p:spTgt spid="99"/>
                                        </p:tgtEl>
                                        <p:attrNameLst>
                                          <p:attrName>ppt_y</p:attrName>
                                        </p:attrNameLst>
                                      </p:cBhvr>
                                      <p:tavLst>
                                        <p:tav tm="0">
                                          <p:val>
                                            <p:strVal val="0-#ppt_h/2"/>
                                          </p:val>
                                        </p:tav>
                                        <p:tav tm="100000">
                                          <p:val>
                                            <p:strVal val="#ppt_y"/>
                                          </p:val>
                                        </p:tav>
                                      </p:tavLst>
                                    </p:anim>
                                  </p:childTnLst>
                                </p:cTn>
                              </p:par>
                            </p:childTnLst>
                          </p:cTn>
                        </p:par>
                        <p:par>
                          <p:cTn id="77" fill="hold">
                            <p:stCondLst>
                              <p:cond delay="500"/>
                            </p:stCondLst>
                            <p:childTnLst>
                              <p:par>
                                <p:cTn id="78" presetID="22" presetClass="entr" presetSubtype="8" fill="hold" nodeType="afterEffect">
                                  <p:stCondLst>
                                    <p:cond delay="250"/>
                                  </p:stCondLst>
                                  <p:childTnLst>
                                    <p:set>
                                      <p:cBhvr>
                                        <p:cTn id="79" dur="1" fill="hold">
                                          <p:stCondLst>
                                            <p:cond delay="0"/>
                                          </p:stCondLst>
                                        </p:cTn>
                                        <p:tgtEl>
                                          <p:spTgt spid="96">
                                            <p:txEl>
                                              <p:pRg st="0" end="0"/>
                                            </p:txEl>
                                          </p:spTgt>
                                        </p:tgtEl>
                                        <p:attrNameLst>
                                          <p:attrName>style.visibility</p:attrName>
                                        </p:attrNameLst>
                                      </p:cBhvr>
                                      <p:to>
                                        <p:strVal val="visible"/>
                                      </p:to>
                                    </p:set>
                                    <p:animEffect transition="in" filter="wipe(left)">
                                      <p:cBhvr>
                                        <p:cTn id="80" dur="500"/>
                                        <p:tgtEl>
                                          <p:spTgt spid="96">
                                            <p:txEl>
                                              <p:pRg st="0" end="0"/>
                                            </p:txEl>
                                          </p:spTgt>
                                        </p:tgtEl>
                                      </p:cBhvr>
                                    </p:animEffect>
                                  </p:childTnLst>
                                </p:cTn>
                              </p:par>
                              <p:par>
                                <p:cTn id="81" presetID="10" presetClass="entr" presetSubtype="0" fill="hold" nodeType="withEffect">
                                  <p:stCondLst>
                                    <p:cond delay="25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par>
                          <p:cTn id="84" fill="hold">
                            <p:stCondLst>
                              <p:cond delay="1250"/>
                            </p:stCondLst>
                            <p:childTnLst>
                              <p:par>
                                <p:cTn id="85" presetID="1" presetClass="entr" presetSubtype="0" fill="hold" grpId="0" nodeType="afterEffect">
                                  <p:stCondLst>
                                    <p:cond delay="0"/>
                                  </p:stCondLst>
                                  <p:childTnLst>
                                    <p:set>
                                      <p:cBhvr>
                                        <p:cTn id="86" dur="1" fill="hold">
                                          <p:stCondLst>
                                            <p:cond delay="0"/>
                                          </p:stCondLst>
                                        </p:cTn>
                                        <p:tgtEl>
                                          <p:spTgt spid="40"/>
                                        </p:tgtEl>
                                        <p:attrNameLst>
                                          <p:attrName>style.visibility</p:attrName>
                                        </p:attrNameLst>
                                      </p:cBhvr>
                                      <p:to>
                                        <p:strVal val="visible"/>
                                      </p:to>
                                    </p:set>
                                  </p:childTnLst>
                                </p:cTn>
                              </p:par>
                            </p:childTnLst>
                          </p:cTn>
                        </p:par>
                        <p:par>
                          <p:cTn id="87" fill="hold">
                            <p:stCondLst>
                              <p:cond delay="1250"/>
                            </p:stCondLst>
                            <p:childTnLst>
                              <p:par>
                                <p:cTn id="88" presetID="1" presetClass="entr" presetSubtype="0" fill="hold" grpId="0" nodeType="afterEffect">
                                  <p:stCondLst>
                                    <p:cond delay="0"/>
                                  </p:stCondLst>
                                  <p:childTnLst>
                                    <p:set>
                                      <p:cBhvr>
                                        <p:cTn id="89" dur="1" fill="hold">
                                          <p:stCondLst>
                                            <p:cond delay="0"/>
                                          </p:stCondLst>
                                        </p:cTn>
                                        <p:tgtEl>
                                          <p:spTgt spid="97"/>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1000"/>
                                        <p:tgtEl>
                                          <p:spTgt spid="42"/>
                                        </p:tgtEl>
                                      </p:cBhvr>
                                    </p:animEffect>
                                    <p:anim calcmode="lin" valueType="num">
                                      <p:cBhvr>
                                        <p:cTn id="95" dur="1000" fill="hold"/>
                                        <p:tgtEl>
                                          <p:spTgt spid="42"/>
                                        </p:tgtEl>
                                        <p:attrNameLst>
                                          <p:attrName>ppt_x</p:attrName>
                                        </p:attrNameLst>
                                      </p:cBhvr>
                                      <p:tavLst>
                                        <p:tav tm="0">
                                          <p:val>
                                            <p:strVal val="#ppt_x"/>
                                          </p:val>
                                        </p:tav>
                                        <p:tav tm="100000">
                                          <p:val>
                                            <p:strVal val="#ppt_x"/>
                                          </p:val>
                                        </p:tav>
                                      </p:tavLst>
                                    </p:anim>
                                    <p:anim calcmode="lin" valueType="num">
                                      <p:cBhvr>
                                        <p:cTn id="96" dur="1000" fill="hold"/>
                                        <p:tgtEl>
                                          <p:spTgt spid="42"/>
                                        </p:tgtEl>
                                        <p:attrNameLst>
                                          <p:attrName>ppt_y</p:attrName>
                                        </p:attrNameLst>
                                      </p:cBhvr>
                                      <p:tavLst>
                                        <p:tav tm="0">
                                          <p:val>
                                            <p:strVal val="#ppt_y+.1"/>
                                          </p:val>
                                        </p:tav>
                                        <p:tav tm="100000">
                                          <p:val>
                                            <p:strVal val="#ppt_y"/>
                                          </p:val>
                                        </p:tav>
                                      </p:tavLst>
                                    </p:anim>
                                  </p:childTnLst>
                                </p:cTn>
                              </p:par>
                              <p:par>
                                <p:cTn id="97" presetID="10" presetClass="entr" presetSubtype="0" fill="hold" nodeType="withEffect">
                                  <p:stCondLst>
                                    <p:cond delay="50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500"/>
                                        <p:tgtEl>
                                          <p:spTgt spid="18"/>
                                        </p:tgtEl>
                                      </p:cBhvr>
                                    </p:animEffect>
                                  </p:childTnLst>
                                </p:cTn>
                              </p:par>
                              <p:par>
                                <p:cTn id="100" presetID="10" presetClass="entr" presetSubtype="0" fill="hold" nodeType="withEffect">
                                  <p:stCondLst>
                                    <p:cond delay="500"/>
                                  </p:stCondLst>
                                  <p:childTnLst>
                                    <p:set>
                                      <p:cBhvr>
                                        <p:cTn id="101" dur="1" fill="hold">
                                          <p:stCondLst>
                                            <p:cond delay="0"/>
                                          </p:stCondLst>
                                        </p:cTn>
                                        <p:tgtEl>
                                          <p:spTgt spid="27"/>
                                        </p:tgtEl>
                                        <p:attrNameLst>
                                          <p:attrName>style.visibility</p:attrName>
                                        </p:attrNameLst>
                                      </p:cBhvr>
                                      <p:to>
                                        <p:strVal val="visible"/>
                                      </p:to>
                                    </p:set>
                                    <p:animEffect transition="in" filter="fade">
                                      <p:cBhvr>
                                        <p:cTn id="10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2" grpId="0"/>
      <p:bldP spid="56" grpId="0"/>
      <p:bldP spid="58" grpId="0"/>
      <p:bldP spid="61" grpId="0" animBg="1"/>
      <p:bldP spid="62" grpId="0"/>
      <p:bldP spid="63" grpId="0" animBg="1"/>
      <p:bldP spid="64" grpId="0" animBg="1"/>
      <p:bldP spid="65" grpId="0" animBg="1"/>
      <p:bldP spid="66" grpId="0" animBg="1"/>
      <p:bldP spid="66" grpId="1" animBg="1"/>
      <p:bldP spid="94" grpId="0" animBg="1"/>
      <p:bldP spid="95" grpId="0" animBg="1"/>
      <p:bldP spid="9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6620C-F5FA-D4C1-E943-CBF9840F3758}"/>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56A1F662-4A24-F5E5-E2C1-99EBC8DC4670}"/>
              </a:ext>
            </a:extLst>
          </p:cNvPr>
          <p:cNvPicPr>
            <a:picLocks noChangeAspect="1"/>
          </p:cNvPicPr>
          <p:nvPr/>
        </p:nvPicPr>
        <p:blipFill>
          <a:blip r:embed="rId2"/>
          <a:stretch>
            <a:fillRect/>
          </a:stretch>
        </p:blipFill>
        <p:spPr>
          <a:xfrm>
            <a:off x="6426016" y="1629419"/>
            <a:ext cx="5404034" cy="4926329"/>
          </a:xfrm>
          <a:prstGeom prst="rect">
            <a:avLst/>
          </a:prstGeom>
        </p:spPr>
      </p:pic>
      <p:sp>
        <p:nvSpPr>
          <p:cNvPr id="2" name="Text Placeholder 1">
            <a:extLst>
              <a:ext uri="{FF2B5EF4-FFF2-40B4-BE49-F238E27FC236}">
                <a16:creationId xmlns:a16="http://schemas.microsoft.com/office/drawing/2014/main" id="{BD299B6E-A1E7-3C4B-54D1-452905C36711}"/>
              </a:ext>
            </a:extLst>
          </p:cNvPr>
          <p:cNvSpPr>
            <a:spLocks noGrp="1"/>
          </p:cNvSpPr>
          <p:nvPr>
            <p:ph type="body" sz="quarter" idx="10"/>
          </p:nvPr>
        </p:nvSpPr>
        <p:spPr>
          <a:xfrm>
            <a:off x="1163213" y="1540253"/>
            <a:ext cx="3243315" cy="4655566"/>
          </a:xfrm>
        </p:spPr>
        <p:txBody>
          <a:bodyPr/>
          <a:lstStyle/>
          <a:p>
            <a:r>
              <a:rPr lang="en-US" dirty="0"/>
              <a:t>Design determining factors</a:t>
            </a:r>
          </a:p>
          <a:p>
            <a:pPr lvl="1"/>
            <a:r>
              <a:rPr lang="en-US" dirty="0"/>
              <a:t>Avoid/minimize bombardment of RFQ vanes</a:t>
            </a:r>
          </a:p>
          <a:p>
            <a:pPr marL="1203325" lvl="2" indent="-288925">
              <a:buNone/>
            </a:pPr>
            <a:r>
              <a:rPr lang="en-US" dirty="0">
                <a:latin typeface="HGGothicE" panose="020B0909000000000000" pitchFamily="49" charset="-128"/>
                <a:ea typeface="HGGothicE" panose="020B0909000000000000" pitchFamily="49" charset="-128"/>
                <a:cs typeface="Helvetica" panose="020B0604020202020204" pitchFamily="34" charset="0"/>
              </a:rPr>
              <a:t>⇨ </a:t>
            </a:r>
            <a:r>
              <a:rPr lang="en-US" dirty="0">
                <a:latin typeface="Helvetica" panose="020B0604020202020204" pitchFamily="34" charset="0"/>
                <a:ea typeface="HGGothicE" panose="020B0909000000000000" pitchFamily="49" charset="-128"/>
                <a:cs typeface="Helvetica" panose="020B0604020202020204" pitchFamily="34" charset="0"/>
              </a:rPr>
              <a:t>No direct line of sight from the source</a:t>
            </a:r>
          </a:p>
          <a:p>
            <a:pPr marL="1141413" lvl="2" indent="-227013">
              <a:buNone/>
            </a:pPr>
            <a:r>
              <a:rPr lang="en-US" dirty="0">
                <a:latin typeface="HGGothicE" panose="020B0909000000000000" pitchFamily="49" charset="-128"/>
                <a:ea typeface="HGGothicE" panose="020B0909000000000000" pitchFamily="49" charset="-128"/>
                <a:cs typeface="Helvetica" panose="020B0604020202020204" pitchFamily="34" charset="0"/>
              </a:rPr>
              <a:t>⇨ </a:t>
            </a:r>
            <a:r>
              <a:rPr lang="en-US" dirty="0">
                <a:latin typeface="Helvetica" panose="020B0604020202020204" pitchFamily="34" charset="0"/>
                <a:ea typeface="HGGothicE" panose="020B0909000000000000" pitchFamily="49" charset="-128"/>
                <a:cs typeface="Helvetica" panose="020B0604020202020204" pitchFamily="34" charset="0"/>
              </a:rPr>
              <a:t>Addition of multiple aperture restrictions (Electrically Isolated Diaphragms a.k.a. EID)</a:t>
            </a:r>
          </a:p>
          <a:p>
            <a:pPr marL="1203325" lvl="2" indent="-288925">
              <a:buNone/>
            </a:pPr>
            <a:r>
              <a:rPr lang="en-US" dirty="0">
                <a:latin typeface="HGGothicE" panose="020B0909000000000000" pitchFamily="49" charset="-128"/>
                <a:ea typeface="HGGothicE" panose="020B0909000000000000" pitchFamily="49" charset="-128"/>
                <a:cs typeface="Helvetica" panose="020B0604020202020204" pitchFamily="34" charset="0"/>
              </a:rPr>
              <a:t>⇨ </a:t>
            </a:r>
            <a:r>
              <a:rPr lang="en-US" dirty="0">
                <a:latin typeface="Helvetica" panose="020B0604020202020204" pitchFamily="34" charset="0"/>
                <a:ea typeface="HGGothicE" panose="020B0909000000000000" pitchFamily="49" charset="-128"/>
                <a:cs typeface="Helvetica" panose="020B0604020202020204" pitchFamily="34" charset="0"/>
              </a:rPr>
              <a:t>Robust </a:t>
            </a:r>
            <a:r>
              <a:rPr lang="en-US" dirty="0">
                <a:solidFill>
                  <a:srgbClr val="FF0000"/>
                </a:solidFill>
                <a:latin typeface="Helvetica" panose="020B0604020202020204" pitchFamily="34" charset="0"/>
                <a:ea typeface="HGGothicE" panose="020B0909000000000000" pitchFamily="49" charset="-128"/>
                <a:cs typeface="Helvetica" panose="020B0604020202020204" pitchFamily="34" charset="0"/>
              </a:rPr>
              <a:t>chopper</a:t>
            </a:r>
            <a:r>
              <a:rPr lang="en-US" dirty="0">
                <a:latin typeface="Helvetica" panose="020B0604020202020204" pitchFamily="34" charset="0"/>
                <a:ea typeface="HGGothicE" panose="020B0909000000000000" pitchFamily="49" charset="-128"/>
                <a:cs typeface="Helvetica" panose="020B0604020202020204" pitchFamily="34" charset="0"/>
              </a:rPr>
              <a:t>, which includes a dedicated absorber</a:t>
            </a:r>
          </a:p>
          <a:p>
            <a:pPr lvl="1"/>
            <a:endParaRPr lang="en-US" dirty="0">
              <a:latin typeface="Helvetica" panose="020B0604020202020204" pitchFamily="34" charset="0"/>
              <a:cs typeface="Helvetica" panose="020B0604020202020204" pitchFamily="34" charset="0"/>
            </a:endParaRPr>
          </a:p>
        </p:txBody>
      </p:sp>
      <p:sp>
        <p:nvSpPr>
          <p:cNvPr id="3" name="Title 2">
            <a:extLst>
              <a:ext uri="{FF2B5EF4-FFF2-40B4-BE49-F238E27FC236}">
                <a16:creationId xmlns:a16="http://schemas.microsoft.com/office/drawing/2014/main" id="{4170BE9E-3E00-DD9E-E9F9-D1E4A04E95AF}"/>
              </a:ext>
            </a:extLst>
          </p:cNvPr>
          <p:cNvSpPr>
            <a:spLocks noGrp="1"/>
          </p:cNvSpPr>
          <p:nvPr>
            <p:ph type="title"/>
          </p:nvPr>
        </p:nvSpPr>
        <p:spPr/>
        <p:txBody>
          <a:bodyPr/>
          <a:lstStyle/>
          <a:p>
            <a:r>
              <a:rPr lang="en-US" dirty="0"/>
              <a:t>Low Energy Beam Transport (LEBT)</a:t>
            </a:r>
          </a:p>
        </p:txBody>
      </p:sp>
      <p:sp>
        <p:nvSpPr>
          <p:cNvPr id="4" name="Text Placeholder 3">
            <a:extLst>
              <a:ext uri="{FF2B5EF4-FFF2-40B4-BE49-F238E27FC236}">
                <a16:creationId xmlns:a16="http://schemas.microsoft.com/office/drawing/2014/main" id="{DD5BCF69-8F12-19DE-CE8A-46F74AAF9BA0}"/>
              </a:ext>
            </a:extLst>
          </p:cNvPr>
          <p:cNvSpPr>
            <a:spLocks noGrp="1"/>
          </p:cNvSpPr>
          <p:nvPr>
            <p:ph type="body" sz="quarter" idx="37"/>
          </p:nvPr>
        </p:nvSpPr>
        <p:spPr/>
        <p:txBody>
          <a:bodyPr/>
          <a:lstStyle/>
          <a:p>
            <a:r>
              <a:rPr lang="en-US" dirty="0"/>
              <a:t>A long LEBT for tuning flexibility, vacuum management and operational robustness</a:t>
            </a:r>
          </a:p>
        </p:txBody>
      </p:sp>
      <p:sp>
        <p:nvSpPr>
          <p:cNvPr id="5" name="Footer Placeholder 4">
            <a:extLst>
              <a:ext uri="{FF2B5EF4-FFF2-40B4-BE49-F238E27FC236}">
                <a16:creationId xmlns:a16="http://schemas.microsoft.com/office/drawing/2014/main" id="{A9ACB6AA-CCFF-6787-75EB-286134D25259}"/>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3B496E73-8D66-ED25-4719-F4C55BB89D8C}"/>
              </a:ext>
            </a:extLst>
          </p:cNvPr>
          <p:cNvSpPr>
            <a:spLocks noGrp="1"/>
          </p:cNvSpPr>
          <p:nvPr>
            <p:ph type="sldNum" sz="quarter" idx="40"/>
          </p:nvPr>
        </p:nvSpPr>
        <p:spPr/>
        <p:txBody>
          <a:bodyPr/>
          <a:lstStyle/>
          <a:p>
            <a:fld id="{F4BAA12D-5F28-3140-935A-44BF4B54B6B6}" type="slidenum">
              <a:rPr lang="en-US" smtClean="0"/>
              <a:pPr/>
              <a:t>15</a:t>
            </a:fld>
            <a:endParaRPr lang="en-US" dirty="0"/>
          </a:p>
        </p:txBody>
      </p:sp>
      <p:sp>
        <p:nvSpPr>
          <p:cNvPr id="8" name="TextBox 7">
            <a:extLst>
              <a:ext uri="{FF2B5EF4-FFF2-40B4-BE49-F238E27FC236}">
                <a16:creationId xmlns:a16="http://schemas.microsoft.com/office/drawing/2014/main" id="{802BC4A6-21ED-BF96-4925-907CB7556135}"/>
              </a:ext>
            </a:extLst>
          </p:cNvPr>
          <p:cNvSpPr txBox="1"/>
          <p:nvPr/>
        </p:nvSpPr>
        <p:spPr>
          <a:xfrm>
            <a:off x="5019334" y="2440388"/>
            <a:ext cx="1794125" cy="584775"/>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Bending dipole magnet</a:t>
            </a:r>
          </a:p>
        </p:txBody>
      </p:sp>
      <p:sp>
        <p:nvSpPr>
          <p:cNvPr id="12" name="TextBox 11">
            <a:extLst>
              <a:ext uri="{FF2B5EF4-FFF2-40B4-BE49-F238E27FC236}">
                <a16:creationId xmlns:a16="http://schemas.microsoft.com/office/drawing/2014/main" id="{18AF5873-0EE3-B3ED-32D4-FAC5BC7CF729}"/>
              </a:ext>
            </a:extLst>
          </p:cNvPr>
          <p:cNvSpPr txBox="1"/>
          <p:nvPr/>
        </p:nvSpPr>
        <p:spPr>
          <a:xfrm>
            <a:off x="4938170" y="4072081"/>
            <a:ext cx="1385871" cy="338554"/>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Space/length</a:t>
            </a:r>
          </a:p>
        </p:txBody>
      </p:sp>
      <p:sp>
        <p:nvSpPr>
          <p:cNvPr id="14" name="Arrow: Right 13">
            <a:extLst>
              <a:ext uri="{FF2B5EF4-FFF2-40B4-BE49-F238E27FC236}">
                <a16:creationId xmlns:a16="http://schemas.microsoft.com/office/drawing/2014/main" id="{E4C28CB1-8794-8802-B765-3755D55307E1}"/>
              </a:ext>
            </a:extLst>
          </p:cNvPr>
          <p:cNvSpPr/>
          <p:nvPr/>
        </p:nvSpPr>
        <p:spPr>
          <a:xfrm>
            <a:off x="4406528" y="2609023"/>
            <a:ext cx="565432"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Arrow: Right 12">
            <a:extLst>
              <a:ext uri="{FF2B5EF4-FFF2-40B4-BE49-F238E27FC236}">
                <a16:creationId xmlns:a16="http://schemas.microsoft.com/office/drawing/2014/main" id="{43FAB1E5-8854-9316-C262-2F5CC41CCBF8}"/>
              </a:ext>
            </a:extLst>
          </p:cNvPr>
          <p:cNvSpPr/>
          <p:nvPr/>
        </p:nvSpPr>
        <p:spPr>
          <a:xfrm>
            <a:off x="4191717" y="4138862"/>
            <a:ext cx="565432"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TextBox 16">
            <a:extLst>
              <a:ext uri="{FF2B5EF4-FFF2-40B4-BE49-F238E27FC236}">
                <a16:creationId xmlns:a16="http://schemas.microsoft.com/office/drawing/2014/main" id="{009B90E6-A396-AFEC-938B-856E58C7BDB7}"/>
              </a:ext>
            </a:extLst>
          </p:cNvPr>
          <p:cNvSpPr txBox="1"/>
          <p:nvPr/>
        </p:nvSpPr>
        <p:spPr>
          <a:xfrm>
            <a:off x="794207" y="5192892"/>
            <a:ext cx="5012013" cy="738664"/>
          </a:xfrm>
          <a:prstGeom prst="rect">
            <a:avLst/>
          </a:prstGeom>
          <a:noFill/>
        </p:spPr>
        <p:txBody>
          <a:bodyPr wrap="square" lIns="91440" tIns="91440" rIns="91440" bIns="91440" rtlCol="0">
            <a:spAutoFit/>
          </a:bodyPr>
          <a:lstStyle/>
          <a:p>
            <a:pPr algn="ctr">
              <a:spcAft>
                <a:spcPts val="800"/>
              </a:spcAft>
            </a:pPr>
            <a:r>
              <a:rPr lang="en-US" b="1" dirty="0">
                <a:solidFill>
                  <a:srgbClr val="FF0000"/>
                </a:solidFill>
                <a:latin typeface="Helvetica" pitchFamily="2" charset="0"/>
              </a:rPr>
              <a:t>Central component of Machine Protection System (MPS) for inhibiting beam</a:t>
            </a:r>
          </a:p>
        </p:txBody>
      </p:sp>
      <p:cxnSp>
        <p:nvCxnSpPr>
          <p:cNvPr id="23" name="Straight Connector 22">
            <a:extLst>
              <a:ext uri="{FF2B5EF4-FFF2-40B4-BE49-F238E27FC236}">
                <a16:creationId xmlns:a16="http://schemas.microsoft.com/office/drawing/2014/main" id="{E3DAD949-1E96-8543-51DD-DEED7C4460E4}"/>
              </a:ext>
            </a:extLst>
          </p:cNvPr>
          <p:cNvCxnSpPr>
            <a:cxnSpLocks/>
          </p:cNvCxnSpPr>
          <p:nvPr/>
        </p:nvCxnSpPr>
        <p:spPr>
          <a:xfrm>
            <a:off x="10044650" y="4092583"/>
            <a:ext cx="0" cy="1393817"/>
          </a:xfrm>
          <a:prstGeom prst="line">
            <a:avLst/>
          </a:prstGeom>
          <a:ln w="6350">
            <a:prstDash val="dash"/>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959BF4AD-5491-EB36-A1DB-3B48EC2F8B90}"/>
              </a:ext>
            </a:extLst>
          </p:cNvPr>
          <p:cNvSpPr txBox="1"/>
          <p:nvPr/>
        </p:nvSpPr>
        <p:spPr>
          <a:xfrm>
            <a:off x="9840700" y="5484625"/>
            <a:ext cx="437707" cy="169277"/>
          </a:xfrm>
          <a:prstGeom prst="rect">
            <a:avLst/>
          </a:prstGeom>
          <a:solidFill>
            <a:schemeClr val="bg1"/>
          </a:solidFill>
        </p:spPr>
        <p:txBody>
          <a:bodyPr wrap="square" lIns="0" tIns="0" rIns="0" bIns="0" rtlCol="0">
            <a:spAutoFit/>
          </a:bodyPr>
          <a:lstStyle/>
          <a:p>
            <a:pPr algn="ctr">
              <a:spcAft>
                <a:spcPts val="800"/>
              </a:spcAft>
            </a:pPr>
            <a:r>
              <a:rPr lang="en-US" sz="1100" b="1" dirty="0">
                <a:solidFill>
                  <a:schemeClr val="tx2"/>
                </a:solidFill>
                <a:latin typeface="Helvetica" pitchFamily="2" charset="0"/>
              </a:rPr>
              <a:t>2.1 m</a:t>
            </a:r>
          </a:p>
        </p:txBody>
      </p:sp>
      <p:cxnSp>
        <p:nvCxnSpPr>
          <p:cNvPr id="26" name="Straight Connector 25">
            <a:extLst>
              <a:ext uri="{FF2B5EF4-FFF2-40B4-BE49-F238E27FC236}">
                <a16:creationId xmlns:a16="http://schemas.microsoft.com/office/drawing/2014/main" id="{1108B4D8-EDF6-4831-75C6-301426739C19}"/>
              </a:ext>
            </a:extLst>
          </p:cNvPr>
          <p:cNvCxnSpPr>
            <a:cxnSpLocks/>
          </p:cNvCxnSpPr>
          <p:nvPr/>
        </p:nvCxnSpPr>
        <p:spPr>
          <a:xfrm>
            <a:off x="11766884" y="4092583"/>
            <a:ext cx="0" cy="1393817"/>
          </a:xfrm>
          <a:prstGeom prst="line">
            <a:avLst/>
          </a:prstGeom>
          <a:ln w="6350">
            <a:prstDash val="dash"/>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1C113911-4084-DD10-7AD3-DBD3CD04C45A}"/>
              </a:ext>
            </a:extLst>
          </p:cNvPr>
          <p:cNvCxnSpPr>
            <a:cxnSpLocks/>
          </p:cNvCxnSpPr>
          <p:nvPr/>
        </p:nvCxnSpPr>
        <p:spPr>
          <a:xfrm rot="-1800000">
            <a:off x="8654067" y="4952783"/>
            <a:ext cx="0" cy="1393817"/>
          </a:xfrm>
          <a:prstGeom prst="line">
            <a:avLst/>
          </a:prstGeom>
          <a:ln w="6350">
            <a:prstDash val="dash"/>
          </a:ln>
        </p:spPr>
        <p:style>
          <a:lnRef idx="2">
            <a:schemeClr val="accent1"/>
          </a:lnRef>
          <a:fillRef idx="0">
            <a:schemeClr val="accent1"/>
          </a:fillRef>
          <a:effectRef idx="1">
            <a:schemeClr val="accent1"/>
          </a:effectRef>
          <a:fontRef idx="minor">
            <a:schemeClr val="tx1"/>
          </a:fontRef>
        </p:style>
      </p:cxnSp>
      <p:sp>
        <p:nvSpPr>
          <p:cNvPr id="29" name="Freeform: Shape 28">
            <a:extLst>
              <a:ext uri="{FF2B5EF4-FFF2-40B4-BE49-F238E27FC236}">
                <a16:creationId xmlns:a16="http://schemas.microsoft.com/office/drawing/2014/main" id="{D0335BE3-2084-632A-DA2C-8F728EF1AA89}"/>
              </a:ext>
            </a:extLst>
          </p:cNvPr>
          <p:cNvSpPr/>
          <p:nvPr/>
        </p:nvSpPr>
        <p:spPr>
          <a:xfrm>
            <a:off x="8841492" y="5335146"/>
            <a:ext cx="2942580" cy="653143"/>
          </a:xfrm>
          <a:custGeom>
            <a:avLst/>
            <a:gdLst>
              <a:gd name="csX0" fmla="*/ 0 w 2942580"/>
              <a:gd name="csY0" fmla="*/ 653143 h 653143"/>
              <a:gd name="csX1" fmla="*/ 1196282 w 2942580"/>
              <a:gd name="csY1" fmla="*/ 0 h 653143"/>
              <a:gd name="csX2" fmla="*/ 2942580 w 2942580"/>
              <a:gd name="csY2" fmla="*/ 0 h 653143"/>
            </a:gdLst>
            <a:ahLst/>
            <a:cxnLst>
              <a:cxn ang="0">
                <a:pos x="csX0" y="csY0"/>
              </a:cxn>
              <a:cxn ang="0">
                <a:pos x="csX1" y="csY1"/>
              </a:cxn>
              <a:cxn ang="0">
                <a:pos x="csX2" y="csY2"/>
              </a:cxn>
            </a:cxnLst>
            <a:rect l="l" t="t" r="r" b="b"/>
            <a:pathLst>
              <a:path w="2942580" h="653143">
                <a:moveTo>
                  <a:pt x="0" y="653143"/>
                </a:moveTo>
                <a:lnTo>
                  <a:pt x="1196282" y="0"/>
                </a:lnTo>
                <a:lnTo>
                  <a:pt x="2942580" y="0"/>
                </a:lnTo>
              </a:path>
            </a:pathLst>
          </a:custGeom>
          <a:noFill/>
          <a:ln>
            <a:headEnd type="triangl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Right 30">
            <a:extLst>
              <a:ext uri="{FF2B5EF4-FFF2-40B4-BE49-F238E27FC236}">
                <a16:creationId xmlns:a16="http://schemas.microsoft.com/office/drawing/2014/main" id="{D5584EB8-17E5-1B5F-DF69-73E672DBBC36}"/>
              </a:ext>
            </a:extLst>
          </p:cNvPr>
          <p:cNvSpPr/>
          <p:nvPr/>
        </p:nvSpPr>
        <p:spPr>
          <a:xfrm rot="5400000">
            <a:off x="3017497" y="4804876"/>
            <a:ext cx="565432" cy="247506"/>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dirty="0"/>
          </a:p>
        </p:txBody>
      </p:sp>
      <p:sp>
        <p:nvSpPr>
          <p:cNvPr id="32" name="Pentagon 31">
            <a:extLst>
              <a:ext uri="{FF2B5EF4-FFF2-40B4-BE49-F238E27FC236}">
                <a16:creationId xmlns:a16="http://schemas.microsoft.com/office/drawing/2014/main" id="{87C777A4-24D0-2F0B-CCC3-527A7730E116}"/>
              </a:ext>
            </a:extLst>
          </p:cNvPr>
          <p:cNvSpPr/>
          <p:nvPr/>
        </p:nvSpPr>
        <p:spPr>
          <a:xfrm rot="16200000">
            <a:off x="9614957" y="3819173"/>
            <a:ext cx="838774" cy="680630"/>
          </a:xfrm>
          <a:prstGeom prst="pentagon">
            <a:avLst/>
          </a:prstGeom>
          <a:noFill/>
          <a:ln w="38100">
            <a:solidFill>
              <a:schemeClr val="accent1"/>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F2E61A4D-07D9-1986-40BC-7951251C5F6E}"/>
              </a:ext>
            </a:extLst>
          </p:cNvPr>
          <p:cNvSpPr/>
          <p:nvPr/>
        </p:nvSpPr>
        <p:spPr>
          <a:xfrm>
            <a:off x="10690917" y="3327591"/>
            <a:ext cx="563761" cy="1313259"/>
          </a:xfrm>
          <a:prstGeom prst="roundRect">
            <a:avLst/>
          </a:prstGeom>
          <a:noFill/>
          <a:ln w="38100">
            <a:solidFill>
              <a:srgbClr val="FF0000"/>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2FA2D172-B797-7527-FEE4-B22679E0980B}"/>
              </a:ext>
            </a:extLst>
          </p:cNvPr>
          <p:cNvSpPr/>
          <p:nvPr/>
        </p:nvSpPr>
        <p:spPr>
          <a:xfrm>
            <a:off x="2892357" y="4014281"/>
            <a:ext cx="686554" cy="24750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a:extLst>
              <a:ext uri="{FF2B5EF4-FFF2-40B4-BE49-F238E27FC236}">
                <a16:creationId xmlns:a16="http://schemas.microsoft.com/office/drawing/2014/main" id="{B9316D1D-563B-9CA3-DE6C-1480BB9E69D5}"/>
              </a:ext>
            </a:extLst>
          </p:cNvPr>
          <p:cNvCxnSpPr/>
          <p:nvPr/>
        </p:nvCxnSpPr>
        <p:spPr>
          <a:xfrm flipH="1">
            <a:off x="9215336" y="3189895"/>
            <a:ext cx="144557" cy="292387"/>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1" name="Straight Arrow Connector 10">
            <a:extLst>
              <a:ext uri="{FF2B5EF4-FFF2-40B4-BE49-F238E27FC236}">
                <a16:creationId xmlns:a16="http://schemas.microsoft.com/office/drawing/2014/main" id="{D7EBE293-A769-C40C-009A-57FA7D7AE800}"/>
              </a:ext>
            </a:extLst>
          </p:cNvPr>
          <p:cNvCxnSpPr>
            <a:cxnSpLocks/>
          </p:cNvCxnSpPr>
          <p:nvPr/>
        </p:nvCxnSpPr>
        <p:spPr>
          <a:xfrm flipH="1" flipV="1">
            <a:off x="9215335" y="4789491"/>
            <a:ext cx="144557" cy="292387"/>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5" name="Straight Arrow Connector 14">
            <a:extLst>
              <a:ext uri="{FF2B5EF4-FFF2-40B4-BE49-F238E27FC236}">
                <a16:creationId xmlns:a16="http://schemas.microsoft.com/office/drawing/2014/main" id="{97A5A13B-E7B9-9B25-7BD8-202C9F098317}"/>
              </a:ext>
            </a:extLst>
          </p:cNvPr>
          <p:cNvCxnSpPr>
            <a:cxnSpLocks/>
          </p:cNvCxnSpPr>
          <p:nvPr/>
        </p:nvCxnSpPr>
        <p:spPr>
          <a:xfrm>
            <a:off x="10546360" y="3742236"/>
            <a:ext cx="0" cy="329845"/>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41053695-AC12-70D6-7181-4C30E0AEA3AC}"/>
              </a:ext>
            </a:extLst>
          </p:cNvPr>
          <p:cNvCxnSpPr>
            <a:cxnSpLocks/>
          </p:cNvCxnSpPr>
          <p:nvPr/>
        </p:nvCxnSpPr>
        <p:spPr>
          <a:xfrm>
            <a:off x="11254678" y="3715966"/>
            <a:ext cx="0" cy="329845"/>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EAD1FA60-631D-D9C0-4325-D5800154F3D7}"/>
              </a:ext>
            </a:extLst>
          </p:cNvPr>
          <p:cNvCxnSpPr>
            <a:cxnSpLocks/>
          </p:cNvCxnSpPr>
          <p:nvPr/>
        </p:nvCxnSpPr>
        <p:spPr>
          <a:xfrm>
            <a:off x="11766660" y="3670122"/>
            <a:ext cx="0" cy="329845"/>
          </a:xfrm>
          <a:prstGeom prst="straightConnector1">
            <a:avLst/>
          </a:prstGeom>
          <a:ln w="38100">
            <a:solidFill>
              <a:srgbClr val="FFFF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8249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iterate type="lt">
                                    <p:tmPct val="5000"/>
                                  </p:iterate>
                                  <p:childTnLst>
                                    <p:set>
                                      <p:cBhvr>
                                        <p:cTn id="6" dur="1" fill="hold">
                                          <p:stCondLst>
                                            <p:cond delay="0"/>
                                          </p:stCondLst>
                                        </p:cTn>
                                        <p:tgtEl>
                                          <p:spTgt spid="2">
                                            <p:txEl>
                                              <p:pRg st="2" end="2"/>
                                            </p:txEl>
                                          </p:spTgt>
                                        </p:tgtEl>
                                        <p:attrNameLst>
                                          <p:attrName>style.visibility</p:attrName>
                                        </p:attrNameLst>
                                      </p:cBhvr>
                                      <p:to>
                                        <p:strVal val="visible"/>
                                      </p:to>
                                    </p:set>
                                    <p:animEffect transition="in" filter="wipe(left)">
                                      <p:cBhvr>
                                        <p:cTn id="7" dur="500"/>
                                        <p:tgtEl>
                                          <p:spTgt spid="2">
                                            <p:txEl>
                                              <p:pRg st="2" end="2"/>
                                            </p:txEl>
                                          </p:spTgt>
                                        </p:tgtEl>
                                      </p:cBhvr>
                                    </p:animEffect>
                                  </p:childTnLst>
                                </p:cTn>
                              </p:par>
                              <p:par>
                                <p:cTn id="8" presetID="35" presetClass="entr" presetSubtype="0"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anim calcmode="lin" valueType="num">
                                      <p:cBhvr>
                                        <p:cTn id="11" dur="1000" fill="hold"/>
                                        <p:tgtEl>
                                          <p:spTgt spid="8"/>
                                        </p:tgtEl>
                                        <p:attrNameLst>
                                          <p:attrName>style.rotation</p:attrName>
                                        </p:attrNameLst>
                                      </p:cBhvr>
                                      <p:tavLst>
                                        <p:tav tm="0">
                                          <p:val>
                                            <p:fltVal val="720"/>
                                          </p:val>
                                        </p:tav>
                                        <p:tav tm="100000">
                                          <p:val>
                                            <p:fltVal val="0"/>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ppt_w</p:attrName>
                                        </p:attrNameLst>
                                      </p:cBhvr>
                                      <p:tavLst>
                                        <p:tav tm="0">
                                          <p:val>
                                            <p:fltVal val="0"/>
                                          </p:val>
                                        </p:tav>
                                        <p:tav tm="100000">
                                          <p:val>
                                            <p:strVal val="#ppt_w"/>
                                          </p:val>
                                        </p:tav>
                                      </p:tavLst>
                                    </p:anim>
                                  </p:childTnLst>
                                </p:cTn>
                              </p:par>
                              <p:par>
                                <p:cTn id="14" presetID="22" presetClass="entr" presetSubtype="8" fill="hold" grpId="0" nodeType="withEffect">
                                  <p:stCondLst>
                                    <p:cond delay="1250"/>
                                  </p:stCondLst>
                                  <p:childTnLst>
                                    <p:set>
                                      <p:cBhvr>
                                        <p:cTn id="15" dur="1" fill="hold">
                                          <p:stCondLst>
                                            <p:cond delay="0"/>
                                          </p:stCondLst>
                                        </p:cTn>
                                        <p:tgtEl>
                                          <p:spTgt spid="14"/>
                                        </p:tgtEl>
                                        <p:attrNameLst>
                                          <p:attrName>style.visibility</p:attrName>
                                        </p:attrNameLst>
                                      </p:cBhvr>
                                      <p:to>
                                        <p:strVal val="visible"/>
                                      </p:to>
                                    </p:set>
                                    <p:animEffect transition="in" filter="wipe(left)">
                                      <p:cBhvr>
                                        <p:cTn id="16" dur="500"/>
                                        <p:tgtEl>
                                          <p:spTgt spid="14"/>
                                        </p:tgtEl>
                                      </p:cBhvr>
                                    </p:animEffect>
                                  </p:childTnLst>
                                </p:cTn>
                              </p:par>
                              <p:par>
                                <p:cTn id="17" presetID="45" presetClass="entr" presetSubtype="0" fill="hold" grpId="0" nodeType="withEffect">
                                  <p:stCondLst>
                                    <p:cond delay="100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2000"/>
                                        <p:tgtEl>
                                          <p:spTgt spid="32"/>
                                        </p:tgtEl>
                                      </p:cBhvr>
                                    </p:animEffect>
                                    <p:anim calcmode="lin" valueType="num">
                                      <p:cBhvr>
                                        <p:cTn id="20" dur="2000" fill="hold"/>
                                        <p:tgtEl>
                                          <p:spTgt spid="32"/>
                                        </p:tgtEl>
                                        <p:attrNameLst>
                                          <p:attrName>ppt_w</p:attrName>
                                        </p:attrNameLst>
                                      </p:cBhvr>
                                      <p:tavLst>
                                        <p:tav tm="0" fmla="#ppt_w*sin(2.5*pi*$)">
                                          <p:val>
                                            <p:fltVal val="0"/>
                                          </p:val>
                                        </p:tav>
                                        <p:tav tm="100000">
                                          <p:val>
                                            <p:fltVal val="1"/>
                                          </p:val>
                                        </p:tav>
                                      </p:tavLst>
                                    </p:anim>
                                    <p:anim calcmode="lin" valueType="num">
                                      <p:cBhvr>
                                        <p:cTn id="21" dur="2000" fill="hold"/>
                                        <p:tgtEl>
                                          <p:spTgt spid="32"/>
                                        </p:tgtEl>
                                        <p:attrNameLst>
                                          <p:attrName>ppt_h</p:attrName>
                                        </p:attrNameLst>
                                      </p:cBhvr>
                                      <p:tavLst>
                                        <p:tav tm="0">
                                          <p:val>
                                            <p:strVal val="#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nodeType="clickEffect">
                                  <p:stCondLst>
                                    <p:cond delay="0"/>
                                  </p:stCondLst>
                                  <p:childTnLst>
                                    <p:set>
                                      <p:cBhvr>
                                        <p:cTn id="25" dur="1" fill="hold">
                                          <p:stCondLst>
                                            <p:cond delay="0"/>
                                          </p:stCondLst>
                                        </p:cTn>
                                        <p:tgtEl>
                                          <p:spTgt spid="2">
                                            <p:txEl>
                                              <p:pRg st="3" end="3"/>
                                            </p:txEl>
                                          </p:spTgt>
                                        </p:tgtEl>
                                        <p:attrNameLst>
                                          <p:attrName>style.visibility</p:attrName>
                                        </p:attrNameLst>
                                      </p:cBhvr>
                                      <p:to>
                                        <p:strVal val="visible"/>
                                      </p:to>
                                    </p:set>
                                    <p:animEffect transition="in" filter="wipe(left)">
                                      <p:cBhvr>
                                        <p:cTn id="26" dur="500"/>
                                        <p:tgtEl>
                                          <p:spTgt spid="2">
                                            <p:txEl>
                                              <p:pRg st="3" end="3"/>
                                            </p:txEl>
                                          </p:spTgt>
                                        </p:tgtEl>
                                      </p:cBhvr>
                                    </p:animEffect>
                                  </p:childTnLst>
                                </p:cTn>
                              </p:par>
                            </p:childTnLst>
                          </p:cTn>
                        </p:par>
                        <p:par>
                          <p:cTn id="27" fill="hold">
                            <p:stCondLst>
                              <p:cond delay="500"/>
                            </p:stCondLst>
                            <p:childTnLst>
                              <p:par>
                                <p:cTn id="28" presetID="2" presetClass="entr" presetSubtype="3"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1+#ppt_w/2"/>
                                          </p:val>
                                        </p:tav>
                                        <p:tav tm="100000">
                                          <p:val>
                                            <p:strVal val="#ppt_x"/>
                                          </p:val>
                                        </p:tav>
                                      </p:tavLst>
                                    </p:anim>
                                    <p:anim calcmode="lin" valueType="num">
                                      <p:cBhvr additive="base">
                                        <p:cTn id="31" dur="500" fill="hold"/>
                                        <p:tgtEl>
                                          <p:spTgt spid="10"/>
                                        </p:tgtEl>
                                        <p:attrNameLst>
                                          <p:attrName>ppt_y</p:attrName>
                                        </p:attrNameLst>
                                      </p:cBhvr>
                                      <p:tavLst>
                                        <p:tav tm="0">
                                          <p:val>
                                            <p:strVal val="0-#ppt_h/2"/>
                                          </p:val>
                                        </p:tav>
                                        <p:tav tm="100000">
                                          <p:val>
                                            <p:strVal val="#ppt_y"/>
                                          </p:val>
                                        </p:tav>
                                      </p:tavLst>
                                    </p:anim>
                                  </p:childTnLst>
                                </p:cTn>
                              </p:par>
                              <p:par>
                                <p:cTn id="32" presetID="2" presetClass="entr" presetSubtype="6" fill="hold" nodeType="withEffect">
                                  <p:stCondLst>
                                    <p:cond delay="25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fill="hold"/>
                                        <p:tgtEl>
                                          <p:spTgt spid="11"/>
                                        </p:tgtEl>
                                        <p:attrNameLst>
                                          <p:attrName>ppt_x</p:attrName>
                                        </p:attrNameLst>
                                      </p:cBhvr>
                                      <p:tavLst>
                                        <p:tav tm="0">
                                          <p:val>
                                            <p:strVal val="1+#ppt_w/2"/>
                                          </p:val>
                                        </p:tav>
                                        <p:tav tm="100000">
                                          <p:val>
                                            <p:strVal val="#ppt_x"/>
                                          </p:val>
                                        </p:tav>
                                      </p:tavLst>
                                    </p:anim>
                                    <p:anim calcmode="lin" valueType="num">
                                      <p:cBhvr additive="base">
                                        <p:cTn id="35" dur="500" fill="hold"/>
                                        <p:tgtEl>
                                          <p:spTgt spid="11"/>
                                        </p:tgtEl>
                                        <p:attrNameLst>
                                          <p:attrName>ppt_y</p:attrName>
                                        </p:attrNameLst>
                                      </p:cBhvr>
                                      <p:tavLst>
                                        <p:tav tm="0">
                                          <p:val>
                                            <p:strVal val="1+#ppt_h/2"/>
                                          </p:val>
                                        </p:tav>
                                        <p:tav tm="100000">
                                          <p:val>
                                            <p:strVal val="#ppt_y"/>
                                          </p:val>
                                        </p:tav>
                                      </p:tavLst>
                                    </p:anim>
                                  </p:childTnLst>
                                </p:cTn>
                              </p:par>
                              <p:par>
                                <p:cTn id="36" presetID="2" presetClass="entr" presetSubtype="1" fill="hold" nodeType="withEffect">
                                  <p:stCondLst>
                                    <p:cond delay="500"/>
                                  </p:stCondLst>
                                  <p:childTnLst>
                                    <p:set>
                                      <p:cBhvr>
                                        <p:cTn id="37" dur="1" fill="hold">
                                          <p:stCondLst>
                                            <p:cond delay="0"/>
                                          </p:stCondLst>
                                        </p:cTn>
                                        <p:tgtEl>
                                          <p:spTgt spid="15"/>
                                        </p:tgtEl>
                                        <p:attrNameLst>
                                          <p:attrName>style.visibility</p:attrName>
                                        </p:attrNameLst>
                                      </p:cBhvr>
                                      <p:to>
                                        <p:strVal val="visible"/>
                                      </p:to>
                                    </p:set>
                                    <p:anim calcmode="lin" valueType="num">
                                      <p:cBhvr additive="base">
                                        <p:cTn id="38" dur="500" fill="hold"/>
                                        <p:tgtEl>
                                          <p:spTgt spid="15"/>
                                        </p:tgtEl>
                                        <p:attrNameLst>
                                          <p:attrName>ppt_x</p:attrName>
                                        </p:attrNameLst>
                                      </p:cBhvr>
                                      <p:tavLst>
                                        <p:tav tm="0">
                                          <p:val>
                                            <p:strVal val="#ppt_x"/>
                                          </p:val>
                                        </p:tav>
                                        <p:tav tm="100000">
                                          <p:val>
                                            <p:strVal val="#ppt_x"/>
                                          </p:val>
                                        </p:tav>
                                      </p:tavLst>
                                    </p:anim>
                                    <p:anim calcmode="lin" valueType="num">
                                      <p:cBhvr additive="base">
                                        <p:cTn id="39" dur="500" fill="hold"/>
                                        <p:tgtEl>
                                          <p:spTgt spid="15"/>
                                        </p:tgtEl>
                                        <p:attrNameLst>
                                          <p:attrName>ppt_y</p:attrName>
                                        </p:attrNameLst>
                                      </p:cBhvr>
                                      <p:tavLst>
                                        <p:tav tm="0">
                                          <p:val>
                                            <p:strVal val="0-#ppt_h/2"/>
                                          </p:val>
                                        </p:tav>
                                        <p:tav tm="100000">
                                          <p:val>
                                            <p:strVal val="#ppt_y"/>
                                          </p:val>
                                        </p:tav>
                                      </p:tavLst>
                                    </p:anim>
                                  </p:childTnLst>
                                </p:cTn>
                              </p:par>
                              <p:par>
                                <p:cTn id="40" presetID="2" presetClass="entr" presetSubtype="1" fill="hold" nodeType="withEffect">
                                  <p:stCondLst>
                                    <p:cond delay="75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0-#ppt_h/2"/>
                                          </p:val>
                                        </p:tav>
                                        <p:tav tm="100000">
                                          <p:val>
                                            <p:strVal val="#ppt_y"/>
                                          </p:val>
                                        </p:tav>
                                      </p:tavLst>
                                    </p:anim>
                                  </p:childTnLst>
                                </p:cTn>
                              </p:par>
                              <p:par>
                                <p:cTn id="44" presetID="2" presetClass="entr" presetSubtype="1" fill="hold" nodeType="withEffect">
                                  <p:stCondLst>
                                    <p:cond delay="100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0-#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iterate type="lt">
                                    <p:tmPct val="5000"/>
                                  </p:iterate>
                                  <p:childTnLst>
                                    <p:set>
                                      <p:cBhvr>
                                        <p:cTn id="51" dur="1" fill="hold">
                                          <p:stCondLst>
                                            <p:cond delay="0"/>
                                          </p:stCondLst>
                                        </p:cTn>
                                        <p:tgtEl>
                                          <p:spTgt spid="2">
                                            <p:txEl>
                                              <p:pRg st="4" end="4"/>
                                            </p:txEl>
                                          </p:spTgt>
                                        </p:tgtEl>
                                        <p:attrNameLst>
                                          <p:attrName>style.visibility</p:attrName>
                                        </p:attrNameLst>
                                      </p:cBhvr>
                                      <p:to>
                                        <p:strVal val="visible"/>
                                      </p:to>
                                    </p:set>
                                    <p:animEffect transition="in" filter="wipe(left)">
                                      <p:cBhvr>
                                        <p:cTn id="52" dur="500"/>
                                        <p:tgtEl>
                                          <p:spTgt spid="2">
                                            <p:txEl>
                                              <p:pRg st="4" end="4"/>
                                            </p:txEl>
                                          </p:spTgt>
                                        </p:tgtEl>
                                      </p:cBhvr>
                                    </p:animEffect>
                                  </p:childTnLst>
                                </p:cTn>
                              </p:par>
                              <p:par>
                                <p:cTn id="53" presetID="35" presetClass="entr" presetSubtype="0" fill="hold" grpId="0" nodeType="withEffect">
                                  <p:stCondLst>
                                    <p:cond delay="100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1000"/>
                                        <p:tgtEl>
                                          <p:spTgt spid="12"/>
                                        </p:tgtEl>
                                      </p:cBhvr>
                                    </p:animEffect>
                                    <p:anim calcmode="lin" valueType="num">
                                      <p:cBhvr>
                                        <p:cTn id="56" dur="1000" fill="hold"/>
                                        <p:tgtEl>
                                          <p:spTgt spid="12"/>
                                        </p:tgtEl>
                                        <p:attrNameLst>
                                          <p:attrName>style.rotation</p:attrName>
                                        </p:attrNameLst>
                                      </p:cBhvr>
                                      <p:tavLst>
                                        <p:tav tm="0">
                                          <p:val>
                                            <p:fltVal val="720"/>
                                          </p:val>
                                        </p:tav>
                                        <p:tav tm="100000">
                                          <p:val>
                                            <p:fltVal val="0"/>
                                          </p:val>
                                        </p:tav>
                                      </p:tavLst>
                                    </p:anim>
                                    <p:anim calcmode="lin" valueType="num">
                                      <p:cBhvr>
                                        <p:cTn id="57" dur="1000" fill="hold"/>
                                        <p:tgtEl>
                                          <p:spTgt spid="12"/>
                                        </p:tgtEl>
                                        <p:attrNameLst>
                                          <p:attrName>ppt_h</p:attrName>
                                        </p:attrNameLst>
                                      </p:cBhvr>
                                      <p:tavLst>
                                        <p:tav tm="0">
                                          <p:val>
                                            <p:fltVal val="0"/>
                                          </p:val>
                                        </p:tav>
                                        <p:tav tm="100000">
                                          <p:val>
                                            <p:strVal val="#ppt_h"/>
                                          </p:val>
                                        </p:tav>
                                      </p:tavLst>
                                    </p:anim>
                                    <p:anim calcmode="lin" valueType="num">
                                      <p:cBhvr>
                                        <p:cTn id="58" dur="1000" fill="hold"/>
                                        <p:tgtEl>
                                          <p:spTgt spid="12"/>
                                        </p:tgtEl>
                                        <p:attrNameLst>
                                          <p:attrName>ppt_w</p:attrName>
                                        </p:attrNameLst>
                                      </p:cBhvr>
                                      <p:tavLst>
                                        <p:tav tm="0">
                                          <p:val>
                                            <p:fltVal val="0"/>
                                          </p:val>
                                        </p:tav>
                                        <p:tav tm="100000">
                                          <p:val>
                                            <p:strVal val="#ppt_w"/>
                                          </p:val>
                                        </p:tav>
                                      </p:tavLst>
                                    </p:anim>
                                  </p:childTnLst>
                                </p:cTn>
                              </p:par>
                              <p:par>
                                <p:cTn id="59" presetID="22" presetClass="entr" presetSubtype="8" fill="hold" grpId="0" nodeType="withEffect">
                                  <p:stCondLst>
                                    <p:cond delay="1500"/>
                                  </p:stCondLst>
                                  <p:childTnLst>
                                    <p:set>
                                      <p:cBhvr>
                                        <p:cTn id="60" dur="1" fill="hold">
                                          <p:stCondLst>
                                            <p:cond delay="0"/>
                                          </p:stCondLst>
                                        </p:cTn>
                                        <p:tgtEl>
                                          <p:spTgt spid="13"/>
                                        </p:tgtEl>
                                        <p:attrNameLst>
                                          <p:attrName>style.visibility</p:attrName>
                                        </p:attrNameLst>
                                      </p:cBhvr>
                                      <p:to>
                                        <p:strVal val="visible"/>
                                      </p:to>
                                    </p:set>
                                    <p:animEffect transition="in" filter="wipe(left)">
                                      <p:cBhvr>
                                        <p:cTn id="61" dur="500"/>
                                        <p:tgtEl>
                                          <p:spTgt spid="13"/>
                                        </p:tgtEl>
                                      </p:cBhvr>
                                    </p:animEffect>
                                  </p:childTnLst>
                                </p:cTn>
                              </p:par>
                              <p:par>
                                <p:cTn id="62" presetID="45" presetClass="entr" presetSubtype="0" fill="hold" grpId="0" nodeType="withEffect">
                                  <p:stCondLst>
                                    <p:cond delay="1000"/>
                                  </p:stCondLst>
                                  <p:childTnLst>
                                    <p:set>
                                      <p:cBhvr>
                                        <p:cTn id="63" dur="1" fill="hold">
                                          <p:stCondLst>
                                            <p:cond delay="0"/>
                                          </p:stCondLst>
                                        </p:cTn>
                                        <p:tgtEl>
                                          <p:spTgt spid="33"/>
                                        </p:tgtEl>
                                        <p:attrNameLst>
                                          <p:attrName>style.visibility</p:attrName>
                                        </p:attrNameLst>
                                      </p:cBhvr>
                                      <p:to>
                                        <p:strVal val="visible"/>
                                      </p:to>
                                    </p:set>
                                    <p:animEffect transition="in" filter="fade">
                                      <p:cBhvr>
                                        <p:cTn id="64" dur="2000"/>
                                        <p:tgtEl>
                                          <p:spTgt spid="33"/>
                                        </p:tgtEl>
                                      </p:cBhvr>
                                    </p:animEffect>
                                    <p:anim calcmode="lin" valueType="num">
                                      <p:cBhvr>
                                        <p:cTn id="65" dur="2000" fill="hold"/>
                                        <p:tgtEl>
                                          <p:spTgt spid="33"/>
                                        </p:tgtEl>
                                        <p:attrNameLst>
                                          <p:attrName>ppt_w</p:attrName>
                                        </p:attrNameLst>
                                      </p:cBhvr>
                                      <p:tavLst>
                                        <p:tav tm="0" fmla="#ppt_w*sin(2.5*pi*$)">
                                          <p:val>
                                            <p:fltVal val="0"/>
                                          </p:val>
                                        </p:tav>
                                        <p:tav tm="100000">
                                          <p:val>
                                            <p:fltVal val="1"/>
                                          </p:val>
                                        </p:tav>
                                      </p:tavLst>
                                    </p:anim>
                                    <p:anim calcmode="lin" valueType="num">
                                      <p:cBhvr>
                                        <p:cTn id="66" dur="2000" fill="hold"/>
                                        <p:tgtEl>
                                          <p:spTgt spid="33"/>
                                        </p:tgtEl>
                                        <p:attrNameLst>
                                          <p:attrName>ppt_h</p:attrName>
                                        </p:attrNameLst>
                                      </p:cBhvr>
                                      <p:tavLst>
                                        <p:tav tm="0">
                                          <p:val>
                                            <p:strVal val="#ppt_h"/>
                                          </p:val>
                                        </p:tav>
                                        <p:tav tm="100000">
                                          <p:val>
                                            <p:strVal val="#ppt_h"/>
                                          </p:val>
                                        </p:tav>
                                      </p:tavLst>
                                    </p:anim>
                                  </p:childTnLst>
                                </p:cTn>
                              </p:par>
                            </p:childTnLst>
                          </p:cTn>
                        </p:par>
                      </p:childTnLst>
                    </p:cTn>
                  </p:par>
                  <p:par>
                    <p:cTn id="67" fill="hold">
                      <p:stCondLst>
                        <p:cond delay="indefinite"/>
                      </p:stCondLst>
                      <p:childTnLst>
                        <p:par>
                          <p:cTn id="68" fill="hold">
                            <p:stCondLst>
                              <p:cond delay="0"/>
                            </p:stCondLst>
                            <p:childTnLst>
                              <p:par>
                                <p:cTn id="69" presetID="21" presetClass="entr" presetSubtype="1" fill="hold" grpId="0" nodeType="click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wheel(1)">
                                      <p:cBhvr>
                                        <p:cTn id="71" dur="500"/>
                                        <p:tgtEl>
                                          <p:spTgt spid="7"/>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1"/>
                                        </p:tgtEl>
                                        <p:attrNameLst>
                                          <p:attrName>style.visibility</p:attrName>
                                        </p:attrNameLst>
                                      </p:cBhvr>
                                      <p:to>
                                        <p:strVal val="visible"/>
                                      </p:to>
                                    </p:set>
                                    <p:animEffect transition="in" filter="wipe(up)">
                                      <p:cBhvr>
                                        <p:cTn id="74" dur="500"/>
                                        <p:tgtEl>
                                          <p:spTgt spid="31"/>
                                        </p:tgtEl>
                                      </p:cBhvr>
                                    </p:animEffect>
                                  </p:childTnLst>
                                </p:cTn>
                              </p:par>
                            </p:childTnLst>
                          </p:cTn>
                        </p:par>
                        <p:par>
                          <p:cTn id="75" fill="hold">
                            <p:stCondLst>
                              <p:cond delay="500"/>
                            </p:stCondLst>
                            <p:childTnLst>
                              <p:par>
                                <p:cTn id="76" presetID="1" presetClass="entr" presetSubtype="0"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animBg="1"/>
      <p:bldP spid="13" grpId="0" animBg="1"/>
      <p:bldP spid="17" grpId="0"/>
      <p:bldP spid="31" grpId="0" animBg="1"/>
      <p:bldP spid="32" grpId="0" animBg="1"/>
      <p:bldP spid="33"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E5145CE-5787-6D89-E3F8-0316029F522B}"/>
              </a:ext>
            </a:extLst>
          </p:cNvPr>
          <p:cNvSpPr>
            <a:spLocks noGrp="1"/>
          </p:cNvSpPr>
          <p:nvPr>
            <p:ph type="body" sz="quarter" idx="10"/>
          </p:nvPr>
        </p:nvSpPr>
        <p:spPr/>
        <p:txBody>
          <a:bodyPr/>
          <a:lstStyle/>
          <a:p>
            <a:pPr>
              <a:spcAft>
                <a:spcPts val="200"/>
              </a:spcAft>
            </a:pPr>
            <a:r>
              <a:rPr lang="en-US" dirty="0"/>
              <a:t>Single stripping → Fast neutrals (~10% of H</a:t>
            </a:r>
            <a:r>
              <a:rPr lang="en-US" baseline="30000" dirty="0"/>
              <a:t>-</a:t>
            </a:r>
            <a:r>
              <a:rPr lang="en-US" dirty="0"/>
              <a:t> beam current near ion source)</a:t>
            </a:r>
          </a:p>
          <a:p>
            <a:pPr lvl="1"/>
            <a:r>
              <a:rPr lang="en-US" dirty="0"/>
              <a:t>Ballistic flight</a:t>
            </a:r>
          </a:p>
          <a:p>
            <a:pPr>
              <a:spcAft>
                <a:spcPts val="200"/>
              </a:spcAft>
            </a:pPr>
            <a:r>
              <a:rPr lang="en-US" dirty="0"/>
              <a:t>Double stripping → Protons (~0.5% of H</a:t>
            </a:r>
            <a:r>
              <a:rPr lang="en-US" baseline="30000" dirty="0"/>
              <a:t>-</a:t>
            </a:r>
            <a:r>
              <a:rPr lang="en-US" dirty="0"/>
              <a:t> beam current near ion source)</a:t>
            </a:r>
          </a:p>
          <a:p>
            <a:pPr lvl="1"/>
            <a:r>
              <a:rPr lang="en-US" dirty="0"/>
              <a:t>Same envelope as H</a:t>
            </a:r>
            <a:r>
              <a:rPr lang="en-US" baseline="30000" dirty="0"/>
              <a:t>-</a:t>
            </a:r>
          </a:p>
          <a:p>
            <a:endParaRPr lang="en-US" dirty="0"/>
          </a:p>
        </p:txBody>
      </p:sp>
      <p:sp>
        <p:nvSpPr>
          <p:cNvPr id="3" name="Title 2">
            <a:extLst>
              <a:ext uri="{FF2B5EF4-FFF2-40B4-BE49-F238E27FC236}">
                <a16:creationId xmlns:a16="http://schemas.microsoft.com/office/drawing/2014/main" id="{F5740AA6-27BA-3746-3494-5C943AE24F48}"/>
              </a:ext>
            </a:extLst>
          </p:cNvPr>
          <p:cNvSpPr>
            <a:spLocks noGrp="1"/>
          </p:cNvSpPr>
          <p:nvPr>
            <p:ph type="title"/>
          </p:nvPr>
        </p:nvSpPr>
        <p:spPr/>
        <p:txBody>
          <a:bodyPr/>
          <a:lstStyle/>
          <a:p>
            <a:r>
              <a:rPr lang="en-US" dirty="0"/>
              <a:t>Neutrals and protons</a:t>
            </a:r>
          </a:p>
        </p:txBody>
      </p:sp>
      <p:sp>
        <p:nvSpPr>
          <p:cNvPr id="4" name="Text Placeholder 3">
            <a:extLst>
              <a:ext uri="{FF2B5EF4-FFF2-40B4-BE49-F238E27FC236}">
                <a16:creationId xmlns:a16="http://schemas.microsoft.com/office/drawing/2014/main" id="{53D5433F-2550-63D7-F263-1D2BE39F700B}"/>
              </a:ext>
            </a:extLst>
          </p:cNvPr>
          <p:cNvSpPr>
            <a:spLocks noGrp="1"/>
          </p:cNvSpPr>
          <p:nvPr>
            <p:ph type="body" sz="quarter" idx="37"/>
          </p:nvPr>
        </p:nvSpPr>
        <p:spPr/>
        <p:txBody>
          <a:bodyPr>
            <a:normAutofit lnSpcReduction="10000"/>
          </a:bodyPr>
          <a:lstStyle/>
          <a:p>
            <a:r>
              <a:rPr lang="en-US" dirty="0"/>
              <a:t>Electron stripping in H</a:t>
            </a:r>
            <a:r>
              <a:rPr lang="en-US" baseline="30000" dirty="0"/>
              <a:t>-</a:t>
            </a:r>
            <a:r>
              <a:rPr lang="en-US" dirty="0"/>
              <a:t> collisions with gas immediately downstream of ion source extraction region</a:t>
            </a:r>
          </a:p>
        </p:txBody>
      </p:sp>
      <p:sp>
        <p:nvSpPr>
          <p:cNvPr id="5" name="Footer Placeholder 4">
            <a:extLst>
              <a:ext uri="{FF2B5EF4-FFF2-40B4-BE49-F238E27FC236}">
                <a16:creationId xmlns:a16="http://schemas.microsoft.com/office/drawing/2014/main" id="{E6B6531B-68A4-35E2-63EA-772FAD1E5230}"/>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6987411F-12E4-7B8B-8A4F-42BD3120CC98}"/>
              </a:ext>
            </a:extLst>
          </p:cNvPr>
          <p:cNvSpPr>
            <a:spLocks noGrp="1"/>
          </p:cNvSpPr>
          <p:nvPr>
            <p:ph type="sldNum" sz="quarter" idx="40"/>
          </p:nvPr>
        </p:nvSpPr>
        <p:spPr/>
        <p:txBody>
          <a:bodyPr/>
          <a:lstStyle/>
          <a:p>
            <a:fld id="{F4BAA12D-5F28-3140-935A-44BF4B54B6B6}" type="slidenum">
              <a:rPr lang="en-US" smtClean="0"/>
              <a:pPr/>
              <a:t>16</a:t>
            </a:fld>
            <a:endParaRPr lang="en-US" dirty="0"/>
          </a:p>
        </p:txBody>
      </p:sp>
      <p:grpSp>
        <p:nvGrpSpPr>
          <p:cNvPr id="19" name="Group 18">
            <a:extLst>
              <a:ext uri="{FF2B5EF4-FFF2-40B4-BE49-F238E27FC236}">
                <a16:creationId xmlns:a16="http://schemas.microsoft.com/office/drawing/2014/main" id="{FCDF7330-A60E-9F42-F17B-E2A056716A99}"/>
              </a:ext>
            </a:extLst>
          </p:cNvPr>
          <p:cNvGrpSpPr/>
          <p:nvPr/>
        </p:nvGrpSpPr>
        <p:grpSpPr>
          <a:xfrm>
            <a:off x="7235990" y="3194556"/>
            <a:ext cx="4499917" cy="3161793"/>
            <a:chOff x="4332770" y="3177436"/>
            <a:chExt cx="4499917" cy="3161793"/>
          </a:xfrm>
        </p:grpSpPr>
        <p:grpSp>
          <p:nvGrpSpPr>
            <p:cNvPr id="7" name="Group 6">
              <a:extLst>
                <a:ext uri="{FF2B5EF4-FFF2-40B4-BE49-F238E27FC236}">
                  <a16:creationId xmlns:a16="http://schemas.microsoft.com/office/drawing/2014/main" id="{095A4D44-7537-9100-E60F-387E1110CD81}"/>
                </a:ext>
              </a:extLst>
            </p:cNvPr>
            <p:cNvGrpSpPr/>
            <p:nvPr/>
          </p:nvGrpSpPr>
          <p:grpSpPr>
            <a:xfrm>
              <a:off x="4332770" y="3177436"/>
              <a:ext cx="4443333" cy="3161793"/>
              <a:chOff x="229061" y="1761275"/>
              <a:chExt cx="4342939" cy="3090355"/>
            </a:xfrm>
          </p:grpSpPr>
          <p:pic>
            <p:nvPicPr>
              <p:cNvPr id="8" name="Picture 7">
                <a:extLst>
                  <a:ext uri="{FF2B5EF4-FFF2-40B4-BE49-F238E27FC236}">
                    <a16:creationId xmlns:a16="http://schemas.microsoft.com/office/drawing/2014/main" id="{D48695E5-7C3D-59F3-1220-B071CB94F37B}"/>
                  </a:ext>
                </a:extLst>
              </p:cNvPr>
              <p:cNvPicPr>
                <a:picLocks noChangeAspect="1"/>
              </p:cNvPicPr>
              <p:nvPr/>
            </p:nvPicPr>
            <p:blipFill>
              <a:blip r:embed="rId2"/>
              <a:stretch>
                <a:fillRect/>
              </a:stretch>
            </p:blipFill>
            <p:spPr>
              <a:xfrm>
                <a:off x="229061" y="1761275"/>
                <a:ext cx="4342939" cy="2616470"/>
              </a:xfrm>
              <a:prstGeom prst="rect">
                <a:avLst/>
              </a:prstGeom>
            </p:spPr>
          </p:pic>
          <p:grpSp>
            <p:nvGrpSpPr>
              <p:cNvPr id="9" name="Group 8">
                <a:extLst>
                  <a:ext uri="{FF2B5EF4-FFF2-40B4-BE49-F238E27FC236}">
                    <a16:creationId xmlns:a16="http://schemas.microsoft.com/office/drawing/2014/main" id="{194B14A9-E5F4-486F-923A-B6A9E9D25617}"/>
                  </a:ext>
                </a:extLst>
              </p:cNvPr>
              <p:cNvGrpSpPr/>
              <p:nvPr/>
            </p:nvGrpSpPr>
            <p:grpSpPr>
              <a:xfrm>
                <a:off x="347354" y="1897627"/>
                <a:ext cx="3876687" cy="2954003"/>
                <a:chOff x="347354" y="1897627"/>
                <a:chExt cx="3876687" cy="2954003"/>
              </a:xfrm>
            </p:grpSpPr>
            <p:sp>
              <p:nvSpPr>
                <p:cNvPr id="10" name="TextBox 9">
                  <a:extLst>
                    <a:ext uri="{FF2B5EF4-FFF2-40B4-BE49-F238E27FC236}">
                      <a16:creationId xmlns:a16="http://schemas.microsoft.com/office/drawing/2014/main" id="{1704C3DA-36C6-3B46-09B3-7E30AF716488}"/>
                    </a:ext>
                  </a:extLst>
                </p:cNvPr>
                <p:cNvSpPr txBox="1"/>
                <p:nvPr/>
              </p:nvSpPr>
              <p:spPr>
                <a:xfrm>
                  <a:off x="462886" y="1897627"/>
                  <a:ext cx="1214835" cy="330905"/>
                </a:xfrm>
                <a:prstGeom prst="rect">
                  <a:avLst/>
                </a:prstGeom>
                <a:noFill/>
              </p:spPr>
              <p:txBody>
                <a:bodyPr wrap="square" rtlCol="0">
                  <a:spAutoFit/>
                </a:bodyPr>
                <a:lstStyle/>
                <a:p>
                  <a:r>
                    <a:rPr lang="en-US" sz="1600" dirty="0">
                      <a:solidFill>
                        <a:schemeClr val="accent2"/>
                      </a:solidFill>
                    </a:rPr>
                    <a:t>Proton area</a:t>
                  </a:r>
                </a:p>
              </p:txBody>
            </p:sp>
            <p:sp>
              <p:nvSpPr>
                <p:cNvPr id="11" name="TextBox 10">
                  <a:extLst>
                    <a:ext uri="{FF2B5EF4-FFF2-40B4-BE49-F238E27FC236}">
                      <a16:creationId xmlns:a16="http://schemas.microsoft.com/office/drawing/2014/main" id="{3FA0246D-A90C-3627-F312-77696F824707}"/>
                    </a:ext>
                  </a:extLst>
                </p:cNvPr>
                <p:cNvSpPr txBox="1"/>
                <p:nvPr/>
              </p:nvSpPr>
              <p:spPr>
                <a:xfrm>
                  <a:off x="347354" y="4219902"/>
                  <a:ext cx="1390972" cy="631728"/>
                </a:xfrm>
                <a:prstGeom prst="rect">
                  <a:avLst/>
                </a:prstGeom>
                <a:noFill/>
              </p:spPr>
              <p:txBody>
                <a:bodyPr wrap="square" rtlCol="0">
                  <a:spAutoFit/>
                </a:bodyPr>
                <a:lstStyle/>
                <a:p>
                  <a:r>
                    <a:rPr lang="en-US" sz="1800" dirty="0">
                      <a:solidFill>
                        <a:schemeClr val="accent2"/>
                      </a:solidFill>
                    </a:rPr>
                    <a:t>Neutrals area</a:t>
                  </a:r>
                </a:p>
              </p:txBody>
            </p:sp>
            <p:sp>
              <p:nvSpPr>
                <p:cNvPr id="12" name="TextBox 11">
                  <a:extLst>
                    <a:ext uri="{FF2B5EF4-FFF2-40B4-BE49-F238E27FC236}">
                      <a16:creationId xmlns:a16="http://schemas.microsoft.com/office/drawing/2014/main" id="{F5B4140E-6DC1-8A82-A533-C89C545F3961}"/>
                    </a:ext>
                  </a:extLst>
                </p:cNvPr>
                <p:cNvSpPr txBox="1"/>
                <p:nvPr/>
              </p:nvSpPr>
              <p:spPr>
                <a:xfrm>
                  <a:off x="3069627" y="3406639"/>
                  <a:ext cx="1154414" cy="360987"/>
                </a:xfrm>
                <a:prstGeom prst="rect">
                  <a:avLst/>
                </a:prstGeom>
                <a:noFill/>
              </p:spPr>
              <p:txBody>
                <a:bodyPr wrap="square" rtlCol="0">
                  <a:spAutoFit/>
                </a:bodyPr>
                <a:lstStyle/>
                <a:p>
                  <a:r>
                    <a:rPr lang="en-US" sz="1800" dirty="0">
                      <a:solidFill>
                        <a:schemeClr val="accent2"/>
                      </a:solidFill>
                    </a:rPr>
                    <a:t>Noise area</a:t>
                  </a:r>
                </a:p>
              </p:txBody>
            </p:sp>
            <p:cxnSp>
              <p:nvCxnSpPr>
                <p:cNvPr id="13" name="Straight Arrow Connector 12">
                  <a:extLst>
                    <a:ext uri="{FF2B5EF4-FFF2-40B4-BE49-F238E27FC236}">
                      <a16:creationId xmlns:a16="http://schemas.microsoft.com/office/drawing/2014/main" id="{F7E74FFC-5418-946B-58AA-41A8AC1299E6}"/>
                    </a:ext>
                  </a:extLst>
                </p:cNvPr>
                <p:cNvCxnSpPr/>
                <p:nvPr/>
              </p:nvCxnSpPr>
              <p:spPr bwMode="auto">
                <a:xfrm flipV="1">
                  <a:off x="1356852" y="3893574"/>
                  <a:ext cx="759080" cy="484171"/>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4" name="Straight Arrow Connector 13">
                  <a:extLst>
                    <a:ext uri="{FF2B5EF4-FFF2-40B4-BE49-F238E27FC236}">
                      <a16:creationId xmlns:a16="http://schemas.microsoft.com/office/drawing/2014/main" id="{BDCA4D17-0761-1C29-EAAC-8A5FE998F95D}"/>
                    </a:ext>
                  </a:extLst>
                </p:cNvPr>
                <p:cNvCxnSpPr/>
                <p:nvPr/>
              </p:nvCxnSpPr>
              <p:spPr bwMode="auto">
                <a:xfrm>
                  <a:off x="1196606" y="2229399"/>
                  <a:ext cx="622362" cy="40934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cxnSp>
              <p:nvCxnSpPr>
                <p:cNvPr id="15" name="Straight Arrow Connector 14">
                  <a:extLst>
                    <a:ext uri="{FF2B5EF4-FFF2-40B4-BE49-F238E27FC236}">
                      <a16:creationId xmlns:a16="http://schemas.microsoft.com/office/drawing/2014/main" id="{F58360FE-0112-7B75-91F4-E147292E3206}"/>
                    </a:ext>
                  </a:extLst>
                </p:cNvPr>
                <p:cNvCxnSpPr/>
                <p:nvPr/>
              </p:nvCxnSpPr>
              <p:spPr bwMode="auto">
                <a:xfrm>
                  <a:off x="3500284" y="3775971"/>
                  <a:ext cx="495068" cy="193804"/>
                </a:xfrm>
                <a:prstGeom prst="straightConnector1">
                  <a:avLst/>
                </a:prstGeom>
                <a:solidFill>
                  <a:schemeClr val="accent1"/>
                </a:solidFill>
                <a:ln w="9525" cap="flat" cmpd="sng" algn="ctr">
                  <a:solidFill>
                    <a:schemeClr val="tx1"/>
                  </a:solidFill>
                  <a:prstDash val="solid"/>
                  <a:round/>
                  <a:headEnd type="none" w="med" len="med"/>
                  <a:tailEnd type="triangle"/>
                </a:ln>
                <a:effectLst/>
              </p:spPr>
            </p:cxnSp>
          </p:grpSp>
        </p:grpSp>
        <p:sp>
          <p:nvSpPr>
            <p:cNvPr id="16" name="TextBox 15">
              <a:extLst>
                <a:ext uri="{FF2B5EF4-FFF2-40B4-BE49-F238E27FC236}">
                  <a16:creationId xmlns:a16="http://schemas.microsoft.com/office/drawing/2014/main" id="{45F6118E-6211-8AC7-EE8D-1535FEFAB362}"/>
                </a:ext>
              </a:extLst>
            </p:cNvPr>
            <p:cNvSpPr txBox="1"/>
            <p:nvPr/>
          </p:nvSpPr>
          <p:spPr>
            <a:xfrm>
              <a:off x="7732644" y="3321067"/>
              <a:ext cx="1100043" cy="276999"/>
            </a:xfrm>
            <a:prstGeom prst="rect">
              <a:avLst/>
            </a:prstGeom>
            <a:noFill/>
          </p:spPr>
          <p:txBody>
            <a:bodyPr wrap="square" rtlCol="0">
              <a:spAutoFit/>
            </a:bodyPr>
            <a:lstStyle/>
            <a:p>
              <a:r>
                <a:rPr lang="en-US" sz="1200" i="1" dirty="0">
                  <a:solidFill>
                    <a:srgbClr val="7030A0"/>
                  </a:solidFill>
                </a:rPr>
                <a:t>1/12/16 data </a:t>
              </a:r>
            </a:p>
          </p:txBody>
        </p:sp>
        <p:sp>
          <p:nvSpPr>
            <p:cNvPr id="17" name="TextBox 16">
              <a:extLst>
                <a:ext uri="{FF2B5EF4-FFF2-40B4-BE49-F238E27FC236}">
                  <a16:creationId xmlns:a16="http://schemas.microsoft.com/office/drawing/2014/main" id="{8333BB31-5A1E-92B5-545F-195AB1537A95}"/>
                </a:ext>
              </a:extLst>
            </p:cNvPr>
            <p:cNvSpPr txBox="1"/>
            <p:nvPr/>
          </p:nvSpPr>
          <p:spPr>
            <a:xfrm>
              <a:off x="7829551" y="5658669"/>
              <a:ext cx="847725" cy="338554"/>
            </a:xfrm>
            <a:prstGeom prst="rect">
              <a:avLst/>
            </a:prstGeom>
            <a:solidFill>
              <a:schemeClr val="bg1"/>
            </a:solidFill>
          </p:spPr>
          <p:txBody>
            <a:bodyPr wrap="square" rtlCol="0">
              <a:spAutoFit/>
            </a:bodyPr>
            <a:lstStyle/>
            <a:p>
              <a:pPr algn="ctr"/>
              <a:r>
                <a:rPr lang="en-US" sz="1600" dirty="0">
                  <a:solidFill>
                    <a:schemeClr val="accent6">
                      <a:lumMod val="50000"/>
                    </a:schemeClr>
                  </a:solidFill>
                </a:rPr>
                <a:t>x, mm</a:t>
              </a:r>
            </a:p>
          </p:txBody>
        </p:sp>
        <p:sp>
          <p:nvSpPr>
            <p:cNvPr id="18" name="TextBox 17">
              <a:extLst>
                <a:ext uri="{FF2B5EF4-FFF2-40B4-BE49-F238E27FC236}">
                  <a16:creationId xmlns:a16="http://schemas.microsoft.com/office/drawing/2014/main" id="{50B2B543-FC13-54CD-58FB-AC1CC8C708F9}"/>
                </a:ext>
              </a:extLst>
            </p:cNvPr>
            <p:cNvSpPr txBox="1"/>
            <p:nvPr/>
          </p:nvSpPr>
          <p:spPr>
            <a:xfrm rot="16200000">
              <a:off x="4386638" y="3906664"/>
              <a:ext cx="955751" cy="338554"/>
            </a:xfrm>
            <a:prstGeom prst="rect">
              <a:avLst/>
            </a:prstGeom>
            <a:solidFill>
              <a:schemeClr val="bg1"/>
            </a:solidFill>
          </p:spPr>
          <p:txBody>
            <a:bodyPr wrap="square" rtlCol="0">
              <a:spAutoFit/>
            </a:bodyPr>
            <a:lstStyle/>
            <a:p>
              <a:pPr algn="ctr"/>
              <a:r>
                <a:rPr lang="en-US" sz="1600" dirty="0">
                  <a:solidFill>
                    <a:schemeClr val="accent6">
                      <a:lumMod val="50000"/>
                    </a:schemeClr>
                  </a:solidFill>
                </a:rPr>
                <a:t>x’, </a:t>
              </a:r>
              <a:r>
                <a:rPr lang="en-US" sz="1600" dirty="0" err="1">
                  <a:solidFill>
                    <a:schemeClr val="accent6">
                      <a:lumMod val="50000"/>
                    </a:schemeClr>
                  </a:solidFill>
                </a:rPr>
                <a:t>mrad</a:t>
              </a:r>
              <a:endParaRPr lang="en-US" sz="1600" dirty="0">
                <a:solidFill>
                  <a:schemeClr val="accent6">
                    <a:lumMod val="50000"/>
                  </a:schemeClr>
                </a:solidFill>
              </a:endParaRPr>
            </a:p>
          </p:txBody>
        </p:sp>
      </p:grpSp>
      <p:sp>
        <p:nvSpPr>
          <p:cNvPr id="20" name="Right Brace 19">
            <a:extLst>
              <a:ext uri="{FF2B5EF4-FFF2-40B4-BE49-F238E27FC236}">
                <a16:creationId xmlns:a16="http://schemas.microsoft.com/office/drawing/2014/main" id="{29C2CE22-3136-6029-97A8-5FC15FAB7585}"/>
              </a:ext>
            </a:extLst>
          </p:cNvPr>
          <p:cNvSpPr/>
          <p:nvPr/>
        </p:nvSpPr>
        <p:spPr>
          <a:xfrm>
            <a:off x="9738361" y="1594974"/>
            <a:ext cx="220980" cy="107964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5B67BD8F-44DD-4E93-E19D-76F9E6A9C465}"/>
              </a:ext>
            </a:extLst>
          </p:cNvPr>
          <p:cNvSpPr txBox="1"/>
          <p:nvPr/>
        </p:nvSpPr>
        <p:spPr>
          <a:xfrm>
            <a:off x="9980852" y="1827020"/>
            <a:ext cx="1775885" cy="615553"/>
          </a:xfrm>
          <a:prstGeom prst="rect">
            <a:avLst/>
          </a:prstGeom>
          <a:solidFill>
            <a:schemeClr val="accent1"/>
          </a:solidFill>
        </p:spPr>
        <p:txBody>
          <a:bodyPr wrap="square" lIns="91440" tIns="91440" rIns="91440" bIns="91440" rtlCol="0">
            <a:spAutoFit/>
          </a:bodyPr>
          <a:lstStyle/>
          <a:p>
            <a:pPr algn="ctr">
              <a:spcAft>
                <a:spcPts val="800"/>
              </a:spcAft>
            </a:pPr>
            <a:r>
              <a:rPr lang="en-US" sz="1400" b="1" dirty="0">
                <a:solidFill>
                  <a:schemeClr val="bg1"/>
                </a:solidFill>
                <a:latin typeface="Helvetica" pitchFamily="2" charset="0"/>
              </a:rPr>
              <a:t>Estimated with Allison scanner</a:t>
            </a:r>
          </a:p>
        </p:txBody>
      </p:sp>
      <p:sp>
        <p:nvSpPr>
          <p:cNvPr id="22" name="Arrow: Down 21">
            <a:extLst>
              <a:ext uri="{FF2B5EF4-FFF2-40B4-BE49-F238E27FC236}">
                <a16:creationId xmlns:a16="http://schemas.microsoft.com/office/drawing/2014/main" id="{22DADECD-D719-FCD1-7026-8C13FFDE0BAF}"/>
              </a:ext>
            </a:extLst>
          </p:cNvPr>
          <p:cNvSpPr/>
          <p:nvPr/>
        </p:nvSpPr>
        <p:spPr>
          <a:xfrm rot="1601777">
            <a:off x="10583017" y="2560689"/>
            <a:ext cx="299507" cy="55851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a:extLst>
              <a:ext uri="{FF2B5EF4-FFF2-40B4-BE49-F238E27FC236}">
                <a16:creationId xmlns:a16="http://schemas.microsoft.com/office/drawing/2014/main" id="{26CE2C18-505B-1BF3-DFC5-D212874B36CF}"/>
              </a:ext>
            </a:extLst>
          </p:cNvPr>
          <p:cNvGrpSpPr/>
          <p:nvPr/>
        </p:nvGrpSpPr>
        <p:grpSpPr>
          <a:xfrm>
            <a:off x="464143" y="3246587"/>
            <a:ext cx="4257665" cy="3189611"/>
            <a:chOff x="-121241" y="3051722"/>
            <a:chExt cx="4257665" cy="3189611"/>
          </a:xfrm>
        </p:grpSpPr>
        <p:pic>
          <p:nvPicPr>
            <p:cNvPr id="24" name="Picture 23">
              <a:extLst>
                <a:ext uri="{FF2B5EF4-FFF2-40B4-BE49-F238E27FC236}">
                  <a16:creationId xmlns:a16="http://schemas.microsoft.com/office/drawing/2014/main" id="{85C661BA-510C-CAF5-F2B7-179009E40C51}"/>
                </a:ext>
              </a:extLst>
            </p:cNvPr>
            <p:cNvPicPr/>
            <p:nvPr/>
          </p:nvPicPr>
          <p:blipFill rotWithShape="1">
            <a:blip r:embed="rId3" cstate="print">
              <a:extLst>
                <a:ext uri="{28A0092B-C50C-407E-A947-70E740481C1C}">
                  <a14:useLocalDpi xmlns:a14="http://schemas.microsoft.com/office/drawing/2010/main" val="0"/>
                </a:ext>
              </a:extLst>
            </a:blip>
            <a:srcRect l="1831" t="5708" r="48795"/>
            <a:stretch>
              <a:fillRect/>
            </a:stretch>
          </p:blipFill>
          <p:spPr bwMode="auto">
            <a:xfrm>
              <a:off x="-121241" y="3051722"/>
              <a:ext cx="4257665" cy="3189611"/>
            </a:xfrm>
            <a:prstGeom prst="rect">
              <a:avLst/>
            </a:prstGeom>
            <a:noFill/>
            <a:ln>
              <a:noFill/>
            </a:ln>
            <a:extLst>
              <a:ext uri="{53640926-AAD7-44D8-BBD7-CCE9431645EC}">
                <a14:shadowObscured xmlns:a14="http://schemas.microsoft.com/office/drawing/2010/main"/>
              </a:ext>
            </a:extLst>
          </p:spPr>
        </p:pic>
        <p:sp>
          <p:nvSpPr>
            <p:cNvPr id="25" name="Rectangle 24">
              <a:extLst>
                <a:ext uri="{FF2B5EF4-FFF2-40B4-BE49-F238E27FC236}">
                  <a16:creationId xmlns:a16="http://schemas.microsoft.com/office/drawing/2014/main" id="{C3586D7C-045D-43F7-AA91-25D2D5B928A1}"/>
                </a:ext>
              </a:extLst>
            </p:cNvPr>
            <p:cNvSpPr/>
            <p:nvPr/>
          </p:nvSpPr>
          <p:spPr>
            <a:xfrm>
              <a:off x="3518769" y="4750155"/>
              <a:ext cx="617655" cy="70395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D0EB2C2B-AC00-FCB1-4BC9-280F4DAD817A}"/>
              </a:ext>
            </a:extLst>
          </p:cNvPr>
          <p:cNvGrpSpPr/>
          <p:nvPr/>
        </p:nvGrpSpPr>
        <p:grpSpPr>
          <a:xfrm>
            <a:off x="4209822" y="3396512"/>
            <a:ext cx="2956911" cy="2673926"/>
            <a:chOff x="3869884" y="1564551"/>
            <a:chExt cx="5179566" cy="4683866"/>
          </a:xfrm>
        </p:grpSpPr>
        <p:pic>
          <p:nvPicPr>
            <p:cNvPr id="30" name="Picture 29">
              <a:extLst>
                <a:ext uri="{FF2B5EF4-FFF2-40B4-BE49-F238E27FC236}">
                  <a16:creationId xmlns:a16="http://schemas.microsoft.com/office/drawing/2014/main" id="{9D2D10B7-2772-02AB-214E-396373FE839A}"/>
                </a:ext>
              </a:extLst>
            </p:cNvPr>
            <p:cNvPicPr>
              <a:picLocks noChangeAspect="1"/>
            </p:cNvPicPr>
            <p:nvPr/>
          </p:nvPicPr>
          <p:blipFill>
            <a:blip r:embed="rId4"/>
            <a:srcRect t="7829" b="9283"/>
            <a:stretch>
              <a:fillRect/>
            </a:stretch>
          </p:blipFill>
          <p:spPr>
            <a:xfrm>
              <a:off x="3869884" y="1564551"/>
              <a:ext cx="4520696" cy="4683866"/>
            </a:xfrm>
            <a:prstGeom prst="rect">
              <a:avLst/>
            </a:prstGeom>
          </p:spPr>
        </p:pic>
        <p:sp>
          <p:nvSpPr>
            <p:cNvPr id="31" name="Freeform: Shape 30">
              <a:extLst>
                <a:ext uri="{FF2B5EF4-FFF2-40B4-BE49-F238E27FC236}">
                  <a16:creationId xmlns:a16="http://schemas.microsoft.com/office/drawing/2014/main" id="{8402945C-3E82-610E-F101-D94021AAC4EA}"/>
                </a:ext>
              </a:extLst>
            </p:cNvPr>
            <p:cNvSpPr/>
            <p:nvPr/>
          </p:nvSpPr>
          <p:spPr>
            <a:xfrm rot="18060000" flipV="1">
              <a:off x="5043182" y="3427090"/>
              <a:ext cx="2174101" cy="521120"/>
            </a:xfrm>
            <a:custGeom>
              <a:avLst/>
              <a:gdLst>
                <a:gd name="csX0" fmla="*/ 0 w 2168434"/>
                <a:gd name="csY0" fmla="*/ 585962 h 585962"/>
                <a:gd name="csX1" fmla="*/ 238864 w 2168434"/>
                <a:gd name="csY1" fmla="*/ 432940 h 585962"/>
                <a:gd name="csX2" fmla="*/ 750181 w 2168434"/>
                <a:gd name="csY2" fmla="*/ 205273 h 585962"/>
                <a:gd name="csX3" fmla="*/ 1380931 w 2168434"/>
                <a:gd name="csY3" fmla="*/ 48519 h 585962"/>
                <a:gd name="csX4" fmla="*/ 1720565 w 2168434"/>
                <a:gd name="csY4" fmla="*/ 22393 h 585962"/>
                <a:gd name="csX5" fmla="*/ 2168434 w 2168434"/>
                <a:gd name="csY5" fmla="*/ 0 h 585962"/>
              </a:gdLst>
              <a:ahLst/>
              <a:cxnLst>
                <a:cxn ang="0">
                  <a:pos x="csX0" y="csY0"/>
                </a:cxn>
                <a:cxn ang="0">
                  <a:pos x="csX1" y="csY1"/>
                </a:cxn>
                <a:cxn ang="0">
                  <a:pos x="csX2" y="csY2"/>
                </a:cxn>
                <a:cxn ang="0">
                  <a:pos x="csX3" y="csY3"/>
                </a:cxn>
                <a:cxn ang="0">
                  <a:pos x="csX4" y="csY4"/>
                </a:cxn>
                <a:cxn ang="0">
                  <a:pos x="csX5" y="csY5"/>
                </a:cxn>
              </a:cxnLst>
              <a:rect l="l" t="t" r="r" b="b"/>
              <a:pathLst>
                <a:path w="2168434" h="585962">
                  <a:moveTo>
                    <a:pt x="0" y="585962"/>
                  </a:moveTo>
                  <a:cubicBezTo>
                    <a:pt x="56917" y="541175"/>
                    <a:pt x="113834" y="496388"/>
                    <a:pt x="238864" y="432940"/>
                  </a:cubicBezTo>
                  <a:cubicBezTo>
                    <a:pt x="363894" y="369492"/>
                    <a:pt x="559837" y="269343"/>
                    <a:pt x="750181" y="205273"/>
                  </a:cubicBezTo>
                  <a:cubicBezTo>
                    <a:pt x="940525" y="141203"/>
                    <a:pt x="1219200" y="78999"/>
                    <a:pt x="1380931" y="48519"/>
                  </a:cubicBezTo>
                  <a:cubicBezTo>
                    <a:pt x="1542662" y="18039"/>
                    <a:pt x="1589314" y="30480"/>
                    <a:pt x="1720565" y="22393"/>
                  </a:cubicBezTo>
                  <a:cubicBezTo>
                    <a:pt x="1851816" y="14306"/>
                    <a:pt x="2010125" y="7153"/>
                    <a:pt x="2168434" y="0"/>
                  </a:cubicBezTo>
                </a:path>
              </a:pathLst>
            </a:custGeom>
            <a:noFill/>
            <a:ln w="9525">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98B60773-DB07-D285-0CCE-88C46BF3E316}"/>
                </a:ext>
              </a:extLst>
            </p:cNvPr>
            <p:cNvSpPr txBox="1"/>
            <p:nvPr/>
          </p:nvSpPr>
          <p:spPr>
            <a:xfrm>
              <a:off x="8425848" y="3703292"/>
              <a:ext cx="623602" cy="485214"/>
            </a:xfrm>
            <a:prstGeom prst="rect">
              <a:avLst/>
            </a:prstGeom>
            <a:noFill/>
          </p:spPr>
          <p:txBody>
            <a:bodyPr wrap="square" lIns="0" tIns="0" rIns="0" bIns="0" rtlCol="0">
              <a:spAutoFit/>
            </a:bodyPr>
            <a:lstStyle/>
            <a:p>
              <a:r>
                <a:rPr lang="en-US" b="1" dirty="0"/>
                <a:t>H</a:t>
              </a:r>
              <a:r>
                <a:rPr lang="en-US" b="1" baseline="30000" dirty="0"/>
                <a:t>-</a:t>
              </a:r>
              <a:endParaRPr lang="en-US" b="1" dirty="0"/>
            </a:p>
          </p:txBody>
        </p:sp>
        <p:sp>
          <p:nvSpPr>
            <p:cNvPr id="33" name="TextBox 32">
              <a:extLst>
                <a:ext uri="{FF2B5EF4-FFF2-40B4-BE49-F238E27FC236}">
                  <a16:creationId xmlns:a16="http://schemas.microsoft.com/office/drawing/2014/main" id="{77E7017C-E7C2-39B9-3F44-9F31D321EB34}"/>
                </a:ext>
              </a:extLst>
            </p:cNvPr>
            <p:cNvSpPr txBox="1"/>
            <p:nvPr/>
          </p:nvSpPr>
          <p:spPr>
            <a:xfrm>
              <a:off x="7849685" y="2710087"/>
              <a:ext cx="651223" cy="485214"/>
            </a:xfrm>
            <a:prstGeom prst="rect">
              <a:avLst/>
            </a:prstGeom>
            <a:noFill/>
          </p:spPr>
          <p:txBody>
            <a:bodyPr wrap="square" lIns="0" tIns="0" rIns="0" bIns="0" rtlCol="0">
              <a:spAutoFit/>
            </a:bodyPr>
            <a:lstStyle/>
            <a:p>
              <a:r>
                <a:rPr lang="en-US" b="1" dirty="0"/>
                <a:t>H</a:t>
              </a:r>
              <a:r>
                <a:rPr lang="en-US" b="1" baseline="30000" dirty="0"/>
                <a:t>0</a:t>
              </a:r>
              <a:endParaRPr lang="en-US" b="1" dirty="0"/>
            </a:p>
          </p:txBody>
        </p:sp>
        <p:sp>
          <p:nvSpPr>
            <p:cNvPr id="34" name="TextBox 33">
              <a:extLst>
                <a:ext uri="{FF2B5EF4-FFF2-40B4-BE49-F238E27FC236}">
                  <a16:creationId xmlns:a16="http://schemas.microsoft.com/office/drawing/2014/main" id="{EF0BCB79-B4D2-E3AE-4B1C-11FCD8118334}"/>
                </a:ext>
              </a:extLst>
            </p:cNvPr>
            <p:cNvSpPr txBox="1"/>
            <p:nvPr/>
          </p:nvSpPr>
          <p:spPr>
            <a:xfrm>
              <a:off x="6709095" y="2391865"/>
              <a:ext cx="651223" cy="485214"/>
            </a:xfrm>
            <a:prstGeom prst="rect">
              <a:avLst/>
            </a:prstGeom>
            <a:noFill/>
          </p:spPr>
          <p:txBody>
            <a:bodyPr wrap="square" lIns="0" tIns="0" rIns="0" bIns="0" rtlCol="0">
              <a:spAutoFit/>
            </a:bodyPr>
            <a:lstStyle/>
            <a:p>
              <a:r>
                <a:rPr lang="en-US" b="1" dirty="0">
                  <a:solidFill>
                    <a:schemeClr val="bg1"/>
                  </a:solidFill>
                </a:rPr>
                <a:t>H</a:t>
              </a:r>
              <a:r>
                <a:rPr lang="en-US" b="1" baseline="30000" dirty="0">
                  <a:solidFill>
                    <a:schemeClr val="bg1"/>
                  </a:solidFill>
                </a:rPr>
                <a:t>+</a:t>
              </a:r>
              <a:endParaRPr lang="en-US" b="1" dirty="0">
                <a:solidFill>
                  <a:schemeClr val="bg1"/>
                </a:solidFill>
              </a:endParaRPr>
            </a:p>
          </p:txBody>
        </p:sp>
      </p:grpSp>
      <p:sp>
        <p:nvSpPr>
          <p:cNvPr id="35" name="Arrow: Curved Right 34">
            <a:extLst>
              <a:ext uri="{FF2B5EF4-FFF2-40B4-BE49-F238E27FC236}">
                <a16:creationId xmlns:a16="http://schemas.microsoft.com/office/drawing/2014/main" id="{00DB0134-D444-361A-E90C-7463B3B43650}"/>
              </a:ext>
            </a:extLst>
          </p:cNvPr>
          <p:cNvSpPr/>
          <p:nvPr/>
        </p:nvSpPr>
        <p:spPr>
          <a:xfrm>
            <a:off x="348740" y="1909114"/>
            <a:ext cx="734972" cy="1417320"/>
          </a:xfrm>
          <a:prstGeom prst="curvedRightArrow">
            <a:avLst>
              <a:gd name="adj1" fmla="val 25000"/>
              <a:gd name="adj2" fmla="val 55225"/>
              <a:gd name="adj3" fmla="val 3122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TextBox 35">
            <a:extLst>
              <a:ext uri="{FF2B5EF4-FFF2-40B4-BE49-F238E27FC236}">
                <a16:creationId xmlns:a16="http://schemas.microsoft.com/office/drawing/2014/main" id="{5B201ABC-CE6D-4B0A-6288-3E023CBE7837}"/>
              </a:ext>
            </a:extLst>
          </p:cNvPr>
          <p:cNvSpPr txBox="1"/>
          <p:nvPr/>
        </p:nvSpPr>
        <p:spPr>
          <a:xfrm>
            <a:off x="1407396" y="2926324"/>
            <a:ext cx="4345704" cy="430887"/>
          </a:xfrm>
          <a:prstGeom prst="rect">
            <a:avLst/>
          </a:prstGeom>
          <a:solidFill>
            <a:schemeClr val="accent1"/>
          </a:solidFill>
        </p:spPr>
        <p:txBody>
          <a:bodyPr wrap="square" lIns="91440" tIns="91440" rIns="91440" bIns="91440" rtlCol="0">
            <a:spAutoFit/>
          </a:bodyPr>
          <a:lstStyle/>
          <a:p>
            <a:pPr algn="ctr">
              <a:spcAft>
                <a:spcPts val="800"/>
              </a:spcAft>
            </a:pPr>
            <a:r>
              <a:rPr lang="en-US" sz="1600" b="1" dirty="0">
                <a:solidFill>
                  <a:schemeClr val="bg1"/>
                </a:solidFill>
                <a:latin typeface="Helvetica" pitchFamily="2" charset="0"/>
              </a:rPr>
              <a:t>Bending magnet naturally ‘filters’ them out</a:t>
            </a:r>
          </a:p>
        </p:txBody>
      </p:sp>
      <p:cxnSp>
        <p:nvCxnSpPr>
          <p:cNvPr id="38" name="Straight Connector 37">
            <a:extLst>
              <a:ext uri="{FF2B5EF4-FFF2-40B4-BE49-F238E27FC236}">
                <a16:creationId xmlns:a16="http://schemas.microsoft.com/office/drawing/2014/main" id="{316C8755-CC2E-8C68-18BF-ABF52BCDBA9D}"/>
              </a:ext>
            </a:extLst>
          </p:cNvPr>
          <p:cNvCxnSpPr>
            <a:cxnSpLocks/>
          </p:cNvCxnSpPr>
          <p:nvPr/>
        </p:nvCxnSpPr>
        <p:spPr>
          <a:xfrm flipV="1">
            <a:off x="3445880" y="3396512"/>
            <a:ext cx="772382" cy="5277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E1B2730E-57E8-0E61-00B9-8EEAC91152B8}"/>
              </a:ext>
            </a:extLst>
          </p:cNvPr>
          <p:cNvCxnSpPr>
            <a:cxnSpLocks/>
          </p:cNvCxnSpPr>
          <p:nvPr/>
        </p:nvCxnSpPr>
        <p:spPr>
          <a:xfrm>
            <a:off x="3458663" y="4535670"/>
            <a:ext cx="727422" cy="1497513"/>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1" name="Rectangle 40">
            <a:extLst>
              <a:ext uri="{FF2B5EF4-FFF2-40B4-BE49-F238E27FC236}">
                <a16:creationId xmlns:a16="http://schemas.microsoft.com/office/drawing/2014/main" id="{F3BC9B4E-CF7B-EF5D-5826-3B629B63394B}"/>
              </a:ext>
            </a:extLst>
          </p:cNvPr>
          <p:cNvSpPr/>
          <p:nvPr/>
        </p:nvSpPr>
        <p:spPr>
          <a:xfrm>
            <a:off x="3445880" y="3924300"/>
            <a:ext cx="763942" cy="599256"/>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257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32"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circle(out)">
                                      <p:cBhvr>
                                        <p:cTn id="7" dur="1000"/>
                                        <p:tgtEl>
                                          <p:spTgt spid="20"/>
                                        </p:tgtEl>
                                      </p:cBhvr>
                                    </p:animEffect>
                                  </p:childTnLst>
                                </p:cTn>
                              </p:par>
                            </p:childTnLst>
                          </p:cTn>
                        </p:par>
                        <p:par>
                          <p:cTn id="8" fill="hold">
                            <p:stCondLst>
                              <p:cond delay="1000"/>
                            </p:stCondLst>
                            <p:childTnLst>
                              <p:par>
                                <p:cTn id="9" presetID="2" presetClass="entr" presetSubtype="3"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2" fill="hold" grpId="0" nodeType="after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wipe(right)">
                                      <p:cBhvr>
                                        <p:cTn id="16" dur="500"/>
                                        <p:tgtEl>
                                          <p:spTgt spid="22"/>
                                        </p:tgtEl>
                                      </p:cBhvr>
                                    </p:animEffect>
                                  </p:childTnLst>
                                </p:cTn>
                              </p:par>
                            </p:childTnLst>
                          </p:cTn>
                        </p:par>
                        <p:par>
                          <p:cTn id="17" fill="hold">
                            <p:stCondLst>
                              <p:cond delay="2000"/>
                            </p:stCondLst>
                            <p:childTnLst>
                              <p:par>
                                <p:cTn id="18" presetID="1" presetClass="entr" presetSubtype="0" fill="hold" nodeType="afterEffect">
                                  <p:stCondLst>
                                    <p:cond delay="0"/>
                                  </p:stCondLst>
                                  <p:childTnLst>
                                    <p:set>
                                      <p:cBhvr>
                                        <p:cTn id="19" dur="1" fill="hold">
                                          <p:stCondLst>
                                            <p:cond delay="0"/>
                                          </p:stCondLst>
                                        </p:cTn>
                                        <p:tgtEl>
                                          <p:spTgt spid="19"/>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wipe(up)">
                                      <p:cBhvr>
                                        <p:cTn id="24" dur="500"/>
                                        <p:tgtEl>
                                          <p:spTgt spid="35"/>
                                        </p:tgtEl>
                                      </p:cBhvr>
                                    </p:animEffect>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36"/>
                                        </p:tgtEl>
                                        <p:attrNameLst>
                                          <p:attrName>style.visibility</p:attrName>
                                        </p:attrNameLst>
                                      </p:cBhvr>
                                      <p:to>
                                        <p:strVal val="visible"/>
                                      </p:to>
                                    </p:set>
                                    <p:animEffect transition="in" filter="wipe(left)">
                                      <p:cBhvr>
                                        <p:cTn id="28" dur="500"/>
                                        <p:tgtEl>
                                          <p:spTgt spid="36"/>
                                        </p:tgtEl>
                                      </p:cBhvr>
                                    </p:animEffect>
                                  </p:childTnLst>
                                </p:cTn>
                              </p:par>
                            </p:childTnLst>
                          </p:cTn>
                        </p:par>
                        <p:par>
                          <p:cTn id="29" fill="hold">
                            <p:stCondLst>
                              <p:cond delay="1000"/>
                            </p:stCondLst>
                            <p:childTnLst>
                              <p:par>
                                <p:cTn id="30" presetID="10" presetClass="entr" presetSubtype="0"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1" repeatCount="200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animEffect transition="in" filter="wheel(1)">
                                      <p:cBhvr>
                                        <p:cTn id="37" dur="500"/>
                                        <p:tgtEl>
                                          <p:spTgt spid="41"/>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38"/>
                                        </p:tgtEl>
                                        <p:attrNameLst>
                                          <p:attrName>style.visibility</p:attrName>
                                        </p:attrNameLst>
                                      </p:cBhvr>
                                      <p:to>
                                        <p:strVal val="visible"/>
                                      </p:to>
                                    </p:set>
                                    <p:animEffect transition="in" filter="wipe(left)">
                                      <p:cBhvr>
                                        <p:cTn id="41" dur="500"/>
                                        <p:tgtEl>
                                          <p:spTgt spid="38"/>
                                        </p:tgtEl>
                                      </p:cBhvr>
                                    </p:animEffect>
                                  </p:childTnLst>
                                </p:cTn>
                              </p:par>
                              <p:par>
                                <p:cTn id="42" presetID="22" presetClass="entr" presetSubtype="8" fill="hold" nodeType="withEffect">
                                  <p:stCondLst>
                                    <p:cond delay="0"/>
                                  </p:stCondLst>
                                  <p:childTnLst>
                                    <p:set>
                                      <p:cBhvr>
                                        <p:cTn id="43" dur="1" fill="hold">
                                          <p:stCondLst>
                                            <p:cond delay="0"/>
                                          </p:stCondLst>
                                        </p:cTn>
                                        <p:tgtEl>
                                          <p:spTgt spid="39"/>
                                        </p:tgtEl>
                                        <p:attrNameLst>
                                          <p:attrName>style.visibility</p:attrName>
                                        </p:attrNameLst>
                                      </p:cBhvr>
                                      <p:to>
                                        <p:strVal val="visible"/>
                                      </p:to>
                                    </p:set>
                                    <p:animEffect transition="in" filter="wipe(left)">
                                      <p:cBhvr>
                                        <p:cTn id="44" dur="500"/>
                                        <p:tgtEl>
                                          <p:spTgt spid="39"/>
                                        </p:tgtEl>
                                      </p:cBhvr>
                                    </p:animEffect>
                                  </p:childTnLst>
                                </p:cTn>
                              </p:par>
                              <p:par>
                                <p:cTn id="45" presetID="53" presetClass="entr" presetSubtype="16" fill="hold" nodeType="withEffect">
                                  <p:stCondLst>
                                    <p:cond delay="25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Effect transition="in" filter="fade">
                                      <p:cBhvr>
                                        <p:cTn id="49" dur="500"/>
                                        <p:tgtEl>
                                          <p:spTgt spid="29"/>
                                        </p:tgtEl>
                                      </p:cBhvr>
                                    </p:animEffect>
                                  </p:childTnLst>
                                </p:cTn>
                              </p:par>
                            </p:childTnLst>
                          </p:cTn>
                        </p:par>
                        <p:par>
                          <p:cTn id="50" fill="hold">
                            <p:stCondLst>
                              <p:cond delay="1750"/>
                            </p:stCondLst>
                            <p:childTnLst>
                              <p:par>
                                <p:cTn id="51" presetID="10" presetClass="exit" presetSubtype="0" fill="hold" grpId="1" nodeType="afterEffect">
                                  <p:stCondLst>
                                    <p:cond delay="0"/>
                                  </p:stCondLst>
                                  <p:childTnLst>
                                    <p:animEffect transition="out" filter="fade">
                                      <p:cBhvr>
                                        <p:cTn id="52" dur="500"/>
                                        <p:tgtEl>
                                          <p:spTgt spid="41"/>
                                        </p:tgtEl>
                                      </p:cBhvr>
                                    </p:animEffect>
                                    <p:set>
                                      <p:cBhvr>
                                        <p:cTn id="53" dur="1" fill="hold">
                                          <p:stCondLst>
                                            <p:cond delay="499"/>
                                          </p:stCondLst>
                                        </p:cTn>
                                        <p:tgtEl>
                                          <p:spTgt spid="41"/>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38"/>
                                        </p:tgtEl>
                                      </p:cBhvr>
                                    </p:animEffect>
                                    <p:set>
                                      <p:cBhvr>
                                        <p:cTn id="56" dur="1" fill="hold">
                                          <p:stCondLst>
                                            <p:cond delay="499"/>
                                          </p:stCondLst>
                                        </p:cTn>
                                        <p:tgtEl>
                                          <p:spTgt spid="38"/>
                                        </p:tgtEl>
                                        <p:attrNameLst>
                                          <p:attrName>style.visibility</p:attrName>
                                        </p:attrNameLst>
                                      </p:cBhvr>
                                      <p:to>
                                        <p:strVal val="hidden"/>
                                      </p:to>
                                    </p:set>
                                  </p:childTnLst>
                                </p:cTn>
                              </p:par>
                              <p:par>
                                <p:cTn id="57" presetID="10" presetClass="exit" presetSubtype="0" fill="hold" nodeType="withEffect">
                                  <p:stCondLst>
                                    <p:cond delay="0"/>
                                  </p:stCondLst>
                                  <p:childTnLst>
                                    <p:animEffect transition="out" filter="fade">
                                      <p:cBhvr>
                                        <p:cTn id="58" dur="500"/>
                                        <p:tgtEl>
                                          <p:spTgt spid="39"/>
                                        </p:tgtEl>
                                      </p:cBhvr>
                                    </p:animEffect>
                                    <p:set>
                                      <p:cBhvr>
                                        <p:cTn id="59" dur="1" fill="hold">
                                          <p:stCondLst>
                                            <p:cond delay="499"/>
                                          </p:stCondLst>
                                        </p:cTn>
                                        <p:tgtEl>
                                          <p:spTgt spid="39"/>
                                        </p:tgtEl>
                                        <p:attrNameLst>
                                          <p:attrName>style.visibility</p:attrName>
                                        </p:attrNameLst>
                                      </p:cBhvr>
                                      <p:to>
                                        <p:strVal val="hidden"/>
                                      </p:to>
                                    </p:set>
                                  </p:childTnLst>
                                </p:cTn>
                              </p:par>
                              <p:par>
                                <p:cTn id="60" presetID="10" presetClass="exit" presetSubtype="0" fill="hold" nodeType="withEffect">
                                  <p:stCondLst>
                                    <p:cond delay="0"/>
                                  </p:stCondLst>
                                  <p:childTnLst>
                                    <p:animEffect transition="out" filter="fade">
                                      <p:cBhvr>
                                        <p:cTn id="61" dur="500"/>
                                        <p:tgtEl>
                                          <p:spTgt spid="26"/>
                                        </p:tgtEl>
                                      </p:cBhvr>
                                    </p:animEffect>
                                    <p:set>
                                      <p:cBhvr>
                                        <p:cTn id="62" dur="1" fill="hold">
                                          <p:stCondLst>
                                            <p:cond delay="499"/>
                                          </p:stCondLst>
                                        </p:cTn>
                                        <p:tgtEl>
                                          <p:spTgt spid="26"/>
                                        </p:tgtEl>
                                        <p:attrNameLst>
                                          <p:attrName>style.visibility</p:attrName>
                                        </p:attrNameLst>
                                      </p:cBhvr>
                                      <p:to>
                                        <p:strVal val="hidden"/>
                                      </p:to>
                                    </p:set>
                                  </p:childTnLst>
                                </p:cTn>
                              </p:par>
                              <p:par>
                                <p:cTn id="63" presetID="42" presetClass="path" presetSubtype="0" accel="50000" decel="50000" fill="hold" nodeType="withEffect">
                                  <p:stCondLst>
                                    <p:cond delay="0"/>
                                  </p:stCondLst>
                                  <p:childTnLst>
                                    <p:animMotion origin="layout" path="M 3.54167E-6 2.22222E-6 L -0.15599 0.00139 " pathEditMode="relative" rAng="0" ptsTypes="AA">
                                      <p:cBhvr>
                                        <p:cTn id="64" dur="1500" fill="hold"/>
                                        <p:tgtEl>
                                          <p:spTgt spid="29"/>
                                        </p:tgtEl>
                                        <p:attrNameLst>
                                          <p:attrName>ppt_x</p:attrName>
                                          <p:attrName>ppt_y</p:attrName>
                                        </p:attrNameLst>
                                      </p:cBhvr>
                                      <p:rCtr x="-7799" y="6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35" grpId="0" animBg="1"/>
      <p:bldP spid="36" grpId="0" animBg="1"/>
      <p:bldP spid="41" grpId="0" animBg="1"/>
      <p:bldP spid="41"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67A0B-9584-7881-3ED1-30309B90BF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125F0A1-1D38-2A68-81F2-31061F8F97EF}"/>
              </a:ext>
            </a:extLst>
          </p:cNvPr>
          <p:cNvSpPr>
            <a:spLocks noGrp="1"/>
          </p:cNvSpPr>
          <p:nvPr>
            <p:ph type="body" sz="quarter" idx="10"/>
          </p:nvPr>
        </p:nvSpPr>
        <p:spPr>
          <a:xfrm>
            <a:off x="1163213" y="1540253"/>
            <a:ext cx="7650778" cy="4655566"/>
          </a:xfrm>
        </p:spPr>
        <p:txBody>
          <a:bodyPr/>
          <a:lstStyle/>
          <a:p>
            <a:r>
              <a:rPr lang="en-US" dirty="0"/>
              <a:t>Design determining factors</a:t>
            </a:r>
          </a:p>
          <a:p>
            <a:pPr lvl="1"/>
            <a:r>
              <a:rPr lang="en-US" dirty="0"/>
              <a:t>Bunch-by-bunch chopping system</a:t>
            </a:r>
          </a:p>
        </p:txBody>
      </p:sp>
      <p:sp>
        <p:nvSpPr>
          <p:cNvPr id="3" name="Title 2">
            <a:extLst>
              <a:ext uri="{FF2B5EF4-FFF2-40B4-BE49-F238E27FC236}">
                <a16:creationId xmlns:a16="http://schemas.microsoft.com/office/drawing/2014/main" id="{A164BCE6-9C66-AA73-660D-2D515526F0DE}"/>
              </a:ext>
            </a:extLst>
          </p:cNvPr>
          <p:cNvSpPr>
            <a:spLocks noGrp="1"/>
          </p:cNvSpPr>
          <p:nvPr>
            <p:ph type="title"/>
          </p:nvPr>
        </p:nvSpPr>
        <p:spPr/>
        <p:txBody>
          <a:bodyPr/>
          <a:lstStyle/>
          <a:p>
            <a:r>
              <a:rPr lang="en-US" dirty="0"/>
              <a:t>Medium Energy Beam Transport (MEBT)</a:t>
            </a:r>
          </a:p>
        </p:txBody>
      </p:sp>
      <p:sp>
        <p:nvSpPr>
          <p:cNvPr id="4" name="Text Placeholder 3">
            <a:extLst>
              <a:ext uri="{FF2B5EF4-FFF2-40B4-BE49-F238E27FC236}">
                <a16:creationId xmlns:a16="http://schemas.microsoft.com/office/drawing/2014/main" id="{F1582AE6-CE00-FF67-A683-74779D8D6003}"/>
              </a:ext>
            </a:extLst>
          </p:cNvPr>
          <p:cNvSpPr>
            <a:spLocks noGrp="1"/>
          </p:cNvSpPr>
          <p:nvPr>
            <p:ph type="body" sz="quarter" idx="37"/>
          </p:nvPr>
        </p:nvSpPr>
        <p:spPr/>
        <p:txBody>
          <a:bodyPr/>
          <a:lstStyle/>
          <a:p>
            <a:r>
              <a:rPr lang="en-US" dirty="0"/>
              <a:t>A long MEBT for </a:t>
            </a:r>
            <a:r>
              <a:rPr lang="en-US" dirty="0">
                <a:solidFill>
                  <a:schemeClr val="accent1"/>
                </a:solidFill>
              </a:rPr>
              <a:t>bunch-by-bunch chopping </a:t>
            </a:r>
            <a:r>
              <a:rPr lang="en-US" dirty="0"/>
              <a:t>and SRF protection</a:t>
            </a:r>
          </a:p>
        </p:txBody>
      </p:sp>
      <p:sp>
        <p:nvSpPr>
          <p:cNvPr id="5" name="Footer Placeholder 4">
            <a:extLst>
              <a:ext uri="{FF2B5EF4-FFF2-40B4-BE49-F238E27FC236}">
                <a16:creationId xmlns:a16="http://schemas.microsoft.com/office/drawing/2014/main" id="{28E680DA-DCC2-904D-FA8E-8F5C6EE0105B}"/>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D211C976-987B-5795-DBD6-729E48CDA3EA}"/>
              </a:ext>
            </a:extLst>
          </p:cNvPr>
          <p:cNvSpPr>
            <a:spLocks noGrp="1"/>
          </p:cNvSpPr>
          <p:nvPr>
            <p:ph type="sldNum" sz="quarter" idx="40"/>
          </p:nvPr>
        </p:nvSpPr>
        <p:spPr/>
        <p:txBody>
          <a:bodyPr/>
          <a:lstStyle/>
          <a:p>
            <a:fld id="{F4BAA12D-5F28-3140-935A-44BF4B54B6B6}" type="slidenum">
              <a:rPr lang="en-US" smtClean="0"/>
              <a:pPr/>
              <a:t>17</a:t>
            </a:fld>
            <a:endParaRPr lang="en-US" dirty="0"/>
          </a:p>
        </p:txBody>
      </p:sp>
      <p:sp>
        <p:nvSpPr>
          <p:cNvPr id="8" name="TextBox 7">
            <a:extLst>
              <a:ext uri="{FF2B5EF4-FFF2-40B4-BE49-F238E27FC236}">
                <a16:creationId xmlns:a16="http://schemas.microsoft.com/office/drawing/2014/main" id="{826E82BE-C89F-FC86-168D-FDC81F166527}"/>
              </a:ext>
            </a:extLst>
          </p:cNvPr>
          <p:cNvSpPr txBox="1"/>
          <p:nvPr/>
        </p:nvSpPr>
        <p:spPr>
          <a:xfrm>
            <a:off x="5773230" y="1910329"/>
            <a:ext cx="1385871" cy="338554"/>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2 kickers</a:t>
            </a:r>
          </a:p>
        </p:txBody>
      </p:sp>
      <p:sp>
        <p:nvSpPr>
          <p:cNvPr id="12" name="TextBox 11">
            <a:extLst>
              <a:ext uri="{FF2B5EF4-FFF2-40B4-BE49-F238E27FC236}">
                <a16:creationId xmlns:a16="http://schemas.microsoft.com/office/drawing/2014/main" id="{1007B873-E8F6-9CAB-DA2A-716D84FB478A}"/>
              </a:ext>
            </a:extLst>
          </p:cNvPr>
          <p:cNvSpPr txBox="1"/>
          <p:nvPr/>
        </p:nvSpPr>
        <p:spPr>
          <a:xfrm>
            <a:off x="3549888" y="2438542"/>
            <a:ext cx="3273423" cy="830997"/>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Large &amp; complicated absorber capable of sustaining 21 kW of beam power continuously</a:t>
            </a:r>
          </a:p>
        </p:txBody>
      </p:sp>
      <p:sp>
        <p:nvSpPr>
          <p:cNvPr id="14" name="Arrow: Right 13">
            <a:extLst>
              <a:ext uri="{FF2B5EF4-FFF2-40B4-BE49-F238E27FC236}">
                <a16:creationId xmlns:a16="http://schemas.microsoft.com/office/drawing/2014/main" id="{8B3024FA-FEDC-0C2B-BE55-1CE391C9E33A}"/>
              </a:ext>
            </a:extLst>
          </p:cNvPr>
          <p:cNvSpPr/>
          <p:nvPr/>
        </p:nvSpPr>
        <p:spPr>
          <a:xfrm>
            <a:off x="5076285" y="1955853"/>
            <a:ext cx="565432"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Bent 12">
            <a:extLst>
              <a:ext uri="{FF2B5EF4-FFF2-40B4-BE49-F238E27FC236}">
                <a16:creationId xmlns:a16="http://schemas.microsoft.com/office/drawing/2014/main" id="{CDD7E144-31AB-D6A9-2C41-F2F1E653D60F}"/>
              </a:ext>
            </a:extLst>
          </p:cNvPr>
          <p:cNvSpPr/>
          <p:nvPr/>
        </p:nvSpPr>
        <p:spPr>
          <a:xfrm flipV="1">
            <a:off x="2958622" y="2377872"/>
            <a:ext cx="467512" cy="598133"/>
          </a:xfrm>
          <a:prstGeom prst="bentArrow">
            <a:avLst>
              <a:gd name="adj1" fmla="val 25000"/>
              <a:gd name="adj2" fmla="val 25000"/>
              <a:gd name="adj3" fmla="val 31615"/>
              <a:gd name="adj4" fmla="val 4375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AE75F20C-AD5F-E3C2-F863-F0FEDFC097E6}"/>
              </a:ext>
            </a:extLst>
          </p:cNvPr>
          <p:cNvSpPr txBox="1"/>
          <p:nvPr/>
        </p:nvSpPr>
        <p:spPr>
          <a:xfrm>
            <a:off x="7322708" y="1645420"/>
            <a:ext cx="3834897" cy="841256"/>
          </a:xfrm>
          <a:prstGeom prst="rect">
            <a:avLst/>
          </a:prstGeom>
          <a:noFill/>
        </p:spPr>
        <p:txBody>
          <a:bodyPr wrap="square" lIns="91440" tIns="91440" rIns="91440" bIns="91440" rtlCol="0">
            <a:spAutoFit/>
          </a:bodyPr>
          <a:lstStyle/>
          <a:p>
            <a:pPr marL="117475" indent="-117475">
              <a:spcAft>
                <a:spcPts val="800"/>
              </a:spcAft>
              <a:buFont typeface="Wingdings" panose="05000000000000000000" pitchFamily="2" charset="2"/>
              <a:buChar char="§"/>
            </a:pPr>
            <a:r>
              <a:rPr lang="en-US" sz="1200" b="1" dirty="0">
                <a:solidFill>
                  <a:schemeClr val="accent1"/>
                </a:solidFill>
                <a:latin typeface="Helvetica" pitchFamily="2" charset="0"/>
              </a:rPr>
              <a:t>Long (~50 cm) restricting apertures</a:t>
            </a:r>
          </a:p>
          <a:p>
            <a:pPr marL="117475" indent="-117475">
              <a:spcAft>
                <a:spcPts val="800"/>
              </a:spcAft>
              <a:buFont typeface="Wingdings" panose="05000000000000000000" pitchFamily="2" charset="2"/>
              <a:buChar char="§"/>
            </a:pPr>
            <a:r>
              <a:rPr lang="en-US" sz="1200" b="1" dirty="0">
                <a:solidFill>
                  <a:schemeClr val="accent1"/>
                </a:solidFill>
                <a:latin typeface="Helvetica" pitchFamily="2" charset="0"/>
              </a:rPr>
              <a:t>Additional protection (entrance &amp; exit) needed from transverse tails and/or erratic beam</a:t>
            </a:r>
          </a:p>
        </p:txBody>
      </p:sp>
      <p:sp>
        <p:nvSpPr>
          <p:cNvPr id="17" name="Left Brace 16">
            <a:extLst>
              <a:ext uri="{FF2B5EF4-FFF2-40B4-BE49-F238E27FC236}">
                <a16:creationId xmlns:a16="http://schemas.microsoft.com/office/drawing/2014/main" id="{655C6EC5-1A92-C163-E3B5-F94DD5F6F354}"/>
              </a:ext>
            </a:extLst>
          </p:cNvPr>
          <p:cNvSpPr/>
          <p:nvPr/>
        </p:nvSpPr>
        <p:spPr>
          <a:xfrm>
            <a:off x="7212889" y="1645420"/>
            <a:ext cx="261898" cy="813008"/>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8" name="Arrow: Down 17">
            <a:extLst>
              <a:ext uri="{FF2B5EF4-FFF2-40B4-BE49-F238E27FC236}">
                <a16:creationId xmlns:a16="http://schemas.microsoft.com/office/drawing/2014/main" id="{3ECF7E82-E7A8-D12A-396E-96D2CC2CE79E}"/>
              </a:ext>
            </a:extLst>
          </p:cNvPr>
          <p:cNvSpPr/>
          <p:nvPr/>
        </p:nvSpPr>
        <p:spPr>
          <a:xfrm>
            <a:off x="8937745" y="2646724"/>
            <a:ext cx="295633" cy="622815"/>
          </a:xfrm>
          <a:prstGeom prst="down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B9CD3B3A-C86A-3BE6-02D4-E301FF1B5392}"/>
              </a:ext>
            </a:extLst>
          </p:cNvPr>
          <p:cNvSpPr txBox="1"/>
          <p:nvPr/>
        </p:nvSpPr>
        <p:spPr>
          <a:xfrm>
            <a:off x="7410756" y="3390738"/>
            <a:ext cx="3349610" cy="1569660"/>
          </a:xfrm>
          <a:prstGeom prst="rect">
            <a:avLst/>
          </a:prstGeom>
          <a:noFill/>
        </p:spPr>
        <p:txBody>
          <a:bodyPr wrap="square" lIns="91440" tIns="91440" rIns="91440" bIns="91440" rtlCol="0">
            <a:spAutoFit/>
          </a:bodyPr>
          <a:lstStyle/>
          <a:p>
            <a:pPr>
              <a:spcAft>
                <a:spcPts val="800"/>
              </a:spcAft>
            </a:pPr>
            <a:r>
              <a:rPr lang="en-US" b="1" dirty="0">
                <a:solidFill>
                  <a:schemeClr val="accent6"/>
                </a:solidFill>
                <a:latin typeface="Helvetica" pitchFamily="2" charset="0"/>
              </a:rPr>
              <a:t>Lattice needs to accommodate </a:t>
            </a:r>
            <a:r>
              <a:rPr lang="en-US" b="1" dirty="0">
                <a:solidFill>
                  <a:srgbClr val="FF0000"/>
                </a:solidFill>
                <a:latin typeface="Helvetica" pitchFamily="2" charset="0"/>
              </a:rPr>
              <a:t>two (2)</a:t>
            </a:r>
            <a:r>
              <a:rPr lang="en-US" b="1" dirty="0">
                <a:solidFill>
                  <a:schemeClr val="accent6"/>
                </a:solidFill>
                <a:latin typeface="Helvetica" pitchFamily="2" charset="0"/>
              </a:rPr>
              <a:t> optics solutions/trajectories (passing and ‘to be removed’ bunches)</a:t>
            </a:r>
          </a:p>
        </p:txBody>
      </p:sp>
      <p:pic>
        <p:nvPicPr>
          <p:cNvPr id="9" name="Picture 8">
            <a:extLst>
              <a:ext uri="{FF2B5EF4-FFF2-40B4-BE49-F238E27FC236}">
                <a16:creationId xmlns:a16="http://schemas.microsoft.com/office/drawing/2014/main" id="{11BA9709-2FBA-4388-BF3C-BDB387905943}"/>
              </a:ext>
            </a:extLst>
          </p:cNvPr>
          <p:cNvPicPr>
            <a:picLocks noChangeAspect="1"/>
          </p:cNvPicPr>
          <p:nvPr/>
        </p:nvPicPr>
        <p:blipFill>
          <a:blip r:embed="rId2"/>
          <a:stretch>
            <a:fillRect/>
          </a:stretch>
        </p:blipFill>
        <p:spPr>
          <a:xfrm>
            <a:off x="350355" y="3535403"/>
            <a:ext cx="6669880" cy="2897043"/>
          </a:xfrm>
          <a:prstGeom prst="rect">
            <a:avLst/>
          </a:prstGeom>
        </p:spPr>
      </p:pic>
      <p:sp>
        <p:nvSpPr>
          <p:cNvPr id="10" name="TextBox 9">
            <a:extLst>
              <a:ext uri="{FF2B5EF4-FFF2-40B4-BE49-F238E27FC236}">
                <a16:creationId xmlns:a16="http://schemas.microsoft.com/office/drawing/2014/main" id="{83FC1037-D272-7546-5B03-0016B5165BB4}"/>
              </a:ext>
            </a:extLst>
          </p:cNvPr>
          <p:cNvSpPr txBox="1"/>
          <p:nvPr/>
        </p:nvSpPr>
        <p:spPr>
          <a:xfrm>
            <a:off x="2147107" y="3621571"/>
            <a:ext cx="1094291" cy="430887"/>
          </a:xfrm>
          <a:prstGeom prst="rect">
            <a:avLst/>
          </a:prstGeom>
          <a:noFill/>
        </p:spPr>
        <p:txBody>
          <a:bodyPr wrap="square" lIns="91440" tIns="91440" rIns="91440" bIns="91440" rtlCol="0">
            <a:spAutoFit/>
          </a:bodyPr>
          <a:lstStyle/>
          <a:p>
            <a:pPr algn="ctr">
              <a:spcAft>
                <a:spcPts val="800"/>
              </a:spcAft>
            </a:pPr>
            <a:r>
              <a:rPr lang="en-US" sz="1600" b="1" dirty="0">
                <a:solidFill>
                  <a:schemeClr val="bg1"/>
                </a:solidFill>
                <a:latin typeface="Helvetica" pitchFamily="2" charset="0"/>
              </a:rPr>
              <a:t>Kickers</a:t>
            </a:r>
          </a:p>
        </p:txBody>
      </p:sp>
      <p:cxnSp>
        <p:nvCxnSpPr>
          <p:cNvPr id="15" name="Straight Arrow Connector 14">
            <a:extLst>
              <a:ext uri="{FF2B5EF4-FFF2-40B4-BE49-F238E27FC236}">
                <a16:creationId xmlns:a16="http://schemas.microsoft.com/office/drawing/2014/main" id="{647F145E-5679-CB9E-DDFC-32208B4A78CE}"/>
              </a:ext>
            </a:extLst>
          </p:cNvPr>
          <p:cNvCxnSpPr>
            <a:cxnSpLocks/>
          </p:cNvCxnSpPr>
          <p:nvPr/>
        </p:nvCxnSpPr>
        <p:spPr>
          <a:xfrm flipH="1">
            <a:off x="1163212" y="4001311"/>
            <a:ext cx="924374" cy="758757"/>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9147B69C-8356-8D62-C479-BA8FCE9CA4E4}"/>
              </a:ext>
            </a:extLst>
          </p:cNvPr>
          <p:cNvCxnSpPr>
            <a:cxnSpLocks/>
          </p:cNvCxnSpPr>
          <p:nvPr/>
        </p:nvCxnSpPr>
        <p:spPr>
          <a:xfrm>
            <a:off x="3300919" y="4001311"/>
            <a:ext cx="889914" cy="680936"/>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sp>
        <p:nvSpPr>
          <p:cNvPr id="26" name="Rectangle: Rounded Corners 25">
            <a:extLst>
              <a:ext uri="{FF2B5EF4-FFF2-40B4-BE49-F238E27FC236}">
                <a16:creationId xmlns:a16="http://schemas.microsoft.com/office/drawing/2014/main" id="{2E9C64A1-4FAA-D584-43CA-32745CA4CA85}"/>
              </a:ext>
            </a:extLst>
          </p:cNvPr>
          <p:cNvSpPr/>
          <p:nvPr/>
        </p:nvSpPr>
        <p:spPr>
          <a:xfrm>
            <a:off x="5773230" y="3535403"/>
            <a:ext cx="1084991" cy="2897043"/>
          </a:xfrm>
          <a:prstGeom prst="roundRect">
            <a:avLst/>
          </a:prstGeom>
          <a:noFill/>
          <a:ln w="38100">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DD39D499-1220-65E4-BA2A-D194C7878F25}"/>
              </a:ext>
            </a:extLst>
          </p:cNvPr>
          <p:cNvSpPr txBox="1"/>
          <p:nvPr/>
        </p:nvSpPr>
        <p:spPr>
          <a:xfrm>
            <a:off x="4590942" y="3498460"/>
            <a:ext cx="1348576" cy="677108"/>
          </a:xfrm>
          <a:prstGeom prst="rect">
            <a:avLst/>
          </a:prstGeom>
          <a:noFill/>
        </p:spPr>
        <p:txBody>
          <a:bodyPr wrap="square" lIns="91440" tIns="91440" rIns="91440" bIns="91440" rtlCol="0">
            <a:spAutoFit/>
          </a:bodyPr>
          <a:lstStyle/>
          <a:p>
            <a:pPr>
              <a:spcAft>
                <a:spcPts val="800"/>
              </a:spcAft>
            </a:pPr>
            <a:r>
              <a:rPr lang="en-US" sz="1600" b="1" dirty="0">
                <a:latin typeface="Helvetica" pitchFamily="2" charset="0"/>
              </a:rPr>
              <a:t>Absorber assembly</a:t>
            </a:r>
          </a:p>
        </p:txBody>
      </p:sp>
    </p:spTree>
    <p:extLst>
      <p:ext uri="{BB962C8B-B14F-4D97-AF65-F5344CB8AC3E}">
        <p14:creationId xmlns:p14="http://schemas.microsoft.com/office/powerpoint/2010/main" val="722433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up)">
                                      <p:cBhvr>
                                        <p:cTn id="7" dur="500"/>
                                        <p:tgtEl>
                                          <p:spTgt spid="1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par>
                          <p:cTn id="11" fill="hold">
                            <p:stCondLst>
                              <p:cond delay="500"/>
                            </p:stCondLst>
                            <p:childTnLst>
                              <p:par>
                                <p:cTn id="12" presetID="31" presetClass="entr" presetSubtype="0"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 calcmode="lin" valueType="num">
                                      <p:cBhvr>
                                        <p:cTn id="14" dur="1000" fill="hold"/>
                                        <p:tgtEl>
                                          <p:spTgt spid="26"/>
                                        </p:tgtEl>
                                        <p:attrNameLst>
                                          <p:attrName>ppt_w</p:attrName>
                                        </p:attrNameLst>
                                      </p:cBhvr>
                                      <p:tavLst>
                                        <p:tav tm="0">
                                          <p:val>
                                            <p:fltVal val="0"/>
                                          </p:val>
                                        </p:tav>
                                        <p:tav tm="100000">
                                          <p:val>
                                            <p:strVal val="#ppt_w"/>
                                          </p:val>
                                        </p:tav>
                                      </p:tavLst>
                                    </p:anim>
                                    <p:anim calcmode="lin" valueType="num">
                                      <p:cBhvr>
                                        <p:cTn id="15" dur="1000" fill="hold"/>
                                        <p:tgtEl>
                                          <p:spTgt spid="26"/>
                                        </p:tgtEl>
                                        <p:attrNameLst>
                                          <p:attrName>ppt_h</p:attrName>
                                        </p:attrNameLst>
                                      </p:cBhvr>
                                      <p:tavLst>
                                        <p:tav tm="0">
                                          <p:val>
                                            <p:fltVal val="0"/>
                                          </p:val>
                                        </p:tav>
                                        <p:tav tm="100000">
                                          <p:val>
                                            <p:strVal val="#ppt_h"/>
                                          </p:val>
                                        </p:tav>
                                      </p:tavLst>
                                    </p:anim>
                                    <p:anim calcmode="lin" valueType="num">
                                      <p:cBhvr>
                                        <p:cTn id="16" dur="1000" fill="hold"/>
                                        <p:tgtEl>
                                          <p:spTgt spid="26"/>
                                        </p:tgtEl>
                                        <p:attrNameLst>
                                          <p:attrName>style.rotation</p:attrName>
                                        </p:attrNameLst>
                                      </p:cBhvr>
                                      <p:tavLst>
                                        <p:tav tm="0">
                                          <p:val>
                                            <p:fltVal val="90"/>
                                          </p:val>
                                        </p:tav>
                                        <p:tav tm="100000">
                                          <p:val>
                                            <p:fltVal val="0"/>
                                          </p:val>
                                        </p:tav>
                                      </p:tavLst>
                                    </p:anim>
                                    <p:animEffect transition="in" filter="fade">
                                      <p:cBhvr>
                                        <p:cTn id="17" dur="1000"/>
                                        <p:tgtEl>
                                          <p:spTgt spid="26"/>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27"/>
                                        </p:tgtEl>
                                        <p:attrNameLst>
                                          <p:attrName>style.visibility</p:attrName>
                                        </p:attrNameLst>
                                      </p:cBhvr>
                                      <p:to>
                                        <p:strVal val="visible"/>
                                      </p:to>
                                    </p:set>
                                    <p:animEffect transition="in" filter="fade">
                                      <p:cBhvr>
                                        <p:cTn id="20" dur="500"/>
                                        <p:tgtEl>
                                          <p:spTgt spid="27"/>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500"/>
                            </p:stCondLst>
                            <p:childTnLst>
                              <p:par>
                                <p:cTn id="27" presetID="1" presetClass="entr" presetSubtype="0"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par>
                          <p:cTn id="29" fill="hold">
                            <p:stCondLst>
                              <p:cond delay="500"/>
                            </p:stCondLst>
                            <p:childTnLst>
                              <p:par>
                                <p:cTn id="30" presetID="47"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par>
                                <p:cTn id="35" presetID="22" presetClass="entr" presetSubtype="1" fill="hold" nodeType="withEffect">
                                  <p:stCondLst>
                                    <p:cond delay="50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par>
                                <p:cTn id="38" presetID="22" presetClass="entr" presetSubtype="1" fill="hold" nodeType="withEffect">
                                  <p:stCondLst>
                                    <p:cond delay="50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1500"/>
                            </p:stCondLst>
                            <p:childTnLst>
                              <p:par>
                                <p:cTn id="42" presetID="2" presetClass="entr" presetSubtype="2" fill="hold" grpId="0" nodeType="afterEffect">
                                  <p:stCondLst>
                                    <p:cond delay="500"/>
                                  </p:stCondLst>
                                  <p:childTnLst>
                                    <p:set>
                                      <p:cBhvr>
                                        <p:cTn id="43" dur="1" fill="hold">
                                          <p:stCondLst>
                                            <p:cond delay="0"/>
                                          </p:stCondLst>
                                        </p:cTn>
                                        <p:tgtEl>
                                          <p:spTgt spid="17"/>
                                        </p:tgtEl>
                                        <p:attrNameLst>
                                          <p:attrName>style.visibility</p:attrName>
                                        </p:attrNameLst>
                                      </p:cBhvr>
                                      <p:to>
                                        <p:strVal val="visible"/>
                                      </p:to>
                                    </p:set>
                                    <p:anim calcmode="lin" valueType="num">
                                      <p:cBhvr additive="base">
                                        <p:cTn id="44" dur="500" fill="hold"/>
                                        <p:tgtEl>
                                          <p:spTgt spid="17"/>
                                        </p:tgtEl>
                                        <p:attrNameLst>
                                          <p:attrName>ppt_x</p:attrName>
                                        </p:attrNameLst>
                                      </p:cBhvr>
                                      <p:tavLst>
                                        <p:tav tm="0">
                                          <p:val>
                                            <p:strVal val="1+#ppt_w/2"/>
                                          </p:val>
                                        </p:tav>
                                        <p:tav tm="100000">
                                          <p:val>
                                            <p:strVal val="#ppt_x"/>
                                          </p:val>
                                        </p:tav>
                                      </p:tavLst>
                                    </p:anim>
                                    <p:anim calcmode="lin" valueType="num">
                                      <p:cBhvr additive="base">
                                        <p:cTn id="45" dur="500" fill="hold"/>
                                        <p:tgtEl>
                                          <p:spTgt spid="17"/>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42"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1000"/>
                                        <p:tgtEl>
                                          <p:spTgt spid="16"/>
                                        </p:tgtEl>
                                      </p:cBhvr>
                                    </p:animEffect>
                                    <p:anim calcmode="lin" valueType="num">
                                      <p:cBhvr>
                                        <p:cTn id="50" dur="1000" fill="hold"/>
                                        <p:tgtEl>
                                          <p:spTgt spid="16"/>
                                        </p:tgtEl>
                                        <p:attrNameLst>
                                          <p:attrName>ppt_x</p:attrName>
                                        </p:attrNameLst>
                                      </p:cBhvr>
                                      <p:tavLst>
                                        <p:tav tm="0">
                                          <p:val>
                                            <p:strVal val="#ppt_x"/>
                                          </p:val>
                                        </p:tav>
                                        <p:tav tm="100000">
                                          <p:val>
                                            <p:strVal val="#ppt_x"/>
                                          </p:val>
                                        </p:tav>
                                      </p:tavLst>
                                    </p:anim>
                                    <p:anim calcmode="lin" valueType="num">
                                      <p:cBhvr>
                                        <p:cTn id="5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up)">
                                      <p:cBhvr>
                                        <p:cTn id="56" dur="500"/>
                                        <p:tgtEl>
                                          <p:spTgt spid="18"/>
                                        </p:tgtEl>
                                      </p:cBhvr>
                                    </p:animEffect>
                                  </p:childTnLst>
                                </p:cTn>
                              </p:par>
                            </p:childTnLst>
                          </p:cTn>
                        </p:par>
                        <p:par>
                          <p:cTn id="57" fill="hold">
                            <p:stCondLst>
                              <p:cond delay="500"/>
                            </p:stCondLst>
                            <p:childTnLst>
                              <p:par>
                                <p:cTn id="58" presetID="42"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4" grpId="0" animBg="1"/>
      <p:bldP spid="13" grpId="0" animBg="1"/>
      <p:bldP spid="16" grpId="0"/>
      <p:bldP spid="17" grpId="0" animBg="1"/>
      <p:bldP spid="18" grpId="0" animBg="1"/>
      <p:bldP spid="19" grpId="0"/>
      <p:bldP spid="10" grpId="0"/>
      <p:bldP spid="26" grpId="0" animBg="1"/>
      <p:bldP spid="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D36BE03-E77D-BD1E-15BB-469A667F6368}"/>
              </a:ext>
            </a:extLst>
          </p:cNvPr>
          <p:cNvSpPr>
            <a:spLocks noGrp="1"/>
          </p:cNvSpPr>
          <p:nvPr>
            <p:ph type="body" sz="quarter" idx="10"/>
          </p:nvPr>
        </p:nvSpPr>
        <p:spPr>
          <a:xfrm>
            <a:off x="1163213" y="1540253"/>
            <a:ext cx="8285587" cy="1626034"/>
          </a:xfrm>
        </p:spPr>
        <p:txBody>
          <a:bodyPr/>
          <a:lstStyle/>
          <a:p>
            <a:pPr>
              <a:spcAft>
                <a:spcPts val="600"/>
              </a:spcAft>
            </a:pPr>
            <a:r>
              <a:rPr lang="en-US" dirty="0"/>
              <a:t>Any bunch from initially CW sequence</a:t>
            </a:r>
            <a:r>
              <a:rPr lang="en-US" sz="1800" dirty="0"/>
              <a:t> </a:t>
            </a:r>
            <a:r>
              <a:rPr lang="en-US" dirty="0"/>
              <a:t>can be either removed or passed</a:t>
            </a:r>
            <a:br>
              <a:rPr lang="en-US" dirty="0"/>
            </a:br>
            <a:r>
              <a:rPr lang="en-US" sz="1800" dirty="0"/>
              <a:t>(</a:t>
            </a:r>
            <a:r>
              <a:rPr lang="en-US" sz="1800" i="1" dirty="0"/>
              <a:t>6.15 ns bunch spacing </a:t>
            </a:r>
            <a:r>
              <a:rPr lang="en-US" sz="1800" dirty="0">
                <a:effectLst>
                  <a:outerShdw blurRad="38100" dist="38100" dir="2700000" algn="tl">
                    <a:srgbClr val="000000">
                      <a:alpha val="43137"/>
                    </a:srgbClr>
                  </a:outerShdw>
                </a:effectLst>
                <a:latin typeface="HGGothicE" panose="020B0909000000000000" pitchFamily="49" charset="-128"/>
                <a:ea typeface="HGGothicE" panose="020B0909000000000000" pitchFamily="49" charset="-128"/>
              </a:rPr>
              <a:t>⇨ </a:t>
            </a:r>
            <a:r>
              <a:rPr lang="en-US" sz="1800" i="1" dirty="0"/>
              <a:t>maximum switching frequency = 81.25 MHz</a:t>
            </a:r>
            <a:r>
              <a:rPr lang="en-US" sz="1800" dirty="0"/>
              <a:t>)</a:t>
            </a:r>
            <a:endParaRPr lang="en-US" dirty="0"/>
          </a:p>
          <a:p>
            <a:r>
              <a:rPr lang="en-US" dirty="0"/>
              <a:t>Driver electronics maximum </a:t>
            </a:r>
            <a:r>
              <a:rPr lang="en-US" i="1" u="sng" dirty="0"/>
              <a:t>average</a:t>
            </a:r>
            <a:r>
              <a:rPr lang="en-US" dirty="0"/>
              <a:t> switching frequency is 500 kHz</a:t>
            </a:r>
          </a:p>
        </p:txBody>
      </p:sp>
      <p:sp>
        <p:nvSpPr>
          <p:cNvPr id="3" name="Title 2">
            <a:extLst>
              <a:ext uri="{FF2B5EF4-FFF2-40B4-BE49-F238E27FC236}">
                <a16:creationId xmlns:a16="http://schemas.microsoft.com/office/drawing/2014/main" id="{010556BC-D4A1-0565-93D6-7BABF4DDECEC}"/>
              </a:ext>
            </a:extLst>
          </p:cNvPr>
          <p:cNvSpPr>
            <a:spLocks noGrp="1"/>
          </p:cNvSpPr>
          <p:nvPr>
            <p:ph type="title"/>
          </p:nvPr>
        </p:nvSpPr>
        <p:spPr/>
        <p:txBody>
          <a:bodyPr/>
          <a:lstStyle/>
          <a:p>
            <a:r>
              <a:rPr lang="en-US" dirty="0"/>
              <a:t>Bunch-by-bunch chopping at </a:t>
            </a:r>
            <a:r>
              <a:rPr lang="en-US" u="sng" dirty="0"/>
              <a:t>PIP2IT</a:t>
            </a:r>
          </a:p>
        </p:txBody>
      </p:sp>
      <p:sp>
        <p:nvSpPr>
          <p:cNvPr id="4" name="Text Placeholder 3">
            <a:extLst>
              <a:ext uri="{FF2B5EF4-FFF2-40B4-BE49-F238E27FC236}">
                <a16:creationId xmlns:a16="http://schemas.microsoft.com/office/drawing/2014/main" id="{3D06A1AA-F00F-7E65-0FEA-0A9D0371CB4E}"/>
              </a:ext>
            </a:extLst>
          </p:cNvPr>
          <p:cNvSpPr>
            <a:spLocks noGrp="1"/>
          </p:cNvSpPr>
          <p:nvPr>
            <p:ph type="body" sz="quarter" idx="37"/>
          </p:nvPr>
        </p:nvSpPr>
        <p:spPr/>
        <p:txBody>
          <a:bodyPr>
            <a:normAutofit/>
          </a:bodyPr>
          <a:lstStyle/>
          <a:p>
            <a:endParaRPr lang="en-US" dirty="0"/>
          </a:p>
        </p:txBody>
      </p:sp>
      <p:sp>
        <p:nvSpPr>
          <p:cNvPr id="5" name="Footer Placeholder 4">
            <a:extLst>
              <a:ext uri="{FF2B5EF4-FFF2-40B4-BE49-F238E27FC236}">
                <a16:creationId xmlns:a16="http://schemas.microsoft.com/office/drawing/2014/main" id="{1F6B4E41-EA8D-3A5A-6239-9FD929325621}"/>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E64C1CDD-FD21-C72F-3376-9BDAD9980E74}"/>
              </a:ext>
            </a:extLst>
          </p:cNvPr>
          <p:cNvSpPr>
            <a:spLocks noGrp="1"/>
          </p:cNvSpPr>
          <p:nvPr>
            <p:ph type="sldNum" sz="quarter" idx="40"/>
          </p:nvPr>
        </p:nvSpPr>
        <p:spPr/>
        <p:txBody>
          <a:bodyPr/>
          <a:lstStyle/>
          <a:p>
            <a:fld id="{F4BAA12D-5F28-3140-935A-44BF4B54B6B6}" type="slidenum">
              <a:rPr lang="en-US" smtClean="0"/>
              <a:pPr/>
              <a:t>18</a:t>
            </a:fld>
            <a:endParaRPr lang="en-US" dirty="0"/>
          </a:p>
        </p:txBody>
      </p:sp>
      <p:pic>
        <p:nvPicPr>
          <p:cNvPr id="22" name="Picture 21">
            <a:extLst>
              <a:ext uri="{FF2B5EF4-FFF2-40B4-BE49-F238E27FC236}">
                <a16:creationId xmlns:a16="http://schemas.microsoft.com/office/drawing/2014/main" id="{95BC34E5-41C4-4931-5773-1496AD9F5C7E}"/>
              </a:ext>
            </a:extLst>
          </p:cNvPr>
          <p:cNvPicPr>
            <a:picLocks noChangeAspect="1"/>
          </p:cNvPicPr>
          <p:nvPr/>
        </p:nvPicPr>
        <p:blipFill rotWithShape="1">
          <a:blip r:embed="rId2"/>
          <a:srcRect t="1764"/>
          <a:stretch/>
        </p:blipFill>
        <p:spPr>
          <a:xfrm>
            <a:off x="796555" y="2743251"/>
            <a:ext cx="4711115" cy="3646825"/>
          </a:xfrm>
          <a:prstGeom prst="rect">
            <a:avLst/>
          </a:prstGeom>
        </p:spPr>
      </p:pic>
      <p:sp>
        <p:nvSpPr>
          <p:cNvPr id="26" name="TextBox 25">
            <a:extLst>
              <a:ext uri="{FF2B5EF4-FFF2-40B4-BE49-F238E27FC236}">
                <a16:creationId xmlns:a16="http://schemas.microsoft.com/office/drawing/2014/main" id="{AAF804F3-AC32-1091-672F-E16B99F0830B}"/>
              </a:ext>
            </a:extLst>
          </p:cNvPr>
          <p:cNvSpPr txBox="1"/>
          <p:nvPr/>
        </p:nvSpPr>
        <p:spPr>
          <a:xfrm>
            <a:off x="8656834" y="6253290"/>
            <a:ext cx="2904226" cy="338554"/>
          </a:xfrm>
          <a:prstGeom prst="rect">
            <a:avLst/>
          </a:prstGeom>
          <a:noFill/>
        </p:spPr>
        <p:txBody>
          <a:bodyPr wrap="square" rtlCol="0">
            <a:spAutoFit/>
          </a:bodyPr>
          <a:lstStyle/>
          <a:p>
            <a:r>
              <a:rPr lang="en-US" sz="1600" dirty="0">
                <a:solidFill>
                  <a:srgbClr val="7030A0"/>
                </a:solidFill>
              </a:rPr>
              <a:t>Example of an arbitrary pattern</a:t>
            </a:r>
          </a:p>
        </p:txBody>
      </p:sp>
      <p:sp>
        <p:nvSpPr>
          <p:cNvPr id="28" name="Rectangle 27">
            <a:extLst>
              <a:ext uri="{FF2B5EF4-FFF2-40B4-BE49-F238E27FC236}">
                <a16:creationId xmlns:a16="http://schemas.microsoft.com/office/drawing/2014/main" id="{9F2E6418-49B3-7913-33D5-D7237EC4A3FB}"/>
              </a:ext>
            </a:extLst>
          </p:cNvPr>
          <p:cNvSpPr/>
          <p:nvPr/>
        </p:nvSpPr>
        <p:spPr>
          <a:xfrm rot="21093191">
            <a:off x="3178650" y="4570339"/>
            <a:ext cx="86179" cy="295313"/>
          </a:xfrm>
          <a:prstGeom prst="rect">
            <a:avLst/>
          </a:prstGeom>
          <a:solidFill>
            <a:srgbClr val="DB720C"/>
          </a:solidFill>
          <a:ln>
            <a:noFill/>
          </a:ln>
          <a:effectLst/>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20D8388B-80F3-0B52-E39A-A19C0FBA51E9}"/>
              </a:ext>
            </a:extLst>
          </p:cNvPr>
          <p:cNvPicPr>
            <a:picLocks noChangeAspect="1"/>
          </p:cNvPicPr>
          <p:nvPr/>
        </p:nvPicPr>
        <p:blipFill>
          <a:blip r:embed="rId3"/>
          <a:srcRect l="2586" t="1439" r="3899" b="1540"/>
          <a:stretch>
            <a:fillRect/>
          </a:stretch>
        </p:blipFill>
        <p:spPr>
          <a:xfrm>
            <a:off x="6223816" y="2701211"/>
            <a:ext cx="5337244" cy="3552079"/>
          </a:xfrm>
          <a:prstGeom prst="rect">
            <a:avLst/>
          </a:prstGeom>
        </p:spPr>
      </p:pic>
      <p:sp>
        <p:nvSpPr>
          <p:cNvPr id="29" name="TextBox 28">
            <a:extLst>
              <a:ext uri="{FF2B5EF4-FFF2-40B4-BE49-F238E27FC236}">
                <a16:creationId xmlns:a16="http://schemas.microsoft.com/office/drawing/2014/main" id="{1DC9DC22-8471-1A35-507E-0485AFABE331}"/>
              </a:ext>
            </a:extLst>
          </p:cNvPr>
          <p:cNvSpPr txBox="1"/>
          <p:nvPr/>
        </p:nvSpPr>
        <p:spPr>
          <a:xfrm>
            <a:off x="9604443" y="1599582"/>
            <a:ext cx="1919820" cy="1261884"/>
          </a:xfrm>
          <a:prstGeom prst="rect">
            <a:avLst/>
          </a:prstGeom>
          <a:solidFill>
            <a:schemeClr val="accent1"/>
          </a:solidFill>
        </p:spPr>
        <p:txBody>
          <a:bodyPr wrap="square" lIns="91440" tIns="91440" rIns="91440" bIns="91440" rtlCol="0">
            <a:spAutoFit/>
          </a:bodyPr>
          <a:lstStyle/>
          <a:p>
            <a:pPr algn="ctr">
              <a:spcAft>
                <a:spcPts val="800"/>
              </a:spcAft>
            </a:pPr>
            <a:r>
              <a:rPr lang="en-US" sz="1400" b="1" dirty="0">
                <a:solidFill>
                  <a:schemeClr val="bg1"/>
                </a:solidFill>
                <a:latin typeface="Helvetica" pitchFamily="2" charset="0"/>
              </a:rPr>
              <a:t>Measured extinction between bunches &lt;5</a:t>
            </a:r>
            <a:r>
              <a:rPr lang="en-US" sz="1400" b="1" dirty="0">
                <a:solidFill>
                  <a:schemeClr val="bg1"/>
                </a:solidFill>
                <a:latin typeface="Helvetica" pitchFamily="2" charset="0"/>
                <a:sym typeface="Symbol" panose="05050102010706020507" pitchFamily="18" charset="2"/>
              </a:rPr>
              <a:t></a:t>
            </a:r>
            <a:r>
              <a:rPr lang="en-US" sz="1400" b="1" dirty="0">
                <a:solidFill>
                  <a:schemeClr val="bg1"/>
                </a:solidFill>
                <a:latin typeface="Helvetica" pitchFamily="2" charset="0"/>
              </a:rPr>
              <a:t>10</a:t>
            </a:r>
            <a:r>
              <a:rPr lang="en-US" sz="1400" b="1" baseline="30000" dirty="0">
                <a:solidFill>
                  <a:schemeClr val="bg1"/>
                </a:solidFill>
                <a:latin typeface="Helvetica" pitchFamily="2" charset="0"/>
              </a:rPr>
              <a:t>-4</a:t>
            </a:r>
            <a:r>
              <a:rPr lang="en-US" sz="1400" b="1" dirty="0">
                <a:solidFill>
                  <a:schemeClr val="bg1"/>
                </a:solidFill>
                <a:latin typeface="Helvetica" pitchFamily="2" charset="0"/>
              </a:rPr>
              <a:t> limited by instrumentation resolution/noise</a:t>
            </a:r>
          </a:p>
        </p:txBody>
      </p:sp>
    </p:spTree>
    <p:extLst>
      <p:ext uri="{BB962C8B-B14F-4D97-AF65-F5344CB8AC3E}">
        <p14:creationId xmlns:p14="http://schemas.microsoft.com/office/powerpoint/2010/main" val="57414482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50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par>
                                <p:cTn id="8" presetID="10" presetClass="entr" presetSubtype="0" fill="hold" grpId="0" nodeType="withEffect">
                                  <p:stCondLst>
                                    <p:cond delay="50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1000"/>
                                        <p:tgtEl>
                                          <p:spTgt spid="29"/>
                                        </p:tgtEl>
                                        <p:attrNameLst>
                                          <p:attrName>ppt_y</p:attrName>
                                        </p:attrNameLst>
                                      </p:cBhvr>
                                      <p:tavLst>
                                        <p:tav tm="0">
                                          <p:val>
                                            <p:strVal val="#ppt_y+#ppt_h*1.125000"/>
                                          </p:val>
                                        </p:tav>
                                        <p:tav tm="100000">
                                          <p:val>
                                            <p:strVal val="#ppt_y"/>
                                          </p:val>
                                        </p:tav>
                                      </p:tavLst>
                                    </p:anim>
                                    <p:animEffect transition="in" filter="wipe(up)">
                                      <p:cBhvr>
                                        <p:cTn id="15" dur="10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53" presetClass="entr" presetSubtype="16" fill="hold" grpId="0" nodeType="withEffect">
                                  <p:stCondLst>
                                    <p:cond delay="50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C02BE-E63A-BB5E-6379-6335C5615C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3940ADD-8DF7-0C07-0FC8-232C694B8582}"/>
              </a:ext>
            </a:extLst>
          </p:cNvPr>
          <p:cNvSpPr>
            <a:spLocks noGrp="1"/>
          </p:cNvSpPr>
          <p:nvPr>
            <p:ph type="body" sz="quarter" idx="10"/>
          </p:nvPr>
        </p:nvSpPr>
        <p:spPr>
          <a:xfrm>
            <a:off x="1163213" y="1540253"/>
            <a:ext cx="4647442" cy="4655566"/>
          </a:xfrm>
        </p:spPr>
        <p:txBody>
          <a:bodyPr/>
          <a:lstStyle/>
          <a:p>
            <a:r>
              <a:rPr lang="en-US" dirty="0"/>
              <a:t>Design determining factors</a:t>
            </a:r>
          </a:p>
          <a:p>
            <a:pPr lvl="1"/>
            <a:r>
              <a:rPr lang="en-US" dirty="0"/>
              <a:t>Protect SRF from beam far tails and erratic beam loss</a:t>
            </a:r>
          </a:p>
          <a:p>
            <a:pPr lvl="1"/>
            <a:r>
              <a:rPr lang="en-US" dirty="0"/>
              <a:t>Protect SRF from high vacuum section (absorber in particular) and vacuum incident</a:t>
            </a:r>
          </a:p>
        </p:txBody>
      </p:sp>
      <p:sp>
        <p:nvSpPr>
          <p:cNvPr id="3" name="Title 2">
            <a:extLst>
              <a:ext uri="{FF2B5EF4-FFF2-40B4-BE49-F238E27FC236}">
                <a16:creationId xmlns:a16="http://schemas.microsoft.com/office/drawing/2014/main" id="{B5616C22-9C4D-0A7B-2BCD-6138E1DB45B1}"/>
              </a:ext>
            </a:extLst>
          </p:cNvPr>
          <p:cNvSpPr>
            <a:spLocks noGrp="1"/>
          </p:cNvSpPr>
          <p:nvPr>
            <p:ph type="title"/>
          </p:nvPr>
        </p:nvSpPr>
        <p:spPr/>
        <p:txBody>
          <a:bodyPr/>
          <a:lstStyle/>
          <a:p>
            <a:r>
              <a:rPr lang="en-US" dirty="0"/>
              <a:t>Medium Energy Beam Transport (MEBT)</a:t>
            </a:r>
          </a:p>
        </p:txBody>
      </p:sp>
      <p:sp>
        <p:nvSpPr>
          <p:cNvPr id="4" name="Text Placeholder 3">
            <a:extLst>
              <a:ext uri="{FF2B5EF4-FFF2-40B4-BE49-F238E27FC236}">
                <a16:creationId xmlns:a16="http://schemas.microsoft.com/office/drawing/2014/main" id="{8C11D767-F371-9458-9D69-068C4378A237}"/>
              </a:ext>
            </a:extLst>
          </p:cNvPr>
          <p:cNvSpPr>
            <a:spLocks noGrp="1"/>
          </p:cNvSpPr>
          <p:nvPr>
            <p:ph type="body" sz="quarter" idx="37"/>
          </p:nvPr>
        </p:nvSpPr>
        <p:spPr/>
        <p:txBody>
          <a:bodyPr/>
          <a:lstStyle/>
          <a:p>
            <a:r>
              <a:rPr lang="en-US" dirty="0"/>
              <a:t>A long MEBT for bunch-by-bunch chopping and </a:t>
            </a:r>
            <a:r>
              <a:rPr lang="en-US" dirty="0">
                <a:solidFill>
                  <a:schemeClr val="accent1"/>
                </a:solidFill>
              </a:rPr>
              <a:t>SRF protection</a:t>
            </a:r>
          </a:p>
        </p:txBody>
      </p:sp>
      <p:sp>
        <p:nvSpPr>
          <p:cNvPr id="5" name="Footer Placeholder 4">
            <a:extLst>
              <a:ext uri="{FF2B5EF4-FFF2-40B4-BE49-F238E27FC236}">
                <a16:creationId xmlns:a16="http://schemas.microsoft.com/office/drawing/2014/main" id="{E5F4B7D0-2403-F888-C7DA-EE0D2336803E}"/>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46C61606-709C-E386-05B6-D3E0D3D1F741}"/>
              </a:ext>
            </a:extLst>
          </p:cNvPr>
          <p:cNvSpPr>
            <a:spLocks noGrp="1"/>
          </p:cNvSpPr>
          <p:nvPr>
            <p:ph type="sldNum" sz="quarter" idx="40"/>
          </p:nvPr>
        </p:nvSpPr>
        <p:spPr/>
        <p:txBody>
          <a:bodyPr/>
          <a:lstStyle/>
          <a:p>
            <a:fld id="{F4BAA12D-5F28-3140-935A-44BF4B54B6B6}" type="slidenum">
              <a:rPr lang="en-US" smtClean="0"/>
              <a:pPr/>
              <a:t>19</a:t>
            </a:fld>
            <a:endParaRPr lang="en-US" dirty="0"/>
          </a:p>
        </p:txBody>
      </p:sp>
      <p:sp>
        <p:nvSpPr>
          <p:cNvPr id="8" name="TextBox 7">
            <a:extLst>
              <a:ext uri="{FF2B5EF4-FFF2-40B4-BE49-F238E27FC236}">
                <a16:creationId xmlns:a16="http://schemas.microsoft.com/office/drawing/2014/main" id="{C9AB73E0-FFD2-ED19-E74D-DAA52F30EDEE}"/>
              </a:ext>
            </a:extLst>
          </p:cNvPr>
          <p:cNvSpPr txBox="1"/>
          <p:nvPr/>
        </p:nvSpPr>
        <p:spPr>
          <a:xfrm>
            <a:off x="6858665" y="1969831"/>
            <a:ext cx="2456377" cy="584775"/>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Extensive collimation system</a:t>
            </a:r>
          </a:p>
        </p:txBody>
      </p:sp>
      <p:sp>
        <p:nvSpPr>
          <p:cNvPr id="14" name="Arrow: Right 13">
            <a:extLst>
              <a:ext uri="{FF2B5EF4-FFF2-40B4-BE49-F238E27FC236}">
                <a16:creationId xmlns:a16="http://schemas.microsoft.com/office/drawing/2014/main" id="{3BEB8829-7015-6E02-18F0-862C2A7F19DB}"/>
              </a:ext>
            </a:extLst>
          </p:cNvPr>
          <p:cNvSpPr/>
          <p:nvPr/>
        </p:nvSpPr>
        <p:spPr>
          <a:xfrm>
            <a:off x="5789825" y="2138466"/>
            <a:ext cx="880760"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Arrow: Down 17">
            <a:extLst>
              <a:ext uri="{FF2B5EF4-FFF2-40B4-BE49-F238E27FC236}">
                <a16:creationId xmlns:a16="http://schemas.microsoft.com/office/drawing/2014/main" id="{2E4A55B0-549F-C809-CC9F-CAA9F087621A}"/>
              </a:ext>
            </a:extLst>
          </p:cNvPr>
          <p:cNvSpPr/>
          <p:nvPr/>
        </p:nvSpPr>
        <p:spPr>
          <a:xfrm>
            <a:off x="7901202" y="2594699"/>
            <a:ext cx="295633" cy="323599"/>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TextBox 18">
            <a:extLst>
              <a:ext uri="{FF2B5EF4-FFF2-40B4-BE49-F238E27FC236}">
                <a16:creationId xmlns:a16="http://schemas.microsoft.com/office/drawing/2014/main" id="{62DEB1D5-5947-9EAC-F05B-A58061F314BC}"/>
              </a:ext>
            </a:extLst>
          </p:cNvPr>
          <p:cNvSpPr txBox="1"/>
          <p:nvPr/>
        </p:nvSpPr>
        <p:spPr>
          <a:xfrm>
            <a:off x="6384056" y="2915055"/>
            <a:ext cx="3329924" cy="1169551"/>
          </a:xfrm>
          <a:prstGeom prst="rect">
            <a:avLst/>
          </a:prstGeom>
          <a:noFill/>
        </p:spPr>
        <p:txBody>
          <a:bodyPr wrap="square" lIns="91440" tIns="91440" rIns="91440" bIns="91440" rtlCol="0">
            <a:spAutoFit/>
          </a:bodyPr>
          <a:lstStyle/>
          <a:p>
            <a:pPr>
              <a:spcAft>
                <a:spcPts val="800"/>
              </a:spcAft>
            </a:pPr>
            <a:r>
              <a:rPr lang="en-US" sz="1600" b="1" dirty="0">
                <a:solidFill>
                  <a:schemeClr val="accent6"/>
                </a:solidFill>
                <a:latin typeface="Helvetica" pitchFamily="2" charset="0"/>
              </a:rPr>
              <a:t>Four (4) sets of transverse movable scrapers arranged in pairs separated by ~</a:t>
            </a:r>
            <a:r>
              <a:rPr lang="en-US" sz="1600" b="1" dirty="0">
                <a:solidFill>
                  <a:schemeClr val="accent6"/>
                </a:solidFill>
                <a:latin typeface="Symbol" panose="05050102010706020507" pitchFamily="18" charset="2"/>
              </a:rPr>
              <a:t>p</a:t>
            </a:r>
            <a:r>
              <a:rPr lang="en-US" sz="1600" b="1" dirty="0">
                <a:solidFill>
                  <a:schemeClr val="accent6"/>
                </a:solidFill>
                <a:latin typeface="Helvetica" pitchFamily="2" charset="0"/>
              </a:rPr>
              <a:t>/2 phase advance</a:t>
            </a:r>
          </a:p>
        </p:txBody>
      </p:sp>
      <p:sp>
        <p:nvSpPr>
          <p:cNvPr id="11" name="TextBox 10">
            <a:extLst>
              <a:ext uri="{FF2B5EF4-FFF2-40B4-BE49-F238E27FC236}">
                <a16:creationId xmlns:a16="http://schemas.microsoft.com/office/drawing/2014/main" id="{8D46AD74-7A17-9F8A-6385-0B1D4E2513B9}"/>
              </a:ext>
            </a:extLst>
          </p:cNvPr>
          <p:cNvSpPr txBox="1"/>
          <p:nvPr/>
        </p:nvSpPr>
        <p:spPr>
          <a:xfrm>
            <a:off x="1018281" y="3167418"/>
            <a:ext cx="2456377" cy="1077218"/>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Differential Pumping Insert (DPI) + beamline ‘buffer’ + Fact Acting Valve (FAV)</a:t>
            </a:r>
          </a:p>
        </p:txBody>
      </p:sp>
      <p:sp>
        <p:nvSpPr>
          <p:cNvPr id="20" name="TextBox 19">
            <a:extLst>
              <a:ext uri="{FF2B5EF4-FFF2-40B4-BE49-F238E27FC236}">
                <a16:creationId xmlns:a16="http://schemas.microsoft.com/office/drawing/2014/main" id="{E2494A24-AA6A-0CA7-90B3-49D7083B4D74}"/>
              </a:ext>
            </a:extLst>
          </p:cNvPr>
          <p:cNvSpPr txBox="1"/>
          <p:nvPr/>
        </p:nvSpPr>
        <p:spPr>
          <a:xfrm>
            <a:off x="2735011" y="4161090"/>
            <a:ext cx="3701643" cy="923330"/>
          </a:xfrm>
          <a:prstGeom prst="rect">
            <a:avLst/>
          </a:prstGeom>
          <a:noFill/>
        </p:spPr>
        <p:txBody>
          <a:bodyPr wrap="square" lIns="91440" tIns="91440" rIns="91440" bIns="91440" rtlCol="0">
            <a:spAutoFit/>
          </a:bodyPr>
          <a:lstStyle/>
          <a:p>
            <a:pPr>
              <a:spcAft>
                <a:spcPts val="800"/>
              </a:spcAft>
            </a:pPr>
            <a:r>
              <a:rPr lang="en-US" sz="1600" b="1" dirty="0">
                <a:solidFill>
                  <a:schemeClr val="accent6"/>
                </a:solidFill>
                <a:latin typeface="Helvetica" pitchFamily="2" charset="0"/>
              </a:rPr>
              <a:t>Another long aperture restriction (20 cm x </a:t>
            </a:r>
            <a:r>
              <a:rPr lang="en-US" sz="1600" b="1" dirty="0">
                <a:solidFill>
                  <a:schemeClr val="accent6"/>
                </a:solidFill>
                <a:latin typeface="HGGothicE" panose="020B0909000000000000" pitchFamily="49" charset="-128"/>
                <a:ea typeface="HGGothicE" panose="020B0909000000000000" pitchFamily="49" charset="-128"/>
              </a:rPr>
              <a:t>⏀</a:t>
            </a:r>
            <a:r>
              <a:rPr lang="en-US" sz="1600" b="1" dirty="0">
                <a:solidFill>
                  <a:schemeClr val="accent6"/>
                </a:solidFill>
                <a:latin typeface="Helvetica" pitchFamily="2" charset="0"/>
              </a:rPr>
              <a:t>1cm vs.</a:t>
            </a:r>
            <a:r>
              <a:rPr lang="en-US" sz="1600" b="1" dirty="0">
                <a:solidFill>
                  <a:schemeClr val="accent6"/>
                </a:solidFill>
                <a:latin typeface="HGGothicE" panose="020B0909000000000000" pitchFamily="49" charset="-128"/>
                <a:ea typeface="HGGothicE" panose="020B0909000000000000" pitchFamily="49" charset="-128"/>
              </a:rPr>
              <a:t> ⏀</a:t>
            </a:r>
            <a:r>
              <a:rPr lang="en-US" sz="1600" b="1" dirty="0">
                <a:solidFill>
                  <a:schemeClr val="accent6"/>
                </a:solidFill>
                <a:latin typeface="Helvetica" pitchFamily="2" charset="0"/>
              </a:rPr>
              <a:t>3cm ) which complicates transport optics</a:t>
            </a:r>
          </a:p>
        </p:txBody>
      </p:sp>
      <p:pic>
        <p:nvPicPr>
          <p:cNvPr id="12" name="Picture 11">
            <a:extLst>
              <a:ext uri="{FF2B5EF4-FFF2-40B4-BE49-F238E27FC236}">
                <a16:creationId xmlns:a16="http://schemas.microsoft.com/office/drawing/2014/main" id="{506B581F-C4A8-04B6-40B0-9065F4E0B49D}"/>
              </a:ext>
            </a:extLst>
          </p:cNvPr>
          <p:cNvPicPr>
            <a:picLocks noChangeAspect="1"/>
          </p:cNvPicPr>
          <p:nvPr/>
        </p:nvPicPr>
        <p:blipFill>
          <a:blip r:embed="rId2"/>
          <a:srcRect l="4674" r="970"/>
          <a:stretch>
            <a:fillRect/>
          </a:stretch>
        </p:blipFill>
        <p:spPr>
          <a:xfrm>
            <a:off x="9584987" y="2554606"/>
            <a:ext cx="2166026" cy="3652545"/>
          </a:xfrm>
          <a:prstGeom prst="rect">
            <a:avLst/>
          </a:prstGeom>
        </p:spPr>
      </p:pic>
      <p:sp>
        <p:nvSpPr>
          <p:cNvPr id="16" name="Content Placeholder 2">
            <a:extLst>
              <a:ext uri="{FF2B5EF4-FFF2-40B4-BE49-F238E27FC236}">
                <a16:creationId xmlns:a16="http://schemas.microsoft.com/office/drawing/2014/main" id="{CB9B53E8-B88B-E95F-5B85-049E2650DF67}"/>
              </a:ext>
            </a:extLst>
          </p:cNvPr>
          <p:cNvSpPr txBox="1">
            <a:spLocks/>
          </p:cNvSpPr>
          <p:nvPr/>
        </p:nvSpPr>
        <p:spPr>
          <a:xfrm>
            <a:off x="9040238" y="5913961"/>
            <a:ext cx="2789811" cy="677618"/>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chemeClr val="accent1"/>
                </a:solidFill>
              </a:rPr>
              <a:t>MEBT scraper assembly</a:t>
            </a:r>
          </a:p>
          <a:p>
            <a:pPr marL="0" lvl="1" indent="0">
              <a:buNone/>
            </a:pPr>
            <a:r>
              <a:rPr lang="en-US" sz="1000" i="1" dirty="0"/>
              <a:t>Scraper is made out of TZM (Molybdenum alloy)</a:t>
            </a:r>
            <a:br>
              <a:rPr lang="en-US" sz="1000" i="1" dirty="0"/>
            </a:br>
            <a:r>
              <a:rPr lang="en-US" sz="1000" i="1" dirty="0"/>
              <a:t>Radiation cooled, electrically isolated</a:t>
            </a:r>
          </a:p>
        </p:txBody>
      </p:sp>
      <p:pic>
        <p:nvPicPr>
          <p:cNvPr id="21" name="Picture 20">
            <a:extLst>
              <a:ext uri="{FF2B5EF4-FFF2-40B4-BE49-F238E27FC236}">
                <a16:creationId xmlns:a16="http://schemas.microsoft.com/office/drawing/2014/main" id="{54241125-BFD1-0DCE-A112-C65392E64C92}"/>
              </a:ext>
            </a:extLst>
          </p:cNvPr>
          <p:cNvPicPr>
            <a:picLocks noChangeAspect="1"/>
          </p:cNvPicPr>
          <p:nvPr/>
        </p:nvPicPr>
        <p:blipFill>
          <a:blip r:embed="rId3"/>
          <a:srcRect l="35413"/>
          <a:stretch>
            <a:fillRect/>
          </a:stretch>
        </p:blipFill>
        <p:spPr>
          <a:xfrm>
            <a:off x="1122680" y="5000874"/>
            <a:ext cx="7640671" cy="1481932"/>
          </a:xfrm>
          <a:prstGeom prst="rect">
            <a:avLst/>
          </a:prstGeom>
        </p:spPr>
      </p:pic>
      <p:sp>
        <p:nvSpPr>
          <p:cNvPr id="22" name="Freeform: Shape 21">
            <a:extLst>
              <a:ext uri="{FF2B5EF4-FFF2-40B4-BE49-F238E27FC236}">
                <a16:creationId xmlns:a16="http://schemas.microsoft.com/office/drawing/2014/main" id="{9C09637D-0758-D94D-1078-D90CE633A3F2}"/>
              </a:ext>
            </a:extLst>
          </p:cNvPr>
          <p:cNvSpPr/>
          <p:nvPr/>
        </p:nvSpPr>
        <p:spPr>
          <a:xfrm>
            <a:off x="756984" y="2671864"/>
            <a:ext cx="779985" cy="486383"/>
          </a:xfrm>
          <a:custGeom>
            <a:avLst/>
            <a:gdLst>
              <a:gd name="csX0" fmla="*/ 617858 w 617858"/>
              <a:gd name="csY0" fmla="*/ 0 h 486383"/>
              <a:gd name="csX1" fmla="*/ 27713 w 617858"/>
              <a:gd name="csY1" fmla="*/ 116732 h 486383"/>
              <a:gd name="csX2" fmla="*/ 150930 w 617858"/>
              <a:gd name="csY2" fmla="*/ 486383 h 486383"/>
            </a:gdLst>
            <a:ahLst/>
            <a:cxnLst>
              <a:cxn ang="0">
                <a:pos x="csX0" y="csY0"/>
              </a:cxn>
              <a:cxn ang="0">
                <a:pos x="csX1" y="csY1"/>
              </a:cxn>
              <a:cxn ang="0">
                <a:pos x="csX2" y="csY2"/>
              </a:cxn>
            </a:cxnLst>
            <a:rect l="l" t="t" r="r" b="b"/>
            <a:pathLst>
              <a:path w="617858" h="486383">
                <a:moveTo>
                  <a:pt x="617858" y="0"/>
                </a:moveTo>
                <a:cubicBezTo>
                  <a:pt x="361696" y="17834"/>
                  <a:pt x="105534" y="35668"/>
                  <a:pt x="27713" y="116732"/>
                </a:cubicBezTo>
                <a:cubicBezTo>
                  <a:pt x="-50108" y="197796"/>
                  <a:pt x="50411" y="342089"/>
                  <a:pt x="150930" y="486383"/>
                </a:cubicBezTo>
              </a:path>
            </a:pathLst>
          </a:custGeom>
          <a:noFill/>
          <a:ln w="38100">
            <a:solidFill>
              <a:schemeClr val="accent1"/>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Arrow: Bent-Up 22">
            <a:extLst>
              <a:ext uri="{FF2B5EF4-FFF2-40B4-BE49-F238E27FC236}">
                <a16:creationId xmlns:a16="http://schemas.microsoft.com/office/drawing/2014/main" id="{2910C30E-EC2A-9C78-577D-EEC96E19DD5C}"/>
              </a:ext>
            </a:extLst>
          </p:cNvPr>
          <p:cNvSpPr/>
          <p:nvPr/>
        </p:nvSpPr>
        <p:spPr>
          <a:xfrm rot="5400000">
            <a:off x="2124231" y="4247841"/>
            <a:ext cx="486384" cy="589798"/>
          </a:xfrm>
          <a:prstGeom prst="bentUpArrow">
            <a:avLst>
              <a:gd name="adj1" fmla="val 25000"/>
              <a:gd name="adj2" fmla="val 23000"/>
              <a:gd name="adj3" fmla="val 43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5" name="Straight Arrow Connector 24">
            <a:extLst>
              <a:ext uri="{FF2B5EF4-FFF2-40B4-BE49-F238E27FC236}">
                <a16:creationId xmlns:a16="http://schemas.microsoft.com/office/drawing/2014/main" id="{7A6C1279-078A-1D5D-F50D-C7466781EA48}"/>
              </a:ext>
            </a:extLst>
          </p:cNvPr>
          <p:cNvCxnSpPr>
            <a:cxnSpLocks/>
          </p:cNvCxnSpPr>
          <p:nvPr/>
        </p:nvCxnSpPr>
        <p:spPr>
          <a:xfrm>
            <a:off x="1517512" y="4962968"/>
            <a:ext cx="0" cy="347050"/>
          </a:xfrm>
          <a:prstGeom prst="straightConnector1">
            <a:avLst/>
          </a:prstGeom>
          <a:ln w="5715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D2D0C6EB-29F1-2F26-7367-214B87D8F153}"/>
              </a:ext>
            </a:extLst>
          </p:cNvPr>
          <p:cNvCxnSpPr>
            <a:cxnSpLocks/>
          </p:cNvCxnSpPr>
          <p:nvPr/>
        </p:nvCxnSpPr>
        <p:spPr>
          <a:xfrm>
            <a:off x="2357692" y="4962968"/>
            <a:ext cx="0" cy="347050"/>
          </a:xfrm>
          <a:prstGeom prst="straightConnector1">
            <a:avLst/>
          </a:prstGeom>
          <a:ln w="5715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35934363-5F9E-80F6-8182-D443E5D968E3}"/>
              </a:ext>
            </a:extLst>
          </p:cNvPr>
          <p:cNvCxnSpPr>
            <a:cxnSpLocks/>
          </p:cNvCxnSpPr>
          <p:nvPr/>
        </p:nvCxnSpPr>
        <p:spPr>
          <a:xfrm>
            <a:off x="6277580" y="4962968"/>
            <a:ext cx="0" cy="347050"/>
          </a:xfrm>
          <a:prstGeom prst="straightConnector1">
            <a:avLst/>
          </a:prstGeom>
          <a:ln w="5715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1B06D691-85EE-A09A-F770-B219C62DAE7F}"/>
              </a:ext>
            </a:extLst>
          </p:cNvPr>
          <p:cNvCxnSpPr>
            <a:cxnSpLocks/>
          </p:cNvCxnSpPr>
          <p:nvPr/>
        </p:nvCxnSpPr>
        <p:spPr>
          <a:xfrm>
            <a:off x="5586916" y="4962968"/>
            <a:ext cx="0" cy="347050"/>
          </a:xfrm>
          <a:prstGeom prst="straightConnector1">
            <a:avLst/>
          </a:prstGeom>
          <a:ln w="57150">
            <a:solidFill>
              <a:schemeClr val="accent4"/>
            </a:solidFill>
            <a:tailEnd type="triangle"/>
          </a:ln>
        </p:spPr>
        <p:style>
          <a:lnRef idx="2">
            <a:schemeClr val="accent1"/>
          </a:lnRef>
          <a:fillRef idx="0">
            <a:schemeClr val="accent1"/>
          </a:fillRef>
          <a:effectRef idx="1">
            <a:schemeClr val="accent1"/>
          </a:effectRef>
          <a:fontRef idx="minor">
            <a:schemeClr val="tx1"/>
          </a:fontRef>
        </p:style>
      </p:cxnSp>
      <p:sp>
        <p:nvSpPr>
          <p:cNvPr id="30" name="Oval 29">
            <a:extLst>
              <a:ext uri="{FF2B5EF4-FFF2-40B4-BE49-F238E27FC236}">
                <a16:creationId xmlns:a16="http://schemas.microsoft.com/office/drawing/2014/main" id="{123DFB26-3E23-9A07-1D1E-D35BD0C848E2}"/>
              </a:ext>
            </a:extLst>
          </p:cNvPr>
          <p:cNvSpPr/>
          <p:nvPr/>
        </p:nvSpPr>
        <p:spPr>
          <a:xfrm>
            <a:off x="6417199" y="5428033"/>
            <a:ext cx="195638" cy="647143"/>
          </a:xfrm>
          <a:prstGeom prst="ellipse">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Oval 30">
            <a:extLst>
              <a:ext uri="{FF2B5EF4-FFF2-40B4-BE49-F238E27FC236}">
                <a16:creationId xmlns:a16="http://schemas.microsoft.com/office/drawing/2014/main" id="{BFD7BC62-6807-21B4-D883-CF396D92FFC9}"/>
              </a:ext>
            </a:extLst>
          </p:cNvPr>
          <p:cNvSpPr/>
          <p:nvPr/>
        </p:nvSpPr>
        <p:spPr>
          <a:xfrm>
            <a:off x="8253663" y="5418268"/>
            <a:ext cx="88232" cy="647143"/>
          </a:xfrm>
          <a:prstGeom prst="ellipse">
            <a:avLst/>
          </a:prstGeom>
          <a:noFill/>
          <a:ln w="381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Content Placeholder 2">
            <a:extLst>
              <a:ext uri="{FF2B5EF4-FFF2-40B4-BE49-F238E27FC236}">
                <a16:creationId xmlns:a16="http://schemas.microsoft.com/office/drawing/2014/main" id="{36E2DC68-2F51-B95B-8DD9-45491244EA44}"/>
              </a:ext>
            </a:extLst>
          </p:cNvPr>
          <p:cNvSpPr txBox="1">
            <a:spLocks/>
          </p:cNvSpPr>
          <p:nvPr/>
        </p:nvSpPr>
        <p:spPr>
          <a:xfrm>
            <a:off x="6297286" y="6134861"/>
            <a:ext cx="435464" cy="283928"/>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chemeClr val="accent6"/>
                </a:solidFill>
              </a:rPr>
              <a:t>DPI</a:t>
            </a:r>
            <a:endParaRPr lang="en-US" sz="1000" i="1" dirty="0">
              <a:solidFill>
                <a:schemeClr val="accent6"/>
              </a:solidFill>
            </a:endParaRPr>
          </a:p>
        </p:txBody>
      </p:sp>
      <p:sp>
        <p:nvSpPr>
          <p:cNvPr id="33" name="Content Placeholder 2">
            <a:extLst>
              <a:ext uri="{FF2B5EF4-FFF2-40B4-BE49-F238E27FC236}">
                <a16:creationId xmlns:a16="http://schemas.microsoft.com/office/drawing/2014/main" id="{C5DEDE99-9969-E33F-0FE4-4AF7321D3CAC}"/>
              </a:ext>
            </a:extLst>
          </p:cNvPr>
          <p:cNvSpPr txBox="1">
            <a:spLocks/>
          </p:cNvSpPr>
          <p:nvPr/>
        </p:nvSpPr>
        <p:spPr>
          <a:xfrm>
            <a:off x="8049018" y="5113565"/>
            <a:ext cx="505089" cy="283928"/>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200" dirty="0">
                <a:solidFill>
                  <a:schemeClr val="accent6"/>
                </a:solidFill>
              </a:rPr>
              <a:t>FAV</a:t>
            </a:r>
            <a:endParaRPr lang="en-US" sz="1000" i="1" dirty="0">
              <a:solidFill>
                <a:schemeClr val="accent6"/>
              </a:solidFill>
            </a:endParaRPr>
          </a:p>
        </p:txBody>
      </p:sp>
    </p:spTree>
    <p:extLst>
      <p:ext uri="{BB962C8B-B14F-4D97-AF65-F5344CB8AC3E}">
        <p14:creationId xmlns:p14="http://schemas.microsoft.com/office/powerpoint/2010/main" val="3526058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100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left)">
                                      <p:cBhvr>
                                        <p:cTn id="12" dur="500"/>
                                        <p:tgtEl>
                                          <p:spTgt spid="14"/>
                                        </p:tgtEl>
                                      </p:cBhvr>
                                    </p:animEffect>
                                  </p:childTnLst>
                                </p:cTn>
                              </p:par>
                            </p:childTnLst>
                          </p:cTn>
                        </p:par>
                        <p:par>
                          <p:cTn id="13" fill="hold">
                            <p:stCondLst>
                              <p:cond delay="500"/>
                            </p:stCondLst>
                            <p:childTnLst>
                              <p:par>
                                <p:cTn id="14" presetID="1" presetClass="entr" presetSubtype="0"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47" presetClass="entr" presetSubtype="0"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1000"/>
                                        <p:tgtEl>
                                          <p:spTgt spid="18"/>
                                        </p:tgtEl>
                                      </p:cBhvr>
                                    </p:animEffect>
                                    <p:anim calcmode="lin" valueType="num">
                                      <p:cBhvr>
                                        <p:cTn id="21" dur="1000" fill="hold"/>
                                        <p:tgtEl>
                                          <p:spTgt spid="18"/>
                                        </p:tgtEl>
                                        <p:attrNameLst>
                                          <p:attrName>ppt_x</p:attrName>
                                        </p:attrNameLst>
                                      </p:cBhvr>
                                      <p:tavLst>
                                        <p:tav tm="0">
                                          <p:val>
                                            <p:strVal val="#ppt_x"/>
                                          </p:val>
                                        </p:tav>
                                        <p:tav tm="100000">
                                          <p:val>
                                            <p:strVal val="#ppt_x"/>
                                          </p:val>
                                        </p:tav>
                                      </p:tavLst>
                                    </p:anim>
                                    <p:anim calcmode="lin" valueType="num">
                                      <p:cBhvr>
                                        <p:cTn id="22" dur="1000" fill="hold"/>
                                        <p:tgtEl>
                                          <p:spTgt spid="18"/>
                                        </p:tgtEl>
                                        <p:attrNameLst>
                                          <p:attrName>ppt_y</p:attrName>
                                        </p:attrNameLst>
                                      </p:cBhvr>
                                      <p:tavLst>
                                        <p:tav tm="0">
                                          <p:val>
                                            <p:strVal val="#ppt_y-.1"/>
                                          </p:val>
                                        </p:tav>
                                        <p:tav tm="100000">
                                          <p:val>
                                            <p:strVal val="#ppt_y"/>
                                          </p:val>
                                        </p:tav>
                                      </p:tavLst>
                                    </p:anim>
                                  </p:childTnLst>
                                </p:cTn>
                              </p:par>
                            </p:childTnLst>
                          </p:cTn>
                        </p:par>
                        <p:par>
                          <p:cTn id="23" fill="hold">
                            <p:stCondLst>
                              <p:cond delay="1000"/>
                            </p:stCondLst>
                            <p:childTnLst>
                              <p:par>
                                <p:cTn id="24" presetID="1" presetClass="entr" presetSubtype="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par>
                                <p:cTn id="33" presetID="2" presetClass="entr" presetSubtype="1"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ppt_x"/>
                                          </p:val>
                                        </p:tav>
                                        <p:tav tm="100000">
                                          <p:val>
                                            <p:strVal val="#ppt_x"/>
                                          </p:val>
                                        </p:tav>
                                      </p:tavLst>
                                    </p:anim>
                                    <p:anim calcmode="lin" valueType="num">
                                      <p:cBhvr additive="base">
                                        <p:cTn id="36" dur="500" fill="hold"/>
                                        <p:tgtEl>
                                          <p:spTgt spid="25"/>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25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0-#ppt_h/2"/>
                                          </p:val>
                                        </p:tav>
                                        <p:tav tm="100000">
                                          <p:val>
                                            <p:strVal val="#ppt_y"/>
                                          </p:val>
                                        </p:tav>
                                      </p:tavLst>
                                    </p:anim>
                                  </p:childTnLst>
                                </p:cTn>
                              </p:par>
                              <p:par>
                                <p:cTn id="41" presetID="2" presetClass="entr" presetSubtype="1" fill="hold" nodeType="withEffect">
                                  <p:stCondLst>
                                    <p:cond delay="500"/>
                                  </p:stCondLst>
                                  <p:childTnLst>
                                    <p:set>
                                      <p:cBhvr>
                                        <p:cTn id="42" dur="1" fill="hold">
                                          <p:stCondLst>
                                            <p:cond delay="0"/>
                                          </p:stCondLst>
                                        </p:cTn>
                                        <p:tgtEl>
                                          <p:spTgt spid="29"/>
                                        </p:tgtEl>
                                        <p:attrNameLst>
                                          <p:attrName>style.visibility</p:attrName>
                                        </p:attrNameLst>
                                      </p:cBhvr>
                                      <p:to>
                                        <p:strVal val="visible"/>
                                      </p:to>
                                    </p:set>
                                    <p:anim calcmode="lin" valueType="num">
                                      <p:cBhvr additive="base">
                                        <p:cTn id="43" dur="500" fill="hold"/>
                                        <p:tgtEl>
                                          <p:spTgt spid="29"/>
                                        </p:tgtEl>
                                        <p:attrNameLst>
                                          <p:attrName>ppt_x</p:attrName>
                                        </p:attrNameLst>
                                      </p:cBhvr>
                                      <p:tavLst>
                                        <p:tav tm="0">
                                          <p:val>
                                            <p:strVal val="#ppt_x"/>
                                          </p:val>
                                        </p:tav>
                                        <p:tav tm="100000">
                                          <p:val>
                                            <p:strVal val="#ppt_x"/>
                                          </p:val>
                                        </p:tav>
                                      </p:tavLst>
                                    </p:anim>
                                    <p:anim calcmode="lin" valueType="num">
                                      <p:cBhvr additive="base">
                                        <p:cTn id="44" dur="500" fill="hold"/>
                                        <p:tgtEl>
                                          <p:spTgt spid="29"/>
                                        </p:tgtEl>
                                        <p:attrNameLst>
                                          <p:attrName>ppt_y</p:attrName>
                                        </p:attrNameLst>
                                      </p:cBhvr>
                                      <p:tavLst>
                                        <p:tav tm="0">
                                          <p:val>
                                            <p:strVal val="0-#ppt_h/2"/>
                                          </p:val>
                                        </p:tav>
                                        <p:tav tm="100000">
                                          <p:val>
                                            <p:strVal val="#ppt_y"/>
                                          </p:val>
                                        </p:tav>
                                      </p:tavLst>
                                    </p:anim>
                                  </p:childTnLst>
                                </p:cTn>
                              </p:par>
                              <p:par>
                                <p:cTn id="45" presetID="2" presetClass="entr" presetSubtype="1" fill="hold" nodeType="withEffect">
                                  <p:stCondLst>
                                    <p:cond delay="75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35" presetClass="entr" presetSubtype="0" fill="hold" grpId="0" nodeType="click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2000"/>
                                        <p:tgtEl>
                                          <p:spTgt spid="30"/>
                                        </p:tgtEl>
                                      </p:cBhvr>
                                    </p:animEffect>
                                    <p:anim calcmode="lin" valueType="num">
                                      <p:cBhvr>
                                        <p:cTn id="54" dur="2000" fill="hold"/>
                                        <p:tgtEl>
                                          <p:spTgt spid="30"/>
                                        </p:tgtEl>
                                        <p:attrNameLst>
                                          <p:attrName>style.rotation</p:attrName>
                                        </p:attrNameLst>
                                      </p:cBhvr>
                                      <p:tavLst>
                                        <p:tav tm="0">
                                          <p:val>
                                            <p:fltVal val="720"/>
                                          </p:val>
                                        </p:tav>
                                        <p:tav tm="100000">
                                          <p:val>
                                            <p:fltVal val="0"/>
                                          </p:val>
                                        </p:tav>
                                      </p:tavLst>
                                    </p:anim>
                                    <p:anim calcmode="lin" valueType="num">
                                      <p:cBhvr>
                                        <p:cTn id="55" dur="2000" fill="hold"/>
                                        <p:tgtEl>
                                          <p:spTgt spid="30"/>
                                        </p:tgtEl>
                                        <p:attrNameLst>
                                          <p:attrName>ppt_h</p:attrName>
                                        </p:attrNameLst>
                                      </p:cBhvr>
                                      <p:tavLst>
                                        <p:tav tm="0">
                                          <p:val>
                                            <p:fltVal val="0"/>
                                          </p:val>
                                        </p:tav>
                                        <p:tav tm="100000">
                                          <p:val>
                                            <p:strVal val="#ppt_h"/>
                                          </p:val>
                                        </p:tav>
                                      </p:tavLst>
                                    </p:anim>
                                    <p:anim calcmode="lin" valueType="num">
                                      <p:cBhvr>
                                        <p:cTn id="56" dur="2000" fill="hold"/>
                                        <p:tgtEl>
                                          <p:spTgt spid="30"/>
                                        </p:tgtEl>
                                        <p:attrNameLst>
                                          <p:attrName>ppt_w</p:attrName>
                                        </p:attrNameLst>
                                      </p:cBhvr>
                                      <p:tavLst>
                                        <p:tav tm="0">
                                          <p:val>
                                            <p:fltVal val="0"/>
                                          </p:val>
                                        </p:tav>
                                        <p:tav tm="100000">
                                          <p:val>
                                            <p:strVal val="#ppt_w"/>
                                          </p:val>
                                        </p:tav>
                                      </p:tavLst>
                                    </p:anim>
                                  </p:childTnLst>
                                </p:cTn>
                              </p:par>
                              <p:par>
                                <p:cTn id="57" presetID="35"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2000"/>
                                        <p:tgtEl>
                                          <p:spTgt spid="31"/>
                                        </p:tgtEl>
                                      </p:cBhvr>
                                    </p:animEffect>
                                    <p:anim calcmode="lin" valueType="num">
                                      <p:cBhvr>
                                        <p:cTn id="60" dur="2000" fill="hold"/>
                                        <p:tgtEl>
                                          <p:spTgt spid="31"/>
                                        </p:tgtEl>
                                        <p:attrNameLst>
                                          <p:attrName>style.rotation</p:attrName>
                                        </p:attrNameLst>
                                      </p:cBhvr>
                                      <p:tavLst>
                                        <p:tav tm="0">
                                          <p:val>
                                            <p:fltVal val="720"/>
                                          </p:val>
                                        </p:tav>
                                        <p:tav tm="100000">
                                          <p:val>
                                            <p:fltVal val="0"/>
                                          </p:val>
                                        </p:tav>
                                      </p:tavLst>
                                    </p:anim>
                                    <p:anim calcmode="lin" valueType="num">
                                      <p:cBhvr>
                                        <p:cTn id="61" dur="2000" fill="hold"/>
                                        <p:tgtEl>
                                          <p:spTgt spid="31"/>
                                        </p:tgtEl>
                                        <p:attrNameLst>
                                          <p:attrName>ppt_h</p:attrName>
                                        </p:attrNameLst>
                                      </p:cBhvr>
                                      <p:tavLst>
                                        <p:tav tm="0">
                                          <p:val>
                                            <p:fltVal val="0"/>
                                          </p:val>
                                        </p:tav>
                                        <p:tav tm="100000">
                                          <p:val>
                                            <p:strVal val="#ppt_h"/>
                                          </p:val>
                                        </p:tav>
                                      </p:tavLst>
                                    </p:anim>
                                    <p:anim calcmode="lin" valueType="num">
                                      <p:cBhvr>
                                        <p:cTn id="62" dur="2000" fill="hold"/>
                                        <p:tgtEl>
                                          <p:spTgt spid="31"/>
                                        </p:tgtEl>
                                        <p:attrNameLst>
                                          <p:attrName>ppt_w</p:attrName>
                                        </p:attrNameLst>
                                      </p:cBhvr>
                                      <p:tavLst>
                                        <p:tav tm="0">
                                          <p:val>
                                            <p:fltVal val="0"/>
                                          </p:val>
                                        </p:tav>
                                        <p:tav tm="100000">
                                          <p:val>
                                            <p:strVal val="#ppt_w"/>
                                          </p:val>
                                        </p:tav>
                                      </p:tavLst>
                                    </p:anim>
                                  </p:childTnLst>
                                </p:cTn>
                              </p:par>
                              <p:par>
                                <p:cTn id="63" presetID="22" presetClass="entr" presetSubtype="8" fill="hold" nodeType="withEffect">
                                  <p:stCondLst>
                                    <p:cond delay="0"/>
                                  </p:stCondLst>
                                  <p:childTnLst>
                                    <p:set>
                                      <p:cBhvr>
                                        <p:cTn id="64" dur="1" fill="hold">
                                          <p:stCondLst>
                                            <p:cond delay="0"/>
                                          </p:stCondLst>
                                        </p:cTn>
                                        <p:tgtEl>
                                          <p:spTgt spid="2">
                                            <p:txEl>
                                              <p:pRg st="2" end="2"/>
                                            </p:txEl>
                                          </p:spTgt>
                                        </p:tgtEl>
                                        <p:attrNameLst>
                                          <p:attrName>style.visibility</p:attrName>
                                        </p:attrNameLst>
                                      </p:cBhvr>
                                      <p:to>
                                        <p:strVal val="visible"/>
                                      </p:to>
                                    </p:set>
                                    <p:animEffect transition="in" filter="wipe(left)">
                                      <p:cBhvr>
                                        <p:cTn id="65" dur="500"/>
                                        <p:tgtEl>
                                          <p:spTgt spid="2">
                                            <p:txEl>
                                              <p:pRg st="2" end="2"/>
                                            </p:txEl>
                                          </p:spTgt>
                                        </p:tgtEl>
                                      </p:cBhvr>
                                    </p:animEffect>
                                  </p:childTnLst>
                                </p:cTn>
                              </p:par>
                              <p:par>
                                <p:cTn id="66" presetID="22" presetClass="entr" presetSubtype="1" fill="hold" grpId="0" nodeType="withEffect">
                                  <p:stCondLst>
                                    <p:cond delay="1000"/>
                                  </p:stCondLst>
                                  <p:childTnLst>
                                    <p:set>
                                      <p:cBhvr>
                                        <p:cTn id="67" dur="1" fill="hold">
                                          <p:stCondLst>
                                            <p:cond delay="0"/>
                                          </p:stCondLst>
                                        </p:cTn>
                                        <p:tgtEl>
                                          <p:spTgt spid="22"/>
                                        </p:tgtEl>
                                        <p:attrNameLst>
                                          <p:attrName>style.visibility</p:attrName>
                                        </p:attrNameLst>
                                      </p:cBhvr>
                                      <p:to>
                                        <p:strVal val="visible"/>
                                      </p:to>
                                    </p:set>
                                    <p:animEffect transition="in" filter="wipe(up)">
                                      <p:cBhvr>
                                        <p:cTn id="68" dur="500"/>
                                        <p:tgtEl>
                                          <p:spTgt spid="22"/>
                                        </p:tgtEl>
                                      </p:cBhvr>
                                    </p:animEffect>
                                  </p:childTnLst>
                                </p:cTn>
                              </p:par>
                            </p:childTnLst>
                          </p:cTn>
                        </p:par>
                        <p:par>
                          <p:cTn id="69" fill="hold">
                            <p:stCondLst>
                              <p:cond delay="2000"/>
                            </p:stCondLst>
                            <p:childTnLst>
                              <p:par>
                                <p:cTn id="70" presetID="1" presetClass="entr" presetSubtype="0" fill="hold" grpId="0" nodeType="afterEffect">
                                  <p:stCondLst>
                                    <p:cond delay="0"/>
                                  </p:stCondLst>
                                  <p:childTnLst>
                                    <p:set>
                                      <p:cBhvr>
                                        <p:cTn id="71" dur="1" fill="hold">
                                          <p:stCondLst>
                                            <p:cond delay="0"/>
                                          </p:stCondLst>
                                        </p:cTn>
                                        <p:tgtEl>
                                          <p:spTgt spid="11"/>
                                        </p:tgtEl>
                                        <p:attrNameLst>
                                          <p:attrName>style.visibility</p:attrName>
                                        </p:attrNameLst>
                                      </p:cBhvr>
                                      <p:to>
                                        <p:strVal val="visible"/>
                                      </p:to>
                                    </p:set>
                                  </p:childTnLst>
                                </p:cTn>
                              </p:par>
                            </p:childTnLst>
                          </p:cTn>
                        </p:par>
                        <p:par>
                          <p:cTn id="72" fill="hold">
                            <p:stCondLst>
                              <p:cond delay="2000"/>
                            </p:stCondLst>
                            <p:childTnLst>
                              <p:par>
                                <p:cTn id="73" presetID="1"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childTnLst>
                                </p:cTn>
                              </p:par>
                            </p:childTnLst>
                          </p:cTn>
                        </p:par>
                        <p:par>
                          <p:cTn id="75" fill="hold">
                            <p:stCondLst>
                              <p:cond delay="2000"/>
                            </p:stCondLst>
                            <p:childTnLst>
                              <p:par>
                                <p:cTn id="76" presetID="1" presetClass="entr" presetSubtype="0"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fade">
                                      <p:cBhvr>
                                        <p:cTn id="82" dur="500"/>
                                        <p:tgtEl>
                                          <p:spTgt spid="23"/>
                                        </p:tgtEl>
                                      </p:cBhvr>
                                    </p:animEffect>
                                  </p:childTnLst>
                                </p:cTn>
                              </p:par>
                              <p:par>
                                <p:cTn id="83" presetID="10" presetClass="entr" presetSubtype="0" fill="hold" grpId="0" nodeType="withEffect">
                                  <p:stCondLst>
                                    <p:cond delay="500"/>
                                  </p:stCondLst>
                                  <p:childTnLst>
                                    <p:set>
                                      <p:cBhvr>
                                        <p:cTn id="84" dur="1" fill="hold">
                                          <p:stCondLst>
                                            <p:cond delay="0"/>
                                          </p:stCondLst>
                                        </p:cTn>
                                        <p:tgtEl>
                                          <p:spTgt spid="20"/>
                                        </p:tgtEl>
                                        <p:attrNameLst>
                                          <p:attrName>style.visibility</p:attrName>
                                        </p:attrNameLst>
                                      </p:cBhvr>
                                      <p:to>
                                        <p:strVal val="visible"/>
                                      </p:to>
                                    </p:set>
                                    <p:animEffect transition="in" filter="fade">
                                      <p:cBhvr>
                                        <p:cTn id="8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8" grpId="0" animBg="1"/>
      <p:bldP spid="19" grpId="0"/>
      <p:bldP spid="11" grpId="0" animBg="1"/>
      <p:bldP spid="20" grpId="0"/>
      <p:bldP spid="16" grpId="0"/>
      <p:bldP spid="22" grpId="0" animBg="1"/>
      <p:bldP spid="23" grpId="0" animBg="1"/>
      <p:bldP spid="30" grpId="0" animBg="1"/>
      <p:bldP spid="31" grpId="0" animBg="1"/>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15F712-C0E7-FD8C-D2CC-F3EBCA7E37A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CC1AE52-6DAA-4E1F-F7AC-39994EBC1620}"/>
              </a:ext>
            </a:extLst>
          </p:cNvPr>
          <p:cNvSpPr>
            <a:spLocks noGrp="1"/>
          </p:cNvSpPr>
          <p:nvPr>
            <p:ph type="body" sz="quarter" idx="10"/>
          </p:nvPr>
        </p:nvSpPr>
        <p:spPr>
          <a:xfrm>
            <a:off x="1163213" y="1540253"/>
            <a:ext cx="9994392" cy="1187707"/>
          </a:xfrm>
        </p:spPr>
        <p:txBody>
          <a:bodyPr/>
          <a:lstStyle/>
          <a:p>
            <a:pPr>
              <a:spcAft>
                <a:spcPts val="200"/>
              </a:spcAft>
            </a:pPr>
            <a:r>
              <a:rPr lang="en-US" dirty="0"/>
              <a:t>Differential Pumping Insert (DPI)</a:t>
            </a:r>
          </a:p>
          <a:p>
            <a:pPr lvl="1">
              <a:spcAft>
                <a:spcPts val="0"/>
              </a:spcAft>
            </a:pPr>
            <a:r>
              <a:rPr lang="en-US" dirty="0"/>
              <a:t>Provides </a:t>
            </a:r>
            <a:r>
              <a:rPr lang="en-US" dirty="0">
                <a:solidFill>
                  <a:srgbClr val="00B050"/>
                </a:solidFill>
              </a:rPr>
              <a:t>2-4 decades </a:t>
            </a:r>
            <a:r>
              <a:rPr lang="en-US" dirty="0"/>
              <a:t>of isolation</a:t>
            </a:r>
          </a:p>
          <a:p>
            <a:pPr lvl="1"/>
            <a:r>
              <a:rPr lang="en-US" dirty="0"/>
              <a:t>In conjunction with </a:t>
            </a:r>
            <a:r>
              <a:rPr lang="en-US" dirty="0">
                <a:solidFill>
                  <a:schemeClr val="accent4"/>
                </a:solidFill>
              </a:rPr>
              <a:t>Fast Acting Valve (FAV) </a:t>
            </a:r>
            <a:r>
              <a:rPr lang="en-US" dirty="0"/>
              <a:t>→ </a:t>
            </a:r>
            <a:r>
              <a:rPr lang="en-US" dirty="0">
                <a:solidFill>
                  <a:srgbClr val="00B050"/>
                </a:solidFill>
              </a:rPr>
              <a:t>&lt;10</a:t>
            </a:r>
            <a:r>
              <a:rPr lang="en-US" baseline="30000" dirty="0">
                <a:solidFill>
                  <a:srgbClr val="00B050"/>
                </a:solidFill>
              </a:rPr>
              <a:t>-6</a:t>
            </a:r>
            <a:r>
              <a:rPr lang="en-US" dirty="0">
                <a:solidFill>
                  <a:srgbClr val="00B050"/>
                </a:solidFill>
              </a:rPr>
              <a:t> torr liter </a:t>
            </a:r>
            <a:r>
              <a:rPr lang="en-US" dirty="0"/>
              <a:t>of gas passes through FAV independently of leak size (up to atmosphere) upstream of DPI</a:t>
            </a:r>
          </a:p>
        </p:txBody>
      </p:sp>
      <p:sp>
        <p:nvSpPr>
          <p:cNvPr id="3" name="Title 2">
            <a:extLst>
              <a:ext uri="{FF2B5EF4-FFF2-40B4-BE49-F238E27FC236}">
                <a16:creationId xmlns:a16="http://schemas.microsoft.com/office/drawing/2014/main" id="{05EAC17F-05BE-63DD-F244-8E99E0F19DDC}"/>
              </a:ext>
            </a:extLst>
          </p:cNvPr>
          <p:cNvSpPr>
            <a:spLocks noGrp="1"/>
          </p:cNvSpPr>
          <p:nvPr>
            <p:ph type="title"/>
          </p:nvPr>
        </p:nvSpPr>
        <p:spPr/>
        <p:txBody>
          <a:bodyPr/>
          <a:lstStyle/>
          <a:p>
            <a:r>
              <a:rPr lang="en-US" dirty="0"/>
              <a:t>Validation and Demonstration at </a:t>
            </a:r>
            <a:r>
              <a:rPr lang="en-US" u="sng" dirty="0"/>
              <a:t>PIP2IT</a:t>
            </a:r>
          </a:p>
        </p:txBody>
      </p:sp>
      <p:sp>
        <p:nvSpPr>
          <p:cNvPr id="4" name="Text Placeholder 3">
            <a:extLst>
              <a:ext uri="{FF2B5EF4-FFF2-40B4-BE49-F238E27FC236}">
                <a16:creationId xmlns:a16="http://schemas.microsoft.com/office/drawing/2014/main" id="{7933D590-5DFE-E647-3C00-6D455716FD68}"/>
              </a:ext>
            </a:extLst>
          </p:cNvPr>
          <p:cNvSpPr>
            <a:spLocks noGrp="1"/>
          </p:cNvSpPr>
          <p:nvPr>
            <p:ph type="body" sz="quarter" idx="37"/>
          </p:nvPr>
        </p:nvSpPr>
        <p:spPr/>
        <p:txBody>
          <a:bodyPr>
            <a:normAutofit/>
          </a:bodyPr>
          <a:lstStyle/>
          <a:p>
            <a:endParaRPr lang="en-US" dirty="0"/>
          </a:p>
        </p:txBody>
      </p:sp>
      <p:sp>
        <p:nvSpPr>
          <p:cNvPr id="5" name="Footer Placeholder 4">
            <a:extLst>
              <a:ext uri="{FF2B5EF4-FFF2-40B4-BE49-F238E27FC236}">
                <a16:creationId xmlns:a16="http://schemas.microsoft.com/office/drawing/2014/main" id="{48570317-449A-E432-003A-B76FB5479E2B}"/>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25D7BF05-1D58-4DD5-1BBA-A7E9CD80184A}"/>
              </a:ext>
            </a:extLst>
          </p:cNvPr>
          <p:cNvSpPr>
            <a:spLocks noGrp="1"/>
          </p:cNvSpPr>
          <p:nvPr>
            <p:ph type="sldNum" sz="quarter" idx="40"/>
          </p:nvPr>
        </p:nvSpPr>
        <p:spPr/>
        <p:txBody>
          <a:bodyPr/>
          <a:lstStyle/>
          <a:p>
            <a:fld id="{F4BAA12D-5F28-3140-935A-44BF4B54B6B6}" type="slidenum">
              <a:rPr lang="en-US" smtClean="0"/>
              <a:pPr/>
              <a:t>20</a:t>
            </a:fld>
            <a:endParaRPr lang="en-US" dirty="0"/>
          </a:p>
        </p:txBody>
      </p:sp>
      <p:pic>
        <p:nvPicPr>
          <p:cNvPr id="7" name="Picture 6">
            <a:extLst>
              <a:ext uri="{FF2B5EF4-FFF2-40B4-BE49-F238E27FC236}">
                <a16:creationId xmlns:a16="http://schemas.microsoft.com/office/drawing/2014/main" id="{A2369FA5-8919-7F09-521F-E0CD52B2FA3D}"/>
              </a:ext>
            </a:extLst>
          </p:cNvPr>
          <p:cNvPicPr>
            <a:picLocks noChangeAspect="1"/>
          </p:cNvPicPr>
          <p:nvPr/>
        </p:nvPicPr>
        <p:blipFill>
          <a:blip r:embed="rId2"/>
          <a:stretch>
            <a:fillRect/>
          </a:stretch>
        </p:blipFill>
        <p:spPr>
          <a:xfrm>
            <a:off x="1251992" y="2700827"/>
            <a:ext cx="7118948" cy="2410980"/>
          </a:xfrm>
          <a:prstGeom prst="rect">
            <a:avLst/>
          </a:prstGeom>
        </p:spPr>
      </p:pic>
      <p:sp>
        <p:nvSpPr>
          <p:cNvPr id="19" name="TextBox 18">
            <a:extLst>
              <a:ext uri="{FF2B5EF4-FFF2-40B4-BE49-F238E27FC236}">
                <a16:creationId xmlns:a16="http://schemas.microsoft.com/office/drawing/2014/main" id="{7160CAEA-2777-998E-6A30-C1821365E23F}"/>
              </a:ext>
            </a:extLst>
          </p:cNvPr>
          <p:cNvSpPr txBox="1"/>
          <p:nvPr/>
        </p:nvSpPr>
        <p:spPr>
          <a:xfrm>
            <a:off x="1163212" y="5262581"/>
            <a:ext cx="602898" cy="369332"/>
          </a:xfrm>
          <a:prstGeom prst="rect">
            <a:avLst/>
          </a:prstGeom>
          <a:noFill/>
        </p:spPr>
        <p:txBody>
          <a:bodyPr wrap="square" rtlCol="0">
            <a:spAutoFit/>
          </a:bodyPr>
          <a:lstStyle/>
          <a:p>
            <a:r>
              <a:rPr lang="en-US" sz="1800" dirty="0"/>
              <a:t>DPI</a:t>
            </a:r>
          </a:p>
        </p:txBody>
      </p:sp>
      <p:sp>
        <p:nvSpPr>
          <p:cNvPr id="20" name="TextBox 19">
            <a:extLst>
              <a:ext uri="{FF2B5EF4-FFF2-40B4-BE49-F238E27FC236}">
                <a16:creationId xmlns:a16="http://schemas.microsoft.com/office/drawing/2014/main" id="{C8AA8696-67F2-8294-89C7-BDC41FF664B0}"/>
              </a:ext>
            </a:extLst>
          </p:cNvPr>
          <p:cNvSpPr txBox="1"/>
          <p:nvPr/>
        </p:nvSpPr>
        <p:spPr>
          <a:xfrm>
            <a:off x="5804002" y="5262581"/>
            <a:ext cx="693336" cy="369332"/>
          </a:xfrm>
          <a:prstGeom prst="rect">
            <a:avLst/>
          </a:prstGeom>
          <a:noFill/>
        </p:spPr>
        <p:txBody>
          <a:bodyPr wrap="square" rtlCol="0">
            <a:spAutoFit/>
          </a:bodyPr>
          <a:lstStyle/>
          <a:p>
            <a:r>
              <a:rPr lang="en-US" sz="1800" dirty="0"/>
              <a:t>FAV</a:t>
            </a:r>
          </a:p>
        </p:txBody>
      </p:sp>
      <p:sp>
        <p:nvSpPr>
          <p:cNvPr id="21" name="TextBox 20">
            <a:extLst>
              <a:ext uri="{FF2B5EF4-FFF2-40B4-BE49-F238E27FC236}">
                <a16:creationId xmlns:a16="http://schemas.microsoft.com/office/drawing/2014/main" id="{3B0BAECC-20F3-4FB1-FE92-A804D0EA7B4E}"/>
              </a:ext>
            </a:extLst>
          </p:cNvPr>
          <p:cNvSpPr txBox="1"/>
          <p:nvPr/>
        </p:nvSpPr>
        <p:spPr>
          <a:xfrm>
            <a:off x="7672461" y="5127828"/>
            <a:ext cx="1238333" cy="584775"/>
          </a:xfrm>
          <a:prstGeom prst="rect">
            <a:avLst/>
          </a:prstGeom>
          <a:noFill/>
        </p:spPr>
        <p:txBody>
          <a:bodyPr wrap="square" rtlCol="0">
            <a:spAutoFit/>
          </a:bodyPr>
          <a:lstStyle/>
          <a:p>
            <a:pPr algn="ctr"/>
            <a:r>
              <a:rPr lang="en-US" sz="1600" dirty="0"/>
              <a:t>Warm valve to HWR</a:t>
            </a:r>
          </a:p>
        </p:txBody>
      </p:sp>
      <p:cxnSp>
        <p:nvCxnSpPr>
          <p:cNvPr id="27" name="Straight Connector 26">
            <a:extLst>
              <a:ext uri="{FF2B5EF4-FFF2-40B4-BE49-F238E27FC236}">
                <a16:creationId xmlns:a16="http://schemas.microsoft.com/office/drawing/2014/main" id="{4ABB6EB2-842D-71B4-B47F-F70951302443}"/>
              </a:ext>
            </a:extLst>
          </p:cNvPr>
          <p:cNvCxnSpPr>
            <a:cxnSpLocks/>
          </p:cNvCxnSpPr>
          <p:nvPr/>
        </p:nvCxnSpPr>
        <p:spPr>
          <a:xfrm>
            <a:off x="1376560" y="4554677"/>
            <a:ext cx="0" cy="768298"/>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CC90FEEA-FEDE-357A-13F6-EC3369BF9734}"/>
              </a:ext>
            </a:extLst>
          </p:cNvPr>
          <p:cNvCxnSpPr/>
          <p:nvPr/>
        </p:nvCxnSpPr>
        <p:spPr>
          <a:xfrm>
            <a:off x="6110128" y="4707839"/>
            <a:ext cx="0" cy="600183"/>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6ECA94F8-90DA-6E19-DDC8-886DA1F58077}"/>
              </a:ext>
            </a:extLst>
          </p:cNvPr>
          <p:cNvCxnSpPr>
            <a:cxnSpLocks/>
          </p:cNvCxnSpPr>
          <p:nvPr/>
        </p:nvCxnSpPr>
        <p:spPr>
          <a:xfrm>
            <a:off x="8183429" y="4554677"/>
            <a:ext cx="0" cy="668084"/>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2F4B2C7B-064E-5467-94A5-14A525460D40}"/>
              </a:ext>
            </a:extLst>
          </p:cNvPr>
          <p:cNvCxnSpPr>
            <a:cxnSpLocks/>
            <a:endCxn id="20" idx="1"/>
          </p:cNvCxnSpPr>
          <p:nvPr/>
        </p:nvCxnSpPr>
        <p:spPr>
          <a:xfrm>
            <a:off x="1766110" y="5438136"/>
            <a:ext cx="4037892" cy="911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F56ACEE5-A74E-78AA-95C6-7FB738F552DE}"/>
              </a:ext>
            </a:extLst>
          </p:cNvPr>
          <p:cNvCxnSpPr>
            <a:cxnSpLocks/>
          </p:cNvCxnSpPr>
          <p:nvPr/>
        </p:nvCxnSpPr>
        <p:spPr>
          <a:xfrm>
            <a:off x="6352420" y="5447247"/>
            <a:ext cx="1540653"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8D3AA7F3-9096-55CE-B52E-D4A7A740C3C7}"/>
              </a:ext>
            </a:extLst>
          </p:cNvPr>
          <p:cNvSpPr txBox="1"/>
          <p:nvPr/>
        </p:nvSpPr>
        <p:spPr>
          <a:xfrm>
            <a:off x="3785056" y="5290244"/>
            <a:ext cx="781720" cy="307777"/>
          </a:xfrm>
          <a:prstGeom prst="rect">
            <a:avLst/>
          </a:prstGeom>
          <a:solidFill>
            <a:schemeClr val="bg1"/>
          </a:solidFill>
        </p:spPr>
        <p:txBody>
          <a:bodyPr wrap="square" rtlCol="0">
            <a:spAutoFit/>
          </a:bodyPr>
          <a:lstStyle/>
          <a:p>
            <a:pPr algn="ctr"/>
            <a:r>
              <a:rPr lang="en-US" sz="1400" dirty="0"/>
              <a:t>2.1 m</a:t>
            </a:r>
          </a:p>
        </p:txBody>
      </p:sp>
      <p:sp>
        <p:nvSpPr>
          <p:cNvPr id="34" name="TextBox 33">
            <a:extLst>
              <a:ext uri="{FF2B5EF4-FFF2-40B4-BE49-F238E27FC236}">
                <a16:creationId xmlns:a16="http://schemas.microsoft.com/office/drawing/2014/main" id="{64520A79-A11D-5E50-2793-B94F055E7FCA}"/>
              </a:ext>
            </a:extLst>
          </p:cNvPr>
          <p:cNvSpPr txBox="1"/>
          <p:nvPr/>
        </p:nvSpPr>
        <p:spPr>
          <a:xfrm>
            <a:off x="6833873" y="5296910"/>
            <a:ext cx="625812" cy="307777"/>
          </a:xfrm>
          <a:prstGeom prst="rect">
            <a:avLst/>
          </a:prstGeom>
          <a:solidFill>
            <a:schemeClr val="bg1"/>
          </a:solidFill>
        </p:spPr>
        <p:txBody>
          <a:bodyPr wrap="square" rtlCol="0">
            <a:spAutoFit/>
          </a:bodyPr>
          <a:lstStyle/>
          <a:p>
            <a:pPr algn="ctr"/>
            <a:r>
              <a:rPr lang="en-US" sz="1400" dirty="0"/>
              <a:t>0.9 m</a:t>
            </a:r>
          </a:p>
        </p:txBody>
      </p:sp>
      <p:sp>
        <p:nvSpPr>
          <p:cNvPr id="39" name="Freeform: Shape 38">
            <a:extLst>
              <a:ext uri="{FF2B5EF4-FFF2-40B4-BE49-F238E27FC236}">
                <a16:creationId xmlns:a16="http://schemas.microsoft.com/office/drawing/2014/main" id="{E5A4BB5E-A992-6CB5-786C-26C6B3E8BF0F}"/>
              </a:ext>
            </a:extLst>
          </p:cNvPr>
          <p:cNvSpPr/>
          <p:nvPr/>
        </p:nvSpPr>
        <p:spPr>
          <a:xfrm>
            <a:off x="11243489" y="2282190"/>
            <a:ext cx="312076" cy="891540"/>
          </a:xfrm>
          <a:custGeom>
            <a:avLst/>
            <a:gdLst>
              <a:gd name="csX0" fmla="*/ 0 w 312076"/>
              <a:gd name="csY0" fmla="*/ 0 h 891540"/>
              <a:gd name="csX1" fmla="*/ 297180 w 312076"/>
              <a:gd name="csY1" fmla="*/ 137160 h 891540"/>
              <a:gd name="csX2" fmla="*/ 243840 w 312076"/>
              <a:gd name="csY2" fmla="*/ 457200 h 891540"/>
              <a:gd name="csX3" fmla="*/ 38100 w 312076"/>
              <a:gd name="csY3" fmla="*/ 891540 h 891540"/>
            </a:gdLst>
            <a:ahLst/>
            <a:cxnLst>
              <a:cxn ang="0">
                <a:pos x="csX0" y="csY0"/>
              </a:cxn>
              <a:cxn ang="0">
                <a:pos x="csX1" y="csY1"/>
              </a:cxn>
              <a:cxn ang="0">
                <a:pos x="csX2" y="csY2"/>
              </a:cxn>
              <a:cxn ang="0">
                <a:pos x="csX3" y="csY3"/>
              </a:cxn>
            </a:cxnLst>
            <a:rect l="l" t="t" r="r" b="b"/>
            <a:pathLst>
              <a:path w="312076" h="891540">
                <a:moveTo>
                  <a:pt x="0" y="0"/>
                </a:moveTo>
                <a:cubicBezTo>
                  <a:pt x="128270" y="30480"/>
                  <a:pt x="256540" y="60960"/>
                  <a:pt x="297180" y="137160"/>
                </a:cubicBezTo>
                <a:cubicBezTo>
                  <a:pt x="337820" y="213360"/>
                  <a:pt x="287020" y="331470"/>
                  <a:pt x="243840" y="457200"/>
                </a:cubicBezTo>
                <a:cubicBezTo>
                  <a:pt x="200660" y="582930"/>
                  <a:pt x="119380" y="737235"/>
                  <a:pt x="38100" y="891540"/>
                </a:cubicBezTo>
              </a:path>
            </a:pathLst>
          </a:custGeom>
          <a:noFill/>
          <a:ln w="38100">
            <a:solidFill>
              <a:srgbClr val="C0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6C77528C-B389-C818-420B-E777B6A1C51F}"/>
              </a:ext>
            </a:extLst>
          </p:cNvPr>
          <p:cNvSpPr txBox="1"/>
          <p:nvPr/>
        </p:nvSpPr>
        <p:spPr>
          <a:xfrm>
            <a:off x="9166860" y="3239711"/>
            <a:ext cx="2594610" cy="923330"/>
          </a:xfrm>
          <a:prstGeom prst="rect">
            <a:avLst/>
          </a:prstGeom>
          <a:solidFill>
            <a:schemeClr val="accent1"/>
          </a:solidFill>
        </p:spPr>
        <p:txBody>
          <a:bodyPr wrap="square" lIns="91440" tIns="91440" rIns="91440" bIns="91440" rtlCol="0">
            <a:spAutoFit/>
          </a:bodyPr>
          <a:lstStyle/>
          <a:p>
            <a:pPr algn="ctr">
              <a:spcAft>
                <a:spcPts val="800"/>
              </a:spcAft>
            </a:pPr>
            <a:r>
              <a:rPr lang="en-US" sz="1600" b="1" dirty="0">
                <a:solidFill>
                  <a:schemeClr val="bg1"/>
                </a:solidFill>
                <a:latin typeface="Helvetica" pitchFamily="2" charset="0"/>
              </a:rPr>
              <a:t>Insignificant in terms of monolayer coverage on the cavity surfaces</a:t>
            </a:r>
          </a:p>
        </p:txBody>
      </p:sp>
      <p:sp>
        <p:nvSpPr>
          <p:cNvPr id="42" name="Rectangle: Rounded Corners 41">
            <a:extLst>
              <a:ext uri="{FF2B5EF4-FFF2-40B4-BE49-F238E27FC236}">
                <a16:creationId xmlns:a16="http://schemas.microsoft.com/office/drawing/2014/main" id="{BBE0446B-C8F7-CADC-F53B-FC606B2546ED}"/>
              </a:ext>
            </a:extLst>
          </p:cNvPr>
          <p:cNvSpPr/>
          <p:nvPr/>
        </p:nvSpPr>
        <p:spPr>
          <a:xfrm>
            <a:off x="1163212" y="3360158"/>
            <a:ext cx="1054199" cy="1622047"/>
          </a:xfrm>
          <a:prstGeom prst="roundRect">
            <a:avLst/>
          </a:prstGeom>
          <a:solidFill>
            <a:srgbClr val="FFFF00">
              <a:alpha val="20000"/>
            </a:srgb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Arrow: Curved Right 42">
            <a:extLst>
              <a:ext uri="{FF2B5EF4-FFF2-40B4-BE49-F238E27FC236}">
                <a16:creationId xmlns:a16="http://schemas.microsoft.com/office/drawing/2014/main" id="{933CB203-17EB-0AD5-7599-0C44D8642081}"/>
              </a:ext>
            </a:extLst>
          </p:cNvPr>
          <p:cNvSpPr/>
          <p:nvPr/>
        </p:nvSpPr>
        <p:spPr>
          <a:xfrm>
            <a:off x="583839" y="1722120"/>
            <a:ext cx="450556" cy="1798320"/>
          </a:xfrm>
          <a:prstGeom prst="curv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44" name="Rectangle: Rounded Corners 43">
            <a:extLst>
              <a:ext uri="{FF2B5EF4-FFF2-40B4-BE49-F238E27FC236}">
                <a16:creationId xmlns:a16="http://schemas.microsoft.com/office/drawing/2014/main" id="{3AE55B1C-84A5-06CE-C619-F0958BB3D659}"/>
              </a:ext>
            </a:extLst>
          </p:cNvPr>
          <p:cNvSpPr/>
          <p:nvPr/>
        </p:nvSpPr>
        <p:spPr>
          <a:xfrm>
            <a:off x="6007259" y="3002408"/>
            <a:ext cx="251458" cy="1987807"/>
          </a:xfrm>
          <a:prstGeom prst="round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ight Brace 44">
            <a:extLst>
              <a:ext uri="{FF2B5EF4-FFF2-40B4-BE49-F238E27FC236}">
                <a16:creationId xmlns:a16="http://schemas.microsoft.com/office/drawing/2014/main" id="{2FA826F5-77E4-EF75-08D4-151502A0BF86}"/>
              </a:ext>
            </a:extLst>
          </p:cNvPr>
          <p:cNvSpPr/>
          <p:nvPr/>
        </p:nvSpPr>
        <p:spPr>
          <a:xfrm rot="5400000">
            <a:off x="4519590" y="2446570"/>
            <a:ext cx="396240" cy="6931437"/>
          </a:xfrm>
          <a:prstGeom prst="rightBrace">
            <a:avLst>
              <a:gd name="adj1" fmla="val 54487"/>
              <a:gd name="adj2" fmla="val 50000"/>
            </a:avLst>
          </a:prstGeom>
          <a:ln>
            <a:solidFill>
              <a:schemeClr val="accent6">
                <a:lumMod val="60000"/>
                <a:lumOff val="40000"/>
              </a:schemeClr>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6" name="TextBox 45">
            <a:extLst>
              <a:ext uri="{FF2B5EF4-FFF2-40B4-BE49-F238E27FC236}">
                <a16:creationId xmlns:a16="http://schemas.microsoft.com/office/drawing/2014/main" id="{68E50F59-C3EA-3256-64DF-40E15DC94261}"/>
              </a:ext>
            </a:extLst>
          </p:cNvPr>
          <p:cNvSpPr txBox="1"/>
          <p:nvPr/>
        </p:nvSpPr>
        <p:spPr>
          <a:xfrm>
            <a:off x="2437425" y="6056937"/>
            <a:ext cx="4560570" cy="430887"/>
          </a:xfrm>
          <a:prstGeom prst="rect">
            <a:avLst/>
          </a:prstGeom>
          <a:noFill/>
        </p:spPr>
        <p:txBody>
          <a:bodyPr wrap="square" lIns="91440" tIns="91440" rIns="91440" bIns="91440" rtlCol="0">
            <a:spAutoFit/>
          </a:bodyPr>
          <a:lstStyle/>
          <a:p>
            <a:pPr algn="ctr">
              <a:spcAft>
                <a:spcPts val="800"/>
              </a:spcAft>
            </a:pPr>
            <a:r>
              <a:rPr lang="en-US" sz="1600" b="1" dirty="0">
                <a:solidFill>
                  <a:schemeClr val="accent6">
                    <a:lumMod val="60000"/>
                    <a:lumOff val="40000"/>
                  </a:schemeClr>
                </a:solidFill>
                <a:latin typeface="Helvetica" pitchFamily="2" charset="0"/>
              </a:rPr>
              <a:t>Particle free practices during assembly</a:t>
            </a:r>
          </a:p>
        </p:txBody>
      </p:sp>
      <p:sp>
        <p:nvSpPr>
          <p:cNvPr id="9" name="TextBox 8">
            <a:extLst>
              <a:ext uri="{FF2B5EF4-FFF2-40B4-BE49-F238E27FC236}">
                <a16:creationId xmlns:a16="http://schemas.microsoft.com/office/drawing/2014/main" id="{F7770897-2C36-2C6F-1D03-9543B423D841}"/>
              </a:ext>
            </a:extLst>
          </p:cNvPr>
          <p:cNvSpPr txBox="1"/>
          <p:nvPr/>
        </p:nvSpPr>
        <p:spPr>
          <a:xfrm>
            <a:off x="7427290" y="2694068"/>
            <a:ext cx="864337" cy="246221"/>
          </a:xfrm>
          <a:prstGeom prst="rect">
            <a:avLst/>
          </a:prstGeom>
          <a:solidFill>
            <a:schemeClr val="bg1"/>
          </a:solidFill>
        </p:spPr>
        <p:txBody>
          <a:bodyPr wrap="square" rtlCol="0">
            <a:spAutoFit/>
          </a:bodyPr>
          <a:lstStyle/>
          <a:p>
            <a:pPr algn="ctr"/>
            <a:r>
              <a:rPr lang="en-US" sz="1000" i="1" dirty="0">
                <a:solidFill>
                  <a:schemeClr val="bg1">
                    <a:lumMod val="65000"/>
                  </a:schemeClr>
                </a:solidFill>
              </a:rPr>
              <a:t>PIP2IT setup</a:t>
            </a:r>
          </a:p>
        </p:txBody>
      </p:sp>
    </p:spTree>
    <p:extLst>
      <p:ext uri="{BB962C8B-B14F-4D97-AF65-F5344CB8AC3E}">
        <p14:creationId xmlns:p14="http://schemas.microsoft.com/office/powerpoint/2010/main" val="187786329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500"/>
                                  </p:stCondLst>
                                  <p:childTnLst>
                                    <p:set>
                                      <p:cBhvr>
                                        <p:cTn id="6" dur="1" fill="hold">
                                          <p:stCondLst>
                                            <p:cond delay="0"/>
                                          </p:stCondLst>
                                        </p:cTn>
                                        <p:tgtEl>
                                          <p:spTgt spid="43"/>
                                        </p:tgtEl>
                                        <p:attrNameLst>
                                          <p:attrName>style.visibility</p:attrName>
                                        </p:attrNameLst>
                                      </p:cBhvr>
                                      <p:to>
                                        <p:strVal val="visible"/>
                                      </p:to>
                                    </p:set>
                                    <p:animEffect transition="in" filter="wipe(up)">
                                      <p:cBhvr>
                                        <p:cTn id="7" dur="500"/>
                                        <p:tgtEl>
                                          <p:spTgt spid="43"/>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childTnLst>
                                </p:cTn>
                              </p:par>
                            </p:childTnLst>
                          </p:cTn>
                        </p:par>
                        <p:par>
                          <p:cTn id="12" fill="hold">
                            <p:stCondLst>
                              <p:cond delay="1500"/>
                            </p:stCondLst>
                            <p:childTnLst>
                              <p:par>
                                <p:cTn id="13" presetID="42" presetClass="entr" presetSubtype="0" fill="hold" grpId="0" nodeType="afterEffect">
                                  <p:stCondLst>
                                    <p:cond delay="0"/>
                                  </p:stCondLst>
                                  <p:childTnLst>
                                    <p:set>
                                      <p:cBhvr>
                                        <p:cTn id="14" dur="1" fill="hold">
                                          <p:stCondLst>
                                            <p:cond delay="0"/>
                                          </p:stCondLst>
                                        </p:cTn>
                                        <p:tgtEl>
                                          <p:spTgt spid="45"/>
                                        </p:tgtEl>
                                        <p:attrNameLst>
                                          <p:attrName>style.visibility</p:attrName>
                                        </p:attrNameLst>
                                      </p:cBhvr>
                                      <p:to>
                                        <p:strVal val="visible"/>
                                      </p:to>
                                    </p:set>
                                    <p:animEffect transition="in" filter="fade">
                                      <p:cBhvr>
                                        <p:cTn id="15" dur="1000"/>
                                        <p:tgtEl>
                                          <p:spTgt spid="45"/>
                                        </p:tgtEl>
                                      </p:cBhvr>
                                    </p:animEffect>
                                    <p:anim calcmode="lin" valueType="num">
                                      <p:cBhvr>
                                        <p:cTn id="16" dur="1000" fill="hold"/>
                                        <p:tgtEl>
                                          <p:spTgt spid="45"/>
                                        </p:tgtEl>
                                        <p:attrNameLst>
                                          <p:attrName>ppt_x</p:attrName>
                                        </p:attrNameLst>
                                      </p:cBhvr>
                                      <p:tavLst>
                                        <p:tav tm="0">
                                          <p:val>
                                            <p:strVal val="#ppt_x"/>
                                          </p:val>
                                        </p:tav>
                                        <p:tav tm="100000">
                                          <p:val>
                                            <p:strVal val="#ppt_x"/>
                                          </p:val>
                                        </p:tav>
                                      </p:tavLst>
                                    </p:anim>
                                    <p:anim calcmode="lin" valueType="num">
                                      <p:cBhvr>
                                        <p:cTn id="17" dur="1000" fill="hold"/>
                                        <p:tgtEl>
                                          <p:spTgt spid="45"/>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25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anim calcmode="lin" valueType="num">
                                      <p:cBhvr>
                                        <p:cTn id="21" dur="1000" fill="hold"/>
                                        <p:tgtEl>
                                          <p:spTgt spid="46"/>
                                        </p:tgtEl>
                                        <p:attrNameLst>
                                          <p:attrName>ppt_x</p:attrName>
                                        </p:attrNameLst>
                                      </p:cBhvr>
                                      <p:tavLst>
                                        <p:tav tm="0">
                                          <p:val>
                                            <p:strVal val="#ppt_x"/>
                                          </p:val>
                                        </p:tav>
                                        <p:tav tm="100000">
                                          <p:val>
                                            <p:strVal val="#ppt_x"/>
                                          </p:val>
                                        </p:tav>
                                      </p:tavLst>
                                    </p:anim>
                                    <p:anim calcmode="lin" valueType="num">
                                      <p:cBhvr>
                                        <p:cTn id="22"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2">
                                            <p:txEl>
                                              <p:pRg st="1" end="1"/>
                                            </p:txEl>
                                          </p:spTgt>
                                        </p:tgtEl>
                                        <p:attrNameLst>
                                          <p:attrName>style.visibility</p:attrName>
                                        </p:attrNameLst>
                                      </p:cBhvr>
                                      <p:to>
                                        <p:strVal val="visible"/>
                                      </p:to>
                                    </p:set>
                                    <p:animEffect transition="in" filter="wipe(left)">
                                      <p:cBhvr>
                                        <p:cTn id="27" dur="750"/>
                                        <p:tgtEl>
                                          <p:spTgt spid="2">
                                            <p:txEl>
                                              <p:pRg st="1" end="1"/>
                                            </p:txEl>
                                          </p:spTgt>
                                        </p:tgtEl>
                                      </p:cBhvr>
                                    </p:animEffect>
                                  </p:childTnLst>
                                </p:cTn>
                              </p:par>
                            </p:childTnLst>
                          </p:cTn>
                        </p:par>
                        <p:par>
                          <p:cTn id="28" fill="hold">
                            <p:stCondLst>
                              <p:cond delay="750"/>
                            </p:stCondLst>
                            <p:childTnLst>
                              <p:par>
                                <p:cTn id="29" presetID="22" presetClass="entr" presetSubtype="8" fill="hold" nodeType="afterEffect">
                                  <p:stCondLst>
                                    <p:cond delay="250"/>
                                  </p:stCondLst>
                                  <p:childTnLst>
                                    <p:set>
                                      <p:cBhvr>
                                        <p:cTn id="30" dur="1" fill="hold">
                                          <p:stCondLst>
                                            <p:cond delay="0"/>
                                          </p:stCondLst>
                                        </p:cTn>
                                        <p:tgtEl>
                                          <p:spTgt spid="2">
                                            <p:txEl>
                                              <p:pRg st="2" end="2"/>
                                            </p:txEl>
                                          </p:spTgt>
                                        </p:tgtEl>
                                        <p:attrNameLst>
                                          <p:attrName>style.visibility</p:attrName>
                                        </p:attrNameLst>
                                      </p:cBhvr>
                                      <p:to>
                                        <p:strVal val="visible"/>
                                      </p:to>
                                    </p:set>
                                    <p:animEffect transition="in" filter="wipe(left)">
                                      <p:cBhvr>
                                        <p:cTn id="31" dur="750"/>
                                        <p:tgtEl>
                                          <p:spTgt spid="2">
                                            <p:txEl>
                                              <p:pRg st="2" end="2"/>
                                            </p:txEl>
                                          </p:spTgt>
                                        </p:tgtEl>
                                      </p:cBhvr>
                                    </p:animEffect>
                                  </p:childTnLst>
                                </p:cTn>
                              </p:par>
                              <p:par>
                                <p:cTn id="32" presetID="21" presetClass="entr" presetSubtype="1" repeatCount="2000" fill="hold" grpId="0" nodeType="withEffect">
                                  <p:stCondLst>
                                    <p:cond delay="250"/>
                                  </p:stCondLst>
                                  <p:childTnLst>
                                    <p:set>
                                      <p:cBhvr>
                                        <p:cTn id="33" dur="1" fill="hold">
                                          <p:stCondLst>
                                            <p:cond delay="0"/>
                                          </p:stCondLst>
                                        </p:cTn>
                                        <p:tgtEl>
                                          <p:spTgt spid="44"/>
                                        </p:tgtEl>
                                        <p:attrNameLst>
                                          <p:attrName>style.visibility</p:attrName>
                                        </p:attrNameLst>
                                      </p:cBhvr>
                                      <p:to>
                                        <p:strVal val="visible"/>
                                      </p:to>
                                    </p:set>
                                    <p:animEffect transition="in" filter="wheel(1)">
                                      <p:cBhvr>
                                        <p:cTn id="34" dur="1000"/>
                                        <p:tgtEl>
                                          <p:spTgt spid="44"/>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1000" fill="hold"/>
                                        <p:tgtEl>
                                          <p:spTgt spid="39"/>
                                        </p:tgtEl>
                                        <p:attrNameLst>
                                          <p:attrName>ppt_w</p:attrName>
                                        </p:attrNameLst>
                                      </p:cBhvr>
                                      <p:tavLst>
                                        <p:tav tm="0">
                                          <p:val>
                                            <p:fltVal val="0"/>
                                          </p:val>
                                        </p:tav>
                                        <p:tav tm="100000">
                                          <p:val>
                                            <p:strVal val="#ppt_w"/>
                                          </p:val>
                                        </p:tav>
                                      </p:tavLst>
                                    </p:anim>
                                    <p:anim calcmode="lin" valueType="num">
                                      <p:cBhvr>
                                        <p:cTn id="40" dur="1000" fill="hold"/>
                                        <p:tgtEl>
                                          <p:spTgt spid="39"/>
                                        </p:tgtEl>
                                        <p:attrNameLst>
                                          <p:attrName>ppt_h</p:attrName>
                                        </p:attrNameLst>
                                      </p:cBhvr>
                                      <p:tavLst>
                                        <p:tav tm="0">
                                          <p:val>
                                            <p:fltVal val="0"/>
                                          </p:val>
                                        </p:tav>
                                        <p:tav tm="100000">
                                          <p:val>
                                            <p:strVal val="#ppt_h"/>
                                          </p:val>
                                        </p:tav>
                                      </p:tavLst>
                                    </p:anim>
                                    <p:anim calcmode="lin" valueType="num">
                                      <p:cBhvr>
                                        <p:cTn id="41" dur="1000" fill="hold"/>
                                        <p:tgtEl>
                                          <p:spTgt spid="39"/>
                                        </p:tgtEl>
                                        <p:attrNameLst>
                                          <p:attrName>style.rotation</p:attrName>
                                        </p:attrNameLst>
                                      </p:cBhvr>
                                      <p:tavLst>
                                        <p:tav tm="0">
                                          <p:val>
                                            <p:fltVal val="90"/>
                                          </p:val>
                                        </p:tav>
                                        <p:tav tm="100000">
                                          <p:val>
                                            <p:fltVal val="0"/>
                                          </p:val>
                                        </p:tav>
                                      </p:tavLst>
                                    </p:anim>
                                    <p:animEffect transition="in" filter="fade">
                                      <p:cBhvr>
                                        <p:cTn id="42" dur="1000"/>
                                        <p:tgtEl>
                                          <p:spTgt spid="39"/>
                                        </p:tgtEl>
                                      </p:cBhvr>
                                    </p:animEffect>
                                  </p:childTnLst>
                                </p:cTn>
                              </p:par>
                            </p:childTnLst>
                          </p:cTn>
                        </p:par>
                        <p:par>
                          <p:cTn id="43" fill="hold">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2" grpId="0" animBg="1"/>
      <p:bldP spid="43" grpId="0" animBg="1"/>
      <p:bldP spid="44" grpId="0" animBg="1"/>
      <p:bldP spid="45" grpId="0" animBg="1"/>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87892-29EA-D799-1ACC-CB9A1926CE9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03F1152-C5F9-FC97-3269-F6B4BE224305}"/>
              </a:ext>
            </a:extLst>
          </p:cNvPr>
          <p:cNvSpPr>
            <a:spLocks noGrp="1"/>
          </p:cNvSpPr>
          <p:nvPr>
            <p:ph type="body" sz="quarter" idx="10"/>
          </p:nvPr>
        </p:nvSpPr>
        <p:spPr>
          <a:xfrm>
            <a:off x="1163212" y="1540253"/>
            <a:ext cx="6742127" cy="4655566"/>
          </a:xfrm>
        </p:spPr>
        <p:txBody>
          <a:bodyPr/>
          <a:lstStyle/>
          <a:p>
            <a:r>
              <a:rPr lang="en-US" dirty="0"/>
              <a:t>Design determining factors</a:t>
            </a:r>
          </a:p>
          <a:p>
            <a:pPr lvl="1"/>
            <a:r>
              <a:rPr lang="en-US" dirty="0"/>
              <a:t>Ion Source/LEBT access while running (→ IS maintenance) and WFE beamline visible by the public (→ administrative choice)</a:t>
            </a:r>
          </a:p>
          <a:p>
            <a:pPr lvl="1">
              <a:spcAft>
                <a:spcPts val="600"/>
              </a:spcAft>
            </a:pPr>
            <a:r>
              <a:rPr lang="en-US" dirty="0"/>
              <a:t>Extensive suite of diagnostics</a:t>
            </a:r>
          </a:p>
          <a:p>
            <a:pPr lvl="2">
              <a:spcAft>
                <a:spcPts val="0"/>
              </a:spcAft>
            </a:pPr>
            <a:r>
              <a:rPr lang="en-US" dirty="0"/>
              <a:t>Emittance scanner</a:t>
            </a:r>
          </a:p>
          <a:p>
            <a:pPr lvl="2">
              <a:spcAft>
                <a:spcPts val="0"/>
              </a:spcAft>
            </a:pPr>
            <a:r>
              <a:rPr lang="en-US" dirty="0"/>
              <a:t>Ring Pick Ups (RPU)</a:t>
            </a:r>
          </a:p>
          <a:p>
            <a:pPr lvl="2">
              <a:spcAft>
                <a:spcPts val="0"/>
              </a:spcAft>
            </a:pPr>
            <a:r>
              <a:rPr lang="en-US" dirty="0"/>
              <a:t>ACCTs, DCCT</a:t>
            </a:r>
          </a:p>
          <a:p>
            <a:pPr lvl="2">
              <a:spcAft>
                <a:spcPts val="0"/>
              </a:spcAft>
            </a:pPr>
            <a:r>
              <a:rPr lang="en-US" dirty="0"/>
              <a:t>Beam Position Monitors</a:t>
            </a:r>
          </a:p>
          <a:p>
            <a:pPr lvl="2">
              <a:spcAft>
                <a:spcPts val="0"/>
              </a:spcAft>
            </a:pPr>
            <a:r>
              <a:rPr lang="en-US" dirty="0"/>
              <a:t>Resistive Wall Current Monitor</a:t>
            </a:r>
          </a:p>
          <a:p>
            <a:pPr lvl="2">
              <a:spcAft>
                <a:spcPts val="0"/>
              </a:spcAft>
            </a:pPr>
            <a:r>
              <a:rPr lang="en-US" dirty="0"/>
              <a:t>Wire-scanners</a:t>
            </a:r>
          </a:p>
          <a:p>
            <a:pPr lvl="2">
              <a:spcAft>
                <a:spcPts val="0"/>
              </a:spcAft>
            </a:pPr>
            <a:r>
              <a:rPr lang="en-US" dirty="0"/>
              <a:t>Laser wire</a:t>
            </a:r>
          </a:p>
          <a:p>
            <a:pPr lvl="2">
              <a:spcAft>
                <a:spcPts val="600"/>
              </a:spcAft>
            </a:pPr>
            <a:r>
              <a:rPr lang="en-US" dirty="0"/>
              <a:t>Fast Faraday Cup (FFC)</a:t>
            </a:r>
          </a:p>
          <a:p>
            <a:pPr lvl="1">
              <a:spcAft>
                <a:spcPts val="0"/>
              </a:spcAft>
            </a:pPr>
            <a:r>
              <a:rPr lang="en-US" dirty="0"/>
              <a:t>All other features already mentioned</a:t>
            </a:r>
          </a:p>
        </p:txBody>
      </p:sp>
      <p:sp>
        <p:nvSpPr>
          <p:cNvPr id="3" name="Title 2">
            <a:extLst>
              <a:ext uri="{FF2B5EF4-FFF2-40B4-BE49-F238E27FC236}">
                <a16:creationId xmlns:a16="http://schemas.microsoft.com/office/drawing/2014/main" id="{1C7DD084-2BD0-48C8-3B5C-88E4586D7779}"/>
              </a:ext>
            </a:extLst>
          </p:cNvPr>
          <p:cNvSpPr>
            <a:spLocks noGrp="1"/>
          </p:cNvSpPr>
          <p:nvPr>
            <p:ph type="title"/>
          </p:nvPr>
        </p:nvSpPr>
        <p:spPr/>
        <p:txBody>
          <a:bodyPr/>
          <a:lstStyle/>
          <a:p>
            <a:r>
              <a:rPr lang="en-US" dirty="0"/>
              <a:t>Medium Energy Beam Transport (MEBT)</a:t>
            </a:r>
          </a:p>
        </p:txBody>
      </p:sp>
      <p:sp>
        <p:nvSpPr>
          <p:cNvPr id="4" name="Text Placeholder 3">
            <a:extLst>
              <a:ext uri="{FF2B5EF4-FFF2-40B4-BE49-F238E27FC236}">
                <a16:creationId xmlns:a16="http://schemas.microsoft.com/office/drawing/2014/main" id="{76CBEF81-958C-8B15-88A8-12F7499916D6}"/>
              </a:ext>
            </a:extLst>
          </p:cNvPr>
          <p:cNvSpPr>
            <a:spLocks noGrp="1"/>
          </p:cNvSpPr>
          <p:nvPr>
            <p:ph type="body" sz="quarter" idx="37"/>
          </p:nvPr>
        </p:nvSpPr>
        <p:spPr/>
        <p:txBody>
          <a:bodyPr/>
          <a:lstStyle/>
          <a:p>
            <a:r>
              <a:rPr lang="en-US" dirty="0"/>
              <a:t>A long MEBT for bunch-by-bunch chopping and vacuum management</a:t>
            </a:r>
          </a:p>
        </p:txBody>
      </p:sp>
      <p:sp>
        <p:nvSpPr>
          <p:cNvPr id="5" name="Footer Placeholder 4">
            <a:extLst>
              <a:ext uri="{FF2B5EF4-FFF2-40B4-BE49-F238E27FC236}">
                <a16:creationId xmlns:a16="http://schemas.microsoft.com/office/drawing/2014/main" id="{97AF89E4-8342-8AAB-5AF9-D4994EF6FDB6}"/>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F7401112-6755-57C8-1483-9827478AB9E3}"/>
              </a:ext>
            </a:extLst>
          </p:cNvPr>
          <p:cNvSpPr>
            <a:spLocks noGrp="1"/>
          </p:cNvSpPr>
          <p:nvPr>
            <p:ph type="sldNum" sz="quarter" idx="40"/>
          </p:nvPr>
        </p:nvSpPr>
        <p:spPr/>
        <p:txBody>
          <a:bodyPr/>
          <a:lstStyle/>
          <a:p>
            <a:fld id="{F4BAA12D-5F28-3140-935A-44BF4B54B6B6}" type="slidenum">
              <a:rPr lang="en-US" smtClean="0"/>
              <a:pPr/>
              <a:t>21</a:t>
            </a:fld>
            <a:endParaRPr lang="en-US" dirty="0"/>
          </a:p>
        </p:txBody>
      </p:sp>
      <p:sp>
        <p:nvSpPr>
          <p:cNvPr id="8" name="TextBox 7">
            <a:extLst>
              <a:ext uri="{FF2B5EF4-FFF2-40B4-BE49-F238E27FC236}">
                <a16:creationId xmlns:a16="http://schemas.microsoft.com/office/drawing/2014/main" id="{14FE02EE-6776-DC06-E772-DCA42D02DA83}"/>
              </a:ext>
            </a:extLst>
          </p:cNvPr>
          <p:cNvSpPr txBox="1"/>
          <p:nvPr/>
        </p:nvSpPr>
        <p:spPr>
          <a:xfrm>
            <a:off x="8490344" y="1612600"/>
            <a:ext cx="2456377" cy="1077218"/>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Radiation shielding wall separating warm section from SRF section</a:t>
            </a:r>
          </a:p>
        </p:txBody>
      </p:sp>
      <p:sp>
        <p:nvSpPr>
          <p:cNvPr id="14" name="Arrow: Right 13">
            <a:extLst>
              <a:ext uri="{FF2B5EF4-FFF2-40B4-BE49-F238E27FC236}">
                <a16:creationId xmlns:a16="http://schemas.microsoft.com/office/drawing/2014/main" id="{57B6D8DD-1E4E-1E97-B039-DF8D9B720110}"/>
              </a:ext>
            </a:extLst>
          </p:cNvPr>
          <p:cNvSpPr/>
          <p:nvPr/>
        </p:nvSpPr>
        <p:spPr>
          <a:xfrm>
            <a:off x="7585672" y="2027456"/>
            <a:ext cx="690664" cy="24750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Down 17">
            <a:extLst>
              <a:ext uri="{FF2B5EF4-FFF2-40B4-BE49-F238E27FC236}">
                <a16:creationId xmlns:a16="http://schemas.microsoft.com/office/drawing/2014/main" id="{63833573-636E-8292-E58D-8B306FD5B125}"/>
              </a:ext>
            </a:extLst>
          </p:cNvPr>
          <p:cNvSpPr/>
          <p:nvPr/>
        </p:nvSpPr>
        <p:spPr>
          <a:xfrm>
            <a:off x="9504523" y="2844382"/>
            <a:ext cx="295633" cy="43059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5C2B3625-A64B-374D-03E3-A880377F4461}"/>
              </a:ext>
            </a:extLst>
          </p:cNvPr>
          <p:cNvSpPr txBox="1"/>
          <p:nvPr/>
        </p:nvSpPr>
        <p:spPr>
          <a:xfrm>
            <a:off x="7859208" y="3215907"/>
            <a:ext cx="3586264" cy="1015663"/>
          </a:xfrm>
          <a:prstGeom prst="rect">
            <a:avLst/>
          </a:prstGeom>
          <a:noFill/>
        </p:spPr>
        <p:txBody>
          <a:bodyPr wrap="square" lIns="91440" tIns="91440" rIns="91440" bIns="91440" rtlCol="0">
            <a:spAutoFit/>
          </a:bodyPr>
          <a:lstStyle/>
          <a:p>
            <a:pPr algn="ctr">
              <a:spcAft>
                <a:spcPts val="800"/>
              </a:spcAft>
            </a:pPr>
            <a:r>
              <a:rPr lang="en-US" b="1" dirty="0">
                <a:solidFill>
                  <a:schemeClr val="accent6"/>
                </a:solidFill>
                <a:latin typeface="Helvetica" pitchFamily="2" charset="0"/>
              </a:rPr>
              <a:t>One more complication for the design of the optics although not an aperture restriction</a:t>
            </a:r>
          </a:p>
        </p:txBody>
      </p:sp>
      <p:sp>
        <p:nvSpPr>
          <p:cNvPr id="11" name="TextBox 10">
            <a:extLst>
              <a:ext uri="{FF2B5EF4-FFF2-40B4-BE49-F238E27FC236}">
                <a16:creationId xmlns:a16="http://schemas.microsoft.com/office/drawing/2014/main" id="{08143E54-D54F-D29C-899F-46D13A182716}"/>
              </a:ext>
            </a:extLst>
          </p:cNvPr>
          <p:cNvSpPr txBox="1"/>
          <p:nvPr/>
        </p:nvSpPr>
        <p:spPr>
          <a:xfrm>
            <a:off x="5567080" y="3572209"/>
            <a:ext cx="1968613" cy="584775"/>
          </a:xfrm>
          <a:prstGeom prst="rect">
            <a:avLst/>
          </a:prstGeom>
          <a:solidFill>
            <a:schemeClr val="accent1"/>
          </a:solidFill>
        </p:spPr>
        <p:txBody>
          <a:bodyPr wrap="square" lIns="45720" tIns="45720" rIns="45720" bIns="45720" rtlCol="0">
            <a:spAutoFit/>
          </a:bodyPr>
          <a:lstStyle/>
          <a:p>
            <a:pPr algn="ctr">
              <a:spcAft>
                <a:spcPts val="800"/>
              </a:spcAft>
            </a:pPr>
            <a:r>
              <a:rPr lang="en-US" sz="1600" b="1" dirty="0">
                <a:solidFill>
                  <a:schemeClr val="bg1"/>
                </a:solidFill>
                <a:latin typeface="Helvetica" pitchFamily="2" charset="0"/>
              </a:rPr>
              <a:t>Very long beamline (13 m)</a:t>
            </a:r>
          </a:p>
        </p:txBody>
      </p:sp>
      <p:sp>
        <p:nvSpPr>
          <p:cNvPr id="9" name="Right Brace 8">
            <a:extLst>
              <a:ext uri="{FF2B5EF4-FFF2-40B4-BE49-F238E27FC236}">
                <a16:creationId xmlns:a16="http://schemas.microsoft.com/office/drawing/2014/main" id="{3B99C304-29FE-87FB-7D87-2570CEBA71E6}"/>
              </a:ext>
            </a:extLst>
          </p:cNvPr>
          <p:cNvSpPr/>
          <p:nvPr/>
        </p:nvSpPr>
        <p:spPr>
          <a:xfrm>
            <a:off x="5057889" y="2819401"/>
            <a:ext cx="463680" cy="2097269"/>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pic>
        <p:nvPicPr>
          <p:cNvPr id="16" name="Picture 15">
            <a:extLst>
              <a:ext uri="{FF2B5EF4-FFF2-40B4-BE49-F238E27FC236}">
                <a16:creationId xmlns:a16="http://schemas.microsoft.com/office/drawing/2014/main" id="{B78A63AE-C07C-E9F3-9C53-44C9AEF5CF93}"/>
              </a:ext>
            </a:extLst>
          </p:cNvPr>
          <p:cNvPicPr>
            <a:picLocks noChangeAspect="1"/>
          </p:cNvPicPr>
          <p:nvPr/>
        </p:nvPicPr>
        <p:blipFill>
          <a:blip r:embed="rId2"/>
          <a:srcRect l="35413"/>
          <a:stretch>
            <a:fillRect/>
          </a:stretch>
        </p:blipFill>
        <p:spPr>
          <a:xfrm>
            <a:off x="3100527" y="4992338"/>
            <a:ext cx="7640671" cy="1481932"/>
          </a:xfrm>
          <a:prstGeom prst="rect">
            <a:avLst/>
          </a:prstGeom>
        </p:spPr>
      </p:pic>
      <p:sp>
        <p:nvSpPr>
          <p:cNvPr id="21" name="Rectangle 20">
            <a:extLst>
              <a:ext uri="{FF2B5EF4-FFF2-40B4-BE49-F238E27FC236}">
                <a16:creationId xmlns:a16="http://schemas.microsoft.com/office/drawing/2014/main" id="{1F937621-43E7-7617-DAEA-3B18BA9642C6}"/>
              </a:ext>
            </a:extLst>
          </p:cNvPr>
          <p:cNvSpPr/>
          <p:nvPr/>
        </p:nvSpPr>
        <p:spPr>
          <a:xfrm>
            <a:off x="8918020" y="5117219"/>
            <a:ext cx="267120" cy="1258110"/>
          </a:xfrm>
          <a:prstGeom prst="rect">
            <a:avLst/>
          </a:prstGeom>
          <a:blipFill dpi="0" rotWithShape="1">
            <a:blip r:embed="rId3"/>
            <a:srcRect/>
            <a:tile tx="0" ty="0" sx="100000" sy="100000" flip="none" algn="tl"/>
          </a:blipFill>
          <a:ln w="6350">
            <a:noFill/>
          </a:ln>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F1EB649E-A282-9E16-E02B-81C116A1B9A4}"/>
              </a:ext>
            </a:extLst>
          </p:cNvPr>
          <p:cNvCxnSpPr/>
          <p:nvPr/>
        </p:nvCxnSpPr>
        <p:spPr>
          <a:xfrm>
            <a:off x="9237021" y="6375329"/>
            <a:ext cx="1450434" cy="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3" name="TextBox 22">
            <a:extLst>
              <a:ext uri="{FF2B5EF4-FFF2-40B4-BE49-F238E27FC236}">
                <a16:creationId xmlns:a16="http://schemas.microsoft.com/office/drawing/2014/main" id="{CC474CDF-39BB-985B-CF4E-1166C1B169C7}"/>
              </a:ext>
            </a:extLst>
          </p:cNvPr>
          <p:cNvSpPr txBox="1"/>
          <p:nvPr/>
        </p:nvSpPr>
        <p:spPr>
          <a:xfrm>
            <a:off x="9536274" y="6428912"/>
            <a:ext cx="851927" cy="169277"/>
          </a:xfrm>
          <a:prstGeom prst="rect">
            <a:avLst/>
          </a:prstGeom>
          <a:ln>
            <a:noFill/>
          </a:ln>
        </p:spPr>
        <p:style>
          <a:lnRef idx="2">
            <a:schemeClr val="accent6">
              <a:shade val="15000"/>
            </a:schemeClr>
          </a:lnRef>
          <a:fillRef idx="1">
            <a:schemeClr val="accent6"/>
          </a:fillRef>
          <a:effectRef idx="0">
            <a:schemeClr val="accent6"/>
          </a:effectRef>
          <a:fontRef idx="minor">
            <a:schemeClr val="lt1"/>
          </a:fontRef>
        </p:style>
        <p:txBody>
          <a:bodyPr wrap="square" lIns="0" tIns="0" rIns="0" bIns="0" rtlCol="0">
            <a:spAutoFit/>
          </a:bodyPr>
          <a:lstStyle/>
          <a:p>
            <a:pPr algn="ctr">
              <a:spcAft>
                <a:spcPts val="800"/>
              </a:spcAft>
            </a:pPr>
            <a:r>
              <a:rPr lang="en-US" sz="1100" b="1" dirty="0">
                <a:solidFill>
                  <a:schemeClr val="bg1"/>
                </a:solidFill>
                <a:latin typeface="Helvetica" pitchFamily="2" charset="0"/>
              </a:rPr>
              <a:t>Tunnel</a:t>
            </a:r>
          </a:p>
        </p:txBody>
      </p:sp>
      <p:sp>
        <p:nvSpPr>
          <p:cNvPr id="24" name="Star: 7 Points 23">
            <a:extLst>
              <a:ext uri="{FF2B5EF4-FFF2-40B4-BE49-F238E27FC236}">
                <a16:creationId xmlns:a16="http://schemas.microsoft.com/office/drawing/2014/main" id="{811D257A-0D3D-5C5E-F2A9-EE97027EBEAD}"/>
              </a:ext>
            </a:extLst>
          </p:cNvPr>
          <p:cNvSpPr/>
          <p:nvPr/>
        </p:nvSpPr>
        <p:spPr>
          <a:xfrm>
            <a:off x="4066162" y="6327587"/>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Star: 7 Points 24">
            <a:extLst>
              <a:ext uri="{FF2B5EF4-FFF2-40B4-BE49-F238E27FC236}">
                <a16:creationId xmlns:a16="http://schemas.microsoft.com/office/drawing/2014/main" id="{97E967C7-51F3-ED38-C3F7-6CAF4676F131}"/>
              </a:ext>
            </a:extLst>
          </p:cNvPr>
          <p:cNvSpPr/>
          <p:nvPr/>
        </p:nvSpPr>
        <p:spPr>
          <a:xfrm>
            <a:off x="3369612" y="5663756"/>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Star: 7 Points 25">
            <a:extLst>
              <a:ext uri="{FF2B5EF4-FFF2-40B4-BE49-F238E27FC236}">
                <a16:creationId xmlns:a16="http://schemas.microsoft.com/office/drawing/2014/main" id="{A441085D-481D-A0CD-43CC-8A172EAFF4B0}"/>
              </a:ext>
            </a:extLst>
          </p:cNvPr>
          <p:cNvSpPr/>
          <p:nvPr/>
        </p:nvSpPr>
        <p:spPr>
          <a:xfrm>
            <a:off x="6719169" y="5676726"/>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Star: 7 Points 26">
            <a:extLst>
              <a:ext uri="{FF2B5EF4-FFF2-40B4-BE49-F238E27FC236}">
                <a16:creationId xmlns:a16="http://schemas.microsoft.com/office/drawing/2014/main" id="{82EDBB99-3831-C831-8F46-730989829C1E}"/>
              </a:ext>
            </a:extLst>
          </p:cNvPr>
          <p:cNvSpPr/>
          <p:nvPr/>
        </p:nvSpPr>
        <p:spPr>
          <a:xfrm>
            <a:off x="7402237" y="5676726"/>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Star: 7 Points 27">
            <a:extLst>
              <a:ext uri="{FF2B5EF4-FFF2-40B4-BE49-F238E27FC236}">
                <a16:creationId xmlns:a16="http://schemas.microsoft.com/office/drawing/2014/main" id="{CEDC9D26-FB45-052F-00F3-9DFA37C422DA}"/>
              </a:ext>
            </a:extLst>
          </p:cNvPr>
          <p:cNvSpPr/>
          <p:nvPr/>
        </p:nvSpPr>
        <p:spPr>
          <a:xfrm>
            <a:off x="10480483" y="5663756"/>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Star: 7 Points 28">
            <a:extLst>
              <a:ext uri="{FF2B5EF4-FFF2-40B4-BE49-F238E27FC236}">
                <a16:creationId xmlns:a16="http://schemas.microsoft.com/office/drawing/2014/main" id="{6C66F0D9-9B3A-F5F8-656B-D4522D920D48}"/>
              </a:ext>
            </a:extLst>
          </p:cNvPr>
          <p:cNvSpPr/>
          <p:nvPr/>
        </p:nvSpPr>
        <p:spPr>
          <a:xfrm>
            <a:off x="3092398" y="5666298"/>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Star: 7 Points 29">
            <a:extLst>
              <a:ext uri="{FF2B5EF4-FFF2-40B4-BE49-F238E27FC236}">
                <a16:creationId xmlns:a16="http://schemas.microsoft.com/office/drawing/2014/main" id="{270149FD-A0F0-A4FF-79B8-59CE0C4293A0}"/>
              </a:ext>
            </a:extLst>
          </p:cNvPr>
          <p:cNvSpPr/>
          <p:nvPr/>
        </p:nvSpPr>
        <p:spPr>
          <a:xfrm>
            <a:off x="9618803" y="5666297"/>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Star: 7 Points 30">
            <a:extLst>
              <a:ext uri="{FF2B5EF4-FFF2-40B4-BE49-F238E27FC236}">
                <a16:creationId xmlns:a16="http://schemas.microsoft.com/office/drawing/2014/main" id="{706D4981-D7C8-AD61-8E42-C21D311A4D5B}"/>
              </a:ext>
            </a:extLst>
          </p:cNvPr>
          <p:cNvSpPr/>
          <p:nvPr/>
        </p:nvSpPr>
        <p:spPr>
          <a:xfrm>
            <a:off x="10291104" y="5663755"/>
            <a:ext cx="142672" cy="139095"/>
          </a:xfrm>
          <a:prstGeom prst="star7">
            <a:avLst/>
          </a:prstGeom>
          <a:solidFill>
            <a:srgbClr val="FF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Oval 31">
            <a:extLst>
              <a:ext uri="{FF2B5EF4-FFF2-40B4-BE49-F238E27FC236}">
                <a16:creationId xmlns:a16="http://schemas.microsoft.com/office/drawing/2014/main" id="{328B21EA-0815-E526-A6BA-CDCCF296EBCF}"/>
              </a:ext>
            </a:extLst>
          </p:cNvPr>
          <p:cNvSpPr/>
          <p:nvPr/>
        </p:nvSpPr>
        <p:spPr>
          <a:xfrm>
            <a:off x="3300863" y="5700877"/>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Oval 32">
            <a:extLst>
              <a:ext uri="{FF2B5EF4-FFF2-40B4-BE49-F238E27FC236}">
                <a16:creationId xmlns:a16="http://schemas.microsoft.com/office/drawing/2014/main" id="{CC2117C1-E58B-ADB9-47EC-06E2DE6321C4}"/>
              </a:ext>
            </a:extLst>
          </p:cNvPr>
          <p:cNvSpPr/>
          <p:nvPr/>
        </p:nvSpPr>
        <p:spPr>
          <a:xfrm>
            <a:off x="3790724" y="5701631"/>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id="{D1D69C22-350E-95B8-FAD5-F895FFEE792F}"/>
              </a:ext>
            </a:extLst>
          </p:cNvPr>
          <p:cNvSpPr/>
          <p:nvPr/>
        </p:nvSpPr>
        <p:spPr>
          <a:xfrm>
            <a:off x="4572852" y="5700877"/>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E45EC60C-DCA5-5A02-4AD0-87C5A05ADA8B}"/>
              </a:ext>
            </a:extLst>
          </p:cNvPr>
          <p:cNvSpPr/>
          <p:nvPr/>
        </p:nvSpPr>
        <p:spPr>
          <a:xfrm>
            <a:off x="5255267" y="5687906"/>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id="{A2681C20-3881-F3FC-B0E6-99E73AE896BC}"/>
              </a:ext>
            </a:extLst>
          </p:cNvPr>
          <p:cNvSpPr/>
          <p:nvPr/>
        </p:nvSpPr>
        <p:spPr>
          <a:xfrm>
            <a:off x="5987218" y="5687905"/>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id="{3B84254F-1A4B-5E48-6FA1-4647D86FF50B}"/>
              </a:ext>
            </a:extLst>
          </p:cNvPr>
          <p:cNvSpPr/>
          <p:nvPr/>
        </p:nvSpPr>
        <p:spPr>
          <a:xfrm>
            <a:off x="6667288" y="5701632"/>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id="{CDED9BD1-9E65-74D4-15FF-5C71949FD2D3}"/>
              </a:ext>
            </a:extLst>
          </p:cNvPr>
          <p:cNvSpPr/>
          <p:nvPr/>
        </p:nvSpPr>
        <p:spPr>
          <a:xfrm>
            <a:off x="7364725" y="5700876"/>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id="{8D39900F-6D32-AFFF-99ED-D4D83BC9EF12}"/>
              </a:ext>
            </a:extLst>
          </p:cNvPr>
          <p:cNvSpPr/>
          <p:nvPr/>
        </p:nvSpPr>
        <p:spPr>
          <a:xfrm>
            <a:off x="8087574" y="5700875"/>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947636F2-E783-05A5-61B4-7D2C5C9951D4}"/>
              </a:ext>
            </a:extLst>
          </p:cNvPr>
          <p:cNvSpPr/>
          <p:nvPr/>
        </p:nvSpPr>
        <p:spPr>
          <a:xfrm>
            <a:off x="8817563" y="5716387"/>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id="{0CEE50C6-9977-B4E9-502F-131BC52E245D}"/>
              </a:ext>
            </a:extLst>
          </p:cNvPr>
          <p:cNvSpPr/>
          <p:nvPr/>
        </p:nvSpPr>
        <p:spPr>
          <a:xfrm>
            <a:off x="9498456" y="5700874"/>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AFCD49E5-40AE-0FFC-1E49-E2DAD6A443C2}"/>
              </a:ext>
            </a:extLst>
          </p:cNvPr>
          <p:cNvSpPr/>
          <p:nvPr/>
        </p:nvSpPr>
        <p:spPr>
          <a:xfrm>
            <a:off x="10197820" y="5712059"/>
            <a:ext cx="90791" cy="90791"/>
          </a:xfrm>
          <a:prstGeom prst="ellipse">
            <a:avLst/>
          </a:prstGeom>
          <a:solidFill>
            <a:srgbClr val="FF00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Star: 7 Points 42">
            <a:extLst>
              <a:ext uri="{FF2B5EF4-FFF2-40B4-BE49-F238E27FC236}">
                <a16:creationId xmlns:a16="http://schemas.microsoft.com/office/drawing/2014/main" id="{8276B74F-951F-08EC-F3AB-BC0B19ADB938}"/>
              </a:ext>
            </a:extLst>
          </p:cNvPr>
          <p:cNvSpPr/>
          <p:nvPr/>
        </p:nvSpPr>
        <p:spPr>
          <a:xfrm>
            <a:off x="9532689" y="5564321"/>
            <a:ext cx="142672" cy="139095"/>
          </a:xfrm>
          <a:prstGeom prst="star7">
            <a:avLst/>
          </a:prstGeom>
          <a:solidFill>
            <a:srgbClr val="00FF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4" name="Straight Arrow Connector 43">
            <a:extLst>
              <a:ext uri="{FF2B5EF4-FFF2-40B4-BE49-F238E27FC236}">
                <a16:creationId xmlns:a16="http://schemas.microsoft.com/office/drawing/2014/main" id="{1FC00336-03A5-1357-F75A-48C0761A7E1D}"/>
              </a:ext>
            </a:extLst>
          </p:cNvPr>
          <p:cNvCxnSpPr>
            <a:cxnSpLocks/>
          </p:cNvCxnSpPr>
          <p:nvPr/>
        </p:nvCxnSpPr>
        <p:spPr>
          <a:xfrm>
            <a:off x="3496813" y="5117219"/>
            <a:ext cx="0" cy="222169"/>
          </a:xfrm>
          <a:prstGeom prst="straightConnector1">
            <a:avLst/>
          </a:prstGeom>
          <a:ln w="28575">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45" name="Straight Arrow Connector 44">
            <a:extLst>
              <a:ext uri="{FF2B5EF4-FFF2-40B4-BE49-F238E27FC236}">
                <a16:creationId xmlns:a16="http://schemas.microsoft.com/office/drawing/2014/main" id="{8DD6F120-B580-B33A-B5FD-155522C25436}"/>
              </a:ext>
            </a:extLst>
          </p:cNvPr>
          <p:cNvCxnSpPr>
            <a:cxnSpLocks/>
          </p:cNvCxnSpPr>
          <p:nvPr/>
        </p:nvCxnSpPr>
        <p:spPr>
          <a:xfrm>
            <a:off x="4330508" y="5117219"/>
            <a:ext cx="0" cy="222169"/>
          </a:xfrm>
          <a:prstGeom prst="straightConnector1">
            <a:avLst/>
          </a:prstGeom>
          <a:ln w="28575">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C5639180-EF9D-F258-14F9-4CF5C1C7FD6B}"/>
              </a:ext>
            </a:extLst>
          </p:cNvPr>
          <p:cNvCxnSpPr>
            <a:cxnSpLocks/>
          </p:cNvCxnSpPr>
          <p:nvPr/>
        </p:nvCxnSpPr>
        <p:spPr>
          <a:xfrm>
            <a:off x="8276336" y="5117219"/>
            <a:ext cx="0" cy="222169"/>
          </a:xfrm>
          <a:prstGeom prst="straightConnector1">
            <a:avLst/>
          </a:prstGeom>
          <a:ln w="28575">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47" name="Straight Arrow Connector 46">
            <a:extLst>
              <a:ext uri="{FF2B5EF4-FFF2-40B4-BE49-F238E27FC236}">
                <a16:creationId xmlns:a16="http://schemas.microsoft.com/office/drawing/2014/main" id="{3B16CB7B-0D1F-9BBB-E87E-1EFCE890FC4B}"/>
              </a:ext>
            </a:extLst>
          </p:cNvPr>
          <p:cNvCxnSpPr>
            <a:cxnSpLocks/>
          </p:cNvCxnSpPr>
          <p:nvPr/>
        </p:nvCxnSpPr>
        <p:spPr>
          <a:xfrm>
            <a:off x="7585672" y="5117219"/>
            <a:ext cx="0" cy="222169"/>
          </a:xfrm>
          <a:prstGeom prst="straightConnector1">
            <a:avLst/>
          </a:prstGeom>
          <a:ln w="28575">
            <a:solidFill>
              <a:schemeClr val="accent4"/>
            </a:solidFill>
            <a:tailEnd type="triangle"/>
          </a:ln>
        </p:spPr>
        <p:style>
          <a:lnRef idx="2">
            <a:schemeClr val="accent1"/>
          </a:lnRef>
          <a:fillRef idx="0">
            <a:schemeClr val="accent1"/>
          </a:fillRef>
          <a:effectRef idx="1">
            <a:schemeClr val="accent1"/>
          </a:effectRef>
          <a:fontRef idx="minor">
            <a:schemeClr val="tx1"/>
          </a:fontRef>
        </p:style>
      </p:cxnSp>
      <p:cxnSp>
        <p:nvCxnSpPr>
          <p:cNvPr id="53" name="Straight Arrow Connector 52">
            <a:extLst>
              <a:ext uri="{FF2B5EF4-FFF2-40B4-BE49-F238E27FC236}">
                <a16:creationId xmlns:a16="http://schemas.microsoft.com/office/drawing/2014/main" id="{679939EC-847E-F1BE-D606-3AE86D3DF116}"/>
              </a:ext>
            </a:extLst>
          </p:cNvPr>
          <p:cNvCxnSpPr>
            <a:cxnSpLocks/>
          </p:cNvCxnSpPr>
          <p:nvPr/>
        </p:nvCxnSpPr>
        <p:spPr>
          <a:xfrm>
            <a:off x="10388201" y="5228303"/>
            <a:ext cx="0" cy="222169"/>
          </a:xfrm>
          <a:prstGeom prst="straightConnector1">
            <a:avLst/>
          </a:prstGeom>
          <a:ln w="28575">
            <a:solidFill>
              <a:schemeClr val="accent6">
                <a:lumMod val="40000"/>
                <a:lumOff val="60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88E7F136-41BA-01E9-A238-127B89CD74B7}"/>
              </a:ext>
            </a:extLst>
          </p:cNvPr>
          <p:cNvCxnSpPr>
            <a:cxnSpLocks/>
          </p:cNvCxnSpPr>
          <p:nvPr/>
        </p:nvCxnSpPr>
        <p:spPr>
          <a:xfrm>
            <a:off x="5754592" y="5266117"/>
            <a:ext cx="0" cy="222169"/>
          </a:xfrm>
          <a:prstGeom prst="straightConnector1">
            <a:avLst/>
          </a:prstGeom>
          <a:ln w="28575">
            <a:solidFill>
              <a:srgbClr val="7030A0"/>
            </a:solidFill>
            <a:tailEnd type="triangle"/>
          </a:ln>
        </p:spPr>
        <p:style>
          <a:lnRef idx="2">
            <a:schemeClr val="accent1"/>
          </a:lnRef>
          <a:fillRef idx="0">
            <a:schemeClr val="accent1"/>
          </a:fillRef>
          <a:effectRef idx="1">
            <a:schemeClr val="accent1"/>
          </a:effectRef>
          <a:fontRef idx="minor">
            <a:schemeClr val="tx1"/>
          </a:fontRef>
        </p:style>
      </p:cxnSp>
      <p:grpSp>
        <p:nvGrpSpPr>
          <p:cNvPr id="58" name="Group 57">
            <a:extLst>
              <a:ext uri="{FF2B5EF4-FFF2-40B4-BE49-F238E27FC236}">
                <a16:creationId xmlns:a16="http://schemas.microsoft.com/office/drawing/2014/main" id="{E181FBDE-9896-FB50-290C-36D47F7FB0BC}"/>
              </a:ext>
            </a:extLst>
          </p:cNvPr>
          <p:cNvGrpSpPr/>
          <p:nvPr/>
        </p:nvGrpSpPr>
        <p:grpSpPr>
          <a:xfrm>
            <a:off x="1134516" y="5200229"/>
            <a:ext cx="1344071" cy="1266453"/>
            <a:chOff x="1134516" y="5200229"/>
            <a:chExt cx="1344071" cy="1266453"/>
          </a:xfrm>
        </p:grpSpPr>
        <p:pic>
          <p:nvPicPr>
            <p:cNvPr id="56" name="Picture 55">
              <a:extLst>
                <a:ext uri="{FF2B5EF4-FFF2-40B4-BE49-F238E27FC236}">
                  <a16:creationId xmlns:a16="http://schemas.microsoft.com/office/drawing/2014/main" id="{D53D1C94-F29B-B946-5CED-B66589D24260}"/>
                </a:ext>
              </a:extLst>
            </p:cNvPr>
            <p:cNvPicPr>
              <a:picLocks noChangeAspect="1"/>
            </p:cNvPicPr>
            <p:nvPr/>
          </p:nvPicPr>
          <p:blipFill>
            <a:blip r:embed="rId4"/>
            <a:stretch>
              <a:fillRect/>
            </a:stretch>
          </p:blipFill>
          <p:spPr>
            <a:xfrm>
              <a:off x="1176398" y="5246737"/>
              <a:ext cx="1302189" cy="1219945"/>
            </a:xfrm>
            <a:prstGeom prst="rect">
              <a:avLst/>
            </a:prstGeom>
          </p:spPr>
        </p:pic>
        <p:sp>
          <p:nvSpPr>
            <p:cNvPr id="57" name="TextBox 56">
              <a:extLst>
                <a:ext uri="{FF2B5EF4-FFF2-40B4-BE49-F238E27FC236}">
                  <a16:creationId xmlns:a16="http://schemas.microsoft.com/office/drawing/2014/main" id="{9EAA9F17-83D2-5E82-44D6-03438A9B06E7}"/>
                </a:ext>
              </a:extLst>
            </p:cNvPr>
            <p:cNvSpPr txBox="1"/>
            <p:nvPr/>
          </p:nvSpPr>
          <p:spPr>
            <a:xfrm>
              <a:off x="1134516" y="5200229"/>
              <a:ext cx="516778" cy="353943"/>
            </a:xfrm>
            <a:prstGeom prst="rect">
              <a:avLst/>
            </a:prstGeom>
            <a:noFill/>
          </p:spPr>
          <p:txBody>
            <a:bodyPr wrap="square" lIns="91440" tIns="91440" rIns="91440" bIns="91440" rtlCol="0">
              <a:spAutoFit/>
            </a:bodyPr>
            <a:lstStyle/>
            <a:p>
              <a:pPr>
                <a:spcAft>
                  <a:spcPts val="800"/>
                </a:spcAft>
              </a:pPr>
              <a:r>
                <a:rPr lang="en-US" sz="1050" b="1" dirty="0">
                  <a:solidFill>
                    <a:schemeClr val="bg1"/>
                  </a:solidFill>
                  <a:latin typeface="Helvetica" pitchFamily="2" charset="0"/>
                </a:rPr>
                <a:t>RPU</a:t>
              </a:r>
            </a:p>
          </p:txBody>
        </p:sp>
      </p:grpSp>
    </p:spTree>
    <p:extLst>
      <p:ext uri="{BB962C8B-B14F-4D97-AF65-F5344CB8AC3E}">
        <p14:creationId xmlns:p14="http://schemas.microsoft.com/office/powerpoint/2010/main" val="1294402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wipe(left)">
                                      <p:cBhvr>
                                        <p:cTn id="7" dur="500"/>
                                        <p:tgtEl>
                                          <p:spTgt spid="2">
                                            <p:txEl>
                                              <p:pRg st="1" end="1"/>
                                            </p:txEl>
                                          </p:spTgt>
                                        </p:tgtEl>
                                      </p:cBhvr>
                                    </p:animEffect>
                                  </p:childTnLst>
                                </p:cTn>
                              </p:par>
                              <p:par>
                                <p:cTn id="8" presetID="9" presetClass="entr" presetSubtype="0" fill="hold" nodeType="withEffect">
                                  <p:stCondLst>
                                    <p:cond delay="50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10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31" presetClass="entr" presetSubtype="0"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p:cTn id="21" dur="1000" fill="hold"/>
                                        <p:tgtEl>
                                          <p:spTgt spid="21"/>
                                        </p:tgtEl>
                                        <p:attrNameLst>
                                          <p:attrName>ppt_w</p:attrName>
                                        </p:attrNameLst>
                                      </p:cBhvr>
                                      <p:tavLst>
                                        <p:tav tm="0">
                                          <p:val>
                                            <p:fltVal val="0"/>
                                          </p:val>
                                        </p:tav>
                                        <p:tav tm="100000">
                                          <p:val>
                                            <p:strVal val="#ppt_w"/>
                                          </p:val>
                                        </p:tav>
                                      </p:tavLst>
                                    </p:anim>
                                    <p:anim calcmode="lin" valueType="num">
                                      <p:cBhvr>
                                        <p:cTn id="22" dur="1000" fill="hold"/>
                                        <p:tgtEl>
                                          <p:spTgt spid="21"/>
                                        </p:tgtEl>
                                        <p:attrNameLst>
                                          <p:attrName>ppt_h</p:attrName>
                                        </p:attrNameLst>
                                      </p:cBhvr>
                                      <p:tavLst>
                                        <p:tav tm="0">
                                          <p:val>
                                            <p:fltVal val="0"/>
                                          </p:val>
                                        </p:tav>
                                        <p:tav tm="100000">
                                          <p:val>
                                            <p:strVal val="#ppt_h"/>
                                          </p:val>
                                        </p:tav>
                                      </p:tavLst>
                                    </p:anim>
                                    <p:anim calcmode="lin" valueType="num">
                                      <p:cBhvr>
                                        <p:cTn id="23" dur="1000" fill="hold"/>
                                        <p:tgtEl>
                                          <p:spTgt spid="21"/>
                                        </p:tgtEl>
                                        <p:attrNameLst>
                                          <p:attrName>style.rotation</p:attrName>
                                        </p:attrNameLst>
                                      </p:cBhvr>
                                      <p:tavLst>
                                        <p:tav tm="0">
                                          <p:val>
                                            <p:fltVal val="90"/>
                                          </p:val>
                                        </p:tav>
                                        <p:tav tm="100000">
                                          <p:val>
                                            <p:fltVal val="0"/>
                                          </p:val>
                                        </p:tav>
                                      </p:tavLst>
                                    </p:anim>
                                    <p:animEffect transition="in" filter="fade">
                                      <p:cBhvr>
                                        <p:cTn id="24" dur="1000"/>
                                        <p:tgtEl>
                                          <p:spTgt spid="21"/>
                                        </p:tgtEl>
                                      </p:cBhvr>
                                    </p:animEffect>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2000"/>
                            </p:stCondLst>
                            <p:childTnLst>
                              <p:par>
                                <p:cTn id="33" presetID="47" presetClass="entr" presetSubtype="0" fill="hold" grpId="0" nodeType="afterEffect">
                                  <p:stCondLst>
                                    <p:cond delay="5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fade">
                                      <p:cBhvr>
                                        <p:cTn id="41" dur="500"/>
                                        <p:tgtEl>
                                          <p:spTgt spid="1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2">
                                            <p:txEl>
                                              <p:pRg st="2" end="2"/>
                                            </p:txEl>
                                          </p:spTgt>
                                        </p:tgtEl>
                                        <p:attrNameLst>
                                          <p:attrName>style.visibility</p:attrName>
                                        </p:attrNameLst>
                                      </p:cBhvr>
                                      <p:to>
                                        <p:strVal val="visible"/>
                                      </p:to>
                                    </p:set>
                                    <p:animEffect transition="in" filter="wipe(left)">
                                      <p:cBhvr>
                                        <p:cTn id="46" dur="500"/>
                                        <p:tgtEl>
                                          <p:spTgt spid="2">
                                            <p:txEl>
                                              <p:pRg st="2" end="2"/>
                                            </p:txEl>
                                          </p:spTgt>
                                        </p:tgtEl>
                                      </p:cBhvr>
                                    </p:animEffect>
                                  </p:childTnLst>
                                </p:cTn>
                              </p:par>
                              <p:par>
                                <p:cTn id="47" presetID="22" presetClass="entr" presetSubtype="8" fill="hold" nodeType="withEffect">
                                  <p:stCondLst>
                                    <p:cond delay="250"/>
                                  </p:stCondLst>
                                  <p:childTnLst>
                                    <p:set>
                                      <p:cBhvr>
                                        <p:cTn id="48" dur="1" fill="hold">
                                          <p:stCondLst>
                                            <p:cond delay="0"/>
                                          </p:stCondLst>
                                        </p:cTn>
                                        <p:tgtEl>
                                          <p:spTgt spid="2">
                                            <p:txEl>
                                              <p:pRg st="3" end="3"/>
                                            </p:txEl>
                                          </p:spTgt>
                                        </p:tgtEl>
                                        <p:attrNameLst>
                                          <p:attrName>style.visibility</p:attrName>
                                        </p:attrNameLst>
                                      </p:cBhvr>
                                      <p:to>
                                        <p:strVal val="visible"/>
                                      </p:to>
                                    </p:set>
                                    <p:animEffect transition="in" filter="wipe(left)">
                                      <p:cBhvr>
                                        <p:cTn id="49" dur="500"/>
                                        <p:tgtEl>
                                          <p:spTgt spid="2">
                                            <p:txEl>
                                              <p:pRg st="3" end="3"/>
                                            </p:txEl>
                                          </p:spTgt>
                                        </p:tgtEl>
                                      </p:cBhvr>
                                    </p:animEffect>
                                  </p:childTnLst>
                                </p:cTn>
                              </p:par>
                            </p:childTnLst>
                          </p:cTn>
                        </p:par>
                        <p:par>
                          <p:cTn id="50" fill="hold">
                            <p:stCondLst>
                              <p:cond delay="750"/>
                            </p:stCondLst>
                            <p:childTnLst>
                              <p:par>
                                <p:cTn id="51" presetID="2" presetClass="entr" presetSubtype="4" fill="hold" grpId="0" nodeType="afterEffect">
                                  <p:stCondLst>
                                    <p:cond delay="0"/>
                                  </p:stCondLst>
                                  <p:childTnLst>
                                    <p:set>
                                      <p:cBhvr>
                                        <p:cTn id="52" dur="1" fill="hold">
                                          <p:stCondLst>
                                            <p:cond delay="0"/>
                                          </p:stCondLst>
                                        </p:cTn>
                                        <p:tgtEl>
                                          <p:spTgt spid="24"/>
                                        </p:tgtEl>
                                        <p:attrNameLst>
                                          <p:attrName>style.visibility</p:attrName>
                                        </p:attrNameLst>
                                      </p:cBhvr>
                                      <p:to>
                                        <p:strVal val="visible"/>
                                      </p:to>
                                    </p:set>
                                    <p:anim calcmode="lin" valueType="num">
                                      <p:cBhvr additive="base">
                                        <p:cTn id="53" dur="500" fill="hold"/>
                                        <p:tgtEl>
                                          <p:spTgt spid="24"/>
                                        </p:tgtEl>
                                        <p:attrNameLst>
                                          <p:attrName>ppt_x</p:attrName>
                                        </p:attrNameLst>
                                      </p:cBhvr>
                                      <p:tavLst>
                                        <p:tav tm="0">
                                          <p:val>
                                            <p:strVal val="#ppt_x"/>
                                          </p:val>
                                        </p:tav>
                                        <p:tav tm="100000">
                                          <p:val>
                                            <p:strVal val="#ppt_x"/>
                                          </p:val>
                                        </p:tav>
                                      </p:tavLst>
                                    </p:anim>
                                    <p:anim calcmode="lin" valueType="num">
                                      <p:cBhvr additive="base">
                                        <p:cTn id="54" dur="500" fill="hold"/>
                                        <p:tgtEl>
                                          <p:spTgt spid="24"/>
                                        </p:tgtEl>
                                        <p:attrNameLst>
                                          <p:attrName>ppt_y</p:attrName>
                                        </p:attrNameLst>
                                      </p:cBhvr>
                                      <p:tavLst>
                                        <p:tav tm="0">
                                          <p:val>
                                            <p:strVal val="1+#ppt_h/2"/>
                                          </p:val>
                                        </p:tav>
                                        <p:tav tm="100000">
                                          <p:val>
                                            <p:strVal val="#ppt_y"/>
                                          </p:val>
                                        </p:tav>
                                      </p:tavLst>
                                    </p:anim>
                                  </p:childTnLst>
                                </p:cTn>
                              </p:par>
                              <p:par>
                                <p:cTn id="55" presetID="22" presetClass="entr" presetSubtype="8" fill="hold" nodeType="withEffect">
                                  <p:stCondLst>
                                    <p:cond delay="500"/>
                                  </p:stCondLst>
                                  <p:childTnLst>
                                    <p:set>
                                      <p:cBhvr>
                                        <p:cTn id="56" dur="1" fill="hold">
                                          <p:stCondLst>
                                            <p:cond delay="0"/>
                                          </p:stCondLst>
                                        </p:cTn>
                                        <p:tgtEl>
                                          <p:spTgt spid="2">
                                            <p:txEl>
                                              <p:pRg st="4" end="4"/>
                                            </p:txEl>
                                          </p:spTgt>
                                        </p:tgtEl>
                                        <p:attrNameLst>
                                          <p:attrName>style.visibility</p:attrName>
                                        </p:attrNameLst>
                                      </p:cBhvr>
                                      <p:to>
                                        <p:strVal val="visible"/>
                                      </p:to>
                                    </p:set>
                                    <p:animEffect transition="in" filter="wipe(left)">
                                      <p:cBhvr>
                                        <p:cTn id="57" dur="500"/>
                                        <p:tgtEl>
                                          <p:spTgt spid="2">
                                            <p:txEl>
                                              <p:pRg st="4" end="4"/>
                                            </p:txEl>
                                          </p:spTgt>
                                        </p:tgtEl>
                                      </p:cBhvr>
                                    </p:animEffect>
                                  </p:childTnLst>
                                </p:cTn>
                              </p:par>
                            </p:childTnLst>
                          </p:cTn>
                        </p:par>
                        <p:par>
                          <p:cTn id="58" fill="hold">
                            <p:stCondLst>
                              <p:cond delay="1750"/>
                            </p:stCondLst>
                            <p:childTnLst>
                              <p:par>
                                <p:cTn id="59" presetID="14" presetClass="entr" presetSubtype="10" fill="hold" nodeType="afterEffect">
                                  <p:stCondLst>
                                    <p:cond delay="0"/>
                                  </p:stCondLst>
                                  <p:childTnLst>
                                    <p:set>
                                      <p:cBhvr>
                                        <p:cTn id="60" dur="1" fill="hold">
                                          <p:stCondLst>
                                            <p:cond delay="0"/>
                                          </p:stCondLst>
                                        </p:cTn>
                                        <p:tgtEl>
                                          <p:spTgt spid="58"/>
                                        </p:tgtEl>
                                        <p:attrNameLst>
                                          <p:attrName>style.visibility</p:attrName>
                                        </p:attrNameLst>
                                      </p:cBhvr>
                                      <p:to>
                                        <p:strVal val="visible"/>
                                      </p:to>
                                    </p:set>
                                    <p:animEffect transition="in" filter="randombar(horizontal)">
                                      <p:cBhvr>
                                        <p:cTn id="61" dur="500"/>
                                        <p:tgtEl>
                                          <p:spTgt spid="58"/>
                                        </p:tgtEl>
                                      </p:cBhvr>
                                    </p:animEffect>
                                  </p:childTnLst>
                                </p:cTn>
                              </p:par>
                              <p:par>
                                <p:cTn id="62" presetID="2" presetClass="entr" presetSubtype="1" fill="hold" grpId="0" nodeType="withEffect">
                                  <p:stCondLst>
                                    <p:cond delay="100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ppt_x"/>
                                          </p:val>
                                        </p:tav>
                                        <p:tav tm="100000">
                                          <p:val>
                                            <p:strVal val="#ppt_x"/>
                                          </p:val>
                                        </p:tav>
                                      </p:tavLst>
                                    </p:anim>
                                    <p:anim calcmode="lin" valueType="num">
                                      <p:cBhvr additive="base">
                                        <p:cTn id="65" dur="500" fill="hold"/>
                                        <p:tgtEl>
                                          <p:spTgt spid="25"/>
                                        </p:tgtEl>
                                        <p:attrNameLst>
                                          <p:attrName>ppt_y</p:attrName>
                                        </p:attrNameLst>
                                      </p:cBhvr>
                                      <p:tavLst>
                                        <p:tav tm="0">
                                          <p:val>
                                            <p:strVal val="0-#ppt_h/2"/>
                                          </p:val>
                                        </p:tav>
                                        <p:tav tm="100000">
                                          <p:val>
                                            <p:strVal val="#ppt_y"/>
                                          </p:val>
                                        </p:tav>
                                      </p:tavLst>
                                    </p:anim>
                                  </p:childTnLst>
                                </p:cTn>
                              </p:par>
                              <p:par>
                                <p:cTn id="66" presetID="2" presetClass="entr" presetSubtype="1" fill="hold" grpId="0" nodeType="withEffect">
                                  <p:stCondLst>
                                    <p:cond delay="1500"/>
                                  </p:stCondLst>
                                  <p:childTnLst>
                                    <p:set>
                                      <p:cBhvr>
                                        <p:cTn id="67" dur="1" fill="hold">
                                          <p:stCondLst>
                                            <p:cond delay="0"/>
                                          </p:stCondLst>
                                        </p:cTn>
                                        <p:tgtEl>
                                          <p:spTgt spid="26"/>
                                        </p:tgtEl>
                                        <p:attrNameLst>
                                          <p:attrName>style.visibility</p:attrName>
                                        </p:attrNameLst>
                                      </p:cBhvr>
                                      <p:to>
                                        <p:strVal val="visible"/>
                                      </p:to>
                                    </p:set>
                                    <p:anim calcmode="lin" valueType="num">
                                      <p:cBhvr additive="base">
                                        <p:cTn id="68" dur="500" fill="hold"/>
                                        <p:tgtEl>
                                          <p:spTgt spid="26"/>
                                        </p:tgtEl>
                                        <p:attrNameLst>
                                          <p:attrName>ppt_x</p:attrName>
                                        </p:attrNameLst>
                                      </p:cBhvr>
                                      <p:tavLst>
                                        <p:tav tm="0">
                                          <p:val>
                                            <p:strVal val="#ppt_x"/>
                                          </p:val>
                                        </p:tav>
                                        <p:tav tm="100000">
                                          <p:val>
                                            <p:strVal val="#ppt_x"/>
                                          </p:val>
                                        </p:tav>
                                      </p:tavLst>
                                    </p:anim>
                                    <p:anim calcmode="lin" valueType="num">
                                      <p:cBhvr additive="base">
                                        <p:cTn id="69" dur="500" fill="hold"/>
                                        <p:tgtEl>
                                          <p:spTgt spid="26"/>
                                        </p:tgtEl>
                                        <p:attrNameLst>
                                          <p:attrName>ppt_y</p:attrName>
                                        </p:attrNameLst>
                                      </p:cBhvr>
                                      <p:tavLst>
                                        <p:tav tm="0">
                                          <p:val>
                                            <p:strVal val="0-#ppt_h/2"/>
                                          </p:val>
                                        </p:tav>
                                        <p:tav tm="100000">
                                          <p:val>
                                            <p:strVal val="#ppt_y"/>
                                          </p:val>
                                        </p:tav>
                                      </p:tavLst>
                                    </p:anim>
                                  </p:childTnLst>
                                </p:cTn>
                              </p:par>
                              <p:par>
                                <p:cTn id="70" presetID="2" presetClass="entr" presetSubtype="1" fill="hold" grpId="0" nodeType="withEffect">
                                  <p:stCondLst>
                                    <p:cond delay="175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0-#ppt_h/2"/>
                                          </p:val>
                                        </p:tav>
                                        <p:tav tm="100000">
                                          <p:val>
                                            <p:strVal val="#ppt_y"/>
                                          </p:val>
                                        </p:tav>
                                      </p:tavLst>
                                    </p:anim>
                                  </p:childTnLst>
                                </p:cTn>
                              </p:par>
                              <p:par>
                                <p:cTn id="74" presetID="2" presetClass="entr" presetSubtype="1" fill="hold" grpId="0" nodeType="withEffect">
                                  <p:stCondLst>
                                    <p:cond delay="2000"/>
                                  </p:stCondLst>
                                  <p:childTnLst>
                                    <p:set>
                                      <p:cBhvr>
                                        <p:cTn id="75" dur="1" fill="hold">
                                          <p:stCondLst>
                                            <p:cond delay="0"/>
                                          </p:stCondLst>
                                        </p:cTn>
                                        <p:tgtEl>
                                          <p:spTgt spid="28"/>
                                        </p:tgtEl>
                                        <p:attrNameLst>
                                          <p:attrName>style.visibility</p:attrName>
                                        </p:attrNameLst>
                                      </p:cBhvr>
                                      <p:to>
                                        <p:strVal val="visible"/>
                                      </p:to>
                                    </p:set>
                                    <p:anim calcmode="lin" valueType="num">
                                      <p:cBhvr additive="base">
                                        <p:cTn id="76" dur="500" fill="hold"/>
                                        <p:tgtEl>
                                          <p:spTgt spid="28"/>
                                        </p:tgtEl>
                                        <p:attrNameLst>
                                          <p:attrName>ppt_x</p:attrName>
                                        </p:attrNameLst>
                                      </p:cBhvr>
                                      <p:tavLst>
                                        <p:tav tm="0">
                                          <p:val>
                                            <p:strVal val="#ppt_x"/>
                                          </p:val>
                                        </p:tav>
                                        <p:tav tm="100000">
                                          <p:val>
                                            <p:strVal val="#ppt_x"/>
                                          </p:val>
                                        </p:tav>
                                      </p:tavLst>
                                    </p:anim>
                                    <p:anim calcmode="lin" valueType="num">
                                      <p:cBhvr additive="base">
                                        <p:cTn id="77" dur="500" fill="hold"/>
                                        <p:tgtEl>
                                          <p:spTgt spid="28"/>
                                        </p:tgtEl>
                                        <p:attrNameLst>
                                          <p:attrName>ppt_y</p:attrName>
                                        </p:attrNameLst>
                                      </p:cBhvr>
                                      <p:tavLst>
                                        <p:tav tm="0">
                                          <p:val>
                                            <p:strVal val="0-#ppt_h/2"/>
                                          </p:val>
                                        </p:tav>
                                        <p:tav tm="100000">
                                          <p:val>
                                            <p:strVal val="#ppt_y"/>
                                          </p:val>
                                        </p:tav>
                                      </p:tavLst>
                                    </p:anim>
                                  </p:childTnLst>
                                </p:cTn>
                              </p:par>
                            </p:childTnLst>
                          </p:cTn>
                        </p:par>
                        <p:par>
                          <p:cTn id="78" fill="hold">
                            <p:stCondLst>
                              <p:cond delay="4250"/>
                            </p:stCondLst>
                            <p:childTnLst>
                              <p:par>
                                <p:cTn id="79" presetID="22" presetClass="entr" presetSubtype="8" fill="hold" nodeType="afterEffect">
                                  <p:stCondLst>
                                    <p:cond delay="500"/>
                                  </p:stCondLst>
                                  <p:childTnLst>
                                    <p:set>
                                      <p:cBhvr>
                                        <p:cTn id="80" dur="1" fill="hold">
                                          <p:stCondLst>
                                            <p:cond delay="0"/>
                                          </p:stCondLst>
                                        </p:cTn>
                                        <p:tgtEl>
                                          <p:spTgt spid="2">
                                            <p:txEl>
                                              <p:pRg st="5" end="5"/>
                                            </p:txEl>
                                          </p:spTgt>
                                        </p:tgtEl>
                                        <p:attrNameLst>
                                          <p:attrName>style.visibility</p:attrName>
                                        </p:attrNameLst>
                                      </p:cBhvr>
                                      <p:to>
                                        <p:strVal val="visible"/>
                                      </p:to>
                                    </p:set>
                                    <p:animEffect transition="in" filter="wipe(left)">
                                      <p:cBhvr>
                                        <p:cTn id="81" dur="500"/>
                                        <p:tgtEl>
                                          <p:spTgt spid="2">
                                            <p:txEl>
                                              <p:pRg st="5" end="5"/>
                                            </p:txEl>
                                          </p:spTgt>
                                        </p:tgtEl>
                                      </p:cBhvr>
                                    </p:animEffect>
                                  </p:childTnLst>
                                </p:cTn>
                              </p:par>
                            </p:childTnLst>
                          </p:cTn>
                        </p:par>
                        <p:par>
                          <p:cTn id="82" fill="hold">
                            <p:stCondLst>
                              <p:cond delay="5250"/>
                            </p:stCondLst>
                            <p:childTnLst>
                              <p:par>
                                <p:cTn id="83" presetID="2" presetClass="entr" presetSubtype="1"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additive="base">
                                        <p:cTn id="85" dur="500" fill="hold"/>
                                        <p:tgtEl>
                                          <p:spTgt spid="29"/>
                                        </p:tgtEl>
                                        <p:attrNameLst>
                                          <p:attrName>ppt_x</p:attrName>
                                        </p:attrNameLst>
                                      </p:cBhvr>
                                      <p:tavLst>
                                        <p:tav tm="0">
                                          <p:val>
                                            <p:strVal val="#ppt_x"/>
                                          </p:val>
                                        </p:tav>
                                        <p:tav tm="100000">
                                          <p:val>
                                            <p:strVal val="#ppt_x"/>
                                          </p:val>
                                        </p:tav>
                                      </p:tavLst>
                                    </p:anim>
                                    <p:anim calcmode="lin" valueType="num">
                                      <p:cBhvr additive="base">
                                        <p:cTn id="86" dur="500" fill="hold"/>
                                        <p:tgtEl>
                                          <p:spTgt spid="29"/>
                                        </p:tgtEl>
                                        <p:attrNameLst>
                                          <p:attrName>ppt_y</p:attrName>
                                        </p:attrNameLst>
                                      </p:cBhvr>
                                      <p:tavLst>
                                        <p:tav tm="0">
                                          <p:val>
                                            <p:strVal val="0-#ppt_h/2"/>
                                          </p:val>
                                        </p:tav>
                                        <p:tav tm="100000">
                                          <p:val>
                                            <p:strVal val="#ppt_y"/>
                                          </p:val>
                                        </p:tav>
                                      </p:tavLst>
                                    </p:anim>
                                  </p:childTnLst>
                                </p:cTn>
                              </p:par>
                            </p:childTnLst>
                          </p:cTn>
                        </p:par>
                        <p:par>
                          <p:cTn id="87" fill="hold">
                            <p:stCondLst>
                              <p:cond delay="5750"/>
                            </p:stCondLst>
                            <p:childTnLst>
                              <p:par>
                                <p:cTn id="88" presetID="2" presetClass="entr" presetSubtype="1" fill="hold" grpId="0" nodeType="after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additive="base">
                                        <p:cTn id="90" dur="500" fill="hold"/>
                                        <p:tgtEl>
                                          <p:spTgt spid="30"/>
                                        </p:tgtEl>
                                        <p:attrNameLst>
                                          <p:attrName>ppt_x</p:attrName>
                                        </p:attrNameLst>
                                      </p:cBhvr>
                                      <p:tavLst>
                                        <p:tav tm="0">
                                          <p:val>
                                            <p:strVal val="#ppt_x"/>
                                          </p:val>
                                        </p:tav>
                                        <p:tav tm="100000">
                                          <p:val>
                                            <p:strVal val="#ppt_x"/>
                                          </p:val>
                                        </p:tav>
                                      </p:tavLst>
                                    </p:anim>
                                    <p:anim calcmode="lin" valueType="num">
                                      <p:cBhvr additive="base">
                                        <p:cTn id="91" dur="500" fill="hold"/>
                                        <p:tgtEl>
                                          <p:spTgt spid="30"/>
                                        </p:tgtEl>
                                        <p:attrNameLst>
                                          <p:attrName>ppt_y</p:attrName>
                                        </p:attrNameLst>
                                      </p:cBhvr>
                                      <p:tavLst>
                                        <p:tav tm="0">
                                          <p:val>
                                            <p:strVal val="0-#ppt_h/2"/>
                                          </p:val>
                                        </p:tav>
                                        <p:tav tm="100000">
                                          <p:val>
                                            <p:strVal val="#ppt_y"/>
                                          </p:val>
                                        </p:tav>
                                      </p:tavLst>
                                    </p:anim>
                                  </p:childTnLst>
                                </p:cTn>
                              </p:par>
                            </p:childTnLst>
                          </p:cTn>
                        </p:par>
                        <p:par>
                          <p:cTn id="92" fill="hold">
                            <p:stCondLst>
                              <p:cond delay="6250"/>
                            </p:stCondLst>
                            <p:childTnLst>
                              <p:par>
                                <p:cTn id="93" presetID="2" presetClass="entr" presetSubtype="1" fill="hold" grpId="0" nodeType="afterEffect">
                                  <p:stCondLst>
                                    <p:cond delay="0"/>
                                  </p:stCondLst>
                                  <p:childTnLst>
                                    <p:set>
                                      <p:cBhvr>
                                        <p:cTn id="94" dur="1" fill="hold">
                                          <p:stCondLst>
                                            <p:cond delay="0"/>
                                          </p:stCondLst>
                                        </p:cTn>
                                        <p:tgtEl>
                                          <p:spTgt spid="31"/>
                                        </p:tgtEl>
                                        <p:attrNameLst>
                                          <p:attrName>style.visibility</p:attrName>
                                        </p:attrNameLst>
                                      </p:cBhvr>
                                      <p:to>
                                        <p:strVal val="visible"/>
                                      </p:to>
                                    </p:set>
                                    <p:anim calcmode="lin" valueType="num">
                                      <p:cBhvr additive="base">
                                        <p:cTn id="95" dur="500" fill="hold"/>
                                        <p:tgtEl>
                                          <p:spTgt spid="31"/>
                                        </p:tgtEl>
                                        <p:attrNameLst>
                                          <p:attrName>ppt_x</p:attrName>
                                        </p:attrNameLst>
                                      </p:cBhvr>
                                      <p:tavLst>
                                        <p:tav tm="0">
                                          <p:val>
                                            <p:strVal val="#ppt_x"/>
                                          </p:val>
                                        </p:tav>
                                        <p:tav tm="100000">
                                          <p:val>
                                            <p:strVal val="#ppt_x"/>
                                          </p:val>
                                        </p:tav>
                                      </p:tavLst>
                                    </p:anim>
                                    <p:anim calcmode="lin" valueType="num">
                                      <p:cBhvr additive="base">
                                        <p:cTn id="96" dur="500" fill="hold"/>
                                        <p:tgtEl>
                                          <p:spTgt spid="31"/>
                                        </p:tgtEl>
                                        <p:attrNameLst>
                                          <p:attrName>ppt_y</p:attrName>
                                        </p:attrNameLst>
                                      </p:cBhvr>
                                      <p:tavLst>
                                        <p:tav tm="0">
                                          <p:val>
                                            <p:strVal val="0-#ppt_h/2"/>
                                          </p:val>
                                        </p:tav>
                                        <p:tav tm="100000">
                                          <p:val>
                                            <p:strVal val="#ppt_y"/>
                                          </p:val>
                                        </p:tav>
                                      </p:tavLst>
                                    </p:anim>
                                  </p:childTnLst>
                                </p:cTn>
                              </p:par>
                              <p:par>
                                <p:cTn id="97" presetID="22" presetClass="entr" presetSubtype="8" fill="hold" nodeType="withEffect">
                                  <p:stCondLst>
                                    <p:cond delay="1000"/>
                                  </p:stCondLst>
                                  <p:childTnLst>
                                    <p:set>
                                      <p:cBhvr>
                                        <p:cTn id="98" dur="1" fill="hold">
                                          <p:stCondLst>
                                            <p:cond delay="0"/>
                                          </p:stCondLst>
                                        </p:cTn>
                                        <p:tgtEl>
                                          <p:spTgt spid="2">
                                            <p:txEl>
                                              <p:pRg st="6" end="6"/>
                                            </p:txEl>
                                          </p:spTgt>
                                        </p:tgtEl>
                                        <p:attrNameLst>
                                          <p:attrName>style.visibility</p:attrName>
                                        </p:attrNameLst>
                                      </p:cBhvr>
                                      <p:to>
                                        <p:strVal val="visible"/>
                                      </p:to>
                                    </p:set>
                                    <p:animEffect transition="in" filter="wipe(left)">
                                      <p:cBhvr>
                                        <p:cTn id="99" dur="500"/>
                                        <p:tgtEl>
                                          <p:spTgt spid="2">
                                            <p:txEl>
                                              <p:pRg st="6" end="6"/>
                                            </p:txEl>
                                          </p:spTgt>
                                        </p:tgtEl>
                                      </p:cBhvr>
                                    </p:animEffect>
                                  </p:childTnLst>
                                </p:cTn>
                              </p:par>
                              <p:par>
                                <p:cTn id="100" presetID="47" presetClass="entr" presetSubtype="0" fill="hold" grpId="0" nodeType="withEffect">
                                  <p:stCondLst>
                                    <p:cond delay="1000"/>
                                  </p:stCondLst>
                                  <p:childTnLst>
                                    <p:set>
                                      <p:cBhvr>
                                        <p:cTn id="101" dur="1" fill="hold">
                                          <p:stCondLst>
                                            <p:cond delay="0"/>
                                          </p:stCondLst>
                                        </p:cTn>
                                        <p:tgtEl>
                                          <p:spTgt spid="32"/>
                                        </p:tgtEl>
                                        <p:attrNameLst>
                                          <p:attrName>style.visibility</p:attrName>
                                        </p:attrNameLst>
                                      </p:cBhvr>
                                      <p:to>
                                        <p:strVal val="visible"/>
                                      </p:to>
                                    </p:set>
                                    <p:animEffect transition="in" filter="fade">
                                      <p:cBhvr>
                                        <p:cTn id="102" dur="500"/>
                                        <p:tgtEl>
                                          <p:spTgt spid="32"/>
                                        </p:tgtEl>
                                      </p:cBhvr>
                                    </p:animEffect>
                                    <p:anim calcmode="lin" valueType="num">
                                      <p:cBhvr>
                                        <p:cTn id="103" dur="500" fill="hold"/>
                                        <p:tgtEl>
                                          <p:spTgt spid="32"/>
                                        </p:tgtEl>
                                        <p:attrNameLst>
                                          <p:attrName>ppt_x</p:attrName>
                                        </p:attrNameLst>
                                      </p:cBhvr>
                                      <p:tavLst>
                                        <p:tav tm="0">
                                          <p:val>
                                            <p:strVal val="#ppt_x"/>
                                          </p:val>
                                        </p:tav>
                                        <p:tav tm="100000">
                                          <p:val>
                                            <p:strVal val="#ppt_x"/>
                                          </p:val>
                                        </p:tav>
                                      </p:tavLst>
                                    </p:anim>
                                    <p:anim calcmode="lin" valueType="num">
                                      <p:cBhvr>
                                        <p:cTn id="104" dur="500" fill="hold"/>
                                        <p:tgtEl>
                                          <p:spTgt spid="32"/>
                                        </p:tgtEl>
                                        <p:attrNameLst>
                                          <p:attrName>ppt_y</p:attrName>
                                        </p:attrNameLst>
                                      </p:cBhvr>
                                      <p:tavLst>
                                        <p:tav tm="0">
                                          <p:val>
                                            <p:strVal val="#ppt_y-.1"/>
                                          </p:val>
                                        </p:tav>
                                        <p:tav tm="100000">
                                          <p:val>
                                            <p:strVal val="#ppt_y"/>
                                          </p:val>
                                        </p:tav>
                                      </p:tavLst>
                                    </p:anim>
                                  </p:childTnLst>
                                </p:cTn>
                              </p:par>
                              <p:par>
                                <p:cTn id="105" presetID="47" presetClass="entr" presetSubtype="0" fill="hold" grpId="0" nodeType="withEffect">
                                  <p:stCondLst>
                                    <p:cond delay="1250"/>
                                  </p:stCondLst>
                                  <p:childTnLst>
                                    <p:set>
                                      <p:cBhvr>
                                        <p:cTn id="106" dur="1" fill="hold">
                                          <p:stCondLst>
                                            <p:cond delay="0"/>
                                          </p:stCondLst>
                                        </p:cTn>
                                        <p:tgtEl>
                                          <p:spTgt spid="33"/>
                                        </p:tgtEl>
                                        <p:attrNameLst>
                                          <p:attrName>style.visibility</p:attrName>
                                        </p:attrNameLst>
                                      </p:cBhvr>
                                      <p:to>
                                        <p:strVal val="visible"/>
                                      </p:to>
                                    </p:set>
                                    <p:animEffect transition="in" filter="fade">
                                      <p:cBhvr>
                                        <p:cTn id="107" dur="500"/>
                                        <p:tgtEl>
                                          <p:spTgt spid="33"/>
                                        </p:tgtEl>
                                      </p:cBhvr>
                                    </p:animEffect>
                                    <p:anim calcmode="lin" valueType="num">
                                      <p:cBhvr>
                                        <p:cTn id="108" dur="500" fill="hold"/>
                                        <p:tgtEl>
                                          <p:spTgt spid="33"/>
                                        </p:tgtEl>
                                        <p:attrNameLst>
                                          <p:attrName>ppt_x</p:attrName>
                                        </p:attrNameLst>
                                      </p:cBhvr>
                                      <p:tavLst>
                                        <p:tav tm="0">
                                          <p:val>
                                            <p:strVal val="#ppt_x"/>
                                          </p:val>
                                        </p:tav>
                                        <p:tav tm="100000">
                                          <p:val>
                                            <p:strVal val="#ppt_x"/>
                                          </p:val>
                                        </p:tav>
                                      </p:tavLst>
                                    </p:anim>
                                    <p:anim calcmode="lin" valueType="num">
                                      <p:cBhvr>
                                        <p:cTn id="109" dur="500" fill="hold"/>
                                        <p:tgtEl>
                                          <p:spTgt spid="33"/>
                                        </p:tgtEl>
                                        <p:attrNameLst>
                                          <p:attrName>ppt_y</p:attrName>
                                        </p:attrNameLst>
                                      </p:cBhvr>
                                      <p:tavLst>
                                        <p:tav tm="0">
                                          <p:val>
                                            <p:strVal val="#ppt_y-.1"/>
                                          </p:val>
                                        </p:tav>
                                        <p:tav tm="100000">
                                          <p:val>
                                            <p:strVal val="#ppt_y"/>
                                          </p:val>
                                        </p:tav>
                                      </p:tavLst>
                                    </p:anim>
                                  </p:childTnLst>
                                </p:cTn>
                              </p:par>
                              <p:par>
                                <p:cTn id="110" presetID="47" presetClass="entr" presetSubtype="0" fill="hold" grpId="0" nodeType="withEffect">
                                  <p:stCondLst>
                                    <p:cond delay="1500"/>
                                  </p:stCondLst>
                                  <p:childTnLst>
                                    <p:set>
                                      <p:cBhvr>
                                        <p:cTn id="111" dur="1" fill="hold">
                                          <p:stCondLst>
                                            <p:cond delay="0"/>
                                          </p:stCondLst>
                                        </p:cTn>
                                        <p:tgtEl>
                                          <p:spTgt spid="34"/>
                                        </p:tgtEl>
                                        <p:attrNameLst>
                                          <p:attrName>style.visibility</p:attrName>
                                        </p:attrNameLst>
                                      </p:cBhvr>
                                      <p:to>
                                        <p:strVal val="visible"/>
                                      </p:to>
                                    </p:set>
                                    <p:animEffect transition="in" filter="fade">
                                      <p:cBhvr>
                                        <p:cTn id="112" dur="500"/>
                                        <p:tgtEl>
                                          <p:spTgt spid="34"/>
                                        </p:tgtEl>
                                      </p:cBhvr>
                                    </p:animEffect>
                                    <p:anim calcmode="lin" valueType="num">
                                      <p:cBhvr>
                                        <p:cTn id="113" dur="500" fill="hold"/>
                                        <p:tgtEl>
                                          <p:spTgt spid="34"/>
                                        </p:tgtEl>
                                        <p:attrNameLst>
                                          <p:attrName>ppt_x</p:attrName>
                                        </p:attrNameLst>
                                      </p:cBhvr>
                                      <p:tavLst>
                                        <p:tav tm="0">
                                          <p:val>
                                            <p:strVal val="#ppt_x"/>
                                          </p:val>
                                        </p:tav>
                                        <p:tav tm="100000">
                                          <p:val>
                                            <p:strVal val="#ppt_x"/>
                                          </p:val>
                                        </p:tav>
                                      </p:tavLst>
                                    </p:anim>
                                    <p:anim calcmode="lin" valueType="num">
                                      <p:cBhvr>
                                        <p:cTn id="114" dur="500" fill="hold"/>
                                        <p:tgtEl>
                                          <p:spTgt spid="34"/>
                                        </p:tgtEl>
                                        <p:attrNameLst>
                                          <p:attrName>ppt_y</p:attrName>
                                        </p:attrNameLst>
                                      </p:cBhvr>
                                      <p:tavLst>
                                        <p:tav tm="0">
                                          <p:val>
                                            <p:strVal val="#ppt_y-.1"/>
                                          </p:val>
                                        </p:tav>
                                        <p:tav tm="100000">
                                          <p:val>
                                            <p:strVal val="#ppt_y"/>
                                          </p:val>
                                        </p:tav>
                                      </p:tavLst>
                                    </p:anim>
                                  </p:childTnLst>
                                </p:cTn>
                              </p:par>
                              <p:par>
                                <p:cTn id="115" presetID="47" presetClass="entr" presetSubtype="0" fill="hold" grpId="0" nodeType="withEffect">
                                  <p:stCondLst>
                                    <p:cond delay="1750"/>
                                  </p:stCondLst>
                                  <p:childTnLst>
                                    <p:set>
                                      <p:cBhvr>
                                        <p:cTn id="116" dur="1" fill="hold">
                                          <p:stCondLst>
                                            <p:cond delay="0"/>
                                          </p:stCondLst>
                                        </p:cTn>
                                        <p:tgtEl>
                                          <p:spTgt spid="35"/>
                                        </p:tgtEl>
                                        <p:attrNameLst>
                                          <p:attrName>style.visibility</p:attrName>
                                        </p:attrNameLst>
                                      </p:cBhvr>
                                      <p:to>
                                        <p:strVal val="visible"/>
                                      </p:to>
                                    </p:set>
                                    <p:animEffect transition="in" filter="fade">
                                      <p:cBhvr>
                                        <p:cTn id="117" dur="500"/>
                                        <p:tgtEl>
                                          <p:spTgt spid="35"/>
                                        </p:tgtEl>
                                      </p:cBhvr>
                                    </p:animEffect>
                                    <p:anim calcmode="lin" valueType="num">
                                      <p:cBhvr>
                                        <p:cTn id="118" dur="500" fill="hold"/>
                                        <p:tgtEl>
                                          <p:spTgt spid="35"/>
                                        </p:tgtEl>
                                        <p:attrNameLst>
                                          <p:attrName>ppt_x</p:attrName>
                                        </p:attrNameLst>
                                      </p:cBhvr>
                                      <p:tavLst>
                                        <p:tav tm="0">
                                          <p:val>
                                            <p:strVal val="#ppt_x"/>
                                          </p:val>
                                        </p:tav>
                                        <p:tav tm="100000">
                                          <p:val>
                                            <p:strVal val="#ppt_x"/>
                                          </p:val>
                                        </p:tav>
                                      </p:tavLst>
                                    </p:anim>
                                    <p:anim calcmode="lin" valueType="num">
                                      <p:cBhvr>
                                        <p:cTn id="119" dur="500" fill="hold"/>
                                        <p:tgtEl>
                                          <p:spTgt spid="35"/>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2000"/>
                                  </p:stCondLst>
                                  <p:childTnLst>
                                    <p:set>
                                      <p:cBhvr>
                                        <p:cTn id="121" dur="1" fill="hold">
                                          <p:stCondLst>
                                            <p:cond delay="0"/>
                                          </p:stCondLst>
                                        </p:cTn>
                                        <p:tgtEl>
                                          <p:spTgt spid="36"/>
                                        </p:tgtEl>
                                        <p:attrNameLst>
                                          <p:attrName>style.visibility</p:attrName>
                                        </p:attrNameLst>
                                      </p:cBhvr>
                                      <p:to>
                                        <p:strVal val="visible"/>
                                      </p:to>
                                    </p:set>
                                    <p:animEffect transition="in" filter="fade">
                                      <p:cBhvr>
                                        <p:cTn id="122" dur="500"/>
                                        <p:tgtEl>
                                          <p:spTgt spid="36"/>
                                        </p:tgtEl>
                                      </p:cBhvr>
                                    </p:animEffect>
                                    <p:anim calcmode="lin" valueType="num">
                                      <p:cBhvr>
                                        <p:cTn id="123" dur="500" fill="hold"/>
                                        <p:tgtEl>
                                          <p:spTgt spid="36"/>
                                        </p:tgtEl>
                                        <p:attrNameLst>
                                          <p:attrName>ppt_x</p:attrName>
                                        </p:attrNameLst>
                                      </p:cBhvr>
                                      <p:tavLst>
                                        <p:tav tm="0">
                                          <p:val>
                                            <p:strVal val="#ppt_x"/>
                                          </p:val>
                                        </p:tav>
                                        <p:tav tm="100000">
                                          <p:val>
                                            <p:strVal val="#ppt_x"/>
                                          </p:val>
                                        </p:tav>
                                      </p:tavLst>
                                    </p:anim>
                                    <p:anim calcmode="lin" valueType="num">
                                      <p:cBhvr>
                                        <p:cTn id="124" dur="500" fill="hold"/>
                                        <p:tgtEl>
                                          <p:spTgt spid="36"/>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2250"/>
                                  </p:stCondLst>
                                  <p:childTnLst>
                                    <p:set>
                                      <p:cBhvr>
                                        <p:cTn id="126" dur="1" fill="hold">
                                          <p:stCondLst>
                                            <p:cond delay="0"/>
                                          </p:stCondLst>
                                        </p:cTn>
                                        <p:tgtEl>
                                          <p:spTgt spid="37"/>
                                        </p:tgtEl>
                                        <p:attrNameLst>
                                          <p:attrName>style.visibility</p:attrName>
                                        </p:attrNameLst>
                                      </p:cBhvr>
                                      <p:to>
                                        <p:strVal val="visible"/>
                                      </p:to>
                                    </p:set>
                                    <p:animEffect transition="in" filter="fade">
                                      <p:cBhvr>
                                        <p:cTn id="127" dur="500"/>
                                        <p:tgtEl>
                                          <p:spTgt spid="37"/>
                                        </p:tgtEl>
                                      </p:cBhvr>
                                    </p:animEffect>
                                    <p:anim calcmode="lin" valueType="num">
                                      <p:cBhvr>
                                        <p:cTn id="128" dur="500" fill="hold"/>
                                        <p:tgtEl>
                                          <p:spTgt spid="37"/>
                                        </p:tgtEl>
                                        <p:attrNameLst>
                                          <p:attrName>ppt_x</p:attrName>
                                        </p:attrNameLst>
                                      </p:cBhvr>
                                      <p:tavLst>
                                        <p:tav tm="0">
                                          <p:val>
                                            <p:strVal val="#ppt_x"/>
                                          </p:val>
                                        </p:tav>
                                        <p:tav tm="100000">
                                          <p:val>
                                            <p:strVal val="#ppt_x"/>
                                          </p:val>
                                        </p:tav>
                                      </p:tavLst>
                                    </p:anim>
                                    <p:anim calcmode="lin" valueType="num">
                                      <p:cBhvr>
                                        <p:cTn id="129" dur="500" fill="hold"/>
                                        <p:tgtEl>
                                          <p:spTgt spid="37"/>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2500"/>
                                  </p:stCondLst>
                                  <p:childTnLst>
                                    <p:set>
                                      <p:cBhvr>
                                        <p:cTn id="131" dur="1" fill="hold">
                                          <p:stCondLst>
                                            <p:cond delay="0"/>
                                          </p:stCondLst>
                                        </p:cTn>
                                        <p:tgtEl>
                                          <p:spTgt spid="38"/>
                                        </p:tgtEl>
                                        <p:attrNameLst>
                                          <p:attrName>style.visibility</p:attrName>
                                        </p:attrNameLst>
                                      </p:cBhvr>
                                      <p:to>
                                        <p:strVal val="visible"/>
                                      </p:to>
                                    </p:set>
                                    <p:animEffect transition="in" filter="fade">
                                      <p:cBhvr>
                                        <p:cTn id="132" dur="500"/>
                                        <p:tgtEl>
                                          <p:spTgt spid="38"/>
                                        </p:tgtEl>
                                      </p:cBhvr>
                                    </p:animEffect>
                                    <p:anim calcmode="lin" valueType="num">
                                      <p:cBhvr>
                                        <p:cTn id="133" dur="500" fill="hold"/>
                                        <p:tgtEl>
                                          <p:spTgt spid="38"/>
                                        </p:tgtEl>
                                        <p:attrNameLst>
                                          <p:attrName>ppt_x</p:attrName>
                                        </p:attrNameLst>
                                      </p:cBhvr>
                                      <p:tavLst>
                                        <p:tav tm="0">
                                          <p:val>
                                            <p:strVal val="#ppt_x"/>
                                          </p:val>
                                        </p:tav>
                                        <p:tav tm="100000">
                                          <p:val>
                                            <p:strVal val="#ppt_x"/>
                                          </p:val>
                                        </p:tav>
                                      </p:tavLst>
                                    </p:anim>
                                    <p:anim calcmode="lin" valueType="num">
                                      <p:cBhvr>
                                        <p:cTn id="134" dur="500" fill="hold"/>
                                        <p:tgtEl>
                                          <p:spTgt spid="38"/>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2750"/>
                                  </p:stCondLst>
                                  <p:childTnLst>
                                    <p:set>
                                      <p:cBhvr>
                                        <p:cTn id="136" dur="1" fill="hold">
                                          <p:stCondLst>
                                            <p:cond delay="0"/>
                                          </p:stCondLst>
                                        </p:cTn>
                                        <p:tgtEl>
                                          <p:spTgt spid="39"/>
                                        </p:tgtEl>
                                        <p:attrNameLst>
                                          <p:attrName>style.visibility</p:attrName>
                                        </p:attrNameLst>
                                      </p:cBhvr>
                                      <p:to>
                                        <p:strVal val="visible"/>
                                      </p:to>
                                    </p:set>
                                    <p:animEffect transition="in" filter="fade">
                                      <p:cBhvr>
                                        <p:cTn id="137" dur="500"/>
                                        <p:tgtEl>
                                          <p:spTgt spid="39"/>
                                        </p:tgtEl>
                                      </p:cBhvr>
                                    </p:animEffect>
                                    <p:anim calcmode="lin" valueType="num">
                                      <p:cBhvr>
                                        <p:cTn id="138" dur="500" fill="hold"/>
                                        <p:tgtEl>
                                          <p:spTgt spid="39"/>
                                        </p:tgtEl>
                                        <p:attrNameLst>
                                          <p:attrName>ppt_x</p:attrName>
                                        </p:attrNameLst>
                                      </p:cBhvr>
                                      <p:tavLst>
                                        <p:tav tm="0">
                                          <p:val>
                                            <p:strVal val="#ppt_x"/>
                                          </p:val>
                                        </p:tav>
                                        <p:tav tm="100000">
                                          <p:val>
                                            <p:strVal val="#ppt_x"/>
                                          </p:val>
                                        </p:tav>
                                      </p:tavLst>
                                    </p:anim>
                                    <p:anim calcmode="lin" valueType="num">
                                      <p:cBhvr>
                                        <p:cTn id="139" dur="500" fill="hold"/>
                                        <p:tgtEl>
                                          <p:spTgt spid="39"/>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3000"/>
                                  </p:stCondLst>
                                  <p:childTnLst>
                                    <p:set>
                                      <p:cBhvr>
                                        <p:cTn id="141" dur="1" fill="hold">
                                          <p:stCondLst>
                                            <p:cond delay="0"/>
                                          </p:stCondLst>
                                        </p:cTn>
                                        <p:tgtEl>
                                          <p:spTgt spid="40"/>
                                        </p:tgtEl>
                                        <p:attrNameLst>
                                          <p:attrName>style.visibility</p:attrName>
                                        </p:attrNameLst>
                                      </p:cBhvr>
                                      <p:to>
                                        <p:strVal val="visible"/>
                                      </p:to>
                                    </p:set>
                                    <p:animEffect transition="in" filter="fade">
                                      <p:cBhvr>
                                        <p:cTn id="142" dur="500"/>
                                        <p:tgtEl>
                                          <p:spTgt spid="40"/>
                                        </p:tgtEl>
                                      </p:cBhvr>
                                    </p:animEffect>
                                    <p:anim calcmode="lin" valueType="num">
                                      <p:cBhvr>
                                        <p:cTn id="143" dur="500" fill="hold"/>
                                        <p:tgtEl>
                                          <p:spTgt spid="40"/>
                                        </p:tgtEl>
                                        <p:attrNameLst>
                                          <p:attrName>ppt_x</p:attrName>
                                        </p:attrNameLst>
                                      </p:cBhvr>
                                      <p:tavLst>
                                        <p:tav tm="0">
                                          <p:val>
                                            <p:strVal val="#ppt_x"/>
                                          </p:val>
                                        </p:tav>
                                        <p:tav tm="100000">
                                          <p:val>
                                            <p:strVal val="#ppt_x"/>
                                          </p:val>
                                        </p:tav>
                                      </p:tavLst>
                                    </p:anim>
                                    <p:anim calcmode="lin" valueType="num">
                                      <p:cBhvr>
                                        <p:cTn id="144" dur="500" fill="hold"/>
                                        <p:tgtEl>
                                          <p:spTgt spid="40"/>
                                        </p:tgtEl>
                                        <p:attrNameLst>
                                          <p:attrName>ppt_y</p:attrName>
                                        </p:attrNameLst>
                                      </p:cBhvr>
                                      <p:tavLst>
                                        <p:tav tm="0">
                                          <p:val>
                                            <p:strVal val="#ppt_y-.1"/>
                                          </p:val>
                                        </p:tav>
                                        <p:tav tm="100000">
                                          <p:val>
                                            <p:strVal val="#ppt_y"/>
                                          </p:val>
                                        </p:tav>
                                      </p:tavLst>
                                    </p:anim>
                                  </p:childTnLst>
                                </p:cTn>
                              </p:par>
                              <p:par>
                                <p:cTn id="145" presetID="47" presetClass="entr" presetSubtype="0" fill="hold" grpId="0" nodeType="withEffect">
                                  <p:stCondLst>
                                    <p:cond delay="3250"/>
                                  </p:stCondLst>
                                  <p:childTnLst>
                                    <p:set>
                                      <p:cBhvr>
                                        <p:cTn id="146" dur="1" fill="hold">
                                          <p:stCondLst>
                                            <p:cond delay="0"/>
                                          </p:stCondLst>
                                        </p:cTn>
                                        <p:tgtEl>
                                          <p:spTgt spid="41"/>
                                        </p:tgtEl>
                                        <p:attrNameLst>
                                          <p:attrName>style.visibility</p:attrName>
                                        </p:attrNameLst>
                                      </p:cBhvr>
                                      <p:to>
                                        <p:strVal val="visible"/>
                                      </p:to>
                                    </p:set>
                                    <p:animEffect transition="in" filter="fade">
                                      <p:cBhvr>
                                        <p:cTn id="147" dur="500"/>
                                        <p:tgtEl>
                                          <p:spTgt spid="41"/>
                                        </p:tgtEl>
                                      </p:cBhvr>
                                    </p:animEffect>
                                    <p:anim calcmode="lin" valueType="num">
                                      <p:cBhvr>
                                        <p:cTn id="148" dur="500" fill="hold"/>
                                        <p:tgtEl>
                                          <p:spTgt spid="41"/>
                                        </p:tgtEl>
                                        <p:attrNameLst>
                                          <p:attrName>ppt_x</p:attrName>
                                        </p:attrNameLst>
                                      </p:cBhvr>
                                      <p:tavLst>
                                        <p:tav tm="0">
                                          <p:val>
                                            <p:strVal val="#ppt_x"/>
                                          </p:val>
                                        </p:tav>
                                        <p:tav tm="100000">
                                          <p:val>
                                            <p:strVal val="#ppt_x"/>
                                          </p:val>
                                        </p:tav>
                                      </p:tavLst>
                                    </p:anim>
                                    <p:anim calcmode="lin" valueType="num">
                                      <p:cBhvr>
                                        <p:cTn id="149" dur="500" fill="hold"/>
                                        <p:tgtEl>
                                          <p:spTgt spid="41"/>
                                        </p:tgtEl>
                                        <p:attrNameLst>
                                          <p:attrName>ppt_y</p:attrName>
                                        </p:attrNameLst>
                                      </p:cBhvr>
                                      <p:tavLst>
                                        <p:tav tm="0">
                                          <p:val>
                                            <p:strVal val="#ppt_y-.1"/>
                                          </p:val>
                                        </p:tav>
                                        <p:tav tm="100000">
                                          <p:val>
                                            <p:strVal val="#ppt_y"/>
                                          </p:val>
                                        </p:tav>
                                      </p:tavLst>
                                    </p:anim>
                                  </p:childTnLst>
                                </p:cTn>
                              </p:par>
                              <p:par>
                                <p:cTn id="150" presetID="47" presetClass="entr" presetSubtype="0" fill="hold" grpId="0" nodeType="withEffect">
                                  <p:stCondLst>
                                    <p:cond delay="3500"/>
                                  </p:stCondLst>
                                  <p:childTnLst>
                                    <p:set>
                                      <p:cBhvr>
                                        <p:cTn id="151" dur="1" fill="hold">
                                          <p:stCondLst>
                                            <p:cond delay="0"/>
                                          </p:stCondLst>
                                        </p:cTn>
                                        <p:tgtEl>
                                          <p:spTgt spid="42"/>
                                        </p:tgtEl>
                                        <p:attrNameLst>
                                          <p:attrName>style.visibility</p:attrName>
                                        </p:attrNameLst>
                                      </p:cBhvr>
                                      <p:to>
                                        <p:strVal val="visible"/>
                                      </p:to>
                                    </p:set>
                                    <p:animEffect transition="in" filter="fade">
                                      <p:cBhvr>
                                        <p:cTn id="152" dur="500"/>
                                        <p:tgtEl>
                                          <p:spTgt spid="42"/>
                                        </p:tgtEl>
                                      </p:cBhvr>
                                    </p:animEffect>
                                    <p:anim calcmode="lin" valueType="num">
                                      <p:cBhvr>
                                        <p:cTn id="153" dur="500" fill="hold"/>
                                        <p:tgtEl>
                                          <p:spTgt spid="42"/>
                                        </p:tgtEl>
                                        <p:attrNameLst>
                                          <p:attrName>ppt_x</p:attrName>
                                        </p:attrNameLst>
                                      </p:cBhvr>
                                      <p:tavLst>
                                        <p:tav tm="0">
                                          <p:val>
                                            <p:strVal val="#ppt_x"/>
                                          </p:val>
                                        </p:tav>
                                        <p:tav tm="100000">
                                          <p:val>
                                            <p:strVal val="#ppt_x"/>
                                          </p:val>
                                        </p:tav>
                                      </p:tavLst>
                                    </p:anim>
                                    <p:anim calcmode="lin" valueType="num">
                                      <p:cBhvr>
                                        <p:cTn id="154" dur="500" fill="hold"/>
                                        <p:tgtEl>
                                          <p:spTgt spid="42"/>
                                        </p:tgtEl>
                                        <p:attrNameLst>
                                          <p:attrName>ppt_y</p:attrName>
                                        </p:attrNameLst>
                                      </p:cBhvr>
                                      <p:tavLst>
                                        <p:tav tm="0">
                                          <p:val>
                                            <p:strVal val="#ppt_y-.1"/>
                                          </p:val>
                                        </p:tav>
                                        <p:tav tm="100000">
                                          <p:val>
                                            <p:strVal val="#ppt_y"/>
                                          </p:val>
                                        </p:tav>
                                      </p:tavLst>
                                    </p:anim>
                                  </p:childTnLst>
                                </p:cTn>
                              </p:par>
                            </p:childTnLst>
                          </p:cTn>
                        </p:par>
                        <p:par>
                          <p:cTn id="155" fill="hold">
                            <p:stCondLst>
                              <p:cond delay="10250"/>
                            </p:stCondLst>
                            <p:childTnLst>
                              <p:par>
                                <p:cTn id="156" presetID="22" presetClass="entr" presetSubtype="8" fill="hold" nodeType="afterEffect">
                                  <p:stCondLst>
                                    <p:cond delay="0"/>
                                  </p:stCondLst>
                                  <p:childTnLst>
                                    <p:set>
                                      <p:cBhvr>
                                        <p:cTn id="157" dur="1" fill="hold">
                                          <p:stCondLst>
                                            <p:cond delay="0"/>
                                          </p:stCondLst>
                                        </p:cTn>
                                        <p:tgtEl>
                                          <p:spTgt spid="2">
                                            <p:txEl>
                                              <p:pRg st="7" end="7"/>
                                            </p:txEl>
                                          </p:spTgt>
                                        </p:tgtEl>
                                        <p:attrNameLst>
                                          <p:attrName>style.visibility</p:attrName>
                                        </p:attrNameLst>
                                      </p:cBhvr>
                                      <p:to>
                                        <p:strVal val="visible"/>
                                      </p:to>
                                    </p:set>
                                    <p:animEffect transition="in" filter="wipe(left)">
                                      <p:cBhvr>
                                        <p:cTn id="158" dur="500"/>
                                        <p:tgtEl>
                                          <p:spTgt spid="2">
                                            <p:txEl>
                                              <p:pRg st="7" end="7"/>
                                            </p:txEl>
                                          </p:spTgt>
                                        </p:tgtEl>
                                      </p:cBhvr>
                                    </p:animEffect>
                                  </p:childTnLst>
                                </p:cTn>
                              </p:par>
                            </p:childTnLst>
                          </p:cTn>
                        </p:par>
                        <p:par>
                          <p:cTn id="159" fill="hold">
                            <p:stCondLst>
                              <p:cond delay="10750"/>
                            </p:stCondLst>
                            <p:childTnLst>
                              <p:par>
                                <p:cTn id="160" presetID="2" presetClass="entr" presetSubtype="1" fill="hold" grpId="0" nodeType="afterEffect">
                                  <p:stCondLst>
                                    <p:cond delay="0"/>
                                  </p:stCondLst>
                                  <p:childTnLst>
                                    <p:set>
                                      <p:cBhvr>
                                        <p:cTn id="161" dur="1" fill="hold">
                                          <p:stCondLst>
                                            <p:cond delay="0"/>
                                          </p:stCondLst>
                                        </p:cTn>
                                        <p:tgtEl>
                                          <p:spTgt spid="43"/>
                                        </p:tgtEl>
                                        <p:attrNameLst>
                                          <p:attrName>style.visibility</p:attrName>
                                        </p:attrNameLst>
                                      </p:cBhvr>
                                      <p:to>
                                        <p:strVal val="visible"/>
                                      </p:to>
                                    </p:set>
                                    <p:anim calcmode="lin" valueType="num">
                                      <p:cBhvr additive="base">
                                        <p:cTn id="162" dur="500" fill="hold"/>
                                        <p:tgtEl>
                                          <p:spTgt spid="43"/>
                                        </p:tgtEl>
                                        <p:attrNameLst>
                                          <p:attrName>ppt_x</p:attrName>
                                        </p:attrNameLst>
                                      </p:cBhvr>
                                      <p:tavLst>
                                        <p:tav tm="0">
                                          <p:val>
                                            <p:strVal val="#ppt_x"/>
                                          </p:val>
                                        </p:tav>
                                        <p:tav tm="100000">
                                          <p:val>
                                            <p:strVal val="#ppt_x"/>
                                          </p:val>
                                        </p:tav>
                                      </p:tavLst>
                                    </p:anim>
                                    <p:anim calcmode="lin" valueType="num">
                                      <p:cBhvr additive="base">
                                        <p:cTn id="163" dur="500" fill="hold"/>
                                        <p:tgtEl>
                                          <p:spTgt spid="43"/>
                                        </p:tgtEl>
                                        <p:attrNameLst>
                                          <p:attrName>ppt_y</p:attrName>
                                        </p:attrNameLst>
                                      </p:cBhvr>
                                      <p:tavLst>
                                        <p:tav tm="0">
                                          <p:val>
                                            <p:strVal val="0-#ppt_h/2"/>
                                          </p:val>
                                        </p:tav>
                                        <p:tav tm="100000">
                                          <p:val>
                                            <p:strVal val="#ppt_y"/>
                                          </p:val>
                                        </p:tav>
                                      </p:tavLst>
                                    </p:anim>
                                  </p:childTnLst>
                                </p:cTn>
                              </p:par>
                              <p:par>
                                <p:cTn id="164" presetID="22" presetClass="entr" presetSubtype="8" fill="hold" nodeType="withEffect">
                                  <p:stCondLst>
                                    <p:cond delay="1500"/>
                                  </p:stCondLst>
                                  <p:childTnLst>
                                    <p:set>
                                      <p:cBhvr>
                                        <p:cTn id="165" dur="1" fill="hold">
                                          <p:stCondLst>
                                            <p:cond delay="0"/>
                                          </p:stCondLst>
                                        </p:cTn>
                                        <p:tgtEl>
                                          <p:spTgt spid="2">
                                            <p:txEl>
                                              <p:pRg st="8" end="8"/>
                                            </p:txEl>
                                          </p:spTgt>
                                        </p:tgtEl>
                                        <p:attrNameLst>
                                          <p:attrName>style.visibility</p:attrName>
                                        </p:attrNameLst>
                                      </p:cBhvr>
                                      <p:to>
                                        <p:strVal val="visible"/>
                                      </p:to>
                                    </p:set>
                                    <p:animEffect transition="in" filter="wipe(left)">
                                      <p:cBhvr>
                                        <p:cTn id="166" dur="500"/>
                                        <p:tgtEl>
                                          <p:spTgt spid="2">
                                            <p:txEl>
                                              <p:pRg st="8" end="8"/>
                                            </p:txEl>
                                          </p:spTgt>
                                        </p:tgtEl>
                                      </p:cBhvr>
                                    </p:animEffect>
                                  </p:childTnLst>
                                </p:cTn>
                              </p:par>
                              <p:par>
                                <p:cTn id="167" presetID="2" presetClass="entr" presetSubtype="1" fill="hold" nodeType="withEffect">
                                  <p:stCondLst>
                                    <p:cond delay="1500"/>
                                  </p:stCondLst>
                                  <p:childTnLst>
                                    <p:set>
                                      <p:cBhvr>
                                        <p:cTn id="168" dur="1" fill="hold">
                                          <p:stCondLst>
                                            <p:cond delay="0"/>
                                          </p:stCondLst>
                                        </p:cTn>
                                        <p:tgtEl>
                                          <p:spTgt spid="44"/>
                                        </p:tgtEl>
                                        <p:attrNameLst>
                                          <p:attrName>style.visibility</p:attrName>
                                        </p:attrNameLst>
                                      </p:cBhvr>
                                      <p:to>
                                        <p:strVal val="visible"/>
                                      </p:to>
                                    </p:set>
                                    <p:anim calcmode="lin" valueType="num">
                                      <p:cBhvr additive="base">
                                        <p:cTn id="169" dur="500" fill="hold"/>
                                        <p:tgtEl>
                                          <p:spTgt spid="44"/>
                                        </p:tgtEl>
                                        <p:attrNameLst>
                                          <p:attrName>ppt_x</p:attrName>
                                        </p:attrNameLst>
                                      </p:cBhvr>
                                      <p:tavLst>
                                        <p:tav tm="0">
                                          <p:val>
                                            <p:strVal val="#ppt_x"/>
                                          </p:val>
                                        </p:tav>
                                        <p:tav tm="100000">
                                          <p:val>
                                            <p:strVal val="#ppt_x"/>
                                          </p:val>
                                        </p:tav>
                                      </p:tavLst>
                                    </p:anim>
                                    <p:anim calcmode="lin" valueType="num">
                                      <p:cBhvr additive="base">
                                        <p:cTn id="170" dur="500" fill="hold"/>
                                        <p:tgtEl>
                                          <p:spTgt spid="44"/>
                                        </p:tgtEl>
                                        <p:attrNameLst>
                                          <p:attrName>ppt_y</p:attrName>
                                        </p:attrNameLst>
                                      </p:cBhvr>
                                      <p:tavLst>
                                        <p:tav tm="0">
                                          <p:val>
                                            <p:strVal val="0-#ppt_h/2"/>
                                          </p:val>
                                        </p:tav>
                                        <p:tav tm="100000">
                                          <p:val>
                                            <p:strVal val="#ppt_y"/>
                                          </p:val>
                                        </p:tav>
                                      </p:tavLst>
                                    </p:anim>
                                  </p:childTnLst>
                                </p:cTn>
                              </p:par>
                              <p:par>
                                <p:cTn id="171" presetID="2" presetClass="entr" presetSubtype="1" fill="hold" nodeType="withEffect">
                                  <p:stCondLst>
                                    <p:cond delay="1750"/>
                                  </p:stCondLst>
                                  <p:childTnLst>
                                    <p:set>
                                      <p:cBhvr>
                                        <p:cTn id="172" dur="1" fill="hold">
                                          <p:stCondLst>
                                            <p:cond delay="0"/>
                                          </p:stCondLst>
                                        </p:cTn>
                                        <p:tgtEl>
                                          <p:spTgt spid="45"/>
                                        </p:tgtEl>
                                        <p:attrNameLst>
                                          <p:attrName>style.visibility</p:attrName>
                                        </p:attrNameLst>
                                      </p:cBhvr>
                                      <p:to>
                                        <p:strVal val="visible"/>
                                      </p:to>
                                    </p:set>
                                    <p:anim calcmode="lin" valueType="num">
                                      <p:cBhvr additive="base">
                                        <p:cTn id="173" dur="500" fill="hold"/>
                                        <p:tgtEl>
                                          <p:spTgt spid="45"/>
                                        </p:tgtEl>
                                        <p:attrNameLst>
                                          <p:attrName>ppt_x</p:attrName>
                                        </p:attrNameLst>
                                      </p:cBhvr>
                                      <p:tavLst>
                                        <p:tav tm="0">
                                          <p:val>
                                            <p:strVal val="#ppt_x"/>
                                          </p:val>
                                        </p:tav>
                                        <p:tav tm="100000">
                                          <p:val>
                                            <p:strVal val="#ppt_x"/>
                                          </p:val>
                                        </p:tav>
                                      </p:tavLst>
                                    </p:anim>
                                    <p:anim calcmode="lin" valueType="num">
                                      <p:cBhvr additive="base">
                                        <p:cTn id="174" dur="500" fill="hold"/>
                                        <p:tgtEl>
                                          <p:spTgt spid="45"/>
                                        </p:tgtEl>
                                        <p:attrNameLst>
                                          <p:attrName>ppt_y</p:attrName>
                                        </p:attrNameLst>
                                      </p:cBhvr>
                                      <p:tavLst>
                                        <p:tav tm="0">
                                          <p:val>
                                            <p:strVal val="0-#ppt_h/2"/>
                                          </p:val>
                                        </p:tav>
                                        <p:tav tm="100000">
                                          <p:val>
                                            <p:strVal val="#ppt_y"/>
                                          </p:val>
                                        </p:tav>
                                      </p:tavLst>
                                    </p:anim>
                                  </p:childTnLst>
                                </p:cTn>
                              </p:par>
                              <p:par>
                                <p:cTn id="175" presetID="2" presetClass="entr" presetSubtype="1" fill="hold" nodeType="withEffect">
                                  <p:stCondLst>
                                    <p:cond delay="2000"/>
                                  </p:stCondLst>
                                  <p:childTnLst>
                                    <p:set>
                                      <p:cBhvr>
                                        <p:cTn id="176" dur="1" fill="hold">
                                          <p:stCondLst>
                                            <p:cond delay="0"/>
                                          </p:stCondLst>
                                        </p:cTn>
                                        <p:tgtEl>
                                          <p:spTgt spid="47"/>
                                        </p:tgtEl>
                                        <p:attrNameLst>
                                          <p:attrName>style.visibility</p:attrName>
                                        </p:attrNameLst>
                                      </p:cBhvr>
                                      <p:to>
                                        <p:strVal val="visible"/>
                                      </p:to>
                                    </p:set>
                                    <p:anim calcmode="lin" valueType="num">
                                      <p:cBhvr additive="base">
                                        <p:cTn id="177" dur="500" fill="hold"/>
                                        <p:tgtEl>
                                          <p:spTgt spid="47"/>
                                        </p:tgtEl>
                                        <p:attrNameLst>
                                          <p:attrName>ppt_x</p:attrName>
                                        </p:attrNameLst>
                                      </p:cBhvr>
                                      <p:tavLst>
                                        <p:tav tm="0">
                                          <p:val>
                                            <p:strVal val="#ppt_x"/>
                                          </p:val>
                                        </p:tav>
                                        <p:tav tm="100000">
                                          <p:val>
                                            <p:strVal val="#ppt_x"/>
                                          </p:val>
                                        </p:tav>
                                      </p:tavLst>
                                    </p:anim>
                                    <p:anim calcmode="lin" valueType="num">
                                      <p:cBhvr additive="base">
                                        <p:cTn id="178" dur="500" fill="hold"/>
                                        <p:tgtEl>
                                          <p:spTgt spid="47"/>
                                        </p:tgtEl>
                                        <p:attrNameLst>
                                          <p:attrName>ppt_y</p:attrName>
                                        </p:attrNameLst>
                                      </p:cBhvr>
                                      <p:tavLst>
                                        <p:tav tm="0">
                                          <p:val>
                                            <p:strVal val="0-#ppt_h/2"/>
                                          </p:val>
                                        </p:tav>
                                        <p:tav tm="100000">
                                          <p:val>
                                            <p:strVal val="#ppt_y"/>
                                          </p:val>
                                        </p:tav>
                                      </p:tavLst>
                                    </p:anim>
                                  </p:childTnLst>
                                </p:cTn>
                              </p:par>
                              <p:par>
                                <p:cTn id="179" presetID="2" presetClass="entr" presetSubtype="1" fill="hold" nodeType="withEffect">
                                  <p:stCondLst>
                                    <p:cond delay="2250"/>
                                  </p:stCondLst>
                                  <p:childTnLst>
                                    <p:set>
                                      <p:cBhvr>
                                        <p:cTn id="180" dur="1" fill="hold">
                                          <p:stCondLst>
                                            <p:cond delay="0"/>
                                          </p:stCondLst>
                                        </p:cTn>
                                        <p:tgtEl>
                                          <p:spTgt spid="46"/>
                                        </p:tgtEl>
                                        <p:attrNameLst>
                                          <p:attrName>style.visibility</p:attrName>
                                        </p:attrNameLst>
                                      </p:cBhvr>
                                      <p:to>
                                        <p:strVal val="visible"/>
                                      </p:to>
                                    </p:set>
                                    <p:anim calcmode="lin" valueType="num">
                                      <p:cBhvr additive="base">
                                        <p:cTn id="181" dur="500" fill="hold"/>
                                        <p:tgtEl>
                                          <p:spTgt spid="46"/>
                                        </p:tgtEl>
                                        <p:attrNameLst>
                                          <p:attrName>ppt_x</p:attrName>
                                        </p:attrNameLst>
                                      </p:cBhvr>
                                      <p:tavLst>
                                        <p:tav tm="0">
                                          <p:val>
                                            <p:strVal val="#ppt_x"/>
                                          </p:val>
                                        </p:tav>
                                        <p:tav tm="100000">
                                          <p:val>
                                            <p:strVal val="#ppt_x"/>
                                          </p:val>
                                        </p:tav>
                                      </p:tavLst>
                                    </p:anim>
                                    <p:anim calcmode="lin" valueType="num">
                                      <p:cBhvr additive="base">
                                        <p:cTn id="182" dur="500" fill="hold"/>
                                        <p:tgtEl>
                                          <p:spTgt spid="46"/>
                                        </p:tgtEl>
                                        <p:attrNameLst>
                                          <p:attrName>ppt_y</p:attrName>
                                        </p:attrNameLst>
                                      </p:cBhvr>
                                      <p:tavLst>
                                        <p:tav tm="0">
                                          <p:val>
                                            <p:strVal val="0-#ppt_h/2"/>
                                          </p:val>
                                        </p:tav>
                                        <p:tav tm="100000">
                                          <p:val>
                                            <p:strVal val="#ppt_y"/>
                                          </p:val>
                                        </p:tav>
                                      </p:tavLst>
                                    </p:anim>
                                  </p:childTnLst>
                                </p:cTn>
                              </p:par>
                            </p:childTnLst>
                          </p:cTn>
                        </p:par>
                        <p:par>
                          <p:cTn id="183" fill="hold">
                            <p:stCondLst>
                              <p:cond delay="13500"/>
                            </p:stCondLst>
                            <p:childTnLst>
                              <p:par>
                                <p:cTn id="184" presetID="22" presetClass="entr" presetSubtype="8" fill="hold" nodeType="afterEffect">
                                  <p:stCondLst>
                                    <p:cond delay="0"/>
                                  </p:stCondLst>
                                  <p:childTnLst>
                                    <p:set>
                                      <p:cBhvr>
                                        <p:cTn id="185" dur="1" fill="hold">
                                          <p:stCondLst>
                                            <p:cond delay="0"/>
                                          </p:stCondLst>
                                        </p:cTn>
                                        <p:tgtEl>
                                          <p:spTgt spid="2">
                                            <p:txEl>
                                              <p:pRg st="9" end="9"/>
                                            </p:txEl>
                                          </p:spTgt>
                                        </p:tgtEl>
                                        <p:attrNameLst>
                                          <p:attrName>style.visibility</p:attrName>
                                        </p:attrNameLst>
                                      </p:cBhvr>
                                      <p:to>
                                        <p:strVal val="visible"/>
                                      </p:to>
                                    </p:set>
                                    <p:animEffect transition="in" filter="wipe(left)">
                                      <p:cBhvr>
                                        <p:cTn id="186" dur="500"/>
                                        <p:tgtEl>
                                          <p:spTgt spid="2">
                                            <p:txEl>
                                              <p:pRg st="9" end="9"/>
                                            </p:txEl>
                                          </p:spTgt>
                                        </p:tgtEl>
                                      </p:cBhvr>
                                    </p:animEffect>
                                  </p:childTnLst>
                                </p:cTn>
                              </p:par>
                            </p:childTnLst>
                          </p:cTn>
                        </p:par>
                        <p:par>
                          <p:cTn id="187" fill="hold">
                            <p:stCondLst>
                              <p:cond delay="14000"/>
                            </p:stCondLst>
                            <p:childTnLst>
                              <p:par>
                                <p:cTn id="188" presetID="2" presetClass="entr" presetSubtype="1" fill="hold" nodeType="afterEffect">
                                  <p:stCondLst>
                                    <p:cond delay="0"/>
                                  </p:stCondLst>
                                  <p:childTnLst>
                                    <p:set>
                                      <p:cBhvr>
                                        <p:cTn id="189" dur="1" fill="hold">
                                          <p:stCondLst>
                                            <p:cond delay="0"/>
                                          </p:stCondLst>
                                        </p:cTn>
                                        <p:tgtEl>
                                          <p:spTgt spid="53"/>
                                        </p:tgtEl>
                                        <p:attrNameLst>
                                          <p:attrName>style.visibility</p:attrName>
                                        </p:attrNameLst>
                                      </p:cBhvr>
                                      <p:to>
                                        <p:strVal val="visible"/>
                                      </p:to>
                                    </p:set>
                                    <p:anim calcmode="lin" valueType="num">
                                      <p:cBhvr additive="base">
                                        <p:cTn id="190" dur="500" fill="hold"/>
                                        <p:tgtEl>
                                          <p:spTgt spid="53"/>
                                        </p:tgtEl>
                                        <p:attrNameLst>
                                          <p:attrName>ppt_x</p:attrName>
                                        </p:attrNameLst>
                                      </p:cBhvr>
                                      <p:tavLst>
                                        <p:tav tm="0">
                                          <p:val>
                                            <p:strVal val="#ppt_x"/>
                                          </p:val>
                                        </p:tav>
                                        <p:tav tm="100000">
                                          <p:val>
                                            <p:strVal val="#ppt_x"/>
                                          </p:val>
                                        </p:tav>
                                      </p:tavLst>
                                    </p:anim>
                                    <p:anim calcmode="lin" valueType="num">
                                      <p:cBhvr additive="base">
                                        <p:cTn id="191" dur="500" fill="hold"/>
                                        <p:tgtEl>
                                          <p:spTgt spid="53"/>
                                        </p:tgtEl>
                                        <p:attrNameLst>
                                          <p:attrName>ppt_y</p:attrName>
                                        </p:attrNameLst>
                                      </p:cBhvr>
                                      <p:tavLst>
                                        <p:tav tm="0">
                                          <p:val>
                                            <p:strVal val="0-#ppt_h/2"/>
                                          </p:val>
                                        </p:tav>
                                        <p:tav tm="100000">
                                          <p:val>
                                            <p:strVal val="#ppt_y"/>
                                          </p:val>
                                        </p:tav>
                                      </p:tavLst>
                                    </p:anim>
                                  </p:childTnLst>
                                </p:cTn>
                              </p:par>
                            </p:childTnLst>
                          </p:cTn>
                        </p:par>
                        <p:par>
                          <p:cTn id="192" fill="hold">
                            <p:stCondLst>
                              <p:cond delay="14500"/>
                            </p:stCondLst>
                            <p:childTnLst>
                              <p:par>
                                <p:cTn id="193" presetID="22" presetClass="entr" presetSubtype="8" fill="hold" nodeType="afterEffect">
                                  <p:stCondLst>
                                    <p:cond delay="0"/>
                                  </p:stCondLst>
                                  <p:childTnLst>
                                    <p:set>
                                      <p:cBhvr>
                                        <p:cTn id="194" dur="1" fill="hold">
                                          <p:stCondLst>
                                            <p:cond delay="0"/>
                                          </p:stCondLst>
                                        </p:cTn>
                                        <p:tgtEl>
                                          <p:spTgt spid="2">
                                            <p:txEl>
                                              <p:pRg st="10" end="10"/>
                                            </p:txEl>
                                          </p:spTgt>
                                        </p:tgtEl>
                                        <p:attrNameLst>
                                          <p:attrName>style.visibility</p:attrName>
                                        </p:attrNameLst>
                                      </p:cBhvr>
                                      <p:to>
                                        <p:strVal val="visible"/>
                                      </p:to>
                                    </p:set>
                                    <p:animEffect transition="in" filter="wipe(left)">
                                      <p:cBhvr>
                                        <p:cTn id="195" dur="500"/>
                                        <p:tgtEl>
                                          <p:spTgt spid="2">
                                            <p:txEl>
                                              <p:pRg st="10" end="10"/>
                                            </p:txEl>
                                          </p:spTgt>
                                        </p:tgtEl>
                                      </p:cBhvr>
                                    </p:animEffect>
                                  </p:childTnLst>
                                </p:cTn>
                              </p:par>
                            </p:childTnLst>
                          </p:cTn>
                        </p:par>
                        <p:par>
                          <p:cTn id="196" fill="hold">
                            <p:stCondLst>
                              <p:cond delay="15000"/>
                            </p:stCondLst>
                            <p:childTnLst>
                              <p:par>
                                <p:cTn id="197" presetID="2" presetClass="entr" presetSubtype="1" fill="hold" nodeType="afterEffect">
                                  <p:stCondLst>
                                    <p:cond delay="0"/>
                                  </p:stCondLst>
                                  <p:childTnLst>
                                    <p:set>
                                      <p:cBhvr>
                                        <p:cTn id="198" dur="1" fill="hold">
                                          <p:stCondLst>
                                            <p:cond delay="0"/>
                                          </p:stCondLst>
                                        </p:cTn>
                                        <p:tgtEl>
                                          <p:spTgt spid="54"/>
                                        </p:tgtEl>
                                        <p:attrNameLst>
                                          <p:attrName>style.visibility</p:attrName>
                                        </p:attrNameLst>
                                      </p:cBhvr>
                                      <p:to>
                                        <p:strVal val="visible"/>
                                      </p:to>
                                    </p:set>
                                    <p:anim calcmode="lin" valueType="num">
                                      <p:cBhvr additive="base">
                                        <p:cTn id="199" dur="500" fill="hold"/>
                                        <p:tgtEl>
                                          <p:spTgt spid="54"/>
                                        </p:tgtEl>
                                        <p:attrNameLst>
                                          <p:attrName>ppt_x</p:attrName>
                                        </p:attrNameLst>
                                      </p:cBhvr>
                                      <p:tavLst>
                                        <p:tav tm="0">
                                          <p:val>
                                            <p:strVal val="#ppt_x"/>
                                          </p:val>
                                        </p:tav>
                                        <p:tav tm="100000">
                                          <p:val>
                                            <p:strVal val="#ppt_x"/>
                                          </p:val>
                                        </p:tav>
                                      </p:tavLst>
                                    </p:anim>
                                    <p:anim calcmode="lin" valueType="num">
                                      <p:cBhvr additive="base">
                                        <p:cTn id="200" dur="500" fill="hold"/>
                                        <p:tgtEl>
                                          <p:spTgt spid="54"/>
                                        </p:tgtEl>
                                        <p:attrNameLst>
                                          <p:attrName>ppt_y</p:attrName>
                                        </p:attrNameLst>
                                      </p:cBhvr>
                                      <p:tavLst>
                                        <p:tav tm="0">
                                          <p:val>
                                            <p:strVal val="0-#ppt_h/2"/>
                                          </p:val>
                                        </p:tav>
                                        <p:tav tm="100000">
                                          <p:val>
                                            <p:strVal val="#ppt_y"/>
                                          </p:val>
                                        </p:tav>
                                      </p:tavLst>
                                    </p:anim>
                                  </p:childTnLst>
                                </p:cTn>
                              </p:par>
                            </p:childTnLst>
                          </p:cTn>
                        </p:par>
                        <p:par>
                          <p:cTn id="201" fill="hold">
                            <p:stCondLst>
                              <p:cond delay="15500"/>
                            </p:stCondLst>
                            <p:childTnLst>
                              <p:par>
                                <p:cTn id="202" presetID="2" presetClass="entr" presetSubtype="8" fill="hold" nodeType="afterEffect">
                                  <p:stCondLst>
                                    <p:cond delay="500"/>
                                  </p:stCondLst>
                                  <p:childTnLst>
                                    <p:set>
                                      <p:cBhvr>
                                        <p:cTn id="203" dur="1" fill="hold">
                                          <p:stCondLst>
                                            <p:cond delay="0"/>
                                          </p:stCondLst>
                                        </p:cTn>
                                        <p:tgtEl>
                                          <p:spTgt spid="2">
                                            <p:txEl>
                                              <p:pRg st="11" end="11"/>
                                            </p:txEl>
                                          </p:spTgt>
                                        </p:tgtEl>
                                        <p:attrNameLst>
                                          <p:attrName>style.visibility</p:attrName>
                                        </p:attrNameLst>
                                      </p:cBhvr>
                                      <p:to>
                                        <p:strVal val="visible"/>
                                      </p:to>
                                    </p:set>
                                    <p:anim calcmode="lin" valueType="num">
                                      <p:cBhvr additive="base">
                                        <p:cTn id="204" dur="500" fill="hold"/>
                                        <p:tgtEl>
                                          <p:spTgt spid="2">
                                            <p:txEl>
                                              <p:pRg st="11" end="11"/>
                                            </p:txEl>
                                          </p:spTgt>
                                        </p:tgtEl>
                                        <p:attrNameLst>
                                          <p:attrName>ppt_x</p:attrName>
                                        </p:attrNameLst>
                                      </p:cBhvr>
                                      <p:tavLst>
                                        <p:tav tm="0">
                                          <p:val>
                                            <p:strVal val="0-#ppt_w/2"/>
                                          </p:val>
                                        </p:tav>
                                        <p:tav tm="100000">
                                          <p:val>
                                            <p:strVal val="#ppt_x"/>
                                          </p:val>
                                        </p:tav>
                                      </p:tavLst>
                                    </p:anim>
                                    <p:anim calcmode="lin" valueType="num">
                                      <p:cBhvr additive="base">
                                        <p:cTn id="205" dur="500" fill="hold"/>
                                        <p:tgtEl>
                                          <p:spTgt spid="2">
                                            <p:txEl>
                                              <p:pRg st="11" end="11"/>
                                            </p:txEl>
                                          </p:spTgt>
                                        </p:tgtEl>
                                        <p:attrNameLst>
                                          <p:attrName>ppt_y</p:attrName>
                                        </p:attrNameLst>
                                      </p:cBhvr>
                                      <p:tavLst>
                                        <p:tav tm="0">
                                          <p:val>
                                            <p:strVal val="#ppt_y"/>
                                          </p:val>
                                        </p:tav>
                                        <p:tav tm="100000">
                                          <p:val>
                                            <p:strVal val="#ppt_y"/>
                                          </p:val>
                                        </p:tav>
                                      </p:tavLst>
                                    </p:anim>
                                  </p:childTnLst>
                                </p:cTn>
                              </p:par>
                            </p:childTnLst>
                          </p:cTn>
                        </p:par>
                        <p:par>
                          <p:cTn id="206" fill="hold">
                            <p:stCondLst>
                              <p:cond delay="16500"/>
                            </p:stCondLst>
                            <p:childTnLst>
                              <p:par>
                                <p:cTn id="207" presetID="2" presetClass="entr" presetSubtype="1" fill="hold" grpId="0" nodeType="afterEffect">
                                  <p:stCondLst>
                                    <p:cond delay="500"/>
                                  </p:stCondLst>
                                  <p:childTnLst>
                                    <p:set>
                                      <p:cBhvr>
                                        <p:cTn id="208" dur="1" fill="hold">
                                          <p:stCondLst>
                                            <p:cond delay="0"/>
                                          </p:stCondLst>
                                        </p:cTn>
                                        <p:tgtEl>
                                          <p:spTgt spid="9"/>
                                        </p:tgtEl>
                                        <p:attrNameLst>
                                          <p:attrName>style.visibility</p:attrName>
                                        </p:attrNameLst>
                                      </p:cBhvr>
                                      <p:to>
                                        <p:strVal val="visible"/>
                                      </p:to>
                                    </p:set>
                                    <p:anim calcmode="lin" valueType="num">
                                      <p:cBhvr additive="base">
                                        <p:cTn id="209" dur="500" fill="hold"/>
                                        <p:tgtEl>
                                          <p:spTgt spid="9"/>
                                        </p:tgtEl>
                                        <p:attrNameLst>
                                          <p:attrName>ppt_x</p:attrName>
                                        </p:attrNameLst>
                                      </p:cBhvr>
                                      <p:tavLst>
                                        <p:tav tm="0">
                                          <p:val>
                                            <p:strVal val="#ppt_x"/>
                                          </p:val>
                                        </p:tav>
                                        <p:tav tm="100000">
                                          <p:val>
                                            <p:strVal val="#ppt_x"/>
                                          </p:val>
                                        </p:tav>
                                      </p:tavLst>
                                    </p:anim>
                                    <p:anim calcmode="lin" valueType="num">
                                      <p:cBhvr additive="base">
                                        <p:cTn id="210" dur="500" fill="hold"/>
                                        <p:tgtEl>
                                          <p:spTgt spid="9"/>
                                        </p:tgtEl>
                                        <p:attrNameLst>
                                          <p:attrName>ppt_y</p:attrName>
                                        </p:attrNameLst>
                                      </p:cBhvr>
                                      <p:tavLst>
                                        <p:tav tm="0">
                                          <p:val>
                                            <p:strVal val="0-#ppt_h/2"/>
                                          </p:val>
                                        </p:tav>
                                        <p:tav tm="100000">
                                          <p:val>
                                            <p:strVal val="#ppt_y"/>
                                          </p:val>
                                        </p:tav>
                                      </p:tavLst>
                                    </p:anim>
                                  </p:childTnLst>
                                </p:cTn>
                              </p:par>
                            </p:childTnLst>
                          </p:cTn>
                        </p:par>
                        <p:par>
                          <p:cTn id="211" fill="hold">
                            <p:stCondLst>
                              <p:cond delay="17500"/>
                            </p:stCondLst>
                            <p:childTnLst>
                              <p:par>
                                <p:cTn id="212" presetID="1" presetClass="entr" presetSubtype="0" fill="hold" grpId="0" nodeType="afterEffect">
                                  <p:stCondLst>
                                    <p:cond delay="0"/>
                                  </p:stCondLst>
                                  <p:childTnLst>
                                    <p:set>
                                      <p:cBhvr>
                                        <p:cTn id="21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P spid="18" grpId="0" animBg="1"/>
      <p:bldP spid="19" grpId="0"/>
      <p:bldP spid="11" grpId="0" animBg="1"/>
      <p:bldP spid="9" grpId="0" animBg="1"/>
      <p:bldP spid="21"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FBE4E2-C573-13CC-4248-275BC1453B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18E1228-1758-D2B0-DD58-865D9199B2C5}"/>
              </a:ext>
            </a:extLst>
          </p:cNvPr>
          <p:cNvSpPr>
            <a:spLocks noGrp="1"/>
          </p:cNvSpPr>
          <p:nvPr>
            <p:ph type="title"/>
          </p:nvPr>
        </p:nvSpPr>
        <p:spPr/>
        <p:txBody>
          <a:bodyPr/>
          <a:lstStyle/>
          <a:p>
            <a:r>
              <a:rPr lang="en-US" dirty="0"/>
              <a:t>Particle free region at PIP2IT</a:t>
            </a:r>
            <a:endParaRPr lang="en-US" u="sng" dirty="0"/>
          </a:p>
        </p:txBody>
      </p:sp>
      <p:sp>
        <p:nvSpPr>
          <p:cNvPr id="4" name="Text Placeholder 3">
            <a:extLst>
              <a:ext uri="{FF2B5EF4-FFF2-40B4-BE49-F238E27FC236}">
                <a16:creationId xmlns:a16="http://schemas.microsoft.com/office/drawing/2014/main" id="{C0547847-D33D-6C25-7F66-B417AAECD733}"/>
              </a:ext>
            </a:extLst>
          </p:cNvPr>
          <p:cNvSpPr>
            <a:spLocks noGrp="1"/>
          </p:cNvSpPr>
          <p:nvPr>
            <p:ph type="body" sz="quarter" idx="37"/>
          </p:nvPr>
        </p:nvSpPr>
        <p:spPr/>
        <p:txBody>
          <a:bodyPr>
            <a:normAutofit/>
          </a:bodyPr>
          <a:lstStyle/>
          <a:p>
            <a:endParaRPr lang="en-US" dirty="0"/>
          </a:p>
        </p:txBody>
      </p:sp>
      <p:sp>
        <p:nvSpPr>
          <p:cNvPr id="5" name="Footer Placeholder 4">
            <a:extLst>
              <a:ext uri="{FF2B5EF4-FFF2-40B4-BE49-F238E27FC236}">
                <a16:creationId xmlns:a16="http://schemas.microsoft.com/office/drawing/2014/main" id="{9A3DEC25-4FF3-00D2-80B2-0C681243B7D3}"/>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A35C92C4-58F5-ADBF-86DC-8BC9802960C6}"/>
              </a:ext>
            </a:extLst>
          </p:cNvPr>
          <p:cNvSpPr>
            <a:spLocks noGrp="1"/>
          </p:cNvSpPr>
          <p:nvPr>
            <p:ph type="sldNum" sz="quarter" idx="40"/>
          </p:nvPr>
        </p:nvSpPr>
        <p:spPr/>
        <p:txBody>
          <a:bodyPr/>
          <a:lstStyle/>
          <a:p>
            <a:fld id="{F4BAA12D-5F28-3140-935A-44BF4B54B6B6}" type="slidenum">
              <a:rPr lang="en-US" smtClean="0"/>
              <a:pPr/>
              <a:t>22</a:t>
            </a:fld>
            <a:endParaRPr lang="en-US" dirty="0"/>
          </a:p>
        </p:txBody>
      </p:sp>
      <p:pic>
        <p:nvPicPr>
          <p:cNvPr id="7" name="Picture 6">
            <a:extLst>
              <a:ext uri="{FF2B5EF4-FFF2-40B4-BE49-F238E27FC236}">
                <a16:creationId xmlns:a16="http://schemas.microsoft.com/office/drawing/2014/main" id="{526880B4-1C00-0C96-B4AB-DA24AA9D8BB9}"/>
              </a:ext>
            </a:extLst>
          </p:cNvPr>
          <p:cNvPicPr>
            <a:picLocks noChangeAspect="1"/>
          </p:cNvPicPr>
          <p:nvPr/>
        </p:nvPicPr>
        <p:blipFill>
          <a:blip r:embed="rId2"/>
          <a:stretch>
            <a:fillRect/>
          </a:stretch>
        </p:blipFill>
        <p:spPr>
          <a:xfrm>
            <a:off x="1251992" y="2700827"/>
            <a:ext cx="7118948" cy="2410980"/>
          </a:xfrm>
          <a:prstGeom prst="rect">
            <a:avLst/>
          </a:prstGeom>
        </p:spPr>
      </p:pic>
      <p:sp>
        <p:nvSpPr>
          <p:cNvPr id="19" name="TextBox 18">
            <a:extLst>
              <a:ext uri="{FF2B5EF4-FFF2-40B4-BE49-F238E27FC236}">
                <a16:creationId xmlns:a16="http://schemas.microsoft.com/office/drawing/2014/main" id="{5054CB2B-850A-6219-0945-5D2188882776}"/>
              </a:ext>
            </a:extLst>
          </p:cNvPr>
          <p:cNvSpPr txBox="1"/>
          <p:nvPr/>
        </p:nvSpPr>
        <p:spPr>
          <a:xfrm>
            <a:off x="1163212" y="5262581"/>
            <a:ext cx="602898" cy="369332"/>
          </a:xfrm>
          <a:prstGeom prst="rect">
            <a:avLst/>
          </a:prstGeom>
          <a:noFill/>
        </p:spPr>
        <p:txBody>
          <a:bodyPr wrap="square" rtlCol="0">
            <a:spAutoFit/>
          </a:bodyPr>
          <a:lstStyle/>
          <a:p>
            <a:r>
              <a:rPr lang="en-US" sz="1800" dirty="0"/>
              <a:t>DPI</a:t>
            </a:r>
          </a:p>
        </p:txBody>
      </p:sp>
      <p:sp>
        <p:nvSpPr>
          <p:cNvPr id="20" name="TextBox 19">
            <a:extLst>
              <a:ext uri="{FF2B5EF4-FFF2-40B4-BE49-F238E27FC236}">
                <a16:creationId xmlns:a16="http://schemas.microsoft.com/office/drawing/2014/main" id="{6FB67EF9-AA0E-D2AC-0552-7434C3E1A8F9}"/>
              </a:ext>
            </a:extLst>
          </p:cNvPr>
          <p:cNvSpPr txBox="1"/>
          <p:nvPr/>
        </p:nvSpPr>
        <p:spPr>
          <a:xfrm>
            <a:off x="5804002" y="5262581"/>
            <a:ext cx="693336" cy="369332"/>
          </a:xfrm>
          <a:prstGeom prst="rect">
            <a:avLst/>
          </a:prstGeom>
          <a:noFill/>
        </p:spPr>
        <p:txBody>
          <a:bodyPr wrap="square" rtlCol="0">
            <a:spAutoFit/>
          </a:bodyPr>
          <a:lstStyle/>
          <a:p>
            <a:r>
              <a:rPr lang="en-US" sz="1800" dirty="0"/>
              <a:t>FAV</a:t>
            </a:r>
          </a:p>
        </p:txBody>
      </p:sp>
      <p:sp>
        <p:nvSpPr>
          <p:cNvPr id="21" name="TextBox 20">
            <a:extLst>
              <a:ext uri="{FF2B5EF4-FFF2-40B4-BE49-F238E27FC236}">
                <a16:creationId xmlns:a16="http://schemas.microsoft.com/office/drawing/2014/main" id="{5E758647-1D84-BE50-FDAA-ED7CE6075798}"/>
              </a:ext>
            </a:extLst>
          </p:cNvPr>
          <p:cNvSpPr txBox="1"/>
          <p:nvPr/>
        </p:nvSpPr>
        <p:spPr>
          <a:xfrm>
            <a:off x="7672461" y="5127828"/>
            <a:ext cx="1238333" cy="584775"/>
          </a:xfrm>
          <a:prstGeom prst="rect">
            <a:avLst/>
          </a:prstGeom>
          <a:noFill/>
        </p:spPr>
        <p:txBody>
          <a:bodyPr wrap="square" rtlCol="0">
            <a:spAutoFit/>
          </a:bodyPr>
          <a:lstStyle/>
          <a:p>
            <a:pPr algn="ctr"/>
            <a:r>
              <a:rPr lang="en-US" sz="1600" dirty="0"/>
              <a:t>Warm valve to HWR</a:t>
            </a:r>
          </a:p>
        </p:txBody>
      </p:sp>
      <p:cxnSp>
        <p:nvCxnSpPr>
          <p:cNvPr id="27" name="Straight Connector 26">
            <a:extLst>
              <a:ext uri="{FF2B5EF4-FFF2-40B4-BE49-F238E27FC236}">
                <a16:creationId xmlns:a16="http://schemas.microsoft.com/office/drawing/2014/main" id="{081394B7-E96A-4872-9226-13D8AEAB34A3}"/>
              </a:ext>
            </a:extLst>
          </p:cNvPr>
          <p:cNvCxnSpPr>
            <a:cxnSpLocks/>
          </p:cNvCxnSpPr>
          <p:nvPr/>
        </p:nvCxnSpPr>
        <p:spPr>
          <a:xfrm>
            <a:off x="1376560" y="4554677"/>
            <a:ext cx="0" cy="768298"/>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2F01BEC1-BEB2-5B60-BE98-E58CAFDFCE85}"/>
              </a:ext>
            </a:extLst>
          </p:cNvPr>
          <p:cNvCxnSpPr/>
          <p:nvPr/>
        </p:nvCxnSpPr>
        <p:spPr>
          <a:xfrm>
            <a:off x="6110128" y="4707839"/>
            <a:ext cx="0" cy="600183"/>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9744F0C-6C3E-79EE-856E-7885DB75AB8A}"/>
              </a:ext>
            </a:extLst>
          </p:cNvPr>
          <p:cNvCxnSpPr>
            <a:cxnSpLocks/>
          </p:cNvCxnSpPr>
          <p:nvPr/>
        </p:nvCxnSpPr>
        <p:spPr>
          <a:xfrm>
            <a:off x="8183429" y="4554677"/>
            <a:ext cx="0" cy="668084"/>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390ACB7C-D866-3711-1E39-EC4DFF38DF98}"/>
              </a:ext>
            </a:extLst>
          </p:cNvPr>
          <p:cNvCxnSpPr>
            <a:cxnSpLocks/>
            <a:endCxn id="20" idx="1"/>
          </p:cNvCxnSpPr>
          <p:nvPr/>
        </p:nvCxnSpPr>
        <p:spPr>
          <a:xfrm>
            <a:off x="1766110" y="5438136"/>
            <a:ext cx="4037892" cy="9111"/>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AB8651ED-7E26-A178-DBFB-1FDB857DB540}"/>
              </a:ext>
            </a:extLst>
          </p:cNvPr>
          <p:cNvCxnSpPr>
            <a:cxnSpLocks/>
          </p:cNvCxnSpPr>
          <p:nvPr/>
        </p:nvCxnSpPr>
        <p:spPr>
          <a:xfrm>
            <a:off x="6352420" y="5447247"/>
            <a:ext cx="1540653"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C8ED923D-8DEB-6287-8031-77DDA676D86A}"/>
              </a:ext>
            </a:extLst>
          </p:cNvPr>
          <p:cNvSpPr txBox="1"/>
          <p:nvPr/>
        </p:nvSpPr>
        <p:spPr>
          <a:xfrm>
            <a:off x="3785056" y="5290244"/>
            <a:ext cx="781720" cy="307777"/>
          </a:xfrm>
          <a:prstGeom prst="rect">
            <a:avLst/>
          </a:prstGeom>
          <a:solidFill>
            <a:schemeClr val="bg1"/>
          </a:solidFill>
        </p:spPr>
        <p:txBody>
          <a:bodyPr wrap="square" rtlCol="0">
            <a:spAutoFit/>
          </a:bodyPr>
          <a:lstStyle/>
          <a:p>
            <a:pPr algn="ctr"/>
            <a:r>
              <a:rPr lang="en-US" sz="1400" dirty="0">
                <a:solidFill>
                  <a:srgbClr val="FF0000"/>
                </a:solidFill>
              </a:rPr>
              <a:t>2.1 m</a:t>
            </a:r>
          </a:p>
        </p:txBody>
      </p:sp>
      <p:sp>
        <p:nvSpPr>
          <p:cNvPr id="34" name="TextBox 33">
            <a:extLst>
              <a:ext uri="{FF2B5EF4-FFF2-40B4-BE49-F238E27FC236}">
                <a16:creationId xmlns:a16="http://schemas.microsoft.com/office/drawing/2014/main" id="{42F86AED-6227-CCB7-3356-2CCC5703CC66}"/>
              </a:ext>
            </a:extLst>
          </p:cNvPr>
          <p:cNvSpPr txBox="1"/>
          <p:nvPr/>
        </p:nvSpPr>
        <p:spPr>
          <a:xfrm>
            <a:off x="6833873" y="5296910"/>
            <a:ext cx="625812" cy="307777"/>
          </a:xfrm>
          <a:prstGeom prst="rect">
            <a:avLst/>
          </a:prstGeom>
          <a:solidFill>
            <a:schemeClr val="bg1"/>
          </a:solidFill>
        </p:spPr>
        <p:txBody>
          <a:bodyPr wrap="square" rtlCol="0">
            <a:spAutoFit/>
          </a:bodyPr>
          <a:lstStyle/>
          <a:p>
            <a:pPr algn="ctr"/>
            <a:r>
              <a:rPr lang="en-US" sz="1400" dirty="0"/>
              <a:t>0.9 m</a:t>
            </a:r>
          </a:p>
        </p:txBody>
      </p:sp>
      <p:sp>
        <p:nvSpPr>
          <p:cNvPr id="42" name="Rectangle: Rounded Corners 41">
            <a:extLst>
              <a:ext uri="{FF2B5EF4-FFF2-40B4-BE49-F238E27FC236}">
                <a16:creationId xmlns:a16="http://schemas.microsoft.com/office/drawing/2014/main" id="{CEC581CE-8D79-BEE7-FFEC-93FC4975BAA1}"/>
              </a:ext>
            </a:extLst>
          </p:cNvPr>
          <p:cNvSpPr/>
          <p:nvPr/>
        </p:nvSpPr>
        <p:spPr>
          <a:xfrm>
            <a:off x="1163212" y="3360158"/>
            <a:ext cx="1054199" cy="1622047"/>
          </a:xfrm>
          <a:prstGeom prst="roundRect">
            <a:avLst/>
          </a:prstGeom>
          <a:no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Rounded Corners 43">
            <a:extLst>
              <a:ext uri="{FF2B5EF4-FFF2-40B4-BE49-F238E27FC236}">
                <a16:creationId xmlns:a16="http://schemas.microsoft.com/office/drawing/2014/main" id="{AEBC0305-BEA4-AF81-BB6A-EFAD765D5FC4}"/>
              </a:ext>
            </a:extLst>
          </p:cNvPr>
          <p:cNvSpPr/>
          <p:nvPr/>
        </p:nvSpPr>
        <p:spPr>
          <a:xfrm>
            <a:off x="6007259" y="3002408"/>
            <a:ext cx="251458" cy="1987807"/>
          </a:xfrm>
          <a:prstGeom prst="round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166B9B82-0971-38AE-B616-FAD841EE5BFE}"/>
              </a:ext>
            </a:extLst>
          </p:cNvPr>
          <p:cNvSpPr txBox="1"/>
          <p:nvPr/>
        </p:nvSpPr>
        <p:spPr>
          <a:xfrm>
            <a:off x="7427290" y="2694068"/>
            <a:ext cx="864337" cy="246221"/>
          </a:xfrm>
          <a:prstGeom prst="rect">
            <a:avLst/>
          </a:prstGeom>
          <a:solidFill>
            <a:schemeClr val="bg1"/>
          </a:solidFill>
        </p:spPr>
        <p:txBody>
          <a:bodyPr wrap="square" rtlCol="0">
            <a:spAutoFit/>
          </a:bodyPr>
          <a:lstStyle/>
          <a:p>
            <a:pPr algn="ctr"/>
            <a:r>
              <a:rPr lang="en-US" sz="1000" i="1" dirty="0">
                <a:solidFill>
                  <a:schemeClr val="bg1">
                    <a:lumMod val="65000"/>
                  </a:schemeClr>
                </a:solidFill>
              </a:rPr>
              <a:t>PIP2IT setup</a:t>
            </a:r>
          </a:p>
        </p:txBody>
      </p:sp>
      <p:sp>
        <p:nvSpPr>
          <p:cNvPr id="10" name="Text Placeholder 9">
            <a:extLst>
              <a:ext uri="{FF2B5EF4-FFF2-40B4-BE49-F238E27FC236}">
                <a16:creationId xmlns:a16="http://schemas.microsoft.com/office/drawing/2014/main" id="{AEC65BBB-6FA9-5AD1-491C-B2F144B3F7DA}"/>
              </a:ext>
            </a:extLst>
          </p:cNvPr>
          <p:cNvSpPr>
            <a:spLocks noGrp="1"/>
          </p:cNvSpPr>
          <p:nvPr>
            <p:ph type="body" sz="quarter" idx="10"/>
          </p:nvPr>
        </p:nvSpPr>
        <p:spPr>
          <a:xfrm>
            <a:off x="1163213" y="1540253"/>
            <a:ext cx="9994392" cy="968712"/>
          </a:xfrm>
        </p:spPr>
        <p:txBody>
          <a:bodyPr/>
          <a:lstStyle/>
          <a:p>
            <a:endParaRPr lang="en-US" dirty="0"/>
          </a:p>
        </p:txBody>
      </p:sp>
    </p:spTree>
    <p:extLst>
      <p:ext uri="{BB962C8B-B14F-4D97-AF65-F5344CB8AC3E}">
        <p14:creationId xmlns:p14="http://schemas.microsoft.com/office/powerpoint/2010/main" val="2835585749"/>
      </p:ext>
    </p:extLst>
  </p:cSld>
  <p:clrMapOvr>
    <a:masterClrMapping/>
  </p:clrMapOvr>
  <mc:AlternateContent xmlns:mc="http://schemas.openxmlformats.org/markup-compatibility/2006" xmlns:p14="http://schemas.microsoft.com/office/powerpoint/2010/main">
    <mc:Choice Requires="p14">
      <p:transition spd="slow" p14:dur="1500" advClick="0" advTm="1000">
        <p:split orient="vert"/>
      </p:transition>
    </mc:Choice>
    <mc:Fallback xmlns="">
      <p:transition spd="slow" advClick="0" advTm="1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7BF694-C888-2EF8-5697-DA82B968C0D6}"/>
            </a:ext>
          </a:extLst>
        </p:cNvPr>
        <p:cNvGrpSpPr/>
        <p:nvPr/>
      </p:nvGrpSpPr>
      <p:grpSpPr>
        <a:xfrm>
          <a:off x="0" y="0"/>
          <a:ext cx="0" cy="0"/>
          <a:chOff x="0" y="0"/>
          <a:chExt cx="0" cy="0"/>
        </a:xfrm>
      </p:grpSpPr>
      <p:pic>
        <p:nvPicPr>
          <p:cNvPr id="23" name="Picture 22">
            <a:extLst>
              <a:ext uri="{FF2B5EF4-FFF2-40B4-BE49-F238E27FC236}">
                <a16:creationId xmlns:a16="http://schemas.microsoft.com/office/drawing/2014/main" id="{7B9C20F4-7C89-F01F-08BE-FF918C30ADD2}"/>
              </a:ext>
            </a:extLst>
          </p:cNvPr>
          <p:cNvPicPr>
            <a:picLocks noChangeAspect="1"/>
          </p:cNvPicPr>
          <p:nvPr/>
        </p:nvPicPr>
        <p:blipFill>
          <a:blip r:embed="rId2"/>
          <a:stretch>
            <a:fillRect/>
          </a:stretch>
        </p:blipFill>
        <p:spPr>
          <a:xfrm>
            <a:off x="1232170" y="2339334"/>
            <a:ext cx="9604264" cy="2553916"/>
          </a:xfrm>
          <a:prstGeom prst="rect">
            <a:avLst/>
          </a:prstGeom>
        </p:spPr>
      </p:pic>
      <p:sp>
        <p:nvSpPr>
          <p:cNvPr id="2" name="Text Placeholder 1">
            <a:extLst>
              <a:ext uri="{FF2B5EF4-FFF2-40B4-BE49-F238E27FC236}">
                <a16:creationId xmlns:a16="http://schemas.microsoft.com/office/drawing/2014/main" id="{88998DFF-8526-CE1E-1C26-984A31443F67}"/>
              </a:ext>
            </a:extLst>
          </p:cNvPr>
          <p:cNvSpPr>
            <a:spLocks noGrp="1"/>
          </p:cNvSpPr>
          <p:nvPr>
            <p:ph type="body" sz="quarter" idx="10"/>
          </p:nvPr>
        </p:nvSpPr>
        <p:spPr>
          <a:xfrm>
            <a:off x="1163213" y="1540253"/>
            <a:ext cx="9994392" cy="1187707"/>
          </a:xfrm>
        </p:spPr>
        <p:txBody>
          <a:bodyPr/>
          <a:lstStyle/>
          <a:p>
            <a:pPr>
              <a:spcAft>
                <a:spcPts val="200"/>
              </a:spcAft>
            </a:pPr>
            <a:r>
              <a:rPr lang="en-US" dirty="0"/>
              <a:t>Extended to accommodate radiation shield wall</a:t>
            </a:r>
          </a:p>
          <a:p>
            <a:pPr lvl="1">
              <a:spcAft>
                <a:spcPts val="0"/>
              </a:spcAft>
            </a:pPr>
            <a:r>
              <a:rPr lang="en-US" dirty="0"/>
              <a:t>FAV to HWR distance maintained</a:t>
            </a:r>
          </a:p>
          <a:p>
            <a:pPr lvl="1"/>
            <a:r>
              <a:rPr lang="en-US" dirty="0"/>
              <a:t>Moved scraper assembly upstream of DPI → </a:t>
            </a:r>
            <a:r>
              <a:rPr lang="en-US" dirty="0">
                <a:solidFill>
                  <a:schemeClr val="accent1"/>
                </a:solidFill>
              </a:rPr>
              <a:t>Only moving devices are the vacuum valves</a:t>
            </a:r>
          </a:p>
        </p:txBody>
      </p:sp>
      <p:sp>
        <p:nvSpPr>
          <p:cNvPr id="3" name="Title 2">
            <a:extLst>
              <a:ext uri="{FF2B5EF4-FFF2-40B4-BE49-F238E27FC236}">
                <a16:creationId xmlns:a16="http://schemas.microsoft.com/office/drawing/2014/main" id="{C9ECC4F3-6B56-8098-0ABA-04066BEDCB7F}"/>
              </a:ext>
            </a:extLst>
          </p:cNvPr>
          <p:cNvSpPr>
            <a:spLocks noGrp="1"/>
          </p:cNvSpPr>
          <p:nvPr>
            <p:ph type="title"/>
          </p:nvPr>
        </p:nvSpPr>
        <p:spPr/>
        <p:txBody>
          <a:bodyPr/>
          <a:lstStyle/>
          <a:p>
            <a:r>
              <a:rPr lang="en-US" dirty="0"/>
              <a:t>Particle free region at PIP-II</a:t>
            </a:r>
          </a:p>
        </p:txBody>
      </p:sp>
      <p:sp>
        <p:nvSpPr>
          <p:cNvPr id="4" name="Text Placeholder 3">
            <a:extLst>
              <a:ext uri="{FF2B5EF4-FFF2-40B4-BE49-F238E27FC236}">
                <a16:creationId xmlns:a16="http://schemas.microsoft.com/office/drawing/2014/main" id="{D714C4A1-07F2-8BA5-5559-4C4B95EEA078}"/>
              </a:ext>
            </a:extLst>
          </p:cNvPr>
          <p:cNvSpPr>
            <a:spLocks noGrp="1"/>
          </p:cNvSpPr>
          <p:nvPr>
            <p:ph type="body" sz="quarter" idx="37"/>
          </p:nvPr>
        </p:nvSpPr>
        <p:spPr/>
        <p:txBody>
          <a:bodyPr>
            <a:normAutofit/>
          </a:bodyPr>
          <a:lstStyle/>
          <a:p>
            <a:r>
              <a:rPr lang="en-US" dirty="0"/>
              <a:t>Moved components and extended </a:t>
            </a:r>
            <a:r>
              <a:rPr lang="en-US" dirty="0" err="1"/>
              <a:t>w.r.t.</a:t>
            </a:r>
            <a:r>
              <a:rPr lang="en-US" dirty="0"/>
              <a:t> PIP2IT</a:t>
            </a:r>
          </a:p>
        </p:txBody>
      </p:sp>
      <p:sp>
        <p:nvSpPr>
          <p:cNvPr id="5" name="Footer Placeholder 4">
            <a:extLst>
              <a:ext uri="{FF2B5EF4-FFF2-40B4-BE49-F238E27FC236}">
                <a16:creationId xmlns:a16="http://schemas.microsoft.com/office/drawing/2014/main" id="{D713AE69-9059-D1BE-E521-2F0571B9B839}"/>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E97C886B-BF08-BF9A-3EBA-64702935E8DB}"/>
              </a:ext>
            </a:extLst>
          </p:cNvPr>
          <p:cNvSpPr>
            <a:spLocks noGrp="1"/>
          </p:cNvSpPr>
          <p:nvPr>
            <p:ph type="sldNum" sz="quarter" idx="40"/>
          </p:nvPr>
        </p:nvSpPr>
        <p:spPr/>
        <p:txBody>
          <a:bodyPr/>
          <a:lstStyle/>
          <a:p>
            <a:fld id="{F4BAA12D-5F28-3140-935A-44BF4B54B6B6}" type="slidenum">
              <a:rPr lang="en-US" smtClean="0"/>
              <a:pPr/>
              <a:t>23</a:t>
            </a:fld>
            <a:endParaRPr lang="en-US" dirty="0"/>
          </a:p>
        </p:txBody>
      </p:sp>
      <p:sp>
        <p:nvSpPr>
          <p:cNvPr id="19" name="TextBox 18">
            <a:extLst>
              <a:ext uri="{FF2B5EF4-FFF2-40B4-BE49-F238E27FC236}">
                <a16:creationId xmlns:a16="http://schemas.microsoft.com/office/drawing/2014/main" id="{D5C20F47-94FB-5F81-2EC2-4CC57DC07D16}"/>
              </a:ext>
            </a:extLst>
          </p:cNvPr>
          <p:cNvSpPr txBox="1"/>
          <p:nvPr/>
        </p:nvSpPr>
        <p:spPr>
          <a:xfrm>
            <a:off x="982602" y="5489295"/>
            <a:ext cx="602898" cy="369332"/>
          </a:xfrm>
          <a:prstGeom prst="rect">
            <a:avLst/>
          </a:prstGeom>
          <a:noFill/>
        </p:spPr>
        <p:txBody>
          <a:bodyPr wrap="square" rtlCol="0">
            <a:spAutoFit/>
          </a:bodyPr>
          <a:lstStyle/>
          <a:p>
            <a:r>
              <a:rPr lang="en-US" sz="1800" dirty="0"/>
              <a:t>DPI</a:t>
            </a:r>
          </a:p>
        </p:txBody>
      </p:sp>
      <p:sp>
        <p:nvSpPr>
          <p:cNvPr id="20" name="TextBox 19">
            <a:extLst>
              <a:ext uri="{FF2B5EF4-FFF2-40B4-BE49-F238E27FC236}">
                <a16:creationId xmlns:a16="http://schemas.microsoft.com/office/drawing/2014/main" id="{1170FD70-A7B8-AE12-97BD-3AFE527ACA29}"/>
              </a:ext>
            </a:extLst>
          </p:cNvPr>
          <p:cNvSpPr txBox="1"/>
          <p:nvPr/>
        </p:nvSpPr>
        <p:spPr>
          <a:xfrm>
            <a:off x="8316840" y="5420528"/>
            <a:ext cx="693336" cy="369332"/>
          </a:xfrm>
          <a:prstGeom prst="rect">
            <a:avLst/>
          </a:prstGeom>
          <a:noFill/>
        </p:spPr>
        <p:txBody>
          <a:bodyPr wrap="square" rtlCol="0">
            <a:spAutoFit/>
          </a:bodyPr>
          <a:lstStyle/>
          <a:p>
            <a:pPr algn="ctr"/>
            <a:r>
              <a:rPr lang="en-US" sz="1800" dirty="0"/>
              <a:t>FAV</a:t>
            </a:r>
          </a:p>
        </p:txBody>
      </p:sp>
      <p:sp>
        <p:nvSpPr>
          <p:cNvPr id="21" name="TextBox 20">
            <a:extLst>
              <a:ext uri="{FF2B5EF4-FFF2-40B4-BE49-F238E27FC236}">
                <a16:creationId xmlns:a16="http://schemas.microsoft.com/office/drawing/2014/main" id="{BD1D1DAA-F98C-0DD2-69ED-190F610D08C5}"/>
              </a:ext>
            </a:extLst>
          </p:cNvPr>
          <p:cNvSpPr txBox="1"/>
          <p:nvPr/>
        </p:nvSpPr>
        <p:spPr>
          <a:xfrm>
            <a:off x="9866475" y="5346332"/>
            <a:ext cx="1238333" cy="584775"/>
          </a:xfrm>
          <a:prstGeom prst="rect">
            <a:avLst/>
          </a:prstGeom>
          <a:noFill/>
        </p:spPr>
        <p:txBody>
          <a:bodyPr wrap="square" rtlCol="0">
            <a:spAutoFit/>
          </a:bodyPr>
          <a:lstStyle/>
          <a:p>
            <a:pPr algn="ctr"/>
            <a:r>
              <a:rPr lang="en-US" sz="1600" dirty="0"/>
              <a:t>Warm valve to HWR</a:t>
            </a:r>
          </a:p>
        </p:txBody>
      </p:sp>
      <p:cxnSp>
        <p:nvCxnSpPr>
          <p:cNvPr id="27" name="Straight Connector 26">
            <a:extLst>
              <a:ext uri="{FF2B5EF4-FFF2-40B4-BE49-F238E27FC236}">
                <a16:creationId xmlns:a16="http://schemas.microsoft.com/office/drawing/2014/main" id="{39D31614-CE9B-B23D-E780-CEC7E013DDA8}"/>
              </a:ext>
            </a:extLst>
          </p:cNvPr>
          <p:cNvCxnSpPr>
            <a:cxnSpLocks/>
          </p:cNvCxnSpPr>
          <p:nvPr/>
        </p:nvCxnSpPr>
        <p:spPr>
          <a:xfrm>
            <a:off x="1232170" y="4635480"/>
            <a:ext cx="0" cy="768298"/>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84BF6F2A-B882-886A-9FC8-81B4615D8BC4}"/>
              </a:ext>
            </a:extLst>
          </p:cNvPr>
          <p:cNvCxnSpPr>
            <a:cxnSpLocks/>
          </p:cNvCxnSpPr>
          <p:nvPr/>
        </p:nvCxnSpPr>
        <p:spPr>
          <a:xfrm>
            <a:off x="8677058" y="4685125"/>
            <a:ext cx="0" cy="726539"/>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03BA9E6B-647A-F04F-AA5B-3CF2C768E70F}"/>
              </a:ext>
            </a:extLst>
          </p:cNvPr>
          <p:cNvCxnSpPr>
            <a:cxnSpLocks/>
          </p:cNvCxnSpPr>
          <p:nvPr/>
        </p:nvCxnSpPr>
        <p:spPr>
          <a:xfrm>
            <a:off x="10693165" y="4560006"/>
            <a:ext cx="0" cy="750956"/>
          </a:xfrm>
          <a:prstGeom prst="line">
            <a:avLst/>
          </a:prstGeom>
          <a:ln w="25400">
            <a:solidFill>
              <a:schemeClr val="accent5">
                <a:lumMod val="60000"/>
                <a:lumOff val="40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20C02F33-BE39-F283-A577-1702379187F1}"/>
              </a:ext>
            </a:extLst>
          </p:cNvPr>
          <p:cNvCxnSpPr>
            <a:cxnSpLocks/>
          </p:cNvCxnSpPr>
          <p:nvPr/>
        </p:nvCxnSpPr>
        <p:spPr>
          <a:xfrm>
            <a:off x="1232170" y="5142921"/>
            <a:ext cx="7444888"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61FF5EA5-5AAC-ACD9-F296-4F212155C698}"/>
              </a:ext>
            </a:extLst>
          </p:cNvPr>
          <p:cNvCxnSpPr>
            <a:cxnSpLocks/>
          </p:cNvCxnSpPr>
          <p:nvPr/>
        </p:nvCxnSpPr>
        <p:spPr>
          <a:xfrm>
            <a:off x="8663508" y="5133508"/>
            <a:ext cx="2017566" cy="0"/>
          </a:xfrm>
          <a:prstGeom prst="straightConnector1">
            <a:avLst/>
          </a:prstGeom>
          <a:ln>
            <a:headEnd type="triangle"/>
            <a:tailEnd type="triangle"/>
          </a:ln>
        </p:spPr>
        <p:style>
          <a:lnRef idx="2">
            <a:schemeClr val="accent1"/>
          </a:lnRef>
          <a:fillRef idx="0">
            <a:schemeClr val="accent1"/>
          </a:fillRef>
          <a:effectRef idx="1">
            <a:schemeClr val="accent1"/>
          </a:effectRef>
          <a:fontRef idx="minor">
            <a:schemeClr val="tx1"/>
          </a:fontRef>
        </p:style>
      </p:cxnSp>
      <p:sp>
        <p:nvSpPr>
          <p:cNvPr id="33" name="TextBox 32">
            <a:extLst>
              <a:ext uri="{FF2B5EF4-FFF2-40B4-BE49-F238E27FC236}">
                <a16:creationId xmlns:a16="http://schemas.microsoft.com/office/drawing/2014/main" id="{1938F082-4EB6-03CC-7F5E-C3699C7D67E4}"/>
              </a:ext>
            </a:extLst>
          </p:cNvPr>
          <p:cNvSpPr txBox="1"/>
          <p:nvPr/>
        </p:nvSpPr>
        <p:spPr>
          <a:xfrm>
            <a:off x="4732740" y="4979619"/>
            <a:ext cx="781720" cy="307777"/>
          </a:xfrm>
          <a:prstGeom prst="rect">
            <a:avLst/>
          </a:prstGeom>
          <a:solidFill>
            <a:schemeClr val="bg1"/>
          </a:solidFill>
        </p:spPr>
        <p:txBody>
          <a:bodyPr wrap="square" rtlCol="0">
            <a:spAutoFit/>
          </a:bodyPr>
          <a:lstStyle/>
          <a:p>
            <a:pPr algn="ctr"/>
            <a:r>
              <a:rPr lang="en-US" sz="1400" dirty="0">
                <a:solidFill>
                  <a:srgbClr val="FF0000"/>
                </a:solidFill>
              </a:rPr>
              <a:t>3.2m</a:t>
            </a:r>
          </a:p>
        </p:txBody>
      </p:sp>
      <p:sp>
        <p:nvSpPr>
          <p:cNvPr id="34" name="TextBox 33">
            <a:extLst>
              <a:ext uri="{FF2B5EF4-FFF2-40B4-BE49-F238E27FC236}">
                <a16:creationId xmlns:a16="http://schemas.microsoft.com/office/drawing/2014/main" id="{CE651B18-838C-A1D0-CF1C-5C379E633430}"/>
              </a:ext>
            </a:extLst>
          </p:cNvPr>
          <p:cNvSpPr txBox="1"/>
          <p:nvPr/>
        </p:nvSpPr>
        <p:spPr>
          <a:xfrm>
            <a:off x="9240663" y="4989032"/>
            <a:ext cx="625812" cy="307777"/>
          </a:xfrm>
          <a:prstGeom prst="rect">
            <a:avLst/>
          </a:prstGeom>
          <a:solidFill>
            <a:schemeClr val="bg1"/>
          </a:solidFill>
        </p:spPr>
        <p:txBody>
          <a:bodyPr wrap="square" rtlCol="0">
            <a:spAutoFit/>
          </a:bodyPr>
          <a:lstStyle/>
          <a:p>
            <a:pPr algn="ctr"/>
            <a:r>
              <a:rPr lang="en-US" sz="1400" dirty="0"/>
              <a:t>0.9m</a:t>
            </a:r>
          </a:p>
        </p:txBody>
      </p:sp>
      <p:sp>
        <p:nvSpPr>
          <p:cNvPr id="44" name="Rectangle: Rounded Corners 43">
            <a:extLst>
              <a:ext uri="{FF2B5EF4-FFF2-40B4-BE49-F238E27FC236}">
                <a16:creationId xmlns:a16="http://schemas.microsoft.com/office/drawing/2014/main" id="{9C6FE053-1B22-9BE6-5D92-D62DBD5AD982}"/>
              </a:ext>
            </a:extLst>
          </p:cNvPr>
          <p:cNvSpPr/>
          <p:nvPr/>
        </p:nvSpPr>
        <p:spPr>
          <a:xfrm>
            <a:off x="8551329" y="2947677"/>
            <a:ext cx="251458" cy="1987807"/>
          </a:xfrm>
          <a:prstGeom prst="roundRect">
            <a:avLst/>
          </a:prstGeom>
          <a:no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E4A0C3E9-6E84-ADCE-C213-39BAA7FC5A38}"/>
              </a:ext>
            </a:extLst>
          </p:cNvPr>
          <p:cNvSpPr txBox="1"/>
          <p:nvPr/>
        </p:nvSpPr>
        <p:spPr>
          <a:xfrm>
            <a:off x="3313889" y="3246960"/>
            <a:ext cx="1225685" cy="738664"/>
          </a:xfrm>
          <a:prstGeom prst="rect">
            <a:avLst/>
          </a:prstGeom>
          <a:noFill/>
        </p:spPr>
        <p:txBody>
          <a:bodyPr wrap="square" lIns="91440" tIns="91440" rIns="91440" bIns="91440" rtlCol="0">
            <a:spAutoFit/>
          </a:bodyPr>
          <a:lstStyle/>
          <a:p>
            <a:pPr algn="ctr">
              <a:spcAft>
                <a:spcPts val="800"/>
              </a:spcAft>
            </a:pPr>
            <a:r>
              <a:rPr lang="en-US" sz="1200" b="1" dirty="0">
                <a:solidFill>
                  <a:schemeClr val="accent6"/>
                </a:solidFill>
                <a:latin typeface="Helvetica" pitchFamily="2" charset="0"/>
              </a:rPr>
              <a:t>Empty section for radiation shield wall</a:t>
            </a:r>
          </a:p>
        </p:txBody>
      </p:sp>
    </p:spTree>
    <p:extLst>
      <p:ext uri="{BB962C8B-B14F-4D97-AF65-F5344CB8AC3E}">
        <p14:creationId xmlns:p14="http://schemas.microsoft.com/office/powerpoint/2010/main" val="4313213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3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left)">
                                      <p:cBhvr>
                                        <p:cTn id="7" dur="750"/>
                                        <p:tgtEl>
                                          <p:spTgt spid="2">
                                            <p:txEl>
                                              <p:pRg st="0" end="0"/>
                                            </p:txEl>
                                          </p:spTgt>
                                        </p:tgtEl>
                                      </p:cBhvr>
                                    </p:animEffect>
                                  </p:childTnLst>
                                </p:cTn>
                              </p:par>
                            </p:childTnLst>
                          </p:cTn>
                        </p:par>
                        <p:par>
                          <p:cTn id="8" fill="hold">
                            <p:stCondLst>
                              <p:cond delay="750"/>
                            </p:stCondLst>
                            <p:childTnLst>
                              <p:par>
                                <p:cTn id="9" presetID="22" presetClass="entr" presetSubtype="8" fill="hold" nodeType="afterEffect">
                                  <p:stCondLst>
                                    <p:cond delay="500"/>
                                  </p:stCondLst>
                                  <p:childTnLst>
                                    <p:set>
                                      <p:cBhvr>
                                        <p:cTn id="10" dur="1" fill="hold">
                                          <p:stCondLst>
                                            <p:cond delay="0"/>
                                          </p:stCondLst>
                                        </p:cTn>
                                        <p:tgtEl>
                                          <p:spTgt spid="2">
                                            <p:txEl>
                                              <p:pRg st="1" end="1"/>
                                            </p:txEl>
                                          </p:spTgt>
                                        </p:tgtEl>
                                        <p:attrNameLst>
                                          <p:attrName>style.visibility</p:attrName>
                                        </p:attrNameLst>
                                      </p:cBhvr>
                                      <p:to>
                                        <p:strVal val="visible"/>
                                      </p:to>
                                    </p:set>
                                    <p:animEffect transition="in" filter="wipe(left)">
                                      <p:cBhvr>
                                        <p:cTn id="11" dur="750"/>
                                        <p:tgtEl>
                                          <p:spTgt spid="2">
                                            <p:txEl>
                                              <p:pRg st="1" end="1"/>
                                            </p:txEl>
                                          </p:spTgt>
                                        </p:tgtEl>
                                      </p:cBhvr>
                                    </p:animEffect>
                                  </p:childTnLst>
                                </p:cTn>
                              </p:par>
                            </p:childTnLst>
                          </p:cTn>
                        </p:par>
                        <p:par>
                          <p:cTn id="12" fill="hold">
                            <p:stCondLst>
                              <p:cond delay="2000"/>
                            </p:stCondLst>
                            <p:childTnLst>
                              <p:par>
                                <p:cTn id="13" presetID="22" presetClass="entr" presetSubtype="8" fill="hold" nodeType="afterEffect">
                                  <p:stCondLst>
                                    <p:cond delay="250"/>
                                  </p:stCondLst>
                                  <p:childTnLst>
                                    <p:set>
                                      <p:cBhvr>
                                        <p:cTn id="14" dur="1" fill="hold">
                                          <p:stCondLst>
                                            <p:cond delay="0"/>
                                          </p:stCondLst>
                                        </p:cTn>
                                        <p:tgtEl>
                                          <p:spTgt spid="2">
                                            <p:txEl>
                                              <p:pRg st="2" end="2"/>
                                            </p:txEl>
                                          </p:spTgt>
                                        </p:tgtEl>
                                        <p:attrNameLst>
                                          <p:attrName>style.visibility</p:attrName>
                                        </p:attrNameLst>
                                      </p:cBhvr>
                                      <p:to>
                                        <p:strVal val="visible"/>
                                      </p:to>
                                    </p:set>
                                    <p:animEffect transition="in" filter="wipe(left)">
                                      <p:cBhvr>
                                        <p:cTn id="15" dur="750"/>
                                        <p:tgtEl>
                                          <p:spTgt spid="2">
                                            <p:txEl>
                                              <p:pRg st="2" end="2"/>
                                            </p:txEl>
                                          </p:spTgt>
                                        </p:tgtEl>
                                      </p:cBhvr>
                                    </p:animEffect>
                                  </p:childTnLst>
                                </p:cTn>
                              </p:par>
                              <p:par>
                                <p:cTn id="16" presetID="42" presetClass="entr" presetSubtype="0" fill="hold" grpId="0" nodeType="withEffect">
                                  <p:stCondLst>
                                    <p:cond delay="250"/>
                                  </p:stCondLst>
                                  <p:childTnLst>
                                    <p:set>
                                      <p:cBhvr>
                                        <p:cTn id="17" dur="1" fill="hold">
                                          <p:stCondLst>
                                            <p:cond delay="0"/>
                                          </p:stCondLst>
                                        </p:cTn>
                                        <p:tgtEl>
                                          <p:spTgt spid="28"/>
                                        </p:tgtEl>
                                        <p:attrNameLst>
                                          <p:attrName>style.visibility</p:attrName>
                                        </p:attrNameLst>
                                      </p:cBhvr>
                                      <p:to>
                                        <p:strVal val="visible"/>
                                      </p:to>
                                    </p:set>
                                    <p:animEffect transition="in" filter="fade">
                                      <p:cBhvr>
                                        <p:cTn id="18" dur="1000"/>
                                        <p:tgtEl>
                                          <p:spTgt spid="28"/>
                                        </p:tgtEl>
                                      </p:cBhvr>
                                    </p:animEffect>
                                    <p:anim calcmode="lin" valueType="num">
                                      <p:cBhvr>
                                        <p:cTn id="19" dur="1000" fill="hold"/>
                                        <p:tgtEl>
                                          <p:spTgt spid="28"/>
                                        </p:tgtEl>
                                        <p:attrNameLst>
                                          <p:attrName>ppt_x</p:attrName>
                                        </p:attrNameLst>
                                      </p:cBhvr>
                                      <p:tavLst>
                                        <p:tav tm="0">
                                          <p:val>
                                            <p:strVal val="#ppt_x"/>
                                          </p:val>
                                        </p:tav>
                                        <p:tav tm="100000">
                                          <p:val>
                                            <p:strVal val="#ppt_x"/>
                                          </p:val>
                                        </p:tav>
                                      </p:tavLst>
                                    </p:anim>
                                    <p:anim calcmode="lin" valueType="num">
                                      <p:cBhvr>
                                        <p:cTn id="2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8AEB62B-79B7-112F-446C-9EF454C7AD54}"/>
              </a:ext>
            </a:extLst>
          </p:cNvPr>
          <p:cNvSpPr>
            <a:spLocks noGrp="1"/>
          </p:cNvSpPr>
          <p:nvPr>
            <p:ph type="title"/>
          </p:nvPr>
        </p:nvSpPr>
        <p:spPr>
          <a:xfrm>
            <a:off x="914400" y="4775545"/>
            <a:ext cx="10003536" cy="800219"/>
          </a:xfrm>
        </p:spPr>
        <p:txBody>
          <a:bodyPr/>
          <a:lstStyle/>
          <a:p>
            <a:r>
              <a:rPr lang="en-US" dirty="0"/>
              <a:t>Installation status &amp; outlook</a:t>
            </a:r>
          </a:p>
        </p:txBody>
      </p:sp>
      <p:sp>
        <p:nvSpPr>
          <p:cNvPr id="8" name="Text Placeholder 7">
            <a:extLst>
              <a:ext uri="{FF2B5EF4-FFF2-40B4-BE49-F238E27FC236}">
                <a16:creationId xmlns:a16="http://schemas.microsoft.com/office/drawing/2014/main" id="{DCB95ECC-E4C5-B2DD-5272-43AFF8DF6AD1}"/>
              </a:ext>
            </a:extLst>
          </p:cNvPr>
          <p:cNvSpPr>
            <a:spLocks noGrp="1"/>
          </p:cNvSpPr>
          <p:nvPr>
            <p:ph type="body" sz="quarter" idx="10"/>
          </p:nvPr>
        </p:nvSpPr>
        <p:spPr/>
        <p:txBody>
          <a:bodyPr/>
          <a:lstStyle/>
          <a:p>
            <a:endParaRPr lang="en-US"/>
          </a:p>
        </p:txBody>
      </p:sp>
      <p:sp>
        <p:nvSpPr>
          <p:cNvPr id="6" name="Slide Number Placeholder 5">
            <a:extLst>
              <a:ext uri="{FF2B5EF4-FFF2-40B4-BE49-F238E27FC236}">
                <a16:creationId xmlns:a16="http://schemas.microsoft.com/office/drawing/2014/main" id="{65F85282-C735-5A29-33A7-36B2513A87CA}"/>
              </a:ext>
            </a:extLst>
          </p:cNvPr>
          <p:cNvSpPr>
            <a:spLocks noGrp="1"/>
          </p:cNvSpPr>
          <p:nvPr>
            <p:ph type="sldNum" sz="quarter" idx="4"/>
          </p:nvPr>
        </p:nvSpPr>
        <p:spPr/>
        <p:txBody>
          <a:bodyPr/>
          <a:lstStyle/>
          <a:p>
            <a:fld id="{F4BAA12D-5F28-3140-935A-44BF4B54B6B6}" type="slidenum">
              <a:rPr lang="en-US" smtClean="0"/>
              <a:pPr/>
              <a:t>24</a:t>
            </a:fld>
            <a:endParaRPr lang="en-US" dirty="0"/>
          </a:p>
        </p:txBody>
      </p:sp>
      <p:sp>
        <p:nvSpPr>
          <p:cNvPr id="5" name="Footer Placeholder 4">
            <a:extLst>
              <a:ext uri="{FF2B5EF4-FFF2-40B4-BE49-F238E27FC236}">
                <a16:creationId xmlns:a16="http://schemas.microsoft.com/office/drawing/2014/main" id="{0D47C357-E905-7702-E7BD-7315BC7123E0}"/>
              </a:ext>
            </a:extLst>
          </p:cNvPr>
          <p:cNvSpPr>
            <a:spLocks noGrp="1"/>
          </p:cNvSpPr>
          <p:nvPr>
            <p:ph type="ftr" sz="quarter" idx="4294967295"/>
          </p:nvPr>
        </p:nvSpPr>
        <p:spPr>
          <a:xfrm>
            <a:off x="0" y="6356350"/>
            <a:ext cx="4710113" cy="365125"/>
          </a:xfrm>
        </p:spPr>
        <p:txBody>
          <a:bodyPr/>
          <a:lstStyle/>
          <a:p>
            <a:pPr>
              <a:defRPr/>
            </a:pPr>
            <a:r>
              <a:rPr lang="en-US"/>
              <a:t>Lionel Prost | 10th International symposium on Negative Ions, Beams and Sources - NIBS'26</a:t>
            </a:r>
            <a:endParaRPr lang="en-US" dirty="0"/>
          </a:p>
        </p:txBody>
      </p:sp>
    </p:spTree>
    <p:extLst>
      <p:ext uri="{BB962C8B-B14F-4D97-AF65-F5344CB8AC3E}">
        <p14:creationId xmlns:p14="http://schemas.microsoft.com/office/powerpoint/2010/main" val="2958725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EF647D-0F5F-5C62-FECD-7686B5418CEF}"/>
              </a:ext>
            </a:extLst>
          </p:cNvPr>
          <p:cNvSpPr>
            <a:spLocks noGrp="1"/>
          </p:cNvSpPr>
          <p:nvPr>
            <p:ph type="body" sz="quarter" idx="10"/>
          </p:nvPr>
        </p:nvSpPr>
        <p:spPr>
          <a:xfrm>
            <a:off x="1163213" y="1540253"/>
            <a:ext cx="5936461" cy="4655566"/>
          </a:xfrm>
        </p:spPr>
        <p:txBody>
          <a:bodyPr/>
          <a:lstStyle/>
          <a:p>
            <a:r>
              <a:rPr lang="en-US" dirty="0"/>
              <a:t>New redesigned ion source power cabinets</a:t>
            </a:r>
          </a:p>
          <a:p>
            <a:r>
              <a:rPr lang="en-US" dirty="0"/>
              <a:t>New/updated diagnostics (</a:t>
            </a:r>
            <a:r>
              <a:rPr lang="en-US" i="1" dirty="0"/>
              <a:t>ACCT, DCCT, RWCM, emittance scanner</a:t>
            </a:r>
            <a:r>
              <a:rPr lang="en-US" dirty="0"/>
              <a:t>)</a:t>
            </a:r>
          </a:p>
          <a:p>
            <a:r>
              <a:rPr lang="en-US" dirty="0"/>
              <a:t>New water jacket downstream of MEBT absorber for better heat management of beam tube from secondaries bombardment</a:t>
            </a:r>
          </a:p>
          <a:p>
            <a:r>
              <a:rPr lang="en-US" dirty="0"/>
              <a:t>Upgraded actuator assemblies for MEBT scrapers</a:t>
            </a:r>
          </a:p>
          <a:p>
            <a:r>
              <a:rPr lang="en-US" dirty="0"/>
              <a:t>New bunching cavities (</a:t>
            </a:r>
            <a:r>
              <a:rPr lang="en-US" i="1" u="sng" dirty="0"/>
              <a:t>same design</a:t>
            </a:r>
            <a:r>
              <a:rPr lang="en-US" dirty="0"/>
              <a:t>)</a:t>
            </a:r>
          </a:p>
          <a:p>
            <a:r>
              <a:rPr lang="en-US" dirty="0"/>
              <a:t>New production kicker drivers (</a:t>
            </a:r>
            <a:r>
              <a:rPr lang="en-US" i="1" dirty="0"/>
              <a:t>small upgrade</a:t>
            </a:r>
            <a:r>
              <a:rPr lang="en-US" dirty="0"/>
              <a:t>)</a:t>
            </a:r>
          </a:p>
          <a:p>
            <a:r>
              <a:rPr lang="en-US" dirty="0"/>
              <a:t>New MEBT girders/stands</a:t>
            </a:r>
          </a:p>
          <a:p>
            <a:r>
              <a:rPr lang="en-US" dirty="0"/>
              <a:t>Some shuffling of components (</a:t>
            </a:r>
            <a:r>
              <a:rPr lang="en-US" u="sng" dirty="0"/>
              <a:t>no change to the beamline optics</a:t>
            </a:r>
            <a:r>
              <a:rPr lang="en-US" dirty="0"/>
              <a:t>)</a:t>
            </a:r>
          </a:p>
        </p:txBody>
      </p:sp>
      <p:sp>
        <p:nvSpPr>
          <p:cNvPr id="3" name="Title 2">
            <a:extLst>
              <a:ext uri="{FF2B5EF4-FFF2-40B4-BE49-F238E27FC236}">
                <a16:creationId xmlns:a16="http://schemas.microsoft.com/office/drawing/2014/main" id="{05351364-690F-E7F0-1357-937263BB6C21}"/>
              </a:ext>
            </a:extLst>
          </p:cNvPr>
          <p:cNvSpPr>
            <a:spLocks noGrp="1"/>
          </p:cNvSpPr>
          <p:nvPr>
            <p:ph type="title"/>
          </p:nvPr>
        </p:nvSpPr>
        <p:spPr/>
        <p:txBody>
          <a:bodyPr/>
          <a:lstStyle/>
          <a:p>
            <a:r>
              <a:rPr lang="en-US" dirty="0"/>
              <a:t>From PIP2IT WFE to PIP-II WFE</a:t>
            </a:r>
          </a:p>
        </p:txBody>
      </p:sp>
      <p:sp>
        <p:nvSpPr>
          <p:cNvPr id="4" name="Text Placeholder 3">
            <a:extLst>
              <a:ext uri="{FF2B5EF4-FFF2-40B4-BE49-F238E27FC236}">
                <a16:creationId xmlns:a16="http://schemas.microsoft.com/office/drawing/2014/main" id="{B851B8E5-528B-C0D5-E8A6-6CFB8C1AA7E2}"/>
              </a:ext>
            </a:extLst>
          </p:cNvPr>
          <p:cNvSpPr>
            <a:spLocks noGrp="1"/>
          </p:cNvSpPr>
          <p:nvPr>
            <p:ph type="body" sz="quarter" idx="37"/>
          </p:nvPr>
        </p:nvSpPr>
        <p:spPr/>
        <p:txBody>
          <a:bodyPr/>
          <a:lstStyle/>
          <a:p>
            <a:r>
              <a:rPr lang="en-US" dirty="0"/>
              <a:t>Small but important differences from lessons learned</a:t>
            </a:r>
          </a:p>
        </p:txBody>
      </p:sp>
      <p:sp>
        <p:nvSpPr>
          <p:cNvPr id="5" name="Footer Placeholder 4">
            <a:extLst>
              <a:ext uri="{FF2B5EF4-FFF2-40B4-BE49-F238E27FC236}">
                <a16:creationId xmlns:a16="http://schemas.microsoft.com/office/drawing/2014/main" id="{87F0835A-CF31-4EBF-3AAC-4E3CEAB75A4F}"/>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844455E3-6E58-6AE4-CFF3-8B8C71E2926F}"/>
              </a:ext>
            </a:extLst>
          </p:cNvPr>
          <p:cNvSpPr>
            <a:spLocks noGrp="1"/>
          </p:cNvSpPr>
          <p:nvPr>
            <p:ph type="sldNum" sz="quarter" idx="40"/>
          </p:nvPr>
        </p:nvSpPr>
        <p:spPr/>
        <p:txBody>
          <a:bodyPr/>
          <a:lstStyle/>
          <a:p>
            <a:fld id="{F4BAA12D-5F28-3140-935A-44BF4B54B6B6}" type="slidenum">
              <a:rPr lang="en-US" smtClean="0"/>
              <a:pPr/>
              <a:t>25</a:t>
            </a:fld>
            <a:endParaRPr lang="en-US" dirty="0"/>
          </a:p>
        </p:txBody>
      </p:sp>
      <p:pic>
        <p:nvPicPr>
          <p:cNvPr id="7" name="Picture 6">
            <a:extLst>
              <a:ext uri="{FF2B5EF4-FFF2-40B4-BE49-F238E27FC236}">
                <a16:creationId xmlns:a16="http://schemas.microsoft.com/office/drawing/2014/main" id="{78383F85-EDB2-0422-1457-FFC23586A438}"/>
              </a:ext>
            </a:extLst>
          </p:cNvPr>
          <p:cNvPicPr>
            <a:picLocks noChangeAspect="1"/>
          </p:cNvPicPr>
          <p:nvPr/>
        </p:nvPicPr>
        <p:blipFill>
          <a:blip r:embed="rId2"/>
          <a:stretch>
            <a:fillRect/>
          </a:stretch>
        </p:blipFill>
        <p:spPr>
          <a:xfrm>
            <a:off x="7099674" y="1606372"/>
            <a:ext cx="4668254" cy="3794631"/>
          </a:xfrm>
          <a:prstGeom prst="rect">
            <a:avLst/>
          </a:prstGeom>
        </p:spPr>
      </p:pic>
      <p:pic>
        <p:nvPicPr>
          <p:cNvPr id="9" name="Picture 8">
            <a:extLst>
              <a:ext uri="{FF2B5EF4-FFF2-40B4-BE49-F238E27FC236}">
                <a16:creationId xmlns:a16="http://schemas.microsoft.com/office/drawing/2014/main" id="{4DBB995E-EDC4-8120-F5C6-BE6EAEF33C69}"/>
              </a:ext>
            </a:extLst>
          </p:cNvPr>
          <p:cNvPicPr>
            <a:picLocks noChangeAspect="1"/>
          </p:cNvPicPr>
          <p:nvPr/>
        </p:nvPicPr>
        <p:blipFill>
          <a:blip r:embed="rId3"/>
          <a:stretch>
            <a:fillRect/>
          </a:stretch>
        </p:blipFill>
        <p:spPr>
          <a:xfrm rot="5400000">
            <a:off x="7232447" y="2201448"/>
            <a:ext cx="4760610" cy="3570458"/>
          </a:xfrm>
          <a:prstGeom prst="rect">
            <a:avLst/>
          </a:prstGeom>
        </p:spPr>
      </p:pic>
    </p:spTree>
    <p:extLst>
      <p:ext uri="{BB962C8B-B14F-4D97-AF65-F5344CB8AC3E}">
        <p14:creationId xmlns:p14="http://schemas.microsoft.com/office/powerpoint/2010/main" val="3991927334"/>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0" presetClass="entr" presetSubtype="0" fill="hold" nodeType="withEffect">
                                  <p:stCondLst>
                                    <p:cond delay="50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childTnLst>
                                </p:cTn>
                              </p:par>
                            </p:childTnLst>
                          </p:cTn>
                        </p:par>
                        <p:par>
                          <p:cTn id="10" fill="hold">
                            <p:stCondLst>
                              <p:cond delay="1500"/>
                            </p:stCondLst>
                            <p:childTnLst>
                              <p:par>
                                <p:cTn id="11" presetID="14" presetClass="entr" presetSubtype="10" fill="hold" nodeType="afterEffect">
                                  <p:stCondLst>
                                    <p:cond delay="750"/>
                                  </p:stCondLst>
                                  <p:childTnLst>
                                    <p:set>
                                      <p:cBhvr>
                                        <p:cTn id="12" dur="1" fill="hold">
                                          <p:stCondLst>
                                            <p:cond delay="0"/>
                                          </p:stCondLst>
                                        </p:cTn>
                                        <p:tgtEl>
                                          <p:spTgt spid="9"/>
                                        </p:tgtEl>
                                        <p:attrNameLst>
                                          <p:attrName>style.visibility</p:attrName>
                                        </p:attrNameLst>
                                      </p:cBhvr>
                                      <p:to>
                                        <p:strVal val="visible"/>
                                      </p:to>
                                    </p:set>
                                    <p:animEffect transition="in" filter="randombar(horizontal)">
                                      <p:cBhvr>
                                        <p:cTn id="13" dur="1000"/>
                                        <p:tgtEl>
                                          <p:spTgt spid="9"/>
                                        </p:tgtEl>
                                      </p:cBhvr>
                                    </p:animEffect>
                                  </p:childTnLst>
                                </p:cTn>
                              </p:par>
                              <p:par>
                                <p:cTn id="14" presetID="10" presetClass="exit" presetSubtype="0" fill="hold" nodeType="withEffect">
                                  <p:stCondLst>
                                    <p:cond delay="1000"/>
                                  </p:stCondLst>
                                  <p:childTnLst>
                                    <p:animEffect transition="out" filter="fade">
                                      <p:cBhvr>
                                        <p:cTn id="15" dur="500"/>
                                        <p:tgtEl>
                                          <p:spTgt spid="7"/>
                                        </p:tgtEl>
                                      </p:cBhvr>
                                    </p:animEffect>
                                    <p:set>
                                      <p:cBhvr>
                                        <p:cTn id="16" dur="1" fill="hold">
                                          <p:stCondLst>
                                            <p:cond delay="499"/>
                                          </p:stCondLst>
                                        </p:cTn>
                                        <p:tgtEl>
                                          <p:spTgt spid="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F611538-29CB-E6B1-3448-C4F971B715B2}"/>
              </a:ext>
            </a:extLst>
          </p:cNvPr>
          <p:cNvSpPr>
            <a:spLocks noGrp="1"/>
          </p:cNvSpPr>
          <p:nvPr>
            <p:ph type="body" sz="quarter" idx="10"/>
          </p:nvPr>
        </p:nvSpPr>
        <p:spPr>
          <a:xfrm>
            <a:off x="1163213" y="1540253"/>
            <a:ext cx="10120872" cy="4655566"/>
          </a:xfrm>
        </p:spPr>
        <p:txBody>
          <a:bodyPr/>
          <a:lstStyle/>
          <a:p>
            <a:pPr>
              <a:spcAft>
                <a:spcPts val="600"/>
              </a:spcAft>
            </a:pPr>
            <a:r>
              <a:rPr lang="en-US" dirty="0"/>
              <a:t>RFQ was the first component moved from PIP2IT to the PIP-II HBB</a:t>
            </a:r>
          </a:p>
          <a:p>
            <a:pPr lvl="1"/>
            <a:r>
              <a:rPr lang="en-US" dirty="0"/>
              <a:t>Sets the ‘origin’ of the beam line</a:t>
            </a:r>
          </a:p>
          <a:p>
            <a:r>
              <a:rPr lang="en-US" dirty="0"/>
              <a:t>Started to expand the beamline both upstream and downstream</a:t>
            </a:r>
          </a:p>
          <a:p>
            <a:r>
              <a:rPr lang="en-US" dirty="0"/>
              <a:t>Cables pulled in August/September → Final alignment of LEBT and most of MEBT girders</a:t>
            </a:r>
          </a:p>
          <a:p>
            <a:pPr lvl="1"/>
            <a:r>
              <a:rPr lang="en-US" dirty="0"/>
              <a:t>Beamline configuration for WFE commissioning does not include “particle-free” region → </a:t>
            </a:r>
            <a:r>
              <a:rPr lang="en-US" dirty="0">
                <a:solidFill>
                  <a:srgbClr val="FF0000"/>
                </a:solidFill>
              </a:rPr>
              <a:t>Physical air gap </a:t>
            </a:r>
            <a:r>
              <a:rPr lang="en-US" dirty="0"/>
              <a:t>+ </a:t>
            </a:r>
            <a:r>
              <a:rPr lang="en-US" dirty="0">
                <a:solidFill>
                  <a:srgbClr val="FF0000"/>
                </a:solidFill>
              </a:rPr>
              <a:t>temporary Faraday Cup </a:t>
            </a:r>
            <a:r>
              <a:rPr lang="en-US" dirty="0"/>
              <a:t>upstream of bunching cavity 3 to allow for continuation of cryomodules installation during early beam operation</a:t>
            </a:r>
          </a:p>
        </p:txBody>
      </p:sp>
      <p:sp>
        <p:nvSpPr>
          <p:cNvPr id="3" name="Title 2">
            <a:extLst>
              <a:ext uri="{FF2B5EF4-FFF2-40B4-BE49-F238E27FC236}">
                <a16:creationId xmlns:a16="http://schemas.microsoft.com/office/drawing/2014/main" id="{F51213D6-00C5-4268-E4B7-115BBB786070}"/>
              </a:ext>
            </a:extLst>
          </p:cNvPr>
          <p:cNvSpPr>
            <a:spLocks noGrp="1"/>
          </p:cNvSpPr>
          <p:nvPr>
            <p:ph type="title"/>
          </p:nvPr>
        </p:nvSpPr>
        <p:spPr/>
        <p:txBody>
          <a:bodyPr/>
          <a:lstStyle/>
          <a:p>
            <a:r>
              <a:rPr lang="en-US" dirty="0"/>
              <a:t>Fabrication/installation status</a:t>
            </a:r>
          </a:p>
        </p:txBody>
      </p:sp>
      <p:sp>
        <p:nvSpPr>
          <p:cNvPr id="4" name="Text Placeholder 3">
            <a:extLst>
              <a:ext uri="{FF2B5EF4-FFF2-40B4-BE49-F238E27FC236}">
                <a16:creationId xmlns:a16="http://schemas.microsoft.com/office/drawing/2014/main" id="{38F79CE2-E01F-9490-2433-6468D38FC78F}"/>
              </a:ext>
            </a:extLst>
          </p:cNvPr>
          <p:cNvSpPr>
            <a:spLocks noGrp="1"/>
          </p:cNvSpPr>
          <p:nvPr>
            <p:ph type="body" sz="quarter" idx="37"/>
          </p:nvPr>
        </p:nvSpPr>
        <p:spPr/>
        <p:txBody>
          <a:bodyPr/>
          <a:lstStyle/>
          <a:p>
            <a:r>
              <a:rPr lang="en-US" dirty="0"/>
              <a:t>High-Bay Building (HBB) ready for installation of first beamline components in June</a:t>
            </a:r>
          </a:p>
        </p:txBody>
      </p:sp>
      <p:sp>
        <p:nvSpPr>
          <p:cNvPr id="5" name="Footer Placeholder 4">
            <a:extLst>
              <a:ext uri="{FF2B5EF4-FFF2-40B4-BE49-F238E27FC236}">
                <a16:creationId xmlns:a16="http://schemas.microsoft.com/office/drawing/2014/main" id="{DABFF031-0B01-290B-139D-5D0C42C1777E}"/>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9DB89206-CFDC-8EC5-091F-3A05E8B72654}"/>
              </a:ext>
            </a:extLst>
          </p:cNvPr>
          <p:cNvSpPr>
            <a:spLocks noGrp="1"/>
          </p:cNvSpPr>
          <p:nvPr>
            <p:ph type="sldNum" sz="quarter" idx="40"/>
          </p:nvPr>
        </p:nvSpPr>
        <p:spPr/>
        <p:txBody>
          <a:bodyPr/>
          <a:lstStyle/>
          <a:p>
            <a:fld id="{F4BAA12D-5F28-3140-935A-44BF4B54B6B6}" type="slidenum">
              <a:rPr lang="en-US" smtClean="0"/>
              <a:pPr/>
              <a:t>26</a:t>
            </a:fld>
            <a:endParaRPr lang="en-US" dirty="0"/>
          </a:p>
        </p:txBody>
      </p:sp>
      <p:pic>
        <p:nvPicPr>
          <p:cNvPr id="10" name="Picture 9">
            <a:extLst>
              <a:ext uri="{FF2B5EF4-FFF2-40B4-BE49-F238E27FC236}">
                <a16:creationId xmlns:a16="http://schemas.microsoft.com/office/drawing/2014/main" id="{D8720782-F9F7-4C33-877A-A224A9BA45BA}"/>
              </a:ext>
            </a:extLst>
          </p:cNvPr>
          <p:cNvPicPr>
            <a:picLocks noChangeAspect="1"/>
          </p:cNvPicPr>
          <p:nvPr/>
        </p:nvPicPr>
        <p:blipFill>
          <a:blip r:embed="rId2"/>
          <a:stretch>
            <a:fillRect/>
          </a:stretch>
        </p:blipFill>
        <p:spPr>
          <a:xfrm>
            <a:off x="0" y="3994197"/>
            <a:ext cx="11830050" cy="2422603"/>
          </a:xfrm>
          <a:prstGeom prst="rect">
            <a:avLst/>
          </a:prstGeom>
        </p:spPr>
      </p:pic>
      <p:sp>
        <p:nvSpPr>
          <p:cNvPr id="11" name="Rectangle 10">
            <a:extLst>
              <a:ext uri="{FF2B5EF4-FFF2-40B4-BE49-F238E27FC236}">
                <a16:creationId xmlns:a16="http://schemas.microsoft.com/office/drawing/2014/main" id="{90672241-51E7-5F11-4AD7-A5278943DAE1}"/>
              </a:ext>
            </a:extLst>
          </p:cNvPr>
          <p:cNvSpPr/>
          <p:nvPr/>
        </p:nvSpPr>
        <p:spPr>
          <a:xfrm>
            <a:off x="9380220" y="3101912"/>
            <a:ext cx="1903865" cy="274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02D9D75-1598-5748-5CC4-2E4CB649401D}"/>
              </a:ext>
            </a:extLst>
          </p:cNvPr>
          <p:cNvSpPr/>
          <p:nvPr/>
        </p:nvSpPr>
        <p:spPr>
          <a:xfrm>
            <a:off x="1809388" y="3322893"/>
            <a:ext cx="9348217" cy="2438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43E3C05-9ECA-39A9-0315-4CEF321F1D76}"/>
              </a:ext>
            </a:extLst>
          </p:cNvPr>
          <p:cNvSpPr/>
          <p:nvPr/>
        </p:nvSpPr>
        <p:spPr>
          <a:xfrm>
            <a:off x="1809388" y="3566718"/>
            <a:ext cx="3539852" cy="3053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0EBCFEF-9072-B796-824B-AA6566BF8DDD}"/>
              </a:ext>
            </a:extLst>
          </p:cNvPr>
          <p:cNvSpPr/>
          <p:nvPr/>
        </p:nvSpPr>
        <p:spPr>
          <a:xfrm>
            <a:off x="6850380" y="4366260"/>
            <a:ext cx="335280" cy="1402080"/>
          </a:xfrm>
          <a:prstGeom prst="ellipse">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93AFFA2E-7599-CE17-80CC-9FB120E5FFAB}"/>
              </a:ext>
            </a:extLst>
          </p:cNvPr>
          <p:cNvCxnSpPr/>
          <p:nvPr/>
        </p:nvCxnSpPr>
        <p:spPr>
          <a:xfrm>
            <a:off x="8267700" y="4366260"/>
            <a:ext cx="3314700" cy="0"/>
          </a:xfrm>
          <a:prstGeom prst="straightConnector1">
            <a:avLst/>
          </a:prstGeom>
          <a:ln>
            <a:solidFill>
              <a:schemeClr val="bg1"/>
            </a:solidFill>
            <a:tailEnd type="triangle"/>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34DD1037-7CFD-81AF-087A-FBDE49985755}"/>
              </a:ext>
            </a:extLst>
          </p:cNvPr>
          <p:cNvCxnSpPr>
            <a:cxnSpLocks/>
          </p:cNvCxnSpPr>
          <p:nvPr/>
        </p:nvCxnSpPr>
        <p:spPr>
          <a:xfrm>
            <a:off x="8252460" y="4198620"/>
            <a:ext cx="0" cy="44958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0" name="Text Placeholder 12">
            <a:extLst>
              <a:ext uri="{FF2B5EF4-FFF2-40B4-BE49-F238E27FC236}">
                <a16:creationId xmlns:a16="http://schemas.microsoft.com/office/drawing/2014/main" id="{91D19BA9-317F-3107-6190-77F905D17EBE}"/>
              </a:ext>
            </a:extLst>
          </p:cNvPr>
          <p:cNvSpPr txBox="1">
            <a:spLocks/>
          </p:cNvSpPr>
          <p:nvPr/>
        </p:nvSpPr>
        <p:spPr>
          <a:xfrm>
            <a:off x="9000332" y="4060229"/>
            <a:ext cx="2157273" cy="363181"/>
          </a:xfrm>
          <a:prstGeom prst="rect">
            <a:avLst/>
          </a:prstGeom>
        </p:spPr>
        <p:txBody>
          <a:bodyPr/>
          <a:lstStyle>
            <a:lvl1pPr marL="2286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tabLst/>
              <a:defRPr sz="2000" kern="1200" spc="-20" baseline="0">
                <a:solidFill>
                  <a:schemeClr val="tx1"/>
                </a:solidFill>
                <a:latin typeface="Helvetica" pitchFamily="2" charset="0"/>
                <a:ea typeface="+mn-ea"/>
                <a:cs typeface="+mn-cs"/>
              </a:defRPr>
            </a:lvl1pPr>
            <a:lvl2pPr marL="6858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600" kern="1200" spc="-20" baseline="0">
                <a:solidFill>
                  <a:schemeClr val="tx1"/>
                </a:solidFill>
                <a:latin typeface="Helvetica" pitchFamily="2" charset="0"/>
                <a:ea typeface="+mn-ea"/>
                <a:cs typeface="+mn-cs"/>
              </a:defRPr>
            </a:lvl2pPr>
            <a:lvl3pPr marL="11430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3pPr>
            <a:lvl4pPr marL="16002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4pPr>
            <a:lvl5pPr marL="2057400" indent="-228600" algn="l" defTabSz="914400" rtl="0" eaLnBrk="1" latinLnBrk="0" hangingPunct="1">
              <a:lnSpc>
                <a:spcPct val="100000"/>
              </a:lnSpc>
              <a:spcBef>
                <a:spcPts val="0"/>
              </a:spcBef>
              <a:spcAft>
                <a:spcPts val="800"/>
              </a:spcAft>
              <a:buClr>
                <a:schemeClr val="accent1"/>
              </a:buClr>
              <a:buFont typeface="Arial" panose="020B0604020202020204" pitchFamily="34" charset="0"/>
              <a:buChar char="•"/>
              <a:defRPr sz="1400" kern="1200" spc="-20" baseline="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200"/>
              </a:spcAft>
              <a:buNone/>
            </a:pPr>
            <a:r>
              <a:rPr lang="en-US" sz="1400" b="1" dirty="0">
                <a:solidFill>
                  <a:schemeClr val="bg1"/>
                </a:solidFill>
                <a:latin typeface="Helvetica"/>
                <a:cs typeface="Helvetica"/>
              </a:rPr>
              <a:t>Particle-free region</a:t>
            </a:r>
          </a:p>
        </p:txBody>
      </p:sp>
    </p:spTree>
    <p:extLst>
      <p:ext uri="{BB962C8B-B14F-4D97-AF65-F5344CB8AC3E}">
        <p14:creationId xmlns:p14="http://schemas.microsoft.com/office/powerpoint/2010/main" val="1675748932"/>
      </p:ext>
    </p:extLst>
  </p:cSld>
  <p:clrMapOvr>
    <a:masterClrMapping/>
  </p:clrMapOvr>
  <mc:AlternateContent xmlns:mc="http://schemas.openxmlformats.org/markup-compatibility/2006" xmlns:p14="http://schemas.microsoft.com/office/powerpoint/2010/main">
    <mc:Choice Requires="p14">
      <p:transition spd="slow" p14:dur="1500">
        <p:split/>
      </p:transition>
    </mc:Choice>
    <mc:Fallback xmlns="">
      <p:transition spd="slow">
        <p:spli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10" presetClass="entr" presetSubtype="0" fill="hold" nodeType="with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par>
                                <p:cTn id="13" presetID="10" presetClass="entr" presetSubtype="0"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fade">
                                      <p:cBhvr>
                                        <p:cTn id="15" dur="500"/>
                                        <p:tgtEl>
                                          <p:spTgt spid="16"/>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xit" presetSubtype="8" fill="hold" grpId="0" nodeType="clickEffect">
                                  <p:stCondLst>
                                    <p:cond delay="0"/>
                                  </p:stCondLst>
                                  <p:childTnLst>
                                    <p:animEffect transition="out" filter="wipe(left)">
                                      <p:cBhvr>
                                        <p:cTn id="19" dur="500"/>
                                        <p:tgtEl>
                                          <p:spTgt spid="11"/>
                                        </p:tgtEl>
                                      </p:cBhvr>
                                    </p:animEffect>
                                    <p:set>
                                      <p:cBhvr>
                                        <p:cTn id="20" dur="1" fill="hold">
                                          <p:stCondLst>
                                            <p:cond delay="499"/>
                                          </p:stCondLst>
                                        </p:cTn>
                                        <p:tgtEl>
                                          <p:spTgt spid="11"/>
                                        </p:tgtEl>
                                        <p:attrNameLst>
                                          <p:attrName>style.visibility</p:attrName>
                                        </p:attrNameLst>
                                      </p:cBhvr>
                                      <p:to>
                                        <p:strVal val="hidden"/>
                                      </p:to>
                                    </p:set>
                                  </p:childTnLst>
                                </p:cTn>
                              </p:par>
                              <p:par>
                                <p:cTn id="21" presetID="35" presetClass="entr" presetSubtype="0" fill="hold" grpId="1" nodeType="with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500"/>
                                        <p:tgtEl>
                                          <p:spTgt spid="14"/>
                                        </p:tgtEl>
                                      </p:cBhvr>
                                    </p:animEffect>
                                    <p:anim calcmode="lin" valueType="num">
                                      <p:cBhvr>
                                        <p:cTn id="24" dur="1500" fill="hold"/>
                                        <p:tgtEl>
                                          <p:spTgt spid="14"/>
                                        </p:tgtEl>
                                        <p:attrNameLst>
                                          <p:attrName>style.rotation</p:attrName>
                                        </p:attrNameLst>
                                      </p:cBhvr>
                                      <p:tavLst>
                                        <p:tav tm="0">
                                          <p:val>
                                            <p:fltVal val="720"/>
                                          </p:val>
                                        </p:tav>
                                        <p:tav tm="100000">
                                          <p:val>
                                            <p:fltVal val="0"/>
                                          </p:val>
                                        </p:tav>
                                      </p:tavLst>
                                    </p:anim>
                                    <p:anim calcmode="lin" valueType="num">
                                      <p:cBhvr>
                                        <p:cTn id="25" dur="1500" fill="hold"/>
                                        <p:tgtEl>
                                          <p:spTgt spid="14"/>
                                        </p:tgtEl>
                                        <p:attrNameLst>
                                          <p:attrName>ppt_h</p:attrName>
                                        </p:attrNameLst>
                                      </p:cBhvr>
                                      <p:tavLst>
                                        <p:tav tm="0">
                                          <p:val>
                                            <p:fltVal val="0"/>
                                          </p:val>
                                        </p:tav>
                                        <p:tav tm="100000">
                                          <p:val>
                                            <p:strVal val="#ppt_h"/>
                                          </p:val>
                                        </p:tav>
                                      </p:tavLst>
                                    </p:anim>
                                    <p:anim calcmode="lin" valueType="num">
                                      <p:cBhvr>
                                        <p:cTn id="26" dur="1500" fill="hold"/>
                                        <p:tgtEl>
                                          <p:spTgt spid="14"/>
                                        </p:tgtEl>
                                        <p:attrNameLst>
                                          <p:attrName>ppt_w</p:attrName>
                                        </p:attrNameLst>
                                      </p:cBhvr>
                                      <p:tavLst>
                                        <p:tav tm="0">
                                          <p:val>
                                            <p:fltVal val="0"/>
                                          </p:val>
                                        </p:tav>
                                        <p:tav tm="100000">
                                          <p:val>
                                            <p:strVal val="#ppt_w"/>
                                          </p:val>
                                        </p:tav>
                                      </p:tavLst>
                                    </p:anim>
                                  </p:childTnLst>
                                </p:cTn>
                              </p:par>
                              <p:par>
                                <p:cTn id="27" presetID="22" presetClass="exit" presetSubtype="8" fill="hold" grpId="0" nodeType="withEffect">
                                  <p:stCondLst>
                                    <p:cond delay="500"/>
                                  </p:stCondLst>
                                  <p:childTnLst>
                                    <p:animEffect transition="out" filter="wipe(left)">
                                      <p:cBhvr>
                                        <p:cTn id="28" dur="1000"/>
                                        <p:tgtEl>
                                          <p:spTgt spid="12"/>
                                        </p:tgtEl>
                                      </p:cBhvr>
                                    </p:animEffect>
                                    <p:set>
                                      <p:cBhvr>
                                        <p:cTn id="29" dur="1" fill="hold">
                                          <p:stCondLst>
                                            <p:cond delay="999"/>
                                          </p:stCondLst>
                                        </p:cTn>
                                        <p:tgtEl>
                                          <p:spTgt spid="12"/>
                                        </p:tgtEl>
                                        <p:attrNameLst>
                                          <p:attrName>style.visibility</p:attrName>
                                        </p:attrNameLst>
                                      </p:cBhvr>
                                      <p:to>
                                        <p:strVal val="hidden"/>
                                      </p:to>
                                    </p:set>
                                  </p:childTnLst>
                                </p:cTn>
                              </p:par>
                              <p:par>
                                <p:cTn id="30" presetID="22" presetClass="exit" presetSubtype="8" fill="hold" grpId="0" nodeType="withEffect">
                                  <p:stCondLst>
                                    <p:cond delay="1500"/>
                                  </p:stCondLst>
                                  <p:childTnLst>
                                    <p:animEffect transition="out" filter="wipe(left)">
                                      <p:cBhvr>
                                        <p:cTn id="31" dur="500"/>
                                        <p:tgtEl>
                                          <p:spTgt spid="13"/>
                                        </p:tgtEl>
                                      </p:cBhvr>
                                    </p:animEffect>
                                    <p:set>
                                      <p:cBhvr>
                                        <p:cTn id="32" dur="1" fill="hold">
                                          <p:stCondLst>
                                            <p:cond delay="499"/>
                                          </p:stCondLst>
                                        </p:cTn>
                                        <p:tgtEl>
                                          <p:spTgt spid="13"/>
                                        </p:tgtEl>
                                        <p:attrNameLst>
                                          <p:attrName>style.visibility</p:attrName>
                                        </p:attrNameLst>
                                      </p:cBhvr>
                                      <p:to>
                                        <p:strVal val="hidden"/>
                                      </p:to>
                                    </p:set>
                                  </p:childTnLst>
                                </p:cTn>
                              </p:par>
                            </p:childTnLst>
                          </p:cTn>
                        </p:par>
                        <p:par>
                          <p:cTn id="33" fill="hold">
                            <p:stCondLst>
                              <p:cond delay="2000"/>
                            </p:stCondLst>
                            <p:childTnLst>
                              <p:par>
                                <p:cTn id="34" presetID="35" presetClass="emph" presetSubtype="0" repeatCount="4000" fill="hold" grpId="2" nodeType="afterEffect">
                                  <p:stCondLst>
                                    <p:cond delay="0"/>
                                  </p:stCondLst>
                                  <p:childTnLst>
                                    <p:anim calcmode="discrete" valueType="str">
                                      <p:cBhvr>
                                        <p:cTn id="35" dur="5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1" animBg="1"/>
      <p:bldP spid="14" grpId="2" animBg="1"/>
      <p:bldP spid="2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976A8E-E628-A798-EF3F-E8A8806E1848}"/>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3914A9B4-4B4F-FED3-16CC-B73212FAA4A6}"/>
              </a:ext>
            </a:extLst>
          </p:cNvPr>
          <p:cNvSpPr>
            <a:spLocks noGrp="1"/>
          </p:cNvSpPr>
          <p:nvPr>
            <p:ph type="title"/>
          </p:nvPr>
        </p:nvSpPr>
        <p:spPr/>
        <p:txBody>
          <a:bodyPr/>
          <a:lstStyle/>
          <a:p>
            <a:r>
              <a:rPr lang="en-US" dirty="0" err="1"/>
              <a:t>Diaporama</a:t>
            </a:r>
            <a:endParaRPr lang="en-US" dirty="0"/>
          </a:p>
        </p:txBody>
      </p:sp>
      <p:sp>
        <p:nvSpPr>
          <p:cNvPr id="4" name="Text Placeholder 3">
            <a:extLst>
              <a:ext uri="{FF2B5EF4-FFF2-40B4-BE49-F238E27FC236}">
                <a16:creationId xmlns:a16="http://schemas.microsoft.com/office/drawing/2014/main" id="{13662E1D-07D3-B2F4-7546-8CDB4B3C9272}"/>
              </a:ext>
            </a:extLst>
          </p:cNvPr>
          <p:cNvSpPr>
            <a:spLocks noGrp="1"/>
          </p:cNvSpPr>
          <p:nvPr>
            <p:ph type="body" sz="quarter" idx="37"/>
          </p:nvPr>
        </p:nvSpPr>
        <p:spPr/>
        <p:txBody>
          <a:bodyPr/>
          <a:lstStyle/>
          <a:p>
            <a:endParaRPr lang="en-US" dirty="0"/>
          </a:p>
        </p:txBody>
      </p:sp>
      <p:sp>
        <p:nvSpPr>
          <p:cNvPr id="5" name="Footer Placeholder 4">
            <a:extLst>
              <a:ext uri="{FF2B5EF4-FFF2-40B4-BE49-F238E27FC236}">
                <a16:creationId xmlns:a16="http://schemas.microsoft.com/office/drawing/2014/main" id="{46653015-7969-40C9-EFF0-7CFE08FDA510}"/>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204D2544-D15F-8702-F860-173302883C8C}"/>
              </a:ext>
            </a:extLst>
          </p:cNvPr>
          <p:cNvSpPr>
            <a:spLocks noGrp="1"/>
          </p:cNvSpPr>
          <p:nvPr>
            <p:ph type="sldNum" sz="quarter" idx="40"/>
          </p:nvPr>
        </p:nvSpPr>
        <p:spPr/>
        <p:txBody>
          <a:bodyPr/>
          <a:lstStyle/>
          <a:p>
            <a:fld id="{F4BAA12D-5F28-3140-935A-44BF4B54B6B6}" type="slidenum">
              <a:rPr lang="en-US" smtClean="0"/>
              <a:pPr/>
              <a:t>27</a:t>
            </a:fld>
            <a:endParaRPr lang="en-US" dirty="0"/>
          </a:p>
        </p:txBody>
      </p:sp>
      <p:pic>
        <p:nvPicPr>
          <p:cNvPr id="8" name="Picture 7">
            <a:extLst>
              <a:ext uri="{FF2B5EF4-FFF2-40B4-BE49-F238E27FC236}">
                <a16:creationId xmlns:a16="http://schemas.microsoft.com/office/drawing/2014/main" id="{38BD87A8-585C-664F-01BE-A3B1F4CE574B}"/>
              </a:ext>
            </a:extLst>
          </p:cNvPr>
          <p:cNvPicPr>
            <a:picLocks noChangeAspect="1"/>
          </p:cNvPicPr>
          <p:nvPr/>
        </p:nvPicPr>
        <p:blipFill>
          <a:blip r:embed="rId2"/>
          <a:stretch>
            <a:fillRect/>
          </a:stretch>
        </p:blipFill>
        <p:spPr>
          <a:xfrm rot="10800000">
            <a:off x="2095197" y="1540253"/>
            <a:ext cx="8262142" cy="4647454"/>
          </a:xfrm>
          <a:prstGeom prst="rect">
            <a:avLst/>
          </a:prstGeom>
        </p:spPr>
      </p:pic>
    </p:spTree>
    <p:extLst>
      <p:ext uri="{BB962C8B-B14F-4D97-AF65-F5344CB8AC3E}">
        <p14:creationId xmlns:p14="http://schemas.microsoft.com/office/powerpoint/2010/main" val="5871236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71526-3B71-B639-1870-FDA76DAD39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678B656-96F0-67FB-80F0-62F53FAB3EEA}"/>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69E04F6D-3777-B6E9-F06C-C76ADB0FA9EC}"/>
              </a:ext>
            </a:extLst>
          </p:cNvPr>
          <p:cNvSpPr>
            <a:spLocks noGrp="1"/>
          </p:cNvSpPr>
          <p:nvPr>
            <p:ph type="title"/>
          </p:nvPr>
        </p:nvSpPr>
        <p:spPr/>
        <p:txBody>
          <a:bodyPr/>
          <a:lstStyle/>
          <a:p>
            <a:r>
              <a:rPr lang="en-US" dirty="0" err="1"/>
              <a:t>Diaporama</a:t>
            </a:r>
            <a:endParaRPr lang="en-US" dirty="0"/>
          </a:p>
        </p:txBody>
      </p:sp>
      <p:sp>
        <p:nvSpPr>
          <p:cNvPr id="4" name="Text Placeholder 3">
            <a:extLst>
              <a:ext uri="{FF2B5EF4-FFF2-40B4-BE49-F238E27FC236}">
                <a16:creationId xmlns:a16="http://schemas.microsoft.com/office/drawing/2014/main" id="{62EBD020-74DE-5138-ECA1-8EA6E3448500}"/>
              </a:ext>
            </a:extLst>
          </p:cNvPr>
          <p:cNvSpPr>
            <a:spLocks noGrp="1"/>
          </p:cNvSpPr>
          <p:nvPr>
            <p:ph type="body" sz="quarter" idx="37"/>
          </p:nvPr>
        </p:nvSpPr>
        <p:spPr/>
        <p:txBody>
          <a:bodyPr/>
          <a:lstStyle/>
          <a:p>
            <a:endParaRPr lang="en-US" dirty="0"/>
          </a:p>
        </p:txBody>
      </p:sp>
      <p:sp>
        <p:nvSpPr>
          <p:cNvPr id="5" name="Footer Placeholder 4">
            <a:extLst>
              <a:ext uri="{FF2B5EF4-FFF2-40B4-BE49-F238E27FC236}">
                <a16:creationId xmlns:a16="http://schemas.microsoft.com/office/drawing/2014/main" id="{8C393E80-A2C6-7ED8-C08A-4693965853FA}"/>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420A3EDF-CDB0-1E2E-5DAD-1DF693AEF735}"/>
              </a:ext>
            </a:extLst>
          </p:cNvPr>
          <p:cNvSpPr>
            <a:spLocks noGrp="1"/>
          </p:cNvSpPr>
          <p:nvPr>
            <p:ph type="sldNum" sz="quarter" idx="40"/>
          </p:nvPr>
        </p:nvSpPr>
        <p:spPr/>
        <p:txBody>
          <a:bodyPr/>
          <a:lstStyle/>
          <a:p>
            <a:fld id="{F4BAA12D-5F28-3140-935A-44BF4B54B6B6}" type="slidenum">
              <a:rPr lang="en-US" smtClean="0"/>
              <a:pPr/>
              <a:t>28</a:t>
            </a:fld>
            <a:endParaRPr lang="en-US" dirty="0"/>
          </a:p>
        </p:txBody>
      </p:sp>
      <p:pic>
        <p:nvPicPr>
          <p:cNvPr id="12" name="Picture 11">
            <a:extLst>
              <a:ext uri="{FF2B5EF4-FFF2-40B4-BE49-F238E27FC236}">
                <a16:creationId xmlns:a16="http://schemas.microsoft.com/office/drawing/2014/main" id="{FFEE9915-B232-F649-AA03-CD12F5923B75}"/>
              </a:ext>
            </a:extLst>
          </p:cNvPr>
          <p:cNvPicPr>
            <a:picLocks noChangeAspect="1"/>
          </p:cNvPicPr>
          <p:nvPr/>
        </p:nvPicPr>
        <p:blipFill>
          <a:blip r:embed="rId2"/>
          <a:stretch>
            <a:fillRect/>
          </a:stretch>
        </p:blipFill>
        <p:spPr>
          <a:xfrm>
            <a:off x="2273405" y="1540253"/>
            <a:ext cx="8330117" cy="4685690"/>
          </a:xfrm>
          <a:prstGeom prst="rect">
            <a:avLst/>
          </a:prstGeom>
        </p:spPr>
      </p:pic>
    </p:spTree>
    <p:extLst>
      <p:ext uri="{BB962C8B-B14F-4D97-AF65-F5344CB8AC3E}">
        <p14:creationId xmlns:p14="http://schemas.microsoft.com/office/powerpoint/2010/main" val="1010921038"/>
      </p:ext>
    </p:extLst>
  </p:cSld>
  <p:clrMapOvr>
    <a:masterClrMapping/>
  </p:clrMapOvr>
  <p:transition spd="slow">
    <p:push/>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C5A3F1-9CC2-2D60-4243-22CBD2599F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DA88BDE-712D-8796-8EE7-3ED129FA676A}"/>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BA16ACB9-D8DB-A97A-FABB-A2E33642853B}"/>
              </a:ext>
            </a:extLst>
          </p:cNvPr>
          <p:cNvSpPr>
            <a:spLocks noGrp="1"/>
          </p:cNvSpPr>
          <p:nvPr>
            <p:ph type="title"/>
          </p:nvPr>
        </p:nvSpPr>
        <p:spPr/>
        <p:txBody>
          <a:bodyPr/>
          <a:lstStyle/>
          <a:p>
            <a:r>
              <a:rPr lang="en-US" dirty="0" err="1"/>
              <a:t>Diaporama</a:t>
            </a:r>
            <a:endParaRPr lang="en-US" dirty="0"/>
          </a:p>
        </p:txBody>
      </p:sp>
      <p:sp>
        <p:nvSpPr>
          <p:cNvPr id="4" name="Text Placeholder 3">
            <a:extLst>
              <a:ext uri="{FF2B5EF4-FFF2-40B4-BE49-F238E27FC236}">
                <a16:creationId xmlns:a16="http://schemas.microsoft.com/office/drawing/2014/main" id="{8B47455C-8B30-CBBA-035D-259C33B222D6}"/>
              </a:ext>
            </a:extLst>
          </p:cNvPr>
          <p:cNvSpPr>
            <a:spLocks noGrp="1"/>
          </p:cNvSpPr>
          <p:nvPr>
            <p:ph type="body" sz="quarter" idx="37"/>
          </p:nvPr>
        </p:nvSpPr>
        <p:spPr/>
        <p:txBody>
          <a:bodyPr/>
          <a:lstStyle/>
          <a:p>
            <a:endParaRPr lang="en-US" dirty="0"/>
          </a:p>
        </p:txBody>
      </p:sp>
      <p:sp>
        <p:nvSpPr>
          <p:cNvPr id="5" name="Footer Placeholder 4">
            <a:extLst>
              <a:ext uri="{FF2B5EF4-FFF2-40B4-BE49-F238E27FC236}">
                <a16:creationId xmlns:a16="http://schemas.microsoft.com/office/drawing/2014/main" id="{88D12CC7-11AC-D6FB-4943-C54152FE1E8B}"/>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7D54DF20-A6EC-5F88-11A3-C5ABC8842F2B}"/>
              </a:ext>
            </a:extLst>
          </p:cNvPr>
          <p:cNvSpPr>
            <a:spLocks noGrp="1"/>
          </p:cNvSpPr>
          <p:nvPr>
            <p:ph type="sldNum" sz="quarter" idx="40"/>
          </p:nvPr>
        </p:nvSpPr>
        <p:spPr/>
        <p:txBody>
          <a:bodyPr/>
          <a:lstStyle/>
          <a:p>
            <a:fld id="{F4BAA12D-5F28-3140-935A-44BF4B54B6B6}" type="slidenum">
              <a:rPr lang="en-US" smtClean="0"/>
              <a:pPr/>
              <a:t>29</a:t>
            </a:fld>
            <a:endParaRPr lang="en-US" dirty="0"/>
          </a:p>
        </p:txBody>
      </p:sp>
      <p:pic>
        <p:nvPicPr>
          <p:cNvPr id="14" name="Picture 13">
            <a:extLst>
              <a:ext uri="{FF2B5EF4-FFF2-40B4-BE49-F238E27FC236}">
                <a16:creationId xmlns:a16="http://schemas.microsoft.com/office/drawing/2014/main" id="{915CF0B2-97F4-847B-4F84-BEB667DE6BA4}"/>
              </a:ext>
            </a:extLst>
          </p:cNvPr>
          <p:cNvPicPr>
            <a:picLocks noChangeAspect="1"/>
          </p:cNvPicPr>
          <p:nvPr/>
        </p:nvPicPr>
        <p:blipFill>
          <a:blip r:embed="rId2"/>
          <a:stretch>
            <a:fillRect/>
          </a:stretch>
        </p:blipFill>
        <p:spPr>
          <a:xfrm>
            <a:off x="2029225" y="1540253"/>
            <a:ext cx="8276561" cy="4655566"/>
          </a:xfrm>
          <a:prstGeom prst="rect">
            <a:avLst/>
          </a:prstGeom>
        </p:spPr>
      </p:pic>
    </p:spTree>
    <p:extLst>
      <p:ext uri="{BB962C8B-B14F-4D97-AF65-F5344CB8AC3E}">
        <p14:creationId xmlns:p14="http://schemas.microsoft.com/office/powerpoint/2010/main" val="910974843"/>
      </p:ext>
    </p:extLst>
  </p:cSld>
  <p:clrMapOvr>
    <a:masterClrMapping/>
  </p:clrMapOvr>
  <p:transition spd="slow">
    <p:push/>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92A049-DC75-6D1F-6852-CD1B75BC532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184419-433C-A90A-F318-AFFE1FBCF088}"/>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A84FC313-8884-938A-2E67-3A23C9C94D3D}"/>
              </a:ext>
            </a:extLst>
          </p:cNvPr>
          <p:cNvSpPr>
            <a:spLocks noGrp="1"/>
          </p:cNvSpPr>
          <p:nvPr>
            <p:ph type="title"/>
          </p:nvPr>
        </p:nvSpPr>
        <p:spPr/>
        <p:txBody>
          <a:bodyPr/>
          <a:lstStyle/>
          <a:p>
            <a:r>
              <a:rPr lang="en-US" dirty="0" err="1"/>
              <a:t>Diaporama</a:t>
            </a:r>
            <a:endParaRPr lang="en-US" dirty="0"/>
          </a:p>
        </p:txBody>
      </p:sp>
      <p:sp>
        <p:nvSpPr>
          <p:cNvPr id="4" name="Text Placeholder 3">
            <a:extLst>
              <a:ext uri="{FF2B5EF4-FFF2-40B4-BE49-F238E27FC236}">
                <a16:creationId xmlns:a16="http://schemas.microsoft.com/office/drawing/2014/main" id="{157E4980-FF84-E720-7BE6-EE92EFBBE78C}"/>
              </a:ext>
            </a:extLst>
          </p:cNvPr>
          <p:cNvSpPr>
            <a:spLocks noGrp="1"/>
          </p:cNvSpPr>
          <p:nvPr>
            <p:ph type="body" sz="quarter" idx="37"/>
          </p:nvPr>
        </p:nvSpPr>
        <p:spPr/>
        <p:txBody>
          <a:bodyPr/>
          <a:lstStyle/>
          <a:p>
            <a:endParaRPr lang="en-US" dirty="0"/>
          </a:p>
        </p:txBody>
      </p:sp>
      <p:sp>
        <p:nvSpPr>
          <p:cNvPr id="5" name="Footer Placeholder 4">
            <a:extLst>
              <a:ext uri="{FF2B5EF4-FFF2-40B4-BE49-F238E27FC236}">
                <a16:creationId xmlns:a16="http://schemas.microsoft.com/office/drawing/2014/main" id="{010EEA93-8BA0-26FF-53A5-E214DF9E6052}"/>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C9650D21-0FA5-589A-FFB7-704BA9AED3B8}"/>
              </a:ext>
            </a:extLst>
          </p:cNvPr>
          <p:cNvSpPr>
            <a:spLocks noGrp="1"/>
          </p:cNvSpPr>
          <p:nvPr>
            <p:ph type="sldNum" sz="quarter" idx="40"/>
          </p:nvPr>
        </p:nvSpPr>
        <p:spPr/>
        <p:txBody>
          <a:bodyPr/>
          <a:lstStyle/>
          <a:p>
            <a:fld id="{F4BAA12D-5F28-3140-935A-44BF4B54B6B6}" type="slidenum">
              <a:rPr lang="en-US" smtClean="0"/>
              <a:pPr/>
              <a:t>30</a:t>
            </a:fld>
            <a:endParaRPr lang="en-US" dirty="0"/>
          </a:p>
        </p:txBody>
      </p:sp>
      <p:pic>
        <p:nvPicPr>
          <p:cNvPr id="9" name="Picture 8">
            <a:extLst>
              <a:ext uri="{FF2B5EF4-FFF2-40B4-BE49-F238E27FC236}">
                <a16:creationId xmlns:a16="http://schemas.microsoft.com/office/drawing/2014/main" id="{71A9CA48-44B7-2AAC-77AA-22B845ED4BB5}"/>
              </a:ext>
            </a:extLst>
          </p:cNvPr>
          <p:cNvPicPr>
            <a:picLocks noChangeAspect="1"/>
          </p:cNvPicPr>
          <p:nvPr/>
        </p:nvPicPr>
        <p:blipFill>
          <a:blip r:embed="rId2"/>
          <a:stretch>
            <a:fillRect/>
          </a:stretch>
        </p:blipFill>
        <p:spPr>
          <a:xfrm>
            <a:off x="1985861" y="1571913"/>
            <a:ext cx="8220277" cy="4623906"/>
          </a:xfrm>
          <a:prstGeom prst="rect">
            <a:avLst/>
          </a:prstGeom>
        </p:spPr>
      </p:pic>
    </p:spTree>
    <p:extLst>
      <p:ext uri="{BB962C8B-B14F-4D97-AF65-F5344CB8AC3E}">
        <p14:creationId xmlns:p14="http://schemas.microsoft.com/office/powerpoint/2010/main" val="3121963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F21DB7-82E1-4E66-A271-567F04EFFCC5}"/>
              </a:ext>
            </a:extLst>
          </p:cNvPr>
          <p:cNvSpPr>
            <a:spLocks noGrp="1"/>
          </p:cNvSpPr>
          <p:nvPr>
            <p:ph type="body" sz="quarter" idx="10"/>
          </p:nvPr>
        </p:nvSpPr>
        <p:spPr/>
        <p:txBody>
          <a:bodyPr/>
          <a:lstStyle/>
          <a:p>
            <a:endParaRPr lang="en-US" dirty="0"/>
          </a:p>
        </p:txBody>
      </p:sp>
      <p:sp>
        <p:nvSpPr>
          <p:cNvPr id="3" name="Title 2">
            <a:extLst>
              <a:ext uri="{FF2B5EF4-FFF2-40B4-BE49-F238E27FC236}">
                <a16:creationId xmlns:a16="http://schemas.microsoft.com/office/drawing/2014/main" id="{AACAC1EA-E120-D38D-E1BB-FD37FD454F7B}"/>
              </a:ext>
            </a:extLst>
          </p:cNvPr>
          <p:cNvSpPr>
            <a:spLocks noGrp="1"/>
          </p:cNvSpPr>
          <p:nvPr>
            <p:ph type="title"/>
          </p:nvPr>
        </p:nvSpPr>
        <p:spPr/>
        <p:txBody>
          <a:bodyPr/>
          <a:lstStyle/>
          <a:p>
            <a:r>
              <a:rPr lang="en-US" dirty="0" err="1"/>
              <a:t>Diaporama</a:t>
            </a:r>
            <a:endParaRPr lang="en-US" dirty="0"/>
          </a:p>
        </p:txBody>
      </p:sp>
      <p:sp>
        <p:nvSpPr>
          <p:cNvPr id="4" name="Text Placeholder 3">
            <a:extLst>
              <a:ext uri="{FF2B5EF4-FFF2-40B4-BE49-F238E27FC236}">
                <a16:creationId xmlns:a16="http://schemas.microsoft.com/office/drawing/2014/main" id="{98786B84-FFC2-2A8E-311C-3722DB444908}"/>
              </a:ext>
            </a:extLst>
          </p:cNvPr>
          <p:cNvSpPr>
            <a:spLocks noGrp="1"/>
          </p:cNvSpPr>
          <p:nvPr>
            <p:ph type="body" sz="quarter" idx="37"/>
          </p:nvPr>
        </p:nvSpPr>
        <p:spPr/>
        <p:txBody>
          <a:bodyPr/>
          <a:lstStyle/>
          <a:p>
            <a:endParaRPr lang="en-US"/>
          </a:p>
        </p:txBody>
      </p:sp>
      <p:sp>
        <p:nvSpPr>
          <p:cNvPr id="5" name="Footer Placeholder 4">
            <a:extLst>
              <a:ext uri="{FF2B5EF4-FFF2-40B4-BE49-F238E27FC236}">
                <a16:creationId xmlns:a16="http://schemas.microsoft.com/office/drawing/2014/main" id="{CCCC169A-0420-C026-C307-64A5332A18D8}"/>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BB5CB5AF-4FE2-3647-0630-99C795C549F3}"/>
              </a:ext>
            </a:extLst>
          </p:cNvPr>
          <p:cNvSpPr>
            <a:spLocks noGrp="1"/>
          </p:cNvSpPr>
          <p:nvPr>
            <p:ph type="sldNum" sz="quarter" idx="40"/>
          </p:nvPr>
        </p:nvSpPr>
        <p:spPr/>
        <p:txBody>
          <a:bodyPr/>
          <a:lstStyle/>
          <a:p>
            <a:fld id="{F4BAA12D-5F28-3140-935A-44BF4B54B6B6}" type="slidenum">
              <a:rPr lang="en-US" smtClean="0"/>
              <a:pPr/>
              <a:t>31</a:t>
            </a:fld>
            <a:endParaRPr lang="en-US" dirty="0"/>
          </a:p>
        </p:txBody>
      </p:sp>
      <p:pic>
        <p:nvPicPr>
          <p:cNvPr id="8" name="Picture 7">
            <a:extLst>
              <a:ext uri="{FF2B5EF4-FFF2-40B4-BE49-F238E27FC236}">
                <a16:creationId xmlns:a16="http://schemas.microsoft.com/office/drawing/2014/main" id="{B4EFB8F7-228F-4ADB-D76B-FACDA97A06C0}"/>
              </a:ext>
            </a:extLst>
          </p:cNvPr>
          <p:cNvPicPr>
            <a:picLocks noChangeAspect="1"/>
          </p:cNvPicPr>
          <p:nvPr/>
        </p:nvPicPr>
        <p:blipFill>
          <a:blip r:embed="rId2"/>
          <a:stretch>
            <a:fillRect/>
          </a:stretch>
        </p:blipFill>
        <p:spPr>
          <a:xfrm>
            <a:off x="1957719" y="1540253"/>
            <a:ext cx="8276562" cy="4655566"/>
          </a:xfrm>
          <a:prstGeom prst="rect">
            <a:avLst/>
          </a:prstGeom>
        </p:spPr>
      </p:pic>
    </p:spTree>
    <p:extLst>
      <p:ext uri="{BB962C8B-B14F-4D97-AF65-F5344CB8AC3E}">
        <p14:creationId xmlns:p14="http://schemas.microsoft.com/office/powerpoint/2010/main" val="3943651024"/>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2221256-A315-F473-6262-84C9F234EB00}"/>
              </a:ext>
            </a:extLst>
          </p:cNvPr>
          <p:cNvSpPr>
            <a:spLocks noGrp="1"/>
          </p:cNvSpPr>
          <p:nvPr>
            <p:ph type="body" sz="quarter" idx="10"/>
          </p:nvPr>
        </p:nvSpPr>
        <p:spPr>
          <a:xfrm>
            <a:off x="1163212" y="1540253"/>
            <a:ext cx="6534619" cy="4655566"/>
          </a:xfrm>
        </p:spPr>
        <p:txBody>
          <a:bodyPr/>
          <a:lstStyle/>
          <a:p>
            <a:r>
              <a:rPr lang="en-US" sz="2400" dirty="0"/>
              <a:t>Warm Front End beam commissioning starts in 1 year from now</a:t>
            </a:r>
          </a:p>
        </p:txBody>
      </p:sp>
      <p:sp>
        <p:nvSpPr>
          <p:cNvPr id="3" name="Title 2">
            <a:extLst>
              <a:ext uri="{FF2B5EF4-FFF2-40B4-BE49-F238E27FC236}">
                <a16:creationId xmlns:a16="http://schemas.microsoft.com/office/drawing/2014/main" id="{6CECB136-4686-DE7E-BABC-7BDDFFE2E61B}"/>
              </a:ext>
            </a:extLst>
          </p:cNvPr>
          <p:cNvSpPr>
            <a:spLocks noGrp="1"/>
          </p:cNvSpPr>
          <p:nvPr>
            <p:ph type="title"/>
          </p:nvPr>
        </p:nvSpPr>
        <p:spPr/>
        <p:txBody>
          <a:bodyPr/>
          <a:lstStyle/>
          <a:p>
            <a:r>
              <a:rPr lang="en-US" dirty="0"/>
              <a:t>Outlook</a:t>
            </a:r>
          </a:p>
        </p:txBody>
      </p:sp>
      <p:sp>
        <p:nvSpPr>
          <p:cNvPr id="4" name="Text Placeholder 3">
            <a:extLst>
              <a:ext uri="{FF2B5EF4-FFF2-40B4-BE49-F238E27FC236}">
                <a16:creationId xmlns:a16="http://schemas.microsoft.com/office/drawing/2014/main" id="{CB28EB37-6156-F48B-DE1E-05CDFA7E024D}"/>
              </a:ext>
            </a:extLst>
          </p:cNvPr>
          <p:cNvSpPr>
            <a:spLocks noGrp="1"/>
          </p:cNvSpPr>
          <p:nvPr>
            <p:ph type="body" sz="quarter" idx="37"/>
          </p:nvPr>
        </p:nvSpPr>
        <p:spPr/>
        <p:txBody>
          <a:bodyPr/>
          <a:lstStyle/>
          <a:p>
            <a:endParaRPr lang="en-US"/>
          </a:p>
        </p:txBody>
      </p:sp>
      <p:sp>
        <p:nvSpPr>
          <p:cNvPr id="5" name="Footer Placeholder 4">
            <a:extLst>
              <a:ext uri="{FF2B5EF4-FFF2-40B4-BE49-F238E27FC236}">
                <a16:creationId xmlns:a16="http://schemas.microsoft.com/office/drawing/2014/main" id="{1ED1546E-F97D-78FC-A553-242E92DEA5F9}"/>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F36D2C41-A653-DD08-9BBF-D7C795F2565B}"/>
              </a:ext>
            </a:extLst>
          </p:cNvPr>
          <p:cNvSpPr>
            <a:spLocks noGrp="1"/>
          </p:cNvSpPr>
          <p:nvPr>
            <p:ph type="sldNum" sz="quarter" idx="40"/>
          </p:nvPr>
        </p:nvSpPr>
        <p:spPr/>
        <p:txBody>
          <a:bodyPr/>
          <a:lstStyle/>
          <a:p>
            <a:fld id="{F4BAA12D-5F28-3140-935A-44BF4B54B6B6}" type="slidenum">
              <a:rPr lang="en-US" smtClean="0"/>
              <a:pPr/>
              <a:t>32</a:t>
            </a:fld>
            <a:endParaRPr lang="en-US" dirty="0"/>
          </a:p>
        </p:txBody>
      </p:sp>
      <p:pic>
        <p:nvPicPr>
          <p:cNvPr id="9" name="Picture 8">
            <a:extLst>
              <a:ext uri="{FF2B5EF4-FFF2-40B4-BE49-F238E27FC236}">
                <a16:creationId xmlns:a16="http://schemas.microsoft.com/office/drawing/2014/main" id="{582135E4-C6C7-A547-DB07-E16F72201826}"/>
              </a:ext>
            </a:extLst>
          </p:cNvPr>
          <p:cNvPicPr>
            <a:picLocks noChangeAspect="1"/>
          </p:cNvPicPr>
          <p:nvPr/>
        </p:nvPicPr>
        <p:blipFill>
          <a:blip r:embed="rId2"/>
          <a:stretch>
            <a:fillRect/>
          </a:stretch>
        </p:blipFill>
        <p:spPr>
          <a:xfrm rot="5400000">
            <a:off x="7286317" y="2624213"/>
            <a:ext cx="4955248" cy="2787328"/>
          </a:xfrm>
          <a:prstGeom prst="rect">
            <a:avLst/>
          </a:prstGeom>
        </p:spPr>
      </p:pic>
    </p:spTree>
    <p:extLst>
      <p:ext uri="{BB962C8B-B14F-4D97-AF65-F5344CB8AC3E}">
        <p14:creationId xmlns:p14="http://schemas.microsoft.com/office/powerpoint/2010/main" val="3307834529"/>
      </p:ext>
    </p:extLst>
  </p:cSld>
  <p:clrMapOvr>
    <a:masterClrMapping/>
  </p:clrMapOvr>
  <mc:AlternateContent xmlns:mc="http://schemas.openxmlformats.org/markup-compatibility/2006">
    <mc:Choice xmlns:p14="http://schemas.microsoft.com/office/powerpoint/2010/main" Requires="p14">
      <p:transition spd="slow" p14:dur="900">
        <p14:warp dir="in"/>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518DA91-1392-523D-FA27-5430149F417D}"/>
              </a:ext>
            </a:extLst>
          </p:cNvPr>
          <p:cNvSpPr>
            <a:spLocks noGrp="1"/>
          </p:cNvSpPr>
          <p:nvPr>
            <p:ph type="body" sz="quarter" idx="10"/>
          </p:nvPr>
        </p:nvSpPr>
        <p:spPr>
          <a:xfrm>
            <a:off x="1163213" y="1540253"/>
            <a:ext cx="9994392" cy="1150193"/>
          </a:xfrm>
        </p:spPr>
        <p:txBody>
          <a:bodyPr/>
          <a:lstStyle/>
          <a:p>
            <a:pPr marL="0" indent="0">
              <a:buNone/>
            </a:pPr>
            <a:r>
              <a:rPr lang="en-US" dirty="0"/>
              <a:t>This manuscript has been authored by Fermi Forward Discovery Group, LLC under Contract No. 89243024CSC000002 with the U.S. Department of Energy, Office of Science, Office of High Energy Physics</a:t>
            </a:r>
          </a:p>
        </p:txBody>
      </p:sp>
      <p:sp>
        <p:nvSpPr>
          <p:cNvPr id="3" name="Title 2">
            <a:extLst>
              <a:ext uri="{FF2B5EF4-FFF2-40B4-BE49-F238E27FC236}">
                <a16:creationId xmlns:a16="http://schemas.microsoft.com/office/drawing/2014/main" id="{03F767B6-BB15-1581-5DA2-C8F4599F3F71}"/>
              </a:ext>
            </a:extLst>
          </p:cNvPr>
          <p:cNvSpPr>
            <a:spLocks noGrp="1"/>
          </p:cNvSpPr>
          <p:nvPr>
            <p:ph type="title"/>
          </p:nvPr>
        </p:nvSpPr>
        <p:spPr/>
        <p:txBody>
          <a:bodyPr/>
          <a:lstStyle/>
          <a:p>
            <a:r>
              <a:rPr lang="en-US" dirty="0"/>
              <a:t>Acknowledgement</a:t>
            </a:r>
          </a:p>
        </p:txBody>
      </p:sp>
      <p:sp>
        <p:nvSpPr>
          <p:cNvPr id="4" name="Text Placeholder 3">
            <a:extLst>
              <a:ext uri="{FF2B5EF4-FFF2-40B4-BE49-F238E27FC236}">
                <a16:creationId xmlns:a16="http://schemas.microsoft.com/office/drawing/2014/main" id="{1A115A2B-1D2E-581D-7919-5B089E4B84D3}"/>
              </a:ext>
            </a:extLst>
          </p:cNvPr>
          <p:cNvSpPr>
            <a:spLocks noGrp="1"/>
          </p:cNvSpPr>
          <p:nvPr>
            <p:ph type="body" sz="quarter" idx="37"/>
          </p:nvPr>
        </p:nvSpPr>
        <p:spPr/>
        <p:txBody>
          <a:bodyPr/>
          <a:lstStyle/>
          <a:p>
            <a:endParaRPr lang="en-US" dirty="0"/>
          </a:p>
        </p:txBody>
      </p:sp>
      <p:sp>
        <p:nvSpPr>
          <p:cNvPr id="5" name="Footer Placeholder 4">
            <a:extLst>
              <a:ext uri="{FF2B5EF4-FFF2-40B4-BE49-F238E27FC236}">
                <a16:creationId xmlns:a16="http://schemas.microsoft.com/office/drawing/2014/main" id="{BD56E65C-E450-4F43-E4C9-18A7ACDF4F59}"/>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
        <p:nvSpPr>
          <p:cNvPr id="6" name="Slide Number Placeholder 5">
            <a:extLst>
              <a:ext uri="{FF2B5EF4-FFF2-40B4-BE49-F238E27FC236}">
                <a16:creationId xmlns:a16="http://schemas.microsoft.com/office/drawing/2014/main" id="{4AAEC573-ECBF-4E85-B0E8-5D30FE61A003}"/>
              </a:ext>
            </a:extLst>
          </p:cNvPr>
          <p:cNvSpPr>
            <a:spLocks noGrp="1"/>
          </p:cNvSpPr>
          <p:nvPr>
            <p:ph type="sldNum" sz="quarter" idx="40"/>
          </p:nvPr>
        </p:nvSpPr>
        <p:spPr/>
        <p:txBody>
          <a:bodyPr/>
          <a:lstStyle/>
          <a:p>
            <a:fld id="{F4BAA12D-5F28-3140-935A-44BF4B54B6B6}" type="slidenum">
              <a:rPr lang="en-US" smtClean="0"/>
              <a:pPr/>
              <a:t>33</a:t>
            </a:fld>
            <a:endParaRPr lang="en-US" dirty="0"/>
          </a:p>
        </p:txBody>
      </p:sp>
      <p:sp>
        <p:nvSpPr>
          <p:cNvPr id="7" name="Rectangle 6">
            <a:extLst>
              <a:ext uri="{FF2B5EF4-FFF2-40B4-BE49-F238E27FC236}">
                <a16:creationId xmlns:a16="http://schemas.microsoft.com/office/drawing/2014/main" id="{1E59692D-302B-DFE0-F3DA-8179B03B3608}"/>
              </a:ext>
            </a:extLst>
          </p:cNvPr>
          <p:cNvSpPr/>
          <p:nvPr/>
        </p:nvSpPr>
        <p:spPr>
          <a:xfrm>
            <a:off x="2954215" y="3209860"/>
            <a:ext cx="5213704" cy="1217803"/>
          </a:xfrm>
          <a:prstGeom prst="rect">
            <a:avLst/>
          </a:prstGeom>
          <a:noFill/>
        </p:spPr>
        <p:txBody>
          <a:bodyPr wrap="square" lIns="91440" tIns="45720" rIns="91440" bIns="45720">
            <a:spAutoFit/>
          </a:bodyPr>
          <a:lstStyle/>
          <a:p>
            <a:pPr algn="ctr"/>
            <a:r>
              <a:rPr lang="en-US" sz="72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Thank you</a:t>
            </a:r>
          </a:p>
        </p:txBody>
      </p:sp>
    </p:spTree>
    <p:extLst>
      <p:ext uri="{BB962C8B-B14F-4D97-AF65-F5344CB8AC3E}">
        <p14:creationId xmlns:p14="http://schemas.microsoft.com/office/powerpoint/2010/main" val="3703885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10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style.rotation</p:attrName>
                                        </p:attrNameLst>
                                      </p:cBhvr>
                                      <p:tavLst>
                                        <p:tav tm="0">
                                          <p:val>
                                            <p:fltVal val="720"/>
                                          </p:val>
                                        </p:tav>
                                        <p:tav tm="100000">
                                          <p:val>
                                            <p:fltVal val="0"/>
                                          </p:val>
                                        </p:tav>
                                      </p:tavLst>
                                    </p:anim>
                                    <p:anim calcmode="lin" valueType="num">
                                      <p:cBhvr>
                                        <p:cTn id="9" dur="2000" fill="hold"/>
                                        <p:tgtEl>
                                          <p:spTgt spid="7"/>
                                        </p:tgtEl>
                                        <p:attrNameLst>
                                          <p:attrName>ppt_h</p:attrName>
                                        </p:attrNameLst>
                                      </p:cBhvr>
                                      <p:tavLst>
                                        <p:tav tm="0">
                                          <p:val>
                                            <p:fltVal val="0"/>
                                          </p:val>
                                        </p:tav>
                                        <p:tav tm="100000">
                                          <p:val>
                                            <p:strVal val="#ppt_h"/>
                                          </p:val>
                                        </p:tav>
                                      </p:tavLst>
                                    </p:anim>
                                    <p:anim calcmode="lin" valueType="num">
                                      <p:cBhvr>
                                        <p:cTn id="10" dur="2000" fill="hold"/>
                                        <p:tgtEl>
                                          <p:spTgt spid="7"/>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346C8F-C1FC-53CF-022B-51985AA9CED9}"/>
              </a:ext>
            </a:extLst>
          </p:cNvPr>
          <p:cNvSpPr>
            <a:spLocks noGrp="1"/>
          </p:cNvSpPr>
          <p:nvPr>
            <p:ph type="sldNum" sz="quarter" idx="10"/>
          </p:nvPr>
        </p:nvSpPr>
        <p:spPr/>
        <p:txBody>
          <a:bodyPr/>
          <a:lstStyle/>
          <a:p>
            <a:fld id="{F4BAA12D-5F28-3140-935A-44BF4B54B6B6}" type="slidenum">
              <a:rPr lang="en-US" smtClean="0"/>
              <a:pPr/>
              <a:t>34</a:t>
            </a:fld>
            <a:endParaRPr lang="en-US" dirty="0"/>
          </a:p>
        </p:txBody>
      </p:sp>
      <p:sp>
        <p:nvSpPr>
          <p:cNvPr id="3" name="Footer Placeholder 2">
            <a:extLst>
              <a:ext uri="{FF2B5EF4-FFF2-40B4-BE49-F238E27FC236}">
                <a16:creationId xmlns:a16="http://schemas.microsoft.com/office/drawing/2014/main" id="{42FCE255-E60B-83C1-A894-A0E3F9314719}"/>
              </a:ext>
            </a:extLst>
          </p:cNvPr>
          <p:cNvSpPr>
            <a:spLocks noGrp="1"/>
          </p:cNvSpPr>
          <p:nvPr>
            <p:ph type="ftr" sz="quarter" idx="12"/>
          </p:nvPr>
        </p:nvSpPr>
        <p:spPr/>
        <p:txBody>
          <a:bodyPr/>
          <a:lstStyle/>
          <a:p>
            <a:pPr>
              <a:defRPr/>
            </a:pPr>
            <a:r>
              <a:rPr lang="en-US"/>
              <a:t>Lionel Prost | 10th International symposium on Negative Ions, Beams and Sources - NIBS'26</a:t>
            </a:r>
            <a:endParaRPr lang="en-US" dirty="0"/>
          </a:p>
        </p:txBody>
      </p:sp>
    </p:spTree>
    <p:extLst>
      <p:ext uri="{BB962C8B-B14F-4D97-AF65-F5344CB8AC3E}">
        <p14:creationId xmlns:p14="http://schemas.microsoft.com/office/powerpoint/2010/main" val="2072685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330163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3164782-7797-34E7-0111-4BE3A1D84AAA}"/>
              </a:ext>
            </a:extLst>
          </p:cNvPr>
          <p:cNvSpPr>
            <a:spLocks noGrp="1"/>
          </p:cNvSpPr>
          <p:nvPr>
            <p:ph type="title"/>
          </p:nvPr>
        </p:nvSpPr>
        <p:spPr>
          <a:xfrm>
            <a:off x="914400" y="4775545"/>
            <a:ext cx="10003536" cy="800219"/>
          </a:xfrm>
        </p:spPr>
        <p:txBody>
          <a:bodyPr/>
          <a:lstStyle/>
          <a:p>
            <a:r>
              <a:rPr lang="en-US" dirty="0"/>
              <a:t>Backup slides</a:t>
            </a:r>
          </a:p>
        </p:txBody>
      </p:sp>
      <p:sp>
        <p:nvSpPr>
          <p:cNvPr id="6" name="Text Placeholder 5">
            <a:extLst>
              <a:ext uri="{FF2B5EF4-FFF2-40B4-BE49-F238E27FC236}">
                <a16:creationId xmlns:a16="http://schemas.microsoft.com/office/drawing/2014/main" id="{7E15EB25-C92B-2F71-5BF8-2E66B5844B00}"/>
              </a:ext>
            </a:extLst>
          </p:cNvPr>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3222606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73AA3C94-BD79-F30C-5562-65D2E0ED82AF}"/>
              </a:ext>
            </a:extLst>
          </p:cNvPr>
          <p:cNvSpPr>
            <a:spLocks noGrp="1"/>
          </p:cNvSpPr>
          <p:nvPr>
            <p:ph type="title"/>
          </p:nvPr>
        </p:nvSpPr>
        <p:spPr/>
        <p:txBody>
          <a:bodyPr/>
          <a:lstStyle/>
          <a:p>
            <a:r>
              <a:rPr lang="en-US" dirty="0"/>
              <a:t>Fermilab Accelerator Complex</a:t>
            </a:r>
          </a:p>
        </p:txBody>
      </p:sp>
      <p:sp>
        <p:nvSpPr>
          <p:cNvPr id="15" name="Text Placeholder 14">
            <a:extLst>
              <a:ext uri="{FF2B5EF4-FFF2-40B4-BE49-F238E27FC236}">
                <a16:creationId xmlns:a16="http://schemas.microsoft.com/office/drawing/2014/main" id="{E75C8779-BB2B-F5C0-E60B-F0BC4E8E78F0}"/>
              </a:ext>
            </a:extLst>
          </p:cNvPr>
          <p:cNvSpPr>
            <a:spLocks noGrp="1"/>
          </p:cNvSpPr>
          <p:nvPr>
            <p:ph type="body" sz="quarter" idx="37"/>
          </p:nvPr>
        </p:nvSpPr>
        <p:spPr/>
        <p:txBody>
          <a:bodyPr/>
          <a:lstStyle/>
          <a:p>
            <a:r>
              <a:rPr lang="en-US" dirty="0"/>
              <a:t>Arial overview</a:t>
            </a:r>
          </a:p>
        </p:txBody>
      </p:sp>
      <p:sp>
        <p:nvSpPr>
          <p:cNvPr id="4" name="Slide Number Placeholder 3">
            <a:extLst>
              <a:ext uri="{FF2B5EF4-FFF2-40B4-BE49-F238E27FC236}">
                <a16:creationId xmlns:a16="http://schemas.microsoft.com/office/drawing/2014/main" id="{15444A88-777E-07F6-E6C5-2F29F9B425EE}"/>
              </a:ext>
            </a:extLst>
          </p:cNvPr>
          <p:cNvSpPr>
            <a:spLocks noGrp="1"/>
          </p:cNvSpPr>
          <p:nvPr>
            <p:ph type="sldNum" sz="quarter" idx="40"/>
          </p:nvPr>
        </p:nvSpPr>
        <p:spPr/>
        <p:txBody>
          <a:bodyPr/>
          <a:lstStyle/>
          <a:p>
            <a:fld id="{F4BAA12D-5F28-3140-935A-44BF4B54B6B6}" type="slidenum">
              <a:rPr lang="en-US" smtClean="0"/>
              <a:pPr/>
              <a:t>37</a:t>
            </a:fld>
            <a:endParaRPr lang="en-US" dirty="0"/>
          </a:p>
        </p:txBody>
      </p:sp>
      <p:pic>
        <p:nvPicPr>
          <p:cNvPr id="16" name="Picture 15">
            <a:extLst>
              <a:ext uri="{FF2B5EF4-FFF2-40B4-BE49-F238E27FC236}">
                <a16:creationId xmlns:a16="http://schemas.microsoft.com/office/drawing/2014/main" id="{AE668C02-D853-04C5-3C7E-8ABEFA099F14}"/>
              </a:ext>
            </a:extLst>
          </p:cNvPr>
          <p:cNvPicPr>
            <a:picLocks noChangeAspect="1"/>
          </p:cNvPicPr>
          <p:nvPr/>
        </p:nvPicPr>
        <p:blipFill>
          <a:blip r:embed="rId2"/>
          <a:srcRect t="9861" r="519" b="609"/>
          <a:stretch>
            <a:fillRect/>
          </a:stretch>
        </p:blipFill>
        <p:spPr>
          <a:xfrm>
            <a:off x="728668" y="1184186"/>
            <a:ext cx="10508627" cy="5345582"/>
          </a:xfrm>
          <a:prstGeom prst="rect">
            <a:avLst/>
          </a:prstGeom>
        </p:spPr>
      </p:pic>
      <p:sp>
        <p:nvSpPr>
          <p:cNvPr id="17" name="Footer Placeholder 16">
            <a:extLst>
              <a:ext uri="{FF2B5EF4-FFF2-40B4-BE49-F238E27FC236}">
                <a16:creationId xmlns:a16="http://schemas.microsoft.com/office/drawing/2014/main" id="{820F958F-736D-12B2-BF7F-AED50FAFD60C}"/>
              </a:ext>
            </a:extLst>
          </p:cNvPr>
          <p:cNvSpPr>
            <a:spLocks noGrp="1"/>
          </p:cNvSpPr>
          <p:nvPr>
            <p:ph type="ftr" sz="quarter" idx="39"/>
          </p:nvPr>
        </p:nvSpPr>
        <p:spPr/>
        <p:txBody>
          <a:bodyPr/>
          <a:lstStyle/>
          <a:p>
            <a:pPr>
              <a:defRPr/>
            </a:pPr>
            <a:r>
              <a:rPr lang="en-US"/>
              <a:t>Lionel Prost | 10th International symposium on Negative Ions, Beams and Sources - NIBS'26</a:t>
            </a:r>
            <a:endParaRPr lang="en-US" dirty="0"/>
          </a:p>
        </p:txBody>
      </p:sp>
    </p:spTree>
    <p:extLst>
      <p:ext uri="{BB962C8B-B14F-4D97-AF65-F5344CB8AC3E}">
        <p14:creationId xmlns:p14="http://schemas.microsoft.com/office/powerpoint/2010/main" val="287098357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Presentation3" id="{A9C17E20-A5D6-40AB-BC02-63AE7D390E65}" vid="{6FE5C20A-2BD5-4584-B579-878E51341894}"/>
    </a:ext>
  </a:extLst>
</a:theme>
</file>

<file path=ppt/theme/theme2.xml><?xml version="1.0" encoding="utf-8"?>
<a:theme xmlns:a="http://schemas.openxmlformats.org/drawingml/2006/main" name="Section Title and Agenda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txDef>
      <a:spPr>
        <a:solidFill>
          <a:schemeClr val="accent1"/>
        </a:solidFill>
      </a:spPr>
      <a:bodyPr wrap="square" lIns="365760" tIns="274320" rIns="365760" bIns="274320" rtlCol="0">
        <a:spAutoFit/>
      </a:bodyPr>
      <a:lstStyle>
        <a:defPPr algn="ctr">
          <a:spcAft>
            <a:spcPts val="800"/>
          </a:spcAft>
          <a:defRPr sz="1900" b="1" dirty="0" smtClean="0">
            <a:solidFill>
              <a:schemeClr val="bg1"/>
            </a:solidFill>
            <a:latin typeface="Helvetica" pitchFamily="2" charset="0"/>
          </a:defRPr>
        </a:defPPr>
      </a:lstStyle>
    </a:txDef>
  </a:objectDefaults>
  <a:extraClrSchemeLst/>
  <a:extLst>
    <a:ext uri="{05A4C25C-085E-4340-85A3-A5531E510DB2}">
      <thm15:themeFamily xmlns:thm15="http://schemas.microsoft.com/office/thememl/2012/main" name="Presentation3" id="{A9C17E20-A5D6-40AB-BC02-63AE7D390E65}" vid="{C19AD8BD-C9C6-4BA3-BD7B-5487413EF25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PIP-II Base Template for Presentations 2026-4-8</Template>
  <TotalTime>80928</TotalTime>
  <Words>2510</Words>
  <Application>Microsoft Office PowerPoint</Application>
  <PresentationFormat>Widescreen</PresentationFormat>
  <Paragraphs>354</Paragraphs>
  <Slides>37</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37</vt:i4>
      </vt:variant>
    </vt:vector>
  </HeadingPairs>
  <TitlesOfParts>
    <vt:vector size="47" baseType="lpstr">
      <vt:lpstr>HGGothicE</vt:lpstr>
      <vt:lpstr>Aptos</vt:lpstr>
      <vt:lpstr>Arial</vt:lpstr>
      <vt:lpstr>Helvetica</vt:lpstr>
      <vt:lpstr>Mathcad UniMath</vt:lpstr>
      <vt:lpstr>Symbol</vt:lpstr>
      <vt:lpstr>Telegraf UltraBold</vt:lpstr>
      <vt:lpstr>Wingdings</vt:lpstr>
      <vt:lpstr>Content Slides</vt:lpstr>
      <vt:lpstr>Section Title and Agenda Slides</vt:lpstr>
      <vt:lpstr>Design choices, implementation and status of the PIP-II Warm Front End</vt:lpstr>
      <vt:lpstr>Agenda</vt:lpstr>
      <vt:lpstr>Some Acronyms</vt:lpstr>
      <vt:lpstr>Fermilab Accelerator Complex</vt:lpstr>
      <vt:lpstr>Fermilab Accelerator Complex</vt:lpstr>
      <vt:lpstr>PIP-II Mission</vt:lpstr>
      <vt:lpstr>PIP-II Accelerator Overview</vt:lpstr>
      <vt:lpstr>Boundary conditions</vt:lpstr>
      <vt:lpstr>Boundary conditions</vt:lpstr>
      <vt:lpstr>PIP-II Warm Front End (WFE)</vt:lpstr>
      <vt:lpstr>Warm Front End scope</vt:lpstr>
      <vt:lpstr>Ion Source</vt:lpstr>
      <vt:lpstr>Low Energy Beam Transport (LEBT)</vt:lpstr>
      <vt:lpstr>Transport scheme validation at PIP2IT</vt:lpstr>
      <vt:lpstr>Low Energy Beam Transport (LEBT)</vt:lpstr>
      <vt:lpstr>Neutrals and protons</vt:lpstr>
      <vt:lpstr>Medium Energy Beam Transport (MEBT)</vt:lpstr>
      <vt:lpstr>Bunch-by-bunch chopping at PIP2IT</vt:lpstr>
      <vt:lpstr>Medium Energy Beam Transport (MEBT)</vt:lpstr>
      <vt:lpstr>Validation and Demonstration at PIP2IT</vt:lpstr>
      <vt:lpstr>Medium Energy Beam Transport (MEBT)</vt:lpstr>
      <vt:lpstr>Particle free region at PIP2IT</vt:lpstr>
      <vt:lpstr>Particle free region at PIP-II</vt:lpstr>
      <vt:lpstr>Installation status &amp; outlook</vt:lpstr>
      <vt:lpstr>From PIP2IT WFE to PIP-II WFE</vt:lpstr>
      <vt:lpstr>Fabrication/installation status</vt:lpstr>
      <vt:lpstr>Diaporama</vt:lpstr>
      <vt:lpstr>Diaporama</vt:lpstr>
      <vt:lpstr>Diaporama</vt:lpstr>
      <vt:lpstr>Diaporama</vt:lpstr>
      <vt:lpstr>Diaporama</vt:lpstr>
      <vt:lpstr>Outlook</vt:lpstr>
      <vt:lpstr>Acknowledgement</vt:lpstr>
      <vt:lpstr>PowerPoint Presentation</vt:lpstr>
      <vt:lpstr>PowerPoint Presentation</vt:lpstr>
      <vt:lpstr>Backup slides</vt:lpstr>
      <vt:lpstr>Fermilab Accelerator Complex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Lionel R. Prost x5614 14086N</dc:creator>
  <cp:lastModifiedBy>Lionel R. Prost x5614 14086N</cp:lastModifiedBy>
  <cp:revision>163</cp:revision>
  <dcterms:created xsi:type="dcterms:W3CDTF">2026-06-24T20:08:18Z</dcterms:created>
  <dcterms:modified xsi:type="dcterms:W3CDTF">2026-09-22T20:57:08Z</dcterms:modified>
</cp:coreProperties>
</file>