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6" r:id="rId2"/>
    <p:sldId id="299" r:id="rId3"/>
    <p:sldId id="268" r:id="rId4"/>
    <p:sldId id="301" r:id="rId5"/>
    <p:sldId id="311" r:id="rId6"/>
    <p:sldId id="302" r:id="rId7"/>
    <p:sldId id="308" r:id="rId8"/>
    <p:sldId id="313" r:id="rId9"/>
    <p:sldId id="314" r:id="rId10"/>
    <p:sldId id="304" r:id="rId11"/>
    <p:sldId id="305" r:id="rId12"/>
    <p:sldId id="306" r:id="rId13"/>
    <p:sldId id="315" r:id="rId14"/>
    <p:sldId id="316" r:id="rId15"/>
    <p:sldId id="28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Godinho" initials="AG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2F2F"/>
    <a:srgbClr val="3A742C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86"/>
  </p:normalViewPr>
  <p:slideViewPr>
    <p:cSldViewPr snapToGrid="0" snapToObjects="1">
      <p:cViewPr varScale="1">
        <p:scale>
          <a:sx n="67" d="100"/>
          <a:sy n="67" d="100"/>
        </p:scale>
        <p:origin x="38" y="7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45" d="100"/>
          <a:sy n="145" d="100"/>
        </p:scale>
        <p:origin x="387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CB0CAB-A528-CD45-8F12-922B94DEC1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7AD8C8-453F-104C-B81F-526301CF40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72EAA-2733-D14F-950A-8F424038586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BBD38-63DF-604F-9396-6BB8561251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48731-E0D0-B242-9967-4E9E135D8D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9750F-00B8-E148-9878-D197EE9CB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00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D062E-52F7-A14D-A443-1F385478444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0EE9E-52B8-AA4F-8DD5-ED0FB4E5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94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5FC4307-AADB-BE47-352D-8E9764B340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42542" y="2075542"/>
            <a:ext cx="2706915" cy="27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05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61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B3E2A-0B0F-434E-B8B5-23D05F72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CECA80-B569-3D47-B163-138B2BA8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D8CA65-7C13-A442-AF74-D3BBDBCB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2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30" y="710117"/>
            <a:ext cx="1990424" cy="19704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6F8ADC9-30DB-1243-8F69-09A7AAEA84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987" y="3429000"/>
            <a:ext cx="11376025" cy="2153265"/>
          </a:xfrm>
        </p:spPr>
        <p:txBody>
          <a:bodyPr anchor="t" anchorCtr="0"/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6D6D28-7860-E045-9091-E722B9476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5650824"/>
            <a:ext cx="11376026" cy="549951"/>
          </a:xfrm>
        </p:spPr>
        <p:txBody>
          <a:bodyPr>
            <a:noAutofit/>
          </a:bodyPr>
          <a:lstStyle>
            <a:lvl1pPr marL="0" indent="0" algn="l">
              <a:buNone/>
              <a:defRPr sz="17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3B4A7CD-041C-B2EA-8B83-3451E07EC5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2224" y="714489"/>
            <a:ext cx="2059046" cy="205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94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1800">
                <a:solidFill>
                  <a:schemeClr val="tx2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6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628650" indent="-261938"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2pPr>
            <a:lvl3pPr marL="889000" indent="-26035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209675" indent="-269875">
              <a:buSzPct val="100000"/>
              <a:buFont typeface="Arial" panose="020B0604020202020204" pitchFamily="34" charset="0"/>
              <a:buChar char="•"/>
              <a:tabLst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1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BAAC3B-64E8-6A4D-B184-3057E6D0D0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1439863"/>
            <a:ext cx="11376025" cy="4760912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91332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1A8103C-80BA-7941-AEF5-FB81302B57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200"/>
            <a:ext cx="12192000" cy="6373323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2" y="-18162"/>
            <a:ext cx="4116387" cy="639468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>
              <a:defRPr sz="2800">
                <a:solidFill>
                  <a:schemeClr val="bg1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2100">
                <a:solidFill>
                  <a:schemeClr val="bg1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0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2264"/>
            <a:ext cx="5616575" cy="4608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592264"/>
            <a:ext cx="5611813" cy="4608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3A8A69A-7619-C44B-A930-6AC38A3F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55D6E3-4871-704B-B795-99BD30EAB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E4B464-E744-A34F-B223-6B554979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22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987" y="2427287"/>
            <a:ext cx="5616575" cy="3762376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27287"/>
            <a:ext cx="5611813" cy="3762376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B511762-E0C9-6C4A-9015-D9D3D4FF9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689900-D127-9840-8E06-B694B9FE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B398DFD-572D-D549-8BBF-A86A1DFF0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86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orient="horz" pos="152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561657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2117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588863-2E7B-784C-BD2D-8C3D0E7E1D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-1"/>
            <a:ext cx="6024562" cy="6366933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ictur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7B07ADD-2F17-5640-985B-72FA646913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159226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41C95B-0CD0-B44F-9130-66CCD53B86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67438" y="396970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036724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3708401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2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55B7D9F-7313-2F46-8079-FEA6DAA0CF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5613" y="1592263"/>
            <a:ext cx="3708400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ECDCA30-A5C6-3549-9DAD-01819664F15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681" y="396970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332EED6-F049-354D-90C1-2CDBDFEB15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59263" y="159226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A46E76A3-B525-534D-9396-8E4D08F06F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59263" y="3978015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407050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s and 2 Pictu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2429405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B0609-1753-094D-A27B-B1604B6E44F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80C24-4584-494A-B2E2-7C02911E02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BEDBAA-E014-4E48-AA09-5D0DC18C0C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5BE112-10C7-F548-91D2-DD3128654F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2200" y="2420938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845831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3708401" cy="668337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75612" y="1604966"/>
            <a:ext cx="3713187" cy="655634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9" y="2420938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C779F7E-9707-2542-A19F-DD09A53038A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75613" y="2416175"/>
            <a:ext cx="3713187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/>
            </a:lvl1pPr>
          </a:lstStyle>
          <a:p>
            <a:r>
              <a:rPr lang="en-US"/>
              <a:t>Drag and Drop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53846" y="1601227"/>
            <a:ext cx="3708401" cy="668337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53848" y="2429902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35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ictures with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116386" y="1601376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16386" y="2732442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0E95B09-A858-4A4A-B159-8C5B917D41E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275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2FF76D54-8841-EA4B-B514-DFCE90D05C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050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ED6363A-4107-5A4F-9E1E-0E88F802ABE9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232388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91039F33-9CD5-004A-9F94-52D16B2EB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232388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550207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2776" y="1592263"/>
            <a:ext cx="11376024" cy="2563906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5685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592263"/>
            <a:ext cx="12192000" cy="2945870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83906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7" y="1709738"/>
            <a:ext cx="11376025" cy="285273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4589463"/>
            <a:ext cx="113760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FEBF6-CE90-CC4E-8695-4D9E4AF1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6BCDCA-F2B2-9249-AB85-06169E64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B4A1B0-EF49-4F43-ACA9-49641973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23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8F7083-D188-D543-8008-F25F138E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980EB7-C2CB-9D4D-8C5E-3EB093178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74050C-1801-2345-9DC3-F06B163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7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63763-5414-8544-AF6D-F8D5C9B1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8A5D0-906E-0046-B0F3-96283308C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B140E-F283-BD43-9D8C-905BDA42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3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059AC4-96B9-704B-82C7-32D5BEFF3254}"/>
              </a:ext>
            </a:extLst>
          </p:cNvPr>
          <p:cNvSpPr txBox="1"/>
          <p:nvPr userDrawn="1"/>
        </p:nvSpPr>
        <p:spPr>
          <a:xfrm>
            <a:off x="407988" y="6196406"/>
            <a:ext cx="1137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fr-CH" dirty="0" err="1"/>
              <a:t>home.cern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5196E8-CA32-8449-8B2F-F83D475BC1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8632" y="4869770"/>
            <a:ext cx="1074737" cy="107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7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10657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9" y="1592263"/>
            <a:ext cx="11376024" cy="4608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01915" y="6424993"/>
            <a:ext cx="17739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07546" y="6424993"/>
            <a:ext cx="68125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5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</a:t>
            </a:r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B22024-69B4-1F4F-8860-CB954517F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5352" y="6424993"/>
            <a:ext cx="678738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GB"/>
              <a:t>H- Source Developments and Operation at CERN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7B0EED-0D00-C37F-0787-98F0B94C9550}"/>
              </a:ext>
            </a:extLst>
          </p:cNvPr>
          <p:cNvCxnSpPr>
            <a:cxnSpLocks/>
          </p:cNvCxnSpPr>
          <p:nvPr userDrawn="1"/>
        </p:nvCxnSpPr>
        <p:spPr>
          <a:xfrm>
            <a:off x="404070" y="6370802"/>
            <a:ext cx="11379943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82929EC-EE14-2FC5-158D-B07C2EFC934B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404070" y="6439074"/>
            <a:ext cx="352448" cy="34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62" r:id="rId3"/>
    <p:sldLayoutId id="2147483650" r:id="rId4"/>
    <p:sldLayoutId id="2147483665" r:id="rId5"/>
    <p:sldLayoutId id="2147483668" r:id="rId6"/>
    <p:sldLayoutId id="2147483674" r:id="rId7"/>
    <p:sldLayoutId id="2147483652" r:id="rId8"/>
    <p:sldLayoutId id="2147483653" r:id="rId9"/>
    <p:sldLayoutId id="2147483661" r:id="rId10"/>
    <p:sldLayoutId id="2147483666" r:id="rId11"/>
    <p:sldLayoutId id="2147483667" r:id="rId12"/>
    <p:sldLayoutId id="2147483658" r:id="rId13"/>
    <p:sldLayoutId id="2147483659" r:id="rId14"/>
    <p:sldLayoutId id="2147483673" r:id="rId15"/>
    <p:sldLayoutId id="2147483660" r:id="rId16"/>
    <p:sldLayoutId id="2147483671" r:id="rId17"/>
    <p:sldLayoutId id="2147483651" r:id="rId18"/>
    <p:sldLayoutId id="2147483654" r:id="rId19"/>
    <p:sldLayoutId id="2147483669" r:id="rId20"/>
    <p:sldLayoutId id="2147483655" r:id="rId2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Font typeface="Arial"/>
        <a:buNone/>
        <a:tabLst/>
        <a:defRPr sz="2100" b="1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32385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charset="0"/>
        <a:buChar char="•"/>
        <a:tabLst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648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972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pos="257" userDrawn="1">
          <p15:clr>
            <a:srgbClr val="F26B43"/>
          </p15:clr>
        </p15:guide>
        <p15:guide id="6" pos="3795" userDrawn="1">
          <p15:clr>
            <a:srgbClr val="F26B43"/>
          </p15:clr>
        </p15:guide>
        <p15:guide id="7" pos="3885" userDrawn="1">
          <p15:clr>
            <a:srgbClr val="F26B43"/>
          </p15:clr>
        </p15:guide>
        <p15:guide id="8" pos="5087" userDrawn="1">
          <p15:clr>
            <a:srgbClr val="F26B43"/>
          </p15:clr>
        </p15:guide>
        <p15:guide id="9" pos="4997" userDrawn="1">
          <p15:clr>
            <a:srgbClr val="F26B43"/>
          </p15:clr>
        </p15:guide>
        <p15:guide id="10" pos="2683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orient="horz" pos="3906" userDrawn="1">
          <p15:clr>
            <a:srgbClr val="F26B43"/>
          </p15:clr>
        </p15:guide>
        <p15:guide id="13" orient="horz" pos="2409" userDrawn="1">
          <p15:clr>
            <a:srgbClr val="F26B43"/>
          </p15:clr>
        </p15:guide>
        <p15:guide id="14" orient="horz" pos="913" userDrawn="1">
          <p15:clr>
            <a:srgbClr val="F26B43"/>
          </p15:clr>
        </p15:guide>
        <p15:guide id="15" orient="horz" pos="1003" userDrawn="1">
          <p15:clr>
            <a:srgbClr val="F26B43"/>
          </p15:clr>
        </p15:guide>
        <p15:guide id="16" orient="horz" pos="2500" userDrawn="1">
          <p15:clr>
            <a:srgbClr val="F26B43"/>
          </p15:clr>
        </p15:guide>
        <p15:guide id="17" pos="6312" userDrawn="1">
          <p15:clr>
            <a:srgbClr val="F26B43"/>
          </p15:clr>
        </p15:guide>
        <p15:guide id="18" pos="62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linac-survey.web.cern.ch/linac4/linac4surv.html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linac-survey.web.cern.ch/linac4/linac4surv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C55D0-EF65-5184-5180-70C748F9E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56" y="2915000"/>
            <a:ext cx="11872685" cy="2153265"/>
          </a:xfrm>
        </p:spPr>
        <p:txBody>
          <a:bodyPr/>
          <a:lstStyle/>
          <a:p>
            <a:pPr algn="ctr"/>
            <a:r>
              <a:rPr lang="en-US" dirty="0"/>
              <a:t>H</a:t>
            </a:r>
            <a:r>
              <a:rPr lang="en-US" baseline="30000" dirty="0"/>
              <a:t>-</a:t>
            </a:r>
            <a:r>
              <a:rPr lang="en-US" dirty="0"/>
              <a:t> source </a:t>
            </a:r>
            <a:br>
              <a:rPr lang="en-US" dirty="0"/>
            </a:br>
            <a:r>
              <a:rPr lang="en-US" dirty="0"/>
              <a:t>Developments and Operation at CERN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B0DD35-25FE-650C-D3E7-DA9E47CBB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5" y="4716261"/>
            <a:ext cx="11376026" cy="549951"/>
          </a:xfrm>
        </p:spPr>
        <p:txBody>
          <a:bodyPr/>
          <a:lstStyle/>
          <a:p>
            <a:r>
              <a:rPr lang="en-GB" u="sng" dirty="0"/>
              <a:t>J.B. Lallement</a:t>
            </a:r>
            <a:r>
              <a:rPr lang="en-GB" dirty="0"/>
              <a:t>, G. </a:t>
            </a:r>
            <a:r>
              <a:rPr lang="en-GB" dirty="0" err="1"/>
              <a:t>Bellodi</a:t>
            </a:r>
            <a:r>
              <a:rPr lang="en-GB" dirty="0"/>
              <a:t>, S. Bertolo, F. Di Lorenzo, A. M. Lombardi, A. </a:t>
            </a:r>
            <a:r>
              <a:rPr lang="en-GB" dirty="0" err="1"/>
              <a:t>Mamaras</a:t>
            </a:r>
            <a:r>
              <a:rPr lang="en-GB" dirty="0"/>
              <a:t>, C. Mastrostefano, M. O’Neil,</a:t>
            </a:r>
          </a:p>
          <a:p>
            <a:r>
              <a:rPr lang="en-GB" dirty="0"/>
              <a:t>E. </a:t>
            </a:r>
            <a:r>
              <a:rPr lang="en-GB" dirty="0" err="1"/>
              <a:t>Pasino</a:t>
            </a:r>
            <a:r>
              <a:rPr lang="en-GB" dirty="0"/>
              <a:t>, E. Sargsyan</a:t>
            </a:r>
          </a:p>
          <a:p>
            <a:r>
              <a:rPr lang="en-GB" b="0" dirty="0"/>
              <a:t>21/09/2026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198E01-83B6-A567-6C06-72D23E72E7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7115"/>
          <a:stretch>
            <a:fillRect/>
          </a:stretch>
        </p:blipFill>
        <p:spPr>
          <a:xfrm>
            <a:off x="9425355" y="5063278"/>
            <a:ext cx="2242037" cy="1577068"/>
          </a:xfrm>
          <a:prstGeom prst="rect">
            <a:avLst/>
          </a:prstGeom>
        </p:spPr>
      </p:pic>
      <p:pic>
        <p:nvPicPr>
          <p:cNvPr id="5" name="Picture 4" descr="A blue and black logo">
            <a:extLst>
              <a:ext uri="{FF2B5EF4-FFF2-40B4-BE49-F238E27FC236}">
                <a16:creationId xmlns:a16="http://schemas.microsoft.com/office/drawing/2014/main" id="{118E0BB3-7F4C-79B8-820B-2A26CE74B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355" y="-160020"/>
            <a:ext cx="3270464" cy="245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4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A8D0A1-3C44-C2A5-C262-A6312439F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source for the CERN proton complex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36889-D768-8A72-6D91-162FD6AFF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9AEA4D-7F25-347F-405C-55082630D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13" y="775947"/>
            <a:ext cx="6813590" cy="412132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3E89283-6313-9443-B9C5-CDC25A096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567" y="1203066"/>
            <a:ext cx="4377347" cy="14981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0096FA3-5F23-A1F3-3439-2E89D5F66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5768" y="3429000"/>
            <a:ext cx="4414848" cy="222593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6B69C6-B117-71E6-5087-455927FC7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5F07387-75ED-D952-08B5-31E6EDBD7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013" y="5202076"/>
            <a:ext cx="7608146" cy="46085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Linac became the proton complex injector in 2021.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700" b="0" dirty="0"/>
              <a:t>Source </a:t>
            </a:r>
            <a:r>
              <a:rPr lang="en-US" sz="1700" dirty="0"/>
              <a:t>F</a:t>
            </a:r>
            <a:r>
              <a:rPr lang="en-US" sz="1700" b="0" dirty="0"/>
              <a:t>irst to start – Last to stop.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700" b="1" dirty="0"/>
              <a:t>24/7 from early Feb. to Dec.</a:t>
            </a:r>
            <a:br>
              <a:rPr lang="en-US" sz="1700" b="0" dirty="0"/>
            </a:br>
            <a:endParaRPr lang="en-US" sz="1700" b="0" dirty="0"/>
          </a:p>
        </p:txBody>
      </p:sp>
    </p:spTree>
    <p:extLst>
      <p:ext uri="{BB962C8B-B14F-4D97-AF65-F5344CB8AC3E}">
        <p14:creationId xmlns:p14="http://schemas.microsoft.com/office/powerpoint/2010/main" val="15083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7988" y="1124744"/>
            <a:ext cx="6693354" cy="4608512"/>
          </a:xfrm>
        </p:spPr>
        <p:txBody>
          <a:bodyPr/>
          <a:lstStyle/>
          <a:p>
            <a:r>
              <a:rPr lang="en-US" dirty="0"/>
              <a:t>2008-2010: RFQ input set from 95 keV to 45 keV</a:t>
            </a:r>
          </a:p>
          <a:p>
            <a:pPr lvl="1"/>
            <a:r>
              <a:rPr lang="en-US" b="1" dirty="0"/>
              <a:t>DESY</a:t>
            </a:r>
            <a:r>
              <a:rPr lang="en-US" dirty="0"/>
              <a:t> (35 kV) adapted to 45 kV.</a:t>
            </a:r>
          </a:p>
          <a:p>
            <a:pPr marL="366712" lvl="1" indent="0">
              <a:buNone/>
            </a:pPr>
            <a:endParaRPr lang="en-US" dirty="0"/>
          </a:p>
          <a:p>
            <a:r>
              <a:rPr lang="en-US" dirty="0"/>
              <a:t>2010-2015</a:t>
            </a:r>
          </a:p>
          <a:p>
            <a:pPr lvl="1"/>
            <a:r>
              <a:rPr lang="en-US" b="1" dirty="0"/>
              <a:t>IS02</a:t>
            </a:r>
            <a:r>
              <a:rPr lang="en-US" dirty="0"/>
              <a:t>: Dumping at 10 keV.</a:t>
            </a:r>
            <a:endParaRPr lang="en-US" b="1" dirty="0"/>
          </a:p>
          <a:p>
            <a:pPr lvl="1"/>
            <a:r>
              <a:rPr lang="en-US" dirty="0"/>
              <a:t>First </a:t>
            </a:r>
            <a:r>
              <a:rPr lang="en-US" dirty="0" err="1"/>
              <a:t>cesiation</a:t>
            </a:r>
            <a:r>
              <a:rPr lang="en-US" dirty="0"/>
              <a:t> late 2013.</a:t>
            </a:r>
          </a:p>
          <a:p>
            <a:pPr marL="366712" lvl="1" indent="0">
              <a:buNone/>
            </a:pPr>
            <a:endParaRPr lang="en-US" dirty="0"/>
          </a:p>
          <a:p>
            <a:r>
              <a:rPr lang="en-US" dirty="0"/>
              <a:t>2015-2022</a:t>
            </a:r>
          </a:p>
          <a:p>
            <a:pPr lvl="1"/>
            <a:r>
              <a:rPr lang="en-US" b="1" dirty="0"/>
              <a:t>IS03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Shorter </a:t>
            </a:r>
            <a:r>
              <a:rPr lang="en-US" dirty="0" err="1"/>
              <a:t>einzel</a:t>
            </a:r>
            <a:r>
              <a:rPr lang="en-US" dirty="0"/>
              <a:t> lens.</a:t>
            </a:r>
          </a:p>
          <a:p>
            <a:pPr lvl="1"/>
            <a:endParaRPr lang="en-US" dirty="0"/>
          </a:p>
          <a:p>
            <a:r>
              <a:rPr lang="en-US" dirty="0"/>
              <a:t>2023- present</a:t>
            </a:r>
          </a:p>
          <a:p>
            <a:pPr lvl="1"/>
            <a:r>
              <a:rPr lang="en-US" dirty="0"/>
              <a:t>IS04: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CBD97A-1ACD-7F1A-0FA4-21878AF0E343}"/>
              </a:ext>
            </a:extLst>
          </p:cNvPr>
          <p:cNvGrpSpPr/>
          <p:nvPr/>
        </p:nvGrpSpPr>
        <p:grpSpPr>
          <a:xfrm>
            <a:off x="4289204" y="3987130"/>
            <a:ext cx="3019453" cy="2437863"/>
            <a:chOff x="3732028" y="331310"/>
            <a:chExt cx="7792736" cy="591354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C0D65A-2EEF-F2A5-A62F-33DC2BE06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958684" y="331310"/>
              <a:ext cx="7566080" cy="5566668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630FD1F-18F1-CD64-6A85-186D7A96A0C1}"/>
                </a:ext>
              </a:extLst>
            </p:cNvPr>
            <p:cNvSpPr/>
            <p:nvPr/>
          </p:nvSpPr>
          <p:spPr>
            <a:xfrm>
              <a:off x="3732028" y="786808"/>
              <a:ext cx="1765004" cy="14566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9FD8286-54D8-A549-3C2B-B6ED6D8D7C23}"/>
                </a:ext>
              </a:extLst>
            </p:cNvPr>
            <p:cNvSpPr/>
            <p:nvPr/>
          </p:nvSpPr>
          <p:spPr>
            <a:xfrm>
              <a:off x="7584557" y="4788194"/>
              <a:ext cx="3175591" cy="14566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F9663C4-58D3-9938-E6A3-30343B82B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898" y="1471915"/>
            <a:ext cx="3460686" cy="216576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Recap. Since 2008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pic>
        <p:nvPicPr>
          <p:cNvPr id="17" name="New picture">
            <a:extLst>
              <a:ext uri="{FF2B5EF4-FFF2-40B4-BE49-F238E27FC236}">
                <a16:creationId xmlns:a16="http://schemas.microsoft.com/office/drawing/2014/main" id="{F354D8FF-BFD3-C906-733E-4942A9561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955" y="334054"/>
            <a:ext cx="3342990" cy="180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D2D785E-E243-5A04-10B6-7C0B839CDF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2085" y="3110186"/>
            <a:ext cx="3894847" cy="22300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339580-9568-B5F2-9E44-5C7FAC2E2E07}"/>
              </a:ext>
            </a:extLst>
          </p:cNvPr>
          <p:cNvSpPr txBox="1"/>
          <p:nvPr/>
        </p:nvSpPr>
        <p:spPr>
          <a:xfrm>
            <a:off x="8230955" y="2188402"/>
            <a:ext cx="32471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Damaged CERN/DEZY source dump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FC9D26-1642-A229-4C74-D731793826F5}"/>
              </a:ext>
            </a:extLst>
          </p:cNvPr>
          <p:cNvSpPr txBox="1"/>
          <p:nvPr/>
        </p:nvSpPr>
        <p:spPr>
          <a:xfrm>
            <a:off x="4526906" y="3628490"/>
            <a:ext cx="32471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IS02 sketch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E29F99-103E-52E0-33A7-1E43F4287315}"/>
              </a:ext>
            </a:extLst>
          </p:cNvPr>
          <p:cNvSpPr txBox="1"/>
          <p:nvPr/>
        </p:nvSpPr>
        <p:spPr>
          <a:xfrm>
            <a:off x="4573682" y="5971402"/>
            <a:ext cx="32471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IS03 sketch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D8C018-6C2C-2B08-BED3-30741A2E1B16}"/>
              </a:ext>
            </a:extLst>
          </p:cNvPr>
          <p:cNvSpPr txBox="1"/>
          <p:nvPr/>
        </p:nvSpPr>
        <p:spPr>
          <a:xfrm>
            <a:off x="8536841" y="5354495"/>
            <a:ext cx="32471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IS03 extraction and beam envelopes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6D5BA3-ED24-5114-0D60-6E00129D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2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6ABBC-3FB0-3689-CCB2-618FEC566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741A206-9DCF-408F-0A74-17259A38C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292" y="3339328"/>
            <a:ext cx="3887083" cy="280964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9773BF2-1B95-3CCE-8809-49A5B3F8C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 Design: IS04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FEB76-85A1-1BEF-C143-EA8B17D56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pic>
        <p:nvPicPr>
          <p:cNvPr id="7" name="Picture 6" descr="A diagram of a machine&#10;&#10;Description automatically generated">
            <a:extLst>
              <a:ext uri="{FF2B5EF4-FFF2-40B4-BE49-F238E27FC236}">
                <a16:creationId xmlns:a16="http://schemas.microsoft.com/office/drawing/2014/main" id="{73BD5692-99CD-CF41-F713-75988ED900E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7516"/>
            <a:ext cx="4531402" cy="4081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13B991-5527-AEE1-535F-7CEB6E520B2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9199878" y="67882"/>
            <a:ext cx="2584134" cy="57573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E1E950-CCF2-980D-C7B8-3F2A8B83E5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271" y="276922"/>
            <a:ext cx="2846140" cy="2984363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155564-BC47-00DB-2B9E-353AF1300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7" y="957029"/>
            <a:ext cx="6693354" cy="4608512"/>
          </a:xfrm>
        </p:spPr>
        <p:txBody>
          <a:bodyPr/>
          <a:lstStyle/>
          <a:p>
            <a:r>
              <a:rPr lang="en-US" dirty="0"/>
              <a:t>2023 – IS04: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dirty="0"/>
              <a:t>No </a:t>
            </a:r>
            <a:r>
              <a:rPr lang="en-US" dirty="0" err="1"/>
              <a:t>einzel</a:t>
            </a:r>
            <a:r>
              <a:rPr lang="en-US" dirty="0"/>
              <a:t> anymore.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dirty="0"/>
              <a:t>2 electrodes: Puller and dump at 45 keV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A53E19-BB11-D657-E0B7-6295E13C6AD4}"/>
              </a:ext>
            </a:extLst>
          </p:cNvPr>
          <p:cNvSpPr txBox="1"/>
          <p:nvPr/>
        </p:nvSpPr>
        <p:spPr>
          <a:xfrm>
            <a:off x="8988876" y="5781119"/>
            <a:ext cx="32471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IS04 extraction and beam envelopes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0BB6DD8-FED2-E026-ACC4-F5DE22963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001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F8DAB-7E82-7500-D071-96DE4CF03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machine&#10;&#10;Description automatically generated">
            <a:extLst>
              <a:ext uri="{FF2B5EF4-FFF2-40B4-BE49-F238E27FC236}">
                <a16:creationId xmlns:a16="http://schemas.microsoft.com/office/drawing/2014/main" id="{9E7C7D93-5640-EE24-01C0-69309D99E1C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252" y="1259489"/>
            <a:ext cx="4817029" cy="433902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1ADD2CD-DB6A-97B3-79B0-685783902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Parameters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C718F-A634-2190-48C6-36B94E202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9D2FA82-527D-E7F0-5CD0-18BE1E459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516760"/>
              </p:ext>
            </p:extLst>
          </p:nvPr>
        </p:nvGraphicFramePr>
        <p:xfrm>
          <a:off x="850937" y="1018540"/>
          <a:ext cx="6225724" cy="51917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112862">
                  <a:extLst>
                    <a:ext uri="{9D8B030D-6E8A-4147-A177-3AD203B41FA5}">
                      <a16:colId xmlns:a16="http://schemas.microsoft.com/office/drawing/2014/main" val="2119051129"/>
                    </a:ext>
                  </a:extLst>
                </a:gridCol>
                <a:gridCol w="3112862">
                  <a:extLst>
                    <a:ext uri="{9D8B030D-6E8A-4147-A177-3AD203B41FA5}">
                      <a16:colId xmlns:a16="http://schemas.microsoft.com/office/drawing/2014/main" val="263121040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/>
                        <a:t>Linac4 Source IS04 parameters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04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Rep. rate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0.83 Hz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52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RF power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MHz - ~ 1 kW / mA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79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Continuous </a:t>
                      </a:r>
                      <a:r>
                        <a:rPr lang="en-US" dirty="0" err="1"/>
                        <a:t>cesiation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Cs reservoir - 1 g - @ 60˚C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46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Measured Cs consumption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80 – 100 mg / year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09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Gas injection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Pulsed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84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H- current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 mA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305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H- current out of the RFQ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 32 mA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89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Pulse length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850 </a:t>
                      </a:r>
                      <a:r>
                        <a:rPr lang="el-GR" dirty="0"/>
                        <a:t>μ</a:t>
                      </a:r>
                      <a:r>
                        <a:rPr lang="en-US" dirty="0"/>
                        <a:t>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63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e/H ratio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From 0.5 to 1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83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Lifetime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 1 year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8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Pulse to pulse stability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 1 % RMS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16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Availability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 99%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12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Downtime / 10 months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~ 1 day total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92823"/>
                  </a:ext>
                </a:extLst>
              </a:tr>
            </a:tbl>
          </a:graphicData>
        </a:graphic>
      </p:graphicFrame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BF084C-C98C-EB54-CB9C-449B71E38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399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474B9-C98E-E0A1-04B7-8CB408B05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68E0D0-DD3B-D1C0-6384-D8E53BEE7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7" y="1124744"/>
            <a:ext cx="11376024" cy="460851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A new source unit is installed every year in January – early February.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700" dirty="0"/>
              <a:t>We exceptionally ran the </a:t>
            </a:r>
            <a:r>
              <a:rPr lang="en-US" sz="1700" b="1" dirty="0"/>
              <a:t>same unit from Jan. 2025 to Sep. 2026</a:t>
            </a:r>
            <a:r>
              <a:rPr lang="en-US" sz="1700" dirty="0"/>
              <a:t>.</a:t>
            </a:r>
            <a:endParaRPr lang="en-US" sz="17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The unit from the previous year is cleaned: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The plasma chamber is sand blasted / electrodes are cleaned.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600" b="0" dirty="0"/>
              <a:t>A new Cs reservoir filled with 1 g of cesium is installed.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The gas injection valve is replaced.</a:t>
            </a:r>
            <a:endParaRPr lang="en-US" sz="1600" b="0" dirty="0"/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The source is tested and qualified  at the test stand and becomes an “official” spare.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In total </a:t>
            </a:r>
            <a:r>
              <a:rPr lang="en-US" sz="2000" dirty="0"/>
              <a:t>4 x IS04 </a:t>
            </a:r>
            <a:r>
              <a:rPr lang="en-US" sz="2000" b="0" dirty="0"/>
              <a:t>sources: </a:t>
            </a:r>
          </a:p>
          <a:p>
            <a:pPr marL="990900" lvl="2" indent="-342900"/>
            <a:r>
              <a:rPr lang="en-US" sz="1600" dirty="0"/>
              <a:t>1 operational unit: In the Linac4.</a:t>
            </a:r>
          </a:p>
          <a:p>
            <a:pPr marL="990900" lvl="2" indent="-342900"/>
            <a:r>
              <a:rPr lang="en-US" sz="1600" dirty="0"/>
              <a:t>2 spare units stored under N2.</a:t>
            </a:r>
          </a:p>
          <a:p>
            <a:pPr marL="990900" lvl="2" indent="-342900"/>
            <a:r>
              <a:rPr lang="en-US" sz="1600" dirty="0"/>
              <a:t>1 unit at the source test stand.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2 weeks booked in CERN schedule for source start-up:</a:t>
            </a:r>
          </a:p>
          <a:p>
            <a:pPr marL="990900" lvl="2" indent="-342900"/>
            <a:r>
              <a:rPr lang="en-US" sz="1600" dirty="0"/>
              <a:t>Usually, &lt; 1 week to reach nominal performances.</a:t>
            </a:r>
          </a:p>
          <a:p>
            <a:pPr marL="990900" lvl="2" indent="-342900"/>
            <a:r>
              <a:rPr lang="en-US" sz="1600" dirty="0"/>
              <a:t>1 week for contingency (leak, services, </a:t>
            </a:r>
            <a:r>
              <a:rPr lang="en-US" sz="1600" dirty="0" err="1"/>
              <a:t>etc</a:t>
            </a:r>
            <a:r>
              <a:rPr lang="en-US" sz="1600" dirty="0"/>
              <a:t>…). </a:t>
            </a:r>
          </a:p>
          <a:p>
            <a:pPr marL="990900" lvl="2" indent="-342900"/>
            <a:r>
              <a:rPr lang="en-US" sz="1600" b="0" dirty="0"/>
              <a:t>More details on next slide.</a:t>
            </a:r>
            <a:endParaRPr lang="en-GB" sz="1600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376511-3471-AB19-E365-42A7178D2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600965"/>
          </a:xfrm>
        </p:spPr>
        <p:txBody>
          <a:bodyPr/>
          <a:lstStyle/>
          <a:p>
            <a:r>
              <a:rPr lang="en-US" dirty="0"/>
              <a:t>Source units management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A61E9-B886-E3AB-7AEB-AFE0EA6F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pic>
        <p:nvPicPr>
          <p:cNvPr id="10" name="Picture 9" descr="A large metal machine in a room&#10;&#10;Description automatically generated">
            <a:extLst>
              <a:ext uri="{FF2B5EF4-FFF2-40B4-BE49-F238E27FC236}">
                <a16:creationId xmlns:a16="http://schemas.microsoft.com/office/drawing/2014/main" id="{CA35B4AF-C21E-716C-094E-749326CBC1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565" y="67882"/>
            <a:ext cx="3416613" cy="2482984"/>
          </a:xfrm>
          <a:prstGeom prst="rect">
            <a:avLst/>
          </a:prstGeom>
        </p:spPr>
      </p:pic>
      <p:pic>
        <p:nvPicPr>
          <p:cNvPr id="12" name="Picture 11" descr="A close-up of a machine&#10;&#10;Description automatically generated">
            <a:extLst>
              <a:ext uri="{FF2B5EF4-FFF2-40B4-BE49-F238E27FC236}">
                <a16:creationId xmlns:a16="http://schemas.microsoft.com/office/drawing/2014/main" id="{EDB79491-7745-8FAD-A6D0-4AC95FC50F5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3619" y="2579501"/>
            <a:ext cx="2766976" cy="3689301"/>
          </a:xfrm>
          <a:prstGeom prst="rect">
            <a:avLst/>
          </a:prstGeom>
        </p:spPr>
      </p:pic>
      <p:pic>
        <p:nvPicPr>
          <p:cNvPr id="13" name="Picture 12" descr="A machine with wires and cables&#10;&#10;Description automatically generated">
            <a:extLst>
              <a:ext uri="{FF2B5EF4-FFF2-40B4-BE49-F238E27FC236}">
                <a16:creationId xmlns:a16="http://schemas.microsoft.com/office/drawing/2014/main" id="{4C42ECF5-28BA-4E6F-4862-BC86F65EFC7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272" y="3185887"/>
            <a:ext cx="2312186" cy="3082916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020979-5ECC-23A6-4122-8F22C7118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348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26377-3D4A-0BE3-0DF7-7E543A8B3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927BB-7D6A-549E-8047-B90B0EB1B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 and Start-up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A63B0-8EC6-E7F4-1F97-84EAEB228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H</a:t>
            </a:r>
            <a:r>
              <a:rPr lang="en-GB" baseline="30000" dirty="0"/>
              <a:t>-</a:t>
            </a:r>
            <a:r>
              <a:rPr lang="en-GB" dirty="0"/>
              <a:t> Source Developments and Operation at CERN</a:t>
            </a:r>
            <a:endParaRPr lang="en-US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DAB7C502-12FD-8021-4B52-3130E887A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7" y="1124744"/>
            <a:ext cx="8920948" cy="460851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1900" dirty="0"/>
              <a:t>After at least one day under vacuum.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RF power and gas for plasma conditioning.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Cs reservoir set to 80˚C (upper interlock limit).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Periodical checks of H</a:t>
            </a:r>
            <a:r>
              <a:rPr lang="en-US" sz="1600" baseline="30000" dirty="0"/>
              <a:t>-</a:t>
            </a:r>
            <a:r>
              <a:rPr lang="en-US" sz="1600" dirty="0"/>
              <a:t> and e</a:t>
            </a:r>
            <a:r>
              <a:rPr lang="en-US" sz="1600" baseline="30000" dirty="0"/>
              <a:t>-</a:t>
            </a:r>
            <a:r>
              <a:rPr lang="en-US" sz="1600" dirty="0"/>
              <a:t> currents switching on HV.</a:t>
            </a:r>
            <a:endParaRPr lang="en-US" sz="1600" baseline="30000" dirty="0"/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After few days (3-6):</a:t>
            </a:r>
          </a:p>
          <a:p>
            <a:pPr marL="666900" lvl="1" indent="-342900"/>
            <a:r>
              <a:rPr lang="en-US" sz="1600" dirty="0"/>
              <a:t>e/H ratio &lt; 1.</a:t>
            </a:r>
          </a:p>
          <a:p>
            <a:pPr marL="666900" lvl="1" indent="-342900"/>
            <a:r>
              <a:rPr lang="en-US" sz="1600" dirty="0"/>
              <a:t>H- current around 1 mA / kW.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900" dirty="0"/>
              <a:t>Setting-up for operation</a:t>
            </a:r>
          </a:p>
          <a:p>
            <a:pPr marL="666900" lvl="1" indent="-342900"/>
            <a:r>
              <a:rPr lang="en-US" sz="1600" dirty="0"/>
              <a:t>HV kept on…</a:t>
            </a:r>
          </a:p>
          <a:p>
            <a:pPr marL="666900" lvl="1" indent="-342900"/>
            <a:r>
              <a:rPr lang="en-US" sz="1600" dirty="0"/>
              <a:t>Cs reservoir down to ~ 60˚C.</a:t>
            </a:r>
          </a:p>
          <a:p>
            <a:pPr marL="666900" lvl="1" indent="-342900"/>
            <a:r>
              <a:rPr lang="en-US" sz="1600" dirty="0"/>
              <a:t>Gas and RF phase fine tunned.</a:t>
            </a:r>
          </a:p>
          <a:p>
            <a:pPr marL="666900" lvl="1" indent="-342900"/>
            <a:r>
              <a:rPr lang="en-US" sz="1600" dirty="0"/>
              <a:t>Feedback system turned on at 40 mA.</a:t>
            </a:r>
            <a:r>
              <a:rPr lang="en-US" sz="1200" dirty="0"/>
              <a:t> </a:t>
            </a:r>
          </a:p>
          <a:p>
            <a:pPr marL="666900" lvl="1" indent="-342900"/>
            <a:endParaRPr lang="en-US" sz="16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E4AB61-D4B8-257A-88F3-7019CBE5D40D}"/>
              </a:ext>
            </a:extLst>
          </p:cNvPr>
          <p:cNvGrpSpPr/>
          <p:nvPr/>
        </p:nvGrpSpPr>
        <p:grpSpPr>
          <a:xfrm>
            <a:off x="5035216" y="2544056"/>
            <a:ext cx="7085893" cy="3814762"/>
            <a:chOff x="5035216" y="2544056"/>
            <a:chExt cx="7085893" cy="3814762"/>
          </a:xfrm>
        </p:grpSpPr>
        <p:pic>
          <p:nvPicPr>
            <p:cNvPr id="8" name="Picture 7" descr="A screen shot of a graph&#10;&#10;AI-generated content may be incorrect.">
              <a:extLst>
                <a:ext uri="{FF2B5EF4-FFF2-40B4-BE49-F238E27FC236}">
                  <a16:creationId xmlns:a16="http://schemas.microsoft.com/office/drawing/2014/main" id="{F7BBA1F5-87BC-4329-7E39-DEC7E028F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35216" y="2544056"/>
              <a:ext cx="7085893" cy="381476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942A65-D403-27ED-85CE-85BF25D6392D}"/>
                </a:ext>
              </a:extLst>
            </p:cNvPr>
            <p:cNvSpPr txBox="1"/>
            <p:nvPr/>
          </p:nvSpPr>
          <p:spPr>
            <a:xfrm>
              <a:off x="6008420" y="4613841"/>
              <a:ext cx="2093495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1400" b="1" dirty="0">
                  <a:solidFill>
                    <a:schemeClr val="bg2">
                      <a:lumMod val="10000"/>
                    </a:schemeClr>
                  </a:solidFill>
                </a:rPr>
                <a:t>- LEBT BCT current</a:t>
              </a:r>
            </a:p>
            <a:p>
              <a:pPr algn="l"/>
              <a:r>
                <a:rPr lang="en-US" sz="1400" b="1" dirty="0">
                  <a:solidFill>
                    <a:srgbClr val="3A742C"/>
                  </a:solidFill>
                </a:rPr>
                <a:t>- 2 MHz RF power</a:t>
              </a:r>
            </a:p>
            <a:p>
              <a:pPr algn="l"/>
              <a:r>
                <a:rPr lang="en-US" sz="1400" b="1" dirty="0">
                  <a:solidFill>
                    <a:srgbClr val="0070C0"/>
                  </a:solidFill>
                </a:rPr>
                <a:t>- e/H ratio</a:t>
              </a:r>
            </a:p>
            <a:p>
              <a:pPr algn="l"/>
              <a:r>
                <a:rPr lang="en-US" sz="1400" b="1" dirty="0">
                  <a:solidFill>
                    <a:srgbClr val="C00000"/>
                  </a:solidFill>
                </a:rPr>
                <a:t>- Cs reservoir temp</a:t>
              </a:r>
              <a:endParaRPr lang="en-GB" sz="14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14" name="Picture 13" descr="A machine with wires and cables&#10;&#10;Description automatically generated">
            <a:extLst>
              <a:ext uri="{FF2B5EF4-FFF2-40B4-BE49-F238E27FC236}">
                <a16:creationId xmlns:a16="http://schemas.microsoft.com/office/drawing/2014/main" id="{753D073E-E91F-90A5-FB0B-7B9D50141F6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838" y="79443"/>
            <a:ext cx="1721476" cy="229530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3C7A5C-D6CC-C978-2B1D-24DE69361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17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AD570-649C-D4B6-1E3B-832DD1723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083982-E09E-6041-173B-12BB6125B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operation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8C1E4-9FDF-B3F9-9D9E-836659CB6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0CCED8C-BFE3-841A-0507-0E19E3E1B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7" y="1124744"/>
            <a:ext cx="11376024" cy="460851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The team: </a:t>
            </a:r>
            <a:r>
              <a:rPr lang="en-US" sz="1800" b="0" dirty="0"/>
              <a:t>All in the Hadron Sources and Linac section - </a:t>
            </a:r>
            <a:r>
              <a:rPr lang="en-US" sz="1800" dirty="0"/>
              <a:t>HSL</a:t>
            </a:r>
          </a:p>
          <a:p>
            <a:pPr marL="609750" lvl="1" indent="-285750"/>
            <a:r>
              <a:rPr lang="en-US" sz="1700" b="1" dirty="0"/>
              <a:t>5 “source specialists” </a:t>
            </a:r>
            <a:r>
              <a:rPr lang="en-US" sz="1700" b="0" dirty="0"/>
              <a:t>on-call rotating on a weekly basis. </a:t>
            </a:r>
          </a:p>
          <a:p>
            <a:pPr marL="609750" lvl="1" indent="-285750"/>
            <a:r>
              <a:rPr lang="en-US" sz="1700" b="0" dirty="0"/>
              <a:t>Support from 4 technicians and technical engineers (mechanics, electronics, control).</a:t>
            </a:r>
          </a:p>
          <a:p>
            <a:pPr marL="609750" lvl="1" indent="-285750"/>
            <a:r>
              <a:rPr lang="en-US" sz="1700" b="1" dirty="0"/>
              <a:t>Team far from being 100% L4 source</a:t>
            </a:r>
            <a:r>
              <a:rPr lang="en-US" sz="1700" b="0" dirty="0"/>
              <a:t>: Linac3, Linac4, L4 test-stand, ELENA, Linac4, medical and societal activities…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Regulation - mainly 2 knobs:</a:t>
            </a:r>
          </a:p>
          <a:p>
            <a:pPr marL="609750" lvl="1" indent="-285750"/>
            <a:r>
              <a:rPr lang="en-US" sz="1600" b="1" dirty="0"/>
              <a:t>Feedback </a:t>
            </a:r>
            <a:r>
              <a:rPr lang="en-US" sz="1600" dirty="0"/>
              <a:t>on the extracted source current, measured after the first LEBT solenoid – </a:t>
            </a:r>
            <a:r>
              <a:rPr lang="en-US" sz="1600" b="1" dirty="0"/>
              <a:t>Set to 40 mA – “Autopilot”</a:t>
            </a:r>
            <a:r>
              <a:rPr lang="en-US" sz="1600" dirty="0"/>
              <a:t> </a:t>
            </a:r>
          </a:p>
          <a:p>
            <a:pPr marL="609750" lvl="1" indent="-285750"/>
            <a:r>
              <a:rPr lang="en-US" sz="1600" b="1" dirty="0"/>
              <a:t>The amount of injected gas</a:t>
            </a:r>
            <a:r>
              <a:rPr lang="en-US" sz="1600" dirty="0"/>
              <a:t> – gas pulse width – is adjusted by the specialist:</a:t>
            </a:r>
          </a:p>
          <a:p>
            <a:pPr marL="933750" lvl="2" indent="-285750"/>
            <a:r>
              <a:rPr lang="en-US" sz="1500" b="0" dirty="0"/>
              <a:t>Too much gas: higher e/H, impact on the RFQ transmission (pulse shape), risk of HV sparks.</a:t>
            </a:r>
          </a:p>
          <a:p>
            <a:pPr marL="933750" lvl="2" indent="-285750"/>
            <a:r>
              <a:rPr lang="en-US" sz="1500" b="0" dirty="0"/>
              <a:t>Not enough: Plasma instabilities, large pulse to pulse current variation.</a:t>
            </a: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Main observables</a:t>
            </a:r>
            <a:r>
              <a:rPr lang="en-US" sz="2000" b="0" dirty="0"/>
              <a:t>: </a:t>
            </a:r>
          </a:p>
          <a:p>
            <a:pPr marL="990900" lvl="2" indent="-342900"/>
            <a:r>
              <a:rPr lang="en-US" sz="1600" dirty="0"/>
              <a:t>Source current.</a:t>
            </a:r>
          </a:p>
          <a:p>
            <a:pPr marL="990900" lvl="2" indent="-342900"/>
            <a:r>
              <a:rPr lang="en-US" sz="1600" dirty="0"/>
              <a:t>Pulse to pulse current stability.</a:t>
            </a:r>
          </a:p>
          <a:p>
            <a:pPr marL="990900" lvl="2" indent="-342900"/>
            <a:r>
              <a:rPr lang="en-US" sz="1600" dirty="0"/>
              <a:t>Vacuum / Gas level and stability e/H ratio.</a:t>
            </a:r>
          </a:p>
          <a:p>
            <a:pPr marL="990900" lvl="2" indent="-342900"/>
            <a:r>
              <a:rPr lang="en-US" sz="1600" dirty="0">
                <a:hlinkClick r:id="rId2"/>
              </a:rPr>
              <a:t>https://linac-survey.web.cern.ch/linac4/linac4surv.html</a:t>
            </a:r>
            <a:endParaRPr lang="en-US" sz="1600" dirty="0"/>
          </a:p>
          <a:p>
            <a:endParaRPr lang="en-GB" sz="1600" b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CD6116-3DAE-32FB-906C-C73E22B42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pic>
        <p:nvPicPr>
          <p:cNvPr id="6" name="Picture 5" descr="A blue and black logo">
            <a:extLst>
              <a:ext uri="{FF2B5EF4-FFF2-40B4-BE49-F238E27FC236}">
                <a16:creationId xmlns:a16="http://schemas.microsoft.com/office/drawing/2014/main" id="{5F2CCCBD-E255-0D88-83C2-3CC2E5E53F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199" y="-330224"/>
            <a:ext cx="3624923" cy="271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04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BDF5D-293A-7175-4B8A-01E41D3BA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C7EC1-6664-CDA5-C126-482D124D1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look at ?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C2110-6A98-15D7-F5AE-B00524A83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AE040259-80C2-96A7-7899-ED4961B64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7" y="1040854"/>
            <a:ext cx="11376024" cy="46085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Main observables</a:t>
            </a:r>
            <a:r>
              <a:rPr lang="en-US" sz="2000" b="0" dirty="0"/>
              <a:t>: </a:t>
            </a:r>
          </a:p>
          <a:p>
            <a:pPr marL="990900" lvl="2" indent="-342900"/>
            <a:r>
              <a:rPr lang="en-US" sz="1600" dirty="0"/>
              <a:t>Source current and pulse shape.</a:t>
            </a:r>
          </a:p>
          <a:p>
            <a:pPr marL="990900" lvl="2" indent="-342900"/>
            <a:r>
              <a:rPr lang="en-US" sz="1600" dirty="0"/>
              <a:t>Pulse to pulse current stability.</a:t>
            </a:r>
          </a:p>
          <a:p>
            <a:pPr marL="990900" lvl="2" indent="-342900"/>
            <a:r>
              <a:rPr lang="en-US" sz="1600" dirty="0"/>
              <a:t>Vacuum / Gas level and stability. </a:t>
            </a:r>
          </a:p>
          <a:p>
            <a:pPr marL="990900" lvl="2" indent="-342900"/>
            <a:r>
              <a:rPr lang="en-US" sz="1600" dirty="0"/>
              <a:t>e/H ratio.</a:t>
            </a:r>
          </a:p>
          <a:p>
            <a:pPr marL="990900" lvl="2" indent="-342900"/>
            <a:r>
              <a:rPr lang="en-US" sz="1600" dirty="0">
                <a:hlinkClick r:id="rId2"/>
              </a:rPr>
              <a:t>https://linac-survey.web.cern.ch/linac4/linac4surv.html</a:t>
            </a:r>
            <a:r>
              <a:rPr lang="en-US" sz="1600" dirty="0"/>
              <a:t> [LS3 ;-( ]</a:t>
            </a:r>
          </a:p>
          <a:p>
            <a:endParaRPr lang="en-GB" sz="1600" b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C1807C-2BFD-9588-493E-1724E73BD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918" y="3295353"/>
            <a:ext cx="2893720" cy="22377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37AF7B-6FD5-C551-3611-24E9062D5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543" y="3522728"/>
            <a:ext cx="3018490" cy="19035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750400D-9E1D-3012-6C43-2617010F5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477" y="3353218"/>
            <a:ext cx="4979068" cy="2013709"/>
          </a:xfrm>
          <a:prstGeom prst="rect">
            <a:avLst/>
          </a:prstGeom>
        </p:spPr>
      </p:pic>
      <p:pic>
        <p:nvPicPr>
          <p:cNvPr id="16" name="Picture 1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52C5368-551C-D6D4-F0A7-647F3A5239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9026" y="271823"/>
            <a:ext cx="4659272" cy="26357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2FE0E7-8F5F-E55B-DEB6-E8B83CA569E9}"/>
              </a:ext>
            </a:extLst>
          </p:cNvPr>
          <p:cNvSpPr txBox="1"/>
          <p:nvPr/>
        </p:nvSpPr>
        <p:spPr>
          <a:xfrm>
            <a:off x="125202" y="5422231"/>
            <a:ext cx="324717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“Event” on the source pressure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4B7B01-A1DF-98D9-B929-1A4E4403BB37}"/>
              </a:ext>
            </a:extLst>
          </p:cNvPr>
          <p:cNvSpPr txBox="1"/>
          <p:nvPr/>
        </p:nvSpPr>
        <p:spPr>
          <a:xfrm>
            <a:off x="3426477" y="5441942"/>
            <a:ext cx="482718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Source output current distribution over 1 hour.</a:t>
            </a:r>
          </a:p>
          <a:p>
            <a:pPr algn="ctr"/>
            <a:r>
              <a:rPr lang="en-US" sz="1400" b="1" dirty="0">
                <a:solidFill>
                  <a:srgbClr val="002060"/>
                </a:solidFill>
              </a:rPr>
              <a:t>Left: everything is fine</a:t>
            </a:r>
          </a:p>
          <a:p>
            <a:pPr algn="ctr"/>
            <a:r>
              <a:rPr lang="en-US" sz="1400" b="1" dirty="0">
                <a:solidFill>
                  <a:srgbClr val="002060"/>
                </a:solidFill>
              </a:rPr>
              <a:t>Right: large distribution and tail 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1CE0FF-8C8B-20CD-60F0-EDD57427B228}"/>
              </a:ext>
            </a:extLst>
          </p:cNvPr>
          <p:cNvSpPr txBox="1"/>
          <p:nvPr/>
        </p:nvSpPr>
        <p:spPr>
          <a:xfrm>
            <a:off x="7757845" y="5637675"/>
            <a:ext cx="482718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</a:rPr>
              <a:t>Overlap of two source beam pulses.</a:t>
            </a:r>
          </a:p>
          <a:p>
            <a:pPr algn="ctr"/>
            <a:r>
              <a:rPr lang="en-GB" sz="1400" b="1" dirty="0">
                <a:solidFill>
                  <a:srgbClr val="002060"/>
                </a:solidFill>
              </a:rPr>
              <a:t>Stable and unstable plasma.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0F765CE4-1C5C-E52F-4952-86F45FE87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476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2568D-2FAB-21D4-7F27-FE2CA4708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C5265C-700F-2D43-8FC4-927FCFEC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 and Availability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8BCEF-751D-E5B3-DE61-A8AEA660B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F43E4014-7C5B-0CC4-35E4-7ED0C7A701E4}"/>
              </a:ext>
            </a:extLst>
          </p:cNvPr>
          <p:cNvSpPr txBox="1">
            <a:spLocks/>
          </p:cNvSpPr>
          <p:nvPr/>
        </p:nvSpPr>
        <p:spPr>
          <a:xfrm>
            <a:off x="407987" y="1124744"/>
            <a:ext cx="11376024" cy="4608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tabLst/>
              <a:defRPr sz="21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charset="0"/>
              <a:buChar char="•"/>
              <a:tabLst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48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72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charset="0"/>
              <a:buChar char="•"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Over 9 to 10 months of 24/7 operation:</a:t>
            </a:r>
          </a:p>
          <a:p>
            <a:pPr marL="609750" lvl="1" indent="-285750"/>
            <a:r>
              <a:rPr lang="en-US" sz="1700" dirty="0"/>
              <a:t>1-day technical stop when “almost” nothing done.</a:t>
            </a:r>
          </a:p>
          <a:p>
            <a:pPr marL="609750" lvl="1" indent="-285750"/>
            <a:r>
              <a:rPr lang="en-US" sz="1700" dirty="0"/>
              <a:t>No HV spark since switched to IS04 design.</a:t>
            </a:r>
          </a:p>
          <a:p>
            <a:pPr marL="609750" lvl="1" indent="-285750"/>
            <a:r>
              <a:rPr lang="en-US" sz="1700" dirty="0"/>
              <a:t>Most of the downtime / instabilities due to source gas injection.</a:t>
            </a:r>
          </a:p>
          <a:p>
            <a:pPr marL="933750" lvl="2" indent="-285750"/>
            <a:r>
              <a:rPr lang="en-US" sz="1600" dirty="0"/>
              <a:t>Too much / too less gas.</a:t>
            </a:r>
          </a:p>
          <a:p>
            <a:pPr marL="933750" lvl="2" indent="-285750"/>
            <a:r>
              <a:rPr lang="en-US" sz="1600" dirty="0"/>
              <a:t>Aging injection valve to be replaced – lifetime ~ 6 months (13 million pulses !).</a:t>
            </a:r>
          </a:p>
          <a:p>
            <a:pPr marL="933750" lvl="2" indent="-285750"/>
            <a:r>
              <a:rPr lang="en-US" sz="1600" dirty="0"/>
              <a:t>A shut-off valve was installed in 2023.   </a:t>
            </a:r>
          </a:p>
          <a:p>
            <a:endParaRPr lang="en-GB" sz="1600" b="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E4DC9D5-FF37-10EE-93DB-240463C0A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841665"/>
              </p:ext>
            </p:extLst>
          </p:nvPr>
        </p:nvGraphicFramePr>
        <p:xfrm>
          <a:off x="7428590" y="149743"/>
          <a:ext cx="4289445" cy="208596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079995">
                  <a:extLst>
                    <a:ext uri="{9D8B030D-6E8A-4147-A177-3AD203B41FA5}">
                      <a16:colId xmlns:a16="http://schemas.microsoft.com/office/drawing/2014/main" val="2516765520"/>
                    </a:ext>
                  </a:extLst>
                </a:gridCol>
                <a:gridCol w="977986">
                  <a:extLst>
                    <a:ext uri="{9D8B030D-6E8A-4147-A177-3AD203B41FA5}">
                      <a16:colId xmlns:a16="http://schemas.microsoft.com/office/drawing/2014/main" val="3266192540"/>
                    </a:ext>
                  </a:extLst>
                </a:gridCol>
                <a:gridCol w="1231464">
                  <a:extLst>
                    <a:ext uri="{9D8B030D-6E8A-4147-A177-3AD203B41FA5}">
                      <a16:colId xmlns:a16="http://schemas.microsoft.com/office/drawing/2014/main" val="3695204632"/>
                    </a:ext>
                  </a:extLst>
                </a:gridCol>
              </a:tblGrid>
              <a:tr h="353852">
                <a:tc gridSpan="2">
                  <a:txBody>
                    <a:bodyPr/>
                    <a:lstStyle/>
                    <a:p>
                      <a:r>
                        <a:rPr lang="en-US" sz="1600" dirty="0"/>
                        <a:t>Source yearly availability</a:t>
                      </a:r>
                      <a:endParaRPr lang="en-GB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Downtime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007299"/>
                  </a:ext>
                </a:extLst>
              </a:tr>
              <a:tr h="353852">
                <a:tc>
                  <a:txBody>
                    <a:bodyPr/>
                    <a:lstStyle/>
                    <a:p>
                      <a:r>
                        <a:rPr lang="en-US" sz="1600" dirty="0"/>
                        <a:t>2022 (IS03)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97</a:t>
                      </a:r>
                      <a:r>
                        <a:rPr lang="en-GB" sz="1600" dirty="0"/>
                        <a:t>.5%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167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94647"/>
                  </a:ext>
                </a:extLst>
              </a:tr>
              <a:tr h="3538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2023 (IS04)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99.9%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 h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604818"/>
                  </a:ext>
                </a:extLst>
              </a:tr>
              <a:tr h="353852">
                <a:tc>
                  <a:txBody>
                    <a:bodyPr/>
                    <a:lstStyle/>
                    <a:p>
                      <a:r>
                        <a:rPr lang="en-US" sz="1600" dirty="0"/>
                        <a:t>2024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99.6%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27 h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83116"/>
                  </a:ext>
                </a:extLst>
              </a:tr>
              <a:tr h="176926">
                <a:tc>
                  <a:txBody>
                    <a:bodyPr/>
                    <a:lstStyle/>
                    <a:p>
                      <a:r>
                        <a:rPr lang="en-US" sz="1600" dirty="0"/>
                        <a:t>2025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99.7%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23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989884"/>
                  </a:ext>
                </a:extLst>
              </a:tr>
              <a:tr h="176926">
                <a:tc>
                  <a:txBody>
                    <a:bodyPr/>
                    <a:lstStyle/>
                    <a:p>
                      <a:r>
                        <a:rPr lang="en-US" sz="1600" b="1" dirty="0"/>
                        <a:t>2026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99.99%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0.5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791485"/>
                  </a:ext>
                </a:extLst>
              </a:tr>
            </a:tbl>
          </a:graphicData>
        </a:graphic>
      </p:graphicFrame>
      <p:pic>
        <p:nvPicPr>
          <p:cNvPr id="7" name="Picture 6" descr="A metal object with screws and a screw&#10;&#10;AI-generated content may be incorrect.">
            <a:extLst>
              <a:ext uri="{FF2B5EF4-FFF2-40B4-BE49-F238E27FC236}">
                <a16:creationId xmlns:a16="http://schemas.microsoft.com/office/drawing/2014/main" id="{B4B39627-4127-BA43-4561-BADC71D46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451" y="3561491"/>
            <a:ext cx="3458402" cy="259380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48CD1A5-0AF0-280C-CCEA-E795EE6FF0F2}"/>
              </a:ext>
            </a:extLst>
          </p:cNvPr>
          <p:cNvGrpSpPr/>
          <p:nvPr/>
        </p:nvGrpSpPr>
        <p:grpSpPr>
          <a:xfrm>
            <a:off x="9094891" y="2608688"/>
            <a:ext cx="2689708" cy="4099569"/>
            <a:chOff x="589999" y="1031101"/>
            <a:chExt cx="4006714" cy="533674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5C186E4-BF2B-3778-82B3-087C756D6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72941" y="1698194"/>
              <a:ext cx="5336748" cy="4002561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143F47-45A7-75C9-0E10-AEF543C91425}"/>
                </a:ext>
              </a:extLst>
            </p:cNvPr>
            <p:cNvSpPr/>
            <p:nvPr/>
          </p:nvSpPr>
          <p:spPr>
            <a:xfrm>
              <a:off x="2912425" y="2833466"/>
              <a:ext cx="321275" cy="31509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A4F0C5D-37F8-1FD2-DF56-FB4FF818C8F0}"/>
                </a:ext>
              </a:extLst>
            </p:cNvPr>
            <p:cNvCxnSpPr/>
            <p:nvPr/>
          </p:nvCxnSpPr>
          <p:spPr>
            <a:xfrm>
              <a:off x="720671" y="2324745"/>
              <a:ext cx="976393" cy="7750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583905C-7EC7-3737-AD6E-AEA2B83FAC8C}"/>
                </a:ext>
              </a:extLst>
            </p:cNvPr>
            <p:cNvSpPr txBox="1"/>
            <p:nvPr/>
          </p:nvSpPr>
          <p:spPr>
            <a:xfrm>
              <a:off x="589999" y="2055496"/>
              <a:ext cx="12377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3 cm</a:t>
              </a:r>
              <a:endParaRPr lang="en-GB" sz="1200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3DE9DCB-8741-F54E-E5BF-26FBF612FB6E}"/>
                </a:ext>
              </a:extLst>
            </p:cNvPr>
            <p:cNvSpPr txBox="1"/>
            <p:nvPr/>
          </p:nvSpPr>
          <p:spPr>
            <a:xfrm>
              <a:off x="3259822" y="2324029"/>
              <a:ext cx="12377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Needle</a:t>
              </a:r>
              <a:endParaRPr lang="en-GB" sz="1200" b="1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61A2256-01D1-3A03-AA21-F91A2736148C}"/>
                </a:ext>
              </a:extLst>
            </p:cNvPr>
            <p:cNvCxnSpPr>
              <a:endCxn id="13" idx="7"/>
            </p:cNvCxnSpPr>
            <p:nvPr/>
          </p:nvCxnSpPr>
          <p:spPr>
            <a:xfrm flipH="1">
              <a:off x="3186650" y="2595469"/>
              <a:ext cx="692040" cy="28414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3F2AE542-30FC-726B-E89F-7F562A2E8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771" y="3677553"/>
            <a:ext cx="4346008" cy="2401571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978D0F2-FF2C-15DC-6092-B89E2F98D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3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C81D7-9213-685A-3DBD-8ABD5D7F3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E005E2-D92D-3682-5B0A-350011A77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Injection Valve Replacement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714A6-A3DB-233E-B42D-46DFB4C73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pic>
        <p:nvPicPr>
          <p:cNvPr id="8" name="Picture 7" descr="A screen shot of a graph&#10;&#10;AI-generated content may be incorrect.">
            <a:extLst>
              <a:ext uri="{FF2B5EF4-FFF2-40B4-BE49-F238E27FC236}">
                <a16:creationId xmlns:a16="http://schemas.microsoft.com/office/drawing/2014/main" id="{83DDA06C-69C4-0AA2-DC90-FB3488FE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1928943"/>
            <a:ext cx="8305800" cy="43975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B3EBDC0-40FB-6058-9AB9-FDEC84EFC744}"/>
              </a:ext>
            </a:extLst>
          </p:cNvPr>
          <p:cNvSpPr txBox="1"/>
          <p:nvPr/>
        </p:nvSpPr>
        <p:spPr>
          <a:xfrm>
            <a:off x="8513226" y="3004724"/>
            <a:ext cx="209349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- LEBT BCT current</a:t>
            </a:r>
          </a:p>
          <a:p>
            <a:pPr algn="l"/>
            <a:r>
              <a:rPr lang="en-US" sz="1200" b="1" dirty="0">
                <a:solidFill>
                  <a:srgbClr val="3A742C"/>
                </a:solidFill>
              </a:rPr>
              <a:t>- 2 MHz RF power</a:t>
            </a:r>
          </a:p>
          <a:p>
            <a:pPr algn="l"/>
            <a:r>
              <a:rPr lang="en-US" sz="1200" b="1" dirty="0">
                <a:solidFill>
                  <a:srgbClr val="0070C0"/>
                </a:solidFill>
              </a:rPr>
              <a:t>- e/H ratio</a:t>
            </a:r>
          </a:p>
          <a:p>
            <a:pPr algn="l"/>
            <a:r>
              <a:rPr lang="en-US" sz="1200" b="1" dirty="0">
                <a:solidFill>
                  <a:srgbClr val="C00000"/>
                </a:solidFill>
              </a:rPr>
              <a:t>- Cs reservoir temp</a:t>
            </a:r>
            <a:endParaRPr lang="en-GB" sz="1200" b="1" dirty="0">
              <a:solidFill>
                <a:srgbClr val="C0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103882-3A2F-E9B2-EEB1-30DF1F1419EF}"/>
              </a:ext>
            </a:extLst>
          </p:cNvPr>
          <p:cNvCxnSpPr>
            <a:cxnSpLocks/>
          </p:cNvCxnSpPr>
          <p:nvPr/>
        </p:nvCxnSpPr>
        <p:spPr>
          <a:xfrm>
            <a:off x="5510463" y="1928943"/>
            <a:ext cx="451184" cy="0"/>
          </a:xfrm>
          <a:prstGeom prst="straightConnector1">
            <a:avLst/>
          </a:prstGeom>
          <a:ln w="28575">
            <a:solidFill>
              <a:schemeClr val="bg2">
                <a:lumMod val="1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B1D8A92-839E-B534-94B0-8DA0F0FD11F2}"/>
              </a:ext>
            </a:extLst>
          </p:cNvPr>
          <p:cNvCxnSpPr>
            <a:cxnSpLocks/>
          </p:cNvCxnSpPr>
          <p:nvPr/>
        </p:nvCxnSpPr>
        <p:spPr>
          <a:xfrm>
            <a:off x="5961647" y="1928943"/>
            <a:ext cx="1540042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EED643F-E7B9-1072-71CB-95396D4B69CB}"/>
              </a:ext>
            </a:extLst>
          </p:cNvPr>
          <p:cNvCxnSpPr>
            <a:cxnSpLocks/>
          </p:cNvCxnSpPr>
          <p:nvPr/>
        </p:nvCxnSpPr>
        <p:spPr>
          <a:xfrm>
            <a:off x="7515724" y="1928943"/>
            <a:ext cx="1880939" cy="0"/>
          </a:xfrm>
          <a:prstGeom prst="straightConnector1">
            <a:avLst/>
          </a:prstGeom>
          <a:ln w="2857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5A46A35-9D58-E877-D99D-E46234C37353}"/>
              </a:ext>
            </a:extLst>
          </p:cNvPr>
          <p:cNvCxnSpPr>
            <a:cxnSpLocks/>
          </p:cNvCxnSpPr>
          <p:nvPr/>
        </p:nvCxnSpPr>
        <p:spPr>
          <a:xfrm>
            <a:off x="9396663" y="1928943"/>
            <a:ext cx="926538" cy="0"/>
          </a:xfrm>
          <a:prstGeom prst="straightConnector1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5555C337-F2B2-16FD-CD82-3CF85F15F388}"/>
              </a:ext>
            </a:extLst>
          </p:cNvPr>
          <p:cNvSpPr txBox="1">
            <a:spLocks/>
          </p:cNvSpPr>
          <p:nvPr/>
        </p:nvSpPr>
        <p:spPr>
          <a:xfrm>
            <a:off x="407987" y="1124744"/>
            <a:ext cx="6138196" cy="17748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tabLst/>
              <a:defRPr sz="21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charset="0"/>
              <a:buChar char="•"/>
              <a:tabLst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48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72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charset="0"/>
              <a:buChar char="•"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Example: Last replacement during a run – August 2025. 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500" b="0" dirty="0"/>
              <a:t>Intervention – 2 hours.</a:t>
            </a:r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500" b="0" dirty="0"/>
              <a:t>Restart and </a:t>
            </a:r>
            <a:r>
              <a:rPr lang="en-US" sz="1500" b="0" dirty="0" err="1"/>
              <a:t>cesiation</a:t>
            </a:r>
            <a:r>
              <a:rPr lang="en-US" sz="1500" dirty="0"/>
              <a:t> – 9 hours.</a:t>
            </a:r>
            <a:endParaRPr lang="en-US" sz="1500" b="0" dirty="0"/>
          </a:p>
          <a:p>
            <a:pPr marL="666900" lvl="1" indent="-342900">
              <a:buFont typeface="Arial" panose="020B0604020202020204" pitchFamily="34" charset="0"/>
              <a:buChar char="•"/>
            </a:pPr>
            <a:r>
              <a:rPr lang="en-US" sz="1500" b="0" dirty="0"/>
              <a:t>35 mA beam back to PSB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DF59D5-2FA9-9C9C-2089-137529DA480E}"/>
              </a:ext>
            </a:extLst>
          </p:cNvPr>
          <p:cNvSpPr txBox="1"/>
          <p:nvPr/>
        </p:nvSpPr>
        <p:spPr>
          <a:xfrm>
            <a:off x="5564605" y="1660333"/>
            <a:ext cx="3429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2 h</a:t>
            </a:r>
            <a:endParaRPr lang="en-GB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35329C-EF3B-FD15-C633-D3D17CE5D2D1}"/>
              </a:ext>
            </a:extLst>
          </p:cNvPr>
          <p:cNvSpPr txBox="1"/>
          <p:nvPr/>
        </p:nvSpPr>
        <p:spPr>
          <a:xfrm>
            <a:off x="6560218" y="1660333"/>
            <a:ext cx="3429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9 h</a:t>
            </a:r>
            <a:endParaRPr lang="en-GB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B72B7D-BE10-9764-633B-751F7B14DA20}"/>
              </a:ext>
            </a:extLst>
          </p:cNvPr>
          <p:cNvSpPr txBox="1"/>
          <p:nvPr/>
        </p:nvSpPr>
        <p:spPr>
          <a:xfrm>
            <a:off x="7823533" y="1666324"/>
            <a:ext cx="126531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>
                    <a:lumMod val="10000"/>
                  </a:schemeClr>
                </a:solidFill>
              </a:rPr>
              <a:t>Overnight</a:t>
            </a:r>
            <a:endParaRPr lang="en-GB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5" name="Picture 24" descr="A close-up of a machine&#10;&#10;Description automatically generated">
            <a:extLst>
              <a:ext uri="{FF2B5EF4-FFF2-40B4-BE49-F238E27FC236}">
                <a16:creationId xmlns:a16="http://schemas.microsoft.com/office/drawing/2014/main" id="{00D902FE-68ED-A4C2-85B1-A1339524FCD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23" y="2601794"/>
            <a:ext cx="2549453" cy="3399271"/>
          </a:xfrm>
          <a:prstGeom prst="rect">
            <a:avLst/>
          </a:prstGeom>
        </p:spPr>
      </p:pic>
      <p:pic>
        <p:nvPicPr>
          <p:cNvPr id="26" name="Picture 25" descr="A metal object with screws and a screw&#10;&#10;AI-generated content may be incorrect.">
            <a:extLst>
              <a:ext uri="{FF2B5EF4-FFF2-40B4-BE49-F238E27FC236}">
                <a16:creationId xmlns:a16="http://schemas.microsoft.com/office/drawing/2014/main" id="{A416D09E-A1E3-9D39-7B02-82F9EC636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5598" y="182936"/>
            <a:ext cx="1969862" cy="147739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083DFC-BD7B-97F4-01C4-B5553654F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477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CA2DD-EB88-DC6B-F28E-5E2BF555D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4F7CD9-9404-1F39-A3A7-FBB7540B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Shorter the Extraction the Better ?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03BE6-A093-0A10-5826-BB94A5A9A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FE72C55-105B-AB90-E270-CB5EF0D26383}"/>
              </a:ext>
            </a:extLst>
          </p:cNvPr>
          <p:cNvGrpSpPr/>
          <p:nvPr/>
        </p:nvGrpSpPr>
        <p:grpSpPr>
          <a:xfrm>
            <a:off x="69541" y="3985579"/>
            <a:ext cx="3124038" cy="2347484"/>
            <a:chOff x="3732028" y="331310"/>
            <a:chExt cx="7792736" cy="591354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7BE34D6-3568-2A0F-1A2B-5DF85CD63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958684" y="331310"/>
              <a:ext cx="7566080" cy="556666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C2E8335-F45F-2762-A394-3ADB754ADCE2}"/>
                </a:ext>
              </a:extLst>
            </p:cNvPr>
            <p:cNvSpPr/>
            <p:nvPr/>
          </p:nvSpPr>
          <p:spPr>
            <a:xfrm>
              <a:off x="3732028" y="786808"/>
              <a:ext cx="1765004" cy="14566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701B9F-3869-767C-8F90-CB67047128E7}"/>
                </a:ext>
              </a:extLst>
            </p:cNvPr>
            <p:cNvSpPr/>
            <p:nvPr/>
          </p:nvSpPr>
          <p:spPr>
            <a:xfrm>
              <a:off x="7584557" y="4788194"/>
              <a:ext cx="3175591" cy="14566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975265F9-695C-22C3-2CF6-69446A932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47" y="1275940"/>
            <a:ext cx="3565477" cy="2231342"/>
          </a:xfrm>
          <a:prstGeom prst="rect">
            <a:avLst/>
          </a:prstGeom>
        </p:spPr>
      </p:pic>
      <p:pic>
        <p:nvPicPr>
          <p:cNvPr id="17" name="Picture 16" descr="A diagram of a machine&#10;&#10;Description automatically generated">
            <a:extLst>
              <a:ext uri="{FF2B5EF4-FFF2-40B4-BE49-F238E27FC236}">
                <a16:creationId xmlns:a16="http://schemas.microsoft.com/office/drawing/2014/main" id="{E1975BA2-23FA-4E07-4484-0B3E048E152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839" t="33689" r="-2063" b="23635"/>
          <a:stretch>
            <a:fillRect/>
          </a:stretch>
        </p:blipFill>
        <p:spPr>
          <a:xfrm>
            <a:off x="6294746" y="1189606"/>
            <a:ext cx="4408966" cy="2166675"/>
          </a:xfrm>
          <a:prstGeom prst="rect">
            <a:avLst/>
          </a:prstGeom>
        </p:spPr>
      </p:pic>
      <p:pic>
        <p:nvPicPr>
          <p:cNvPr id="18" name="Picture 17" descr="A blue and orange machine&#10;&#10;AI-generated content may be incorrect.">
            <a:extLst>
              <a:ext uri="{FF2B5EF4-FFF2-40B4-BE49-F238E27FC236}">
                <a16:creationId xmlns:a16="http://schemas.microsoft.com/office/drawing/2014/main" id="{A535F576-3E3D-F954-2995-F5320F73BA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5289" y="3890015"/>
            <a:ext cx="2538444" cy="22724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B90BE8-0CD1-FDDD-B195-5A3CA4F8ABF7}"/>
              </a:ext>
            </a:extLst>
          </p:cNvPr>
          <p:cNvSpPr txBox="1"/>
          <p:nvPr/>
        </p:nvSpPr>
        <p:spPr>
          <a:xfrm>
            <a:off x="3796061" y="1688854"/>
            <a:ext cx="213137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b="1" dirty="0"/>
              <a:t>IS02</a:t>
            </a:r>
          </a:p>
          <a:p>
            <a:pPr algn="l"/>
            <a:r>
              <a:rPr lang="en-US" dirty="0"/>
              <a:t>25 cm</a:t>
            </a:r>
          </a:p>
          <a:p>
            <a:pPr algn="l"/>
            <a:r>
              <a:rPr lang="en-US" dirty="0"/>
              <a:t>10-20 mA @ 3 MeV</a:t>
            </a:r>
          </a:p>
          <a:p>
            <a:pPr algn="l"/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B9A397-65F1-A0E7-DC31-0F496282A3F8}"/>
              </a:ext>
            </a:extLst>
          </p:cNvPr>
          <p:cNvSpPr txBox="1"/>
          <p:nvPr/>
        </p:nvSpPr>
        <p:spPr>
          <a:xfrm>
            <a:off x="3796061" y="4364721"/>
            <a:ext cx="213137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b="1" dirty="0"/>
              <a:t>IS03</a:t>
            </a:r>
          </a:p>
          <a:p>
            <a:pPr algn="l"/>
            <a:r>
              <a:rPr lang="en-US" dirty="0"/>
              <a:t>14 cm</a:t>
            </a:r>
          </a:p>
          <a:p>
            <a:pPr algn="l"/>
            <a:r>
              <a:rPr lang="en-US" dirty="0"/>
              <a:t>24-30 mA @ 3 MeV</a:t>
            </a:r>
          </a:p>
          <a:p>
            <a:pPr algn="l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12D6E7-711B-0E9A-49DE-018BE58061F1}"/>
              </a:ext>
            </a:extLst>
          </p:cNvPr>
          <p:cNvSpPr txBox="1"/>
          <p:nvPr/>
        </p:nvSpPr>
        <p:spPr>
          <a:xfrm>
            <a:off x="9932776" y="1688854"/>
            <a:ext cx="213137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b="1" dirty="0"/>
              <a:t>IS04</a:t>
            </a:r>
          </a:p>
          <a:p>
            <a:pPr algn="l"/>
            <a:r>
              <a:rPr lang="en-US" dirty="0"/>
              <a:t>6 cm</a:t>
            </a:r>
          </a:p>
          <a:p>
            <a:pPr algn="l"/>
            <a:r>
              <a:rPr lang="en-US" dirty="0"/>
              <a:t>32-42 mA @ 3 MeV</a:t>
            </a:r>
          </a:p>
          <a:p>
            <a:pPr algn="l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CEC577-3A5A-F728-D1EC-029C7DBB0E17}"/>
              </a:ext>
            </a:extLst>
          </p:cNvPr>
          <p:cNvSpPr txBox="1"/>
          <p:nvPr/>
        </p:nvSpPr>
        <p:spPr>
          <a:xfrm>
            <a:off x="9125749" y="4292199"/>
            <a:ext cx="288009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b="1" dirty="0"/>
              <a:t>CEMS</a:t>
            </a:r>
            <a:r>
              <a:rPr lang="en-US" dirty="0"/>
              <a:t> proton beam tests</a:t>
            </a:r>
          </a:p>
          <a:p>
            <a:pPr algn="l"/>
            <a:r>
              <a:rPr lang="en-US" dirty="0"/>
              <a:t>2 cm</a:t>
            </a:r>
          </a:p>
          <a:p>
            <a:pPr algn="l"/>
            <a:r>
              <a:rPr lang="en-US" dirty="0"/>
              <a:t>~ 50 mA expected @ 3 MeV</a:t>
            </a:r>
          </a:p>
          <a:p>
            <a:pPr algn="l"/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2F69A1-3FE8-C0BE-41B9-74F6E262688E}"/>
              </a:ext>
            </a:extLst>
          </p:cNvPr>
          <p:cNvSpPr/>
          <p:nvPr/>
        </p:nvSpPr>
        <p:spPr>
          <a:xfrm>
            <a:off x="127847" y="1045767"/>
            <a:ext cx="5769408" cy="2581688"/>
          </a:xfrm>
          <a:prstGeom prst="rect">
            <a:avLst/>
          </a:prstGeom>
          <a:noFill/>
          <a:ln w="31750">
            <a:solidFill>
              <a:srgbClr val="2F2F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04F36A-C6D0-0523-BF00-C66647C75851}"/>
              </a:ext>
            </a:extLst>
          </p:cNvPr>
          <p:cNvSpPr/>
          <p:nvPr/>
        </p:nvSpPr>
        <p:spPr>
          <a:xfrm>
            <a:off x="127847" y="3779855"/>
            <a:ext cx="5769408" cy="2581688"/>
          </a:xfrm>
          <a:prstGeom prst="rect">
            <a:avLst/>
          </a:prstGeom>
          <a:noFill/>
          <a:ln w="31750">
            <a:solidFill>
              <a:srgbClr val="2F2F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0BD37A-DDD9-80DC-8D5F-A70A0E181324}"/>
              </a:ext>
            </a:extLst>
          </p:cNvPr>
          <p:cNvSpPr/>
          <p:nvPr/>
        </p:nvSpPr>
        <p:spPr>
          <a:xfrm>
            <a:off x="6192009" y="1045767"/>
            <a:ext cx="5872144" cy="2581688"/>
          </a:xfrm>
          <a:prstGeom prst="rect">
            <a:avLst/>
          </a:prstGeom>
          <a:noFill/>
          <a:ln w="31750">
            <a:solidFill>
              <a:srgbClr val="2F2F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56F12B-2B98-DC91-B33A-2F58DB201852}"/>
              </a:ext>
            </a:extLst>
          </p:cNvPr>
          <p:cNvSpPr/>
          <p:nvPr/>
        </p:nvSpPr>
        <p:spPr>
          <a:xfrm>
            <a:off x="6192009" y="3779855"/>
            <a:ext cx="5872144" cy="2581688"/>
          </a:xfrm>
          <a:prstGeom prst="rect">
            <a:avLst/>
          </a:prstGeom>
          <a:noFill/>
          <a:ln w="31750">
            <a:solidFill>
              <a:srgbClr val="2F2F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05BC0-F244-D5ED-2DCC-6FC05E030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886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430FC-E609-8334-607E-2B428843D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A85F7-CFCF-F3C0-BBF3-F5E206B00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 IS05 ?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42A30-25CA-3726-5D35-5A46C727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9A6C43-E36C-9262-8DC4-FAC87D979A79}"/>
              </a:ext>
            </a:extLst>
          </p:cNvPr>
          <p:cNvGrpSpPr/>
          <p:nvPr/>
        </p:nvGrpSpPr>
        <p:grpSpPr>
          <a:xfrm>
            <a:off x="407987" y="993112"/>
            <a:ext cx="5872144" cy="2581688"/>
            <a:chOff x="6192009" y="3779855"/>
            <a:chExt cx="5872144" cy="2581688"/>
          </a:xfrm>
        </p:grpSpPr>
        <p:pic>
          <p:nvPicPr>
            <p:cNvPr id="18" name="Picture 17" descr="A blue and orange machine&#10;&#10;AI-generated content may be incorrect.">
              <a:extLst>
                <a:ext uri="{FF2B5EF4-FFF2-40B4-BE49-F238E27FC236}">
                  <a16:creationId xmlns:a16="http://schemas.microsoft.com/office/drawing/2014/main" id="{6A350BCD-B954-672D-74F7-2AB76310B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5289" y="3890015"/>
              <a:ext cx="2538444" cy="227241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CB4351-4788-EB84-0AF8-66A4951E1225}"/>
                </a:ext>
              </a:extLst>
            </p:cNvPr>
            <p:cNvSpPr txBox="1"/>
            <p:nvPr/>
          </p:nvSpPr>
          <p:spPr>
            <a:xfrm>
              <a:off x="9125749" y="4292199"/>
              <a:ext cx="2880098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b="1" dirty="0"/>
                <a:t>CEMS</a:t>
              </a:r>
              <a:r>
                <a:rPr lang="en-US" dirty="0"/>
                <a:t> </a:t>
              </a:r>
              <a:r>
                <a:rPr lang="en-US" u="sng" dirty="0"/>
                <a:t>proton</a:t>
              </a:r>
              <a:r>
                <a:rPr lang="en-US" dirty="0"/>
                <a:t> beam tests</a:t>
              </a:r>
            </a:p>
            <a:p>
              <a:pPr algn="l"/>
              <a:r>
                <a:rPr lang="en-US" dirty="0"/>
                <a:t>2 cm</a:t>
              </a:r>
            </a:p>
            <a:p>
              <a:pPr algn="l"/>
              <a:r>
                <a:rPr lang="en-US" dirty="0"/>
                <a:t>~ 50 mA expected @ 3 MeV</a:t>
              </a:r>
            </a:p>
            <a:p>
              <a:pPr algn="l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6982C28-74C7-0134-6FF2-FE517576B178}"/>
                </a:ext>
              </a:extLst>
            </p:cNvPr>
            <p:cNvSpPr/>
            <p:nvPr/>
          </p:nvSpPr>
          <p:spPr>
            <a:xfrm>
              <a:off x="6192009" y="3779855"/>
              <a:ext cx="5872144" cy="2581688"/>
            </a:xfrm>
            <a:prstGeom prst="rect">
              <a:avLst/>
            </a:prstGeom>
            <a:noFill/>
            <a:ln w="31750">
              <a:solidFill>
                <a:srgbClr val="2F2F2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808E61-CD9F-A0A1-6C4F-E3F09EC6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4EB142-02E1-2DB4-CCDD-349DFD777520}"/>
              </a:ext>
            </a:extLst>
          </p:cNvPr>
          <p:cNvGrpSpPr/>
          <p:nvPr/>
        </p:nvGrpSpPr>
        <p:grpSpPr>
          <a:xfrm>
            <a:off x="-1084" y="3847196"/>
            <a:ext cx="6281215" cy="2378688"/>
            <a:chOff x="1979043" y="935765"/>
            <a:chExt cx="9849955" cy="368938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1965C1-F471-12DB-C8AB-6B21847C3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92325" y="935765"/>
              <a:ext cx="8136673" cy="3689388"/>
            </a:xfrm>
            <a:prstGeom prst="rect">
              <a:avLst/>
            </a:prstGeom>
          </p:spPr>
        </p:pic>
        <p:pic>
          <p:nvPicPr>
            <p:cNvPr id="9" name="Picture 8" descr="A diagram of a machine&#10;&#10;Description automatically generated">
              <a:extLst>
                <a:ext uri="{FF2B5EF4-FFF2-40B4-BE49-F238E27FC236}">
                  <a16:creationId xmlns:a16="http://schemas.microsoft.com/office/drawing/2014/main" id="{5C01345C-2ABB-B364-9ECF-4C25FC776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9043" y="1943101"/>
              <a:ext cx="2070339" cy="186489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FA0C8C4-26F6-20B6-98C4-B1B8F98B4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2191" y="3474085"/>
            <a:ext cx="4074868" cy="3051624"/>
          </a:xfrm>
          <a:prstGeom prst="rect">
            <a:avLst/>
          </a:prstGeom>
        </p:spPr>
      </p:pic>
      <p:pic>
        <p:nvPicPr>
          <p:cNvPr id="11" name="Picture 10" descr="A close up of a machine&#10;&#10;AI-generated content may be incorrect.">
            <a:extLst>
              <a:ext uri="{FF2B5EF4-FFF2-40B4-BE49-F238E27FC236}">
                <a16:creationId xmlns:a16="http://schemas.microsoft.com/office/drawing/2014/main" id="{4BCE59C5-3EFF-6C26-75F5-C18653C3D8E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448" b="5209"/>
          <a:stretch/>
        </p:blipFill>
        <p:spPr bwMode="auto">
          <a:xfrm>
            <a:off x="9665006" y="67882"/>
            <a:ext cx="2461680" cy="34739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A diagram of a heat exchanger&#10;&#10;AI-generated content may be incorrect.">
            <a:extLst>
              <a:ext uri="{FF2B5EF4-FFF2-40B4-BE49-F238E27FC236}">
                <a16:creationId xmlns:a16="http://schemas.microsoft.com/office/drawing/2014/main" id="{B9D74792-8CDC-C2AF-7080-7222514F2A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2547" y="1206385"/>
            <a:ext cx="3264153" cy="215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75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EEB7B-A335-22CC-F272-002701E1C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B6D6D9-4B7F-4E4D-DB60-F0EE22B16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 IS05 ? 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67BA7-AF1E-B93A-3663-8E1F2CFD6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H- Source Developments and Operation at CERN</a:t>
            </a:r>
            <a:endParaRPr lang="en-US" dirty="0"/>
          </a:p>
        </p:txBody>
      </p:sp>
      <p:pic>
        <p:nvPicPr>
          <p:cNvPr id="18" name="Picture 17" descr="A blue and orange machine&#10;&#10;AI-generated content may be incorrect.">
            <a:extLst>
              <a:ext uri="{FF2B5EF4-FFF2-40B4-BE49-F238E27FC236}">
                <a16:creationId xmlns:a16="http://schemas.microsoft.com/office/drawing/2014/main" id="{0CBD6904-244A-22B5-E145-CFB1A91C92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88" t="21203" b="16576"/>
          <a:stretch>
            <a:fillRect/>
          </a:stretch>
        </p:blipFill>
        <p:spPr>
          <a:xfrm>
            <a:off x="221987" y="1192417"/>
            <a:ext cx="6886744" cy="4643334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99E142-EF46-6A9C-486A-421FC8303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21/09/2026</a:t>
            </a:r>
            <a:endParaRPr lang="en-US" dirty="0"/>
          </a:p>
        </p:txBody>
      </p:sp>
      <p:pic>
        <p:nvPicPr>
          <p:cNvPr id="11" name="Picture 10" descr="A close up of a machine&#10;&#10;AI-generated content may be incorrect.">
            <a:extLst>
              <a:ext uri="{FF2B5EF4-FFF2-40B4-BE49-F238E27FC236}">
                <a16:creationId xmlns:a16="http://schemas.microsoft.com/office/drawing/2014/main" id="{FD52D81B-2148-6ABB-DA59-AFECA10020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48" b="5209"/>
          <a:stretch/>
        </p:blipFill>
        <p:spPr bwMode="auto">
          <a:xfrm>
            <a:off x="7758035" y="1070252"/>
            <a:ext cx="3463417" cy="4887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090C4DA-E965-3AAD-F92A-CFE28B23E000}"/>
              </a:ext>
            </a:extLst>
          </p:cNvPr>
          <p:cNvSpPr/>
          <p:nvPr/>
        </p:nvSpPr>
        <p:spPr>
          <a:xfrm>
            <a:off x="5255667" y="2808231"/>
            <a:ext cx="1451811" cy="1411705"/>
          </a:xfrm>
          <a:prstGeom prst="ellipse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424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5E4C6-ECA4-8F81-E319-FF4E2F44A032}"/>
              </a:ext>
            </a:extLst>
          </p:cNvPr>
          <p:cNvSpPr txBox="1">
            <a:spLocks/>
          </p:cNvSpPr>
          <p:nvPr/>
        </p:nvSpPr>
        <p:spPr>
          <a:xfrm>
            <a:off x="0" y="473074"/>
            <a:ext cx="11872685" cy="157706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H</a:t>
            </a:r>
            <a:r>
              <a:rPr lang="en-US" baseline="30000" dirty="0"/>
              <a:t>-</a:t>
            </a:r>
            <a:r>
              <a:rPr lang="en-US" dirty="0"/>
              <a:t> source </a:t>
            </a:r>
            <a:br>
              <a:rPr lang="en-US" dirty="0"/>
            </a:br>
            <a:r>
              <a:rPr lang="en-US" dirty="0"/>
              <a:t>Developments and Operation at CERN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Thank you !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C214AA-D142-807F-0A3D-647694B226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7115"/>
          <a:stretch>
            <a:fillRect/>
          </a:stretch>
        </p:blipFill>
        <p:spPr>
          <a:xfrm>
            <a:off x="9513279" y="4658832"/>
            <a:ext cx="2242037" cy="1577068"/>
          </a:xfrm>
          <a:prstGeom prst="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1E5CAD17-87C6-DFB8-94F5-CB51626E8480}"/>
              </a:ext>
            </a:extLst>
          </p:cNvPr>
          <p:cNvSpPr txBox="1">
            <a:spLocks/>
          </p:cNvSpPr>
          <p:nvPr/>
        </p:nvSpPr>
        <p:spPr>
          <a:xfrm>
            <a:off x="942436" y="1798347"/>
            <a:ext cx="11376024" cy="25425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tabLst/>
              <a:defRPr sz="21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charset="0"/>
              <a:buChar char="•"/>
              <a:tabLst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48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72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charset="0"/>
              <a:buChar char="•"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Almost 20 years of development.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4 source generations.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 learned a LOT.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Now reached a level of maturity making our “clients” very happy.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Still, would like to keep development going on 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GB" sz="1600" b="0" dirty="0"/>
          </a:p>
        </p:txBody>
      </p:sp>
    </p:spTree>
    <p:extLst>
      <p:ext uri="{BB962C8B-B14F-4D97-AF65-F5344CB8AC3E}">
        <p14:creationId xmlns:p14="http://schemas.microsoft.com/office/powerpoint/2010/main" val="3142636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0033A0"/>
      </a:dk1>
      <a:lt1>
        <a:srgbClr val="FFFFFF"/>
      </a:lt1>
      <a:dk2>
        <a:srgbClr val="2F2F2F"/>
      </a:dk2>
      <a:lt2>
        <a:srgbClr val="F8F8F8"/>
      </a:lt2>
      <a:accent1>
        <a:srgbClr val="0033A0"/>
      </a:accent1>
      <a:accent2>
        <a:srgbClr val="61C4D3"/>
      </a:accent2>
      <a:accent3>
        <a:srgbClr val="E15E32"/>
      </a:accent3>
      <a:accent4>
        <a:srgbClr val="BEBECB"/>
      </a:accent4>
      <a:accent5>
        <a:srgbClr val="6E2466"/>
      </a:accent5>
      <a:accent6>
        <a:srgbClr val="1C446A"/>
      </a:accent6>
      <a:hlink>
        <a:srgbClr val="6D2466"/>
      </a:hlink>
      <a:folHlink>
        <a:srgbClr val="61C4D3"/>
      </a:folHlink>
    </a:clrScheme>
    <a:fontScheme name="CER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CERN Corporate_16x9 PPT_v2024.pptx" id="{CF085BE9-E13D-8249-B4F3-B15893DF5078}" vid="{8DC4A9CA-60BF-5142-B3E7-A933F0F95F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CERN Corporate_16x9 PPT_v2024</Template>
  <TotalTime>4374</TotalTime>
  <Words>1200</Words>
  <Application>Microsoft Office PowerPoint</Application>
  <PresentationFormat>Widescreen</PresentationFormat>
  <Paragraphs>214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H- source  Developments and Operation at CERN</vt:lpstr>
      <vt:lpstr>The source for the CERN proton complex</vt:lpstr>
      <vt:lpstr>Short Recap. Since 2008</vt:lpstr>
      <vt:lpstr>Present Design: IS04</vt:lpstr>
      <vt:lpstr>Main Parameters</vt:lpstr>
      <vt:lpstr>Source units management</vt:lpstr>
      <vt:lpstr>Installation and Start-up</vt:lpstr>
      <vt:lpstr>Source operation</vt:lpstr>
      <vt:lpstr>What to look at ?</vt:lpstr>
      <vt:lpstr>Reliability and Availability</vt:lpstr>
      <vt:lpstr>Injection Valve Replacement</vt:lpstr>
      <vt:lpstr>The Shorter the Extraction the Better ?</vt:lpstr>
      <vt:lpstr>Toward IS05 ?</vt:lpstr>
      <vt:lpstr>Toward IS05 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Jean-Baptiste Lallement</dc:creator>
  <cp:lastModifiedBy>Jean-Baptiste Lallement</cp:lastModifiedBy>
  <cp:revision>103</cp:revision>
  <dcterms:created xsi:type="dcterms:W3CDTF">2025-10-09T09:18:31Z</dcterms:created>
  <dcterms:modified xsi:type="dcterms:W3CDTF">2026-09-20T23:50:35Z</dcterms:modified>
</cp:coreProperties>
</file>