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709" r:id="rId4"/>
    <p:sldMasterId id="2147483735" r:id="rId5"/>
  </p:sldMasterIdLst>
  <p:notesMasterIdLst>
    <p:notesMasterId r:id="rId35"/>
  </p:notesMasterIdLst>
  <p:sldIdLst>
    <p:sldId id="274" r:id="rId6"/>
    <p:sldId id="273" r:id="rId7"/>
    <p:sldId id="2180" r:id="rId8"/>
    <p:sldId id="2187" r:id="rId9"/>
    <p:sldId id="2184" r:id="rId10"/>
    <p:sldId id="2189" r:id="rId11"/>
    <p:sldId id="2234" r:id="rId12"/>
    <p:sldId id="2267" r:id="rId13"/>
    <p:sldId id="2266" r:id="rId14"/>
    <p:sldId id="2268" r:id="rId15"/>
    <p:sldId id="2269" r:id="rId16"/>
    <p:sldId id="2271" r:id="rId17"/>
    <p:sldId id="291" r:id="rId18"/>
    <p:sldId id="2038" r:id="rId19"/>
    <p:sldId id="2273" r:id="rId20"/>
    <p:sldId id="2278" r:id="rId21"/>
    <p:sldId id="2274" r:id="rId22"/>
    <p:sldId id="2275" r:id="rId23"/>
    <p:sldId id="2272" r:id="rId24"/>
    <p:sldId id="2193" r:id="rId25"/>
    <p:sldId id="2241" r:id="rId26"/>
    <p:sldId id="730" r:id="rId27"/>
    <p:sldId id="2282" r:id="rId28"/>
    <p:sldId id="2281" r:id="rId29"/>
    <p:sldId id="2246" r:id="rId30"/>
    <p:sldId id="2264" r:id="rId31"/>
    <p:sldId id="358" r:id="rId32"/>
    <p:sldId id="396" r:id="rId33"/>
    <p:sldId id="228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66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20" autoAdjust="0"/>
    <p:restoredTop sz="95660" autoAdjust="0"/>
  </p:normalViewPr>
  <p:slideViewPr>
    <p:cSldViewPr snapToGrid="0" showGuides="1">
      <p:cViewPr>
        <p:scale>
          <a:sx n="94" d="100"/>
          <a:sy n="94" d="100"/>
        </p:scale>
        <p:origin x="478" y="55"/>
      </p:cViewPr>
      <p:guideLst>
        <p:guide orient="horz" pos="69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C9EC0-0307-48E0-B21B-BD3AFAEAF8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229F0-9AFC-4595-8424-391BF2B24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94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251FB-BFA1-4489-9497-0862D2FD98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135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30B061FA-7946-A43D-4863-16672F8D5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4:notes">
            <a:extLst>
              <a:ext uri="{FF2B5EF4-FFF2-40B4-BE49-F238E27FC236}">
                <a16:creationId xmlns:a16="http://schemas.microsoft.com/office/drawing/2014/main" id="{35D1F8FA-9340-B2E8-D0F2-058682F11C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6" name="Google Shape;256;p34:notes">
            <a:extLst>
              <a:ext uri="{FF2B5EF4-FFF2-40B4-BE49-F238E27FC236}">
                <a16:creationId xmlns:a16="http://schemas.microsoft.com/office/drawing/2014/main" id="{53B8793B-5161-C1F3-E087-E51E271090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4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851B4-F450-19B7-21DD-11BA20065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FB6049-76E6-62FF-7E18-A260BF60E1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6AC907-A2EC-C379-AFC9-D26E286CC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D6E51-4F25-2648-9BB2-E56871289F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F229F0-9AFC-4595-8424-391BF2B24B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706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229F0-9AFC-4595-8424-391BF2B24B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2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kern="0" dirty="0">
                <a:solidFill>
                  <a:prstClr val="black"/>
                </a:solidFill>
                <a:latin typeface="Arial" panose="020B0604020202020204" pitchFamily="34" charset="0"/>
                <a:cs typeface="Arial"/>
                <a:sym typeface="Arial"/>
              </a:rPr>
              <a:t>Missing sulfur atoms(S vacancy) create defect sites in MoS₂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kern="0" dirty="0">
                <a:solidFill>
                  <a:prstClr val="black"/>
                </a:solidFill>
                <a:latin typeface="Arial" panose="020B0604020202020204" pitchFamily="34" charset="0"/>
                <a:cs typeface="Arial"/>
                <a:sym typeface="Arial"/>
              </a:rPr>
              <a:t>These defect sites can trap excited electrons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kern="0" dirty="0">
                <a:solidFill>
                  <a:prstClr val="black"/>
                </a:solidFill>
                <a:latin typeface="Arial" panose="020B0604020202020204" pitchFamily="34" charset="0"/>
                <a:cs typeface="Arial"/>
                <a:sym typeface="Arial"/>
              </a:rPr>
              <a:t>Trapped electrons can emit light at a lower energy, around </a:t>
            </a:r>
            <a:r>
              <a:rPr lang="en-US" altLang="en-US" sz="1200" b="1" kern="0" dirty="0">
                <a:solidFill>
                  <a:prstClr val="black"/>
                </a:solidFill>
                <a:latin typeface="Arial" panose="020B0604020202020204" pitchFamily="34" charset="0"/>
                <a:cs typeface="Arial"/>
                <a:sym typeface="Arial"/>
              </a:rPr>
              <a:t>1.62 eV</a:t>
            </a:r>
            <a:endParaRPr lang="en-US" altLang="en-US" sz="1200" kern="0" dirty="0">
              <a:solidFill>
                <a:prstClr val="black"/>
              </a:solidFill>
              <a:latin typeface="Arial" panose="020B0604020202020204" pitchFamily="34" charset="0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F229F0-9AFC-4595-8424-391BF2B24B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375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229F0-9AFC-4595-8424-391BF2B24B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897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32C65-71B6-9A86-3825-ED1B7890F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8ABF8-4266-F309-1826-69B5BE0F3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7F8FA9-DF0E-5808-35DE-9474DA782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727A9-0499-3C90-8C57-B226A3E10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229F0-9AFC-4595-8424-391BF2B24B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22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C1BC1-8CF5-FB92-57F0-64AD9B57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059039-8E1B-F5D5-88F1-792FBA1BA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19D624-2D85-9873-1B18-E07450750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ED507-3556-5632-823E-3D212E81EA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229F0-9AFC-4595-8424-391BF2B24B7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66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EEE45-DD0A-0D93-676C-4974DBE77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4C3E19-65F7-F7E7-6619-41099BFBA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2D3E57-A880-D06A-2AEC-CE9AC0202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05D95-4B9E-C216-7A81-D3CE680EA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229F0-9AFC-4595-8424-391BF2B24B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68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6F15B-8FE1-69BF-3692-AC44A9E8A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54920E7-94CB-5BEC-3DB3-9F1E6C30D6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EEEC81-1182-4D02-BCC9-CACFE564A4E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ADEADFC1-865F-39E0-D593-F8CFA38D591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88CB5-4A3D-49DA-B976-A122658B8A7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932B0476-970B-C0DD-2E30-DFA72265D2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85800"/>
            <a:ext cx="6227763" cy="350361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3E30C99A-D4F7-4690-C3CE-62DE31CB0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346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EEEC81-1182-4D02-BCC9-CACFE564A4E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88CB5-4A3D-49DA-B976-A122658B8A7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85800"/>
            <a:ext cx="6227763" cy="350361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8224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670D3D-05AC-4021-9E2D-53398EAF15E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164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EEEC81-1182-4D02-BCC9-CACFE564A4E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88CB5-4A3D-49DA-B976-A122658B8A7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85800"/>
            <a:ext cx="6227763" cy="350361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24383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76B86-EDCD-D9DF-5B8A-CA95A82CF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0D77674-9F05-A734-48E1-69F4FB1F1F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EEEC81-1182-4D02-BCC9-CACFE564A4E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10B7189B-E5C7-718A-E1B0-6188873DC9C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88CB5-4A3D-49DA-B976-A122658B8A7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30F4EB66-CA58-9A62-CC9E-581C0678AB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85800"/>
            <a:ext cx="6227763" cy="350361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B32BEADF-157F-DA2D-6091-587C25B051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81000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C72B9A-76AE-459B-B113-8ACDEFD632E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5603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C74597-97DE-422C-90F0-DABB99DDDA6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85800"/>
            <a:ext cx="6227763" cy="350361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0F867-6E99-963F-94C5-FA9A79940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99C06971-DD4C-296A-F831-3FFE305A52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C72B9A-76AE-459B-B113-8ACDEFD632E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5603" name="Rectangle 7">
            <a:extLst>
              <a:ext uri="{FF2B5EF4-FFF2-40B4-BE49-F238E27FC236}">
                <a16:creationId xmlns:a16="http://schemas.microsoft.com/office/drawing/2014/main" id="{FE9C8E11-CCD4-C430-B651-D5BA5A85D6E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C74597-97DE-422C-90F0-DABB99DDDA6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F7039E67-DC63-BCA5-5130-3F9A0C0819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85800"/>
            <a:ext cx="6227763" cy="350361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5605" name="Rectangle 3">
            <a:extLst>
              <a:ext uri="{FF2B5EF4-FFF2-40B4-BE49-F238E27FC236}">
                <a16:creationId xmlns:a16="http://schemas.microsoft.com/office/drawing/2014/main" id="{10967CF1-4CE9-F250-E2B8-E0793B6424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7120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713E1-F823-5DBC-0848-8B6F133D3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1304C8DB-DC16-4646-336B-61D56E5B07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EEEC81-1182-4D02-BCC9-CACFE564A4E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E84CF1AC-04BA-F434-B14D-221A3522E5B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88CB5-4A3D-49DA-B976-A122658B8A7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361C9A4E-FB85-37D1-B0BE-17D798297F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85800"/>
            <a:ext cx="6227763" cy="350361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3C248C72-81E1-7D04-CDC5-600D3EABD8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85564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1pPr>
            <a:lvl2pPr marL="785372" indent="-302066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2pPr>
            <a:lvl3pPr marL="1208265" indent="-24165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3pPr>
            <a:lvl4pPr marL="1691571" indent="-24165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4pPr>
            <a:lvl5pPr marL="2174878" indent="-24165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5pPr>
            <a:lvl6pPr marL="2658184" indent="-24165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6pPr>
            <a:lvl7pPr marL="3141490" indent="-24165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7pPr>
            <a:lvl8pPr marL="3624796" indent="-24165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8pPr>
            <a:lvl9pPr marL="4108102" indent="-24165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6661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fld id="{6FEEEC81-1182-4D02-BCC9-CACFE564A4EF}" type="slidenum"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/>
                <a:sym typeface="Arial"/>
              </a:rPr>
              <a:pPr marL="0" marR="0" lvl="0" indent="0" algn="r" defTabSz="96661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t>25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/>
              <a:sym typeface="Arial"/>
            </a:endParaRPr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45" tIns="48323" rIns="96645" bIns="48323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6661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fld id="{18D88CB5-4A3D-49DA-B976-A122658B8A70}" type="slidenum"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/>
                <a:sym typeface="Arial"/>
              </a:rPr>
              <a:pPr marL="0" marR="0" lvl="0" indent="0" algn="r" defTabSz="96661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t>25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42913" y="708025"/>
            <a:ext cx="6434137" cy="361950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1484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EEEC81-1182-4D02-BCC9-CACFE564A4E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3" rIns="91425" bIns="45713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D88CB5-4A3D-49DA-B976-A122658B8A7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8300" y="674688"/>
            <a:ext cx="6126163" cy="344646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4346575"/>
            <a:ext cx="5067300" cy="4122738"/>
          </a:xfrm>
          <a:noFill/>
        </p:spPr>
        <p:txBody>
          <a:bodyPr lIns="86486" tIns="43243" rIns="86486" bIns="43243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1463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2A7728-BDF0-4325-AEEC-BE89BF9A19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1830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2B341-6F15-6DE8-F9C0-6C088B4CA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04E66E2B-9EBD-FEBD-6013-D2798DF082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EEEC81-1182-4D02-BCC9-CACFE564A4E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171" name="Rectangle 7">
            <a:extLst>
              <a:ext uri="{FF2B5EF4-FFF2-40B4-BE49-F238E27FC236}">
                <a16:creationId xmlns:a16="http://schemas.microsoft.com/office/drawing/2014/main" id="{E8640D98-9262-0324-AFE5-3173A4315E5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88CB5-4A3D-49DA-B976-A122658B8A7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1C97EC87-5FD6-B19B-3FD3-E9E3FD9443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85800"/>
            <a:ext cx="6227763" cy="350361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CA111613-7F5D-755C-BB48-AF3D7D0F8E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1663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4B398-5569-6BE5-24B5-AE410990C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5209E-17A7-5688-3418-2596B1BC1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F40F4-34BA-7F22-EE26-C91043352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CEDDD-12CC-2FBF-826A-6F9952FDB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8A99E-92EB-8399-4856-2014F41DD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0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14121-779B-DC40-E8B4-935ED773C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2E4D4-533E-85DD-F4B8-E04332354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A03BB-6C54-218A-B334-4F5A3165D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5A2FB-A5DB-3509-1810-A39D2D0AF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68741-1A18-485E-9445-D6213E92E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10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B4502-D4E9-934C-1BBC-83BD330E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7C6F8-7ED6-337E-18CA-5F17541E2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45319-A452-DB54-1DA3-B292C63F4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94DED-1A7B-DB83-46CC-C1B65825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93A74-D104-86F4-DB71-AAF29E84F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2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62425-4F04-2266-0279-178655880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F3BFF-13E0-D5D5-B291-6AB4F1773F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1E9B9-2DEF-1EB1-465F-8CF846416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90E429-D2B1-EBBF-0BEC-8395A91E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48CE5-6948-4AF3-7B9A-0544A8EB2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1EE17-90FF-47FE-2F61-B9D9FAA56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271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FC21A-7262-9969-88CD-42A870FD1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C9BD2-A963-DDF0-E958-EFFADDDED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26F6B-00EF-873F-B4BC-B6D1ED542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08AED8-D7C9-D5F7-2C4B-5D79DEA09E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597E96-3219-66BE-3E49-5B13341A3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8EC3ED-AC5B-6962-7FFE-133ED9325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F62B21-73ED-E393-48F0-1BC14D43B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4E10E0-62DF-1EE8-31A7-024FA421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57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3CBC1-2031-6697-A6DD-EA48A7DF4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B446E1-0D60-B132-8F53-D68F0FD5A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FA2383-D945-152B-495A-7FA9C9F1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2312A-0A9E-79D6-8E05-0BF64BB38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6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765574-FA48-4F96-E789-CBC702AE7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CBDA86-F66C-CBA5-A23B-E989799E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5DCDF1-A766-C3A1-62F2-F1C6A0B38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4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F578-AD99-70A7-55BD-2A45084A6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DB37C-ADEC-93BE-C8AD-DB79A1C97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EC8C8-F83E-3B39-84B0-D9A796585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7ED45A-1590-4CF0-944B-3DA027494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392861-EF9E-1CC2-5F9C-63A495E7F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5D2F3-4304-B077-DDD5-78BAB0A06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82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5B8C0-B70D-0C14-E569-6C9074581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FB14A2-107B-04D6-7DC6-D5064C72BA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B269E-D5D5-B841-C606-54F7B5441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143D84-CACC-92EC-C61E-866D8BB75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E0FDF-B4BE-6E0E-ECA4-F866899FA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1C9136-D48F-76E8-EE9A-2712D7626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3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DB468-F812-BA04-6376-3D0B49FB6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57DA5-3DC8-FF98-1A59-3131EF162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52854-58D8-D4AA-7F8E-1764787A5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7D966-BE90-9B71-9170-F4902CB03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1715C-3E7B-0F1C-CA3E-24DA0A34D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2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920658-121A-161C-5883-BBA68D82D6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50E7E1-AE8E-FE36-5543-712B5B052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3885-A9A0-ABA3-5520-D94522CD1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15274-91D5-175F-87AC-A95F06483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A4D10-C325-F35F-A79B-5E33B5A45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92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F663B-7A00-47A3-B3C2-73CEBCEEC5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43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FEBE1-AC79-43D8-9745-492CBD47E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83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8AF3B-7C2A-4C40-9F1C-8B2102A0B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90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A9BB3-FE41-44D5-8459-B6B2FCF39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64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7CCCB-B99D-41B6-95F5-A8CB2ECFC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886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ECB1-3AA7-4BAD-94C1-68D9236B9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1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7CBEC-96D4-45A7-96D2-09F8D39864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146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65742-534D-48D6-BD42-F582EA5577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52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46EDE-9A5E-43F6-B224-938FF56B0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98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3F7D0-4F21-4794-ADCC-BB6E3EBDF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93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DC8E9-E015-4B95-966C-2427C1E4AB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773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">
  <p:cSld name="Imag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9"/>
          <p:cNvSpPr txBox="1">
            <a:spLocks noGrp="1"/>
          </p:cNvSpPr>
          <p:nvPr>
            <p:ph type="title"/>
          </p:nvPr>
        </p:nvSpPr>
        <p:spPr>
          <a:xfrm>
            <a:off x="254000" y="0"/>
            <a:ext cx="11684000" cy="9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9"/>
          <p:cNvSpPr txBox="1">
            <a:spLocks noGrp="1"/>
          </p:cNvSpPr>
          <p:nvPr>
            <p:ph type="body" idx="1"/>
          </p:nvPr>
        </p:nvSpPr>
        <p:spPr>
          <a:xfrm>
            <a:off x="254000" y="5622161"/>
            <a:ext cx="11684000" cy="753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609585" lvl="0" indent="-304792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867" b="0" i="1"/>
            </a:lvl1pPr>
            <a:lvl2pPr marL="1219170" lvl="1" indent="-457189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3pPr>
            <a:lvl4pPr marL="2438339" lvl="3" indent="-457189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3047924" lvl="4" indent="-457189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9"/>
          <p:cNvSpPr>
            <a:spLocks noGrp="1"/>
          </p:cNvSpPr>
          <p:nvPr>
            <p:ph type="pic" idx="2"/>
          </p:nvPr>
        </p:nvSpPr>
        <p:spPr>
          <a:xfrm>
            <a:off x="254001" y="1295401"/>
            <a:ext cx="11684001" cy="432763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8" name="Google Shape;38;p59"/>
          <p:cNvSpPr txBox="1">
            <a:spLocks noGrp="1"/>
          </p:cNvSpPr>
          <p:nvPr>
            <p:ph type="sldNum" idx="12"/>
          </p:nvPr>
        </p:nvSpPr>
        <p:spPr>
          <a:xfrm>
            <a:off x="11734800" y="6492644"/>
            <a:ext cx="457200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9" name="Google Shape;39;p5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9198" t="24196" r="72239" b="24021"/>
          <a:stretch/>
        </p:blipFill>
        <p:spPr>
          <a:xfrm>
            <a:off x="11358460" y="6452579"/>
            <a:ext cx="342225" cy="32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9"/>
          <p:cNvSpPr/>
          <p:nvPr/>
        </p:nvSpPr>
        <p:spPr>
          <a:xfrm>
            <a:off x="-406400" y="6375402"/>
            <a:ext cx="11633200" cy="546100"/>
          </a:xfrm>
          <a:custGeom>
            <a:avLst/>
            <a:gdLst/>
            <a:ahLst/>
            <a:cxnLst/>
            <a:rect l="l" t="t" r="r" b="b"/>
            <a:pathLst>
              <a:path w="8724900" h="409575" extrusionOk="0">
                <a:moveTo>
                  <a:pt x="8582025" y="381000"/>
                </a:moveTo>
                <a:lnTo>
                  <a:pt x="8724900" y="0"/>
                </a:lnTo>
                <a:lnTo>
                  <a:pt x="0" y="9525"/>
                </a:lnTo>
                <a:lnTo>
                  <a:pt x="285750" y="9525"/>
                </a:lnTo>
                <a:lnTo>
                  <a:pt x="285750" y="409575"/>
                </a:lnTo>
                <a:lnTo>
                  <a:pt x="8582025" y="38100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</p:spPr>
        <p:txBody>
          <a:bodyPr spcFirstLastPara="1" wrap="square" lIns="121900" tIns="60900" rIns="121900" bIns="60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1" name="Google Shape;41;p59"/>
          <p:cNvSpPr txBox="1">
            <a:spLocks noGrp="1"/>
          </p:cNvSpPr>
          <p:nvPr>
            <p:ph type="ftr" idx="11"/>
          </p:nvPr>
        </p:nvSpPr>
        <p:spPr>
          <a:xfrm>
            <a:off x="254000" y="6436362"/>
            <a:ext cx="4114800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9BA0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9pPr>
          </a:lstStyle>
          <a:p>
            <a:r>
              <a:rPr lang="en-US"/>
              <a:t>PPPL Advisory Board Meeting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011215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ain Title">
  <p:cSld name="1_Main Titl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/>
          <p:nvPr/>
        </p:nvSpPr>
        <p:spPr>
          <a:xfrm>
            <a:off x="0" y="2463800"/>
            <a:ext cx="11495315" cy="2132215"/>
          </a:xfrm>
          <a:custGeom>
            <a:avLst/>
            <a:gdLst/>
            <a:ahLst/>
            <a:cxnLst/>
            <a:rect l="l" t="t" r="r" b="b"/>
            <a:pathLst>
              <a:path w="8621486" h="1969477" extrusionOk="0">
                <a:moveTo>
                  <a:pt x="0" y="0"/>
                </a:moveTo>
                <a:lnTo>
                  <a:pt x="8621486" y="20097"/>
                </a:lnTo>
                <a:lnTo>
                  <a:pt x="7998488" y="1969477"/>
                </a:lnTo>
                <a:lnTo>
                  <a:pt x="0" y="1969477"/>
                </a:lnTo>
                <a:lnTo>
                  <a:pt x="0" y="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2" name="Google Shape;52;p19"/>
          <p:cNvSpPr txBox="1">
            <a:spLocks noGrp="1"/>
          </p:cNvSpPr>
          <p:nvPr>
            <p:ph type="title"/>
          </p:nvPr>
        </p:nvSpPr>
        <p:spPr>
          <a:xfrm>
            <a:off x="254000" y="2472680"/>
            <a:ext cx="10781861" cy="212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48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3" name="Google Shape;53;p1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2919449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1969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llery x2">
  <p:cSld name="Gallery x2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254000" y="0"/>
            <a:ext cx="11684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1410138" y="4225159"/>
            <a:ext cx="3560023" cy="2151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609585" lvl="0" indent="-30479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/>
            </a:lvl1pPr>
            <a:lvl2pPr marL="1219170" lvl="1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2pPr>
            <a:lvl3pPr marL="1828754" lvl="2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2438339" lvl="3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marL="3047924" lvl="4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6515279" y="4225159"/>
            <a:ext cx="3560023" cy="2151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609585" lvl="0" indent="-30479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/>
            </a:lvl1pPr>
            <a:lvl2pPr marL="1219170" lvl="1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2pPr>
            <a:lvl3pPr marL="1828754" lvl="2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2438339" lvl="3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marL="3047924" lvl="4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0"/>
          <p:cNvSpPr>
            <a:spLocks noGrp="1"/>
          </p:cNvSpPr>
          <p:nvPr>
            <p:ph type="pic" idx="3"/>
          </p:nvPr>
        </p:nvSpPr>
        <p:spPr>
          <a:xfrm>
            <a:off x="2050323" y="1250951"/>
            <a:ext cx="2279651" cy="265853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9" name="Google Shape;59;p20"/>
          <p:cNvSpPr>
            <a:spLocks noGrp="1"/>
          </p:cNvSpPr>
          <p:nvPr>
            <p:ph type="pic" idx="4"/>
          </p:nvPr>
        </p:nvSpPr>
        <p:spPr>
          <a:xfrm>
            <a:off x="7155464" y="1250951"/>
            <a:ext cx="2279651" cy="265853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11734800" y="6492642"/>
            <a:ext cx="457200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1" name="Google Shape;61;p2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9198" t="24196" r="72239" b="24021"/>
          <a:stretch/>
        </p:blipFill>
        <p:spPr>
          <a:xfrm>
            <a:off x="11358458" y="6452579"/>
            <a:ext cx="342225" cy="32390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0"/>
          <p:cNvSpPr/>
          <p:nvPr/>
        </p:nvSpPr>
        <p:spPr>
          <a:xfrm>
            <a:off x="-406400" y="6375401"/>
            <a:ext cx="11633200" cy="546100"/>
          </a:xfrm>
          <a:custGeom>
            <a:avLst/>
            <a:gdLst/>
            <a:ahLst/>
            <a:cxnLst/>
            <a:rect l="l" t="t" r="r" b="b"/>
            <a:pathLst>
              <a:path w="8724900" h="409575" extrusionOk="0">
                <a:moveTo>
                  <a:pt x="8582025" y="381000"/>
                </a:moveTo>
                <a:lnTo>
                  <a:pt x="8724900" y="0"/>
                </a:lnTo>
                <a:lnTo>
                  <a:pt x="0" y="9525"/>
                </a:lnTo>
                <a:lnTo>
                  <a:pt x="285750" y="9525"/>
                </a:lnTo>
                <a:lnTo>
                  <a:pt x="285750" y="409575"/>
                </a:lnTo>
                <a:lnTo>
                  <a:pt x="8582025" y="38100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254000" y="6436361"/>
            <a:ext cx="4114800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PPPL Advisory Board Meeting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143622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llery x3">
  <p:cSld name="Gallery x3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1"/>
          <p:cNvSpPr txBox="1">
            <a:spLocks noGrp="1"/>
          </p:cNvSpPr>
          <p:nvPr>
            <p:ph type="title"/>
          </p:nvPr>
        </p:nvSpPr>
        <p:spPr>
          <a:xfrm>
            <a:off x="253998" y="0"/>
            <a:ext cx="11684001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1"/>
          </p:nvPr>
        </p:nvSpPr>
        <p:spPr>
          <a:xfrm>
            <a:off x="254000" y="4225159"/>
            <a:ext cx="3560023" cy="2150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609585" lvl="0" indent="-30479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/>
            </a:lvl1pPr>
            <a:lvl2pPr marL="1219170" lvl="1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2pPr>
            <a:lvl3pPr marL="1828754" lvl="2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2438339" lvl="3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marL="3047924" lvl="4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2"/>
          </p:nvPr>
        </p:nvSpPr>
        <p:spPr>
          <a:xfrm>
            <a:off x="4087390" y="4225159"/>
            <a:ext cx="3560023" cy="2150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609585" lvl="0" indent="-30479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/>
            </a:lvl1pPr>
            <a:lvl2pPr marL="1219170" lvl="1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2pPr>
            <a:lvl3pPr marL="1828754" lvl="2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2438339" lvl="3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marL="3047924" lvl="4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3"/>
          </p:nvPr>
        </p:nvSpPr>
        <p:spPr>
          <a:xfrm>
            <a:off x="7920778" y="4225159"/>
            <a:ext cx="3560023" cy="2150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609585" lvl="0" indent="-30479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/>
            </a:lvl1pPr>
            <a:lvl2pPr marL="1219170" lvl="1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2pPr>
            <a:lvl3pPr marL="1828754" lvl="2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2438339" lvl="3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marL="3047924" lvl="4" indent="-30479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>
            <a:spLocks noGrp="1"/>
          </p:cNvSpPr>
          <p:nvPr>
            <p:ph type="pic" idx="4"/>
          </p:nvPr>
        </p:nvSpPr>
        <p:spPr>
          <a:xfrm>
            <a:off x="894185" y="1250951"/>
            <a:ext cx="2279651" cy="265853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0" name="Google Shape;70;p21"/>
          <p:cNvSpPr>
            <a:spLocks noGrp="1"/>
          </p:cNvSpPr>
          <p:nvPr>
            <p:ph type="pic" idx="5"/>
          </p:nvPr>
        </p:nvSpPr>
        <p:spPr>
          <a:xfrm>
            <a:off x="4727575" y="1250951"/>
            <a:ext cx="2279651" cy="265853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1" name="Google Shape;71;p21"/>
          <p:cNvSpPr>
            <a:spLocks noGrp="1"/>
          </p:cNvSpPr>
          <p:nvPr>
            <p:ph type="pic" idx="6"/>
          </p:nvPr>
        </p:nvSpPr>
        <p:spPr>
          <a:xfrm>
            <a:off x="8560963" y="1250951"/>
            <a:ext cx="2279651" cy="265853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2" name="Google Shape;72;p21"/>
          <p:cNvSpPr txBox="1">
            <a:spLocks noGrp="1"/>
          </p:cNvSpPr>
          <p:nvPr>
            <p:ph type="sldNum" idx="12"/>
          </p:nvPr>
        </p:nvSpPr>
        <p:spPr>
          <a:xfrm>
            <a:off x="11734800" y="6492642"/>
            <a:ext cx="457200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3" name="Google Shape;73;p2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9198" t="24196" r="72239" b="24021"/>
          <a:stretch/>
        </p:blipFill>
        <p:spPr>
          <a:xfrm>
            <a:off x="11358458" y="6452579"/>
            <a:ext cx="342225" cy="323904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1"/>
          <p:cNvSpPr/>
          <p:nvPr/>
        </p:nvSpPr>
        <p:spPr>
          <a:xfrm>
            <a:off x="-406400" y="6375401"/>
            <a:ext cx="11633200" cy="546100"/>
          </a:xfrm>
          <a:custGeom>
            <a:avLst/>
            <a:gdLst/>
            <a:ahLst/>
            <a:cxnLst/>
            <a:rect l="l" t="t" r="r" b="b"/>
            <a:pathLst>
              <a:path w="8724900" h="409575" extrusionOk="0">
                <a:moveTo>
                  <a:pt x="8582025" y="381000"/>
                </a:moveTo>
                <a:lnTo>
                  <a:pt x="8724900" y="0"/>
                </a:lnTo>
                <a:lnTo>
                  <a:pt x="0" y="9525"/>
                </a:lnTo>
                <a:lnTo>
                  <a:pt x="285750" y="9525"/>
                </a:lnTo>
                <a:lnTo>
                  <a:pt x="285750" y="409575"/>
                </a:lnTo>
                <a:lnTo>
                  <a:pt x="8582025" y="38100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5" name="Google Shape;75;p21"/>
          <p:cNvSpPr txBox="1">
            <a:spLocks noGrp="1"/>
          </p:cNvSpPr>
          <p:nvPr>
            <p:ph type="ftr" idx="11"/>
          </p:nvPr>
        </p:nvSpPr>
        <p:spPr>
          <a:xfrm>
            <a:off x="254000" y="6436361"/>
            <a:ext cx="4114800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PPPL Advisory Board Meeting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039469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NoFooter">
  <p:cSld name="Blank_NoFoot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 txBox="1">
            <a:spLocks noGrp="1"/>
          </p:cNvSpPr>
          <p:nvPr>
            <p:ph type="sldNum" idx="12"/>
          </p:nvPr>
        </p:nvSpPr>
        <p:spPr>
          <a:xfrm>
            <a:off x="11734800" y="6492642"/>
            <a:ext cx="457200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88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1"/>
          <p:cNvSpPr txBox="1">
            <a:spLocks noGrp="1"/>
          </p:cNvSpPr>
          <p:nvPr>
            <p:ph type="title"/>
          </p:nvPr>
        </p:nvSpPr>
        <p:spPr>
          <a:xfrm>
            <a:off x="254000" y="0"/>
            <a:ext cx="11684000" cy="9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1"/>
          <p:cNvSpPr txBox="1">
            <a:spLocks noGrp="1"/>
          </p:cNvSpPr>
          <p:nvPr>
            <p:ph type="body" idx="1"/>
          </p:nvPr>
        </p:nvSpPr>
        <p:spPr>
          <a:xfrm>
            <a:off x="254000" y="1295401"/>
            <a:ext cx="11684000" cy="5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1pPr>
            <a:lvl2pPr marL="1219170" lvl="1" indent="-440256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3pPr>
            <a:lvl4pPr marL="2438339" lvl="3" indent="-40639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/>
            </a:lvl4pPr>
            <a:lvl5pPr marL="3047924" lvl="4" indent="-389457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Char char="–"/>
              <a:defRPr/>
            </a:lvl5pPr>
            <a:lvl6pPr marL="3657509" lvl="5" indent="-474121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2000"/>
              <a:buChar char="•"/>
              <a:defRPr/>
            </a:lvl6pPr>
            <a:lvl7pPr marL="4267093" lvl="6" indent="-474121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2000"/>
              <a:buChar char="•"/>
              <a:defRPr/>
            </a:lvl7pPr>
            <a:lvl8pPr marL="4876678" lvl="7" indent="-474121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2000"/>
              <a:buChar char="•"/>
              <a:defRPr/>
            </a:lvl8pPr>
            <a:lvl9pPr marL="5486263" lvl="8" indent="-474121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61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May 9-10, 2018</a:t>
            </a:r>
            <a:endParaRPr/>
          </a:p>
        </p:txBody>
      </p:sp>
      <p:sp>
        <p:nvSpPr>
          <p:cNvPr id="83" name="Google Shape;83;p61"/>
          <p:cNvSpPr txBox="1">
            <a:spLocks noGrp="1"/>
          </p:cNvSpPr>
          <p:nvPr>
            <p:ph type="ftr" idx="11"/>
          </p:nvPr>
        </p:nvSpPr>
        <p:spPr>
          <a:xfrm>
            <a:off x="254000" y="6436361"/>
            <a:ext cx="4114800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PPPL Advisory Board Meeting</a:t>
            </a:r>
            <a:endParaRPr/>
          </a:p>
        </p:txBody>
      </p:sp>
      <p:sp>
        <p:nvSpPr>
          <p:cNvPr id="84" name="Google Shape;84;p61"/>
          <p:cNvSpPr txBox="1">
            <a:spLocks noGrp="1"/>
          </p:cNvSpPr>
          <p:nvPr>
            <p:ph type="sldNum" idx="12"/>
          </p:nvPr>
        </p:nvSpPr>
        <p:spPr>
          <a:xfrm>
            <a:off x="11740896" y="6462162"/>
            <a:ext cx="463296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892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May 9-10, 2018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PPPL Advisory Board Meeting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7CBEC-96D4-45A7-96D2-09F8D39864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5883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0"/>
          <p:cNvSpPr txBox="1">
            <a:spLocks noGrp="1"/>
          </p:cNvSpPr>
          <p:nvPr>
            <p:ph type="title"/>
          </p:nvPr>
        </p:nvSpPr>
        <p:spPr>
          <a:xfrm>
            <a:off x="254000" y="0"/>
            <a:ext cx="11684000" cy="9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0"/>
          <p:cNvSpPr txBox="1">
            <a:spLocks noGrp="1"/>
          </p:cNvSpPr>
          <p:nvPr>
            <p:ph type="body" idx="1"/>
          </p:nvPr>
        </p:nvSpPr>
        <p:spPr>
          <a:xfrm>
            <a:off x="254002" y="1295401"/>
            <a:ext cx="5663323" cy="50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b="0" i="0"/>
            </a:lvl1pPr>
            <a:lvl2pPr marL="1219170" lvl="1" indent="-440256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•"/>
              <a:defRPr b="0" i="0"/>
            </a:lvl2pPr>
            <a:lvl3pPr marL="1828754" lvl="2" indent="-423323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b="0" i="0"/>
            </a:lvl3pPr>
            <a:lvl4pPr marL="2438339" lvl="3" indent="-40639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b="0" i="0"/>
            </a:lvl4pPr>
            <a:lvl5pPr marL="3047924" lvl="4" indent="-389457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Char char="–"/>
              <a:defRPr b="0" i="0"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0"/>
          <p:cNvSpPr txBox="1">
            <a:spLocks noGrp="1"/>
          </p:cNvSpPr>
          <p:nvPr>
            <p:ph type="body" idx="2"/>
          </p:nvPr>
        </p:nvSpPr>
        <p:spPr>
          <a:xfrm>
            <a:off x="6199352" y="1301720"/>
            <a:ext cx="5738649" cy="50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b="0" i="0"/>
            </a:lvl1pPr>
            <a:lvl2pPr marL="1219170" lvl="1" indent="-440256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•"/>
              <a:defRPr b="0" i="0"/>
            </a:lvl2pPr>
            <a:lvl3pPr marL="1828754" lvl="2" indent="-423323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b="0" i="0"/>
            </a:lvl3pPr>
            <a:lvl4pPr marL="2438339" lvl="3" indent="-40639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b="0" i="0"/>
            </a:lvl4pPr>
            <a:lvl5pPr marL="3047924" lvl="4" indent="-389457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Char char="–"/>
              <a:defRPr b="0" i="0"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0"/>
          <p:cNvSpPr txBox="1">
            <a:spLocks noGrp="1"/>
          </p:cNvSpPr>
          <p:nvPr>
            <p:ph type="sldNum" idx="12"/>
          </p:nvPr>
        </p:nvSpPr>
        <p:spPr>
          <a:xfrm>
            <a:off x="11734800" y="6492642"/>
            <a:ext cx="457200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9" name="Google Shape;49;p60"/>
          <p:cNvSpPr txBox="1">
            <a:spLocks noGrp="1"/>
          </p:cNvSpPr>
          <p:nvPr>
            <p:ph type="ftr" idx="11"/>
          </p:nvPr>
        </p:nvSpPr>
        <p:spPr>
          <a:xfrm>
            <a:off x="254000" y="6436361"/>
            <a:ext cx="4114800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PPPL Advisory Board Meeting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20297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D4826-61E0-CAC0-CA04-142CF535F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3E0F9F-6376-BDB3-3A18-CA16D74E0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24415-F744-147B-D695-13BFABDBD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D9A3-07BA-4A8F-B34E-24E52589C97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C35F2-C70E-C626-00E1-57DF5B44A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99C62-8322-2865-3E2D-7E3076036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FC18-D3EF-45B9-B3A0-EB7F56BC9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726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>
  <p:cSld name="Conten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/>
          <p:nvPr/>
        </p:nvSpPr>
        <p:spPr>
          <a:xfrm>
            <a:off x="-406400" y="6375401"/>
            <a:ext cx="11633200" cy="546100"/>
          </a:xfrm>
          <a:custGeom>
            <a:avLst/>
            <a:gdLst/>
            <a:ahLst/>
            <a:cxnLst/>
            <a:rect l="l" t="t" r="r" b="b"/>
            <a:pathLst>
              <a:path w="8724900" h="409575" extrusionOk="0">
                <a:moveTo>
                  <a:pt x="8582025" y="381000"/>
                </a:moveTo>
                <a:lnTo>
                  <a:pt x="8724900" y="0"/>
                </a:lnTo>
                <a:lnTo>
                  <a:pt x="0" y="9525"/>
                </a:lnTo>
                <a:lnTo>
                  <a:pt x="285750" y="9525"/>
                </a:lnTo>
                <a:lnTo>
                  <a:pt x="285750" y="409575"/>
                </a:lnTo>
                <a:lnTo>
                  <a:pt x="8582025" y="38100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9" name="Google Shape;99;p24"/>
          <p:cNvSpPr txBox="1">
            <a:spLocks noGrp="1"/>
          </p:cNvSpPr>
          <p:nvPr>
            <p:ph type="title"/>
          </p:nvPr>
        </p:nvSpPr>
        <p:spPr>
          <a:xfrm>
            <a:off x="254000" y="0"/>
            <a:ext cx="11684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sz="3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body" idx="1"/>
          </p:nvPr>
        </p:nvSpPr>
        <p:spPr>
          <a:xfrm>
            <a:off x="254000" y="1295401"/>
            <a:ext cx="11684000" cy="5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 b="0" i="0"/>
            </a:lvl1pPr>
            <a:lvl2pPr marL="914400" lvl="1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F96B5"/>
              </a:buClr>
              <a:buSzPts val="1600"/>
              <a:buChar char="•"/>
              <a:defRPr b="0" i="0"/>
            </a:lvl2pPr>
            <a:lvl3pPr marL="1371600" lvl="2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F96B5"/>
              </a:buClr>
              <a:buSzPts val="1400"/>
              <a:buChar char="–"/>
              <a:defRPr b="0" i="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F96B5"/>
              </a:buClr>
              <a:buSzPts val="1200"/>
              <a:buChar char="–"/>
              <a:defRPr b="0" i="0"/>
            </a:lvl4pPr>
            <a:lvl5pPr marL="2286000" lvl="4" indent="-2921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F96B5"/>
              </a:buClr>
              <a:buSzPts val="1000"/>
              <a:buChar char="–"/>
              <a:defRPr b="0" i="0"/>
            </a:lvl5pPr>
            <a:lvl6pPr marL="2743200" lvl="5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1" name="Google Shape;101;p2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9198" t="24196" r="72239" b="24021"/>
          <a:stretch/>
        </p:blipFill>
        <p:spPr>
          <a:xfrm>
            <a:off x="11358458" y="6452579"/>
            <a:ext cx="342225" cy="32390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4"/>
          <p:cNvSpPr txBox="1">
            <a:spLocks noGrp="1"/>
          </p:cNvSpPr>
          <p:nvPr>
            <p:ph type="sldNum" idx="12"/>
          </p:nvPr>
        </p:nvSpPr>
        <p:spPr>
          <a:xfrm>
            <a:off x="11734800" y="6492642"/>
            <a:ext cx="457200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33"/>
              <a:buFont typeface="Georgia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ftr" idx="11"/>
          </p:nvPr>
        </p:nvSpPr>
        <p:spPr>
          <a:xfrm>
            <a:off x="254000" y="6436361"/>
            <a:ext cx="4114800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69BA0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9pPr>
          </a:lstStyle>
          <a:p>
            <a:r>
              <a:rPr lang="en-US"/>
              <a:t>PPPL Advisory Board Meeting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66507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6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userDrawn="1">
  <p:cSld name="1_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254000" y="0"/>
            <a:ext cx="11684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23" name="Google Shape;23;p18" descr="A picture containing drawing&#10;&#10;Description automatically generated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8460" y="6452579"/>
            <a:ext cx="342225" cy="32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4BF24-A992-B42F-002D-E0EAFE0815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4000" y="1397930"/>
            <a:ext cx="11684000" cy="4875871"/>
          </a:xfrm>
          <a:prstGeom prst="rect">
            <a:avLst/>
          </a:prstGeom>
        </p:spPr>
        <p:txBody>
          <a:bodyPr/>
          <a:lstStyle>
            <a:lvl1pPr marL="243829" indent="-243829">
              <a:defRPr/>
            </a:lvl1pPr>
            <a:lvl2pPr marL="609570" indent="-243829">
              <a:defRPr/>
            </a:lvl2pPr>
            <a:lvl3pPr marL="914354" indent="-243829">
              <a:defRPr/>
            </a:lvl3pPr>
            <a:lvl4pPr marL="1219140" indent="-243829">
              <a:buClr>
                <a:schemeClr val="accent3"/>
              </a:buClr>
              <a:defRPr/>
            </a:lvl4pPr>
            <a:lvl5pPr marL="1523925" indent="-243829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6AC5B832-E404-A4ED-8E66-D61A0F0818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77201"/>
            <a:ext cx="457200" cy="297413"/>
          </a:xfrm>
          <a:prstGeom prst="rect">
            <a:avLst/>
          </a:prstGeom>
        </p:spPr>
        <p:txBody>
          <a:bodyPr lIns="45720" anchor="ctr" anchorCtr="0">
            <a:spAutoFit/>
          </a:bodyPr>
          <a:lstStyle>
            <a:lvl1pPr algn="l">
              <a:defRPr sz="1333" b="1">
                <a:latin typeface="Georgia" panose="02040502050405020303" pitchFamily="18" charset="0"/>
                <a:ea typeface="Roboto Slab" pitchFamily="2" charset="0"/>
              </a:defRPr>
            </a:lvl1pPr>
          </a:lstStyle>
          <a:p>
            <a:fld id="{D7DB8F76-31D0-8E48-9A33-E79BFE0EA8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reeform: Shape 1">
            <a:extLst>
              <a:ext uri="{FF2B5EF4-FFF2-40B4-BE49-F238E27FC236}">
                <a16:creationId xmlns:a16="http://schemas.microsoft.com/office/drawing/2014/main" id="{DEF8E1E1-A21C-4667-98FA-60B44F097D7C}"/>
              </a:ext>
            </a:extLst>
          </p:cNvPr>
          <p:cNvSpPr/>
          <p:nvPr userDrawn="1"/>
        </p:nvSpPr>
        <p:spPr>
          <a:xfrm>
            <a:off x="0" y="6426200"/>
            <a:ext cx="11047429" cy="431800"/>
          </a:xfrm>
          <a:custGeom>
            <a:avLst/>
            <a:gdLst>
              <a:gd name="connsiteX0" fmla="*/ 0 w 8285572"/>
              <a:gd name="connsiteY0" fmla="*/ 0 h 456040"/>
              <a:gd name="connsiteX1" fmla="*/ 8285572 w 8285572"/>
              <a:gd name="connsiteY1" fmla="*/ 14532 h 456040"/>
              <a:gd name="connsiteX2" fmla="*/ 8098032 w 8285572"/>
              <a:gd name="connsiteY2" fmla="*/ 456040 h 456040"/>
              <a:gd name="connsiteX3" fmla="*/ 0 w 8285572"/>
              <a:gd name="connsiteY3" fmla="*/ 456040 h 456040"/>
              <a:gd name="connsiteX0" fmla="*/ 0 w 8285572"/>
              <a:gd name="connsiteY0" fmla="*/ 0 h 456040"/>
              <a:gd name="connsiteX1" fmla="*/ 8285572 w 8285572"/>
              <a:gd name="connsiteY1" fmla="*/ 1120 h 456040"/>
              <a:gd name="connsiteX2" fmla="*/ 8098032 w 8285572"/>
              <a:gd name="connsiteY2" fmla="*/ 456040 h 456040"/>
              <a:gd name="connsiteX3" fmla="*/ 0 w 8285572"/>
              <a:gd name="connsiteY3" fmla="*/ 456040 h 456040"/>
              <a:gd name="connsiteX4" fmla="*/ 0 w 8285572"/>
              <a:gd name="connsiteY4" fmla="*/ 0 h 45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5572" h="456040">
                <a:moveTo>
                  <a:pt x="0" y="0"/>
                </a:moveTo>
                <a:lnTo>
                  <a:pt x="8285572" y="1120"/>
                </a:lnTo>
                <a:lnTo>
                  <a:pt x="8098032" y="456040"/>
                </a:lnTo>
                <a:lnTo>
                  <a:pt x="0" y="456040"/>
                </a:lnTo>
                <a:lnTo>
                  <a:pt x="0" y="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7" name="Google Shape;22;p18">
            <a:extLst>
              <a:ext uri="{FF2B5EF4-FFF2-40B4-BE49-F238E27FC236}">
                <a16:creationId xmlns:a16="http://schemas.microsoft.com/office/drawing/2014/main" id="{914C50DD-CF3B-70A8-AD30-B74F34AB0745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253999" y="6464831"/>
            <a:ext cx="9328152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dirty="0"/>
              <a:t>Princeton Plasma Physics Laboratory (PPPL) / Applied Materials and Sustainability Sciences (AMSS)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691922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4CC4-7554-6BDE-6E17-A9F030191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2DD1C-52FD-C654-2946-B5732DFD3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AC79E-E926-A424-134C-292BC0D4E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18D1B-0D29-EEC6-82D6-58B60E44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05030-988E-8849-0363-DA86F3EB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753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56D9-BF2C-C41B-43D0-414CC19C1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1AC2E-57D2-7DF0-DA2A-95D0FC399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665BF-0848-4F86-D3CB-D0B55FC56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EEFA1-7A5F-3198-E903-2DD275A15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EBF4A-1262-E044-9BD9-57F689EE1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541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3684-2EF6-D9E7-B4FD-804D134E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472B7-D14B-2E5A-CCE0-989EE57E5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4BD63-CF06-BEED-50B9-03E5BDA8D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8424F-1B8D-12AA-0392-80C86BB7D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009B1-8A03-0FBC-1C24-36909B5BD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749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0CFE1-133F-053C-9D63-D533F7365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9E0FA-12BA-4F58-18A4-26C99BDC0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4FCBD-2355-7729-F291-897D6D4A7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D6E94-346E-F2CC-1E10-2E0ACBF0A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C78D78-56C8-BD8F-EDB4-10AF2ED99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D5C97-C6AC-513A-1497-678D9F4A0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9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99F19-DFEC-C338-9801-7F5C92D0A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FE881-B49D-1710-A958-4E7BF86C0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EBCFE3-0144-9EE5-3F62-C28F8AA81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DC4408-AA9F-8C3F-C5E6-AF107C057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C75D4D-95C3-67F0-DF65-2D2D936F5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413998-9681-F3D2-1CF3-4F65F51C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E3A2B0-22B5-1D15-5EC8-14C4E64E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774380-7E8E-B96E-8921-D141BEA54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33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5D720-40F8-AACB-955F-8ED67FDCA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C6F551-B9C7-48E7-DDF6-AF8DFBB5D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C275B-211F-16DE-F265-C04051070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F30605-3F51-912F-2FD0-8FB65CFEC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757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8F3272-C27F-D24B-9351-C5A8FA33A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05B57E-ECD7-C732-F77F-3038426ED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3765D-C392-3E7E-0942-933014AC8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877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FA857-B629-B091-FF58-52DC3358E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93833-D0F9-868F-803B-202371566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9281-52F5-8021-4D39-13422192A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B5662-02C5-5F8F-D29B-E21326B58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F092A-9F14-16E8-45E6-7C53CC6DC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BF21F-A156-ABB4-BD4F-7C9D21F6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45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ABE7D-A064-FE17-226B-E26BC91D2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E704F-0966-C536-EDF0-ACB62CB699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0D5B4-B9A5-D850-CC40-80C9627F7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91E0C9-FADB-DE53-9A39-F170D152E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0D46C-C451-D42A-9D7F-E297945D6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656CD-9B64-EA75-CE4A-8E547DBAE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94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CCAF9-98C5-1542-AFC1-D159F9575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874582-416C-6165-A233-CAB50DCCF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3CF3A-A335-6BD8-7B17-8A4B2D6FA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10201-566D-D1A7-EA39-8B98E5C05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FFD5B-8B29-BCD8-6DB7-BD1D2C4A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77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8C8997-CD91-21FF-7BB4-5959C149A3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366695-20C8-8C5F-0F2D-A60F6BC45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20BD4-97EE-6E46-3AE4-6C6A8D920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58915-A58E-A715-0FDE-D83F3F863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F3017-4403-6881-35F1-E0D79018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472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A623E-C821-D295-EAA6-2A6D94F9A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6E9637-E2EF-C399-32CC-8780B286F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9C658-D26C-2E95-22C8-77AD4CB8C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5228E-550D-C87D-E97C-5C54CD1BC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8DCCF-8DA7-0BF4-DDDC-B53D573C1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93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13F15-8D7F-E784-5751-C1523338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C7D26-8716-5F3E-1ACE-505447D8A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2591D-5ADB-D28D-7BD6-410E1C878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DEFD2-955C-EC77-2D54-3344C2EE6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2B51F-1B0B-2AAC-4804-3CC48733A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404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41767-CC81-B219-7D3F-F12BA4936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C1959E-9972-08B9-090E-50052E1F2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4AD02-3651-DC97-5828-16529D7CF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CA772-3881-B69A-04CB-47D8A655C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3B0E9-26BB-A114-25CF-19337AD6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796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7DDBF-69CE-E2A8-57CD-4C920E006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638A2-16F6-D0AF-208D-21D736766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D10555-28FA-5949-0188-DC63A87F4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3ED62-6057-BEF7-2D7F-1E63FB806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2B325-EEFB-313A-1044-3053671D2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53950-7E37-8631-0CEA-6115A71D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47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31C3-2B17-6D17-7A96-8B476B609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7BC330-80C7-76B1-7EE3-59240350B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02E35-8268-8251-7E2C-C7891945D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7EA66C-056A-795B-3FFD-FA454920FC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B9748-DE78-E72B-436F-D30F1FBBF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93EC23-E97D-633B-6610-B53B536A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17A712-B2E6-04B3-243B-E00927591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3107D-7007-8410-B9AE-5FBEA322D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99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6AD55-AE0F-FF61-CAB3-8DD2DB4EF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A736D6-CDF1-9D1D-BC57-3C4A52AEE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6BE151-BA59-5961-7E67-3CCB1B017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26BF9-4C83-4495-1693-D890204C0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777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9B206B-3364-45A4-14D8-2A49B54B0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C13E0F-61CE-82E2-16DD-2935AAB00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A29A3-9757-E644-475A-50A5E6F4F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355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6BF17-F2A8-9C46-8678-2CFA91AFE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328C5-E88E-FCE1-9EF3-59EAF8F0A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C61AF-A9FA-3486-DAED-9D566708A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4DFEE1-5658-195C-DB6A-A8DE5B920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8E30BF-E086-E657-CE70-82B5D1EA5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18252-588C-E5E0-0FA3-286EC1EFD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394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CE69D-467C-3B2D-0C87-2F78C33D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F5EA2A-10FA-BF9D-CA6B-EAA9F86CF4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E689-6C4E-11F0-F6BF-A6183CBBE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542B5-1483-70E4-E576-1B533FB8D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55518-13A2-8692-9112-C44D5CB1A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22005-AE4D-8EC9-E250-C078F2215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873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67F45-2CE7-9438-FB08-C8B46668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00A43F-A577-D054-A40C-DD187D516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23BC1-58F4-6AE3-291B-7B6F75658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2B406-71A1-CD55-CBA1-83E2B47E0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261BF-6595-8B9D-5FEF-8C458E52E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629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E142EF-FA1B-60B3-22CE-13BEDAD6BD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E6CE2-FCDF-261D-B471-5579E1FEAF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E4C72-D5D1-82C0-9916-DBEB19A07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9-10,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989C6-E242-4266-AE9E-4966D400D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PPPL Advisory Board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4094E-5897-50F0-DE54-33DEE146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932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1_Two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0"/>
          <p:cNvSpPr txBox="1">
            <a:spLocks noGrp="1"/>
          </p:cNvSpPr>
          <p:nvPr>
            <p:ph type="title"/>
          </p:nvPr>
        </p:nvSpPr>
        <p:spPr>
          <a:xfrm>
            <a:off x="254000" y="0"/>
            <a:ext cx="11684000" cy="9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0"/>
          <p:cNvSpPr txBox="1">
            <a:spLocks noGrp="1"/>
          </p:cNvSpPr>
          <p:nvPr>
            <p:ph type="body" idx="1"/>
          </p:nvPr>
        </p:nvSpPr>
        <p:spPr>
          <a:xfrm>
            <a:off x="254002" y="1295401"/>
            <a:ext cx="5663323" cy="50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b="0" i="0"/>
            </a:lvl1pPr>
            <a:lvl2pPr marL="1219170" lvl="1" indent="-440256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•"/>
              <a:defRPr b="0" i="0"/>
            </a:lvl2pPr>
            <a:lvl3pPr marL="1828754" lvl="2" indent="-423323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b="0" i="0"/>
            </a:lvl3pPr>
            <a:lvl4pPr marL="2438339" lvl="3" indent="-40639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b="0" i="0"/>
            </a:lvl4pPr>
            <a:lvl5pPr marL="3047924" lvl="4" indent="-389457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Char char="–"/>
              <a:defRPr b="0" i="0"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0"/>
          <p:cNvSpPr txBox="1">
            <a:spLocks noGrp="1"/>
          </p:cNvSpPr>
          <p:nvPr>
            <p:ph type="body" idx="2"/>
          </p:nvPr>
        </p:nvSpPr>
        <p:spPr>
          <a:xfrm>
            <a:off x="6199352" y="1301720"/>
            <a:ext cx="5738649" cy="507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b="0" i="0"/>
            </a:lvl1pPr>
            <a:lvl2pPr marL="1219170" lvl="1" indent="-440256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•"/>
              <a:defRPr b="0" i="0"/>
            </a:lvl2pPr>
            <a:lvl3pPr marL="1828754" lvl="2" indent="-423323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b="0" i="0"/>
            </a:lvl3pPr>
            <a:lvl4pPr marL="2438339" lvl="3" indent="-40639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b="0" i="0"/>
            </a:lvl4pPr>
            <a:lvl5pPr marL="3047924" lvl="4" indent="-389457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Char char="–"/>
              <a:defRPr b="0" i="0"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0"/>
          <p:cNvSpPr txBox="1">
            <a:spLocks noGrp="1"/>
          </p:cNvSpPr>
          <p:nvPr>
            <p:ph type="sldNum" idx="12"/>
          </p:nvPr>
        </p:nvSpPr>
        <p:spPr>
          <a:xfrm>
            <a:off x="11734800" y="6492642"/>
            <a:ext cx="457200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9" name="Google Shape;49;p60"/>
          <p:cNvSpPr txBox="1">
            <a:spLocks noGrp="1"/>
          </p:cNvSpPr>
          <p:nvPr>
            <p:ph type="ftr" idx="11"/>
          </p:nvPr>
        </p:nvSpPr>
        <p:spPr>
          <a:xfrm>
            <a:off x="254000" y="6436361"/>
            <a:ext cx="4114800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PPPL Advisory Board Meeting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68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77FF6-B442-60BB-41F4-83C0A5ACE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27961-FF57-6E3B-8A16-21BC77ECC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57DF5-9F82-67B5-DB49-1E2874393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D004B5-8531-4E15-875B-BE898AF4582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773DC-56BC-2A2A-3560-476C097CF4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0459-C461-5E57-D34C-5C3B7B844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7A9BB3-A37E-4B8E-8F5B-004F09965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7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AFFDE58F-DBEC-4F5B-955D-0663386A9B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2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254000" y="0"/>
            <a:ext cx="11684000" cy="9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Georgia"/>
              <a:buNone/>
              <a:defRPr sz="2400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sldNum" idx="12"/>
          </p:nvPr>
        </p:nvSpPr>
        <p:spPr>
          <a:xfrm>
            <a:off x="11740896" y="6462162"/>
            <a:ext cx="463296" cy="29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Google Shape;12;p11"/>
          <p:cNvSpPr txBox="1">
            <a:spLocks noGrp="1"/>
          </p:cNvSpPr>
          <p:nvPr>
            <p:ph type="body" idx="1"/>
          </p:nvPr>
        </p:nvSpPr>
        <p:spPr>
          <a:xfrm>
            <a:off x="254000" y="1295401"/>
            <a:ext cx="11684000" cy="5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54000" y="6436361"/>
            <a:ext cx="4114800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69BA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/>
              <a:t>PPPL Advisory Board Meeting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491088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12">
          <p15:clr>
            <a:srgbClr val="F26B43"/>
          </p15:clr>
        </p15:guide>
        <p15:guide id="2" pos="120">
          <p15:clr>
            <a:srgbClr val="F26B43"/>
          </p15:clr>
        </p15:guide>
        <p15:guide id="3" pos="5424">
          <p15:clr>
            <a:srgbClr val="F26B43"/>
          </p15:clr>
        </p15:guide>
        <p15:guide id="4" pos="5640">
          <p15:clr>
            <a:srgbClr val="F26B43"/>
          </p15:clr>
        </p15:guide>
        <p15:guide id="5" orient="horz" pos="468">
          <p15:clr>
            <a:srgbClr val="F26B43"/>
          </p15:clr>
        </p15:guide>
        <p15:guide id="6" orient="horz" pos="61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0DC366-7685-94CA-98DC-500333970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CE15EE-1413-BF62-C6B5-4C457EA73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0BCD2-1A25-3C17-1C68-B313605312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31A00-F0B1-51FB-E084-AF05481D21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94560-9890-F471-979D-4D03AC9FA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CE99D4-4513-604B-BC36-D0B7E6F0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5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4AC3C-8F51-17B9-C24C-7A02B7609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DBFE47-EA15-8F7B-874E-9359FF7DE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05F84-18AE-7DE2-8032-1BB327EED4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May 9-10, 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F2FF0-B93A-091E-F661-D1EB890CA8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PPPL Advisory Board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CA6F3-C86A-8B3E-DA96-3381E49D3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B72E8-E339-4E66-B5C3-975967491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0.png"/><Relationship Id="rId5" Type="http://schemas.openxmlformats.org/officeDocument/2006/relationships/image" Target="../media/image54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7.png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07.png"/><Relationship Id="rId3" Type="http://schemas.openxmlformats.org/officeDocument/2006/relationships/image" Target="../media/image34.emf"/><Relationship Id="rId7" Type="http://schemas.openxmlformats.org/officeDocument/2006/relationships/image" Target="../media/image35.emf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" Type="http://schemas.openxmlformats.org/officeDocument/2006/relationships/image" Target="../media/image33.emf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0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crf.pppl.gov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3.png"/><Relationship Id="rId9" Type="http://schemas.openxmlformats.org/officeDocument/2006/relationships/image" Target="../media/image15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pcrf.ppp.gov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1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9" Type="http://schemas.openxmlformats.org/officeDocument/2006/relationships/image" Target="../media/image9.png"/><Relationship Id="rId21" Type="http://schemas.openxmlformats.org/officeDocument/2006/relationships/image" Target="../media/image82.png"/><Relationship Id="rId34" Type="http://schemas.openxmlformats.org/officeDocument/2006/relationships/image" Target="../media/image95.png"/><Relationship Id="rId7" Type="http://schemas.openxmlformats.org/officeDocument/2006/relationships/image" Target="../media/image69.png"/><Relationship Id="rId2" Type="http://schemas.openxmlformats.org/officeDocument/2006/relationships/image" Target="../media/image62.jp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png"/><Relationship Id="rId41" Type="http://schemas.openxmlformats.org/officeDocument/2006/relationships/image" Target="../media/image100.jp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8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32" Type="http://schemas.openxmlformats.org/officeDocument/2006/relationships/image" Target="../media/image93.png"/><Relationship Id="rId37" Type="http://schemas.openxmlformats.org/officeDocument/2006/relationships/image" Target="../media/image98.png"/><Relationship Id="rId40" Type="http://schemas.openxmlformats.org/officeDocument/2006/relationships/image" Target="../media/image99.jpg"/><Relationship Id="rId5" Type="http://schemas.openxmlformats.org/officeDocument/2006/relationships/image" Target="../media/image67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36" Type="http://schemas.openxmlformats.org/officeDocument/2006/relationships/image" Target="../media/image97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" Type="http://schemas.openxmlformats.org/officeDocument/2006/relationships/image" Target="../media/image65.png"/><Relationship Id="rId9" Type="http://schemas.openxmlformats.org/officeDocument/2006/relationships/image" Target="../media/image70.emf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Relationship Id="rId8" Type="http://schemas.openxmlformats.org/officeDocument/2006/relationships/oleObject" Target="../embeddings/oleObject1.bin"/><Relationship Id="rId3" Type="http://schemas.openxmlformats.org/officeDocument/2006/relationships/image" Target="../media/image63.jpe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33" Type="http://schemas.openxmlformats.org/officeDocument/2006/relationships/image" Target="../media/image94.png"/><Relationship Id="rId38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8.em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03.png"/><Relationship Id="rId12" Type="http://schemas.openxmlformats.org/officeDocument/2006/relationships/image" Target="../media/image107.jpeg"/><Relationship Id="rId2" Type="http://schemas.openxmlformats.org/officeDocument/2006/relationships/video" Target="../media/media2.wmv"/><Relationship Id="rId16" Type="http://schemas.openxmlformats.org/officeDocument/2006/relationships/image" Target="../media/image111.JPG"/><Relationship Id="rId1" Type="http://schemas.microsoft.com/office/2007/relationships/media" Target="../media/media2.wmv"/><Relationship Id="rId6" Type="http://schemas.openxmlformats.org/officeDocument/2006/relationships/image" Target="../media/image102.jpeg"/><Relationship Id="rId11" Type="http://schemas.openxmlformats.org/officeDocument/2006/relationships/image" Target="../media/image106.jpeg"/><Relationship Id="rId5" Type="http://schemas.openxmlformats.org/officeDocument/2006/relationships/image" Target="../media/image101.png"/><Relationship Id="rId15" Type="http://schemas.openxmlformats.org/officeDocument/2006/relationships/image" Target="../media/image110.png"/><Relationship Id="rId10" Type="http://schemas.openxmlformats.org/officeDocument/2006/relationships/image" Target="../media/image105.emf"/><Relationship Id="rId4" Type="http://schemas.openxmlformats.org/officeDocument/2006/relationships/notesSlide" Target="../notesSlides/notesSlide19.xml"/><Relationship Id="rId9" Type="http://schemas.microsoft.com/office/2007/relationships/hdphoto" Target="../media/hdphoto1.wdp"/><Relationship Id="rId14" Type="http://schemas.openxmlformats.org/officeDocument/2006/relationships/image" Target="../media/image10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4.png"/><Relationship Id="rId4" Type="http://schemas.openxmlformats.org/officeDocument/2006/relationships/image" Target="../media/image1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B83A2-604E-28A4-32FD-77A5C021F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CAAAC24-1E25-7B40-9DDF-B1ADB0312E5D}"/>
              </a:ext>
            </a:extLst>
          </p:cNvPr>
          <p:cNvSpPr txBox="1"/>
          <p:nvPr/>
        </p:nvSpPr>
        <p:spPr>
          <a:xfrm>
            <a:off x="164752" y="459608"/>
            <a:ext cx="117224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E×B Plasma Generated by Electron Beams and Non-thermal Electrons for Materials Processing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904A1E-439C-06CE-3766-008884CEAEF1}"/>
              </a:ext>
            </a:extLst>
          </p:cNvPr>
          <p:cNvSpPr txBox="1"/>
          <p:nvPr/>
        </p:nvSpPr>
        <p:spPr>
          <a:xfrm>
            <a:off x="624598" y="4828732"/>
            <a:ext cx="10963710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Yevgeny Raitses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Princeton Plasma Physics Laboratory, Princeton, NJ, USA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8EBE54-661A-F349-818A-C60C05301810}"/>
              </a:ext>
            </a:extLst>
          </p:cNvPr>
          <p:cNvSpPr txBox="1"/>
          <p:nvPr/>
        </p:nvSpPr>
        <p:spPr>
          <a:xfrm>
            <a:off x="5030561" y="6334595"/>
            <a:ext cx="2130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NIBS’ 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Nelson, September 2026</a:t>
            </a:r>
          </a:p>
        </p:txBody>
      </p:sp>
      <p:pic>
        <p:nvPicPr>
          <p:cNvPr id="2" name="Picture 1" descr="A close up of a tire&#10;&#10;Description automatically generated with low confidence">
            <a:extLst>
              <a:ext uri="{FF2B5EF4-FFF2-40B4-BE49-F238E27FC236}">
                <a16:creationId xmlns:a16="http://schemas.microsoft.com/office/drawing/2014/main" id="{5A6116B3-DC9C-52E3-1654-4D4AC7C09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2" t="31588" b="44417"/>
          <a:stretch/>
        </p:blipFill>
        <p:spPr>
          <a:xfrm>
            <a:off x="0" y="1986159"/>
            <a:ext cx="12173623" cy="255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33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>
          <a:extLst>
            <a:ext uri="{FF2B5EF4-FFF2-40B4-BE49-F238E27FC236}">
              <a16:creationId xmlns:a16="http://schemas.microsoft.com/office/drawing/2014/main" id="{DE3B12E9-3E0A-BCB4-2275-4F10E2036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2E2773-8B3C-CFC9-F478-ED48598DE88D}"/>
              </a:ext>
            </a:extLst>
          </p:cNvPr>
          <p:cNvSpPr txBox="1"/>
          <p:nvPr/>
        </p:nvSpPr>
        <p:spPr>
          <a:xfrm>
            <a:off x="135466" y="253181"/>
            <a:ext cx="121115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Experiment Team</a:t>
            </a:r>
            <a:r>
              <a:rPr kumimoji="0" lang="en-US" sz="2800" b="0" i="0" u="sng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: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Nirbhav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Chopra, Stas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Musikhin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Ivan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Romadanov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Yerbolat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Ussenov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Eduardo Rodrigues,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Sunghyun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Son</a:t>
            </a:r>
          </a:p>
        </p:txBody>
      </p:sp>
      <p:pic>
        <p:nvPicPr>
          <p:cNvPr id="1026" name="Picture 2" descr="Princeton Plasma Physics Laboratory - Wikipedia">
            <a:extLst>
              <a:ext uri="{FF2B5EF4-FFF2-40B4-BE49-F238E27FC236}">
                <a16:creationId xmlns:a16="http://schemas.microsoft.com/office/drawing/2014/main" id="{40D7FCAF-BE7D-EC3E-EF1D-D238D6ED8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51" y="4255039"/>
            <a:ext cx="2204651" cy="73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7B2FB6A-5504-DEA3-7737-371E007644B4}"/>
              </a:ext>
            </a:extLst>
          </p:cNvPr>
          <p:cNvSpPr txBox="1"/>
          <p:nvPr/>
        </p:nvSpPr>
        <p:spPr>
          <a:xfrm>
            <a:off x="202002" y="1473976"/>
            <a:ext cx="11989998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Collaborators: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Plasma modeling: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Andrei Smolyakov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 </a:t>
            </a:r>
            <a:r>
              <a:rPr kumimoji="0" lang="en-US" sz="2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 Mikhail Tyushev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2D Materials: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Saien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Xie,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Shoaib Khaild,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Igor Kaganovich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Diamond: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Kai-Mei Fu,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4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Christian Pederson,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4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and Alastair Stacey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038" name="Picture 14" descr="University of Saskatchewan - Hannon Hill">
            <a:extLst>
              <a:ext uri="{FF2B5EF4-FFF2-40B4-BE49-F238E27FC236}">
                <a16:creationId xmlns:a16="http://schemas.microsoft.com/office/drawing/2014/main" id="{EB521EB3-5DC5-EB6F-0358-DD27D1ACC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3" t="31467" r="10862" b="28484"/>
          <a:stretch/>
        </p:blipFill>
        <p:spPr bwMode="auto">
          <a:xfrm>
            <a:off x="2832139" y="4284957"/>
            <a:ext cx="3131739" cy="90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Princeton University">
            <a:extLst>
              <a:ext uri="{FF2B5EF4-FFF2-40B4-BE49-F238E27FC236}">
                <a16:creationId xmlns:a16="http://schemas.microsoft.com/office/drawing/2014/main" id="{D184CF67-12E2-81E3-B8D5-C96DDBD71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49" y="4298530"/>
            <a:ext cx="2609711" cy="73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University of Washington, UW | socialprotection.org">
            <a:extLst>
              <a:ext uri="{FF2B5EF4-FFF2-40B4-BE49-F238E27FC236}">
                <a16:creationId xmlns:a16="http://schemas.microsoft.com/office/drawing/2014/main" id="{254C5F9C-5F4D-1E17-BD19-E5960BD5F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048" y="4377361"/>
            <a:ext cx="2170287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220A89-34E8-783A-6246-923F7148719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734800" y="6513096"/>
            <a:ext cx="457200" cy="27695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Georgi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341064-CD0D-D51F-CF48-0F68F375CB4C}"/>
              </a:ext>
            </a:extLst>
          </p:cNvPr>
          <p:cNvSpPr txBox="1"/>
          <p:nvPr/>
        </p:nvSpPr>
        <p:spPr>
          <a:xfrm>
            <a:off x="135466" y="4075287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14AA82-BCDA-8D72-F412-DA3073D6CD57}"/>
              </a:ext>
            </a:extLst>
          </p:cNvPr>
          <p:cNvSpPr txBox="1"/>
          <p:nvPr/>
        </p:nvSpPr>
        <p:spPr>
          <a:xfrm>
            <a:off x="2736215" y="4080323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BE19F9-E935-193D-CD9D-8665F55D4FF0}"/>
              </a:ext>
            </a:extLst>
          </p:cNvPr>
          <p:cNvSpPr txBox="1"/>
          <p:nvPr/>
        </p:nvSpPr>
        <p:spPr>
          <a:xfrm>
            <a:off x="9082625" y="4084195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4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FA382BB3-B4CB-A210-D6F4-D6FB8B183D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094" y="5637926"/>
            <a:ext cx="4565519" cy="1005840"/>
          </a:xfrm>
          <a:prstGeom prst="rect">
            <a:avLst/>
          </a:prstGeom>
        </p:spPr>
      </p:pic>
      <p:pic>
        <p:nvPicPr>
          <p:cNvPr id="6" name="Picture 5" descr="A logo of a molecule&#10;&#10;Description automatically generated">
            <a:extLst>
              <a:ext uri="{FF2B5EF4-FFF2-40B4-BE49-F238E27FC236}">
                <a16:creationId xmlns:a16="http://schemas.microsoft.com/office/drawing/2014/main" id="{95695C7B-7535-4ADF-A8D7-B11F52A218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028" y="5545829"/>
            <a:ext cx="1832209" cy="10972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149C6E7-CDFA-5A19-FD57-0119663C0BFD}"/>
              </a:ext>
            </a:extLst>
          </p:cNvPr>
          <p:cNvSpPr txBox="1"/>
          <p:nvPr/>
        </p:nvSpPr>
        <p:spPr>
          <a:xfrm>
            <a:off x="5954334" y="4080295"/>
            <a:ext cx="280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72147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F56972AC-F05E-41D9-AC3D-1902F5698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8" y="-20016"/>
            <a:ext cx="1205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Outline</a:t>
            </a:r>
          </a:p>
        </p:txBody>
      </p:sp>
      <p:pic>
        <p:nvPicPr>
          <p:cNvPr id="7" name="Picture 6" descr="A logo of a molecule&#10;&#10;Description automatically generated">
            <a:extLst>
              <a:ext uri="{FF2B5EF4-FFF2-40B4-BE49-F238E27FC236}">
                <a16:creationId xmlns:a16="http://schemas.microsoft.com/office/drawing/2014/main" id="{974C3C46-A52C-31BD-D400-2D0F6C04DA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7" y="6071389"/>
            <a:ext cx="1194434" cy="715327"/>
          </a:xfrm>
          <a:prstGeom prst="rect">
            <a:avLst/>
          </a:prstGeom>
        </p:spPr>
      </p:pic>
      <p:sp>
        <p:nvSpPr>
          <p:cNvPr id="8" name="Line 2">
            <a:extLst>
              <a:ext uri="{FF2B5EF4-FFF2-40B4-BE49-F238E27FC236}">
                <a16:creationId xmlns:a16="http://schemas.microsoft.com/office/drawing/2014/main" id="{865E1265-57FA-A530-61CC-3C73AD11E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43122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3C2ED6-8BE8-E4E6-A274-6F8401B85A17}"/>
              </a:ext>
            </a:extLst>
          </p:cNvPr>
          <p:cNvSpPr txBox="1"/>
          <p:nvPr/>
        </p:nvSpPr>
        <p:spPr>
          <a:xfrm>
            <a:off x="834699" y="1176954"/>
            <a:ext cx="1081863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Motivation: 2D materials for microelectronics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Plasma-enabled 2D materials</a:t>
            </a:r>
          </a:p>
          <a:p>
            <a:pPr marL="1257300" lvl="2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e-beam E×B plasma (Penning source) for </a:t>
            </a:r>
            <a:r>
              <a:rPr lang="en-US" sz="2400" b="1" i="1" dirty="0">
                <a:latin typeface="Segoe UI" panose="020B0502040204020203" pitchFamily="34" charset="0"/>
                <a:cs typeface="Segoe UI" panose="020B0502040204020203" pitchFamily="34" charset="0"/>
              </a:rPr>
              <a:t>gentle</a:t>
            </a: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 processing</a:t>
            </a:r>
          </a:p>
          <a:p>
            <a:pPr marL="2171700" lvl="4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Ion energy, dose of plasma exposure, plasma stability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Next: DEA and negative ions for processing</a:t>
            </a:r>
          </a:p>
        </p:txBody>
      </p:sp>
    </p:spTree>
    <p:extLst>
      <p:ext uri="{BB962C8B-B14F-4D97-AF65-F5344CB8AC3E}">
        <p14:creationId xmlns:p14="http://schemas.microsoft.com/office/powerpoint/2010/main" val="1791107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0F0E5-015E-54B4-8FDD-6E797AD35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B2D5D06B-864B-CDF6-D96A-7F01C4F4F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8" y="-20016"/>
            <a:ext cx="1205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Motivation: </a:t>
            </a:r>
            <a:r>
              <a:rPr lang="en-US" altLang="en-US" b="1" i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from microelectronics to nanoscale electronics</a:t>
            </a:r>
            <a:endParaRPr kumimoji="0" lang="en-US" altLang="en-US" sz="3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7" name="Picture 6" descr="A logo of a molecule&#10;&#10;Description automatically generated">
            <a:extLst>
              <a:ext uri="{FF2B5EF4-FFF2-40B4-BE49-F238E27FC236}">
                <a16:creationId xmlns:a16="http://schemas.microsoft.com/office/drawing/2014/main" id="{EF434854-DCF6-D4A5-F187-74A12F7DDC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7" y="6071389"/>
            <a:ext cx="1194434" cy="71532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5AFA6DC-9E26-0F7A-830F-840E955F8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36"/>
          <a:stretch>
            <a:fillRect/>
          </a:stretch>
        </p:blipFill>
        <p:spPr bwMode="auto">
          <a:xfrm>
            <a:off x="232921" y="1481230"/>
            <a:ext cx="11448302" cy="344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2D202256-84CC-0B20-EFC1-F9FFDEF9485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43122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D55688-6F60-B9E3-7AD3-D7BAE06E8E9B}"/>
              </a:ext>
            </a:extLst>
          </p:cNvPr>
          <p:cNvSpPr txBox="1"/>
          <p:nvPr/>
        </p:nvSpPr>
        <p:spPr>
          <a:xfrm>
            <a:off x="6569697" y="5753902"/>
            <a:ext cx="38610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G.-H. Lee et al., ACS Nano (2015)</a:t>
            </a:r>
          </a:p>
        </p:txBody>
      </p:sp>
    </p:spTree>
    <p:extLst>
      <p:ext uri="{BB962C8B-B14F-4D97-AF65-F5344CB8AC3E}">
        <p14:creationId xmlns:p14="http://schemas.microsoft.com/office/powerpoint/2010/main" val="2260735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F0EF8-D3D7-9894-F617-75843B261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>
            <a:extLst>
              <a:ext uri="{FF2B5EF4-FFF2-40B4-BE49-F238E27FC236}">
                <a16:creationId xmlns:a16="http://schemas.microsoft.com/office/drawing/2014/main" id="{D96A7DD7-678F-018F-0B0C-23EFDD2B73A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544057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5F796815-D98A-5C7F-C5F5-5EE782A57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7" y="-20338"/>
            <a:ext cx="1205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Background: 2D T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ransition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-metal dichalcogenides (TMDs)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1" name="Picture 10" descr="A logo of a molecule&#10;&#10;Description automatically generated">
            <a:extLst>
              <a:ext uri="{FF2B5EF4-FFF2-40B4-BE49-F238E27FC236}">
                <a16:creationId xmlns:a16="http://schemas.microsoft.com/office/drawing/2014/main" id="{BE8F7B7F-254B-B44A-501C-8C729C0896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72" y="5958095"/>
            <a:ext cx="1374156" cy="8229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C3E1E7-6678-62F9-540C-7FA5E2B117D6}"/>
              </a:ext>
            </a:extLst>
          </p:cNvPr>
          <p:cNvSpPr txBox="1"/>
          <p:nvPr/>
        </p:nvSpPr>
        <p:spPr>
          <a:xfrm>
            <a:off x="4218563" y="1458010"/>
            <a:ext cx="4132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High Mobility at Nanoscale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901F86B-6E5E-2DEF-ADFC-668257DE3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4621" y="1964067"/>
            <a:ext cx="2586918" cy="349675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6E88E14-3136-07BF-150A-88C3E4231A09}"/>
              </a:ext>
            </a:extLst>
          </p:cNvPr>
          <p:cNvSpPr/>
          <p:nvPr/>
        </p:nvSpPr>
        <p:spPr>
          <a:xfrm>
            <a:off x="9240920" y="5806861"/>
            <a:ext cx="22687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Nature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499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,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419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(2013)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6AD4CF-BE47-319D-0721-B02975F03631}"/>
              </a:ext>
            </a:extLst>
          </p:cNvPr>
          <p:cNvSpPr txBox="1"/>
          <p:nvPr/>
        </p:nvSpPr>
        <p:spPr>
          <a:xfrm>
            <a:off x="637952" y="1458010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2D TMDs: MX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13AF0B-0A42-F4E0-2EDE-9E8EAB2C43C5}"/>
              </a:ext>
            </a:extLst>
          </p:cNvPr>
          <p:cNvSpPr txBox="1"/>
          <p:nvPr/>
        </p:nvSpPr>
        <p:spPr>
          <a:xfrm>
            <a:off x="175364" y="2044409"/>
            <a:ext cx="34598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Stable van der Waals surfaces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Direct bandgap, 1.5-2.2 eV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Tunable properties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4EB4A26-D03E-C27B-253F-5FC63B6C9C7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110" y="3368338"/>
            <a:ext cx="3585940" cy="12213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E71F85D-2B76-38C2-00A2-65546F09AD09}"/>
              </a:ext>
            </a:extLst>
          </p:cNvPr>
          <p:cNvSpPr txBox="1"/>
          <p:nvPr/>
        </p:nvSpPr>
        <p:spPr>
          <a:xfrm>
            <a:off x="9137072" y="1458010"/>
            <a:ext cx="262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Heterostructures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B100A3-901E-364D-D1F0-444D071B1A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8" t="51887" r="22660" b="4372"/>
          <a:stretch>
            <a:fillRect/>
          </a:stretch>
        </p:blipFill>
        <p:spPr bwMode="auto">
          <a:xfrm>
            <a:off x="4494197" y="1976214"/>
            <a:ext cx="2910493" cy="326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FC2211E-D786-978C-6943-2D5991311722}"/>
              </a:ext>
            </a:extLst>
          </p:cNvPr>
          <p:cNvSpPr txBox="1"/>
          <p:nvPr/>
        </p:nvSpPr>
        <p:spPr>
          <a:xfrm>
            <a:off x="3327662" y="5808392"/>
            <a:ext cx="34454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Y. Liu et al., Nature </a:t>
            </a:r>
            <a:r>
              <a:rPr lang="en-US" sz="1600" b="1" i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591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(2021)</a:t>
            </a:r>
          </a:p>
        </p:txBody>
      </p:sp>
    </p:spTree>
    <p:extLst>
      <p:ext uri="{BB962C8B-B14F-4D97-AF65-F5344CB8AC3E}">
        <p14:creationId xmlns:p14="http://schemas.microsoft.com/office/powerpoint/2010/main" val="810603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6ABD1-4E24-BFDA-3E03-CB9860411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CC437EFD-8667-1BF8-4B61-A0115DDA8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7" y="-13482"/>
            <a:ext cx="1205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Plasma processing of MOCVD growth 2D TMDs</a:t>
            </a:r>
          </a:p>
        </p:txBody>
      </p:sp>
      <p:pic>
        <p:nvPicPr>
          <p:cNvPr id="7" name="Picture 6" descr="A logo of a molecule&#10;&#10;Description automatically generated">
            <a:extLst>
              <a:ext uri="{FF2B5EF4-FFF2-40B4-BE49-F238E27FC236}">
                <a16:creationId xmlns:a16="http://schemas.microsoft.com/office/drawing/2014/main" id="{EA5DEA3C-DF4C-00C1-727A-DD52E5E9A6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7" y="6010115"/>
            <a:ext cx="1194434" cy="715327"/>
          </a:xfrm>
          <a:prstGeom prst="rect">
            <a:avLst/>
          </a:prstGeom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1D95C69E-AC2E-C653-6252-AA0722FE6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522818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D9F6739-4CCA-511E-0635-AD42A988E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899" y="3160773"/>
            <a:ext cx="3189455" cy="34543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039FDE9-38A7-026C-7E62-4CB1E1B84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3220" y="867855"/>
            <a:ext cx="5438339" cy="403824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B0620B6-1111-8194-C1DD-6C35FD6C58A3}"/>
              </a:ext>
            </a:extLst>
          </p:cNvPr>
          <p:cNvSpPr txBox="1"/>
          <p:nvPr/>
        </p:nvSpPr>
        <p:spPr>
          <a:xfrm>
            <a:off x="5331966" y="5148506"/>
            <a:ext cx="6860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Examples of 2D MoS</a:t>
            </a:r>
            <a:r>
              <a:rPr lang="en-US" b="1" baseline="-250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processing in inert gas RF plasmas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6F0FD39-FB6F-B5D5-B5B0-F15B662A771E}"/>
              </a:ext>
            </a:extLst>
          </p:cNvPr>
          <p:cNvSpPr txBox="1"/>
          <p:nvPr/>
        </p:nvSpPr>
        <p:spPr>
          <a:xfrm>
            <a:off x="1625151" y="6550223"/>
            <a:ext cx="39508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0" i="1" u="none" strike="noStrike" baseline="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H. Suzuki et al., Nano Lett. </a:t>
            </a:r>
            <a:r>
              <a:rPr lang="it-IT" sz="1600" b="1" i="1" u="none" strike="noStrike" baseline="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23 </a:t>
            </a:r>
            <a:r>
              <a:rPr lang="it-IT" sz="1600" b="0" i="1" u="none" strike="noStrike" baseline="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(2023) </a:t>
            </a:r>
            <a:endParaRPr lang="en-US" sz="1600" i="1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444FB26-D194-4E5D-9E4C-2FB79E8EA1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481" y="1187647"/>
            <a:ext cx="4101299" cy="132052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FD5364A-681A-F644-D037-0D057696A1D1}"/>
              </a:ext>
            </a:extLst>
          </p:cNvPr>
          <p:cNvSpPr txBox="1"/>
          <p:nvPr/>
        </p:nvSpPr>
        <p:spPr>
          <a:xfrm>
            <a:off x="932684" y="788209"/>
            <a:ext cx="4478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MOCVD growth of 2D MoS</a:t>
            </a:r>
            <a:r>
              <a:rPr kumimoji="0" lang="en-US" altLang="zh-CN" sz="2000" b="1" i="0" u="none" strike="noStrike" kern="1200" cap="none" spc="0" normalizeH="0" baseline="-250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film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A197D8-304D-9CE9-D562-12F1478CED22}"/>
              </a:ext>
            </a:extLst>
          </p:cNvPr>
          <p:cNvSpPr txBox="1"/>
          <p:nvPr/>
        </p:nvSpPr>
        <p:spPr>
          <a:xfrm>
            <a:off x="950442" y="2760663"/>
            <a:ext cx="3437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Exposure to ICP plasma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298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>
            <a:extLst>
              <a:ext uri="{FF2B5EF4-FFF2-40B4-BE49-F238E27FC236}">
                <a16:creationId xmlns:a16="http://schemas.microsoft.com/office/drawing/2014/main" id="{1A333C3D-A27A-4C5F-B073-259F3F78814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8500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0BA4BE-DAF7-81EF-BC6C-2A19C0CD055C}"/>
              </a:ext>
            </a:extLst>
          </p:cNvPr>
          <p:cNvSpPr txBox="1"/>
          <p:nvPr/>
        </p:nvSpPr>
        <p:spPr>
          <a:xfrm>
            <a:off x="452989" y="2042683"/>
            <a:ext cx="613354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Measures recombination of electrons and holes in TMD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Sensitive to changes in the electronic structure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Sensitive to defects, doping, and strain </a:t>
            </a:r>
          </a:p>
        </p:txBody>
      </p:sp>
      <p:pic>
        <p:nvPicPr>
          <p:cNvPr id="11" name="Picture 10" descr="A logo of a molecule&#10;&#10;Description automatically generated">
            <a:extLst>
              <a:ext uri="{FF2B5EF4-FFF2-40B4-BE49-F238E27FC236}">
                <a16:creationId xmlns:a16="http://schemas.microsoft.com/office/drawing/2014/main" id="{5E371C15-654B-C337-7E34-676B269C40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72" y="5958095"/>
            <a:ext cx="1374156" cy="82296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FD63B7-B70C-ED44-F42F-89713A86DE60}"/>
              </a:ext>
            </a:extLst>
          </p:cNvPr>
          <p:cNvCxnSpPr>
            <a:cxnSpLocks/>
          </p:cNvCxnSpPr>
          <p:nvPr/>
        </p:nvCxnSpPr>
        <p:spPr>
          <a:xfrm>
            <a:off x="3140815" y="4410105"/>
            <a:ext cx="977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36E9A5-49A7-22B4-D753-C450E4A1F68E}"/>
              </a:ext>
            </a:extLst>
          </p:cNvPr>
          <p:cNvCxnSpPr>
            <a:cxnSpLocks/>
          </p:cNvCxnSpPr>
          <p:nvPr/>
        </p:nvCxnSpPr>
        <p:spPr>
          <a:xfrm>
            <a:off x="3140815" y="6162705"/>
            <a:ext cx="977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B05B22-8A49-B53A-2D03-4DBADE24E8EC}"/>
              </a:ext>
            </a:extLst>
          </p:cNvPr>
          <p:cNvCxnSpPr>
            <a:cxnSpLocks/>
          </p:cNvCxnSpPr>
          <p:nvPr/>
        </p:nvCxnSpPr>
        <p:spPr>
          <a:xfrm>
            <a:off x="3140815" y="4714905"/>
            <a:ext cx="977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CD5F53B-A82F-BC89-14AF-5C66D6A116AA}"/>
              </a:ext>
            </a:extLst>
          </p:cNvPr>
          <p:cNvCxnSpPr>
            <a:cxnSpLocks/>
          </p:cNvCxnSpPr>
          <p:nvPr/>
        </p:nvCxnSpPr>
        <p:spPr>
          <a:xfrm>
            <a:off x="3140815" y="5032405"/>
            <a:ext cx="9779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EE7F913-09F2-DCA2-90B1-698D17C1BEB0}"/>
              </a:ext>
            </a:extLst>
          </p:cNvPr>
          <p:cNvSpPr txBox="1"/>
          <p:nvPr/>
        </p:nvSpPr>
        <p:spPr>
          <a:xfrm>
            <a:off x="1636515" y="5978039"/>
            <a:ext cx="1276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Valence Band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A45625-19DB-F5C0-39EA-F7E655C8FA8D}"/>
              </a:ext>
            </a:extLst>
          </p:cNvPr>
          <p:cNvSpPr txBox="1"/>
          <p:nvPr/>
        </p:nvSpPr>
        <p:spPr>
          <a:xfrm>
            <a:off x="1493191" y="4206905"/>
            <a:ext cx="1603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Conduction Band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5EFE1A-745E-4B80-375F-F8CEB8A63A1F}"/>
              </a:ext>
            </a:extLst>
          </p:cNvPr>
          <p:cNvSpPr txBox="1"/>
          <p:nvPr/>
        </p:nvSpPr>
        <p:spPr>
          <a:xfrm>
            <a:off x="2618815" y="4524404"/>
            <a:ext cx="1499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X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0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7D7F75-C16D-8135-4005-3974237DC588}"/>
              </a:ext>
            </a:extLst>
          </p:cNvPr>
          <p:cNvSpPr txBox="1"/>
          <p:nvPr/>
        </p:nvSpPr>
        <p:spPr>
          <a:xfrm>
            <a:off x="2618815" y="4841903"/>
            <a:ext cx="1499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X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8E041A-4436-309B-CC65-126D5795EDD1}"/>
              </a:ext>
            </a:extLst>
          </p:cNvPr>
          <p:cNvSpPr txBox="1"/>
          <p:nvPr/>
        </p:nvSpPr>
        <p:spPr>
          <a:xfrm>
            <a:off x="4285115" y="5101739"/>
            <a:ext cx="499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335BF6D-B7CF-15F5-4B4E-962384CF0B76}"/>
              </a:ext>
            </a:extLst>
          </p:cNvPr>
          <p:cNvCxnSpPr>
            <a:cxnSpLocks/>
          </p:cNvCxnSpPr>
          <p:nvPr/>
        </p:nvCxnSpPr>
        <p:spPr>
          <a:xfrm>
            <a:off x="4285115" y="4410105"/>
            <a:ext cx="0" cy="175260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866F33A-4B9C-BB1D-B576-38891C84E04A}"/>
              </a:ext>
            </a:extLst>
          </p:cNvPr>
          <p:cNvCxnSpPr>
            <a:cxnSpLocks/>
          </p:cNvCxnSpPr>
          <p:nvPr/>
        </p:nvCxnSpPr>
        <p:spPr>
          <a:xfrm>
            <a:off x="4423992" y="4410621"/>
            <a:ext cx="0" cy="331231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6EF2D9C-6DC0-1525-E253-CA6C4D4ECE8B}"/>
              </a:ext>
            </a:extLst>
          </p:cNvPr>
          <p:cNvSpPr txBox="1"/>
          <p:nvPr/>
        </p:nvSpPr>
        <p:spPr>
          <a:xfrm>
            <a:off x="4451516" y="4391571"/>
            <a:ext cx="499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75CE0B-7B56-3853-940F-C05606F7B8DA}"/>
              </a:ext>
            </a:extLst>
          </p:cNvPr>
          <p:cNvSpPr txBox="1"/>
          <p:nvPr/>
        </p:nvSpPr>
        <p:spPr>
          <a:xfrm>
            <a:off x="3280461" y="4430701"/>
            <a:ext cx="33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81AB50-63CF-BB9F-87D8-7BF5FEA08646}"/>
              </a:ext>
            </a:extLst>
          </p:cNvPr>
          <p:cNvSpPr txBox="1"/>
          <p:nvPr/>
        </p:nvSpPr>
        <p:spPr>
          <a:xfrm>
            <a:off x="3757229" y="4759870"/>
            <a:ext cx="338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EE18A7-E930-2719-3D0C-04083CA49CDE}"/>
              </a:ext>
            </a:extLst>
          </p:cNvPr>
          <p:cNvSpPr txBox="1"/>
          <p:nvPr/>
        </p:nvSpPr>
        <p:spPr>
          <a:xfrm>
            <a:off x="3519807" y="5793373"/>
            <a:ext cx="386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+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979DC73-39DB-60BA-2239-2B8F5A9A7C30}"/>
              </a:ext>
            </a:extLst>
          </p:cNvPr>
          <p:cNvCxnSpPr>
            <a:cxnSpLocks/>
            <a:stCxn id="31" idx="2"/>
          </p:cNvCxnSpPr>
          <p:nvPr/>
        </p:nvCxnSpPr>
        <p:spPr>
          <a:xfrm flipH="1">
            <a:off x="3446207" y="4738478"/>
            <a:ext cx="3531" cy="13807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9587AFB-2816-C865-9083-4DC08251DE76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3901208" y="5067647"/>
            <a:ext cx="0" cy="10607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20D3FF8-366E-B592-766B-408FF89D9D7A}"/>
              </a:ext>
            </a:extLst>
          </p:cNvPr>
          <p:cNvCxnSpPr>
            <a:cxnSpLocks/>
          </p:cNvCxnSpPr>
          <p:nvPr/>
        </p:nvCxnSpPr>
        <p:spPr>
          <a:xfrm flipV="1">
            <a:off x="3903714" y="3767537"/>
            <a:ext cx="5525899" cy="1935986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0733919-1F3E-5155-26E6-C7CB054AF95D}"/>
              </a:ext>
            </a:extLst>
          </p:cNvPr>
          <p:cNvCxnSpPr>
            <a:cxnSpLocks/>
          </p:cNvCxnSpPr>
          <p:nvPr/>
        </p:nvCxnSpPr>
        <p:spPr>
          <a:xfrm flipV="1">
            <a:off x="3478416" y="2846577"/>
            <a:ext cx="4387033" cy="254751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6">
            <a:extLst>
              <a:ext uri="{FF2B5EF4-FFF2-40B4-BE49-F238E27FC236}">
                <a16:creationId xmlns:a16="http://schemas.microsoft.com/office/drawing/2014/main" id="{78DAEC9D-47D0-E871-BE30-53CD2D3E8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50772">
            <a:off x="984322" y="5147454"/>
            <a:ext cx="1517650" cy="56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3B705D3-E78C-A476-8061-4E467ED451D8}"/>
                  </a:ext>
                </a:extLst>
              </p:cNvPr>
              <p:cNvSpPr txBox="1"/>
              <p:nvPr/>
            </p:nvSpPr>
            <p:spPr>
              <a:xfrm>
                <a:off x="1634935" y="4815036"/>
                <a:ext cx="4831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ℎ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𝜈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3B705D3-E78C-A476-8061-4E467ED45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935" y="4815036"/>
                <a:ext cx="48314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8" name="Picture 6">
            <a:extLst>
              <a:ext uri="{FF2B5EF4-FFF2-40B4-BE49-F238E27FC236}">
                <a16:creationId xmlns:a16="http://schemas.microsoft.com/office/drawing/2014/main" id="{1039E72B-ED79-6615-1D0A-F184846E4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83576">
            <a:off x="4640516" y="4482536"/>
            <a:ext cx="1517650" cy="56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282B9988-96F2-BD58-0795-A1D13548E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7" y="13952"/>
            <a:ext cx="1205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Plasma effects on optical properties of TMDs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C32039-C4FC-1AF4-7E7D-273A847D9C25}"/>
              </a:ext>
            </a:extLst>
          </p:cNvPr>
          <p:cNvSpPr txBox="1"/>
          <p:nvPr/>
        </p:nvSpPr>
        <p:spPr>
          <a:xfrm>
            <a:off x="2012763" y="807004"/>
            <a:ext cx="8166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Ex-situ photoluminescence (PL) spectra of monolayer WS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before and after argon plasma exposure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1C1314-5BD7-A560-A370-3C45A45201AC}"/>
              </a:ext>
            </a:extLst>
          </p:cNvPr>
          <p:cNvGrpSpPr/>
          <p:nvPr/>
        </p:nvGrpSpPr>
        <p:grpSpPr>
          <a:xfrm>
            <a:off x="5941214" y="1659105"/>
            <a:ext cx="5837976" cy="4469246"/>
            <a:chOff x="5941214" y="1659105"/>
            <a:chExt cx="5837976" cy="446924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29BCE66-357F-2C47-2A89-FC80D9009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41214" y="1659105"/>
              <a:ext cx="5837976" cy="4469246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A352C58-2FCA-EDDE-CB3B-6A8FD5142734}"/>
                </a:ext>
              </a:extLst>
            </p:cNvPr>
            <p:cNvCxnSpPr>
              <a:cxnSpLocks/>
            </p:cNvCxnSpPr>
            <p:nvPr/>
          </p:nvCxnSpPr>
          <p:spPr>
            <a:xfrm>
              <a:off x="9465386" y="2950590"/>
              <a:ext cx="0" cy="2513463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35229E-C868-65CE-91A4-6563826C87A0}"/>
                </a:ext>
              </a:extLst>
            </p:cNvPr>
            <p:cNvSpPr txBox="1"/>
            <p:nvPr/>
          </p:nvSpPr>
          <p:spPr>
            <a:xfrm>
              <a:off x="9485225" y="4385872"/>
              <a:ext cx="1427153" cy="4205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/>
              <a:r>
                <a:rPr lang="en-US" sz="2133" b="1" dirty="0">
                  <a:solidFill>
                    <a:srgbClr val="C00000"/>
                  </a:solidFill>
                  <a:latin typeface="Aptos" panose="02110004020202020204"/>
                  <a:cs typeface="Arial"/>
                  <a:sym typeface="Arial"/>
                </a:rPr>
                <a:t>~1.67 eV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0EA1E0D-8971-F93C-AD24-4D6478542AC7}"/>
                </a:ext>
              </a:extLst>
            </p:cNvPr>
            <p:cNvSpPr txBox="1"/>
            <p:nvPr/>
          </p:nvSpPr>
          <p:spPr>
            <a:xfrm>
              <a:off x="7022223" y="2519589"/>
              <a:ext cx="9319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X</a:t>
              </a:r>
              <a:r>
                <a:rPr kumimoji="0" 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0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 peak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17CE47-19A1-8F0B-1147-00B345BB53CD}"/>
                </a:ext>
              </a:extLst>
            </p:cNvPr>
            <p:cNvSpPr txBox="1"/>
            <p:nvPr/>
          </p:nvSpPr>
          <p:spPr>
            <a:xfrm>
              <a:off x="9566425" y="3094899"/>
              <a:ext cx="9266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X</a:t>
              </a:r>
              <a:r>
                <a:rPr kumimoji="0" 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D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 peak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69F1E90-85E7-F558-62E2-C54627AA49B0}"/>
              </a:ext>
            </a:extLst>
          </p:cNvPr>
          <p:cNvSpPr txBox="1"/>
          <p:nvPr/>
        </p:nvSpPr>
        <p:spPr>
          <a:xfrm>
            <a:off x="4590393" y="6308763"/>
            <a:ext cx="79603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From DFT,  X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~ 1.62 eV corresponds to sulfur vacancy defect</a:t>
            </a:r>
          </a:p>
        </p:txBody>
      </p:sp>
    </p:spTree>
    <p:extLst>
      <p:ext uri="{BB962C8B-B14F-4D97-AF65-F5344CB8AC3E}">
        <p14:creationId xmlns:p14="http://schemas.microsoft.com/office/powerpoint/2010/main" val="1353213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7E484-DF13-3051-F441-C0A6305B9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28B4FC-6461-7567-AF71-504CAAAA6D1F}"/>
              </a:ext>
            </a:extLst>
          </p:cNvPr>
          <p:cNvSpPr txBox="1"/>
          <p:nvPr/>
        </p:nvSpPr>
        <p:spPr>
          <a:xfrm>
            <a:off x="248856" y="-41408"/>
            <a:ext cx="115715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rPr>
              <a:t>Sputtering of TMD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rPr>
              <a:t> by argon ions </a:t>
            </a:r>
            <a:endParaRPr kumimoji="0" lang="en-US" altLang="en-US" sz="32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4F356F-0939-7C6D-7A70-BC05B33E9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CE99D4-4513-604B-BC36-D0B7E6F0D9F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pic>
        <p:nvPicPr>
          <p:cNvPr id="7" name="Picture 6" descr="A logo of a molecule&#10;&#10;Description automatically generated">
            <a:extLst>
              <a:ext uri="{FF2B5EF4-FFF2-40B4-BE49-F238E27FC236}">
                <a16:creationId xmlns:a16="http://schemas.microsoft.com/office/drawing/2014/main" id="{8C5D6EBB-BE5F-1D2E-A04A-863219299D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84" y="6143265"/>
            <a:ext cx="1061617" cy="635788"/>
          </a:xfrm>
          <a:prstGeom prst="rect">
            <a:avLst/>
          </a:prstGeom>
        </p:spPr>
      </p:pic>
      <p:sp>
        <p:nvSpPr>
          <p:cNvPr id="9" name="Line 2">
            <a:extLst>
              <a:ext uri="{FF2B5EF4-FFF2-40B4-BE49-F238E27FC236}">
                <a16:creationId xmlns:a16="http://schemas.microsoft.com/office/drawing/2014/main" id="{E7D9145E-DF65-87D6-B2B0-DC0595F1DB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" y="559235"/>
            <a:ext cx="12192000" cy="149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/>
              <a:sym typeface="Arial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4EC034D8-2CD4-515C-FF8B-39E62E9416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3729" r="52832" b="2009"/>
          <a:stretch>
            <a:fillRect/>
          </a:stretch>
        </p:blipFill>
        <p:spPr bwMode="auto">
          <a:xfrm>
            <a:off x="688392" y="1829296"/>
            <a:ext cx="2641558" cy="302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5A60303-6B22-30BD-9F50-30BE94AA36FC}"/>
              </a:ext>
            </a:extLst>
          </p:cNvPr>
          <p:cNvSpPr/>
          <p:nvPr/>
        </p:nvSpPr>
        <p:spPr>
          <a:xfrm>
            <a:off x="1034563" y="772197"/>
            <a:ext cx="104690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Sputtering studies using ab-initio Molecular Dynamics for various</a:t>
            </a:r>
            <a:r>
              <a:rPr kumimoji="0" lang="en-US" sz="2000" b="1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 </a:t>
            </a:r>
            <a:r>
              <a:rPr kumimoji="0" lang="en-US" sz="2000" b="1" i="0" u="none" strike="noStrike" kern="0" cap="none" spc="0" normalizeH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Ar</a:t>
            </a:r>
            <a:r>
              <a:rPr kumimoji="0" lang="en-US" sz="2000" b="1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 ion energies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F47F1DF-92F7-F10A-E386-58930833B85B}"/>
                  </a:ext>
                </a:extLst>
              </p:cNvPr>
              <p:cNvSpPr/>
              <p:nvPr/>
            </p:nvSpPr>
            <p:spPr>
              <a:xfrm>
                <a:off x="1833093" y="6129811"/>
                <a:ext cx="9753599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Sputtering energy threshold for sulfur</a:t>
                </a:r>
                <a:r>
                  <a:rPr kumimoji="0" lang="en-US" sz="2400" b="1" i="0" u="none" strike="noStrike" kern="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 from MoS</a:t>
                </a:r>
                <a:r>
                  <a:rPr kumimoji="0" lang="en-US" sz="2400" b="1" i="0" u="none" strike="noStrike" kern="0" cap="none" spc="0" normalizeH="0" baseline="-2500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2</a:t>
                </a:r>
                <a:r>
                  <a:rPr lang="en-US" sz="2400" b="1" kern="0" dirty="0">
                    <a:solidFill>
                      <a:srgbClr val="C00000"/>
                    </a:solidFill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,</a:t>
                </a: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</m:ctrlPr>
                      </m:sSubPr>
                      <m:e>
                        <m:r>
                          <a:rPr kumimoji="0" lang="en-US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𝜺</m:t>
                        </m:r>
                      </m:e>
                      <m:sub>
                        <m:r>
                          <a:rPr kumimoji="0" lang="en-US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𝑺</m:t>
                        </m:r>
                        <m:r>
                          <a:rPr kumimoji="0" lang="en-US" sz="24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𝐯</m:t>
                        </m:r>
                      </m:sub>
                    </m:sSub>
                    <m:r>
                      <a:rPr lang="en-US" sz="2400" b="1" kern="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  <a:sym typeface="Arial"/>
                      </a:rPr>
                      <m:t>≈</m:t>
                    </m:r>
                  </m:oMath>
                </a14:m>
                <a:r>
                  <a:rPr kumimoji="0" lang="en-US" sz="2400" b="1" i="0" u="none" strike="noStrike" kern="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 30 eV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F47F1DF-92F7-F10A-E386-58930833B8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3093" y="6129811"/>
                <a:ext cx="9753599" cy="470000"/>
              </a:xfrm>
              <a:prstGeom prst="rect">
                <a:avLst/>
              </a:prstGeom>
              <a:blipFill>
                <a:blip r:embed="rId5"/>
                <a:stretch>
                  <a:fillRect l="-875" t="-909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EB282471-FED8-41CC-9E62-3C61D06015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7169" y="1184882"/>
            <a:ext cx="7290417" cy="466586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D704EBB-BA1A-859A-6345-83C176E00E0F}"/>
              </a:ext>
            </a:extLst>
          </p:cNvPr>
          <p:cNvSpPr/>
          <p:nvPr/>
        </p:nvSpPr>
        <p:spPr>
          <a:xfrm>
            <a:off x="5723792" y="1498122"/>
            <a:ext cx="3020158" cy="3574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91F373D-712F-2E6A-9747-D8603647F122}"/>
              </a:ext>
            </a:extLst>
          </p:cNvPr>
          <p:cNvSpPr txBox="1"/>
          <p:nvPr/>
        </p:nvSpPr>
        <p:spPr>
          <a:xfrm>
            <a:off x="212405" y="5180835"/>
            <a:ext cx="47459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Y. </a:t>
            </a:r>
            <a:r>
              <a:rPr lang="en-US" sz="16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Polyachenko</a:t>
            </a:r>
            <a:r>
              <a:rPr lang="en-US" sz="1600" i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et al., </a:t>
            </a:r>
            <a:r>
              <a:rPr lang="en-US" sz="16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J. Phys. Chem. Lett. </a:t>
            </a:r>
            <a:r>
              <a:rPr lang="en-US" sz="1600" b="1" i="1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17  </a:t>
            </a:r>
            <a:r>
              <a:rPr lang="en-US" sz="16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600" i="1" dirty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2026)</a:t>
            </a:r>
            <a:endParaRPr lang="en-US" sz="16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82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BE14C-04E6-88B3-19C4-6626BD96C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F8A9BA41-9308-E5D6-F101-C5F116478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7" y="-13482"/>
            <a:ext cx="1205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RF ICP: </a:t>
            </a:r>
            <a:r>
              <a:rPr lang="en-US" altLang="en-US" b="1" i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Plasma measurements (EEDF, OES, IEDF)</a:t>
            </a:r>
            <a:endParaRPr kumimoji="0" lang="en-US" altLang="en-US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 descr="A logo of a molecule&#10;&#10;Description automatically generated">
            <a:extLst>
              <a:ext uri="{FF2B5EF4-FFF2-40B4-BE49-F238E27FC236}">
                <a16:creationId xmlns:a16="http://schemas.microsoft.com/office/drawing/2014/main" id="{40065C7D-7A16-39FE-5D14-A05378C347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7" y="6071389"/>
            <a:ext cx="1194434" cy="715327"/>
          </a:xfrm>
          <a:prstGeom prst="rect">
            <a:avLst/>
          </a:prstGeom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64D36DB0-DEE8-5ADC-D0C8-41928673F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531424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84C9D3-B9D2-5FDC-6015-CF32DE0C51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47"/>
          <a:stretch>
            <a:fillRect/>
          </a:stretch>
        </p:blipFill>
        <p:spPr>
          <a:xfrm>
            <a:off x="470887" y="1116199"/>
            <a:ext cx="2179921" cy="30674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DE8C581-958C-CC77-F330-1B4EED9D2EBB}"/>
              </a:ext>
            </a:extLst>
          </p:cNvPr>
          <p:cNvSpPr txBox="1"/>
          <p:nvPr/>
        </p:nvSpPr>
        <p:spPr>
          <a:xfrm>
            <a:off x="276359" y="615948"/>
            <a:ext cx="3353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13.56 MHz, RF ICP reactor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44315A-8D62-D418-3F7D-AD242721B51B}"/>
              </a:ext>
            </a:extLst>
          </p:cNvPr>
          <p:cNvSpPr txBox="1"/>
          <p:nvPr/>
        </p:nvSpPr>
        <p:spPr>
          <a:xfrm>
            <a:off x="350612" y="4337965"/>
            <a:ext cx="1887824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Operating regime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Power: 80 W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Gas: Argon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Pressure: 10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mtorr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42149E-9904-6ACC-6F54-A6AD3A5DE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3936" y="769196"/>
            <a:ext cx="2963820" cy="35565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A727E3-7994-89DF-9FD6-09102B65C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328" y="615948"/>
            <a:ext cx="3622551" cy="3828662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703FE95-7A04-143C-2FD0-C12F2C8EF9DD}"/>
              </a:ext>
            </a:extLst>
          </p:cNvPr>
          <p:cNvCxnSpPr>
            <a:cxnSpLocks/>
          </p:cNvCxnSpPr>
          <p:nvPr/>
        </p:nvCxnSpPr>
        <p:spPr>
          <a:xfrm flipH="1" flipV="1">
            <a:off x="5288924" y="2708856"/>
            <a:ext cx="2835012" cy="331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078BD01C-DDA1-CA76-348C-882B621A0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132316"/>
              </p:ext>
            </p:extLst>
          </p:nvPr>
        </p:nvGraphicFramePr>
        <p:xfrm>
          <a:off x="2720010" y="4780278"/>
          <a:ext cx="4748445" cy="1737360"/>
        </p:xfrm>
        <a:graphic>
          <a:graphicData uri="http://schemas.openxmlformats.org/drawingml/2006/table">
            <a:tbl>
              <a:tblPr firstRow="1" bandRow="1"/>
              <a:tblGrid>
                <a:gridCol w="1582815">
                  <a:extLst>
                    <a:ext uri="{9D8B030D-6E8A-4147-A177-3AD203B41FA5}">
                      <a16:colId xmlns:a16="http://schemas.microsoft.com/office/drawing/2014/main" val="3608528042"/>
                    </a:ext>
                  </a:extLst>
                </a:gridCol>
                <a:gridCol w="1582815">
                  <a:extLst>
                    <a:ext uri="{9D8B030D-6E8A-4147-A177-3AD203B41FA5}">
                      <a16:colId xmlns:a16="http://schemas.microsoft.com/office/drawing/2014/main" val="1352924590"/>
                    </a:ext>
                  </a:extLst>
                </a:gridCol>
                <a:gridCol w="1582815">
                  <a:extLst>
                    <a:ext uri="{9D8B030D-6E8A-4147-A177-3AD203B41FA5}">
                      <a16:colId xmlns:a16="http://schemas.microsoft.com/office/drawing/2014/main" val="631781980"/>
                    </a:ext>
                  </a:extLst>
                </a:gridCol>
              </a:tblGrid>
              <a:tr h="41951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r>
                        <a:rPr lang="en-US" sz="2000" dirty="0"/>
                        <a:t>Coupling</a:t>
                      </a:r>
                    </a:p>
                  </a:txBody>
                  <a:tcPr marL="137160" marR="137160" marT="137160" marB="1371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r>
                        <a:rPr lang="en-US" sz="2000" dirty="0" err="1"/>
                        <a:t>T</a:t>
                      </a:r>
                      <a:r>
                        <a:rPr lang="en-US" sz="2000" baseline="-25000" dirty="0" err="1"/>
                        <a:t>e</a:t>
                      </a:r>
                      <a:r>
                        <a:rPr lang="en-US" sz="2000" baseline="-25000" dirty="0"/>
                        <a:t>, </a:t>
                      </a:r>
                      <a:r>
                        <a:rPr lang="en-US" sz="2000" baseline="0" dirty="0"/>
                        <a:t>eV</a:t>
                      </a:r>
                      <a:endParaRPr lang="en-US" sz="2000" dirty="0"/>
                    </a:p>
                  </a:txBody>
                  <a:tcPr marL="137160" marR="137160" marT="137160" marB="1371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1" i="0" u="none" strike="noStrike" cap="none">
                          <a:solidFill>
                            <a:schemeClr val="lt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r>
                        <a:rPr lang="en-US" sz="2000" dirty="0"/>
                        <a:t>N</a:t>
                      </a:r>
                      <a:r>
                        <a:rPr lang="en-US" sz="2000" baseline="-25000" dirty="0"/>
                        <a:t>e</a:t>
                      </a:r>
                      <a:r>
                        <a:rPr lang="en-US" sz="2000" baseline="0" dirty="0"/>
                        <a:t>, cm</a:t>
                      </a:r>
                      <a:r>
                        <a:rPr lang="en-US" sz="2000" baseline="30000" dirty="0"/>
                        <a:t>-3</a:t>
                      </a:r>
                      <a:endParaRPr lang="en-US" sz="2000" dirty="0"/>
                    </a:p>
                  </a:txBody>
                  <a:tcPr marL="137160" marR="137160" marT="137160" marB="1371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604248"/>
                  </a:ext>
                </a:extLst>
              </a:tr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r>
                        <a:rPr lang="en-US" sz="2000" dirty="0"/>
                        <a:t>Reduced C.</a:t>
                      </a:r>
                    </a:p>
                  </a:txBody>
                  <a:tcPr marL="137160" marR="137160" marT="137160" marB="1371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r>
                        <a:rPr lang="en-US" sz="2000" dirty="0"/>
                        <a:t>2.6</a:t>
                      </a:r>
                    </a:p>
                  </a:txBody>
                  <a:tcPr marL="137160" marR="137160" marT="137160" marB="1371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r>
                        <a:rPr lang="en-US" sz="2000" dirty="0"/>
                        <a:t>0.5 x 10</a:t>
                      </a:r>
                      <a:r>
                        <a:rPr lang="en-US" sz="2000" baseline="30000" dirty="0"/>
                        <a:t>10</a:t>
                      </a:r>
                      <a:endParaRPr lang="en-US" sz="2000" dirty="0"/>
                    </a:p>
                  </a:txBody>
                  <a:tcPr marL="137160" marR="137160" marT="137160" marB="1371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944480"/>
                  </a:ext>
                </a:extLst>
              </a:tr>
              <a:tr h="37084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r>
                        <a:rPr lang="en-US" sz="2000" dirty="0"/>
                        <a:t>C coupling</a:t>
                      </a:r>
                    </a:p>
                  </a:txBody>
                  <a:tcPr marL="137160" marR="137160" marT="137160" marB="1371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r>
                        <a:rPr lang="en-US" sz="2000" dirty="0"/>
                        <a:t>3.6</a:t>
                      </a:r>
                    </a:p>
                  </a:txBody>
                  <a:tcPr marL="137160" marR="137160" marT="137160" marB="1371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867" b="0" i="0" u="none" strike="noStrike" cap="none">
                          <a:solidFill>
                            <a:schemeClr val="dk1"/>
                          </a:solidFill>
                          <a:latin typeface="Aptos" panose="02110004020202020204"/>
                          <a:sym typeface="Arial"/>
                        </a:defRPr>
                      </a:lvl9pPr>
                    </a:lstStyle>
                    <a:p>
                      <a:r>
                        <a:rPr lang="en-US" sz="2000" dirty="0"/>
                        <a:t>1x 10</a:t>
                      </a:r>
                      <a:r>
                        <a:rPr lang="en-US" sz="2000" baseline="30000" dirty="0"/>
                        <a:t>10</a:t>
                      </a:r>
                      <a:endParaRPr lang="en-US" sz="2000" dirty="0"/>
                    </a:p>
                  </a:txBody>
                  <a:tcPr marL="137160" marR="137160" marT="137160" marB="13716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421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F06DCBD-8374-3BF7-BEF0-E11720524F14}"/>
                  </a:ext>
                </a:extLst>
              </p:cNvPr>
              <p:cNvSpPr/>
              <p:nvPr/>
            </p:nvSpPr>
            <p:spPr>
              <a:xfrm>
                <a:off x="7569814" y="4444610"/>
                <a:ext cx="4601624" cy="22373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Sheath-presheath voltage drop</a:t>
                </a:r>
              </a:p>
              <a:p>
                <a:pPr lvl="0" defTabSz="1219170">
                  <a:spcAft>
                    <a:spcPts val="600"/>
                  </a:spcAft>
                  <a:buClr>
                    <a:srgbClr val="000000"/>
                  </a:buClr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func>
                        <m:funcPr>
                          <m:ctrl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  <a:sym typeface="Arial"/>
                </a:endParaRPr>
              </a:p>
              <a:p>
                <a:pPr marL="342900" marR="0" lvl="0" indent="-34290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Expected ion energies for </a:t>
                </a:r>
                <a:r>
                  <a:rPr kumimoji="0" lang="en-US" sz="20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Ar</a:t>
                </a: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 ions:</a:t>
                </a:r>
              </a:p>
              <a:p>
                <a:pPr lvl="1" defTabSz="1219170">
                  <a:buClr>
                    <a:srgbClr val="000000"/>
                  </a:buClr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𝜺</m:t>
                        </m:r>
                      </m:e>
                      <m:sub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𝒊𝒐𝒏</m:t>
                        </m:r>
                      </m:sub>
                    </m:sSub>
                    <m:r>
                      <a:rPr kumimoji="0" lang="en-US" sz="20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  <a:sym typeface="Arial"/>
                      </a:rPr>
                      <m:t>~ </m:t>
                    </m:r>
                    <m:r>
                      <a:rPr kumimoji="0" lang="en-US" sz="20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  <a:sym typeface="Arial"/>
                      </a:rPr>
                      <m:t>𝟓</m:t>
                    </m:r>
                    <m:sSub>
                      <m:sSubPr>
                        <m:ctrlP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𝑻</m:t>
                        </m:r>
                      </m:e>
                      <m:sub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𝒆</m:t>
                        </m:r>
                      </m:sub>
                    </m:sSub>
                    <m:r>
                      <a:rPr kumimoji="0" lang="en-US" sz="20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  <a:sym typeface="Arial"/>
                      </a:rPr>
                      <m:t>&lt;</m:t>
                    </m:r>
                    <m:sSub>
                      <m:sSubPr>
                        <m:ctrlP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𝜺</m:t>
                        </m:r>
                      </m:e>
                      <m:sub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𝑺</m:t>
                        </m:r>
                        <m:r>
                          <a:rPr kumimoji="0" lang="en-US" sz="20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𝐯</m:t>
                        </m:r>
                      </m:sub>
                    </m:sSub>
                    <m:r>
                      <a:rPr kumimoji="0" lang="en-US" sz="20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  <a:sym typeface="Arial"/>
                      </a:rPr>
                      <m:t>≈</m:t>
                    </m:r>
                  </m:oMath>
                </a14:m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30</a:t>
                </a:r>
                <a:r>
                  <a:rPr kumimoji="0" lang="en-US" sz="2000" b="1" i="0" u="none" strike="noStrike" kern="0" cap="none" spc="0" normalizeH="0" noProof="0" dirty="0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 eV</a:t>
                </a: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F06DCBD-8374-3BF7-BEF0-E11720524F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814" y="4444610"/>
                <a:ext cx="4601624" cy="2237344"/>
              </a:xfrm>
              <a:prstGeom prst="rect">
                <a:avLst/>
              </a:prstGeom>
              <a:blipFill>
                <a:blip r:embed="rId7"/>
                <a:stretch>
                  <a:fillRect l="-1192" t="-1090" r="-132" b="-4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828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2F715-FE9F-E630-AC09-64C4B2511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226F5F08-7903-0885-82DF-34504555A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7" y="-13482"/>
            <a:ext cx="1205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ICP-induced damage to 2D materials</a:t>
            </a:r>
          </a:p>
        </p:txBody>
      </p:sp>
      <p:pic>
        <p:nvPicPr>
          <p:cNvPr id="7" name="Picture 6" descr="A logo of a molecule&#10;&#10;Description automatically generated">
            <a:extLst>
              <a:ext uri="{FF2B5EF4-FFF2-40B4-BE49-F238E27FC236}">
                <a16:creationId xmlns:a16="http://schemas.microsoft.com/office/drawing/2014/main" id="{3871279F-B2D2-F065-54F9-8DC531B595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7" y="6071389"/>
            <a:ext cx="1194434" cy="715327"/>
          </a:xfrm>
          <a:prstGeom prst="rect">
            <a:avLst/>
          </a:prstGeom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4BFB53CC-0414-A780-0B3E-235C7A41A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531424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F4413B-EC61-DCCD-CC13-1358559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18" y="907739"/>
            <a:ext cx="3745071" cy="30674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7D37F0-61A8-ABC4-E7F3-9DCA271A5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8486" y="3918376"/>
            <a:ext cx="3459911" cy="285030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9AF6E92-CF87-7FF7-BF45-CEF52AF4FBB7}"/>
              </a:ext>
            </a:extLst>
          </p:cNvPr>
          <p:cNvSpPr txBox="1"/>
          <p:nvPr/>
        </p:nvSpPr>
        <p:spPr>
          <a:xfrm>
            <a:off x="1007934" y="4479633"/>
            <a:ext cx="1887824" cy="1400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Operating regime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Power: 80 W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Gas: Argon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Pressure: 10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mtorr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Reduced C-mode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589A5D-934E-A1D3-FDA2-05826FAC82AA}"/>
              </a:ext>
            </a:extLst>
          </p:cNvPr>
          <p:cNvSpPr txBox="1"/>
          <p:nvPr/>
        </p:nvSpPr>
        <p:spPr>
          <a:xfrm>
            <a:off x="5020479" y="699982"/>
            <a:ext cx="285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Ion energies with RPA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4C3C86-EFD1-0689-F44A-D198584CDF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3173" y="1064392"/>
            <a:ext cx="4374415" cy="2330679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775A37-FEB4-528B-EEC5-1714F29DD669}"/>
              </a:ext>
            </a:extLst>
          </p:cNvPr>
          <p:cNvCxnSpPr>
            <a:cxnSpLocks/>
          </p:cNvCxnSpPr>
          <p:nvPr/>
        </p:nvCxnSpPr>
        <p:spPr>
          <a:xfrm flipH="1">
            <a:off x="3721994" y="2167125"/>
            <a:ext cx="2103550" cy="21421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CA00BDB-140B-3E48-11D2-AE27DA931C23}"/>
              </a:ext>
            </a:extLst>
          </p:cNvPr>
          <p:cNvCxnSpPr>
            <a:cxnSpLocks/>
          </p:cNvCxnSpPr>
          <p:nvPr/>
        </p:nvCxnSpPr>
        <p:spPr>
          <a:xfrm flipH="1">
            <a:off x="3794975" y="2550621"/>
            <a:ext cx="1837386" cy="2226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5EF2F3F-D4EA-1EA9-17D9-958703E1E657}"/>
              </a:ext>
            </a:extLst>
          </p:cNvPr>
          <p:cNvCxnSpPr>
            <a:cxnSpLocks/>
          </p:cNvCxnSpPr>
          <p:nvPr/>
        </p:nvCxnSpPr>
        <p:spPr>
          <a:xfrm flipH="1" flipV="1">
            <a:off x="3721994" y="2971800"/>
            <a:ext cx="2983606" cy="244144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90D7D40-14A8-C097-0829-E1C4E030EF70}"/>
              </a:ext>
            </a:extLst>
          </p:cNvPr>
          <p:cNvSpPr txBox="1"/>
          <p:nvPr/>
        </p:nvSpPr>
        <p:spPr>
          <a:xfrm>
            <a:off x="4961531" y="3481180"/>
            <a:ext cx="501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Ex-situ Photoluminescence (PL) at 23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DF7B611-297A-46E9-C973-25A18E736DA3}"/>
                  </a:ext>
                </a:extLst>
              </p:cNvPr>
              <p:cNvSpPr/>
              <p:nvPr/>
            </p:nvSpPr>
            <p:spPr>
              <a:xfrm>
                <a:off x="9219664" y="1266593"/>
                <a:ext cx="284784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Ion energies:</a:t>
                </a:r>
              </a:p>
              <a:p>
                <a:pPr lvl="1" defTabSz="1219170">
                  <a:buClr>
                    <a:srgbClr val="000000"/>
                  </a:buClr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𝜺</m:t>
                        </m:r>
                      </m:e>
                      <m:sub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𝒊𝒐𝒏</m:t>
                        </m:r>
                      </m:sub>
                    </m:sSub>
                    <m:r>
                      <a:rPr kumimoji="0" lang="en-US" sz="2000" b="1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  <a:sym typeface="Arial"/>
                      </a:rPr>
                      <m:t>&lt;</m:t>
                    </m:r>
                    <m:sSub>
                      <m:sSubPr>
                        <m:ctrlP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</m:ctrlPr>
                      </m:sSubPr>
                      <m:e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𝜺</m:t>
                        </m:r>
                      </m:e>
                      <m:sub>
                        <m:r>
                          <a:rPr kumimoji="0" lang="en-US" sz="2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𝑺</m:t>
                        </m:r>
                        <m:r>
                          <a:rPr kumimoji="0" lang="en-US" sz="20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E284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" panose="020B0502040204020203" pitchFamily="34" charset="0"/>
                            <a:sym typeface="Arial"/>
                          </a:rPr>
                          <m:t>𝐯</m:t>
                        </m:r>
                      </m:sub>
                    </m:sSub>
                    <m:r>
                      <a:rPr kumimoji="0" lang="en-US" sz="20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  <a:sym typeface="Arial"/>
                      </a:rPr>
                      <m:t>≈</m:t>
                    </m:r>
                  </m:oMath>
                </a14:m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30</a:t>
                </a:r>
                <a:r>
                  <a:rPr kumimoji="0" lang="en-US" sz="2000" b="1" i="0" u="none" strike="noStrike" kern="0" cap="none" spc="0" normalizeH="0" noProof="0" dirty="0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 eV</a:t>
                </a: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DF7B611-297A-46E9-C973-25A18E736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9664" y="1266593"/>
                <a:ext cx="2847841" cy="784830"/>
              </a:xfrm>
              <a:prstGeom prst="rect">
                <a:avLst/>
              </a:prstGeom>
              <a:blipFill>
                <a:blip r:embed="rId8"/>
                <a:stretch>
                  <a:fillRect l="-1923" t="-3876" b="-13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264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E4ECB-134D-2C05-189F-EA36E0192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95ADA209-5697-E477-54B7-E9CD69B6B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7" y="-13482"/>
            <a:ext cx="1205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Plausible explanation of low ion energy damage to TMD</a:t>
            </a:r>
          </a:p>
        </p:txBody>
      </p:sp>
      <p:sp>
        <p:nvSpPr>
          <p:cNvPr id="6" name="Line 2">
            <a:extLst>
              <a:ext uri="{FF2B5EF4-FFF2-40B4-BE49-F238E27FC236}">
                <a16:creationId xmlns:a16="http://schemas.microsoft.com/office/drawing/2014/main" id="{CC098B71-C043-3E82-1648-8EE256FB708A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531424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07493FA-2638-3E3E-A65D-809EE238BD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56"/>
          <a:stretch>
            <a:fillRect/>
          </a:stretch>
        </p:blipFill>
        <p:spPr>
          <a:xfrm>
            <a:off x="190500" y="1606557"/>
            <a:ext cx="6307838" cy="425410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265A68D-D4F9-D60A-8E33-4EF3A3ED8212}"/>
              </a:ext>
            </a:extLst>
          </p:cNvPr>
          <p:cNvSpPr txBox="1"/>
          <p:nvPr/>
        </p:nvSpPr>
        <p:spPr>
          <a:xfrm>
            <a:off x="6228166" y="1785373"/>
            <a:ext cx="586418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914377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In oxidized MoS₂, sulfur sputtering by </a:t>
            </a:r>
            <a:r>
              <a:rPr lang="en-US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Ar</a:t>
            </a:r>
            <a:r>
              <a: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 ions is via formation and desorption of stable SO₂, whereas in pristine MoS₂ it is driven by mechanical bond breaking and Sₙ cluster formation.</a:t>
            </a:r>
          </a:p>
          <a:p>
            <a:pPr marL="342900" indent="-342900" defTabSz="914377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Because of a stronger electronegativity, Oxygen-Sulfur bound weakens Sulfur-Moly bonds.</a:t>
            </a:r>
          </a:p>
          <a:p>
            <a:pPr marL="342900" indent="-342900" defTabSz="914377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Oxygen in the ICP reactor could be from a water residual: base pressure ~ 10</a:t>
            </a:r>
            <a:r>
              <a:rPr lang="en-US" b="1" baseline="30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-4</a:t>
            </a:r>
            <a:r>
              <a:rPr lang="en-US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- 10</a:t>
            </a:r>
            <a:r>
              <a:rPr lang="en-US" b="1" baseline="30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-5</a:t>
            </a:r>
            <a:r>
              <a:rPr lang="en-US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 Pa.</a:t>
            </a:r>
          </a:p>
          <a:p>
            <a:pPr marL="342900" indent="-342900" defTabSz="914377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Similar reduced sputtering yield is predicted for fluorinated MoS</a:t>
            </a:r>
            <a:r>
              <a:rPr lang="en-US" baseline="-25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2</a:t>
            </a:r>
            <a:r>
              <a: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 with formation SF</a:t>
            </a:r>
            <a:r>
              <a:rPr lang="en-US" baseline="-25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4</a:t>
            </a:r>
            <a:r>
              <a:rPr lang="en-US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3BE1262-F966-D1BB-0DB5-E17361D58485}"/>
                  </a:ext>
                </a:extLst>
              </p:cNvPr>
              <p:cNvSpPr txBox="1"/>
              <p:nvPr/>
            </p:nvSpPr>
            <p:spPr>
              <a:xfrm>
                <a:off x="583187" y="703798"/>
                <a:ext cx="11830302" cy="784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ts val="600"/>
                  </a:spcAft>
                  <a:defRPr/>
                </a:pP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If TMD</a:t>
                </a:r>
                <a:r>
                  <a:rPr kumimoji="0" lang="en-US" altLang="en-US" sz="2000" b="1" i="0" u="none" strike="noStrike" kern="1200" cap="none" spc="0" normalizeH="0" noProof="0" dirty="0">
                    <a:ln>
                      <a:noFill/>
                    </a:ln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 is oxidized, s</a:t>
                </a: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puttering energy threshold of sulfur</a:t>
                </a:r>
                <a:r>
                  <a:rPr lang="en-US" altLang="en-US" sz="2000" b="1" baseline="-250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en-US" altLang="en-US" sz="20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drops 2.5 times (</a:t>
                </a:r>
                <a:r>
                  <a:rPr lang="en-US" sz="2000" b="1" kern="0" dirty="0">
                    <a:solidFill>
                      <a:srgbClr val="0E2841"/>
                    </a:solidFill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from </a:t>
                </a:r>
                <a:r>
                  <a:rPr lang="en-US" altLang="en-US" sz="20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ab-initio MD)</a:t>
                </a:r>
              </a:p>
              <a:p>
                <a:pPr lvl="0" fontAlgn="base">
                  <a:spcBef>
                    <a:spcPct val="0"/>
                  </a:spcBef>
                  <a:spcAft>
                    <a:spcPts val="600"/>
                  </a:spcAft>
                  <a:defRPr/>
                </a:pPr>
                <a:r>
                  <a:rPr lang="en-US" sz="2000" b="1" kern="0" dirty="0">
                    <a:solidFill>
                      <a:srgbClr val="0E2841"/>
                    </a:solidFill>
                    <a:latin typeface="Segoe UI" panose="020B0502040204020203" pitchFamily="34" charset="0"/>
                    <a:ea typeface="Cambria Math" panose="02040503050406030204" pitchFamily="18" charset="0"/>
                    <a:cs typeface="Segoe UI" panose="020B0502040204020203" pitchFamily="34" charset="0"/>
                    <a:sym typeface="Arial"/>
                  </a:rPr>
                  <a:t>For oxidized MoS</a:t>
                </a:r>
                <a:r>
                  <a:rPr lang="en-US" sz="2000" b="1" kern="0" baseline="-25000" dirty="0">
                    <a:solidFill>
                      <a:srgbClr val="0E2841"/>
                    </a:solidFill>
                    <a:latin typeface="Segoe UI" panose="020B0502040204020203" pitchFamily="34" charset="0"/>
                    <a:ea typeface="Cambria Math" panose="02040503050406030204" pitchFamily="18" charset="0"/>
                    <a:cs typeface="Segoe UI" panose="020B0502040204020203" pitchFamily="34" charset="0"/>
                    <a:sym typeface="Arial"/>
                  </a:rPr>
                  <a:t>2</a:t>
                </a:r>
                <a:r>
                  <a:rPr lang="en-US" sz="2000" b="1" kern="0" dirty="0">
                    <a:solidFill>
                      <a:srgbClr val="0E2841"/>
                    </a:solidFill>
                    <a:latin typeface="Segoe UI" panose="020B0502040204020203" pitchFamily="34" charset="0"/>
                    <a:ea typeface="Cambria Math" panose="02040503050406030204" pitchFamily="18" charset="0"/>
                    <a:cs typeface="Segoe UI" panose="020B0502040204020203" pitchFamily="34" charset="0"/>
                    <a:sym typeface="Arial"/>
                  </a:rPr>
                  <a:t>, sputtering of sulfur by </a:t>
                </a:r>
                <a:r>
                  <a:rPr lang="en-US" sz="2000" b="1" kern="0" dirty="0" err="1">
                    <a:solidFill>
                      <a:srgbClr val="0E2841"/>
                    </a:solidFill>
                    <a:latin typeface="Segoe UI" panose="020B0502040204020203" pitchFamily="34" charset="0"/>
                    <a:ea typeface="Cambria Math" panose="02040503050406030204" pitchFamily="18" charset="0"/>
                    <a:cs typeface="Segoe UI" panose="020B0502040204020203" pitchFamily="34" charset="0"/>
                    <a:sym typeface="Arial"/>
                  </a:rPr>
                  <a:t>Ar</a:t>
                </a:r>
                <a:r>
                  <a:rPr lang="en-US" sz="2000" b="1" kern="0" dirty="0">
                    <a:solidFill>
                      <a:srgbClr val="0E2841"/>
                    </a:solidFill>
                    <a:latin typeface="Segoe UI" panose="020B0502040204020203" pitchFamily="34" charset="0"/>
                    <a:ea typeface="Cambria Math" panose="02040503050406030204" pitchFamily="18" charset="0"/>
                    <a:cs typeface="Segoe UI" panose="020B0502040204020203" pitchFamily="34" charset="0"/>
                    <a:sym typeface="Arial"/>
                  </a:rPr>
                  <a:t> ions  </a:t>
                </a:r>
                <a14:m>
                  <m:oMath xmlns:m="http://schemas.openxmlformats.org/officeDocument/2006/math">
                    <m:r>
                      <a:rPr lang="en-US" sz="2000" b="1" i="1" kern="0" smtClean="0">
                        <a:solidFill>
                          <a:srgbClr val="0E284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  <a:sym typeface="Arial"/>
                      </a:rPr>
                      <m:t>≤</m:t>
                    </m:r>
                  </m:oMath>
                </a14:m>
                <a:r>
                  <a:rPr lang="en-US" sz="2000" b="1" kern="0" dirty="0">
                    <a:solidFill>
                      <a:srgbClr val="0E2841"/>
                    </a:solidFill>
                    <a:latin typeface="Segoe UI" panose="020B0502040204020203" pitchFamily="34" charset="0"/>
                    <a:cs typeface="Segoe UI" panose="020B0502040204020203" pitchFamily="34" charset="0"/>
                    <a:sym typeface="Arial"/>
                  </a:rPr>
                  <a:t> 12 eV</a:t>
                </a:r>
                <a:endParaRPr kumimoji="0" lang="en-US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3BE1262-F966-D1BB-0DB5-E17361D58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87" y="703798"/>
                <a:ext cx="11830302" cy="784830"/>
              </a:xfrm>
              <a:prstGeom prst="rect">
                <a:avLst/>
              </a:prstGeom>
              <a:blipFill>
                <a:blip r:embed="rId4"/>
                <a:stretch>
                  <a:fillRect l="-567" t="-3101" b="-13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 descr="A logo of a molecule&#10;&#10;Description automatically generated">
            <a:extLst>
              <a:ext uri="{FF2B5EF4-FFF2-40B4-BE49-F238E27FC236}">
                <a16:creationId xmlns:a16="http://schemas.microsoft.com/office/drawing/2014/main" id="{82FE1D5A-02C9-998C-5996-5498A5251E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7" y="6071389"/>
            <a:ext cx="1194434" cy="71532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80B377F-F029-3BD5-7BE6-316EB034DFEE}"/>
              </a:ext>
            </a:extLst>
          </p:cNvPr>
          <p:cNvSpPr txBox="1"/>
          <p:nvPr/>
        </p:nvSpPr>
        <p:spPr>
          <a:xfrm>
            <a:off x="7405803" y="5326684"/>
            <a:ext cx="47459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1" dirty="0">
                <a:solidFill>
                  <a:schemeClr val="bg1">
                    <a:lumMod val="50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Y. </a:t>
            </a:r>
            <a:r>
              <a:rPr lang="en-US" sz="1600" b="0" i="1" dirty="0" err="1">
                <a:solidFill>
                  <a:schemeClr val="bg1">
                    <a:lumMod val="50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Polyachenko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et al., </a:t>
            </a:r>
            <a:r>
              <a:rPr lang="en-US" sz="1600" b="0" i="1" dirty="0">
                <a:solidFill>
                  <a:schemeClr val="bg1">
                    <a:lumMod val="50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J. Phys. Chem. Lett. </a:t>
            </a:r>
            <a:r>
              <a:rPr lang="en-US" sz="1600" b="1" i="1" dirty="0">
                <a:solidFill>
                  <a:schemeClr val="bg1">
                    <a:lumMod val="50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17  </a:t>
            </a:r>
            <a:r>
              <a:rPr lang="en-US" sz="1600" b="0" i="1" dirty="0">
                <a:solidFill>
                  <a:schemeClr val="bg1">
                    <a:lumMod val="50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2026)</a:t>
            </a:r>
            <a:endParaRPr lang="en-US" sz="1600" i="1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EEFABE-EE61-866F-534E-DD0525D5A8EF}"/>
              </a:ext>
            </a:extLst>
          </p:cNvPr>
          <p:cNvSpPr txBox="1"/>
          <p:nvPr/>
        </p:nvSpPr>
        <p:spPr>
          <a:xfrm>
            <a:off x="2330706" y="6228997"/>
            <a:ext cx="83352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kern="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To avoid sulfur sputtering electron temperature should be </a:t>
            </a:r>
            <a:r>
              <a:rPr lang="en-US" sz="2000" b="1" kern="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Symbol" panose="05050102010706020507" pitchFamily="18" charset="2"/>
              </a:rPr>
              <a:t> </a:t>
            </a:r>
            <a:r>
              <a:rPr lang="en-US" sz="2000" b="1" kern="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2.5 eV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77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8234-D86F-43D9-8DB5-98DAB09ED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D8ED2A77-5633-A38D-F010-27B04C84F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9" y="0"/>
            <a:ext cx="1219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Access to lower ion energies with E×B Penning source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F61C91F2-D3E7-694F-0374-A5D205640827}"/>
              </a:ext>
            </a:extLst>
          </p:cNvPr>
          <p:cNvSpPr txBox="1">
            <a:spLocks/>
          </p:cNvSpPr>
          <p:nvPr/>
        </p:nvSpPr>
        <p:spPr>
          <a:xfrm>
            <a:off x="11734800" y="6513096"/>
            <a:ext cx="457200" cy="2769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91425" bIns="45700" rtlCol="0" anchor="b" anchorCtr="0">
            <a:spAutoFit/>
          </a:bodyPr>
          <a:lstStyle>
            <a:defPPr>
              <a:defRPr lang="en-US"/>
            </a:defPPr>
            <a:lvl1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Georgi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Georgia"/>
            </a:endParaRPr>
          </a:p>
        </p:txBody>
      </p:sp>
      <p:pic>
        <p:nvPicPr>
          <p:cNvPr id="84" name="Picture 83" descr="A picture containing camera lens&#10;&#10;Description automatically generated">
            <a:extLst>
              <a:ext uri="{FF2B5EF4-FFF2-40B4-BE49-F238E27FC236}">
                <a16:creationId xmlns:a16="http://schemas.microsoft.com/office/drawing/2014/main" id="{BB209145-D2ED-DDF4-ACC7-3DEDF5FC4D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53" y="1313416"/>
            <a:ext cx="3489919" cy="26174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81B208-46D1-3F1E-BFDA-433257EF3817}"/>
                  </a:ext>
                </a:extLst>
              </p:cNvPr>
              <p:cNvSpPr txBox="1"/>
              <p:nvPr/>
            </p:nvSpPr>
            <p:spPr>
              <a:xfrm>
                <a:off x="388884" y="4536616"/>
                <a:ext cx="11574516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Applied voltage to extract and energize electrons from the cathode and generate the plasma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Applied B-field to reduce the spread of electrons by collisions with neutral atoms,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𝝎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𝒄𝒆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𝝂</m:t>
                            </m:r>
                          </m:e>
                          <m:sub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𝒆𝒃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r>
                              <a:rPr kumimoji="0" lang="en-US" sz="20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𝒏</m:t>
                            </m:r>
                          </m:sub>
                        </m:sSub>
                      </m:den>
                    </m:f>
                    <m:r>
                      <a:rPr kumimoji="0" lang="en-US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≫</m:t>
                    </m:r>
                    <m:r>
                      <a:rPr kumimoji="0" lang="en-US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𝟏</m:t>
                    </m:r>
                  </m:oMath>
                </a14:m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and to separate regions with energetic plasma (center) and cold plasma (vicinity)</a:t>
                </a:r>
              </a:p>
              <a:p>
                <a:pPr marL="800100" lvl="1" indent="-342900">
                  <a:spcAft>
                    <a:spcPts val="12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2000" b="1" dirty="0">
                    <a:solidFill>
                      <a:srgbClr val="0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Magnetized electrons and weakly magnetized ions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Cathode diameter ~ 1 cm, is much smaller than the E×B region, ~ 10 cm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81B208-46D1-3F1E-BFDA-433257EF3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84" y="4536616"/>
                <a:ext cx="11574516" cy="2015936"/>
              </a:xfrm>
              <a:prstGeom prst="rect">
                <a:avLst/>
              </a:prstGeom>
              <a:blipFill>
                <a:blip r:embed="rId4"/>
                <a:stretch>
                  <a:fillRect l="-474" t="-1208" b="-4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774569CF-D6E2-5435-8884-D1252527572B}"/>
              </a:ext>
            </a:extLst>
          </p:cNvPr>
          <p:cNvSpPr txBox="1"/>
          <p:nvPr/>
        </p:nvSpPr>
        <p:spPr>
          <a:xfrm>
            <a:off x="8414210" y="662371"/>
            <a:ext cx="3459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 keV x 1 mA e- beam in Argon gas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100 mtorr, B= 100 Gauss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49742C-05D3-13FD-9F9A-B2C7EE8A2B1D}"/>
              </a:ext>
            </a:extLst>
          </p:cNvPr>
          <p:cNvGrpSpPr/>
          <p:nvPr/>
        </p:nvGrpSpPr>
        <p:grpSpPr>
          <a:xfrm>
            <a:off x="31495" y="720072"/>
            <a:ext cx="10112654" cy="3522651"/>
            <a:chOff x="161237" y="777223"/>
            <a:chExt cx="10112654" cy="35226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C04A256-E790-70F9-117E-FDD93C664A18}"/>
                </a:ext>
              </a:extLst>
            </p:cNvPr>
            <p:cNvGrpSpPr/>
            <p:nvPr/>
          </p:nvGrpSpPr>
          <p:grpSpPr>
            <a:xfrm>
              <a:off x="161237" y="777223"/>
              <a:ext cx="8382715" cy="3522651"/>
              <a:chOff x="161237" y="851362"/>
              <a:chExt cx="8382715" cy="352265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70CB6D78-BB06-7EBB-396F-95F3128EE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1237" y="851362"/>
                <a:ext cx="8382715" cy="3522651"/>
              </a:xfrm>
              <a:prstGeom prst="rect">
                <a:avLst/>
              </a:prstGeom>
            </p:spPr>
          </p:pic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9D48ABC-C280-42E0-434E-704FD087F2C9}"/>
                  </a:ext>
                </a:extLst>
              </p:cNvPr>
              <p:cNvSpPr txBox="1"/>
              <p:nvPr/>
            </p:nvSpPr>
            <p:spPr>
              <a:xfrm>
                <a:off x="6326660" y="2766426"/>
                <a:ext cx="21500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or 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Floating boundary 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(conductive or dielectric)</a:t>
                </a:r>
              </a:p>
            </p:txBody>
          </p: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3331610-DECD-E618-CA73-7EF175CD2238}"/>
                </a:ext>
              </a:extLst>
            </p:cNvPr>
            <p:cNvCxnSpPr/>
            <p:nvPr/>
          </p:nvCxnSpPr>
          <p:spPr>
            <a:xfrm flipV="1">
              <a:off x="8056605" y="2538548"/>
              <a:ext cx="2217286" cy="334398"/>
            </a:xfrm>
            <a:prstGeom prst="straightConnector1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5DA2E0F-A607-97F8-8AB4-F967F750CE30}"/>
              </a:ext>
            </a:extLst>
          </p:cNvPr>
          <p:cNvCxnSpPr/>
          <p:nvPr/>
        </p:nvCxnSpPr>
        <p:spPr>
          <a:xfrm>
            <a:off x="9795510" y="4013025"/>
            <a:ext cx="147710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0112FD9-BB67-F34D-C6E2-DB2B0EDD65CC}"/>
              </a:ext>
            </a:extLst>
          </p:cNvPr>
          <p:cNvSpPr txBox="1"/>
          <p:nvPr/>
        </p:nvSpPr>
        <p:spPr>
          <a:xfrm>
            <a:off x="10109573" y="4054276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 cm</a:t>
            </a:r>
          </a:p>
        </p:txBody>
      </p:sp>
      <p:sp>
        <p:nvSpPr>
          <p:cNvPr id="14" name="Line 2">
            <a:extLst>
              <a:ext uri="{FF2B5EF4-FFF2-40B4-BE49-F238E27FC236}">
                <a16:creationId xmlns:a16="http://schemas.microsoft.com/office/drawing/2014/main" id="{5F2D6474-DEBE-CBAB-0B03-B176263AD061}"/>
              </a:ext>
            </a:extLst>
          </p:cNvPr>
          <p:cNvSpPr>
            <a:spLocks noChangeShapeType="1"/>
          </p:cNvSpPr>
          <p:nvPr/>
        </p:nvSpPr>
        <p:spPr bwMode="auto">
          <a:xfrm>
            <a:off x="-1" y="531424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693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0960"/>
            <a:ext cx="12192000" cy="759183"/>
          </a:xfrm>
        </p:spPr>
        <p:txBody>
          <a:bodyPr vert="horz" wrap="square" lIns="48768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Studied cases of plasma boundaries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7DAF3A5-F492-C4D3-11C6-0AC2270AC23D}"/>
              </a:ext>
            </a:extLst>
          </p:cNvPr>
          <p:cNvGrpSpPr/>
          <p:nvPr/>
        </p:nvGrpSpPr>
        <p:grpSpPr>
          <a:xfrm>
            <a:off x="57138" y="688164"/>
            <a:ext cx="5475205" cy="3200400"/>
            <a:chOff x="464232" y="1465172"/>
            <a:chExt cx="5475205" cy="32004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0C16C87-1641-43D6-E9F2-A9C7A668D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232" y="1465172"/>
              <a:ext cx="5475205" cy="32004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64B5AE4-EC3B-5D24-2106-16B34D521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6618" t="48659" r="44370" b="34261"/>
            <a:stretch>
              <a:fillRect/>
            </a:stretch>
          </p:blipFill>
          <p:spPr>
            <a:xfrm>
              <a:off x="2862775" y="2881845"/>
              <a:ext cx="590843" cy="529570"/>
            </a:xfrm>
            <a:prstGeom prst="rect">
              <a:avLst/>
            </a:prstGeom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3EDCAAE-32B0-437B-2DB4-25F86453C7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82018" y="3065371"/>
              <a:ext cx="267287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9D826CD-E3AA-D3A5-B248-3CED7B5344A8}"/>
                </a:ext>
              </a:extLst>
            </p:cNvPr>
            <p:cNvCxnSpPr>
              <a:cxnSpLocks/>
            </p:cNvCxnSpPr>
            <p:nvPr/>
          </p:nvCxnSpPr>
          <p:spPr>
            <a:xfrm>
              <a:off x="3915508" y="3146630"/>
              <a:ext cx="36107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6F10717-F1C8-A544-D7F5-E50120FC999C}"/>
                    </a:ext>
                  </a:extLst>
                </p:cNvPr>
                <p:cNvSpPr txBox="1"/>
                <p:nvPr/>
              </p:nvSpPr>
              <p:spPr>
                <a:xfrm>
                  <a:off x="2696949" y="2243416"/>
                  <a:ext cx="47602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𝚪</m:t>
                            </m:r>
                          </m:e>
                          <m:sub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𝒊</m:t>
                            </m:r>
                          </m:sub>
                          <m:sup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𝒓</m:t>
                            </m:r>
                          </m:sup>
                        </m:sSubSup>
                        <m:r>
                          <a:rPr kumimoji="0" lang="en-US" sz="1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?</m:t>
                        </m:r>
                      </m:oMath>
                    </m:oMathPara>
                  </a14:m>
                  <a:endPara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6F10717-F1C8-A544-D7F5-E50120FC99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6949" y="2243416"/>
                  <a:ext cx="476028" cy="27699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1C4F78F-9A99-3DAF-7D5F-02D5034ED201}"/>
                    </a:ext>
                  </a:extLst>
                </p:cNvPr>
                <p:cNvSpPr txBox="1"/>
                <p:nvPr/>
              </p:nvSpPr>
              <p:spPr>
                <a:xfrm>
                  <a:off x="4004683" y="3134416"/>
                  <a:ext cx="37183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𝚪</m:t>
                            </m:r>
                          </m:e>
                          <m:sub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𝒊</m:t>
                            </m:r>
                          </m:sub>
                          <m:sup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</m:sup>
                        </m:sSubSup>
                      </m:oMath>
                    </m:oMathPara>
                  </a14:m>
                  <a:endPara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1C4F78F-9A99-3DAF-7D5F-02D5034ED2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4683" y="3134416"/>
                  <a:ext cx="371833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9AE83C24-BE9C-A967-F35E-EC64BACB2FC1}"/>
                    </a:ext>
                  </a:extLst>
                </p:cNvPr>
                <p:cNvSpPr txBox="1"/>
                <p:nvPr/>
              </p:nvSpPr>
              <p:spPr>
                <a:xfrm>
                  <a:off x="2171645" y="3041097"/>
                  <a:ext cx="37343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𝚪</m:t>
                            </m:r>
                          </m:e>
                          <m:sub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𝒊</m:t>
                            </m:r>
                          </m:sub>
                          <m:sup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𝒛</m:t>
                            </m:r>
                          </m:sup>
                        </m:sSubSup>
                      </m:oMath>
                    </m:oMathPara>
                  </a14:m>
                  <a:endPara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9AE83C24-BE9C-A967-F35E-EC64BACB2F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1645" y="3041097"/>
                  <a:ext cx="373436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4CBF4CB-897F-F124-A4F5-6A72EAA459B5}"/>
              </a:ext>
            </a:extLst>
          </p:cNvPr>
          <p:cNvGrpSpPr/>
          <p:nvPr/>
        </p:nvGrpSpPr>
        <p:grpSpPr>
          <a:xfrm>
            <a:off x="6826514" y="652995"/>
            <a:ext cx="5352187" cy="3200400"/>
            <a:chOff x="6178633" y="979837"/>
            <a:chExt cx="5352187" cy="320040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90C5D51-8368-01AF-25F2-D37530754076}"/>
                </a:ext>
              </a:extLst>
            </p:cNvPr>
            <p:cNvGrpSpPr/>
            <p:nvPr/>
          </p:nvGrpSpPr>
          <p:grpSpPr>
            <a:xfrm>
              <a:off x="6178633" y="979837"/>
              <a:ext cx="5352187" cy="3200400"/>
              <a:chOff x="6375581" y="1373732"/>
              <a:chExt cx="5352187" cy="3200400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EAA6F5C6-77D8-FC24-899D-6FEA34EF08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5581" y="1373732"/>
                <a:ext cx="5352187" cy="3200400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2DEA8E4-21E2-1A2A-4ED4-58F0C43DFE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6618" t="49530" r="44370" b="34262"/>
              <a:stretch>
                <a:fillRect/>
              </a:stretch>
            </p:blipFill>
            <p:spPr>
              <a:xfrm>
                <a:off x="8818098" y="2814097"/>
                <a:ext cx="590843" cy="502549"/>
              </a:xfrm>
              <a:prstGeom prst="rect">
                <a:avLst/>
              </a:prstGeom>
            </p:spPr>
          </p:pic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F893FB36-5EA6-874A-6CCA-2297B2C8A8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67003" y="2991302"/>
                <a:ext cx="267287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9D90F6AB-5EB3-A749-87AE-19B0AAE7D9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00493" y="3072561"/>
                <a:ext cx="36107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C8F60ECC-CDDC-8B84-18FC-56F3BDC9A4FE}"/>
                      </a:ext>
                    </a:extLst>
                  </p:cNvPr>
                  <p:cNvSpPr txBox="1"/>
                  <p:nvPr/>
                </p:nvSpPr>
                <p:spPr>
                  <a:xfrm>
                    <a:off x="8593712" y="2179617"/>
                    <a:ext cx="47602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Sup>
                            <m:sSubSupPr>
                              <m:ctrlP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𝚪</m:t>
                              </m:r>
                            </m:e>
                            <m:sub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𝒊</m:t>
                              </m:r>
                            </m:sub>
                            <m:sup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𝒓</m:t>
                              </m:r>
                            </m:sup>
                          </m:sSubSup>
                          <m:r>
                            <a:rPr kumimoji="0" lang="en-US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?</m:t>
                          </m:r>
                        </m:oMath>
                      </m:oMathPara>
                    </a14:m>
                    <a:endParaRPr kumimoji="0" lang="en-US" sz="12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C8F60ECC-CDDC-8B84-18FC-56F3BDC9A4F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93712" y="2179617"/>
                    <a:ext cx="476028" cy="2769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497CDE3C-4CA2-9AB3-CC0C-53B272FEAC2C}"/>
                      </a:ext>
                    </a:extLst>
                  </p:cNvPr>
                  <p:cNvSpPr txBox="1"/>
                  <p:nvPr/>
                </p:nvSpPr>
                <p:spPr>
                  <a:xfrm>
                    <a:off x="9801831" y="3093663"/>
                    <a:ext cx="371833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Sup>
                            <m:sSubSupPr>
                              <m:ctrlP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𝚪</m:t>
                              </m:r>
                            </m:e>
                            <m:sub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𝒊</m:t>
                              </m:r>
                            </m:sub>
                            <m:sup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</m:t>
                              </m:r>
                            </m:sup>
                          </m:sSubSup>
                        </m:oMath>
                      </m:oMathPara>
                    </a14:m>
                    <a:endParaRPr kumimoji="0" lang="en-US" sz="12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497CDE3C-4CA2-9AB3-CC0C-53B272FEAC2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01831" y="3093663"/>
                    <a:ext cx="371833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62AD561A-364D-DC0A-AF2B-49C2C59ABC1E}"/>
                      </a:ext>
                    </a:extLst>
                  </p:cNvPr>
                  <p:cNvSpPr txBox="1"/>
                  <p:nvPr/>
                </p:nvSpPr>
                <p:spPr>
                  <a:xfrm>
                    <a:off x="8061499" y="2973827"/>
                    <a:ext cx="37343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Sup>
                            <m:sSubSupPr>
                              <m:ctrlP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𝚪</m:t>
                              </m:r>
                            </m:e>
                            <m:sub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𝒊</m:t>
                              </m:r>
                            </m:sub>
                            <m:sup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𝒛</m:t>
                              </m:r>
                            </m:sup>
                          </m:sSubSup>
                        </m:oMath>
                      </m:oMathPara>
                    </a14:m>
                    <a:endParaRPr kumimoji="0" lang="en-US" sz="12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62AD561A-364D-DC0A-AF2B-49C2C59ABC1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61499" y="2973827"/>
                    <a:ext cx="373436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E083366-FCEA-E646-6F22-4583AE43D55C}"/>
                    </a:ext>
                  </a:extLst>
                </p:cNvPr>
                <p:cNvSpPr txBox="1"/>
                <p:nvPr/>
              </p:nvSpPr>
              <p:spPr>
                <a:xfrm>
                  <a:off x="8499569" y="2138588"/>
                  <a:ext cx="38183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𝚪</m:t>
                            </m:r>
                          </m:e>
                          <m:sub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𝒊</m:t>
                            </m:r>
                          </m:sub>
                          <m:sup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𝒓</m:t>
                            </m:r>
                          </m:sup>
                        </m:sSubSup>
                      </m:oMath>
                    </m:oMathPara>
                  </a14:m>
                  <a:endPara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E083366-FCEA-E646-6F22-4583AE43D5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99569" y="2138588"/>
                  <a:ext cx="381835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DA03A98B-1265-C5BF-6062-2A710CCDAE3E}"/>
                    </a:ext>
                  </a:extLst>
                </p:cNvPr>
                <p:cNvSpPr txBox="1"/>
                <p:nvPr/>
              </p:nvSpPr>
              <p:spPr>
                <a:xfrm>
                  <a:off x="9801831" y="3093663"/>
                  <a:ext cx="37183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𝚪</m:t>
                            </m:r>
                          </m:e>
                          <m:sub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𝒊</m:t>
                            </m:r>
                          </m:sub>
                          <m:sup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𝒄</m:t>
                            </m:r>
                          </m:sup>
                        </m:sSubSup>
                      </m:oMath>
                    </m:oMathPara>
                  </a14:m>
                  <a:endPara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DA03A98B-1265-C5BF-6062-2A710CCDAE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1831" y="3093663"/>
                  <a:ext cx="371833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EBD64C66-0AFC-9A4B-B4E4-B852C48F3158}"/>
                    </a:ext>
                  </a:extLst>
                </p:cNvPr>
                <p:cNvSpPr txBox="1"/>
                <p:nvPr/>
              </p:nvSpPr>
              <p:spPr>
                <a:xfrm>
                  <a:off x="7872953" y="2973932"/>
                  <a:ext cx="37343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l-GR" sz="1200" b="1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𝚪</m:t>
                            </m:r>
                          </m:e>
                          <m:sub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𝒊</m:t>
                            </m:r>
                          </m:sub>
                          <m:sup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𝒛</m:t>
                            </m:r>
                          </m:sup>
                        </m:sSubSup>
                      </m:oMath>
                    </m:oMathPara>
                  </a14:m>
                  <a:endPara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EBD64C66-0AFC-9A4B-B4E4-B852C48F31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72953" y="2973932"/>
                  <a:ext cx="373436" cy="27699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49" name="TextBox 6148">
                <a:extLst>
                  <a:ext uri="{FF2B5EF4-FFF2-40B4-BE49-F238E27FC236}">
                    <a16:creationId xmlns:a16="http://schemas.microsoft.com/office/drawing/2014/main" id="{0EE9657E-CD6B-C7FE-DDFD-77D9E012FACD}"/>
                  </a:ext>
                </a:extLst>
              </p:cNvPr>
              <p:cNvSpPr txBox="1"/>
              <p:nvPr/>
            </p:nvSpPr>
            <p:spPr>
              <a:xfrm>
                <a:off x="463548" y="4114075"/>
                <a:ext cx="628894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In a stead-state, the ionization,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𝑅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𝑖𝑧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, is balanced by electron and ion fluxes to the cathode, anticathode and by cross-field transport the chamber wall (anode).</a:t>
                </a:r>
              </a:p>
            </p:txBody>
          </p:sp>
        </mc:Choice>
        <mc:Fallback xmlns="">
          <p:sp>
            <p:nvSpPr>
              <p:cNvPr id="6149" name="TextBox 6148">
                <a:extLst>
                  <a:ext uri="{FF2B5EF4-FFF2-40B4-BE49-F238E27FC236}">
                    <a16:creationId xmlns:a16="http://schemas.microsoft.com/office/drawing/2014/main" id="{0EE9657E-CD6B-C7FE-DDFD-77D9E012F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48" y="4114075"/>
                <a:ext cx="6288947" cy="1015663"/>
              </a:xfrm>
              <a:prstGeom prst="rect">
                <a:avLst/>
              </a:prstGeom>
              <a:blipFill>
                <a:blip r:embed="rId13"/>
                <a:stretch>
                  <a:fillRect l="-969" t="-3012" r="-678"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0" name="TextBox 6149">
            <a:extLst>
              <a:ext uri="{FF2B5EF4-FFF2-40B4-BE49-F238E27FC236}">
                <a16:creationId xmlns:a16="http://schemas.microsoft.com/office/drawing/2014/main" id="{DDDBA7E4-89FB-4717-038B-6D46C5851309}"/>
              </a:ext>
            </a:extLst>
          </p:cNvPr>
          <p:cNvSpPr txBox="1"/>
          <p:nvPr/>
        </p:nvSpPr>
        <p:spPr>
          <a:xfrm>
            <a:off x="607496" y="5969383"/>
            <a:ext cx="5475205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Chopra,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Romadanov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YR, Plasma Sources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Sci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Technol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33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(2024)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Tyushev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Papahn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Zadeh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Sharma,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Sengupta,YR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Boeuf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Smolyakov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Phys. Plasmas 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30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(2022)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1" name="TextBox 6150">
                <a:extLst>
                  <a:ext uri="{FF2B5EF4-FFF2-40B4-BE49-F238E27FC236}">
                    <a16:creationId xmlns:a16="http://schemas.microsoft.com/office/drawing/2014/main" id="{FF870CC2-10B8-05F5-DFFF-CFF4B6CE7B31}"/>
                  </a:ext>
                </a:extLst>
              </p:cNvPr>
              <p:cNvSpPr txBox="1"/>
              <p:nvPr/>
            </p:nvSpPr>
            <p:spPr>
              <a:xfrm>
                <a:off x="2624443" y="5209616"/>
                <a:ext cx="1264385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∇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∙</m:t>
                      </m:r>
                      <m:sSub>
                        <m:sSubPr>
                          <m:ctrlPr>
                            <a:rPr kumimoji="0" lang="el-G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l-G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Γ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𝑒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𝑅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𝑖𝑧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51" name="TextBox 6150">
                <a:extLst>
                  <a:ext uri="{FF2B5EF4-FFF2-40B4-BE49-F238E27FC236}">
                    <a16:creationId xmlns:a16="http://schemas.microsoft.com/office/drawing/2014/main" id="{FF870CC2-10B8-05F5-DFFF-CFF4B6CE7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443" y="5209616"/>
                <a:ext cx="1264385" cy="289182"/>
              </a:xfrm>
              <a:prstGeom prst="rect">
                <a:avLst/>
              </a:prstGeom>
              <a:blipFill>
                <a:blip r:embed="rId14"/>
                <a:stretch>
                  <a:fillRect l="-4348" r="-483" b="-1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70" name="Group 6169">
            <a:extLst>
              <a:ext uri="{FF2B5EF4-FFF2-40B4-BE49-F238E27FC236}">
                <a16:creationId xmlns:a16="http://schemas.microsoft.com/office/drawing/2014/main" id="{2E533CD4-47DD-BF08-DA35-A869C8D75B42}"/>
              </a:ext>
            </a:extLst>
          </p:cNvPr>
          <p:cNvGrpSpPr/>
          <p:nvPr/>
        </p:nvGrpSpPr>
        <p:grpSpPr>
          <a:xfrm>
            <a:off x="6853191" y="3757406"/>
            <a:ext cx="5352187" cy="3200400"/>
            <a:chOff x="6853191" y="3779166"/>
            <a:chExt cx="5352187" cy="3200400"/>
          </a:xfrm>
        </p:grpSpPr>
        <p:grpSp>
          <p:nvGrpSpPr>
            <p:cNvPr id="6156" name="Group 6155">
              <a:extLst>
                <a:ext uri="{FF2B5EF4-FFF2-40B4-BE49-F238E27FC236}">
                  <a16:creationId xmlns:a16="http://schemas.microsoft.com/office/drawing/2014/main" id="{B15873EE-EF44-E3C8-C87D-16616927E0A9}"/>
                </a:ext>
              </a:extLst>
            </p:cNvPr>
            <p:cNvGrpSpPr/>
            <p:nvPr/>
          </p:nvGrpSpPr>
          <p:grpSpPr>
            <a:xfrm>
              <a:off x="6853191" y="3779166"/>
              <a:ext cx="5352187" cy="3200400"/>
              <a:chOff x="6178633" y="979837"/>
              <a:chExt cx="5352187" cy="3200400"/>
            </a:xfrm>
          </p:grpSpPr>
          <p:grpSp>
            <p:nvGrpSpPr>
              <p:cNvPr id="6157" name="Group 6156">
                <a:extLst>
                  <a:ext uri="{FF2B5EF4-FFF2-40B4-BE49-F238E27FC236}">
                    <a16:creationId xmlns:a16="http://schemas.microsoft.com/office/drawing/2014/main" id="{69B26F1E-5D84-5FAE-B3DC-EF8A6FDA41EA}"/>
                  </a:ext>
                </a:extLst>
              </p:cNvPr>
              <p:cNvGrpSpPr/>
              <p:nvPr/>
            </p:nvGrpSpPr>
            <p:grpSpPr>
              <a:xfrm>
                <a:off x="6178633" y="979837"/>
                <a:ext cx="5352187" cy="3200400"/>
                <a:chOff x="6375581" y="1373732"/>
                <a:chExt cx="5352187" cy="3200400"/>
              </a:xfrm>
            </p:grpSpPr>
            <p:pic>
              <p:nvPicPr>
                <p:cNvPr id="6161" name="Picture 6160">
                  <a:extLst>
                    <a:ext uri="{FF2B5EF4-FFF2-40B4-BE49-F238E27FC236}">
                      <a16:creationId xmlns:a16="http://schemas.microsoft.com/office/drawing/2014/main" id="{202706B1-4163-6256-FFCD-36E6AC305D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375581" y="1373732"/>
                  <a:ext cx="5352187" cy="3200400"/>
                </a:xfrm>
                <a:prstGeom prst="rect">
                  <a:avLst/>
                </a:prstGeom>
              </p:spPr>
            </p:pic>
            <p:pic>
              <p:nvPicPr>
                <p:cNvPr id="6162" name="Picture 6161">
                  <a:extLst>
                    <a:ext uri="{FF2B5EF4-FFF2-40B4-BE49-F238E27FC236}">
                      <a16:creationId xmlns:a16="http://schemas.microsoft.com/office/drawing/2014/main" id="{0165FD08-4D78-21A3-EDB3-5487043AAD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46618" t="49530" r="44370" b="34262"/>
                <a:stretch>
                  <a:fillRect/>
                </a:stretch>
              </p:blipFill>
              <p:spPr>
                <a:xfrm>
                  <a:off x="8818098" y="2814097"/>
                  <a:ext cx="590843" cy="502549"/>
                </a:xfrm>
                <a:prstGeom prst="rect">
                  <a:avLst/>
                </a:prstGeom>
              </p:spPr>
            </p:pic>
            <p:cxnSp>
              <p:nvCxnSpPr>
                <p:cNvPr id="6163" name="Straight Arrow Connector 6162">
                  <a:extLst>
                    <a:ext uri="{FF2B5EF4-FFF2-40B4-BE49-F238E27FC236}">
                      <a16:creationId xmlns:a16="http://schemas.microsoft.com/office/drawing/2014/main" id="{4710D1E9-91CD-A9D0-AFB9-75913E6CE3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967003" y="2991302"/>
                  <a:ext cx="267287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64" name="Straight Arrow Connector 6163">
                  <a:extLst>
                    <a:ext uri="{FF2B5EF4-FFF2-40B4-BE49-F238E27FC236}">
                      <a16:creationId xmlns:a16="http://schemas.microsoft.com/office/drawing/2014/main" id="{2224CE58-C39E-E43E-566E-1F6CC9EADD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800493" y="3072561"/>
                  <a:ext cx="361070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65" name="TextBox 6164">
                      <a:extLst>
                        <a:ext uri="{FF2B5EF4-FFF2-40B4-BE49-F238E27FC236}">
                          <a16:creationId xmlns:a16="http://schemas.microsoft.com/office/drawing/2014/main" id="{0CB85E9D-6FC7-9358-4F0E-5052B23039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93712" y="2179617"/>
                      <a:ext cx="476028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Sup>
                              <m:sSubSupPr>
                                <m:ctrlPr>
                                  <a:rPr kumimoji="0" lang="el-GR" sz="12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el-GR" sz="12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𝚪</m:t>
                                </m:r>
                              </m:e>
                              <m:sub>
                                <m:r>
                                  <a:rPr kumimoji="0" lang="en-US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kumimoji="0" lang="en-US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𝒓</m:t>
                                </m:r>
                              </m:sup>
                            </m:sSubSup>
                            <m:r>
                              <a:rPr kumimoji="0" lang="en-US" sz="12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?</m:t>
                            </m:r>
                          </m:oMath>
                        </m:oMathPara>
                      </a14:m>
                      <a:endParaRPr kumimoji="0" lang="en-US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6165" name="TextBox 6164">
                      <a:extLst>
                        <a:ext uri="{FF2B5EF4-FFF2-40B4-BE49-F238E27FC236}">
                          <a16:creationId xmlns:a16="http://schemas.microsoft.com/office/drawing/2014/main" id="{0CB85E9D-6FC7-9358-4F0E-5052B230390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593712" y="2179617"/>
                      <a:ext cx="476028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66" name="TextBox 6165">
                      <a:extLst>
                        <a:ext uri="{FF2B5EF4-FFF2-40B4-BE49-F238E27FC236}">
                          <a16:creationId xmlns:a16="http://schemas.microsoft.com/office/drawing/2014/main" id="{B6022514-AA81-C279-76A8-854F14FAEB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801831" y="3093663"/>
                      <a:ext cx="37183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Sup>
                              <m:sSubSupPr>
                                <m:ctrlPr>
                                  <a:rPr kumimoji="0" lang="el-GR" sz="12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el-GR" sz="12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𝚪</m:t>
                                </m:r>
                              </m:e>
                              <m:sub>
                                <m:r>
                                  <a:rPr kumimoji="0" lang="en-US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kumimoji="0" lang="en-US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𝒄</m:t>
                                </m:r>
                              </m:sup>
                            </m:sSubSup>
                          </m:oMath>
                        </m:oMathPara>
                      </a14:m>
                      <a:endParaRPr kumimoji="0" lang="en-US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6166" name="TextBox 6165">
                      <a:extLst>
                        <a:ext uri="{FF2B5EF4-FFF2-40B4-BE49-F238E27FC236}">
                          <a16:creationId xmlns:a16="http://schemas.microsoft.com/office/drawing/2014/main" id="{B6022514-AA81-C279-76A8-854F14FAEBA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801831" y="3093663"/>
                      <a:ext cx="371833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67" name="TextBox 6166">
                      <a:extLst>
                        <a:ext uri="{FF2B5EF4-FFF2-40B4-BE49-F238E27FC236}">
                          <a16:creationId xmlns:a16="http://schemas.microsoft.com/office/drawing/2014/main" id="{80414913-EF0F-D507-A93C-D653E4FFEB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61499" y="2973827"/>
                      <a:ext cx="37343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Sup>
                              <m:sSubSupPr>
                                <m:ctrlPr>
                                  <a:rPr kumimoji="0" lang="el-GR" sz="12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el-GR" sz="1200" b="1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𝚪</m:t>
                                </m:r>
                              </m:e>
                              <m:sub>
                                <m:r>
                                  <a:rPr kumimoji="0" lang="en-US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kumimoji="0" lang="en-US" sz="12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𝒛</m:t>
                                </m:r>
                              </m:sup>
                            </m:sSubSup>
                          </m:oMath>
                        </m:oMathPara>
                      </a14:m>
                      <a:endParaRPr kumimoji="0" lang="en-US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6167" name="TextBox 6166">
                      <a:extLst>
                        <a:ext uri="{FF2B5EF4-FFF2-40B4-BE49-F238E27FC236}">
                          <a16:creationId xmlns:a16="http://schemas.microsoft.com/office/drawing/2014/main" id="{80414913-EF0F-D507-A93C-D653E4FFEB0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61499" y="2973827"/>
                      <a:ext cx="373436" cy="276999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58" name="TextBox 6157">
                    <a:extLst>
                      <a:ext uri="{FF2B5EF4-FFF2-40B4-BE49-F238E27FC236}">
                        <a16:creationId xmlns:a16="http://schemas.microsoft.com/office/drawing/2014/main" id="{6AC0C799-05CD-21CE-A741-6E9E65662C1B}"/>
                      </a:ext>
                    </a:extLst>
                  </p:cNvPr>
                  <p:cNvSpPr txBox="1"/>
                  <p:nvPr/>
                </p:nvSpPr>
                <p:spPr>
                  <a:xfrm>
                    <a:off x="8499569" y="2138588"/>
                    <a:ext cx="38183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Sup>
                            <m:sSubSupPr>
                              <m:ctrlP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𝚪</m:t>
                              </m:r>
                            </m:e>
                            <m:sub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𝒊</m:t>
                              </m:r>
                            </m:sub>
                            <m:sup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𝒓</m:t>
                              </m:r>
                            </m:sup>
                          </m:sSubSup>
                        </m:oMath>
                      </m:oMathPara>
                    </a14:m>
                    <a:endParaRPr kumimoji="0" lang="en-US" sz="12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6158" name="TextBox 6157">
                    <a:extLst>
                      <a:ext uri="{FF2B5EF4-FFF2-40B4-BE49-F238E27FC236}">
                        <a16:creationId xmlns:a16="http://schemas.microsoft.com/office/drawing/2014/main" id="{6AC0C799-05CD-21CE-A741-6E9E65662C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99569" y="2138588"/>
                    <a:ext cx="381835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59" name="TextBox 6158">
                    <a:extLst>
                      <a:ext uri="{FF2B5EF4-FFF2-40B4-BE49-F238E27FC236}">
                        <a16:creationId xmlns:a16="http://schemas.microsoft.com/office/drawing/2014/main" id="{4B69E82D-8BDE-8045-32C9-6F7C8C3D9811}"/>
                      </a:ext>
                    </a:extLst>
                  </p:cNvPr>
                  <p:cNvSpPr txBox="1"/>
                  <p:nvPr/>
                </p:nvSpPr>
                <p:spPr>
                  <a:xfrm>
                    <a:off x="9801831" y="3093663"/>
                    <a:ext cx="371833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Sup>
                            <m:sSubSupPr>
                              <m:ctrlP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𝚪</m:t>
                              </m:r>
                            </m:e>
                            <m:sub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𝒊</m:t>
                              </m:r>
                            </m:sub>
                            <m:sup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𝒄</m:t>
                              </m:r>
                            </m:sup>
                          </m:sSubSup>
                        </m:oMath>
                      </m:oMathPara>
                    </a14:m>
                    <a:endParaRPr kumimoji="0" lang="en-US" sz="12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6159" name="TextBox 6158">
                    <a:extLst>
                      <a:ext uri="{FF2B5EF4-FFF2-40B4-BE49-F238E27FC236}">
                        <a16:creationId xmlns:a16="http://schemas.microsoft.com/office/drawing/2014/main" id="{4B69E82D-8BDE-8045-32C9-6F7C8C3D981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01831" y="3093663"/>
                    <a:ext cx="371833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60" name="TextBox 6159">
                    <a:extLst>
                      <a:ext uri="{FF2B5EF4-FFF2-40B4-BE49-F238E27FC236}">
                        <a16:creationId xmlns:a16="http://schemas.microsoft.com/office/drawing/2014/main" id="{93038D0D-9AC3-DEE4-A6E9-A303C240FE89}"/>
                      </a:ext>
                    </a:extLst>
                  </p:cNvPr>
                  <p:cNvSpPr txBox="1"/>
                  <p:nvPr/>
                </p:nvSpPr>
                <p:spPr>
                  <a:xfrm>
                    <a:off x="7872953" y="2973932"/>
                    <a:ext cx="37343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Sup>
                            <m:sSubSupPr>
                              <m:ctrlP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l-GR" sz="12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𝚪</m:t>
                              </m:r>
                            </m:e>
                            <m:sub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𝒊</m:t>
                              </m:r>
                            </m:sub>
                            <m:sup>
                              <m:r>
                                <a:rPr kumimoji="0" lang="en-US" sz="12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𝒛</m:t>
                              </m:r>
                            </m:sup>
                          </m:sSubSup>
                        </m:oMath>
                      </m:oMathPara>
                    </a14:m>
                    <a:endParaRPr kumimoji="0" lang="en-US" sz="12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6160" name="TextBox 6159">
                    <a:extLst>
                      <a:ext uri="{FF2B5EF4-FFF2-40B4-BE49-F238E27FC236}">
                        <a16:creationId xmlns:a16="http://schemas.microsoft.com/office/drawing/2014/main" id="{93038D0D-9AC3-DEE4-A6E9-A303C240FE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72953" y="2973932"/>
                    <a:ext cx="373436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168" name="Rectangle 6167">
              <a:extLst>
                <a:ext uri="{FF2B5EF4-FFF2-40B4-BE49-F238E27FC236}">
                  <a16:creationId xmlns:a16="http://schemas.microsoft.com/office/drawing/2014/main" id="{481BF6A7-B95C-8D42-4535-754BD2A7999A}"/>
                </a:ext>
              </a:extLst>
            </p:cNvPr>
            <p:cNvSpPr/>
            <p:nvPr/>
          </p:nvSpPr>
          <p:spPr>
            <a:xfrm>
              <a:off x="6853191" y="5656260"/>
              <a:ext cx="1045820" cy="7867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6169" name="Straight Arrow Connector 6168">
              <a:extLst>
                <a:ext uri="{FF2B5EF4-FFF2-40B4-BE49-F238E27FC236}">
                  <a16:creationId xmlns:a16="http://schemas.microsoft.com/office/drawing/2014/main" id="{E669D518-7CBD-5ED0-12B8-8179B248913A}"/>
                </a:ext>
              </a:extLst>
            </p:cNvPr>
            <p:cNvCxnSpPr/>
            <p:nvPr/>
          </p:nvCxnSpPr>
          <p:spPr>
            <a:xfrm flipH="1">
              <a:off x="8188875" y="5231376"/>
              <a:ext cx="32355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71" name="TextBox 6170">
            <a:extLst>
              <a:ext uri="{FF2B5EF4-FFF2-40B4-BE49-F238E27FC236}">
                <a16:creationId xmlns:a16="http://schemas.microsoft.com/office/drawing/2014/main" id="{220A3D82-9C52-4BAF-EDD3-89453B8314C8}"/>
              </a:ext>
            </a:extLst>
          </p:cNvPr>
          <p:cNvSpPr txBox="1"/>
          <p:nvPr/>
        </p:nvSpPr>
        <p:spPr>
          <a:xfrm>
            <a:off x="8294652" y="3741149"/>
            <a:ext cx="259295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Floating (metal or dielectric)</a:t>
            </a:r>
          </a:p>
        </p:txBody>
      </p:sp>
      <p:cxnSp>
        <p:nvCxnSpPr>
          <p:cNvPr id="6172" name="Straight Connector 6171">
            <a:extLst>
              <a:ext uri="{FF2B5EF4-FFF2-40B4-BE49-F238E27FC236}">
                <a16:creationId xmlns:a16="http://schemas.microsoft.com/office/drawing/2014/main" id="{C0EBE319-DE7C-7907-E39F-2CBE15A52C9E}"/>
              </a:ext>
            </a:extLst>
          </p:cNvPr>
          <p:cNvCxnSpPr/>
          <p:nvPr/>
        </p:nvCxnSpPr>
        <p:spPr>
          <a:xfrm>
            <a:off x="-13299" y="614550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173" name="Slide Number Placeholder 1">
            <a:extLst>
              <a:ext uri="{FF2B5EF4-FFF2-40B4-BE49-F238E27FC236}">
                <a16:creationId xmlns:a16="http://schemas.microsoft.com/office/drawing/2014/main" id="{FEFB478A-DFBD-946D-1FC4-AC00CBD625D4}"/>
              </a:ext>
            </a:extLst>
          </p:cNvPr>
          <p:cNvSpPr txBox="1">
            <a:spLocks/>
          </p:cNvSpPr>
          <p:nvPr/>
        </p:nvSpPr>
        <p:spPr bwMode="auto">
          <a:xfrm>
            <a:off x="11584504" y="6508032"/>
            <a:ext cx="457200" cy="27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346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00302" y="16674"/>
            <a:ext cx="11765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Research resources,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http://pcrf.pppl.gov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3D4084-AAB2-D01C-3A7B-14FD4BB0B1F6}"/>
              </a:ext>
            </a:extLst>
          </p:cNvPr>
          <p:cNvCxnSpPr/>
          <p:nvPr/>
        </p:nvCxnSpPr>
        <p:spPr>
          <a:xfrm>
            <a:off x="-13299" y="61360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0555FB1-FD76-7385-C127-01570E1A086F}"/>
              </a:ext>
            </a:extLst>
          </p:cNvPr>
          <p:cNvSpPr txBox="1"/>
          <p:nvPr/>
        </p:nvSpPr>
        <p:spPr>
          <a:xfrm>
            <a:off x="775263" y="668303"/>
            <a:ext cx="43461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PPPL E×B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LTP setups accessible to major plasma diagnostics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256D65-1852-7163-81DA-5C5FB0D4EF60}"/>
              </a:ext>
            </a:extLst>
          </p:cNvPr>
          <p:cNvSpPr txBox="1"/>
          <p:nvPr/>
        </p:nvSpPr>
        <p:spPr>
          <a:xfrm>
            <a:off x="7065318" y="1437362"/>
            <a:ext cx="4900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marR="0" lvl="0" indent="-36576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Andrei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Smolyakov’s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group at University of Saskatchewan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using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&amp;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3D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WarpX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2D EDIPIC,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3D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Vsim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by Tech-X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D77E13-E6DC-2141-758F-605F38FDA737}"/>
              </a:ext>
            </a:extLst>
          </p:cNvPr>
          <p:cNvSpPr txBox="1"/>
          <p:nvPr/>
        </p:nvSpPr>
        <p:spPr>
          <a:xfrm>
            <a:off x="-93157" y="6378962"/>
            <a:ext cx="1122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All diagnostics are available through PCRF!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7F04BA-A138-7C66-0B68-30A0291BA694}"/>
              </a:ext>
            </a:extLst>
          </p:cNvPr>
          <p:cNvGrpSpPr/>
          <p:nvPr/>
        </p:nvGrpSpPr>
        <p:grpSpPr>
          <a:xfrm>
            <a:off x="98475" y="1580333"/>
            <a:ext cx="7135684" cy="4805470"/>
            <a:chOff x="91442" y="1462908"/>
            <a:chExt cx="7135684" cy="4805470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4924B5A-7F7A-42B2-97DA-50E0914AD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302" y="1462908"/>
              <a:ext cx="7026824" cy="4408059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44F120A-D5DB-A31A-215B-DB34F13627EE}"/>
                </a:ext>
              </a:extLst>
            </p:cNvPr>
            <p:cNvCxnSpPr/>
            <p:nvPr/>
          </p:nvCxnSpPr>
          <p:spPr>
            <a:xfrm>
              <a:off x="752622" y="3291839"/>
              <a:ext cx="0" cy="1371600"/>
            </a:xfrm>
            <a:prstGeom prst="straightConnector1">
              <a:avLst/>
            </a:prstGeom>
            <a:ln w="12700"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49C7364-C923-9A3E-3B31-A59DF38C8B37}"/>
                </a:ext>
              </a:extLst>
            </p:cNvPr>
            <p:cNvSpPr txBox="1"/>
            <p:nvPr/>
          </p:nvSpPr>
          <p:spPr>
            <a:xfrm>
              <a:off x="91442" y="3735719"/>
              <a:ext cx="6767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20cm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DB109B9-C848-4159-EA6D-DBCEBB7F9129}"/>
                </a:ext>
              </a:extLst>
            </p:cNvPr>
            <p:cNvCxnSpPr/>
            <p:nvPr/>
          </p:nvCxnSpPr>
          <p:spPr>
            <a:xfrm>
              <a:off x="2089052" y="5948343"/>
              <a:ext cx="1969477" cy="0"/>
            </a:xfrm>
            <a:prstGeom prst="straightConnector1">
              <a:avLst/>
            </a:prstGeom>
            <a:ln w="9525"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7D8112-0710-DA28-1EB7-A3B39EFF9EF8}"/>
                </a:ext>
              </a:extLst>
            </p:cNvPr>
            <p:cNvSpPr txBox="1"/>
            <p:nvPr/>
          </p:nvSpPr>
          <p:spPr>
            <a:xfrm>
              <a:off x="2586111" y="5929824"/>
              <a:ext cx="13484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Up to 100cm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05B3A17-CE97-C3BB-53C9-E4D88BD57357}"/>
              </a:ext>
            </a:extLst>
          </p:cNvPr>
          <p:cNvSpPr txBox="1"/>
          <p:nvPr/>
        </p:nvSpPr>
        <p:spPr>
          <a:xfrm>
            <a:off x="6584052" y="825427"/>
            <a:ext cx="5482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Advanced kinetic simulations: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BE84637-CEAE-0709-1043-B6E12B9B2807}"/>
              </a:ext>
            </a:extLst>
          </p:cNvPr>
          <p:cNvGrpSpPr/>
          <p:nvPr/>
        </p:nvGrpSpPr>
        <p:grpSpPr>
          <a:xfrm>
            <a:off x="7746160" y="2476680"/>
            <a:ext cx="4169487" cy="3447842"/>
            <a:chOff x="7872145" y="3154327"/>
            <a:chExt cx="3864024" cy="315295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FE8326B-4110-CF54-9ADC-A680F5D26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89314" y="3394214"/>
              <a:ext cx="3646855" cy="2913072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2FB537-ED36-C001-1FCC-7EAC681744E5}"/>
                </a:ext>
              </a:extLst>
            </p:cNvPr>
            <p:cNvSpPr txBox="1"/>
            <p:nvPr/>
          </p:nvSpPr>
          <p:spPr>
            <a:xfrm>
              <a:off x="7872145" y="3154327"/>
              <a:ext cx="3528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Snapshot of simulated ion density</a:t>
              </a:r>
            </a:p>
          </p:txBody>
        </p:sp>
      </p:grp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220D21F7-2A43-77C6-44AE-6B15D46D83F5}"/>
              </a:ext>
            </a:extLst>
          </p:cNvPr>
          <p:cNvSpPr txBox="1">
            <a:spLocks/>
          </p:cNvSpPr>
          <p:nvPr/>
        </p:nvSpPr>
        <p:spPr bwMode="auto">
          <a:xfrm>
            <a:off x="11530240" y="6379326"/>
            <a:ext cx="457200" cy="27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06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59FF1-56DA-A3D2-736B-A5DDB9E04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D5EAC-7036-5201-AA22-0B4BF2646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4546" y="-60960"/>
            <a:ext cx="12346546" cy="759183"/>
          </a:xfrm>
        </p:spPr>
        <p:txBody>
          <a:bodyPr vert="horz" wrap="square" lIns="48768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latin typeface="Segoe UI" panose="020B0502040204020203" pitchFamily="34" charset="0"/>
                <a:cs typeface="Segoe UI" panose="020B0502040204020203" pitchFamily="34" charset="0"/>
              </a:rPr>
              <a:t>Radial </a:t>
            </a:r>
            <a:r>
              <a:rPr lang="en-US" sz="2700" dirty="0"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2700" dirty="0">
                <a:latin typeface="Segoe UI" panose="020B0502040204020203" pitchFamily="34" charset="0"/>
                <a:cs typeface="Segoe UI" panose="020B0502040204020203" pitchFamily="34" charset="0"/>
                <a:sym typeface="Symbol" panose="05050102010706020507" pitchFamily="18" charset="2"/>
              </a:rPr>
              <a:t>B)</a:t>
            </a:r>
            <a:r>
              <a:rPr lang="en-US" sz="2700" b="1" dirty="0">
                <a:latin typeface="Segoe UI" panose="020B0502040204020203" pitchFamily="34" charset="0"/>
                <a:cs typeface="Segoe UI" panose="020B0502040204020203" pitchFamily="34" charset="0"/>
                <a:sym typeface="Symbol" panose="05050102010706020507" pitchFamily="18" charset="2"/>
              </a:rPr>
              <a:t> </a:t>
            </a:r>
            <a:r>
              <a:rPr lang="en-US" sz="2700" b="1" dirty="0">
                <a:latin typeface="Segoe UI" panose="020B0502040204020203" pitchFamily="34" charset="0"/>
                <a:cs typeface="Segoe UI" panose="020B0502040204020203" pitchFamily="34" charset="0"/>
              </a:rPr>
              <a:t>profiles of EEDF, plasma density &amp; electron temperature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53664-6D73-8621-4241-5A042CF8493E}"/>
              </a:ext>
            </a:extLst>
          </p:cNvPr>
          <p:cNvSpPr txBox="1"/>
          <p:nvPr/>
        </p:nvSpPr>
        <p:spPr>
          <a:xfrm>
            <a:off x="309152" y="686073"/>
            <a:ext cx="1131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Time-averaged plasma properties measured by probes in e-beam E×B plasma at 0.2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mtorr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Argon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4" name="object 49">
            <a:extLst>
              <a:ext uri="{FF2B5EF4-FFF2-40B4-BE49-F238E27FC236}">
                <a16:creationId xmlns:a16="http://schemas.microsoft.com/office/drawing/2014/main" id="{0D3A63D6-28BA-09D6-D67E-FEF9DF077276}"/>
              </a:ext>
            </a:extLst>
          </p:cNvPr>
          <p:cNvSpPr txBox="1"/>
          <p:nvPr/>
        </p:nvSpPr>
        <p:spPr>
          <a:xfrm>
            <a:off x="7251309" y="5622419"/>
            <a:ext cx="4659931" cy="267595"/>
          </a:xfrm>
          <a:prstGeom prst="rect">
            <a:avLst/>
          </a:prstGeom>
        </p:spPr>
        <p:txBody>
          <a:bodyPr vert="horz" wrap="square" lIns="0" tIns="2116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Chopra et al., Plasma Sources </a:t>
            </a:r>
            <a:r>
              <a:rPr kumimoji="0" lang="fr-FR" sz="16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Sci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</a:t>
            </a:r>
            <a:r>
              <a:rPr kumimoji="0" lang="fr-FR" sz="16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Technol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</a:t>
            </a: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33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(2024)</a:t>
            </a:r>
          </a:p>
        </p:txBody>
      </p:sp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CA12188B-2C48-629A-D052-6BDF5472E203}"/>
              </a:ext>
            </a:extLst>
          </p:cNvPr>
          <p:cNvSpPr txBox="1">
            <a:spLocks/>
          </p:cNvSpPr>
          <p:nvPr/>
        </p:nvSpPr>
        <p:spPr bwMode="auto">
          <a:xfrm>
            <a:off x="11530240" y="6379326"/>
            <a:ext cx="457200" cy="27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63358E-F4B5-A5D2-FA1D-CB6952038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676" y="1384092"/>
            <a:ext cx="4633357" cy="35092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C56340-40B0-E990-D16E-DB4CB7E434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6374"/>
          <a:stretch>
            <a:fillRect/>
          </a:stretch>
        </p:blipFill>
        <p:spPr>
          <a:xfrm>
            <a:off x="263510" y="1096345"/>
            <a:ext cx="5099499" cy="29106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61472C-C08A-A09F-5FFF-616065FEE4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94" r="14174" b="60083"/>
          <a:stretch>
            <a:fillRect/>
          </a:stretch>
        </p:blipFill>
        <p:spPr>
          <a:xfrm>
            <a:off x="204560" y="4047891"/>
            <a:ext cx="3300248" cy="273750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016D1EC-8710-8148-3CDB-D1EE245E48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14" t="62538" r="14174" b="1058"/>
          <a:stretch>
            <a:fillRect/>
          </a:stretch>
        </p:blipFill>
        <p:spPr>
          <a:xfrm>
            <a:off x="3567165" y="4288890"/>
            <a:ext cx="3407436" cy="249651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383D804-6B28-F446-C5C3-45477E9F4BCD}"/>
              </a:ext>
            </a:extLst>
          </p:cNvPr>
          <p:cNvSpPr txBox="1"/>
          <p:nvPr/>
        </p:nvSpPr>
        <p:spPr>
          <a:xfrm>
            <a:off x="9234154" y="1101783"/>
            <a:ext cx="959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EEDF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76A7C8-E347-51A8-AA1A-A197A97FD9FD}"/>
              </a:ext>
            </a:extLst>
          </p:cNvPr>
          <p:cNvSpPr txBox="1"/>
          <p:nvPr/>
        </p:nvSpPr>
        <p:spPr>
          <a:xfrm>
            <a:off x="545205" y="4061993"/>
            <a:ext cx="2799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Plasma density, cm</a:t>
            </a:r>
            <a:r>
              <a:rPr lang="en-US" sz="1600" b="1" baseline="30000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E58E434-C1D4-C1B8-CD7F-9C2217FC5592}"/>
              </a:ext>
            </a:extLst>
          </p:cNvPr>
          <p:cNvSpPr txBox="1"/>
          <p:nvPr/>
        </p:nvSpPr>
        <p:spPr>
          <a:xfrm>
            <a:off x="3943113" y="4059845"/>
            <a:ext cx="2799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Electron temperature, eV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BF4B809-E797-E845-40AE-D2FAA5C4948F}"/>
              </a:ext>
            </a:extLst>
          </p:cNvPr>
          <p:cNvCxnSpPr/>
          <p:nvPr/>
        </p:nvCxnSpPr>
        <p:spPr>
          <a:xfrm>
            <a:off x="3760631" y="3103808"/>
            <a:ext cx="0" cy="44217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DFE1C74-74D4-1FC1-01AD-7065849B62D1}"/>
              </a:ext>
            </a:extLst>
          </p:cNvPr>
          <p:cNvCxnSpPr>
            <a:cxnSpLocks/>
          </p:cNvCxnSpPr>
          <p:nvPr/>
        </p:nvCxnSpPr>
        <p:spPr>
          <a:xfrm>
            <a:off x="3793067" y="3293284"/>
            <a:ext cx="1906745" cy="169277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CCE09DA-D242-7D32-BC53-42540C4ABB19}"/>
              </a:ext>
            </a:extLst>
          </p:cNvPr>
          <p:cNvSpPr txBox="1"/>
          <p:nvPr/>
        </p:nvSpPr>
        <p:spPr>
          <a:xfrm>
            <a:off x="5602709" y="3136612"/>
            <a:ext cx="1122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Langmuir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Probe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A2FDE93-D7ED-5EA5-3E5F-1E387E29C444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6576811" y="3138736"/>
            <a:ext cx="776865" cy="323825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E43073-A129-4506-FD05-63229B496ABF}"/>
              </a:ext>
            </a:extLst>
          </p:cNvPr>
          <p:cNvCxnSpPr/>
          <p:nvPr/>
        </p:nvCxnSpPr>
        <p:spPr>
          <a:xfrm>
            <a:off x="-13299" y="581089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56817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45370-BE23-8D53-BFDA-1CE801080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9A15-CE37-3FEB-F2EA-2BC1A247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410" y="-60960"/>
            <a:ext cx="10218420" cy="759183"/>
          </a:xfrm>
        </p:spPr>
        <p:txBody>
          <a:bodyPr vert="horz" wrap="square" lIns="48768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latin typeface="Segoe UI" panose="020B0502040204020203" pitchFamily="34" charset="0"/>
                <a:cs typeface="Segoe UI" panose="020B0502040204020203" pitchFamily="34" charset="0"/>
              </a:rPr>
              <a:t>Radial </a:t>
            </a:r>
            <a:r>
              <a:rPr lang="en-US" sz="2700" dirty="0"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2700" dirty="0">
                <a:latin typeface="Segoe UI" panose="020B0502040204020203" pitchFamily="34" charset="0"/>
                <a:cs typeface="Segoe UI" panose="020B0502040204020203" pitchFamily="34" charset="0"/>
                <a:sym typeface="Symbol" panose="05050102010706020507" pitchFamily="18" charset="2"/>
              </a:rPr>
              <a:t>B)</a:t>
            </a:r>
            <a:r>
              <a:rPr lang="en-US" sz="2700" b="1" dirty="0">
                <a:latin typeface="Segoe UI" panose="020B0502040204020203" pitchFamily="34" charset="0"/>
                <a:cs typeface="Segoe UI" panose="020B0502040204020203" pitchFamily="34" charset="0"/>
                <a:sym typeface="Symbol" panose="05050102010706020507" pitchFamily="18" charset="2"/>
              </a:rPr>
              <a:t> </a:t>
            </a:r>
            <a:r>
              <a:rPr lang="en-US" sz="2700" b="1" dirty="0">
                <a:latin typeface="Segoe UI" panose="020B0502040204020203" pitchFamily="34" charset="0"/>
                <a:cs typeface="Segoe UI" panose="020B0502040204020203" pitchFamily="34" charset="0"/>
              </a:rPr>
              <a:t>profiles of plasma potential with emissive probe</a:t>
            </a:r>
          </a:p>
        </p:txBody>
      </p:sp>
      <p:sp>
        <p:nvSpPr>
          <p:cNvPr id="14" name="object 49">
            <a:extLst>
              <a:ext uri="{FF2B5EF4-FFF2-40B4-BE49-F238E27FC236}">
                <a16:creationId xmlns:a16="http://schemas.microsoft.com/office/drawing/2014/main" id="{EF3E2FD4-1CD5-846C-B9B2-17C100691DD9}"/>
              </a:ext>
            </a:extLst>
          </p:cNvPr>
          <p:cNvSpPr txBox="1"/>
          <p:nvPr/>
        </p:nvSpPr>
        <p:spPr>
          <a:xfrm>
            <a:off x="7804013" y="6178985"/>
            <a:ext cx="4887458" cy="477909"/>
          </a:xfrm>
          <a:prstGeom prst="rect">
            <a:avLst/>
          </a:prstGeom>
        </p:spPr>
        <p:txBody>
          <a:bodyPr vert="horz" wrap="square" lIns="0" tIns="2116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Chopra et al., Plasma Sources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Sci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Technol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33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(2024)</a:t>
            </a:r>
          </a:p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Chopra et al., Appl. Phys. Lett. 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124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(2024)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AB7672-6085-CBD5-C196-981241DC0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016" y="819824"/>
            <a:ext cx="3436811" cy="3411761"/>
          </a:xfrm>
          <a:prstGeom prst="rect">
            <a:avLst/>
          </a:prstGeom>
        </p:spPr>
      </p:pic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id="{C678C6CE-7328-C579-1EFE-652759269C86}"/>
              </a:ext>
            </a:extLst>
          </p:cNvPr>
          <p:cNvSpPr txBox="1">
            <a:spLocks/>
          </p:cNvSpPr>
          <p:nvPr/>
        </p:nvSpPr>
        <p:spPr bwMode="auto">
          <a:xfrm>
            <a:off x="11530240" y="6379326"/>
            <a:ext cx="457200" cy="27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F2AF25-6378-32AB-9D58-5BDBA2C3EC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556"/>
          <a:stretch>
            <a:fillRect/>
          </a:stretch>
        </p:blipFill>
        <p:spPr>
          <a:xfrm>
            <a:off x="851540" y="726301"/>
            <a:ext cx="5244458" cy="377585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0D7372-7DDA-C3E8-80B6-32C13A815F3E}"/>
                  </a:ext>
                </a:extLst>
              </p:cNvPr>
              <p:cNvSpPr txBox="1"/>
              <p:nvPr/>
            </p:nvSpPr>
            <p:spPr>
              <a:xfrm>
                <a:off x="623640" y="4910075"/>
                <a:ext cx="995088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80990" marR="0" lvl="0" indent="-38099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sz="20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From emissive probe,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ion trapping configuration</a:t>
                </a:r>
                <a:r>
                  <a:rPr kumimoji="0" lang="en-US" sz="2000" b="1" i="0" u="none" strike="noStrike" kern="1200" cap="none" spc="0" normalizeH="0" noProof="0" dirty="0">
                    <a:ln>
                      <a:noFill/>
                    </a:ln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 with E-field directed inward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  <a:p>
                <a:pPr marL="380990" indent="-380990">
                  <a:spcAft>
                    <a:spcPts val="12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20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From LIF,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Segoe UI" panose="020B0502040204020203" pitchFamily="34" charset="0"/>
                      </a:rPr>
                      <m:t> ~ 0.05 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Segoe UI" panose="020B0502040204020203" pitchFamily="34" charset="0"/>
                      </a:rPr>
                      <m:t>𝑒𝑉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at the axis </a:t>
                </a:r>
                <a:r>
                  <a:rPr lang="en-US" sz="2000" b="1" dirty="0">
                    <a:solidFill>
                      <a:prstClr val="black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– small pressure gradient directed inward</a:t>
                </a:r>
              </a:p>
              <a:p>
                <a:pPr marL="380990" marR="0" lvl="0" indent="-38099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Expect</a:t>
                </a:r>
                <a:r>
                  <a:rPr kumimoji="0" lang="en-US" sz="2000" b="1" i="0" u="none" strike="noStrike" kern="1200" cap="none" spc="0" normalizeH="0" noProof="0" dirty="0">
                    <a:ln>
                      <a:noFill/>
                    </a:ln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 no outward-directed ion flow to the substrate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0D7372-7DDA-C3E8-80B6-32C13A815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40" y="4910075"/>
                <a:ext cx="9950888" cy="1323439"/>
              </a:xfrm>
              <a:prstGeom prst="rect">
                <a:avLst/>
              </a:prstGeom>
              <a:blipFill>
                <a:blip r:embed="rId4"/>
                <a:stretch>
                  <a:fillRect l="-551" t="-1835" b="-7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5F39082-8A9F-33AE-58C6-F1CA227D7816}"/>
              </a:ext>
            </a:extLst>
          </p:cNvPr>
          <p:cNvCxnSpPr/>
          <p:nvPr/>
        </p:nvCxnSpPr>
        <p:spPr>
          <a:xfrm>
            <a:off x="-13299" y="605473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438851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1A951-DE42-47F9-1989-586F1B95C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7D346-1E82-B172-BE81-8593A6F3F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80" y="-28329"/>
            <a:ext cx="11479236" cy="759183"/>
          </a:xfrm>
        </p:spPr>
        <p:txBody>
          <a:bodyPr vert="horz" wrap="square" lIns="48768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Time-average Laser-Induced Fluorescence: </a:t>
            </a:r>
            <a:r>
              <a:rPr lang="en-US" sz="3200" b="1" i="1" dirty="0">
                <a:latin typeface="Segoe UI" panose="020B0502040204020203" pitchFamily="34" charset="0"/>
                <a:cs typeface="Segoe UI" panose="020B0502040204020203" pitchFamily="34" charset="0"/>
              </a:rPr>
              <a:t>back ion flow</a:t>
            </a:r>
            <a:endParaRPr lang="en-US" sz="3200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EF6E80-088F-EAC4-918E-9A06617F743B}"/>
              </a:ext>
            </a:extLst>
          </p:cNvPr>
          <p:cNvSpPr txBox="1"/>
          <p:nvPr/>
        </p:nvSpPr>
        <p:spPr>
          <a:xfrm>
            <a:off x="499404" y="3609650"/>
            <a:ext cx="2837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Ion temperature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1222BBD-E215-0B42-4E02-14BFC7554303}"/>
                  </a:ext>
                </a:extLst>
              </p:cNvPr>
              <p:cNvSpPr txBox="1"/>
              <p:nvPr/>
            </p:nvSpPr>
            <p:spPr>
              <a:xfrm>
                <a:off x="499404" y="5299767"/>
                <a:ext cx="10810708" cy="1388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</a:rPr>
                  <a:t>Ion velocity </a:t>
                </a:r>
                <a14:m>
                  <m:oMath xmlns:m="http://schemas.openxmlformats.org/officeDocument/2006/math">
                    <m:r>
                      <a:rPr kumimoji="0" lang="en-US" sz="2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</a:rPr>
                      <m:t>≤</m:t>
                    </m:r>
                    <m:rad>
                      <m:radPr>
                        <m:degHide m:val="on"/>
                        <m:ctrlPr>
                          <a:rPr kumimoji="0" lang="en-US" sz="2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Segoe UI" panose="020B0502040204020203" pitchFamily="34" charset="0"/>
                          </a:rPr>
                        </m:ctrlPr>
                      </m:radPr>
                      <m:deg/>
                      <m:e>
                        <m:f>
                          <m:fPr>
                            <m:type m:val="lin"/>
                            <m:ctrlPr>
                              <a:rPr kumimoji="0" lang="en-US" sz="20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Segoe UI" panose="020B0502040204020203" pitchFamily="34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kumimoji="0" lang="en-US" sz="20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kumimoji="0" lang="en-US" sz="20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Segoe UI" panose="020B0502040204020203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kumimoji="0" lang="en-US" sz="20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Segoe UI" panose="020B0502040204020203" pitchFamily="34" charset="0"/>
                                      </a:rPr>
                                      <m:t>𝒆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en-US" sz="20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Segoe UI" panose="020B0502040204020203" pitchFamily="34" charset="0"/>
                                      </a:rPr>
                                      <m:t>+</m:t>
                                    </m:r>
                                    <m:r>
                                      <a:rPr kumimoji="0" lang="en-US" sz="20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Segoe UI" panose="020B0502040204020203" pitchFamily="34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kumimoji="0" lang="en-US" sz="20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Segoe UI" panose="020B0502040204020203" pitchFamily="34" charset="0"/>
                                      </a:rPr>
                                      <m:t>𝒊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kumimoji="0" lang="en-US" sz="20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sz="20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𝑴</m:t>
                                </m:r>
                              </m:e>
                              <m:sub>
                                <m:r>
                                  <a:rPr kumimoji="0" lang="en-US" sz="20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Segoe UI" panose="020B0502040204020203" pitchFamily="34" charset="0"/>
                                  </a:rPr>
                                  <m:t>𝒊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kumimoji="0" lang="en-US" sz="2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Segoe UI" panose="020B0502040204020203" pitchFamily="34" charset="0"/>
                      </a:rPr>
                      <m:t> </m:t>
                    </m:r>
                  </m:oMath>
                </a14:m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</a:rPr>
                  <a:t>and directed against local E-field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sz="2000" b="1" dirty="0">
                    <a:solidFill>
                      <a:prstClr val="black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Higher ion energies away from the e-beam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sz="2000" b="1" dirty="0">
                    <a:solidFill>
                      <a:prstClr val="black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Ion energies ~ 0.1 eV, i.e. much less than the threshold for sulfur sputtering ≥ 10 eV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1222BBD-E215-0B42-4E02-14BFC7554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4" y="5299767"/>
                <a:ext cx="10810708" cy="1388393"/>
              </a:xfrm>
              <a:prstGeom prst="rect">
                <a:avLst/>
              </a:prstGeom>
              <a:blipFill>
                <a:blip r:embed="rId3"/>
                <a:stretch>
                  <a:fillRect l="-508" t="-29386"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Slide Number Placeholder 1">
            <a:extLst>
              <a:ext uri="{FF2B5EF4-FFF2-40B4-BE49-F238E27FC236}">
                <a16:creationId xmlns:a16="http://schemas.microsoft.com/office/drawing/2014/main" id="{7BD89D3C-9B56-6CFF-770A-AC7C6E5DF313}"/>
              </a:ext>
            </a:extLst>
          </p:cNvPr>
          <p:cNvSpPr txBox="1">
            <a:spLocks/>
          </p:cNvSpPr>
          <p:nvPr/>
        </p:nvSpPr>
        <p:spPr bwMode="auto">
          <a:xfrm>
            <a:off x="11530240" y="6379326"/>
            <a:ext cx="457200" cy="27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" name="object 49">
            <a:extLst>
              <a:ext uri="{FF2B5EF4-FFF2-40B4-BE49-F238E27FC236}">
                <a16:creationId xmlns:a16="http://schemas.microsoft.com/office/drawing/2014/main" id="{62D23DCA-1D35-AB0C-7BAA-C16D9692A41C}"/>
              </a:ext>
            </a:extLst>
          </p:cNvPr>
          <p:cNvSpPr txBox="1"/>
          <p:nvPr/>
        </p:nvSpPr>
        <p:spPr>
          <a:xfrm>
            <a:off x="7554712" y="4850362"/>
            <a:ext cx="4306905" cy="267595"/>
          </a:xfrm>
          <a:prstGeom prst="rect">
            <a:avLst/>
          </a:prstGeom>
        </p:spPr>
        <p:txBody>
          <a:bodyPr vert="horz" wrap="square" lIns="0" tIns="21167" rIns="0" bIns="0" rtlCol="0">
            <a:spAutoFit/>
          </a:bodyPr>
          <a:lstStyle/>
          <a:p>
            <a:pPr marL="16933" marR="0" lvl="0" indent="0" algn="l" defTabSz="9144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Son et al., Plasma Sources </a:t>
            </a:r>
            <a:r>
              <a:rPr kumimoji="0" lang="fr-F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Sci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</a:t>
            </a:r>
            <a:r>
              <a:rPr kumimoji="0" lang="fr-F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Technol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fr-FR" sz="16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34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(2025)</a:t>
            </a:r>
            <a:endParaRPr kumimoji="0" sz="1600" b="0" i="1" u="none" strike="noStrike" kern="1200" cap="none" spc="0" normalizeH="0" baseline="3000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28A85-04F1-D1DB-A247-D705C4CCDFFB}"/>
              </a:ext>
            </a:extLst>
          </p:cNvPr>
          <p:cNvSpPr txBox="1"/>
          <p:nvPr/>
        </p:nvSpPr>
        <p:spPr>
          <a:xfrm>
            <a:off x="459505" y="1672975"/>
            <a:ext cx="3773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Most probable ion velocity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AFD5E99-06BB-3FDD-63E5-5590688932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75"/>
          <a:stretch>
            <a:fillRect/>
          </a:stretch>
        </p:blipFill>
        <p:spPr>
          <a:xfrm>
            <a:off x="4311107" y="691189"/>
            <a:ext cx="4460958" cy="408467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0DB5A97-0256-449A-5C62-D058675DBEC9}"/>
              </a:ext>
            </a:extLst>
          </p:cNvPr>
          <p:cNvSpPr txBox="1"/>
          <p:nvPr/>
        </p:nvSpPr>
        <p:spPr>
          <a:xfrm>
            <a:off x="9015776" y="1539014"/>
            <a:ext cx="1384779" cy="677108"/>
          </a:xfrm>
          <a:prstGeom prst="rect">
            <a:avLst/>
          </a:prstGeom>
          <a:noFill/>
        </p:spPr>
        <p:txBody>
          <a:bodyPr wrap="square" tIns="91440" bIns="9144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Outward flow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A5FD440-C6D9-77F9-513A-A2BD1E19E004}"/>
              </a:ext>
            </a:extLst>
          </p:cNvPr>
          <p:cNvCxnSpPr>
            <a:cxnSpLocks/>
          </p:cNvCxnSpPr>
          <p:nvPr/>
        </p:nvCxnSpPr>
        <p:spPr>
          <a:xfrm>
            <a:off x="8918788" y="1383803"/>
            <a:ext cx="835032" cy="0"/>
          </a:xfrm>
          <a:prstGeom prst="straightConnector1">
            <a:avLst/>
          </a:prstGeom>
          <a:ln w="50800">
            <a:solidFill>
              <a:srgbClr val="00B05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3F22F8B-0924-14A8-C5DC-F4F392187AB8}"/>
              </a:ext>
            </a:extLst>
          </p:cNvPr>
          <p:cNvSpPr txBox="1"/>
          <p:nvPr/>
        </p:nvSpPr>
        <p:spPr>
          <a:xfrm>
            <a:off x="4241846" y="4646817"/>
            <a:ext cx="1384779" cy="430887"/>
          </a:xfrm>
          <a:prstGeom prst="rect">
            <a:avLst/>
          </a:prstGeom>
          <a:noFill/>
        </p:spPr>
        <p:txBody>
          <a:bodyPr wrap="square" tIns="91440" bIns="9144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</a:rPr>
              <a:t>Axis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5D082BA-C052-FE26-3982-4662ADE00AE8}"/>
              </a:ext>
            </a:extLst>
          </p:cNvPr>
          <p:cNvCxnSpPr/>
          <p:nvPr/>
        </p:nvCxnSpPr>
        <p:spPr>
          <a:xfrm>
            <a:off x="-13299" y="61360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410163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6401" y="-17938"/>
            <a:ext cx="1219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Ion heating by plasma </a:t>
            </a:r>
            <a:r>
              <a:rPr lang="en-US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nstabilities</a:t>
            </a:r>
            <a:endParaRPr kumimoji="0" lang="en-US" altLang="en-US" sz="3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CDBF16C-A789-4D1E-8387-5F9DD92B18EB}"/>
                  </a:ext>
                </a:extLst>
              </p:cNvPr>
              <p:cNvSpPr txBox="1"/>
              <p:nvPr/>
            </p:nvSpPr>
            <p:spPr>
              <a:xfrm>
                <a:off x="757936" y="4697261"/>
                <a:ext cx="109016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</a:rPr>
                  <a:t>Azimuthal oscillations (~ 10 kHz), often m=1, much slower than </a:t>
                </a:r>
                <a14:m>
                  <m:oMath xmlns:m="http://schemas.openxmlformats.org/officeDocument/2006/math">
                    <m:r>
                      <a:rPr kumimoji="0" lang="en-US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Segoe UI" panose="020B0502040204020203" pitchFamily="34" charset="0"/>
                      </a:rPr>
                      <m:t>𝑬</m:t>
                    </m:r>
                    <m:r>
                      <a:rPr kumimoji="0" lang="en-US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</a:rPr>
                      <m:t>×</m:t>
                    </m:r>
                    <m:r>
                      <a:rPr kumimoji="0" lang="en-US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Segoe UI" panose="020B0502040204020203" pitchFamily="34" charset="0"/>
                      </a:rPr>
                      <m:t>𝑩</m:t>
                    </m:r>
                  </m:oMath>
                </a14:m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</a:rPr>
                  <a:t> frequency</a:t>
                </a:r>
                <a:endParaRPr lang="en-US" sz="2000" b="1" dirty="0">
                  <a:solidFill>
                    <a:srgbClr val="00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 pitchFamily="34" charset="0"/>
                    <a:cs typeface="Segoe UI" panose="020B0502040204020203" pitchFamily="34" charset="0"/>
                  </a:rPr>
                  <a:t>Ions heated up at plasma periphery</a:t>
                </a: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CDBF16C-A789-4D1E-8387-5F9DD92B1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36" y="4697261"/>
                <a:ext cx="10901680" cy="861774"/>
              </a:xfrm>
              <a:prstGeom prst="rect">
                <a:avLst/>
              </a:prstGeom>
              <a:blipFill>
                <a:blip r:embed="rId5"/>
                <a:stretch>
                  <a:fillRect l="-503" t="-3546" b="-1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Picture 37">
            <a:extLst>
              <a:ext uri="{FF2B5EF4-FFF2-40B4-BE49-F238E27FC236}">
                <a16:creationId xmlns:a16="http://schemas.microsoft.com/office/drawing/2014/main" id="{364B8536-0270-4DF2-82B1-A8D687AC0F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4905" y="1250783"/>
            <a:ext cx="3829425" cy="326189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F721C31-1075-4A64-8C0C-9DC325CE5821}"/>
              </a:ext>
            </a:extLst>
          </p:cNvPr>
          <p:cNvSpPr txBox="1"/>
          <p:nvPr/>
        </p:nvSpPr>
        <p:spPr>
          <a:xfrm>
            <a:off x="1610433" y="809576"/>
            <a:ext cx="2327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spoke, 10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Hz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59DDFCD-85EE-4B9E-BAC4-4A2814D36295}"/>
              </a:ext>
            </a:extLst>
          </p:cNvPr>
          <p:cNvSpPr txBox="1"/>
          <p:nvPr/>
        </p:nvSpPr>
        <p:spPr>
          <a:xfrm>
            <a:off x="6519300" y="795220"/>
            <a:ext cx="4097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Ion heating by spoke, EDIPIC-2D</a:t>
            </a:r>
          </a:p>
        </p:txBody>
      </p:sp>
      <p:sp>
        <p:nvSpPr>
          <p:cNvPr id="58" name="Slide Number Placeholder 1">
            <a:extLst>
              <a:ext uri="{FF2B5EF4-FFF2-40B4-BE49-F238E27FC236}">
                <a16:creationId xmlns:a16="http://schemas.microsoft.com/office/drawing/2014/main" id="{04335263-F56C-46AF-9577-1948366F3742}"/>
              </a:ext>
            </a:extLst>
          </p:cNvPr>
          <p:cNvSpPr txBox="1">
            <a:spLocks/>
          </p:cNvSpPr>
          <p:nvPr/>
        </p:nvSpPr>
        <p:spPr>
          <a:xfrm>
            <a:off x="11734800" y="6513096"/>
            <a:ext cx="457200" cy="2769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91425" bIns="45700" rtlCol="0" anchor="b" anchorCtr="0">
            <a:spAutoFit/>
          </a:bodyPr>
          <a:lstStyle>
            <a:defPPr>
              <a:defRPr lang="en-US"/>
            </a:defPPr>
            <a:lvl1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Georgi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Georgia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1596431-63DD-4500-B92D-6E7766587FE2}"/>
              </a:ext>
            </a:extLst>
          </p:cNvPr>
          <p:cNvSpPr/>
          <p:nvPr/>
        </p:nvSpPr>
        <p:spPr>
          <a:xfrm>
            <a:off x="5698648" y="6220708"/>
            <a:ext cx="57354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M.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Tyushev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et al., Phys. Plasmas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30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(2023)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M.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Papahn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Zadeh et al., Plasma Sources Sci. Technol.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34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(2025)</a:t>
            </a:r>
          </a:p>
        </p:txBody>
      </p:sp>
      <p:pic>
        <p:nvPicPr>
          <p:cNvPr id="5" name="Slowed spoke.avi">
            <a:hlinkClick r:id="" action="ppaction://media"/>
            <a:extLst>
              <a:ext uri="{FF2B5EF4-FFF2-40B4-BE49-F238E27FC236}">
                <a16:creationId xmlns:a16="http://schemas.microsoft.com/office/drawing/2014/main" id="{3D175DBE-F7F6-C6A9-4AD9-397B1AE26B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1206229" y="1250783"/>
            <a:ext cx="2976664" cy="29766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B8EF54-1B87-73D3-887D-0D7B39FFDC90}"/>
              </a:ext>
            </a:extLst>
          </p:cNvPr>
          <p:cNvSpPr txBox="1"/>
          <p:nvPr/>
        </p:nvSpPr>
        <p:spPr>
          <a:xfrm>
            <a:off x="757936" y="5647943"/>
            <a:ext cx="102351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PIC simulations predict that peak ion energies during oscillations can be sufficient to damage the substrate!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D5DCB6-51E5-AECC-5E9E-AB60FA524857}"/>
              </a:ext>
            </a:extLst>
          </p:cNvPr>
          <p:cNvCxnSpPr/>
          <p:nvPr/>
        </p:nvCxnSpPr>
        <p:spPr>
          <a:xfrm>
            <a:off x="-13299" y="61360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27720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6A522-00C6-FFC5-430B-7CA985C21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42F9B3D3-5DB7-FB98-57E2-C62DE563C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74395" y="-47201"/>
            <a:ext cx="12522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Exposure of WS</a:t>
            </a:r>
            <a:r>
              <a:rPr kumimoji="0" lang="en-US" sz="3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kumimoji="0" lang="en-US" sz="3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0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 e-beam E×B plasma: </a:t>
            </a:r>
            <a:r>
              <a:rPr lang="en-US" sz="3000" b="1" i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Photoluminescence at RT</a:t>
            </a:r>
            <a:endParaRPr kumimoji="0" lang="en-US" sz="3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B036D989-46D8-C7DF-22E2-D2AF77229673}"/>
              </a:ext>
            </a:extLst>
          </p:cNvPr>
          <p:cNvSpPr txBox="1">
            <a:spLocks/>
          </p:cNvSpPr>
          <p:nvPr/>
        </p:nvSpPr>
        <p:spPr>
          <a:xfrm>
            <a:off x="11734800" y="6513096"/>
            <a:ext cx="457200" cy="2769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91425" bIns="45700" rtlCol="0" anchor="b" anchorCtr="0">
            <a:spAutoFit/>
          </a:bodyPr>
          <a:lstStyle>
            <a:defPPr>
              <a:defRPr lang="en-US"/>
            </a:defPPr>
            <a:lvl1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Georgi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Georgia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D4CFF07-3576-EB50-2F92-FAEDBC1ED0BE}"/>
              </a:ext>
            </a:extLst>
          </p:cNvPr>
          <p:cNvGrpSpPr/>
          <p:nvPr/>
        </p:nvGrpSpPr>
        <p:grpSpPr>
          <a:xfrm>
            <a:off x="344978" y="623167"/>
            <a:ext cx="6509926" cy="5535818"/>
            <a:chOff x="28553550" y="9369738"/>
            <a:chExt cx="6509926" cy="553581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E3AA22E-9D8E-6486-8F8F-0511BC39C559}"/>
                </a:ext>
              </a:extLst>
            </p:cNvPr>
            <p:cNvGrpSpPr/>
            <p:nvPr/>
          </p:nvGrpSpPr>
          <p:grpSpPr>
            <a:xfrm>
              <a:off x="28553550" y="9369738"/>
              <a:ext cx="6509926" cy="5036358"/>
              <a:chOff x="38812409" y="9810114"/>
              <a:chExt cx="6509926" cy="5036358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4EAD2EA2-014B-1323-F062-1C6D23FBAF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0665" b="9720"/>
              <a:stretch>
                <a:fillRect/>
              </a:stretch>
            </p:blipFill>
            <p:spPr>
              <a:xfrm>
                <a:off x="38812409" y="9810114"/>
                <a:ext cx="6509926" cy="5036358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C9BBD41-7570-B76F-6BFC-6A1D8CCD4A97}"/>
                  </a:ext>
                </a:extLst>
              </p:cNvPr>
              <p:cNvSpPr txBox="1"/>
              <p:nvPr/>
            </p:nvSpPr>
            <p:spPr>
              <a:xfrm>
                <a:off x="39681180" y="10709248"/>
                <a:ext cx="100520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2800" i="1" dirty="0">
                    <a:solidFill>
                      <a:prstClr val="black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X</a:t>
                </a:r>
                <a:r>
                  <a:rPr lang="en-US" sz="28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0</a:t>
                </a:r>
                <a:endParaRPr lang="en-US" sz="2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802571F-CB9F-EF21-4BCC-B3F9E3ECD208}"/>
                  </a:ext>
                </a:extLst>
              </p:cNvPr>
              <p:cNvSpPr txBox="1"/>
              <p:nvPr/>
            </p:nvSpPr>
            <p:spPr>
              <a:xfrm>
                <a:off x="41981487" y="12845465"/>
                <a:ext cx="64508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2800" i="1" dirty="0">
                    <a:solidFill>
                      <a:prstClr val="black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X</a:t>
                </a:r>
                <a:r>
                  <a:rPr lang="en-US" sz="2800" baseline="30000" dirty="0">
                    <a:solidFill>
                      <a:prstClr val="black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D</a:t>
                </a:r>
                <a:endParaRPr lang="en-US" sz="2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3E84234-9656-336A-1765-FEAB85B48609}"/>
                  </a:ext>
                </a:extLst>
              </p:cNvPr>
              <p:cNvSpPr/>
              <p:nvPr/>
            </p:nvSpPr>
            <p:spPr>
              <a:xfrm rot="1193828">
                <a:off x="40663446" y="12076049"/>
                <a:ext cx="775545" cy="1129964"/>
              </a:xfrm>
              <a:custGeom>
                <a:avLst/>
                <a:gdLst>
                  <a:gd name="connsiteX0" fmla="*/ 0 w 1661160"/>
                  <a:gd name="connsiteY0" fmla="*/ 1188720 h 1188720"/>
                  <a:gd name="connsiteX1" fmla="*/ 1219200 w 1661160"/>
                  <a:gd name="connsiteY1" fmla="*/ 777240 h 1188720"/>
                  <a:gd name="connsiteX2" fmla="*/ 1661160 w 1661160"/>
                  <a:gd name="connsiteY2" fmla="*/ 0 h 1188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1160" h="1188720">
                    <a:moveTo>
                      <a:pt x="0" y="1188720"/>
                    </a:moveTo>
                    <a:cubicBezTo>
                      <a:pt x="471170" y="1082040"/>
                      <a:pt x="942340" y="975360"/>
                      <a:pt x="1219200" y="777240"/>
                    </a:cubicBezTo>
                    <a:cubicBezTo>
                      <a:pt x="1496060" y="579120"/>
                      <a:pt x="1578610" y="289560"/>
                      <a:pt x="1661160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F3CB599-DE68-BB48-D91E-ACABE4C77CB8}"/>
                  </a:ext>
                </a:extLst>
              </p:cNvPr>
              <p:cNvSpPr txBox="1"/>
              <p:nvPr/>
            </p:nvSpPr>
            <p:spPr>
              <a:xfrm>
                <a:off x="41210995" y="11747523"/>
                <a:ext cx="25779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longer exposure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3B6217F-DC01-B6FB-B15C-C66ED34961E5}"/>
                </a:ext>
              </a:extLst>
            </p:cNvPr>
            <p:cNvSpPr txBox="1"/>
            <p:nvPr/>
          </p:nvSpPr>
          <p:spPr>
            <a:xfrm>
              <a:off x="30473418" y="14443891"/>
              <a:ext cx="25230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sz="2400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Wavelength / nm</a:t>
              </a:r>
            </a:p>
          </p:txBody>
        </p:sp>
      </p:grpSp>
      <p:pic>
        <p:nvPicPr>
          <p:cNvPr id="48" name="Picture 47" descr="A logo of a molecule&#10;&#10;Description automatically generated">
            <a:extLst>
              <a:ext uri="{FF2B5EF4-FFF2-40B4-BE49-F238E27FC236}">
                <a16:creationId xmlns:a16="http://schemas.microsoft.com/office/drawing/2014/main" id="{E14836B8-344A-450E-2442-515CF023D2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7" y="6071389"/>
            <a:ext cx="1194434" cy="715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17A414-EEB6-3E32-72EC-C190116DF7C0}"/>
              </a:ext>
            </a:extLst>
          </p:cNvPr>
          <p:cNvSpPr txBox="1"/>
          <p:nvPr/>
        </p:nvSpPr>
        <p:spPr>
          <a:xfrm>
            <a:off x="6278418" y="2462128"/>
            <a:ext cx="556860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Changes in PL signal (possible damage to TMD) increase with the exposure time.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Measured time-average ion energies are small &lt; 0.5 eV, but  in fluctuations ion energies are ~ 15eV, sufficient to knock out sulfur from TMD.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09CE0D-3BA7-34E4-69B4-CF8395F3735B}"/>
              </a:ext>
            </a:extLst>
          </p:cNvPr>
          <p:cNvCxnSpPr/>
          <p:nvPr/>
        </p:nvCxnSpPr>
        <p:spPr>
          <a:xfrm>
            <a:off x="-13299" y="55264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064214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/>
          <p:cNvSpPr txBox="1">
            <a:spLocks noChangeArrowheads="1"/>
          </p:cNvSpPr>
          <p:nvPr/>
        </p:nvSpPr>
        <p:spPr bwMode="auto">
          <a:xfrm>
            <a:off x="171039" y="58738"/>
            <a:ext cx="120209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Gradient drift instability: </a:t>
            </a:r>
            <a:r>
              <a:rPr kumimoji="0" lang="en-US" alt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collisionless</a:t>
            </a:r>
            <a:r>
              <a:rPr kumimoji="0" lang="en-US" alt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Simon-Hoh instability</a:t>
            </a:r>
            <a:r>
              <a:rPr kumimoji="0" lang="en-US" altLang="en-US" sz="32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endParaRPr kumimoji="0" lang="en-US" altLang="en-US" sz="3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07" name="Object 37"/>
              <p:cNvSpPr txBox="1"/>
              <p:nvPr/>
            </p:nvSpPr>
            <p:spPr bwMode="auto">
              <a:xfrm>
                <a:off x="7498004" y="2381170"/>
                <a:ext cx="1821517" cy="656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𝐸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sub>
                          </m:sSub>
                        </m:e>
                      </m:acc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207" name="Object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8004" y="2381170"/>
                <a:ext cx="1821517" cy="656921"/>
              </a:xfrm>
              <a:prstGeom prst="rect">
                <a:avLst/>
              </a:prstGeom>
              <a:blipFill>
                <a:blip r:embed="rId3"/>
                <a:stretch>
                  <a:fillRect l="-1003" t="-5607" r="-96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 bwMode="auto">
          <a:xfrm>
            <a:off x="9132980" y="2610141"/>
            <a:ext cx="383891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929674" y="1072586"/>
            <a:ext cx="140718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Equilibrium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3969482" y="1066800"/>
            <a:ext cx="24120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Density perturbation</a:t>
            </a:r>
          </a:p>
        </p:txBody>
      </p:sp>
      <p:sp>
        <p:nvSpPr>
          <p:cNvPr id="57" name="TextBox 56"/>
          <p:cNvSpPr txBox="1"/>
          <p:nvPr/>
        </p:nvSpPr>
        <p:spPr bwMode="auto">
          <a:xfrm>
            <a:off x="4754434" y="3290225"/>
            <a:ext cx="14000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Perturbation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EC619D-1A2B-4FDC-9469-B2D6393AB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097" y="1228949"/>
            <a:ext cx="2533596" cy="27202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902AD3-149A-4433-84A8-FF20D8147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304" y="1660402"/>
            <a:ext cx="3168800" cy="18994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21FBA6-846D-46DD-8D0E-899E518FD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1619" y="1831075"/>
            <a:ext cx="2183098" cy="1558132"/>
          </a:xfrm>
          <a:prstGeom prst="rect">
            <a:avLst/>
          </a:prstGeom>
        </p:spPr>
      </p:pic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F1154D3-51B0-4E1A-A672-3E98B57FE53E}"/>
              </a:ext>
            </a:extLst>
          </p:cNvPr>
          <p:cNvCxnSpPr/>
          <p:nvPr/>
        </p:nvCxnSpPr>
        <p:spPr bwMode="auto">
          <a:xfrm>
            <a:off x="6922380" y="2610141"/>
            <a:ext cx="383891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F731A5B5-736C-4DAC-B791-0D3025D3D900}"/>
              </a:ext>
            </a:extLst>
          </p:cNvPr>
          <p:cNvSpPr txBox="1"/>
          <p:nvPr/>
        </p:nvSpPr>
        <p:spPr bwMode="auto">
          <a:xfrm>
            <a:off x="3969482" y="5810366"/>
            <a:ext cx="67968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Sakawa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at al., Phys. Fluids B: Plasma Phys.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5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(1993)</a:t>
            </a:r>
          </a:p>
          <a:p>
            <a:pPr>
              <a:defRPr/>
            </a:pPr>
            <a:r>
              <a:rPr lang="en-US" sz="1400" i="1" dirty="0" err="1">
                <a:solidFill>
                  <a:prstClr val="white">
                    <a:lumMod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Smolyakov</a:t>
            </a:r>
            <a:r>
              <a:rPr lang="en-US" sz="1400" i="1" dirty="0">
                <a:solidFill>
                  <a:prstClr val="white">
                    <a:lumMod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et al., </a:t>
            </a:r>
            <a:r>
              <a:rPr lang="fr-FR" sz="1400" i="1" dirty="0">
                <a:solidFill>
                  <a:prstClr val="white">
                    <a:lumMod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Plasma Phys. Control. Fusion </a:t>
            </a:r>
            <a:r>
              <a:rPr lang="fr-FR" sz="1400" b="1" i="1" dirty="0">
                <a:solidFill>
                  <a:prstClr val="white">
                    <a:lumMod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59</a:t>
            </a:r>
            <a:r>
              <a:rPr lang="fr-FR" sz="1400" i="1" dirty="0">
                <a:solidFill>
                  <a:prstClr val="white">
                    <a:lumMod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(2017)</a:t>
            </a:r>
          </a:p>
        </p:txBody>
      </p:sp>
      <p:sp>
        <p:nvSpPr>
          <p:cNvPr id="22" name="Rectangle 57">
            <a:extLst>
              <a:ext uri="{FF2B5EF4-FFF2-40B4-BE49-F238E27FC236}">
                <a16:creationId xmlns:a16="http://schemas.microsoft.com/office/drawing/2014/main" id="{65E45D02-280E-4490-A2FE-59FE6F8F0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067" y="4383112"/>
            <a:ext cx="68772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Conditions: 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n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eo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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0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Symbol" pitchFamily="18" charset="2"/>
              </a:rPr>
              <a:t>and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 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n</a:t>
            </a:r>
            <a:r>
              <a:rPr kumimoji="0" lang="en-US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eo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 E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r0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&gt; 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569A9E-CB9D-4286-8632-59C9D9C942AF}"/>
              </a:ext>
            </a:extLst>
          </p:cNvPr>
          <p:cNvSpPr txBox="1"/>
          <p:nvPr/>
        </p:nvSpPr>
        <p:spPr>
          <a:xfrm>
            <a:off x="7880073" y="4361046"/>
            <a:ext cx="250581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W</a:t>
            </a:r>
            <a:r>
              <a:rPr kumimoji="0" lang="en-US" sz="2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 &lt;&lt; w &lt;&lt;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W</a:t>
            </a:r>
            <a:r>
              <a:rPr kumimoji="0" lang="en-US" sz="2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653AAA7-5437-6A5A-59F2-1D3D4B32D47F}"/>
              </a:ext>
            </a:extLst>
          </p:cNvPr>
          <p:cNvCxnSpPr/>
          <p:nvPr/>
        </p:nvCxnSpPr>
        <p:spPr>
          <a:xfrm>
            <a:off x="-13299" y="614550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7917841A-A300-17B8-2713-B20451EEB04A}"/>
              </a:ext>
            </a:extLst>
          </p:cNvPr>
          <p:cNvSpPr txBox="1">
            <a:spLocks/>
          </p:cNvSpPr>
          <p:nvPr/>
        </p:nvSpPr>
        <p:spPr bwMode="auto">
          <a:xfrm>
            <a:off x="11530240" y="6379326"/>
            <a:ext cx="457200" cy="27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101BD-B413-7D90-13B9-69412B88A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>
            <a:extLst>
              <a:ext uri="{FF2B5EF4-FFF2-40B4-BE49-F238E27FC236}">
                <a16:creationId xmlns:a16="http://schemas.microsoft.com/office/drawing/2014/main" id="{680B48D3-EF58-E24D-5EB2-0E5837F54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039" y="58738"/>
            <a:ext cx="120209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Gradient drift instability: </a:t>
            </a:r>
            <a:r>
              <a:rPr kumimoji="0" lang="en-US" alt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modified Simon-Hoh instability (MSHI)</a:t>
            </a:r>
            <a:r>
              <a:rPr kumimoji="0" lang="en-US" altLang="en-US" sz="32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endParaRPr kumimoji="0" lang="en-US" altLang="en-US" sz="3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BCA0FDD-57A2-6F79-8588-74F68E295571}"/>
              </a:ext>
            </a:extLst>
          </p:cNvPr>
          <p:cNvSpPr txBox="1"/>
          <p:nvPr/>
        </p:nvSpPr>
        <p:spPr bwMode="auto">
          <a:xfrm>
            <a:off x="6096000" y="6225437"/>
            <a:ext cx="461363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Smolyakov et al.,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Plasma Phys. Control. Fusion 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59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</a:t>
            </a: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Rodriguez et al. </a:t>
            </a:r>
            <a:r>
              <a:rPr kumimoji="0" lang="es-E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Phys</a:t>
            </a: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Plasmas </a:t>
            </a:r>
            <a:r>
              <a:rPr kumimoji="0" lang="es-ES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26</a:t>
            </a: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(2019)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8E5CC49-E096-8FB0-83E3-43911080A941}"/>
              </a:ext>
            </a:extLst>
          </p:cNvPr>
          <p:cNvCxnSpPr/>
          <p:nvPr/>
        </p:nvCxnSpPr>
        <p:spPr>
          <a:xfrm>
            <a:off x="-13299" y="614550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6A975987-3F90-CE96-B64C-7994621AC99F}"/>
              </a:ext>
            </a:extLst>
          </p:cNvPr>
          <p:cNvSpPr txBox="1">
            <a:spLocks/>
          </p:cNvSpPr>
          <p:nvPr/>
        </p:nvSpPr>
        <p:spPr bwMode="auto">
          <a:xfrm>
            <a:off x="11530240" y="6379326"/>
            <a:ext cx="457200" cy="27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5C5AC5-C9E4-2F36-E4D5-3EEE4A82B5B1}"/>
                  </a:ext>
                </a:extLst>
              </p:cNvPr>
              <p:cNvSpPr txBox="1"/>
              <p:nvPr/>
            </p:nvSpPr>
            <p:spPr>
              <a:xfrm>
                <a:off x="399539" y="1572652"/>
                <a:ext cx="4985580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𝜔</m:t>
                      </m:r>
                      <m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e>
                            <m:sup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𝑠</m:t>
                              </m:r>
                            </m:sub>
                            <m:sup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kumimoji="0" lang="en-US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kumimoji="0" lang="en-US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∗</m:t>
                                  </m:r>
                                </m:sub>
                                <m:sup>
                                  <m:r>
                                    <a:rPr kumimoji="0" lang="en-US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kumimoji="0" lang="en-US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kumimoji="0" lang="en-US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rad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5C5AC5-C9E4-2F36-E4D5-3EEE4A82B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39" y="1572652"/>
                <a:ext cx="4985580" cy="910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EDFDDA-9B6A-71F0-57A8-D98E092CC754}"/>
                  </a:ext>
                </a:extLst>
              </p:cNvPr>
              <p:cNvSpPr txBox="1"/>
              <p:nvPr/>
            </p:nvSpPr>
            <p:spPr>
              <a:xfrm>
                <a:off x="693700" y="2818344"/>
                <a:ext cx="37238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𝜔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sub>
                    </m:sSub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𝑣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- ion response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EDFDDA-9B6A-71F0-57A8-D98E092CC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700" y="2818344"/>
                <a:ext cx="3723891" cy="369332"/>
              </a:xfrm>
              <a:prstGeom prst="rect">
                <a:avLst/>
              </a:prstGeom>
              <a:blipFill>
                <a:blip r:embed="rId4"/>
                <a:stretch>
                  <a:fillRect t="-1639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4BB414-C009-DFB3-E7B3-4427176CE735}"/>
                  </a:ext>
                </a:extLst>
              </p:cNvPr>
              <p:cNvSpPr txBox="1"/>
              <p:nvPr/>
            </p:nvSpPr>
            <p:spPr>
              <a:xfrm>
                <a:off x="693701" y="3244262"/>
                <a:ext cx="57211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𝜔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∗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𝑒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/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𝑒𝐵𝐿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-electron diamagnetic drift frequency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4BB414-C009-DFB3-E7B3-4427176CE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701" y="3244262"/>
                <a:ext cx="5721168" cy="369332"/>
              </a:xfrm>
              <a:prstGeom prst="rect">
                <a:avLst/>
              </a:prstGeom>
              <a:blipFill>
                <a:blip r:embed="rId5"/>
                <a:stretch>
                  <a:fillRect t="-1639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518CAC-DB22-AEF6-6FB3-005513D7D605}"/>
                  </a:ext>
                </a:extLst>
              </p:cNvPr>
              <p:cNvSpPr txBox="1"/>
              <p:nvPr/>
            </p:nvSpPr>
            <p:spPr>
              <a:xfrm>
                <a:off x="679632" y="3715760"/>
                <a:ext cx="37238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𝜔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/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- E×B drift frequency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518CAC-DB22-AEF6-6FB3-005513D7D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32" y="3715760"/>
                <a:ext cx="3723891" cy="369332"/>
              </a:xfrm>
              <a:prstGeom prst="rect">
                <a:avLst/>
              </a:prstGeom>
              <a:blipFill>
                <a:blip r:embed="rId6"/>
                <a:stretch>
                  <a:fillRect t="-166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76E588-F984-E79A-3231-AAD3E8CB520B}"/>
                  </a:ext>
                </a:extLst>
              </p:cNvPr>
              <p:cNvSpPr txBox="1"/>
              <p:nvPr/>
            </p:nvSpPr>
            <p:spPr>
              <a:xfrm>
                <a:off x="679632" y="4243844"/>
                <a:ext cx="3723891" cy="427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/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𝐴𝑟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- ion sound speed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76E588-F984-E79A-3231-AAD3E8CB5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32" y="4243844"/>
                <a:ext cx="3723891" cy="427746"/>
              </a:xfrm>
              <a:prstGeom prst="rect">
                <a:avLst/>
              </a:prstGeom>
              <a:blipFill>
                <a:blip r:embed="rId7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bject 4">
            <a:extLst>
              <a:ext uri="{FF2B5EF4-FFF2-40B4-BE49-F238E27FC236}">
                <a16:creationId xmlns:a16="http://schemas.microsoft.com/office/drawing/2014/main" id="{9E7EF5DE-D84E-852B-E8AB-8DFF115489B9}"/>
              </a:ext>
            </a:extLst>
          </p:cNvPr>
          <p:cNvSpPr/>
          <p:nvPr/>
        </p:nvSpPr>
        <p:spPr>
          <a:xfrm>
            <a:off x="6477091" y="1783038"/>
            <a:ext cx="4815614" cy="4238067"/>
          </a:xfrm>
          <a:prstGeom prst="rect">
            <a:avLst/>
          </a:prstGeom>
          <a:blipFill>
            <a:blip r:embed="rId8" cstate="print"/>
            <a:stretch>
              <a:fillRect l="-4894" r="-9919"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E3A830-0318-0D8B-DBF9-92AD89F01ACF}"/>
                  </a:ext>
                </a:extLst>
              </p:cNvPr>
              <p:cNvSpPr txBox="1"/>
              <p:nvPr/>
            </p:nvSpPr>
            <p:spPr>
              <a:xfrm>
                <a:off x="6414869" y="1106630"/>
                <a:ext cx="560609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For simplicity, assuming no ion flow: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𝑣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=0, 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          the MSHI instability growth rate</a:t>
                </a:r>
                <a:r>
                  <a:rPr kumimoji="0" lang="en-US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2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E3A830-0318-0D8B-DBF9-92AD89F01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869" y="1106630"/>
                <a:ext cx="5606092" cy="707886"/>
              </a:xfrm>
              <a:prstGeom prst="rect">
                <a:avLst/>
              </a:prstGeom>
              <a:blipFill>
                <a:blip r:embed="rId9"/>
                <a:stretch>
                  <a:fillRect l="-1087" t="-4310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AEE2A53-B9D4-A765-570B-FB69E1AC0C82}"/>
              </a:ext>
            </a:extLst>
          </p:cNvPr>
          <p:cNvSpPr txBox="1"/>
          <p:nvPr/>
        </p:nvSpPr>
        <p:spPr>
          <a:xfrm>
            <a:off x="407963" y="1133758"/>
            <a:ext cx="3967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Dispersion relation of MSHI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079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8049" y="-60960"/>
            <a:ext cx="12410049" cy="759183"/>
          </a:xfrm>
        </p:spPr>
        <p:txBody>
          <a:bodyPr vert="horz" wrap="square" lIns="48768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Suppression of spoke oscillations with electron collecting boundary</a:t>
            </a:r>
          </a:p>
        </p:txBody>
      </p:sp>
      <p:sp>
        <p:nvSpPr>
          <p:cNvPr id="3" name="object 4"/>
          <p:cNvSpPr>
            <a:spLocks noChangeAspect="1"/>
          </p:cNvSpPr>
          <p:nvPr/>
        </p:nvSpPr>
        <p:spPr>
          <a:xfrm>
            <a:off x="2183255" y="1373733"/>
            <a:ext cx="6280857" cy="51206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707" y="889951"/>
            <a:ext cx="10569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Oscillations of the plasma density (probe measurements) with different boundaries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651D80-C2B5-FA9E-5114-CD84E673D921}"/>
              </a:ext>
            </a:extLst>
          </p:cNvPr>
          <p:cNvCxnSpPr/>
          <p:nvPr/>
        </p:nvCxnSpPr>
        <p:spPr>
          <a:xfrm>
            <a:off x="0" y="614550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1A091D9-43C7-37D3-D741-AFF17521D1FD}"/>
              </a:ext>
            </a:extLst>
          </p:cNvPr>
          <p:cNvSpPr txBox="1">
            <a:spLocks/>
          </p:cNvSpPr>
          <p:nvPr/>
        </p:nvSpPr>
        <p:spPr bwMode="auto">
          <a:xfrm>
            <a:off x="11530240" y="6379326"/>
            <a:ext cx="457200" cy="27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214144-D3FB-DD7C-ABB1-85EDFEEA0800}"/>
              </a:ext>
            </a:extLst>
          </p:cNvPr>
          <p:cNvSpPr txBox="1"/>
          <p:nvPr/>
        </p:nvSpPr>
        <p:spPr>
          <a:xfrm>
            <a:off x="7429149" y="6278637"/>
            <a:ext cx="42466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1" u="none" strike="noStrike" kern="120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Rodriguez et al., </a:t>
            </a:r>
            <a:r>
              <a:rPr kumimoji="0" lang="es-ES" sz="1400" b="0" i="1" u="none" strike="noStrike" kern="1200" cap="none" spc="13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Phys</a:t>
            </a:r>
            <a:r>
              <a:rPr kumimoji="0" lang="es-ES" sz="1400" b="0" i="1" u="none" strike="noStrike" kern="1200" cap="none" spc="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</a:t>
            </a:r>
            <a:r>
              <a:rPr kumimoji="0" lang="es-ES" sz="1400" b="0" i="1" u="none" strike="noStrike" kern="1200" cap="none" spc="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Plasmas </a:t>
            </a:r>
            <a:r>
              <a:rPr kumimoji="0" lang="es-ES" sz="1400" b="1" i="1" u="none" strike="noStrike" kern="1200" cap="none" spc="-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26</a:t>
            </a:r>
            <a:r>
              <a:rPr kumimoji="0" lang="es-ES" sz="1400" b="0" i="1" u="none" strike="noStrike" kern="1200" cap="none" spc="-7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(2019)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Chopra and YR, Appl. Phys. Lett. 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126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(2025)</a:t>
            </a:r>
          </a:p>
        </p:txBody>
      </p:sp>
    </p:spTree>
    <p:extLst>
      <p:ext uri="{BB962C8B-B14F-4D97-AF65-F5344CB8AC3E}">
        <p14:creationId xmlns:p14="http://schemas.microsoft.com/office/powerpoint/2010/main" val="3553993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555954-C279-DBBD-7007-C035A03071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8308A6-2FE0-72FE-4EA7-4BEFE77BF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562" y="1068144"/>
            <a:ext cx="6657909" cy="509694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BBCFEC2-F1AC-6A2F-D154-3EB279894E38}"/>
              </a:ext>
            </a:extLst>
          </p:cNvPr>
          <p:cNvSpPr txBox="1">
            <a:spLocks/>
          </p:cNvSpPr>
          <p:nvPr/>
        </p:nvSpPr>
        <p:spPr>
          <a:xfrm>
            <a:off x="-218049" y="-60960"/>
            <a:ext cx="12410049" cy="759183"/>
          </a:xfrm>
          <a:prstGeom prst="rect">
            <a:avLst/>
          </a:prstGeom>
        </p:spPr>
        <p:txBody>
          <a:bodyPr vert="horz" wrap="square" lIns="48768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b="1" kern="0" dirty="0">
                <a:latin typeface="Segoe UI" panose="020B0502040204020203" pitchFamily="34" charset="0"/>
                <a:cs typeface="Segoe UI" panose="020B0502040204020203" pitchFamily="34" charset="0"/>
              </a:rPr>
              <a:t>Photoluminescence signal after exposure to a quiet plasma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C1FA03-6A6A-01E2-E197-2392CE3CF941}"/>
              </a:ext>
            </a:extLst>
          </p:cNvPr>
          <p:cNvCxnSpPr/>
          <p:nvPr/>
        </p:nvCxnSpPr>
        <p:spPr>
          <a:xfrm>
            <a:off x="0" y="614550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254387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94D7A-FE2F-D93B-5FA5-2D8ADAFAD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248ABAFB-5208-5839-7D65-136EE8688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176" y="-47201"/>
            <a:ext cx="54141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Concluding remarks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943B6808-84C1-4392-8C50-2D34C273754D}"/>
              </a:ext>
            </a:extLst>
          </p:cNvPr>
          <p:cNvSpPr txBox="1">
            <a:spLocks/>
          </p:cNvSpPr>
          <p:nvPr/>
        </p:nvSpPr>
        <p:spPr>
          <a:xfrm>
            <a:off x="11734800" y="6513096"/>
            <a:ext cx="457200" cy="2769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91425" bIns="45700" rtlCol="0" anchor="b" anchorCtr="0">
            <a:spAutoFit/>
          </a:bodyPr>
          <a:lstStyle>
            <a:defPPr>
              <a:defRPr lang="en-US"/>
            </a:defPPr>
            <a:lvl1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Georgi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Georgi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B5969B-0972-A8C6-9A75-31E94B8F0D7A}"/>
              </a:ext>
            </a:extLst>
          </p:cNvPr>
          <p:cNvSpPr txBox="1"/>
          <p:nvPr/>
        </p:nvSpPr>
        <p:spPr>
          <a:xfrm>
            <a:off x="475009" y="945138"/>
            <a:ext cx="1140266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Plasma-induced damage of 2D WS</a:t>
            </a:r>
            <a:r>
              <a:rPr lang="en-US" sz="2200" baseline="-25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observed for ion energies much lower than sputtering yield of sulfur atoms (10x).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Plausible mechanisms are related to:  </a:t>
            </a:r>
          </a:p>
          <a:p>
            <a:pPr marL="800100" lvl="1" indent="-342900">
              <a:spcAft>
                <a:spcPts val="1200"/>
              </a:spcAft>
              <a:buFontTx/>
              <a:buChar char="-"/>
              <a:defRPr/>
            </a:pP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plasma-chemical reactions such as oxidation by residual impurities (e.g. water)</a:t>
            </a:r>
          </a:p>
          <a:p>
            <a:pPr marL="800100" lvl="1" indent="-342900">
              <a:spcAft>
                <a:spcPts val="1200"/>
              </a:spcAft>
              <a:buFontTx/>
              <a:buChar char="-"/>
              <a:defRPr/>
            </a:pP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defects in MOCVD produced TMDs</a:t>
            </a:r>
          </a:p>
          <a:p>
            <a:pPr marL="800100" lvl="1" indent="-342900">
              <a:spcAft>
                <a:spcPts val="1800"/>
              </a:spcAft>
              <a:buFontTx/>
              <a:buChar char="-"/>
              <a:defRPr/>
            </a:pP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plasma oscillations and associated oscillations of the ion energy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Minimizing damage </a:t>
            </a:r>
          </a:p>
          <a:p>
            <a:pPr marL="800100" lvl="1" indent="-342900">
              <a:spcAft>
                <a:spcPts val="1200"/>
              </a:spcAft>
              <a:buFontTx/>
              <a:buChar char="-"/>
              <a:defRPr/>
            </a:pP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 minimizing the dose of plasma exposure and impurities in the reactor</a:t>
            </a:r>
          </a:p>
          <a:p>
            <a:pPr marL="800100" lvl="1" indent="-342900">
              <a:spcAft>
                <a:spcPts val="1800"/>
              </a:spcAft>
              <a:buFontTx/>
              <a:buChar char="-"/>
              <a:defRPr/>
            </a:pPr>
            <a:r>
              <a:rPr lang="en-US" sz="22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 mitigating oscillations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767072F-D058-CF98-1641-C608ABA797C6}"/>
              </a:ext>
            </a:extLst>
          </p:cNvPr>
          <p:cNvCxnSpPr/>
          <p:nvPr/>
        </p:nvCxnSpPr>
        <p:spPr>
          <a:xfrm>
            <a:off x="-13299" y="560769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2C16750-9ECC-DE34-A73A-88A286B11B6F}"/>
              </a:ext>
            </a:extLst>
          </p:cNvPr>
          <p:cNvSpPr txBox="1"/>
          <p:nvPr/>
        </p:nvSpPr>
        <p:spPr>
          <a:xfrm>
            <a:off x="475009" y="5553994"/>
            <a:ext cx="115463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Next: controlled removal of sulfur utilizing halogenated surfaces exposed to cold plasma, and dissoative electron attachment (i.e. formation of negative halide ion).</a:t>
            </a:r>
          </a:p>
        </p:txBody>
      </p:sp>
    </p:spTree>
    <p:extLst>
      <p:ext uri="{BB962C8B-B14F-4D97-AF65-F5344CB8AC3E}">
        <p14:creationId xmlns:p14="http://schemas.microsoft.com/office/powerpoint/2010/main" val="341035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290321" y="48435"/>
            <a:ext cx="9547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Acknowledgement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1D5E79-3B9F-4F01-A271-948D45DE3A82}"/>
              </a:ext>
            </a:extLst>
          </p:cNvPr>
          <p:cNvSpPr txBox="1"/>
          <p:nvPr/>
        </p:nvSpPr>
        <p:spPr>
          <a:xfrm>
            <a:off x="203573" y="1056723"/>
            <a:ext cx="117207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 defTabSz="914377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  <a:sym typeface="Symbol" panose="05050102010706020507" pitchFamily="18" charset="2"/>
              </a:rPr>
              <a:t>Research is based upon work supported by the U.S. Department of Energy, Office of Science, Fusion Energy Sciences and Basic Energy Sciences, as part of the Extreme Lithography &amp; Materials Innovation Center (ELMIC), a Microelectronics Science Research Center (MSRC) through the Plasma-enabled 2D Materials project at the Princeton Plasma Physics Laboratory (PPPL), under contract number No.DEAC02-09CH11466.</a:t>
            </a:r>
          </a:p>
          <a:p>
            <a:pPr marL="342882" indent="-342882" defTabSz="914377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0000FF"/>
                </a:solidFill>
                <a:latin typeface="Segoe UI" panose="020B0502040204020203" pitchFamily="34" charset="0"/>
                <a:cs typeface="Segoe UI" panose="020B0502040204020203" pitchFamily="34" charset="0"/>
                <a:sym typeface="Symbol" panose="05050102010706020507" pitchFamily="18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http://elmic.ppp.gov</a:t>
            </a:r>
            <a:r>
              <a:rPr lang="en-US" sz="2400" b="1" dirty="0">
                <a:solidFill>
                  <a:srgbClr val="0000FF"/>
                </a:solidFill>
                <a:latin typeface="Segoe UI" panose="020B0502040204020203" pitchFamily="34" charset="0"/>
                <a:cs typeface="Segoe UI" panose="020B0502040204020203" pitchFamily="34" charset="0"/>
                <a:sym typeface="Symbol" panose="05050102010706020507" pitchFamily="18" charset="2"/>
              </a:rPr>
              <a:t>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6AFE746-8652-C77C-63A9-26BDB99CECBF}"/>
              </a:ext>
            </a:extLst>
          </p:cNvPr>
          <p:cNvCxnSpPr/>
          <p:nvPr/>
        </p:nvCxnSpPr>
        <p:spPr>
          <a:xfrm>
            <a:off x="-13299" y="614551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E2751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CEB658DF-4994-2335-09F5-613FB18E318B}"/>
              </a:ext>
            </a:extLst>
          </p:cNvPr>
          <p:cNvSpPr txBox="1">
            <a:spLocks/>
          </p:cNvSpPr>
          <p:nvPr/>
        </p:nvSpPr>
        <p:spPr bwMode="auto">
          <a:xfrm>
            <a:off x="11530240" y="6379327"/>
            <a:ext cx="457200" cy="27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/>
            <a:fld id="{00000000-1234-1234-1234-123412341234}" type="slidenum">
              <a:rPr lang="en-US" sz="12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pPr defTabSz="914377"/>
              <a:t>25</a:t>
            </a:fld>
            <a:endParaRPr lang="en-US" sz="12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3" name="Picture 2" descr="A logo of a molecule&#10;&#10;Description automatically generated">
            <a:extLst>
              <a:ext uri="{FF2B5EF4-FFF2-40B4-BE49-F238E27FC236}">
                <a16:creationId xmlns:a16="http://schemas.microsoft.com/office/drawing/2014/main" id="{70048B6F-E743-BDE2-144B-2312FD9C82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3" y="5958095"/>
            <a:ext cx="1374156" cy="8229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B292E3-6FC6-BAD8-A5EA-28CDCE76A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33033" r="16084" b="31536"/>
          <a:stretch>
            <a:fillRect/>
          </a:stretch>
        </p:blipFill>
        <p:spPr>
          <a:xfrm>
            <a:off x="10389618" y="6217920"/>
            <a:ext cx="1802383" cy="64008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A30FB-23A5-2B25-5F6C-824DE87EC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  <a:defRPr/>
            </a:pPr>
            <a:fld id="{2C57CBEC-96D4-45A7-96D2-09F8D3986489}" type="slidenum">
              <a:rPr lang="en-US" kern="0">
                <a:solidFill>
                  <a:srgbClr val="000000"/>
                </a:solidFill>
                <a:latin typeface="Times New Roman"/>
                <a:cs typeface="Arial"/>
                <a:sym typeface="Arial"/>
              </a:rPr>
              <a:pPr defTabSz="1219170">
                <a:buClr>
                  <a:srgbClr val="000000"/>
                </a:buClr>
                <a:defRPr/>
              </a:pPr>
              <a:t>25</a:t>
            </a:fld>
            <a:endParaRPr lang="en-US" kern="0">
              <a:solidFill>
                <a:srgbClr val="000000"/>
              </a:solidFill>
              <a:latin typeface="Times New Roman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7277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3D235-D25F-FB61-73B4-DE2B0502B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E01101-B1F8-7675-8EB4-F5BA24070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2C57CBEC-96D4-45A7-96D2-09F8D3986489}" type="slidenum">
              <a:rPr kumimoji="0" lang="en-US" sz="1333" b="1" i="0" u="none" strike="noStrike" kern="1200" cap="none" spc="0" normalizeH="0" baseline="0" noProof="0" smtClean="0">
                <a:ln>
                  <a:noFill/>
                </a:ln>
                <a:solidFill>
                  <a:srgbClr val="445256"/>
                </a:solidFill>
                <a:effectLst/>
                <a:uLnTx/>
                <a:uFillTx/>
                <a:latin typeface="Georgia"/>
                <a:sym typeface="Georgi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26</a:t>
            </a:fld>
            <a:endParaRPr kumimoji="0" lang="en-US" sz="1333" b="1" i="0" u="none" strike="noStrike" kern="1200" cap="none" spc="0" normalizeH="0" baseline="0" noProof="0">
              <a:ln>
                <a:noFill/>
              </a:ln>
              <a:solidFill>
                <a:srgbClr val="445256"/>
              </a:solidFill>
              <a:effectLst/>
              <a:uLnTx/>
              <a:uFillTx/>
              <a:latin typeface="Georgia"/>
              <a:sym typeface="Georgia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93A5D3B0-5B16-E188-ACE4-78A5D6FDA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88" y="-20016"/>
            <a:ext cx="1205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MSRC project: Plasma-enabled 2D Materials (PlasMat2D)</a:t>
            </a: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615599D2-C0BF-6A60-BB78-A2FC49B14D3A}"/>
              </a:ext>
            </a:extLst>
          </p:cNvPr>
          <p:cNvSpPr/>
          <p:nvPr/>
        </p:nvSpPr>
        <p:spPr>
          <a:xfrm>
            <a:off x="8177169" y="942138"/>
            <a:ext cx="1929384" cy="574045"/>
          </a:xfrm>
          <a:prstGeom prst="rect">
            <a:avLst/>
          </a:prstGeom>
          <a:solidFill>
            <a:srgbClr val="1E6FAE"/>
          </a:solidFill>
          <a:ln>
            <a:solidFill>
              <a:srgbClr val="1E6FAE">
                <a:alpha val="0"/>
              </a:srgbClr>
            </a:solidFill>
          </a:ln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Aptos" pitchFamily="34" charset="-122"/>
                <a:cs typeface="Segoe UI" panose="020B0502040204020203" pitchFamily="34" charset="0"/>
              </a:rPr>
              <a:t>6 institutions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A74D4CBE-D748-9A3E-ED47-9078316F744B}"/>
              </a:ext>
            </a:extLst>
          </p:cNvPr>
          <p:cNvSpPr/>
          <p:nvPr/>
        </p:nvSpPr>
        <p:spPr>
          <a:xfrm>
            <a:off x="10219521" y="935654"/>
            <a:ext cx="1925754" cy="574045"/>
          </a:xfrm>
          <a:prstGeom prst="rect">
            <a:avLst/>
          </a:prstGeom>
          <a:solidFill>
            <a:srgbClr val="2D8C67"/>
          </a:solidFill>
          <a:ln>
            <a:solidFill>
              <a:srgbClr val="2D8C67">
                <a:alpha val="0"/>
              </a:srgbClr>
            </a:solidFill>
          </a:ln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Aptos" pitchFamily="34" charset="-122"/>
                <a:cs typeface="Segoe UI" panose="020B0502040204020203" pitchFamily="34" charset="0"/>
              </a:rPr>
              <a:t>19 researchers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450E29-410E-2E0E-9FAA-D6EB8AEC0B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28" t="1463" r="12127" b="2586"/>
          <a:stretch>
            <a:fillRect/>
          </a:stretch>
        </p:blipFill>
        <p:spPr>
          <a:xfrm>
            <a:off x="6996649" y="5414001"/>
            <a:ext cx="589045" cy="84841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CD4D09E-FADF-6E82-7379-D93E2E33EED6}"/>
              </a:ext>
            </a:extLst>
          </p:cNvPr>
          <p:cNvGrpSpPr/>
          <p:nvPr/>
        </p:nvGrpSpPr>
        <p:grpSpPr>
          <a:xfrm>
            <a:off x="1265053" y="2409400"/>
            <a:ext cx="3654800" cy="2135930"/>
            <a:chOff x="2711689" y="2805287"/>
            <a:chExt cx="3654800" cy="2135930"/>
          </a:xfrm>
        </p:grpSpPr>
        <p:pic>
          <p:nvPicPr>
            <p:cNvPr id="15" name="Picture 14" descr="Mapping America: The Allure of the US Outline">
              <a:extLst>
                <a:ext uri="{FF2B5EF4-FFF2-40B4-BE49-F238E27FC236}">
                  <a16:creationId xmlns:a16="http://schemas.microsoft.com/office/drawing/2014/main" id="{8DEDE776-B156-F656-347A-74B51BF6A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23412"/>
            <a:stretch>
              <a:fillRect/>
            </a:stretch>
          </p:blipFill>
          <p:spPr>
            <a:xfrm>
              <a:off x="2952990" y="2805287"/>
              <a:ext cx="3413499" cy="205728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E8429E-B7FD-27EC-CED6-86E466109320}"/>
                </a:ext>
              </a:extLst>
            </p:cNvPr>
            <p:cNvSpPr/>
            <p:nvPr/>
          </p:nvSpPr>
          <p:spPr>
            <a:xfrm>
              <a:off x="2711689" y="4435223"/>
              <a:ext cx="1186057" cy="5059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7" name="Text Box 5">
            <a:extLst>
              <a:ext uri="{FF2B5EF4-FFF2-40B4-BE49-F238E27FC236}">
                <a16:creationId xmlns:a16="http://schemas.microsoft.com/office/drawing/2014/main" id="{04ADD978-03D8-C527-D908-82FEB9ED7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077" y="3431045"/>
            <a:ext cx="6315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742950" indent="-285750" algn="ctr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Yerbolat Ussenov 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B59CC4-76C2-611B-A01D-8917636B290D}"/>
              </a:ext>
            </a:extLst>
          </p:cNvPr>
          <p:cNvSpPr txBox="1"/>
          <p:nvPr/>
        </p:nvSpPr>
        <p:spPr>
          <a:xfrm>
            <a:off x="6014124" y="4851528"/>
            <a:ext cx="115981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Igor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Kaganovich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Thrust 2 Lead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4DB433-8792-2006-3861-8169417B31F1}"/>
              </a:ext>
            </a:extLst>
          </p:cNvPr>
          <p:cNvSpPr txBox="1"/>
          <p:nvPr/>
        </p:nvSpPr>
        <p:spPr>
          <a:xfrm>
            <a:off x="8533383" y="3431045"/>
            <a:ext cx="821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Barry Rand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Co-Director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4A7BA2-F5E6-DABE-0721-78B991D4109F}"/>
              </a:ext>
            </a:extLst>
          </p:cNvPr>
          <p:cNvSpPr txBox="1"/>
          <p:nvPr/>
        </p:nvSpPr>
        <p:spPr>
          <a:xfrm>
            <a:off x="8663503" y="6244759"/>
            <a:ext cx="583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Alice Kunin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2AE543-2CC7-09A4-44AE-93EE02E565B4}"/>
              </a:ext>
            </a:extLst>
          </p:cNvPr>
          <p:cNvSpPr txBox="1"/>
          <p:nvPr/>
        </p:nvSpPr>
        <p:spPr>
          <a:xfrm>
            <a:off x="2007473" y="5350022"/>
            <a:ext cx="719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Vincent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Donnelly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780041-550B-85E0-BBE9-3764E0DE4240}"/>
              </a:ext>
            </a:extLst>
          </p:cNvPr>
          <p:cNvSpPr txBox="1"/>
          <p:nvPr/>
        </p:nvSpPr>
        <p:spPr>
          <a:xfrm>
            <a:off x="8531417" y="4873112"/>
            <a:ext cx="839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David Graves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Thrust 3 Lead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E1F418-F881-66CB-A2EE-34353043B9A4}"/>
              </a:ext>
            </a:extLst>
          </p:cNvPr>
          <p:cNvSpPr txBox="1"/>
          <p:nvPr/>
        </p:nvSpPr>
        <p:spPr>
          <a:xfrm>
            <a:off x="2049829" y="1940001"/>
            <a:ext cx="635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 Kushner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72EF12-3B90-51FB-986F-3302BCFB8DC3}"/>
              </a:ext>
            </a:extLst>
          </p:cNvPr>
          <p:cNvSpPr txBox="1"/>
          <p:nvPr/>
        </p:nvSpPr>
        <p:spPr>
          <a:xfrm>
            <a:off x="727321" y="3045701"/>
            <a:ext cx="582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Jane Chang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24728D-C53F-79B2-A078-7A1204DB9FD3}"/>
              </a:ext>
            </a:extLst>
          </p:cNvPr>
          <p:cNvSpPr txBox="1"/>
          <p:nvPr/>
        </p:nvSpPr>
        <p:spPr>
          <a:xfrm>
            <a:off x="6158489" y="6243214"/>
            <a:ext cx="9038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Saien Xie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Thrust 1 Lead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83F426-7874-D82C-F33B-A4B7F7BEA4D4}"/>
              </a:ext>
            </a:extLst>
          </p:cNvPr>
          <p:cNvSpPr txBox="1"/>
          <p:nvPr/>
        </p:nvSpPr>
        <p:spPr>
          <a:xfrm>
            <a:off x="6168283" y="3431045"/>
            <a:ext cx="82165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Yevgeny Raitses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Director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39226A7-2EFD-AA3C-3A45-116326DD1C5C}"/>
              </a:ext>
            </a:extLst>
          </p:cNvPr>
          <p:cNvGrpSpPr/>
          <p:nvPr/>
        </p:nvGrpSpPr>
        <p:grpSpPr>
          <a:xfrm>
            <a:off x="707455" y="2247236"/>
            <a:ext cx="622456" cy="850047"/>
            <a:chOff x="2008470" y="2694179"/>
            <a:chExt cx="622456" cy="850047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D516BB1-9B3F-B6CA-F7B4-A151DEA39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28336" y="2702556"/>
              <a:ext cx="582724" cy="823738"/>
            </a:xfrm>
            <a:prstGeom prst="rect">
              <a:avLst/>
            </a:prstGeom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D6F9FFF-FDA2-BD46-58D8-760B32EE0E48}"/>
                </a:ext>
              </a:extLst>
            </p:cNvPr>
            <p:cNvGrpSpPr/>
            <p:nvPr/>
          </p:nvGrpSpPr>
          <p:grpSpPr>
            <a:xfrm>
              <a:off x="2008470" y="2694179"/>
              <a:ext cx="622456" cy="850047"/>
              <a:chOff x="1102307" y="2749804"/>
              <a:chExt cx="622456" cy="850047"/>
            </a:xfrm>
          </p:grpSpPr>
          <p:sp>
            <p:nvSpPr>
              <p:cNvPr id="30" name="Right Triangle 29">
                <a:extLst>
                  <a:ext uri="{FF2B5EF4-FFF2-40B4-BE49-F238E27FC236}">
                    <a16:creationId xmlns:a16="http://schemas.microsoft.com/office/drawing/2014/main" id="{EA267541-8BD4-EBDC-9C68-47CCC845BDA0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" name="Right Triangle 30">
                <a:extLst>
                  <a:ext uri="{FF2B5EF4-FFF2-40B4-BE49-F238E27FC236}">
                    <a16:creationId xmlns:a16="http://schemas.microsoft.com/office/drawing/2014/main" id="{0FFA2903-CEA6-9995-932C-7543BDCD5F6F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" name="Right Triangle 31">
                <a:extLst>
                  <a:ext uri="{FF2B5EF4-FFF2-40B4-BE49-F238E27FC236}">
                    <a16:creationId xmlns:a16="http://schemas.microsoft.com/office/drawing/2014/main" id="{35AA3B4B-C9AC-6BF6-267E-62F786E1DB31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" name="Right Triangle 32">
                <a:extLst>
                  <a:ext uri="{FF2B5EF4-FFF2-40B4-BE49-F238E27FC236}">
                    <a16:creationId xmlns:a16="http://schemas.microsoft.com/office/drawing/2014/main" id="{F9951421-CC5D-AFE1-AE75-26B93C273445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AB036242-E045-7453-3C5E-D2432E784602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54986D0-3B07-8BE9-D627-FEAD20644004}"/>
              </a:ext>
            </a:extLst>
          </p:cNvPr>
          <p:cNvGrpSpPr/>
          <p:nvPr/>
        </p:nvGrpSpPr>
        <p:grpSpPr>
          <a:xfrm>
            <a:off x="707455" y="3415949"/>
            <a:ext cx="622456" cy="850047"/>
            <a:chOff x="1961781" y="3607540"/>
            <a:chExt cx="622456" cy="850047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440A7040-78E1-8E89-3FF9-9FA34B051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82816" y="3623591"/>
              <a:ext cx="584924" cy="823738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5D7D0CF-A8EB-DE27-0F00-B75485911E60}"/>
                </a:ext>
              </a:extLst>
            </p:cNvPr>
            <p:cNvGrpSpPr/>
            <p:nvPr/>
          </p:nvGrpSpPr>
          <p:grpSpPr>
            <a:xfrm>
              <a:off x="1961781" y="3607540"/>
              <a:ext cx="622456" cy="850047"/>
              <a:chOff x="1102307" y="2749804"/>
              <a:chExt cx="622456" cy="850047"/>
            </a:xfrm>
          </p:grpSpPr>
          <p:sp>
            <p:nvSpPr>
              <p:cNvPr id="38" name="Right Triangle 37">
                <a:extLst>
                  <a:ext uri="{FF2B5EF4-FFF2-40B4-BE49-F238E27FC236}">
                    <a16:creationId xmlns:a16="http://schemas.microsoft.com/office/drawing/2014/main" id="{62B0C4AE-7415-19E6-BD7A-BD8C14B7A8C4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Right Triangle 38">
                <a:extLst>
                  <a:ext uri="{FF2B5EF4-FFF2-40B4-BE49-F238E27FC236}">
                    <a16:creationId xmlns:a16="http://schemas.microsoft.com/office/drawing/2014/main" id="{6C46270C-C081-5558-C33C-AC3628C26403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Right Triangle 39">
                <a:extLst>
                  <a:ext uri="{FF2B5EF4-FFF2-40B4-BE49-F238E27FC236}">
                    <a16:creationId xmlns:a16="http://schemas.microsoft.com/office/drawing/2014/main" id="{701E9BF3-129C-946B-B980-DC29C40AAC4F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" name="Right Triangle 40">
                <a:extLst>
                  <a:ext uri="{FF2B5EF4-FFF2-40B4-BE49-F238E27FC236}">
                    <a16:creationId xmlns:a16="http://schemas.microsoft.com/office/drawing/2014/main" id="{72D46A32-F280-4ADB-5925-EF74A5A1EE02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8C5B38E9-9FDD-79C9-3375-0A4CD2E6CC3C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4D294DF-DC03-3154-4748-C5757CDAFF20}"/>
              </a:ext>
            </a:extLst>
          </p:cNvPr>
          <p:cNvGrpSpPr/>
          <p:nvPr/>
        </p:nvGrpSpPr>
        <p:grpSpPr>
          <a:xfrm>
            <a:off x="707455" y="4532543"/>
            <a:ext cx="622456" cy="850047"/>
            <a:chOff x="1974184" y="4534784"/>
            <a:chExt cx="622456" cy="850047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8E5CF06-A9C7-4CBA-B507-0312D73EC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" r="5890"/>
            <a:stretch>
              <a:fillRect/>
            </a:stretch>
          </p:blipFill>
          <p:spPr>
            <a:xfrm>
              <a:off x="1993434" y="4551557"/>
              <a:ext cx="582724" cy="830625"/>
            </a:xfrm>
            <a:prstGeom prst="rect">
              <a:avLst/>
            </a:prstGeom>
          </p:spPr>
        </p:pic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F410E50-2BF3-6577-172F-BD20383D3CFF}"/>
                </a:ext>
              </a:extLst>
            </p:cNvPr>
            <p:cNvGrpSpPr/>
            <p:nvPr/>
          </p:nvGrpSpPr>
          <p:grpSpPr>
            <a:xfrm>
              <a:off x="1974184" y="4534784"/>
              <a:ext cx="622456" cy="850047"/>
              <a:chOff x="1102307" y="2749804"/>
              <a:chExt cx="622456" cy="850047"/>
            </a:xfrm>
          </p:grpSpPr>
          <p:sp>
            <p:nvSpPr>
              <p:cNvPr id="46" name="Right Triangle 45">
                <a:extLst>
                  <a:ext uri="{FF2B5EF4-FFF2-40B4-BE49-F238E27FC236}">
                    <a16:creationId xmlns:a16="http://schemas.microsoft.com/office/drawing/2014/main" id="{7245D7C3-F974-F5F5-E660-30C59866455C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Right Triangle 46">
                <a:extLst>
                  <a:ext uri="{FF2B5EF4-FFF2-40B4-BE49-F238E27FC236}">
                    <a16:creationId xmlns:a16="http://schemas.microsoft.com/office/drawing/2014/main" id="{3EFEFDBA-B376-0F3D-A7DF-87570F9725A0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Right Triangle 47">
                <a:extLst>
                  <a:ext uri="{FF2B5EF4-FFF2-40B4-BE49-F238E27FC236}">
                    <a16:creationId xmlns:a16="http://schemas.microsoft.com/office/drawing/2014/main" id="{622B426A-A2CA-AB16-2422-43DC86D1B14A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Right Triangle 48">
                <a:extLst>
                  <a:ext uri="{FF2B5EF4-FFF2-40B4-BE49-F238E27FC236}">
                    <a16:creationId xmlns:a16="http://schemas.microsoft.com/office/drawing/2014/main" id="{DAE4476C-EC21-DD24-42DC-7F6633AC3C14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98AF931F-DBBC-CA6C-B5C0-16882DDCD41C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804D477-B8AD-34A8-14A4-1B6BCFAC583A}"/>
              </a:ext>
            </a:extLst>
          </p:cNvPr>
          <p:cNvGrpSpPr/>
          <p:nvPr/>
        </p:nvGrpSpPr>
        <p:grpSpPr>
          <a:xfrm>
            <a:off x="2056207" y="1137025"/>
            <a:ext cx="622456" cy="850047"/>
            <a:chOff x="3851892" y="1838646"/>
            <a:chExt cx="622456" cy="850047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22AB8A40-3D73-35C6-35EF-F58BBD87C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3908" t="8934" r="17652" b="9467"/>
            <a:stretch>
              <a:fillRect/>
            </a:stretch>
          </p:blipFill>
          <p:spPr>
            <a:xfrm>
              <a:off x="3866606" y="1851662"/>
              <a:ext cx="590110" cy="818660"/>
            </a:xfrm>
            <a:prstGeom prst="rect">
              <a:avLst/>
            </a:prstGeom>
          </p:spPr>
        </p:pic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6D30587-8F9F-8F57-4C8C-81A55678938F}"/>
                </a:ext>
              </a:extLst>
            </p:cNvPr>
            <p:cNvGrpSpPr/>
            <p:nvPr/>
          </p:nvGrpSpPr>
          <p:grpSpPr>
            <a:xfrm>
              <a:off x="3851892" y="1838646"/>
              <a:ext cx="622456" cy="850047"/>
              <a:chOff x="1102307" y="2749804"/>
              <a:chExt cx="622456" cy="850047"/>
            </a:xfrm>
          </p:grpSpPr>
          <p:sp>
            <p:nvSpPr>
              <p:cNvPr id="54" name="Right Triangle 53">
                <a:extLst>
                  <a:ext uri="{FF2B5EF4-FFF2-40B4-BE49-F238E27FC236}">
                    <a16:creationId xmlns:a16="http://schemas.microsoft.com/office/drawing/2014/main" id="{B631F5F3-26BE-A239-2E55-95057F5998ED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Right Triangle 54">
                <a:extLst>
                  <a:ext uri="{FF2B5EF4-FFF2-40B4-BE49-F238E27FC236}">
                    <a16:creationId xmlns:a16="http://schemas.microsoft.com/office/drawing/2014/main" id="{48F2C955-AE07-D13F-65F1-DBC7BDF1CAE3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Right Triangle 55">
                <a:extLst>
                  <a:ext uri="{FF2B5EF4-FFF2-40B4-BE49-F238E27FC236}">
                    <a16:creationId xmlns:a16="http://schemas.microsoft.com/office/drawing/2014/main" id="{DDD2B2C9-DE8A-B3F3-AF43-870949DAC960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Right Triangle 56">
                <a:extLst>
                  <a:ext uri="{FF2B5EF4-FFF2-40B4-BE49-F238E27FC236}">
                    <a16:creationId xmlns:a16="http://schemas.microsoft.com/office/drawing/2014/main" id="{E5A3F1A7-642B-6E02-1017-60E02959B020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56DA2A28-54AF-1523-B201-5C5CE2B8C2F7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99C1DE7-95E6-210D-A0F4-B417A02E82C2}"/>
              </a:ext>
            </a:extLst>
          </p:cNvPr>
          <p:cNvGrpSpPr/>
          <p:nvPr/>
        </p:nvGrpSpPr>
        <p:grpSpPr>
          <a:xfrm>
            <a:off x="2727770" y="1137025"/>
            <a:ext cx="622456" cy="850047"/>
            <a:chOff x="2401134" y="1236575"/>
            <a:chExt cx="622456" cy="850047"/>
          </a:xfrm>
        </p:grpSpPr>
        <p:graphicFrame>
          <p:nvGraphicFramePr>
            <p:cNvPr id="60" name="Object 59">
              <a:extLst>
                <a:ext uri="{FF2B5EF4-FFF2-40B4-BE49-F238E27FC236}">
                  <a16:creationId xmlns:a16="http://schemas.microsoft.com/office/drawing/2014/main" id="{7A556A62-DCF4-29F9-6782-274BA9ACFF9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14588" y="1257451"/>
            <a:ext cx="600075" cy="811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" imgW="8678298" imgH="11743514" progId="">
                    <p:embed/>
                  </p:oleObj>
                </mc:Choice>
                <mc:Fallback>
                  <p:oleObj r:id="rId8" imgW="8678298" imgH="11743514" progId="">
                    <p:embed/>
                    <p:pic>
                      <p:nvPicPr>
                        <p:cNvPr id="60" name="Object 59">
                          <a:extLst>
                            <a:ext uri="{FF2B5EF4-FFF2-40B4-BE49-F238E27FC236}">
                              <a16:creationId xmlns:a16="http://schemas.microsoft.com/office/drawing/2014/main" id="{7A556A62-DCF4-29F9-6782-274BA9ACFF9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414588" y="1257451"/>
                          <a:ext cx="600075" cy="8112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62E462E4-9119-80D0-F3B5-93A50D06E7A2}"/>
                </a:ext>
              </a:extLst>
            </p:cNvPr>
            <p:cNvGrpSpPr/>
            <p:nvPr/>
          </p:nvGrpSpPr>
          <p:grpSpPr>
            <a:xfrm>
              <a:off x="2401134" y="1236575"/>
              <a:ext cx="622456" cy="850047"/>
              <a:chOff x="1102307" y="2749804"/>
              <a:chExt cx="622456" cy="850047"/>
            </a:xfrm>
          </p:grpSpPr>
          <p:sp>
            <p:nvSpPr>
              <p:cNvPr id="62" name="Right Triangle 61">
                <a:extLst>
                  <a:ext uri="{FF2B5EF4-FFF2-40B4-BE49-F238E27FC236}">
                    <a16:creationId xmlns:a16="http://schemas.microsoft.com/office/drawing/2014/main" id="{1E9E4AA7-219C-22D2-5A8C-424B7DAD9D6F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" name="Right Triangle 62">
                <a:extLst>
                  <a:ext uri="{FF2B5EF4-FFF2-40B4-BE49-F238E27FC236}">
                    <a16:creationId xmlns:a16="http://schemas.microsoft.com/office/drawing/2014/main" id="{B13958EF-0D78-D0FB-E607-A0F2539C8C05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" name="Right Triangle 63">
                <a:extLst>
                  <a:ext uri="{FF2B5EF4-FFF2-40B4-BE49-F238E27FC236}">
                    <a16:creationId xmlns:a16="http://schemas.microsoft.com/office/drawing/2014/main" id="{A145072A-10BB-128B-4109-CB51E5FE438E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" name="Right Triangle 64">
                <a:extLst>
                  <a:ext uri="{FF2B5EF4-FFF2-40B4-BE49-F238E27FC236}">
                    <a16:creationId xmlns:a16="http://schemas.microsoft.com/office/drawing/2014/main" id="{4C3027EB-7778-1587-42B7-CEA18124510E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3042C459-F413-CFCC-3B51-AE7E48E8DCD2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BCF5010-7B4C-6C12-3015-14DA5A49B807}"/>
              </a:ext>
            </a:extLst>
          </p:cNvPr>
          <p:cNvGrpSpPr/>
          <p:nvPr/>
        </p:nvGrpSpPr>
        <p:grpSpPr>
          <a:xfrm>
            <a:off x="4180645" y="870376"/>
            <a:ext cx="622456" cy="850047"/>
            <a:chOff x="6474762" y="1884083"/>
            <a:chExt cx="622456" cy="850047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5AFBCF45-3C35-4F02-5532-CEE394F65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8858" t="8954" r="18514" b="6634"/>
            <a:stretch>
              <a:fillRect/>
            </a:stretch>
          </p:blipFill>
          <p:spPr>
            <a:xfrm>
              <a:off x="6493307" y="1884083"/>
              <a:ext cx="599972" cy="831559"/>
            </a:xfrm>
            <a:prstGeom prst="rect">
              <a:avLst/>
            </a:prstGeom>
          </p:spPr>
        </p:pic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C79F083-59ED-2A7A-4B35-35E0DF314AD2}"/>
                </a:ext>
              </a:extLst>
            </p:cNvPr>
            <p:cNvGrpSpPr/>
            <p:nvPr/>
          </p:nvGrpSpPr>
          <p:grpSpPr>
            <a:xfrm>
              <a:off x="6474762" y="1884083"/>
              <a:ext cx="622456" cy="850047"/>
              <a:chOff x="1102307" y="2749804"/>
              <a:chExt cx="622456" cy="850047"/>
            </a:xfrm>
          </p:grpSpPr>
          <p:sp>
            <p:nvSpPr>
              <p:cNvPr id="70" name="Right Triangle 69">
                <a:extLst>
                  <a:ext uri="{FF2B5EF4-FFF2-40B4-BE49-F238E27FC236}">
                    <a16:creationId xmlns:a16="http://schemas.microsoft.com/office/drawing/2014/main" id="{826E94D3-8989-E0F1-C053-0ED23D35D7B4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" name="Right Triangle 70">
                <a:extLst>
                  <a:ext uri="{FF2B5EF4-FFF2-40B4-BE49-F238E27FC236}">
                    <a16:creationId xmlns:a16="http://schemas.microsoft.com/office/drawing/2014/main" id="{EF5F9E69-9B13-B5A0-530A-2F61B69AB728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" name="Right Triangle 71">
                <a:extLst>
                  <a:ext uri="{FF2B5EF4-FFF2-40B4-BE49-F238E27FC236}">
                    <a16:creationId xmlns:a16="http://schemas.microsoft.com/office/drawing/2014/main" id="{665B9523-9A07-FCC5-1E43-46F10A61129D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" name="Right Triangle 72">
                <a:extLst>
                  <a:ext uri="{FF2B5EF4-FFF2-40B4-BE49-F238E27FC236}">
                    <a16:creationId xmlns:a16="http://schemas.microsoft.com/office/drawing/2014/main" id="{CBC4E93E-06BE-121F-EF6E-3A990BCA27F5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D4207EFD-5C76-490E-3CFA-7F4DD6E7F39E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8230FF0-8C0C-693A-3682-9C44F512ED28}"/>
              </a:ext>
            </a:extLst>
          </p:cNvPr>
          <p:cNvGrpSpPr/>
          <p:nvPr/>
        </p:nvGrpSpPr>
        <p:grpSpPr>
          <a:xfrm>
            <a:off x="4875074" y="870376"/>
            <a:ext cx="622456" cy="850047"/>
            <a:chOff x="7351352" y="1884083"/>
            <a:chExt cx="622456" cy="850047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0F321B4D-A6C4-9B03-220A-CF6609F42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7972" r="12646" b="4305"/>
            <a:stretch>
              <a:fillRect/>
            </a:stretch>
          </p:blipFill>
          <p:spPr>
            <a:xfrm>
              <a:off x="7366338" y="1885723"/>
              <a:ext cx="599972" cy="829920"/>
            </a:xfrm>
            <a:prstGeom prst="rect">
              <a:avLst/>
            </a:prstGeom>
          </p:spPr>
        </p:pic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66636E76-D13B-10CE-0FCA-C8E329F870A6}"/>
                </a:ext>
              </a:extLst>
            </p:cNvPr>
            <p:cNvGrpSpPr/>
            <p:nvPr/>
          </p:nvGrpSpPr>
          <p:grpSpPr>
            <a:xfrm>
              <a:off x="7351352" y="1884083"/>
              <a:ext cx="622456" cy="850047"/>
              <a:chOff x="1102307" y="2749804"/>
              <a:chExt cx="622456" cy="850047"/>
            </a:xfrm>
          </p:grpSpPr>
          <p:sp>
            <p:nvSpPr>
              <p:cNvPr id="78" name="Right Triangle 77">
                <a:extLst>
                  <a:ext uri="{FF2B5EF4-FFF2-40B4-BE49-F238E27FC236}">
                    <a16:creationId xmlns:a16="http://schemas.microsoft.com/office/drawing/2014/main" id="{D3E61EA7-3B20-48A3-6B93-37C0217515E2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Right Triangle 78">
                <a:extLst>
                  <a:ext uri="{FF2B5EF4-FFF2-40B4-BE49-F238E27FC236}">
                    <a16:creationId xmlns:a16="http://schemas.microsoft.com/office/drawing/2014/main" id="{BB7D21C0-3B3F-2F84-6DD7-B3C91EF46C85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" name="Right Triangle 79">
                <a:extLst>
                  <a:ext uri="{FF2B5EF4-FFF2-40B4-BE49-F238E27FC236}">
                    <a16:creationId xmlns:a16="http://schemas.microsoft.com/office/drawing/2014/main" id="{6E86FE98-AE28-68C8-6CDB-654F6A50122B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" name="Right Triangle 80">
                <a:extLst>
                  <a:ext uri="{FF2B5EF4-FFF2-40B4-BE49-F238E27FC236}">
                    <a16:creationId xmlns:a16="http://schemas.microsoft.com/office/drawing/2014/main" id="{61FDF715-504A-8C96-A173-D35C4DD81E51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782A98E4-4C4E-ED30-D66C-7DBDB927F933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838209-7EEB-2CD7-F805-4BBE44E1FCA5}"/>
              </a:ext>
            </a:extLst>
          </p:cNvPr>
          <p:cNvGrpSpPr/>
          <p:nvPr/>
        </p:nvGrpSpPr>
        <p:grpSpPr>
          <a:xfrm>
            <a:off x="5554807" y="870376"/>
            <a:ext cx="622456" cy="850047"/>
            <a:chOff x="8227941" y="1884083"/>
            <a:chExt cx="622456" cy="850047"/>
          </a:xfrm>
        </p:grpSpPr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09493A62-2B88-F174-49DB-0BC37CB2B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6159" t="9515" b="2423"/>
            <a:stretch>
              <a:fillRect/>
            </a:stretch>
          </p:blipFill>
          <p:spPr>
            <a:xfrm>
              <a:off x="8243895" y="1897537"/>
              <a:ext cx="599972" cy="829184"/>
            </a:xfrm>
            <a:prstGeom prst="rect">
              <a:avLst/>
            </a:prstGeom>
          </p:spPr>
        </p:pic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6BA30A0-B235-F257-2439-B457987867E3}"/>
                </a:ext>
              </a:extLst>
            </p:cNvPr>
            <p:cNvGrpSpPr/>
            <p:nvPr/>
          </p:nvGrpSpPr>
          <p:grpSpPr>
            <a:xfrm>
              <a:off x="8227941" y="1884083"/>
              <a:ext cx="622456" cy="850047"/>
              <a:chOff x="1102307" y="2749804"/>
              <a:chExt cx="622456" cy="850047"/>
            </a:xfrm>
          </p:grpSpPr>
          <p:sp>
            <p:nvSpPr>
              <p:cNvPr id="86" name="Right Triangle 85">
                <a:extLst>
                  <a:ext uri="{FF2B5EF4-FFF2-40B4-BE49-F238E27FC236}">
                    <a16:creationId xmlns:a16="http://schemas.microsoft.com/office/drawing/2014/main" id="{67E5AE49-F313-4DFF-6AE6-D7E0544C598F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" name="Right Triangle 86">
                <a:extLst>
                  <a:ext uri="{FF2B5EF4-FFF2-40B4-BE49-F238E27FC236}">
                    <a16:creationId xmlns:a16="http://schemas.microsoft.com/office/drawing/2014/main" id="{54B519F3-4B7C-75A8-8E27-91900A72D2BA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" name="Right Triangle 87">
                <a:extLst>
                  <a:ext uri="{FF2B5EF4-FFF2-40B4-BE49-F238E27FC236}">
                    <a16:creationId xmlns:a16="http://schemas.microsoft.com/office/drawing/2014/main" id="{57DA85D8-4116-76BF-AFD1-25B3D011648D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" name="Right Triangle 88">
                <a:extLst>
                  <a:ext uri="{FF2B5EF4-FFF2-40B4-BE49-F238E27FC236}">
                    <a16:creationId xmlns:a16="http://schemas.microsoft.com/office/drawing/2014/main" id="{B4CA6AE0-871F-05D8-AD09-5162DE36FBED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28789F55-A276-3F3E-35C7-5BAE0F6605DA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DB1C33E-F9C3-F389-5DC9-3DF5FC41B418}"/>
              </a:ext>
            </a:extLst>
          </p:cNvPr>
          <p:cNvGrpSpPr/>
          <p:nvPr/>
        </p:nvGrpSpPr>
        <p:grpSpPr>
          <a:xfrm>
            <a:off x="2056207" y="4532543"/>
            <a:ext cx="622456" cy="850047"/>
            <a:chOff x="3156134" y="4947141"/>
            <a:chExt cx="622456" cy="850047"/>
          </a:xfrm>
        </p:grpSpPr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96ABFE37-D8C9-2C64-13D9-A267B5A85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8637" t="7701" r="17716" b="5779"/>
            <a:stretch>
              <a:fillRect/>
            </a:stretch>
          </p:blipFill>
          <p:spPr>
            <a:xfrm>
              <a:off x="3172830" y="4959928"/>
              <a:ext cx="605759" cy="825774"/>
            </a:xfrm>
            <a:prstGeom prst="rect">
              <a:avLst/>
            </a:prstGeom>
          </p:spPr>
        </p:pic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1E5EBB72-61FB-5D44-C2D8-C24A9DD58C56}"/>
                </a:ext>
              </a:extLst>
            </p:cNvPr>
            <p:cNvGrpSpPr/>
            <p:nvPr/>
          </p:nvGrpSpPr>
          <p:grpSpPr>
            <a:xfrm>
              <a:off x="3156134" y="4947141"/>
              <a:ext cx="622456" cy="850047"/>
              <a:chOff x="1102307" y="2749804"/>
              <a:chExt cx="622456" cy="850047"/>
            </a:xfrm>
          </p:grpSpPr>
          <p:sp>
            <p:nvSpPr>
              <p:cNvPr id="94" name="Right Triangle 93">
                <a:extLst>
                  <a:ext uri="{FF2B5EF4-FFF2-40B4-BE49-F238E27FC236}">
                    <a16:creationId xmlns:a16="http://schemas.microsoft.com/office/drawing/2014/main" id="{89A86040-1FE2-DBB1-904B-3DF5A222A5EC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" name="Right Triangle 94">
                <a:extLst>
                  <a:ext uri="{FF2B5EF4-FFF2-40B4-BE49-F238E27FC236}">
                    <a16:creationId xmlns:a16="http://schemas.microsoft.com/office/drawing/2014/main" id="{D0868C5B-CBAA-166C-C043-8D51EC979B8A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" name="Right Triangle 95">
                <a:extLst>
                  <a:ext uri="{FF2B5EF4-FFF2-40B4-BE49-F238E27FC236}">
                    <a16:creationId xmlns:a16="http://schemas.microsoft.com/office/drawing/2014/main" id="{9EA06678-3308-D6F0-7291-FDB2BA65ECE4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" name="Right Triangle 96">
                <a:extLst>
                  <a:ext uri="{FF2B5EF4-FFF2-40B4-BE49-F238E27FC236}">
                    <a16:creationId xmlns:a16="http://schemas.microsoft.com/office/drawing/2014/main" id="{9978AFE2-17D9-7F25-1D95-E6E3F851E228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D674000B-00A5-52ED-C9FD-C4F6E853DC2B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D8D596-1D95-D61E-89FF-801B802E18A8}"/>
              </a:ext>
            </a:extLst>
          </p:cNvPr>
          <p:cNvGrpSpPr/>
          <p:nvPr/>
        </p:nvGrpSpPr>
        <p:grpSpPr>
          <a:xfrm>
            <a:off x="2726302" y="4532543"/>
            <a:ext cx="626358" cy="850047"/>
            <a:chOff x="4015076" y="4959928"/>
            <a:chExt cx="626358" cy="850047"/>
          </a:xfrm>
        </p:grpSpPr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C1E64033-7BB6-A253-F542-E242FFB89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7994" b="1173"/>
            <a:stretch>
              <a:fillRect/>
            </a:stretch>
          </p:blipFill>
          <p:spPr>
            <a:xfrm>
              <a:off x="4023661" y="4977164"/>
              <a:ext cx="617773" cy="831809"/>
            </a:xfrm>
            <a:prstGeom prst="rect">
              <a:avLst/>
            </a:prstGeom>
          </p:spPr>
        </p:pic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09D492C-9D79-29D0-FC45-5E19D25049DF}"/>
                </a:ext>
              </a:extLst>
            </p:cNvPr>
            <p:cNvGrpSpPr/>
            <p:nvPr/>
          </p:nvGrpSpPr>
          <p:grpSpPr>
            <a:xfrm>
              <a:off x="4015076" y="4959928"/>
              <a:ext cx="622456" cy="850047"/>
              <a:chOff x="1102307" y="2749804"/>
              <a:chExt cx="622456" cy="850047"/>
            </a:xfrm>
          </p:grpSpPr>
          <p:sp>
            <p:nvSpPr>
              <p:cNvPr id="102" name="Right Triangle 101">
                <a:extLst>
                  <a:ext uri="{FF2B5EF4-FFF2-40B4-BE49-F238E27FC236}">
                    <a16:creationId xmlns:a16="http://schemas.microsoft.com/office/drawing/2014/main" id="{09F3DD67-3758-242C-519A-77BE4E0416FB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" name="Right Triangle 102">
                <a:extLst>
                  <a:ext uri="{FF2B5EF4-FFF2-40B4-BE49-F238E27FC236}">
                    <a16:creationId xmlns:a16="http://schemas.microsoft.com/office/drawing/2014/main" id="{2D9E957B-0637-797A-692E-50BCBE8EC60A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" name="Right Triangle 103">
                <a:extLst>
                  <a:ext uri="{FF2B5EF4-FFF2-40B4-BE49-F238E27FC236}">
                    <a16:creationId xmlns:a16="http://schemas.microsoft.com/office/drawing/2014/main" id="{A224FD86-A66C-4C1C-D511-3841CAED8305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" name="Right Triangle 104">
                <a:extLst>
                  <a:ext uri="{FF2B5EF4-FFF2-40B4-BE49-F238E27FC236}">
                    <a16:creationId xmlns:a16="http://schemas.microsoft.com/office/drawing/2014/main" id="{F58DA3DB-1E1D-38CA-C32B-88527B825EBF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CC15A660-315F-4A06-D0A1-6B65F9C0015B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53B6A4D-B238-D365-EBD2-9A150898BDDF}"/>
              </a:ext>
            </a:extLst>
          </p:cNvPr>
          <p:cNvGrpSpPr/>
          <p:nvPr/>
        </p:nvGrpSpPr>
        <p:grpSpPr>
          <a:xfrm>
            <a:off x="8634022" y="4035090"/>
            <a:ext cx="622456" cy="859410"/>
            <a:chOff x="6299776" y="4979859"/>
            <a:chExt cx="622456" cy="859410"/>
          </a:xfrm>
        </p:grpSpPr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403669E0-A40C-BE75-5D89-5961A1325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r="5701"/>
            <a:stretch>
              <a:fillRect/>
            </a:stretch>
          </p:blipFill>
          <p:spPr>
            <a:xfrm>
              <a:off x="6304047" y="4992178"/>
              <a:ext cx="616550" cy="847091"/>
            </a:xfrm>
            <a:prstGeom prst="rect">
              <a:avLst/>
            </a:prstGeom>
          </p:spPr>
        </p:pic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470A037-6490-6C8B-1DE0-F9246B420DC4}"/>
                </a:ext>
              </a:extLst>
            </p:cNvPr>
            <p:cNvGrpSpPr/>
            <p:nvPr/>
          </p:nvGrpSpPr>
          <p:grpSpPr>
            <a:xfrm>
              <a:off x="6299776" y="4979859"/>
              <a:ext cx="622456" cy="850047"/>
              <a:chOff x="1102307" y="2749804"/>
              <a:chExt cx="622456" cy="850047"/>
            </a:xfrm>
          </p:grpSpPr>
          <p:sp>
            <p:nvSpPr>
              <p:cNvPr id="110" name="Right Triangle 109">
                <a:extLst>
                  <a:ext uri="{FF2B5EF4-FFF2-40B4-BE49-F238E27FC236}">
                    <a16:creationId xmlns:a16="http://schemas.microsoft.com/office/drawing/2014/main" id="{59984D86-F64C-A963-BD4D-144E09B309E1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9933"/>
                  </a:solidFill>
                  <a:effectLst/>
                  <a:highlight>
                    <a:srgbClr val="00CC98"/>
                  </a:highlight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" name="Right Triangle 110">
                <a:extLst>
                  <a:ext uri="{FF2B5EF4-FFF2-40B4-BE49-F238E27FC236}">
                    <a16:creationId xmlns:a16="http://schemas.microsoft.com/office/drawing/2014/main" id="{96BB448F-6607-1C4A-8BB1-4AB27D779929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9933"/>
                  </a:solidFill>
                  <a:effectLst/>
                  <a:highlight>
                    <a:srgbClr val="00CC98"/>
                  </a:highlight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" name="Right Triangle 111">
                <a:extLst>
                  <a:ext uri="{FF2B5EF4-FFF2-40B4-BE49-F238E27FC236}">
                    <a16:creationId xmlns:a16="http://schemas.microsoft.com/office/drawing/2014/main" id="{7ADB6882-DDA2-54F7-4A1F-E732F35B8383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9933"/>
                  </a:solidFill>
                  <a:effectLst/>
                  <a:highlight>
                    <a:srgbClr val="00CC98"/>
                  </a:highlight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3" name="Right Triangle 112">
                <a:extLst>
                  <a:ext uri="{FF2B5EF4-FFF2-40B4-BE49-F238E27FC236}">
                    <a16:creationId xmlns:a16="http://schemas.microsoft.com/office/drawing/2014/main" id="{45EEE592-A71C-C812-D495-484861809B08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9933"/>
                  </a:solidFill>
                  <a:effectLst/>
                  <a:highlight>
                    <a:srgbClr val="00CC98"/>
                  </a:highlight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448203E4-70C1-B594-423B-A8E3D7C5CC74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rgbClr val="3399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9933"/>
                  </a:solidFill>
                  <a:effectLst/>
                  <a:highlight>
                    <a:srgbClr val="00CC98"/>
                  </a:highlight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3145EFA-24E0-4192-F367-96BE0C92D0C0}"/>
              </a:ext>
            </a:extLst>
          </p:cNvPr>
          <p:cNvGrpSpPr/>
          <p:nvPr/>
        </p:nvGrpSpPr>
        <p:grpSpPr>
          <a:xfrm>
            <a:off x="9323783" y="5427280"/>
            <a:ext cx="622456" cy="850047"/>
            <a:chOff x="6328079" y="4632093"/>
            <a:chExt cx="622456" cy="850047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97757866-F722-F7FC-6D26-A1BDE7C17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10918" r="7300"/>
            <a:stretch>
              <a:fillRect/>
            </a:stretch>
          </p:blipFill>
          <p:spPr>
            <a:xfrm>
              <a:off x="6347765" y="4632960"/>
              <a:ext cx="583550" cy="848418"/>
            </a:xfrm>
            <a:prstGeom prst="rect">
              <a:avLst/>
            </a:prstGeom>
          </p:spPr>
        </p:pic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BB336A4B-CBC2-D707-D7CE-5A35167F7D4E}"/>
                </a:ext>
              </a:extLst>
            </p:cNvPr>
            <p:cNvGrpSpPr/>
            <p:nvPr/>
          </p:nvGrpSpPr>
          <p:grpSpPr>
            <a:xfrm>
              <a:off x="6328079" y="4632093"/>
              <a:ext cx="622456" cy="850047"/>
              <a:chOff x="1102307" y="2749804"/>
              <a:chExt cx="622456" cy="850047"/>
            </a:xfrm>
          </p:grpSpPr>
          <p:sp>
            <p:nvSpPr>
              <p:cNvPr id="118" name="Right Triangle 117">
                <a:extLst>
                  <a:ext uri="{FF2B5EF4-FFF2-40B4-BE49-F238E27FC236}">
                    <a16:creationId xmlns:a16="http://schemas.microsoft.com/office/drawing/2014/main" id="{06A7871E-6EAD-FCE4-F7B1-95968506C23D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" name="Right Triangle 118">
                <a:extLst>
                  <a:ext uri="{FF2B5EF4-FFF2-40B4-BE49-F238E27FC236}">
                    <a16:creationId xmlns:a16="http://schemas.microsoft.com/office/drawing/2014/main" id="{1B297567-BB7C-0922-06CF-8853CD64226B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" name="Right Triangle 119">
                <a:extLst>
                  <a:ext uri="{FF2B5EF4-FFF2-40B4-BE49-F238E27FC236}">
                    <a16:creationId xmlns:a16="http://schemas.microsoft.com/office/drawing/2014/main" id="{14E4DFBA-36F2-4FF0-7BE4-C5E586024CBA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" name="Right Triangle 120">
                <a:extLst>
                  <a:ext uri="{FF2B5EF4-FFF2-40B4-BE49-F238E27FC236}">
                    <a16:creationId xmlns:a16="http://schemas.microsoft.com/office/drawing/2014/main" id="{B26BB240-A5E6-8306-A5E9-33979F82E66B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" name="Rectangle: Rounded Corners 121">
                <a:extLst>
                  <a:ext uri="{FF2B5EF4-FFF2-40B4-BE49-F238E27FC236}">
                    <a16:creationId xmlns:a16="http://schemas.microsoft.com/office/drawing/2014/main" id="{A70F694E-B7EE-C688-894B-E7D2F458421B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E0C4612-377E-0A7F-93AC-93D1072387AE}"/>
              </a:ext>
            </a:extLst>
          </p:cNvPr>
          <p:cNvGrpSpPr/>
          <p:nvPr/>
        </p:nvGrpSpPr>
        <p:grpSpPr>
          <a:xfrm>
            <a:off x="8644050" y="5427280"/>
            <a:ext cx="622456" cy="850047"/>
            <a:chOff x="7005289" y="4972584"/>
            <a:chExt cx="622456" cy="850047"/>
          </a:xfrm>
        </p:grpSpPr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3345A34A-58D7-E6BE-61A4-C6165D101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 l="13204" r="15535" b="6296"/>
            <a:stretch>
              <a:fillRect/>
            </a:stretch>
          </p:blipFill>
          <p:spPr>
            <a:xfrm>
              <a:off x="7007617" y="4972619"/>
              <a:ext cx="604762" cy="847091"/>
            </a:xfrm>
            <a:prstGeom prst="rect">
              <a:avLst/>
            </a:prstGeom>
          </p:spPr>
        </p:pic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26A3853-8972-770A-DE0F-484EB2D8BFC0}"/>
                </a:ext>
              </a:extLst>
            </p:cNvPr>
            <p:cNvGrpSpPr/>
            <p:nvPr/>
          </p:nvGrpSpPr>
          <p:grpSpPr>
            <a:xfrm>
              <a:off x="7005289" y="4972584"/>
              <a:ext cx="622456" cy="850047"/>
              <a:chOff x="1102307" y="2749804"/>
              <a:chExt cx="622456" cy="850047"/>
            </a:xfrm>
          </p:grpSpPr>
          <p:sp>
            <p:nvSpPr>
              <p:cNvPr id="126" name="Right Triangle 125">
                <a:extLst>
                  <a:ext uri="{FF2B5EF4-FFF2-40B4-BE49-F238E27FC236}">
                    <a16:creationId xmlns:a16="http://schemas.microsoft.com/office/drawing/2014/main" id="{E85923FB-1666-A775-D9D3-359CEECC7607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7" name="Right Triangle 126">
                <a:extLst>
                  <a:ext uri="{FF2B5EF4-FFF2-40B4-BE49-F238E27FC236}">
                    <a16:creationId xmlns:a16="http://schemas.microsoft.com/office/drawing/2014/main" id="{B335D45A-67C7-7495-FE18-64559A514371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8" name="Right Triangle 127">
                <a:extLst>
                  <a:ext uri="{FF2B5EF4-FFF2-40B4-BE49-F238E27FC236}">
                    <a16:creationId xmlns:a16="http://schemas.microsoft.com/office/drawing/2014/main" id="{42F0C698-A11B-6E3E-3321-0A1BBE86C106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9" name="Right Triangle 128">
                <a:extLst>
                  <a:ext uri="{FF2B5EF4-FFF2-40B4-BE49-F238E27FC236}">
                    <a16:creationId xmlns:a16="http://schemas.microsoft.com/office/drawing/2014/main" id="{946291DB-CA4F-F775-FF9D-B21B3B5243FE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0" name="Rectangle: Rounded Corners 129">
                <a:extLst>
                  <a:ext uri="{FF2B5EF4-FFF2-40B4-BE49-F238E27FC236}">
                    <a16:creationId xmlns:a16="http://schemas.microsoft.com/office/drawing/2014/main" id="{A70550CC-E2E5-643A-61CC-5D4F6B9D7505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5686282-5068-780E-3945-B01261DD43E9}"/>
              </a:ext>
            </a:extLst>
          </p:cNvPr>
          <p:cNvGrpSpPr/>
          <p:nvPr/>
        </p:nvGrpSpPr>
        <p:grpSpPr>
          <a:xfrm>
            <a:off x="9328910" y="4035090"/>
            <a:ext cx="622456" cy="850047"/>
            <a:chOff x="6279121" y="5905603"/>
            <a:chExt cx="622456" cy="850047"/>
          </a:xfrm>
        </p:grpSpPr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18989CCE-C6CF-D276-D880-4DD7A90E7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t="-1" b="6533"/>
            <a:stretch>
              <a:fillRect/>
            </a:stretch>
          </p:blipFill>
          <p:spPr>
            <a:xfrm>
              <a:off x="6303565" y="5910362"/>
              <a:ext cx="581640" cy="838824"/>
            </a:xfrm>
            <a:prstGeom prst="rect">
              <a:avLst/>
            </a:prstGeom>
          </p:spPr>
        </p:pic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40BA3384-2D70-D5F1-50C9-1B68C4FDD170}"/>
                </a:ext>
              </a:extLst>
            </p:cNvPr>
            <p:cNvGrpSpPr/>
            <p:nvPr/>
          </p:nvGrpSpPr>
          <p:grpSpPr>
            <a:xfrm>
              <a:off x="6279121" y="5905603"/>
              <a:ext cx="622456" cy="850047"/>
              <a:chOff x="1102307" y="2749804"/>
              <a:chExt cx="622456" cy="850047"/>
            </a:xfrm>
          </p:grpSpPr>
          <p:sp>
            <p:nvSpPr>
              <p:cNvPr id="134" name="Right Triangle 133">
                <a:extLst>
                  <a:ext uri="{FF2B5EF4-FFF2-40B4-BE49-F238E27FC236}">
                    <a16:creationId xmlns:a16="http://schemas.microsoft.com/office/drawing/2014/main" id="{2EC1A840-C7A0-2F84-5469-AFFA37790984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27585498-EA4D-5DB7-5514-1D9691657710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A522605A-C52C-541D-43E5-68292098D8BD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Right Triangle 136">
                <a:extLst>
                  <a:ext uri="{FF2B5EF4-FFF2-40B4-BE49-F238E27FC236}">
                    <a16:creationId xmlns:a16="http://schemas.microsoft.com/office/drawing/2014/main" id="{85EF2F46-F4B8-CD62-0E4F-A7F045FF53C2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CF9AE1A0-CF49-6CEA-5FA7-186AB785B5B7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48978110-ABA6-75B8-95D8-AD09C97F5F86}"/>
              </a:ext>
            </a:extLst>
          </p:cNvPr>
          <p:cNvGrpSpPr/>
          <p:nvPr/>
        </p:nvGrpSpPr>
        <p:grpSpPr>
          <a:xfrm>
            <a:off x="6978068" y="5405270"/>
            <a:ext cx="622456" cy="850047"/>
            <a:chOff x="1102307" y="2749804"/>
            <a:chExt cx="622456" cy="850047"/>
          </a:xfrm>
        </p:grpSpPr>
        <p:sp>
          <p:nvSpPr>
            <p:cNvPr id="140" name="Right Triangle 139">
              <a:extLst>
                <a:ext uri="{FF2B5EF4-FFF2-40B4-BE49-F238E27FC236}">
                  <a16:creationId xmlns:a16="http://schemas.microsoft.com/office/drawing/2014/main" id="{989D7D1C-D790-8813-6EEA-750D5984587D}"/>
                </a:ext>
              </a:extLst>
            </p:cNvPr>
            <p:cNvSpPr/>
            <p:nvPr/>
          </p:nvSpPr>
          <p:spPr>
            <a:xfrm rot="5400000">
              <a:off x="1102307" y="2749804"/>
              <a:ext cx="82167" cy="821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Right Triangle 140">
              <a:extLst>
                <a:ext uri="{FF2B5EF4-FFF2-40B4-BE49-F238E27FC236}">
                  <a16:creationId xmlns:a16="http://schemas.microsoft.com/office/drawing/2014/main" id="{48BE13EA-DAA2-0077-5B0B-4E99364CEED8}"/>
                </a:ext>
              </a:extLst>
            </p:cNvPr>
            <p:cNvSpPr/>
            <p:nvPr/>
          </p:nvSpPr>
          <p:spPr>
            <a:xfrm>
              <a:off x="1103331" y="3517684"/>
              <a:ext cx="82167" cy="821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Right Triangle 141">
              <a:extLst>
                <a:ext uri="{FF2B5EF4-FFF2-40B4-BE49-F238E27FC236}">
                  <a16:creationId xmlns:a16="http://schemas.microsoft.com/office/drawing/2014/main" id="{F2ECE087-74EE-B554-864B-C0501B0C1DE6}"/>
                </a:ext>
              </a:extLst>
            </p:cNvPr>
            <p:cNvSpPr/>
            <p:nvPr/>
          </p:nvSpPr>
          <p:spPr>
            <a:xfrm rot="16200000">
              <a:off x="1642595" y="3516096"/>
              <a:ext cx="82167" cy="821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Right Triangle 142">
              <a:extLst>
                <a:ext uri="{FF2B5EF4-FFF2-40B4-BE49-F238E27FC236}">
                  <a16:creationId xmlns:a16="http://schemas.microsoft.com/office/drawing/2014/main" id="{2A04CD5D-E2B7-6069-82A9-55D892A5C4E5}"/>
                </a:ext>
              </a:extLst>
            </p:cNvPr>
            <p:cNvSpPr/>
            <p:nvPr/>
          </p:nvSpPr>
          <p:spPr>
            <a:xfrm rot="10800000">
              <a:off x="1642596" y="2749804"/>
              <a:ext cx="82167" cy="821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871A2B35-C009-26C0-AE45-1C4DA0DB97C2}"/>
                </a:ext>
              </a:extLst>
            </p:cNvPr>
            <p:cNvSpPr/>
            <p:nvPr/>
          </p:nvSpPr>
          <p:spPr>
            <a:xfrm>
              <a:off x="1110893" y="2755424"/>
              <a:ext cx="605759" cy="834902"/>
            </a:xfrm>
            <a:prstGeom prst="roundRect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45" name="Picture 144">
            <a:extLst>
              <a:ext uri="{FF2B5EF4-FFF2-40B4-BE49-F238E27FC236}">
                <a16:creationId xmlns:a16="http://schemas.microsoft.com/office/drawing/2014/main" id="{9D16D69A-8259-85B4-F280-038C7C469D1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83829" y="5419302"/>
            <a:ext cx="621800" cy="837794"/>
          </a:xfrm>
          <a:prstGeom prst="rect">
            <a:avLst/>
          </a:prstGeom>
          <a:ln>
            <a:solidFill>
              <a:srgbClr val="339933"/>
            </a:solidFill>
          </a:ln>
        </p:spPr>
      </p:pic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C3E66AE-0F12-EFAD-57E6-96CDB5D43EA4}"/>
              </a:ext>
            </a:extLst>
          </p:cNvPr>
          <p:cNvGrpSpPr/>
          <p:nvPr/>
        </p:nvGrpSpPr>
        <p:grpSpPr>
          <a:xfrm>
            <a:off x="6267884" y="2632580"/>
            <a:ext cx="622456" cy="850047"/>
            <a:chOff x="8532406" y="2809806"/>
            <a:chExt cx="622456" cy="850047"/>
          </a:xfrm>
        </p:grpSpPr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4294CD8E-3077-3BC8-3094-81FE2BBF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rcRect l="4508" r="15090"/>
            <a:stretch>
              <a:fillRect/>
            </a:stretch>
          </p:blipFill>
          <p:spPr>
            <a:xfrm>
              <a:off x="8546644" y="2820526"/>
              <a:ext cx="588336" cy="835804"/>
            </a:xfrm>
            <a:prstGeom prst="rect">
              <a:avLst/>
            </a:prstGeom>
          </p:spPr>
        </p:pic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42E1AD9B-5254-130A-BE64-9924B039FD3A}"/>
                </a:ext>
              </a:extLst>
            </p:cNvPr>
            <p:cNvGrpSpPr/>
            <p:nvPr/>
          </p:nvGrpSpPr>
          <p:grpSpPr>
            <a:xfrm>
              <a:off x="8532406" y="2809806"/>
              <a:ext cx="622456" cy="850047"/>
              <a:chOff x="1102307" y="2749804"/>
              <a:chExt cx="622456" cy="850047"/>
            </a:xfrm>
          </p:grpSpPr>
          <p:sp>
            <p:nvSpPr>
              <p:cNvPr id="149" name="Right Triangle 148">
                <a:extLst>
                  <a:ext uri="{FF2B5EF4-FFF2-40B4-BE49-F238E27FC236}">
                    <a16:creationId xmlns:a16="http://schemas.microsoft.com/office/drawing/2014/main" id="{FE3F3D20-A79E-CA12-CD3D-1C5252ED0780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0" name="Right Triangle 149">
                <a:extLst>
                  <a:ext uri="{FF2B5EF4-FFF2-40B4-BE49-F238E27FC236}">
                    <a16:creationId xmlns:a16="http://schemas.microsoft.com/office/drawing/2014/main" id="{AC13CFE1-2525-4E66-5593-FE779B3E4A5B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1" name="Right Triangle 150">
                <a:extLst>
                  <a:ext uri="{FF2B5EF4-FFF2-40B4-BE49-F238E27FC236}">
                    <a16:creationId xmlns:a16="http://schemas.microsoft.com/office/drawing/2014/main" id="{67D2D793-C564-5B0C-C48D-7FD1ECF1ECBA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2" name="Right Triangle 151">
                <a:extLst>
                  <a:ext uri="{FF2B5EF4-FFF2-40B4-BE49-F238E27FC236}">
                    <a16:creationId xmlns:a16="http://schemas.microsoft.com/office/drawing/2014/main" id="{25F41BF3-6FA1-1A39-2B33-2CDF0D082598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3" name="Rectangle: Rounded Corners 152">
                <a:extLst>
                  <a:ext uri="{FF2B5EF4-FFF2-40B4-BE49-F238E27FC236}">
                    <a16:creationId xmlns:a16="http://schemas.microsoft.com/office/drawing/2014/main" id="{AE0ED78C-49AE-84B1-9145-3BE9F93D4B8C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rgbClr val="F36F1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F003780-AE98-CF96-0C6C-C2C0EFDA06A8}"/>
              </a:ext>
            </a:extLst>
          </p:cNvPr>
          <p:cNvGrpSpPr/>
          <p:nvPr/>
        </p:nvGrpSpPr>
        <p:grpSpPr>
          <a:xfrm>
            <a:off x="6947617" y="2632580"/>
            <a:ext cx="622456" cy="850047"/>
            <a:chOff x="9408996" y="2809806"/>
            <a:chExt cx="622456" cy="850047"/>
          </a:xfrm>
        </p:grpSpPr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D90E8F55-6839-D563-F693-B3C696137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9424824" y="2823505"/>
              <a:ext cx="600108" cy="826978"/>
            </a:xfrm>
            <a:prstGeom prst="rect">
              <a:avLst/>
            </a:prstGeom>
          </p:spPr>
        </p:pic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BA47AEA3-2132-E6DB-2CD8-2453FF9FA214}"/>
                </a:ext>
              </a:extLst>
            </p:cNvPr>
            <p:cNvGrpSpPr/>
            <p:nvPr/>
          </p:nvGrpSpPr>
          <p:grpSpPr>
            <a:xfrm>
              <a:off x="9408996" y="2809806"/>
              <a:ext cx="622456" cy="850047"/>
              <a:chOff x="1102307" y="2749804"/>
              <a:chExt cx="622456" cy="850047"/>
            </a:xfrm>
          </p:grpSpPr>
          <p:sp>
            <p:nvSpPr>
              <p:cNvPr id="157" name="Right Triangle 156">
                <a:extLst>
                  <a:ext uri="{FF2B5EF4-FFF2-40B4-BE49-F238E27FC236}">
                    <a16:creationId xmlns:a16="http://schemas.microsoft.com/office/drawing/2014/main" id="{DB66777B-8A8F-739C-8735-4AEA984640A3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8" name="Right Triangle 157">
                <a:extLst>
                  <a:ext uri="{FF2B5EF4-FFF2-40B4-BE49-F238E27FC236}">
                    <a16:creationId xmlns:a16="http://schemas.microsoft.com/office/drawing/2014/main" id="{E1CF94B6-4572-7909-28D0-497F3E710A0F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9" name="Right Triangle 158">
                <a:extLst>
                  <a:ext uri="{FF2B5EF4-FFF2-40B4-BE49-F238E27FC236}">
                    <a16:creationId xmlns:a16="http://schemas.microsoft.com/office/drawing/2014/main" id="{0969C3DA-020B-6CEA-2E1B-31AB528A54F9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0" name="Right Triangle 159">
                <a:extLst>
                  <a:ext uri="{FF2B5EF4-FFF2-40B4-BE49-F238E27FC236}">
                    <a16:creationId xmlns:a16="http://schemas.microsoft.com/office/drawing/2014/main" id="{EC734375-3C15-B2DD-25A6-ABE8A78E819E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EC70BD8C-3FC5-01AF-3E3B-6678E482F61A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2C89BE53-1A9D-1DC5-20BB-6F0014CDB489}"/>
              </a:ext>
            </a:extLst>
          </p:cNvPr>
          <p:cNvGrpSpPr/>
          <p:nvPr/>
        </p:nvGrpSpPr>
        <p:grpSpPr>
          <a:xfrm>
            <a:off x="7625561" y="4033334"/>
            <a:ext cx="622456" cy="850047"/>
            <a:chOff x="10279695" y="2809806"/>
            <a:chExt cx="622456" cy="850047"/>
          </a:xfrm>
        </p:grpSpPr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id="{45D814B7-A1C7-BB93-AD29-90418A6DB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297602" y="2822800"/>
              <a:ext cx="588091" cy="827684"/>
            </a:xfrm>
            <a:prstGeom prst="rect">
              <a:avLst/>
            </a:prstGeom>
          </p:spPr>
        </p:pic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E5551E82-19E7-60D5-0356-0B606E7ACAF3}"/>
                </a:ext>
              </a:extLst>
            </p:cNvPr>
            <p:cNvGrpSpPr/>
            <p:nvPr/>
          </p:nvGrpSpPr>
          <p:grpSpPr>
            <a:xfrm>
              <a:off x="10279695" y="2809806"/>
              <a:ext cx="622456" cy="850047"/>
              <a:chOff x="1102307" y="2749804"/>
              <a:chExt cx="622456" cy="850047"/>
            </a:xfrm>
          </p:grpSpPr>
          <p:sp>
            <p:nvSpPr>
              <p:cNvPr id="165" name="Right Triangle 164">
                <a:extLst>
                  <a:ext uri="{FF2B5EF4-FFF2-40B4-BE49-F238E27FC236}">
                    <a16:creationId xmlns:a16="http://schemas.microsoft.com/office/drawing/2014/main" id="{4FCF8EA1-C578-BD25-9FCC-393BEF52D7AB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6" name="Right Triangle 165">
                <a:extLst>
                  <a:ext uri="{FF2B5EF4-FFF2-40B4-BE49-F238E27FC236}">
                    <a16:creationId xmlns:a16="http://schemas.microsoft.com/office/drawing/2014/main" id="{E1DF4E72-AB06-B106-A59A-E3E11E90A245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7" name="Right Triangle 166">
                <a:extLst>
                  <a:ext uri="{FF2B5EF4-FFF2-40B4-BE49-F238E27FC236}">
                    <a16:creationId xmlns:a16="http://schemas.microsoft.com/office/drawing/2014/main" id="{9819A086-A4DD-1233-5E4F-F34A9846C1AC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8" name="Right Triangle 167">
                <a:extLst>
                  <a:ext uri="{FF2B5EF4-FFF2-40B4-BE49-F238E27FC236}">
                    <a16:creationId xmlns:a16="http://schemas.microsoft.com/office/drawing/2014/main" id="{BD5A7751-02CA-7AE9-789C-9C0F2772ABF6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95D2908C-676C-F84B-B84B-B5A59BAF8FAD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933D8B0E-64F6-3AF1-5441-1D717B3AB903}"/>
              </a:ext>
            </a:extLst>
          </p:cNvPr>
          <p:cNvGrpSpPr/>
          <p:nvPr/>
        </p:nvGrpSpPr>
        <p:grpSpPr>
          <a:xfrm>
            <a:off x="6266095" y="4041259"/>
            <a:ext cx="622456" cy="853355"/>
            <a:chOff x="8510900" y="4461703"/>
            <a:chExt cx="622456" cy="853355"/>
          </a:xfrm>
        </p:grpSpPr>
        <p:pic>
          <p:nvPicPr>
            <p:cNvPr id="171" name="Picture 170">
              <a:extLst>
                <a:ext uri="{FF2B5EF4-FFF2-40B4-BE49-F238E27FC236}">
                  <a16:creationId xmlns:a16="http://schemas.microsoft.com/office/drawing/2014/main" id="{F5FD3416-9A65-4413-2646-856FC7B1A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rcRect l="15236" r="17959" b="12085"/>
            <a:stretch>
              <a:fillRect/>
            </a:stretch>
          </p:blipFill>
          <p:spPr>
            <a:xfrm>
              <a:off x="8526665" y="4466102"/>
              <a:ext cx="588335" cy="848956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7D18DEE9-A6B9-0E07-ABB7-BFF873C5579E}"/>
                </a:ext>
              </a:extLst>
            </p:cNvPr>
            <p:cNvGrpSpPr/>
            <p:nvPr/>
          </p:nvGrpSpPr>
          <p:grpSpPr>
            <a:xfrm>
              <a:off x="8510900" y="4461703"/>
              <a:ext cx="622456" cy="850047"/>
              <a:chOff x="1102307" y="2749804"/>
              <a:chExt cx="622456" cy="850047"/>
            </a:xfrm>
          </p:grpSpPr>
          <p:sp>
            <p:nvSpPr>
              <p:cNvPr id="173" name="Right Triangle 172">
                <a:extLst>
                  <a:ext uri="{FF2B5EF4-FFF2-40B4-BE49-F238E27FC236}">
                    <a16:creationId xmlns:a16="http://schemas.microsoft.com/office/drawing/2014/main" id="{0DF654B9-8A17-D0AF-C971-FDEC07AFF989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4" name="Right Triangle 173">
                <a:extLst>
                  <a:ext uri="{FF2B5EF4-FFF2-40B4-BE49-F238E27FC236}">
                    <a16:creationId xmlns:a16="http://schemas.microsoft.com/office/drawing/2014/main" id="{BA2DDBE4-B1A0-C740-9F8E-A03C3B2E03A5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5" name="Right Triangle 174">
                <a:extLst>
                  <a:ext uri="{FF2B5EF4-FFF2-40B4-BE49-F238E27FC236}">
                    <a16:creationId xmlns:a16="http://schemas.microsoft.com/office/drawing/2014/main" id="{5D591B35-493D-203D-8CDE-23EA90CCDAA0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6" name="Right Triangle 175">
                <a:extLst>
                  <a:ext uri="{FF2B5EF4-FFF2-40B4-BE49-F238E27FC236}">
                    <a16:creationId xmlns:a16="http://schemas.microsoft.com/office/drawing/2014/main" id="{F1A8B15D-F943-92AA-FFD3-EBAAB0209C99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7" name="Rectangle: Rounded Corners 176">
                <a:extLst>
                  <a:ext uri="{FF2B5EF4-FFF2-40B4-BE49-F238E27FC236}">
                    <a16:creationId xmlns:a16="http://schemas.microsoft.com/office/drawing/2014/main" id="{F91DA165-9E16-1F17-48B2-578530799FA6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5BB8BB8F-C1A7-FA52-998C-3BE1274A2A96}"/>
              </a:ext>
            </a:extLst>
          </p:cNvPr>
          <p:cNvGrpSpPr/>
          <p:nvPr/>
        </p:nvGrpSpPr>
        <p:grpSpPr>
          <a:xfrm>
            <a:off x="6945828" y="4027811"/>
            <a:ext cx="622456" cy="863377"/>
            <a:chOff x="9387490" y="4448373"/>
            <a:chExt cx="622456" cy="863377"/>
          </a:xfrm>
        </p:grpSpPr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id="{29E4B109-0621-438E-E380-3178AD0B6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398004" y="4448373"/>
              <a:ext cx="603777" cy="845288"/>
            </a:xfrm>
            <a:prstGeom prst="rect">
              <a:avLst/>
            </a:prstGeom>
          </p:spPr>
        </p:pic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2D8C1710-FA24-601A-AA65-68342ECAA7CE}"/>
                </a:ext>
              </a:extLst>
            </p:cNvPr>
            <p:cNvGrpSpPr/>
            <p:nvPr/>
          </p:nvGrpSpPr>
          <p:grpSpPr>
            <a:xfrm>
              <a:off x="9387490" y="4461703"/>
              <a:ext cx="622456" cy="850047"/>
              <a:chOff x="1102307" y="2749804"/>
              <a:chExt cx="622456" cy="850047"/>
            </a:xfrm>
          </p:grpSpPr>
          <p:sp>
            <p:nvSpPr>
              <p:cNvPr id="181" name="Right Triangle 180">
                <a:extLst>
                  <a:ext uri="{FF2B5EF4-FFF2-40B4-BE49-F238E27FC236}">
                    <a16:creationId xmlns:a16="http://schemas.microsoft.com/office/drawing/2014/main" id="{01CD69CD-F06A-0304-20CB-17500E2A787A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2" name="Right Triangle 181">
                <a:extLst>
                  <a:ext uri="{FF2B5EF4-FFF2-40B4-BE49-F238E27FC236}">
                    <a16:creationId xmlns:a16="http://schemas.microsoft.com/office/drawing/2014/main" id="{058712FC-6E58-22C1-BF83-DC832C1C8583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3" name="Right Triangle 182">
                <a:extLst>
                  <a:ext uri="{FF2B5EF4-FFF2-40B4-BE49-F238E27FC236}">
                    <a16:creationId xmlns:a16="http://schemas.microsoft.com/office/drawing/2014/main" id="{3576DBCD-A535-EFA2-AB65-7EC547015645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4" name="Right Triangle 183">
                <a:extLst>
                  <a:ext uri="{FF2B5EF4-FFF2-40B4-BE49-F238E27FC236}">
                    <a16:creationId xmlns:a16="http://schemas.microsoft.com/office/drawing/2014/main" id="{F602194A-081B-78A2-1557-C6DC274183EF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5" name="Rectangle: Rounded Corners 184">
                <a:extLst>
                  <a:ext uri="{FF2B5EF4-FFF2-40B4-BE49-F238E27FC236}">
                    <a16:creationId xmlns:a16="http://schemas.microsoft.com/office/drawing/2014/main" id="{417355CA-DA81-0110-802A-A04554C387B2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18EBBF93-D214-23FF-3399-7D56E9771A1C}"/>
              </a:ext>
            </a:extLst>
          </p:cNvPr>
          <p:cNvGrpSpPr/>
          <p:nvPr/>
        </p:nvGrpSpPr>
        <p:grpSpPr>
          <a:xfrm>
            <a:off x="7628601" y="2634788"/>
            <a:ext cx="622456" cy="850047"/>
            <a:chOff x="10264079" y="4461703"/>
            <a:chExt cx="622456" cy="850047"/>
          </a:xfrm>
        </p:grpSpPr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id="{586E7171-E5B9-57EE-CAAC-122B059F7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rcRect l="6281"/>
            <a:stretch>
              <a:fillRect/>
            </a:stretch>
          </p:blipFill>
          <p:spPr>
            <a:xfrm>
              <a:off x="10286243" y="4469009"/>
              <a:ext cx="591838" cy="832748"/>
            </a:xfrm>
            <a:prstGeom prst="rect">
              <a:avLst/>
            </a:prstGeom>
          </p:spPr>
        </p:pic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84DC6A6F-BEAF-FBC9-E039-824810293956}"/>
                </a:ext>
              </a:extLst>
            </p:cNvPr>
            <p:cNvGrpSpPr/>
            <p:nvPr/>
          </p:nvGrpSpPr>
          <p:grpSpPr>
            <a:xfrm>
              <a:off x="10264079" y="4461703"/>
              <a:ext cx="622456" cy="850047"/>
              <a:chOff x="1102307" y="2749804"/>
              <a:chExt cx="622456" cy="850047"/>
            </a:xfrm>
          </p:grpSpPr>
          <p:sp>
            <p:nvSpPr>
              <p:cNvPr id="189" name="Right Triangle 188">
                <a:extLst>
                  <a:ext uri="{FF2B5EF4-FFF2-40B4-BE49-F238E27FC236}">
                    <a16:creationId xmlns:a16="http://schemas.microsoft.com/office/drawing/2014/main" id="{AF13B9EF-F5D0-1331-E956-8EDC97102C6A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0" name="Right Triangle 189">
                <a:extLst>
                  <a:ext uri="{FF2B5EF4-FFF2-40B4-BE49-F238E27FC236}">
                    <a16:creationId xmlns:a16="http://schemas.microsoft.com/office/drawing/2014/main" id="{B00264CF-D1B7-75C3-D75F-E45B36E66BD8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1" name="Right Triangle 190">
                <a:extLst>
                  <a:ext uri="{FF2B5EF4-FFF2-40B4-BE49-F238E27FC236}">
                    <a16:creationId xmlns:a16="http://schemas.microsoft.com/office/drawing/2014/main" id="{CE516E65-FB04-5BC8-EB15-59F47D9E41E4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2" name="Right Triangle 191">
                <a:extLst>
                  <a:ext uri="{FF2B5EF4-FFF2-40B4-BE49-F238E27FC236}">
                    <a16:creationId xmlns:a16="http://schemas.microsoft.com/office/drawing/2014/main" id="{1923D9C1-8A81-2335-891D-6544D694211A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3" name="Rectangle: Rounded Corners 192">
                <a:extLst>
                  <a:ext uri="{FF2B5EF4-FFF2-40B4-BE49-F238E27FC236}">
                    <a16:creationId xmlns:a16="http://schemas.microsoft.com/office/drawing/2014/main" id="{D6EEE6CF-B5AF-5C2E-0581-9E33907A5DF1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B7051684-80CF-1360-EFE6-583637613030}"/>
              </a:ext>
            </a:extLst>
          </p:cNvPr>
          <p:cNvGrpSpPr/>
          <p:nvPr/>
        </p:nvGrpSpPr>
        <p:grpSpPr>
          <a:xfrm>
            <a:off x="7648794" y="5413134"/>
            <a:ext cx="622456" cy="850047"/>
            <a:chOff x="8751169" y="5893575"/>
            <a:chExt cx="622456" cy="850047"/>
          </a:xfrm>
        </p:grpSpPr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id="{623C9CEA-C385-3258-B8A1-CB438EE1C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 l="16032" r="1" b="11968"/>
            <a:stretch>
              <a:fillRect/>
            </a:stretch>
          </p:blipFill>
          <p:spPr>
            <a:xfrm>
              <a:off x="8773661" y="5912769"/>
              <a:ext cx="581641" cy="813056"/>
            </a:xfrm>
            <a:prstGeom prst="rect">
              <a:avLst/>
            </a:prstGeom>
          </p:spPr>
        </p:pic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6B3131F2-7A1C-F151-4123-0A579198C144}"/>
                </a:ext>
              </a:extLst>
            </p:cNvPr>
            <p:cNvGrpSpPr/>
            <p:nvPr/>
          </p:nvGrpSpPr>
          <p:grpSpPr>
            <a:xfrm>
              <a:off x="8751169" y="5893575"/>
              <a:ext cx="622456" cy="850047"/>
              <a:chOff x="1102307" y="2749804"/>
              <a:chExt cx="622456" cy="850047"/>
            </a:xfrm>
          </p:grpSpPr>
          <p:sp>
            <p:nvSpPr>
              <p:cNvPr id="197" name="Right Triangle 196">
                <a:extLst>
                  <a:ext uri="{FF2B5EF4-FFF2-40B4-BE49-F238E27FC236}">
                    <a16:creationId xmlns:a16="http://schemas.microsoft.com/office/drawing/2014/main" id="{C35A0F8E-30BC-ED33-C1AB-8CAD0D24B4B0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8" name="Right Triangle 197">
                <a:extLst>
                  <a:ext uri="{FF2B5EF4-FFF2-40B4-BE49-F238E27FC236}">
                    <a16:creationId xmlns:a16="http://schemas.microsoft.com/office/drawing/2014/main" id="{90DB3957-E688-CBCC-B0BC-CCD0182E36AE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9" name="Right Triangle 198">
                <a:extLst>
                  <a:ext uri="{FF2B5EF4-FFF2-40B4-BE49-F238E27FC236}">
                    <a16:creationId xmlns:a16="http://schemas.microsoft.com/office/drawing/2014/main" id="{28C026AE-D118-C05A-DE8F-B6693EBA2375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0" name="Right Triangle 199">
                <a:extLst>
                  <a:ext uri="{FF2B5EF4-FFF2-40B4-BE49-F238E27FC236}">
                    <a16:creationId xmlns:a16="http://schemas.microsoft.com/office/drawing/2014/main" id="{B24A12EB-8DE9-0222-F249-A7A701C0EAC5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1" name="Rectangle: Rounded Corners 200">
                <a:extLst>
                  <a:ext uri="{FF2B5EF4-FFF2-40B4-BE49-F238E27FC236}">
                    <a16:creationId xmlns:a16="http://schemas.microsoft.com/office/drawing/2014/main" id="{CE60D7E1-55A2-15ED-5214-95A52871F985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78E672E-9E4C-C9B6-B7B2-8D7596C0B416}"/>
              </a:ext>
            </a:extLst>
          </p:cNvPr>
          <p:cNvGrpSpPr/>
          <p:nvPr/>
        </p:nvGrpSpPr>
        <p:grpSpPr>
          <a:xfrm>
            <a:off x="8601425" y="2632580"/>
            <a:ext cx="641234" cy="851942"/>
            <a:chOff x="8408047" y="3667504"/>
            <a:chExt cx="641234" cy="851942"/>
          </a:xfrm>
        </p:grpSpPr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D7DEB5E7-121D-C5BC-4CE4-E49BCABF0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rcRect r="5398"/>
            <a:stretch>
              <a:fillRect/>
            </a:stretch>
          </p:blipFill>
          <p:spPr>
            <a:xfrm>
              <a:off x="8408047" y="3670491"/>
              <a:ext cx="641234" cy="848955"/>
            </a:xfrm>
            <a:prstGeom prst="rect">
              <a:avLst/>
            </a:prstGeom>
          </p:spPr>
        </p:pic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561D98FA-1410-DE77-8CF6-B14DD392C013}"/>
                </a:ext>
              </a:extLst>
            </p:cNvPr>
            <p:cNvGrpSpPr/>
            <p:nvPr/>
          </p:nvGrpSpPr>
          <p:grpSpPr>
            <a:xfrm>
              <a:off x="8426262" y="3667504"/>
              <a:ext cx="622456" cy="850047"/>
              <a:chOff x="1102307" y="2749804"/>
              <a:chExt cx="622456" cy="850047"/>
            </a:xfrm>
          </p:grpSpPr>
          <p:sp>
            <p:nvSpPr>
              <p:cNvPr id="205" name="Right Triangle 204">
                <a:extLst>
                  <a:ext uri="{FF2B5EF4-FFF2-40B4-BE49-F238E27FC236}">
                    <a16:creationId xmlns:a16="http://schemas.microsoft.com/office/drawing/2014/main" id="{37CBC115-9605-1737-8027-E0EC3BD9FB67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6" name="Right Triangle 205">
                <a:extLst>
                  <a:ext uri="{FF2B5EF4-FFF2-40B4-BE49-F238E27FC236}">
                    <a16:creationId xmlns:a16="http://schemas.microsoft.com/office/drawing/2014/main" id="{73E6C8A0-C846-E29D-B402-14321EFCE8A6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7" name="Right Triangle 206">
                <a:extLst>
                  <a:ext uri="{FF2B5EF4-FFF2-40B4-BE49-F238E27FC236}">
                    <a16:creationId xmlns:a16="http://schemas.microsoft.com/office/drawing/2014/main" id="{C1739BFB-05F9-9C27-5D6A-C66DA459BFCD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8" name="Right Triangle 207">
                <a:extLst>
                  <a:ext uri="{FF2B5EF4-FFF2-40B4-BE49-F238E27FC236}">
                    <a16:creationId xmlns:a16="http://schemas.microsoft.com/office/drawing/2014/main" id="{BC4B8625-E510-6528-5C24-5A9108F4AEFB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9" name="Rectangle: Rounded Corners 208">
                <a:extLst>
                  <a:ext uri="{FF2B5EF4-FFF2-40B4-BE49-F238E27FC236}">
                    <a16:creationId xmlns:a16="http://schemas.microsoft.com/office/drawing/2014/main" id="{EEBB9953-50C8-EB9A-24E7-4F6A2F2C1961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rgbClr val="F36F1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83AFCE1D-211D-D771-1BD1-C17706542ACC}"/>
              </a:ext>
            </a:extLst>
          </p:cNvPr>
          <p:cNvGrpSpPr/>
          <p:nvPr/>
        </p:nvGrpSpPr>
        <p:grpSpPr>
          <a:xfrm>
            <a:off x="9301952" y="2632580"/>
            <a:ext cx="622456" cy="851720"/>
            <a:chOff x="9252087" y="3683064"/>
            <a:chExt cx="622456" cy="851720"/>
          </a:xfrm>
        </p:grpSpPr>
        <p:pic>
          <p:nvPicPr>
            <p:cNvPr id="211" name="Picture 210">
              <a:extLst>
                <a:ext uri="{FF2B5EF4-FFF2-40B4-BE49-F238E27FC236}">
                  <a16:creationId xmlns:a16="http://schemas.microsoft.com/office/drawing/2014/main" id="{EF06D4DA-D460-3A43-F236-CA32A0E95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252087" y="3685827"/>
              <a:ext cx="612510" cy="848957"/>
            </a:xfrm>
            <a:prstGeom prst="rect">
              <a:avLst/>
            </a:prstGeom>
          </p:spPr>
        </p:pic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3A2BC83B-4F31-7437-8469-5D07FB043FB4}"/>
                </a:ext>
              </a:extLst>
            </p:cNvPr>
            <p:cNvGrpSpPr/>
            <p:nvPr/>
          </p:nvGrpSpPr>
          <p:grpSpPr>
            <a:xfrm>
              <a:off x="9252087" y="3683064"/>
              <a:ext cx="622456" cy="850047"/>
              <a:chOff x="1102307" y="2749804"/>
              <a:chExt cx="622456" cy="850047"/>
            </a:xfrm>
          </p:grpSpPr>
          <p:sp>
            <p:nvSpPr>
              <p:cNvPr id="213" name="Right Triangle 212">
                <a:extLst>
                  <a:ext uri="{FF2B5EF4-FFF2-40B4-BE49-F238E27FC236}">
                    <a16:creationId xmlns:a16="http://schemas.microsoft.com/office/drawing/2014/main" id="{CC4B4D9A-526A-EBEB-0EFA-7809A14D2105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4" name="Right Triangle 213">
                <a:extLst>
                  <a:ext uri="{FF2B5EF4-FFF2-40B4-BE49-F238E27FC236}">
                    <a16:creationId xmlns:a16="http://schemas.microsoft.com/office/drawing/2014/main" id="{F14B28AC-F00D-BF1C-3B9A-C68E472A350B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5" name="Right Triangle 214">
                <a:extLst>
                  <a:ext uri="{FF2B5EF4-FFF2-40B4-BE49-F238E27FC236}">
                    <a16:creationId xmlns:a16="http://schemas.microsoft.com/office/drawing/2014/main" id="{86BE610E-BD1D-8C40-91C6-6E9F4CEF8B91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6" name="Right Triangle 215">
                <a:extLst>
                  <a:ext uri="{FF2B5EF4-FFF2-40B4-BE49-F238E27FC236}">
                    <a16:creationId xmlns:a16="http://schemas.microsoft.com/office/drawing/2014/main" id="{C4D75163-F7D9-017D-C1F5-92E628D50155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7" name="Rectangle: Rounded Corners 216">
                <a:extLst>
                  <a:ext uri="{FF2B5EF4-FFF2-40B4-BE49-F238E27FC236}">
                    <a16:creationId xmlns:a16="http://schemas.microsoft.com/office/drawing/2014/main" id="{6223CD01-BF19-D2C8-ADA7-34AF73449D58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18" name="TextBox 217">
            <a:extLst>
              <a:ext uri="{FF2B5EF4-FFF2-40B4-BE49-F238E27FC236}">
                <a16:creationId xmlns:a16="http://schemas.microsoft.com/office/drawing/2014/main" id="{CAB2085C-C822-93B7-45D0-C93E07E46A86}"/>
              </a:ext>
            </a:extLst>
          </p:cNvPr>
          <p:cNvSpPr txBox="1"/>
          <p:nvPr/>
        </p:nvSpPr>
        <p:spPr>
          <a:xfrm>
            <a:off x="2724893" y="5350022"/>
            <a:ext cx="629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Jeremy Mettler 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D802254A-958C-4395-4F2B-5AA3C9DFB707}"/>
              </a:ext>
            </a:extLst>
          </p:cNvPr>
          <p:cNvSpPr txBox="1"/>
          <p:nvPr/>
        </p:nvSpPr>
        <p:spPr>
          <a:xfrm>
            <a:off x="7532096" y="4855323"/>
            <a:ext cx="824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Yury </a:t>
            </a:r>
            <a:r>
              <a:rPr kumimoji="0" lang="en-US" sz="9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Polyachenko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8494E1D0-5098-873B-BE0D-D6F7D2829C30}"/>
              </a:ext>
            </a:extLst>
          </p:cNvPr>
          <p:cNvSpPr txBox="1"/>
          <p:nvPr/>
        </p:nvSpPr>
        <p:spPr>
          <a:xfrm>
            <a:off x="9275908" y="3431045"/>
            <a:ext cx="674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Seamus Lowe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A925B80-DE32-03EC-C265-2CAC90806729}"/>
              </a:ext>
            </a:extLst>
          </p:cNvPr>
          <p:cNvSpPr txBox="1"/>
          <p:nvPr/>
        </p:nvSpPr>
        <p:spPr>
          <a:xfrm>
            <a:off x="9355041" y="6244759"/>
            <a:ext cx="559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Connor Reilly</a:t>
            </a: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421D1A3B-15FC-0406-E90E-5A9E879ABFA9}"/>
              </a:ext>
            </a:extLst>
          </p:cNvPr>
          <p:cNvSpPr txBox="1"/>
          <p:nvPr/>
        </p:nvSpPr>
        <p:spPr>
          <a:xfrm>
            <a:off x="9357568" y="4869326"/>
            <a:ext cx="565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Russell Kwon 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DD4B228C-839B-B2BA-41DB-1C8137BC327F}"/>
              </a:ext>
            </a:extLst>
          </p:cNvPr>
          <p:cNvSpPr txBox="1"/>
          <p:nvPr/>
        </p:nvSpPr>
        <p:spPr>
          <a:xfrm>
            <a:off x="2614164" y="1940001"/>
            <a:ext cx="824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Goncalo Cardoso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459148DA-D08C-E1B9-6ED2-236287F6EFD9}"/>
              </a:ext>
            </a:extLst>
          </p:cNvPr>
          <p:cNvSpPr txBox="1"/>
          <p:nvPr/>
        </p:nvSpPr>
        <p:spPr>
          <a:xfrm>
            <a:off x="6869401" y="4862047"/>
            <a:ext cx="775310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Shoaib Khalid 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0DC2D226-6B44-0BE1-2B1A-A1421354BD37}"/>
              </a:ext>
            </a:extLst>
          </p:cNvPr>
          <p:cNvSpPr txBox="1"/>
          <p:nvPr/>
        </p:nvSpPr>
        <p:spPr>
          <a:xfrm>
            <a:off x="606644" y="5350022"/>
            <a:ext cx="824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Sei-</a:t>
            </a:r>
            <a:r>
              <a:rPr kumimoji="0" lang="pt-BR" sz="9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won</a:t>
            </a: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Chung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37079DD3-2E54-B1CA-072E-5C6F67B7F0B6}"/>
              </a:ext>
            </a:extLst>
          </p:cNvPr>
          <p:cNvSpPr txBox="1"/>
          <p:nvPr/>
        </p:nvSpPr>
        <p:spPr>
          <a:xfrm>
            <a:off x="772313" y="4223289"/>
            <a:ext cx="492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Daniel Cho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C6784E8-79F4-D8DC-FAEF-0F6082D5FCF8}"/>
              </a:ext>
            </a:extLst>
          </p:cNvPr>
          <p:cNvSpPr txBox="1"/>
          <p:nvPr/>
        </p:nvSpPr>
        <p:spPr>
          <a:xfrm>
            <a:off x="7044622" y="6230613"/>
            <a:ext cx="492740" cy="369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Satya</a:t>
            </a: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Butler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00B557BD-F252-E2F1-50EB-A01A4AE38F09}"/>
              </a:ext>
            </a:extLst>
          </p:cNvPr>
          <p:cNvSpPr txBox="1"/>
          <p:nvPr/>
        </p:nvSpPr>
        <p:spPr>
          <a:xfrm>
            <a:off x="7677452" y="6230613"/>
            <a:ext cx="565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Jingtao</a:t>
            </a: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Tan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F40CBAE-3C20-E9B3-1DA6-A3617F71E7FE}"/>
              </a:ext>
            </a:extLst>
          </p:cNvPr>
          <p:cNvSpPr txBox="1"/>
          <p:nvPr/>
        </p:nvSpPr>
        <p:spPr>
          <a:xfrm>
            <a:off x="7510921" y="3431045"/>
            <a:ext cx="870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Stanislav </a:t>
            </a:r>
            <a:r>
              <a:rPr kumimoji="0" lang="pt-BR" sz="900" b="0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Musikhin</a:t>
            </a: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9F58065C-E865-B5E2-60C8-EF973D7BFE85}"/>
              </a:ext>
            </a:extLst>
          </p:cNvPr>
          <p:cNvSpPr txBox="1"/>
          <p:nvPr/>
        </p:nvSpPr>
        <p:spPr>
          <a:xfrm>
            <a:off x="4104985" y="1675508"/>
            <a:ext cx="824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Eric Joseph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Industry AC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3FCE98C1-A5A2-AA1E-D844-CC64D4604457}"/>
              </a:ext>
            </a:extLst>
          </p:cNvPr>
          <p:cNvSpPr txBox="1"/>
          <p:nvPr/>
        </p:nvSpPr>
        <p:spPr>
          <a:xfrm>
            <a:off x="4868696" y="1673352"/>
            <a:ext cx="635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Robert Bruce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60E7B68B-C37C-D4BF-B18A-540DCFA68D98}"/>
              </a:ext>
            </a:extLst>
          </p:cNvPr>
          <p:cNvSpPr txBox="1"/>
          <p:nvPr/>
        </p:nvSpPr>
        <p:spPr>
          <a:xfrm>
            <a:off x="5548429" y="1673352"/>
            <a:ext cx="635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Luxherta</a:t>
            </a: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Buzi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33" name="Picture 232">
            <a:extLst>
              <a:ext uri="{FF2B5EF4-FFF2-40B4-BE49-F238E27FC236}">
                <a16:creationId xmlns:a16="http://schemas.microsoft.com/office/drawing/2014/main" id="{64CB9F90-A340-1377-5A67-4499DCFECE7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013181" y="4048769"/>
            <a:ext cx="604401" cy="820259"/>
          </a:xfrm>
          <a:prstGeom prst="rect">
            <a:avLst/>
          </a:prstGeom>
        </p:spPr>
      </p:pic>
      <p:sp>
        <p:nvSpPr>
          <p:cNvPr id="234" name="TextBox 233">
            <a:extLst>
              <a:ext uri="{FF2B5EF4-FFF2-40B4-BE49-F238E27FC236}">
                <a16:creationId xmlns:a16="http://schemas.microsoft.com/office/drawing/2014/main" id="{7C034530-B534-0A05-025C-CBACC7A81159}"/>
              </a:ext>
            </a:extLst>
          </p:cNvPr>
          <p:cNvSpPr txBox="1"/>
          <p:nvPr/>
        </p:nvSpPr>
        <p:spPr>
          <a:xfrm>
            <a:off x="9892377" y="3425547"/>
            <a:ext cx="870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Xavier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CEE7FFDA-1947-BD62-286B-F6687DBFF187}"/>
              </a:ext>
            </a:extLst>
          </p:cNvPr>
          <p:cNvSpPr txBox="1"/>
          <p:nvPr/>
        </p:nvSpPr>
        <p:spPr>
          <a:xfrm>
            <a:off x="9962772" y="4869028"/>
            <a:ext cx="636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Sofiia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Yarytska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119FE0A5-0555-49D2-465F-C9906C06BA95}"/>
              </a:ext>
            </a:extLst>
          </p:cNvPr>
          <p:cNvGrpSpPr/>
          <p:nvPr/>
        </p:nvGrpSpPr>
        <p:grpSpPr>
          <a:xfrm>
            <a:off x="9990036" y="2627082"/>
            <a:ext cx="622456" cy="850047"/>
            <a:chOff x="9405311" y="2678322"/>
            <a:chExt cx="622456" cy="850047"/>
          </a:xfrm>
        </p:grpSpPr>
        <p:pic>
          <p:nvPicPr>
            <p:cNvPr id="237" name="Picture 236">
              <a:extLst>
                <a:ext uri="{FF2B5EF4-FFF2-40B4-BE49-F238E27FC236}">
                  <a16:creationId xmlns:a16="http://schemas.microsoft.com/office/drawing/2014/main" id="{486B23AE-1410-8830-5D11-C19A2D698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 r="9058" b="5589"/>
            <a:stretch>
              <a:fillRect/>
            </a:stretch>
          </p:blipFill>
          <p:spPr>
            <a:xfrm>
              <a:off x="9419893" y="2696730"/>
              <a:ext cx="595487" cy="825104"/>
            </a:xfrm>
            <a:prstGeom prst="rect">
              <a:avLst/>
            </a:prstGeom>
          </p:spPr>
        </p:pic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882AC9A2-B561-CE2A-F4F2-932B1DAB137E}"/>
                </a:ext>
              </a:extLst>
            </p:cNvPr>
            <p:cNvGrpSpPr/>
            <p:nvPr/>
          </p:nvGrpSpPr>
          <p:grpSpPr>
            <a:xfrm>
              <a:off x="9405311" y="2678322"/>
              <a:ext cx="622456" cy="850047"/>
              <a:chOff x="1102307" y="2749804"/>
              <a:chExt cx="622456" cy="850047"/>
            </a:xfrm>
          </p:grpSpPr>
          <p:sp>
            <p:nvSpPr>
              <p:cNvPr id="239" name="Right Triangle 238">
                <a:extLst>
                  <a:ext uri="{FF2B5EF4-FFF2-40B4-BE49-F238E27FC236}">
                    <a16:creationId xmlns:a16="http://schemas.microsoft.com/office/drawing/2014/main" id="{724A3933-6C72-9500-2A9E-7EFC2306B6C9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" name="Right Triangle 239">
                <a:extLst>
                  <a:ext uri="{FF2B5EF4-FFF2-40B4-BE49-F238E27FC236}">
                    <a16:creationId xmlns:a16="http://schemas.microsoft.com/office/drawing/2014/main" id="{F4084BF8-9A5F-958B-7769-D20278EC4B23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1" name="Right Triangle 240">
                <a:extLst>
                  <a:ext uri="{FF2B5EF4-FFF2-40B4-BE49-F238E27FC236}">
                    <a16:creationId xmlns:a16="http://schemas.microsoft.com/office/drawing/2014/main" id="{3A0D6929-3CF6-4869-D4F9-E5720802AC98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2" name="Right Triangle 241">
                <a:extLst>
                  <a:ext uri="{FF2B5EF4-FFF2-40B4-BE49-F238E27FC236}">
                    <a16:creationId xmlns:a16="http://schemas.microsoft.com/office/drawing/2014/main" id="{0C6EB82B-3BA8-C1E7-231D-582FEA3803DA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" name="Rectangle: Rounded Corners 242">
                <a:extLst>
                  <a:ext uri="{FF2B5EF4-FFF2-40B4-BE49-F238E27FC236}">
                    <a16:creationId xmlns:a16="http://schemas.microsoft.com/office/drawing/2014/main" id="{6573A089-9385-1B4C-6FA1-877FBA6B4616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A8D69794-378F-F66A-40AA-1365C03BDDC8}"/>
              </a:ext>
            </a:extLst>
          </p:cNvPr>
          <p:cNvGrpSpPr/>
          <p:nvPr/>
        </p:nvGrpSpPr>
        <p:grpSpPr>
          <a:xfrm>
            <a:off x="10004153" y="4039849"/>
            <a:ext cx="622456" cy="850047"/>
            <a:chOff x="1102307" y="2749804"/>
            <a:chExt cx="622456" cy="850047"/>
          </a:xfrm>
        </p:grpSpPr>
        <p:sp>
          <p:nvSpPr>
            <p:cNvPr id="245" name="Right Triangle 244">
              <a:extLst>
                <a:ext uri="{FF2B5EF4-FFF2-40B4-BE49-F238E27FC236}">
                  <a16:creationId xmlns:a16="http://schemas.microsoft.com/office/drawing/2014/main" id="{3A8A2111-8CF2-4440-E974-99B7729946E1}"/>
                </a:ext>
              </a:extLst>
            </p:cNvPr>
            <p:cNvSpPr/>
            <p:nvPr/>
          </p:nvSpPr>
          <p:spPr>
            <a:xfrm rot="5400000">
              <a:off x="1102307" y="2749804"/>
              <a:ext cx="82167" cy="821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Right Triangle 245">
              <a:extLst>
                <a:ext uri="{FF2B5EF4-FFF2-40B4-BE49-F238E27FC236}">
                  <a16:creationId xmlns:a16="http://schemas.microsoft.com/office/drawing/2014/main" id="{088B8D9A-2CF4-34FC-D0C3-BD60A0525A5C}"/>
                </a:ext>
              </a:extLst>
            </p:cNvPr>
            <p:cNvSpPr/>
            <p:nvPr/>
          </p:nvSpPr>
          <p:spPr>
            <a:xfrm>
              <a:off x="1103331" y="3517684"/>
              <a:ext cx="82167" cy="821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Right Triangle 246">
              <a:extLst>
                <a:ext uri="{FF2B5EF4-FFF2-40B4-BE49-F238E27FC236}">
                  <a16:creationId xmlns:a16="http://schemas.microsoft.com/office/drawing/2014/main" id="{1490D425-73B1-3326-19E7-BCF108CECF9E}"/>
                </a:ext>
              </a:extLst>
            </p:cNvPr>
            <p:cNvSpPr/>
            <p:nvPr/>
          </p:nvSpPr>
          <p:spPr>
            <a:xfrm rot="16200000">
              <a:off x="1642595" y="3516096"/>
              <a:ext cx="82167" cy="821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Right Triangle 247">
              <a:extLst>
                <a:ext uri="{FF2B5EF4-FFF2-40B4-BE49-F238E27FC236}">
                  <a16:creationId xmlns:a16="http://schemas.microsoft.com/office/drawing/2014/main" id="{0FB36771-54D0-7EED-1C17-1DC1BE81E5AF}"/>
                </a:ext>
              </a:extLst>
            </p:cNvPr>
            <p:cNvSpPr/>
            <p:nvPr/>
          </p:nvSpPr>
          <p:spPr>
            <a:xfrm rot="10800000">
              <a:off x="1642596" y="2749804"/>
              <a:ext cx="82167" cy="8216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A8CC36BD-0114-4D7A-A29F-C59CA4274027}"/>
                </a:ext>
              </a:extLst>
            </p:cNvPr>
            <p:cNvSpPr/>
            <p:nvPr/>
          </p:nvSpPr>
          <p:spPr>
            <a:xfrm>
              <a:off x="1110893" y="2755424"/>
              <a:ext cx="605759" cy="834902"/>
            </a:xfrm>
            <a:prstGeom prst="roundRect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B574C934-BAA3-0029-AA0A-7FC3580158CB}"/>
              </a:ext>
            </a:extLst>
          </p:cNvPr>
          <p:cNvGrpSpPr/>
          <p:nvPr/>
        </p:nvGrpSpPr>
        <p:grpSpPr>
          <a:xfrm>
            <a:off x="1407795" y="2051410"/>
            <a:ext cx="4559261" cy="2476871"/>
            <a:chOff x="1081159" y="2150960"/>
            <a:chExt cx="4559261" cy="2476871"/>
          </a:xfrm>
        </p:grpSpPr>
        <p:pic>
          <p:nvPicPr>
            <p:cNvPr id="251" name="Picture 250">
              <a:extLst>
                <a:ext uri="{FF2B5EF4-FFF2-40B4-BE49-F238E27FC236}">
                  <a16:creationId xmlns:a16="http://schemas.microsoft.com/office/drawing/2014/main" id="{23ED4EA6-9B84-80B5-54BD-F8C896120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3253272" y="2189157"/>
              <a:ext cx="478648" cy="498759"/>
            </a:xfrm>
            <a:prstGeom prst="rect">
              <a:avLst/>
            </a:prstGeom>
          </p:spPr>
        </p:pic>
        <p:pic>
          <p:nvPicPr>
            <p:cNvPr id="252" name="Picture 251">
              <a:extLst>
                <a:ext uri="{FF2B5EF4-FFF2-40B4-BE49-F238E27FC236}">
                  <a16:creationId xmlns:a16="http://schemas.microsoft.com/office/drawing/2014/main" id="{4E9F6753-5C1C-29DB-119B-ED07A862A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660694" y="4110065"/>
              <a:ext cx="457264" cy="485843"/>
            </a:xfrm>
            <a:prstGeom prst="rect">
              <a:avLst/>
            </a:prstGeom>
          </p:spPr>
        </p:pic>
        <p:pic>
          <p:nvPicPr>
            <p:cNvPr id="253" name="Picture 252">
              <a:extLst>
                <a:ext uri="{FF2B5EF4-FFF2-40B4-BE49-F238E27FC236}">
                  <a16:creationId xmlns:a16="http://schemas.microsoft.com/office/drawing/2014/main" id="{A8024C41-E10C-D592-256B-9FE0F5639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1081159" y="3297237"/>
              <a:ext cx="862243" cy="373893"/>
            </a:xfrm>
            <a:prstGeom prst="rect">
              <a:avLst/>
            </a:prstGeom>
          </p:spPr>
        </p:pic>
        <p:pic>
          <p:nvPicPr>
            <p:cNvPr id="254" name="Picture 253">
              <a:extLst>
                <a:ext uri="{FF2B5EF4-FFF2-40B4-BE49-F238E27FC236}">
                  <a16:creationId xmlns:a16="http://schemas.microsoft.com/office/drawing/2014/main" id="{871273EE-4D72-CE99-26AE-9E4D30C06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4767841" y="3819553"/>
              <a:ext cx="641234" cy="808278"/>
            </a:xfrm>
            <a:prstGeom prst="rect">
              <a:avLst/>
            </a:prstGeom>
          </p:spPr>
        </p:pic>
        <p:pic>
          <p:nvPicPr>
            <p:cNvPr id="255" name="Picture 254">
              <a:extLst>
                <a:ext uri="{FF2B5EF4-FFF2-40B4-BE49-F238E27FC236}">
                  <a16:creationId xmlns:a16="http://schemas.microsoft.com/office/drawing/2014/main" id="{0DD27065-FF5B-91B3-8880-36AF4CD01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4360336" y="3386738"/>
              <a:ext cx="1280084" cy="422576"/>
            </a:xfrm>
            <a:prstGeom prst="rect">
              <a:avLst/>
            </a:prstGeom>
          </p:spPr>
        </p:pic>
        <p:pic>
          <p:nvPicPr>
            <p:cNvPr id="256" name="Picture 255">
              <a:extLst>
                <a:ext uri="{FF2B5EF4-FFF2-40B4-BE49-F238E27FC236}">
                  <a16:creationId xmlns:a16="http://schemas.microsoft.com/office/drawing/2014/main" id="{CC2F2477-A1B5-4A7A-33F4-A1B711A04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3792372" y="2150960"/>
              <a:ext cx="945455" cy="396069"/>
            </a:xfrm>
            <a:prstGeom prst="rect">
              <a:avLst/>
            </a:prstGeom>
          </p:spPr>
        </p:pic>
        <p:cxnSp>
          <p:nvCxnSpPr>
            <p:cNvPr id="257" name="Straight Arrow Connector 256">
              <a:extLst>
                <a:ext uri="{FF2B5EF4-FFF2-40B4-BE49-F238E27FC236}">
                  <a16:creationId xmlns:a16="http://schemas.microsoft.com/office/drawing/2014/main" id="{C58DAD96-6006-A5F5-07BE-ECAA0B725759}"/>
                </a:ext>
              </a:extLst>
            </p:cNvPr>
            <p:cNvCxnSpPr>
              <a:cxnSpLocks/>
              <a:stCxn id="251" idx="2"/>
            </p:cNvCxnSpPr>
            <p:nvPr/>
          </p:nvCxnSpPr>
          <p:spPr>
            <a:xfrm>
              <a:off x="3492596" y="2687916"/>
              <a:ext cx="145561" cy="453882"/>
            </a:xfrm>
            <a:prstGeom prst="straightConnector1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Arrow Connector 257">
              <a:extLst>
                <a:ext uri="{FF2B5EF4-FFF2-40B4-BE49-F238E27FC236}">
                  <a16:creationId xmlns:a16="http://schemas.microsoft.com/office/drawing/2014/main" id="{656F326F-34A7-9D8A-A254-AE3F8EA9A101}"/>
                </a:ext>
              </a:extLst>
            </p:cNvPr>
            <p:cNvCxnSpPr>
              <a:cxnSpLocks/>
              <a:stCxn id="256" idx="2"/>
            </p:cNvCxnSpPr>
            <p:nvPr/>
          </p:nvCxnSpPr>
          <p:spPr>
            <a:xfrm>
              <a:off x="4265100" y="2547029"/>
              <a:ext cx="45911" cy="617822"/>
            </a:xfrm>
            <a:prstGeom prst="straightConnector1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E355A67D-AF98-E9A6-009C-4DF902E97B9C}"/>
              </a:ext>
            </a:extLst>
          </p:cNvPr>
          <p:cNvGrpSpPr/>
          <p:nvPr/>
        </p:nvGrpSpPr>
        <p:grpSpPr>
          <a:xfrm>
            <a:off x="3395413" y="4525956"/>
            <a:ext cx="627249" cy="850047"/>
            <a:chOff x="3074601" y="4474574"/>
            <a:chExt cx="627249" cy="850047"/>
          </a:xfrm>
        </p:grpSpPr>
        <p:pic>
          <p:nvPicPr>
            <p:cNvPr id="260" name="Picture 259">
              <a:extLst>
                <a:ext uri="{FF2B5EF4-FFF2-40B4-BE49-F238E27FC236}">
                  <a16:creationId xmlns:a16="http://schemas.microsoft.com/office/drawing/2014/main" id="{B48074BE-E8B6-7C46-1165-536BAAF70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3082263" y="4484645"/>
              <a:ext cx="619587" cy="819819"/>
            </a:xfrm>
            <a:prstGeom prst="rect">
              <a:avLst/>
            </a:prstGeom>
          </p:spPr>
        </p:pic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E9A97174-B84E-06C3-A3D3-69988D5717F0}"/>
                </a:ext>
              </a:extLst>
            </p:cNvPr>
            <p:cNvGrpSpPr/>
            <p:nvPr/>
          </p:nvGrpSpPr>
          <p:grpSpPr>
            <a:xfrm>
              <a:off x="3074601" y="4474574"/>
              <a:ext cx="622456" cy="850047"/>
              <a:chOff x="1102307" y="2749804"/>
              <a:chExt cx="622456" cy="850047"/>
            </a:xfrm>
          </p:grpSpPr>
          <p:sp>
            <p:nvSpPr>
              <p:cNvPr id="262" name="Right Triangle 261">
                <a:extLst>
                  <a:ext uri="{FF2B5EF4-FFF2-40B4-BE49-F238E27FC236}">
                    <a16:creationId xmlns:a16="http://schemas.microsoft.com/office/drawing/2014/main" id="{BD982F67-A42E-BD58-B0A5-461784F07B47}"/>
                  </a:ext>
                </a:extLst>
              </p:cNvPr>
              <p:cNvSpPr/>
              <p:nvPr/>
            </p:nvSpPr>
            <p:spPr>
              <a:xfrm rot="5400000">
                <a:off x="110230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3" name="Right Triangle 262">
                <a:extLst>
                  <a:ext uri="{FF2B5EF4-FFF2-40B4-BE49-F238E27FC236}">
                    <a16:creationId xmlns:a16="http://schemas.microsoft.com/office/drawing/2014/main" id="{65319F99-29A3-93C2-0F18-C668A0550876}"/>
                  </a:ext>
                </a:extLst>
              </p:cNvPr>
              <p:cNvSpPr/>
              <p:nvPr/>
            </p:nvSpPr>
            <p:spPr>
              <a:xfrm>
                <a:off x="1103331" y="351768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4" name="Right Triangle 263">
                <a:extLst>
                  <a:ext uri="{FF2B5EF4-FFF2-40B4-BE49-F238E27FC236}">
                    <a16:creationId xmlns:a16="http://schemas.microsoft.com/office/drawing/2014/main" id="{FCE81FD5-4DCF-F2D9-D8EF-A743CFF9FCEF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5" name="Right Triangle 264">
                <a:extLst>
                  <a:ext uri="{FF2B5EF4-FFF2-40B4-BE49-F238E27FC236}">
                    <a16:creationId xmlns:a16="http://schemas.microsoft.com/office/drawing/2014/main" id="{6BA5249B-AC26-8179-A3E0-58A2C54F783E}"/>
                  </a:ext>
                </a:extLst>
              </p:cNvPr>
              <p:cNvSpPr/>
              <p:nvPr/>
            </p:nvSpPr>
            <p:spPr>
              <a:xfrm rot="10800000">
                <a:off x="1642596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6" name="Rectangle: Rounded Corners 265">
                <a:extLst>
                  <a:ext uri="{FF2B5EF4-FFF2-40B4-BE49-F238E27FC236}">
                    <a16:creationId xmlns:a16="http://schemas.microsoft.com/office/drawing/2014/main" id="{87D69674-AFC3-CE03-7886-64582589E082}"/>
                  </a:ext>
                </a:extLst>
              </p:cNvPr>
              <p:cNvSpPr/>
              <p:nvPr/>
            </p:nvSpPr>
            <p:spPr>
              <a:xfrm>
                <a:off x="1110893" y="2761248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67" name="TextBox 266">
            <a:extLst>
              <a:ext uri="{FF2B5EF4-FFF2-40B4-BE49-F238E27FC236}">
                <a16:creationId xmlns:a16="http://schemas.microsoft.com/office/drawing/2014/main" id="{54A9D4B9-5688-3040-A898-A00F6A7AE2BF}"/>
              </a:ext>
            </a:extLst>
          </p:cNvPr>
          <p:cNvSpPr txBox="1"/>
          <p:nvPr/>
        </p:nvSpPr>
        <p:spPr>
          <a:xfrm>
            <a:off x="3390574" y="5350022"/>
            <a:ext cx="629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Justin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Boles</a:t>
            </a:r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AC2E3FCB-5CC7-99E6-8B51-DDFDE2A09FFE}"/>
              </a:ext>
            </a:extLst>
          </p:cNvPr>
          <p:cNvSpPr/>
          <p:nvPr/>
        </p:nvSpPr>
        <p:spPr>
          <a:xfrm>
            <a:off x="6271488" y="5432750"/>
            <a:ext cx="621800" cy="811311"/>
          </a:xfrm>
          <a:prstGeom prst="roundRect">
            <a:avLst/>
          </a:prstGeom>
          <a:noFill/>
          <a:ln w="28575">
            <a:solidFill>
              <a:srgbClr val="33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9933"/>
              </a:solidFill>
              <a:effectLst/>
              <a:highlight>
                <a:srgbClr val="00CC98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F512F32F-6114-99F2-84B0-B56CA3110C1A}"/>
              </a:ext>
            </a:extLst>
          </p:cNvPr>
          <p:cNvSpPr/>
          <p:nvPr/>
        </p:nvSpPr>
        <p:spPr>
          <a:xfrm>
            <a:off x="6273318" y="4044179"/>
            <a:ext cx="595351" cy="856610"/>
          </a:xfrm>
          <a:prstGeom prst="roundRect">
            <a:avLst/>
          </a:prstGeom>
          <a:noFill/>
          <a:ln w="28575">
            <a:solidFill>
              <a:srgbClr val="33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9933"/>
              </a:solidFill>
              <a:effectLst/>
              <a:highlight>
                <a:srgbClr val="00CC98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1" name="Line 2">
            <a:extLst>
              <a:ext uri="{FF2B5EF4-FFF2-40B4-BE49-F238E27FC236}">
                <a16:creationId xmlns:a16="http://schemas.microsoft.com/office/drawing/2014/main" id="{4C54B9F5-0489-7AAA-FB3E-217925A0FB6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45960"/>
            <a:ext cx="12191999" cy="43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3" name="Text 4">
            <a:extLst>
              <a:ext uri="{FF2B5EF4-FFF2-40B4-BE49-F238E27FC236}">
                <a16:creationId xmlns:a16="http://schemas.microsoft.com/office/drawing/2014/main" id="{C6931E64-5934-FD8D-B74D-99A5A3B45445}"/>
              </a:ext>
            </a:extLst>
          </p:cNvPr>
          <p:cNvSpPr/>
          <p:nvPr/>
        </p:nvSpPr>
        <p:spPr>
          <a:xfrm>
            <a:off x="9051073" y="1646679"/>
            <a:ext cx="1929384" cy="574045"/>
          </a:xfrm>
          <a:prstGeom prst="rect">
            <a:avLst/>
          </a:prstGeom>
          <a:solidFill>
            <a:srgbClr val="FFC000"/>
          </a:solidFill>
          <a:ln>
            <a:solidFill>
              <a:schemeClr val="accent3">
                <a:alpha val="0"/>
              </a:schemeClr>
            </a:solidFill>
          </a:ln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Aptos" pitchFamily="34" charset="-122"/>
                <a:cs typeface="Segoe UI" panose="020B0502040204020203" pitchFamily="34" charset="0"/>
              </a:rPr>
              <a:t>11 students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275" name="Picture 274">
            <a:extLst>
              <a:ext uri="{FF2B5EF4-FFF2-40B4-BE49-F238E27FC236}">
                <a16:creationId xmlns:a16="http://schemas.microsoft.com/office/drawing/2014/main" id="{E4C9EA53-440E-8DC0-55D9-4FBA2D24E7D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5" t="33033" r="16084" b="31536"/>
          <a:stretch>
            <a:fillRect/>
          </a:stretch>
        </p:blipFill>
        <p:spPr>
          <a:xfrm>
            <a:off x="10687454" y="6323690"/>
            <a:ext cx="1504545" cy="534309"/>
          </a:xfrm>
          <a:prstGeom prst="rect">
            <a:avLst/>
          </a:prstGeom>
        </p:spPr>
      </p:pic>
      <p:pic>
        <p:nvPicPr>
          <p:cNvPr id="277" name="Picture 276" descr="A logo of a molecule&#10;&#10;Description automatically generated">
            <a:extLst>
              <a:ext uri="{FF2B5EF4-FFF2-40B4-BE49-F238E27FC236}">
                <a16:creationId xmlns:a16="http://schemas.microsoft.com/office/drawing/2014/main" id="{4D44F244-E6A2-2742-B25C-4AB654EE9C93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1" y="6096402"/>
            <a:ext cx="1221472" cy="73152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D39B4D0-A984-7439-E3A4-C1DB211A6565}"/>
              </a:ext>
            </a:extLst>
          </p:cNvPr>
          <p:cNvGrpSpPr/>
          <p:nvPr/>
        </p:nvGrpSpPr>
        <p:grpSpPr>
          <a:xfrm>
            <a:off x="6296609" y="865391"/>
            <a:ext cx="635692" cy="860017"/>
            <a:chOff x="7019813" y="1074240"/>
            <a:chExt cx="635692" cy="86001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ADB7B38-E54A-6AC6-D059-A9706AE3A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54" t="4962" r="24645"/>
            <a:stretch>
              <a:fillRect/>
            </a:stretch>
          </p:blipFill>
          <p:spPr>
            <a:xfrm>
              <a:off x="7039296" y="1076912"/>
              <a:ext cx="605322" cy="85734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2A1FFDB-7CBE-A563-F97D-94D191AF7386}"/>
                </a:ext>
              </a:extLst>
            </p:cNvPr>
            <p:cNvGrpSpPr/>
            <p:nvPr/>
          </p:nvGrpSpPr>
          <p:grpSpPr>
            <a:xfrm>
              <a:off x="7019813" y="1074240"/>
              <a:ext cx="635692" cy="857775"/>
              <a:chOff x="1091647" y="2744652"/>
              <a:chExt cx="635692" cy="857775"/>
            </a:xfrm>
          </p:grpSpPr>
          <p:sp>
            <p:nvSpPr>
              <p:cNvPr id="7" name="Right Triangle 6">
                <a:extLst>
                  <a:ext uri="{FF2B5EF4-FFF2-40B4-BE49-F238E27FC236}">
                    <a16:creationId xmlns:a16="http://schemas.microsoft.com/office/drawing/2014/main" id="{99EDF9C9-5D16-B1D6-E4EB-A49063C36A4B}"/>
                  </a:ext>
                </a:extLst>
              </p:cNvPr>
              <p:cNvSpPr/>
              <p:nvPr/>
            </p:nvSpPr>
            <p:spPr>
              <a:xfrm rot="5400000">
                <a:off x="109164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:a16="http://schemas.microsoft.com/office/drawing/2014/main" id="{B7AA3751-6FFD-CEA0-CCD9-381104E23E1A}"/>
                  </a:ext>
                </a:extLst>
              </p:cNvPr>
              <p:cNvSpPr/>
              <p:nvPr/>
            </p:nvSpPr>
            <p:spPr>
              <a:xfrm>
                <a:off x="1100755" y="3520260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D401CA8A-90E2-B067-6DD3-8AD9BFFF3133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" name="Right Triangle 10">
                <a:extLst>
                  <a:ext uri="{FF2B5EF4-FFF2-40B4-BE49-F238E27FC236}">
                    <a16:creationId xmlns:a16="http://schemas.microsoft.com/office/drawing/2014/main" id="{C40D2CD8-C774-96D7-56C9-78DD5848D2AE}"/>
                  </a:ext>
                </a:extLst>
              </p:cNvPr>
              <p:cNvSpPr/>
              <p:nvPr/>
            </p:nvSpPr>
            <p:spPr>
              <a:xfrm rot="10800000">
                <a:off x="1645172" y="2744652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0" name="Rectangle: Rounded Corners 269">
                <a:extLst>
                  <a:ext uri="{FF2B5EF4-FFF2-40B4-BE49-F238E27FC236}">
                    <a16:creationId xmlns:a16="http://schemas.microsoft.com/office/drawing/2014/main" id="{FC09A144-F6EC-137E-3A4E-5AFD769A3A39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4C191F60-0A47-A40B-1699-030E82EA8D15}"/>
              </a:ext>
            </a:extLst>
          </p:cNvPr>
          <p:cNvGrpSpPr/>
          <p:nvPr/>
        </p:nvGrpSpPr>
        <p:grpSpPr>
          <a:xfrm>
            <a:off x="6996157" y="868181"/>
            <a:ext cx="635692" cy="859588"/>
            <a:chOff x="7719361" y="1077030"/>
            <a:chExt cx="635692" cy="859588"/>
          </a:xfrm>
        </p:grpSpPr>
        <p:pic>
          <p:nvPicPr>
            <p:cNvPr id="274" name="Picture 273">
              <a:extLst>
                <a:ext uri="{FF2B5EF4-FFF2-40B4-BE49-F238E27FC236}">
                  <a16:creationId xmlns:a16="http://schemas.microsoft.com/office/drawing/2014/main" id="{07E152E1-F611-FEF3-DE68-5123C210B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14" t="22578" r="11414" b="29200"/>
            <a:stretch>
              <a:fillRect/>
            </a:stretch>
          </p:blipFill>
          <p:spPr>
            <a:xfrm>
              <a:off x="7729749" y="1079273"/>
              <a:ext cx="614649" cy="857345"/>
            </a:xfrm>
            <a:prstGeom prst="rect">
              <a:avLst/>
            </a:prstGeom>
          </p:spPr>
        </p:pic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49A2587D-36D5-5E14-791B-4A408C4B0254}"/>
                </a:ext>
              </a:extLst>
            </p:cNvPr>
            <p:cNvGrpSpPr/>
            <p:nvPr/>
          </p:nvGrpSpPr>
          <p:grpSpPr>
            <a:xfrm>
              <a:off x="7719361" y="1077030"/>
              <a:ext cx="635692" cy="857775"/>
              <a:chOff x="1091647" y="2744652"/>
              <a:chExt cx="635692" cy="857775"/>
            </a:xfrm>
          </p:grpSpPr>
          <p:sp>
            <p:nvSpPr>
              <p:cNvPr id="278" name="Right Triangle 277">
                <a:extLst>
                  <a:ext uri="{FF2B5EF4-FFF2-40B4-BE49-F238E27FC236}">
                    <a16:creationId xmlns:a16="http://schemas.microsoft.com/office/drawing/2014/main" id="{8D564006-410D-5778-DAE7-3E80D7A01B2B}"/>
                  </a:ext>
                </a:extLst>
              </p:cNvPr>
              <p:cNvSpPr/>
              <p:nvPr/>
            </p:nvSpPr>
            <p:spPr>
              <a:xfrm rot="5400000">
                <a:off x="1091647" y="2749804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9" name="Right Triangle 278">
                <a:extLst>
                  <a:ext uri="{FF2B5EF4-FFF2-40B4-BE49-F238E27FC236}">
                    <a16:creationId xmlns:a16="http://schemas.microsoft.com/office/drawing/2014/main" id="{19E54A88-37A4-11D3-7DC2-741C29871EE5}"/>
                  </a:ext>
                </a:extLst>
              </p:cNvPr>
              <p:cNvSpPr/>
              <p:nvPr/>
            </p:nvSpPr>
            <p:spPr>
              <a:xfrm>
                <a:off x="1100755" y="3520260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0" name="Right Triangle 279">
                <a:extLst>
                  <a:ext uri="{FF2B5EF4-FFF2-40B4-BE49-F238E27FC236}">
                    <a16:creationId xmlns:a16="http://schemas.microsoft.com/office/drawing/2014/main" id="{DD1CF0BC-CA45-A58A-0860-5D3FA3A0EC96}"/>
                  </a:ext>
                </a:extLst>
              </p:cNvPr>
              <p:cNvSpPr/>
              <p:nvPr/>
            </p:nvSpPr>
            <p:spPr>
              <a:xfrm rot="16200000">
                <a:off x="1642595" y="3516096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1" name="Right Triangle 280">
                <a:extLst>
                  <a:ext uri="{FF2B5EF4-FFF2-40B4-BE49-F238E27FC236}">
                    <a16:creationId xmlns:a16="http://schemas.microsoft.com/office/drawing/2014/main" id="{1F82DB6B-DFE9-E976-11C2-EA5C0781234B}"/>
                  </a:ext>
                </a:extLst>
              </p:cNvPr>
              <p:cNvSpPr/>
              <p:nvPr/>
            </p:nvSpPr>
            <p:spPr>
              <a:xfrm rot="10800000">
                <a:off x="1645172" y="2744652"/>
                <a:ext cx="82167" cy="82167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2" name="Rectangle: Rounded Corners 281">
                <a:extLst>
                  <a:ext uri="{FF2B5EF4-FFF2-40B4-BE49-F238E27FC236}">
                    <a16:creationId xmlns:a16="http://schemas.microsoft.com/office/drawing/2014/main" id="{A384584E-176F-EC54-B8F8-A43CBB4BD75F}"/>
                  </a:ext>
                </a:extLst>
              </p:cNvPr>
              <p:cNvSpPr/>
              <p:nvPr/>
            </p:nvSpPr>
            <p:spPr>
              <a:xfrm>
                <a:off x="1110893" y="2755424"/>
                <a:ext cx="605759" cy="834902"/>
              </a:xfrm>
              <a:prstGeom prst="roundRect">
                <a:avLst/>
              </a:prstGeom>
              <a:no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83" name="TextBox 282">
            <a:extLst>
              <a:ext uri="{FF2B5EF4-FFF2-40B4-BE49-F238E27FC236}">
                <a16:creationId xmlns:a16="http://schemas.microsoft.com/office/drawing/2014/main" id="{7FBCE3DB-3E6D-1744-2A04-88CA3EEB05A9}"/>
              </a:ext>
            </a:extLst>
          </p:cNvPr>
          <p:cNvSpPr txBox="1"/>
          <p:nvPr/>
        </p:nvSpPr>
        <p:spPr>
          <a:xfrm>
            <a:off x="6271184" y="1653261"/>
            <a:ext cx="707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Hopstaken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B6B9FCC4-2A38-A4C9-5160-0ACC94EB10F7}"/>
              </a:ext>
            </a:extLst>
          </p:cNvPr>
          <p:cNvSpPr txBox="1"/>
          <p:nvPr/>
        </p:nvSpPr>
        <p:spPr>
          <a:xfrm>
            <a:off x="6996209" y="1653261"/>
            <a:ext cx="6147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Lynne Gignac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036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6514"/>
            <a:ext cx="12192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6858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Princeton Collaborative Low Temperature Plasma Research Facility (PCRF)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F2A5EF-D2B9-4428-818E-0E6B47CFC9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971" y="1362265"/>
            <a:ext cx="4359476" cy="20035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EE1CD5-EE1E-475C-97B9-CB7863A0FB16}"/>
              </a:ext>
            </a:extLst>
          </p:cNvPr>
          <p:cNvSpPr txBox="1"/>
          <p:nvPr/>
        </p:nvSpPr>
        <p:spPr>
          <a:xfrm>
            <a:off x="4118826" y="603455"/>
            <a:ext cx="4499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Experts in plasma theory, modeling, experiments and diagnostics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BEAD67-A1D5-4933-9FEE-EFD6D58DEE6D}"/>
              </a:ext>
            </a:extLst>
          </p:cNvPr>
          <p:cNvSpPr txBox="1"/>
          <p:nvPr/>
        </p:nvSpPr>
        <p:spPr>
          <a:xfrm>
            <a:off x="81116" y="683494"/>
            <a:ext cx="4141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Advanced diagnostics of plasma, flow, nanoparticles, plasma-surface interactions (charging, emission)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C9AA24-6A56-4B46-A231-619024BBDDB1}"/>
              </a:ext>
            </a:extLst>
          </p:cNvPr>
          <p:cNvSpPr txBox="1"/>
          <p:nvPr/>
        </p:nvSpPr>
        <p:spPr>
          <a:xfrm>
            <a:off x="8754106" y="615125"/>
            <a:ext cx="3489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Wide range of plasma sources for basic LTP science and applied plasma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6CBFCFB-6917-4E06-8162-C289FC45FE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7" t="12330" r="14114" b="10409"/>
          <a:stretch/>
        </p:blipFill>
        <p:spPr>
          <a:xfrm flipV="1">
            <a:off x="10498909" y="1753526"/>
            <a:ext cx="1634533" cy="185821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7A0105B-6A7D-4575-8079-9B6F2DE4F2D5}"/>
              </a:ext>
            </a:extLst>
          </p:cNvPr>
          <p:cNvSpPr/>
          <p:nvPr/>
        </p:nvSpPr>
        <p:spPr>
          <a:xfrm>
            <a:off x="10608518" y="3357492"/>
            <a:ext cx="15252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Mist-plasma jets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DE18BB-73F4-42FA-9C77-295FF95A6DBC}"/>
              </a:ext>
            </a:extLst>
          </p:cNvPr>
          <p:cNvGrpSpPr/>
          <p:nvPr/>
        </p:nvGrpSpPr>
        <p:grpSpPr>
          <a:xfrm>
            <a:off x="8667485" y="1528652"/>
            <a:ext cx="2072488" cy="1977210"/>
            <a:chOff x="10104245" y="4260409"/>
            <a:chExt cx="2534710" cy="236267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D5BBE27-F28A-45FA-97C9-E18498013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6639" t="916" b="-1061"/>
            <a:stretch/>
          </p:blipFill>
          <p:spPr>
            <a:xfrm>
              <a:off x="10156229" y="4260409"/>
              <a:ext cx="2088680" cy="213737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9205EE-CE96-4D8C-9DE3-3585BE786439}"/>
                </a:ext>
              </a:extLst>
            </p:cNvPr>
            <p:cNvSpPr txBox="1"/>
            <p:nvPr/>
          </p:nvSpPr>
          <p:spPr>
            <a:xfrm>
              <a:off x="10104245" y="6292085"/>
              <a:ext cx="2534710" cy="331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Low pressure </a:t>
              </a:r>
              <a:r>
                <a:rPr kumimoji="0" lang="en-US" sz="12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ExB</a:t>
              </a: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 plasma</a:t>
              </a:r>
            </a:p>
          </p:txBody>
        </p:sp>
      </p:grpSp>
      <p:pic>
        <p:nvPicPr>
          <p:cNvPr id="27" name="Picture 6">
            <a:extLst>
              <a:ext uri="{FF2B5EF4-FFF2-40B4-BE49-F238E27FC236}">
                <a16:creationId xmlns:a16="http://schemas.microsoft.com/office/drawing/2014/main" id="{D4454BFD-6F1E-46BE-89BC-9741DD60E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10" y="5503279"/>
            <a:ext cx="2155551" cy="1296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D2B4105-CB15-4AF1-BF8C-8B44A507032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8828"/>
          <a:stretch/>
        </p:blipFill>
        <p:spPr>
          <a:xfrm rot="5400000">
            <a:off x="10445003" y="3811496"/>
            <a:ext cx="1834439" cy="147822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E358E7E-721F-4AC8-9323-DBA5E37A2F7B}"/>
              </a:ext>
            </a:extLst>
          </p:cNvPr>
          <p:cNvSpPr/>
          <p:nvPr/>
        </p:nvSpPr>
        <p:spPr>
          <a:xfrm>
            <a:off x="9990572" y="6516063"/>
            <a:ext cx="16800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Scalable flexible DBDs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B48C7F0-265B-48E9-B460-030BD17B904B}"/>
              </a:ext>
            </a:extLst>
          </p:cNvPr>
          <p:cNvSpPr txBox="1"/>
          <p:nvPr/>
        </p:nvSpPr>
        <p:spPr>
          <a:xfrm>
            <a:off x="10713807" y="5196270"/>
            <a:ext cx="11356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Arc discharges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34109D-B175-47EB-A8E1-EA4A5B690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660" y="3507101"/>
            <a:ext cx="2628354" cy="197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586C36E-3576-4017-A0A4-3DFC227F2FF1}"/>
              </a:ext>
            </a:extLst>
          </p:cNvPr>
          <p:cNvSpPr txBox="1"/>
          <p:nvPr/>
        </p:nvSpPr>
        <p:spPr>
          <a:xfrm>
            <a:off x="8085453" y="5030295"/>
            <a:ext cx="2332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e-beam generated LTPs: low to moderate (~ torr) pressures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97FFC63-C44C-4CD2-AEA2-21385CA8311C}"/>
              </a:ext>
            </a:extLst>
          </p:cNvPr>
          <p:cNvSpPr txBox="1"/>
          <p:nvPr/>
        </p:nvSpPr>
        <p:spPr>
          <a:xfrm>
            <a:off x="168503" y="4238419"/>
            <a:ext cx="3597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Plasma thruster physics</a:t>
            </a:r>
          </a:p>
        </p:txBody>
      </p:sp>
      <p:pic>
        <p:nvPicPr>
          <p:cNvPr id="37" name="Content Placeholder 11" descr="Chart&#10;&#10;Description automatically generated">
            <a:extLst>
              <a:ext uri="{FF2B5EF4-FFF2-40B4-BE49-F238E27FC236}">
                <a16:creationId xmlns:a16="http://schemas.microsoft.com/office/drawing/2014/main" id="{32F687D7-F9BD-48B7-8ABF-ACEE89FF91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389" y="4234885"/>
            <a:ext cx="3849745" cy="2622232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36CAC1F5-436E-4A86-8016-CB2845099B92}"/>
              </a:ext>
            </a:extLst>
          </p:cNvPr>
          <p:cNvSpPr/>
          <p:nvPr/>
        </p:nvSpPr>
        <p:spPr>
          <a:xfrm>
            <a:off x="4118826" y="4115308"/>
            <a:ext cx="35179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1-D, 2-D and 3-D PIC, hybrid, fluid codes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D4AE24A-163B-47E4-AB89-9855B78E326E}"/>
              </a:ext>
            </a:extLst>
          </p:cNvPr>
          <p:cNvSpPr txBox="1"/>
          <p:nvPr/>
        </p:nvSpPr>
        <p:spPr>
          <a:xfrm>
            <a:off x="3981435" y="6492333"/>
            <a:ext cx="2581441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3-D PIC: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ExB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plasma structures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D973A5FE-F1A5-4747-B700-CAC02E3FEAC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444" b="50309"/>
          <a:stretch/>
        </p:blipFill>
        <p:spPr>
          <a:xfrm>
            <a:off x="6901091" y="5853932"/>
            <a:ext cx="2964510" cy="930964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E52FE44F-DB0E-47D2-B260-80CD6A62F768}"/>
              </a:ext>
            </a:extLst>
          </p:cNvPr>
          <p:cNvSpPr/>
          <p:nvPr/>
        </p:nvSpPr>
        <p:spPr>
          <a:xfrm>
            <a:off x="7398823" y="5573559"/>
            <a:ext cx="29645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CFD, nano, diamond for QIS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048A712-E368-4272-8265-024147FE10A4}"/>
              </a:ext>
            </a:extLst>
          </p:cNvPr>
          <p:cNvSpPr txBox="1"/>
          <p:nvPr/>
        </p:nvSpPr>
        <p:spPr>
          <a:xfrm>
            <a:off x="8870066" y="1478428"/>
            <a:ext cx="18437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Basic LTP science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B039795-E877-4DFC-BB9F-D01C7E4EEDD9}"/>
              </a:ext>
            </a:extLst>
          </p:cNvPr>
          <p:cNvSpPr txBox="1"/>
          <p:nvPr/>
        </p:nvSpPr>
        <p:spPr>
          <a:xfrm>
            <a:off x="8042253" y="3472248"/>
            <a:ext cx="2552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Advanced atomic scale materials processing for microelectronics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B3B1D22-BEDA-4211-B579-D8AFF6761F2A}"/>
              </a:ext>
            </a:extLst>
          </p:cNvPr>
          <p:cNvSpPr/>
          <p:nvPr/>
        </p:nvSpPr>
        <p:spPr>
          <a:xfrm>
            <a:off x="10363333" y="1489789"/>
            <a:ext cx="19248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Plasma for sustainability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CE12765-C4A3-4B2F-9AAF-B242F6E027A7}"/>
              </a:ext>
            </a:extLst>
          </p:cNvPr>
          <p:cNvSpPr txBox="1"/>
          <p:nvPr/>
        </p:nvSpPr>
        <p:spPr>
          <a:xfrm>
            <a:off x="10602893" y="3595721"/>
            <a:ext cx="1459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Decarbonization and dusty plasmas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5211948-1519-4A1E-9A25-FD0DFCD0CCF8}"/>
              </a:ext>
            </a:extLst>
          </p:cNvPr>
          <p:cNvSpPr txBox="1"/>
          <p:nvPr/>
        </p:nvSpPr>
        <p:spPr>
          <a:xfrm>
            <a:off x="9875181" y="5477452"/>
            <a:ext cx="2196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Plasma for healthcare, energy environmental, catalysis applications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06D2DEE-B677-4D45-B1C5-0B9F9C41769A}"/>
              </a:ext>
            </a:extLst>
          </p:cNvPr>
          <p:cNvSpPr txBox="1"/>
          <p:nvPr/>
        </p:nvSpPr>
        <p:spPr>
          <a:xfrm>
            <a:off x="3963199" y="3383693"/>
            <a:ext cx="4329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Unique computational resources: codes, HPC: CPU-GPU hybrid architecture with open codes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51B2E6-F06A-F59B-3CCD-47F31811934D}"/>
              </a:ext>
            </a:extLst>
          </p:cNvPr>
          <p:cNvGrpSpPr>
            <a:grpSpLocks noChangeAspect="1"/>
          </p:cNvGrpSpPr>
          <p:nvPr/>
        </p:nvGrpSpPr>
        <p:grpSpPr>
          <a:xfrm>
            <a:off x="52640" y="1722918"/>
            <a:ext cx="3956801" cy="2210995"/>
            <a:chOff x="1050008" y="914234"/>
            <a:chExt cx="9406855" cy="52563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23DEF1A-B7F2-ABF0-0594-09ECA4265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050008" y="914234"/>
              <a:ext cx="9406855" cy="525639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0B0086-0AFB-3A79-7C07-42487101D72B}"/>
                </a:ext>
              </a:extLst>
            </p:cNvPr>
            <p:cNvSpPr/>
            <p:nvPr/>
          </p:nvSpPr>
          <p:spPr>
            <a:xfrm>
              <a:off x="8783273" y="1719743"/>
              <a:ext cx="1673590" cy="6132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</p:grpSp>
      <p:pic>
        <p:nvPicPr>
          <p:cNvPr id="9" name="Spoke (2).wmv">
            <a:hlinkClick r:id="" action="ppaction://media"/>
            <a:extLst>
              <a:ext uri="{FF2B5EF4-FFF2-40B4-BE49-F238E27FC236}">
                <a16:creationId xmlns:a16="http://schemas.microsoft.com/office/drawing/2014/main" id="{03FE1E25-0E6A-AFB6-8775-17E069CE90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5"/>
          <a:srcRect l="21494" t="8701" r="17727" b="10519"/>
          <a:stretch/>
        </p:blipFill>
        <p:spPr>
          <a:xfrm>
            <a:off x="142148" y="4784184"/>
            <a:ext cx="1897585" cy="1891503"/>
          </a:xfrm>
          <a:prstGeom prst="rect">
            <a:avLst/>
          </a:prstGeom>
        </p:spPr>
      </p:pic>
      <p:pic>
        <p:nvPicPr>
          <p:cNvPr id="11" name="Picture 10" descr="A picture containing outdoor object, star, night sky, light&#10;&#10;Description automatically generated">
            <a:extLst>
              <a:ext uri="{FF2B5EF4-FFF2-40B4-BE49-F238E27FC236}">
                <a16:creationId xmlns:a16="http://schemas.microsoft.com/office/drawing/2014/main" id="{2107D07F-BC00-CE21-96D7-F132D766C07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6" t="30907" r="42545" b="26709"/>
          <a:stretch/>
        </p:blipFill>
        <p:spPr>
          <a:xfrm>
            <a:off x="2171310" y="4889861"/>
            <a:ext cx="1674748" cy="167517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A674F81-5C94-D4F4-430E-DA0E5FC34695}"/>
              </a:ext>
            </a:extLst>
          </p:cNvPr>
          <p:cNvCxnSpPr/>
          <p:nvPr/>
        </p:nvCxnSpPr>
        <p:spPr>
          <a:xfrm>
            <a:off x="0" y="589824"/>
            <a:ext cx="12192000" cy="0"/>
          </a:xfrm>
          <a:prstGeom prst="line">
            <a:avLst/>
          </a:prstGeom>
          <a:noFill/>
          <a:ln w="25400" cap="flat" cmpd="sng" algn="ctr">
            <a:solidFill>
              <a:srgbClr val="F58025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05214214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C48A64C-84C5-1DDB-B0DA-B051FF53F6AA}"/>
              </a:ext>
            </a:extLst>
          </p:cNvPr>
          <p:cNvGrpSpPr/>
          <p:nvPr/>
        </p:nvGrpSpPr>
        <p:grpSpPr>
          <a:xfrm>
            <a:off x="0" y="-2410"/>
            <a:ext cx="12228352" cy="6860410"/>
            <a:chOff x="0" y="-1340"/>
            <a:chExt cx="12228352" cy="686041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F865FCD-DF85-70D1-2072-BAD97A4812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169" t="9932" r="17391" b="17278"/>
            <a:stretch/>
          </p:blipFill>
          <p:spPr>
            <a:xfrm>
              <a:off x="461395" y="-1340"/>
              <a:ext cx="11299970" cy="6860410"/>
            </a:xfrm>
            <a:prstGeom prst="rect">
              <a:avLst/>
            </a:prstGeom>
            <a:ln>
              <a:solidFill>
                <a:srgbClr val="008000"/>
              </a:solidFill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E11DC13-3079-AA6A-2100-95B13A4AA563}"/>
                </a:ext>
              </a:extLst>
            </p:cNvPr>
            <p:cNvSpPr txBox="1"/>
            <p:nvPr/>
          </p:nvSpPr>
          <p:spPr>
            <a:xfrm>
              <a:off x="4093551" y="768139"/>
              <a:ext cx="40356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http://pcrf.pppl.gov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55834FE-6BDF-5DD4-D0A1-CAF0D2154503}"/>
                </a:ext>
              </a:extLst>
            </p:cNvPr>
            <p:cNvSpPr/>
            <p:nvPr/>
          </p:nvSpPr>
          <p:spPr>
            <a:xfrm>
              <a:off x="0" y="-1340"/>
              <a:ext cx="461394" cy="68593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80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628A22D-18AC-C610-70BD-7CAF15BFC6A4}"/>
                </a:ext>
              </a:extLst>
            </p:cNvPr>
            <p:cNvSpPr/>
            <p:nvPr/>
          </p:nvSpPr>
          <p:spPr>
            <a:xfrm>
              <a:off x="11766958" y="-1340"/>
              <a:ext cx="461394" cy="68593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238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B0569-03B4-0CDD-28E2-6ADED2926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D1E970DA-C5ED-1021-FE6D-336C57B74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176" y="-47201"/>
            <a:ext cx="54141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Additional remarks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BE5F8A6-1E18-0046-DB0D-EF5F1F33B7F1}"/>
              </a:ext>
            </a:extLst>
          </p:cNvPr>
          <p:cNvSpPr txBox="1">
            <a:spLocks/>
          </p:cNvSpPr>
          <p:nvPr/>
        </p:nvSpPr>
        <p:spPr>
          <a:xfrm>
            <a:off x="11734800" y="6513096"/>
            <a:ext cx="457200" cy="2769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45700" rIns="91425" bIns="45700" rtlCol="0" anchor="b" anchorCtr="0">
            <a:spAutoFit/>
          </a:bodyPr>
          <a:lstStyle>
            <a:defPPr>
              <a:defRPr lang="en-US"/>
            </a:defPPr>
            <a:lvl1pPr marL="0" marR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1" i="0" u="none" strike="noStrike" kern="1200" cap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Georgi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Georgia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216926F-B06C-C748-FD96-F6DEC92ED1EE}"/>
              </a:ext>
            </a:extLst>
          </p:cNvPr>
          <p:cNvCxnSpPr/>
          <p:nvPr/>
        </p:nvCxnSpPr>
        <p:spPr>
          <a:xfrm>
            <a:off x="0" y="521023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pic>
        <p:nvPicPr>
          <p:cNvPr id="48" name="Picture 47" descr="A logo of a molecule&#10;&#10;Description automatically generated">
            <a:extLst>
              <a:ext uri="{FF2B5EF4-FFF2-40B4-BE49-F238E27FC236}">
                <a16:creationId xmlns:a16="http://schemas.microsoft.com/office/drawing/2014/main" id="{BC376189-6C7F-CAED-7A63-354D1CD070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7" y="6071389"/>
            <a:ext cx="1194434" cy="715327"/>
          </a:xfrm>
          <a:prstGeom prst="rect">
            <a:avLst/>
          </a:prstGeom>
        </p:spPr>
      </p:pic>
      <p:pic>
        <p:nvPicPr>
          <p:cNvPr id="3" name="Picture 2" descr="A close-up of a black and white speckled surface&#10;&#10;AI-generated content may be incorrect.">
            <a:extLst>
              <a:ext uri="{FF2B5EF4-FFF2-40B4-BE49-F238E27FC236}">
                <a16:creationId xmlns:a16="http://schemas.microsoft.com/office/drawing/2014/main" id="{65393D3B-1C08-F526-6F0D-EEA4A284D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60" y="1148273"/>
            <a:ext cx="2484375" cy="2565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46EB4F-3AD0-204B-6D95-79766BD56AED}"/>
              </a:ext>
            </a:extLst>
          </p:cNvPr>
          <p:cNvSpPr txBox="1"/>
          <p:nvPr/>
        </p:nvSpPr>
        <p:spPr>
          <a:xfrm>
            <a:off x="552260" y="742950"/>
            <a:ext cx="2217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CVD grown WS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0AD480-EE83-1B0E-6672-A3F3B6847D4B}"/>
              </a:ext>
            </a:extLst>
          </p:cNvPr>
          <p:cNvSpPr txBox="1"/>
          <p:nvPr/>
        </p:nvSpPr>
        <p:spPr>
          <a:xfrm>
            <a:off x="3957742" y="787539"/>
            <a:ext cx="72769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 cracks, voids and edges in TMD, AIMD predicts the reduced energy threshold for sulfur sputtering ~ 4eV</a:t>
            </a:r>
          </a:p>
        </p:txBody>
      </p:sp>
      <p:pic>
        <p:nvPicPr>
          <p:cNvPr id="11" name="object 15">
            <a:extLst>
              <a:ext uri="{FF2B5EF4-FFF2-40B4-BE49-F238E27FC236}">
                <a16:creationId xmlns:a16="http://schemas.microsoft.com/office/drawing/2014/main" id="{D8132F68-1FAC-8661-FA5A-7B3FE43E206D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787" y="2927298"/>
            <a:ext cx="5246588" cy="3930702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AE45A28-E55B-EA3D-9393-2C0DFFE044FE}"/>
              </a:ext>
            </a:extLst>
          </p:cNvPr>
          <p:cNvCxnSpPr/>
          <p:nvPr/>
        </p:nvCxnSpPr>
        <p:spPr>
          <a:xfrm flipH="1">
            <a:off x="3114675" y="1495425"/>
            <a:ext cx="1044676" cy="581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4460A47-C983-7004-5205-206CCDBF31E6}"/>
              </a:ext>
            </a:extLst>
          </p:cNvPr>
          <p:cNvSpPr txBox="1"/>
          <p:nvPr/>
        </p:nvSpPr>
        <p:spPr>
          <a:xfrm>
            <a:off x="3957741" y="1626586"/>
            <a:ext cx="812948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Changes of PL when exposed to ambient atmosphere, even without plasma – indicative of chemically driven modifications + light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plasma, degradation processes may be accelerated. 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64E6CF3-446A-1A81-3F5E-DF010D142D7A}"/>
              </a:ext>
            </a:extLst>
          </p:cNvPr>
          <p:cNvSpPr txBox="1"/>
          <p:nvPr/>
        </p:nvSpPr>
        <p:spPr>
          <a:xfrm>
            <a:off x="6832634" y="4524428"/>
            <a:ext cx="1589102" cy="257122"/>
          </a:xfrm>
          <a:prstGeom prst="rect">
            <a:avLst/>
          </a:prstGeom>
          <a:solidFill>
            <a:srgbClr val="F8C8AC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Kept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in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ambient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640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Theme">
  <a:themeElements>
    <a:clrScheme name="Custom 7">
      <a:dk1>
        <a:srgbClr val="000000"/>
      </a:dk1>
      <a:lt1>
        <a:srgbClr val="FFFFFF"/>
      </a:lt1>
      <a:dk2>
        <a:srgbClr val="445256"/>
      </a:dk2>
      <a:lt2>
        <a:srgbClr val="D5EDF4"/>
      </a:lt2>
      <a:accent1>
        <a:srgbClr val="47A5AE"/>
      </a:accent1>
      <a:accent2>
        <a:srgbClr val="244A58"/>
      </a:accent2>
      <a:accent3>
        <a:srgbClr val="F58025"/>
      </a:accent3>
      <a:accent4>
        <a:srgbClr val="FFB400"/>
      </a:accent4>
      <a:accent5>
        <a:srgbClr val="AE2659"/>
      </a:accent5>
      <a:accent6>
        <a:srgbClr val="70BF54"/>
      </a:accent6>
      <a:hlink>
        <a:srgbClr val="2C89C5"/>
      </a:hlink>
      <a:folHlink>
        <a:srgbClr val="2B7FA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11574</TotalTime>
  <Words>2024</Words>
  <Application>Microsoft Office PowerPoint</Application>
  <PresentationFormat>Widescreen</PresentationFormat>
  <Paragraphs>333</Paragraphs>
  <Slides>29</Slides>
  <Notes>21</Notes>
  <HiddenSlides>0</HiddenSlides>
  <MMClips>2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29</vt:i4>
      </vt:variant>
    </vt:vector>
  </HeadingPairs>
  <TitlesOfParts>
    <vt:vector size="44" baseType="lpstr">
      <vt:lpstr>Aptos</vt:lpstr>
      <vt:lpstr>Aptos Display</vt:lpstr>
      <vt:lpstr>Arial</vt:lpstr>
      <vt:lpstr>Calibri</vt:lpstr>
      <vt:lpstr>Calibri Light</vt:lpstr>
      <vt:lpstr>Cambria Math</vt:lpstr>
      <vt:lpstr>Georgia</vt:lpstr>
      <vt:lpstr>Segoe UI</vt:lpstr>
      <vt:lpstr>Symbol</vt:lpstr>
      <vt:lpstr>Times New Roman</vt:lpstr>
      <vt:lpstr>Office Theme</vt:lpstr>
      <vt:lpstr>2_Default Design</vt:lpstr>
      <vt:lpstr>1_Default Theme</vt:lpstr>
      <vt:lpstr>3_Office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Studied cases of plasma boundaries</vt:lpstr>
      <vt:lpstr>PowerPoint Presentation</vt:lpstr>
      <vt:lpstr>Radial (B) profiles of EEDF, plasma density &amp; electron temperature</vt:lpstr>
      <vt:lpstr>Radial (B) profiles of plasma potential with emissive probe</vt:lpstr>
      <vt:lpstr>Time-average Laser-Induced Fluorescence: back ion flow</vt:lpstr>
      <vt:lpstr>PowerPoint Presentation</vt:lpstr>
      <vt:lpstr>PowerPoint Presentation</vt:lpstr>
      <vt:lpstr>PowerPoint Presentation</vt:lpstr>
      <vt:lpstr>PowerPoint Presentation</vt:lpstr>
      <vt:lpstr>Suppression of spoke oscillations with electron collecting boundary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Yevgeny Raitses</dc:creator>
  <cp:lastModifiedBy>Yevgeny Raitses</cp:lastModifiedBy>
  <cp:revision>76</cp:revision>
  <dcterms:created xsi:type="dcterms:W3CDTF">2025-08-14T22:53:50Z</dcterms:created>
  <dcterms:modified xsi:type="dcterms:W3CDTF">2026-09-23T15:13:34Z</dcterms:modified>
</cp:coreProperties>
</file>