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4"/>
    <p:sldMasterId id="2147483700" r:id="rId5"/>
  </p:sldMasterIdLst>
  <p:notesMasterIdLst>
    <p:notesMasterId r:id="rId31"/>
  </p:notesMasterIdLst>
  <p:sldIdLst>
    <p:sldId id="257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1" r:id="rId14"/>
    <p:sldId id="292" r:id="rId15"/>
    <p:sldId id="293" r:id="rId16"/>
    <p:sldId id="295" r:id="rId17"/>
    <p:sldId id="294" r:id="rId18"/>
    <p:sldId id="296" r:id="rId19"/>
    <p:sldId id="298" r:id="rId20"/>
    <p:sldId id="297" r:id="rId21"/>
    <p:sldId id="299" r:id="rId22"/>
    <p:sldId id="301" r:id="rId23"/>
    <p:sldId id="300" r:id="rId24"/>
    <p:sldId id="302" r:id="rId25"/>
    <p:sldId id="304" r:id="rId26"/>
    <p:sldId id="303" r:id="rId27"/>
    <p:sldId id="306" r:id="rId28"/>
    <p:sldId id="305" r:id="rId29"/>
    <p:sldId id="283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2" userDrawn="1">
          <p15:clr>
            <a:srgbClr val="A4A3A4"/>
          </p15:clr>
        </p15:guide>
        <p15:guide id="2" pos="234" userDrawn="1">
          <p15:clr>
            <a:srgbClr val="A4A3A4"/>
          </p15:clr>
        </p15:guide>
        <p15:guide id="3" orient="horz" pos="3974" userDrawn="1">
          <p15:clr>
            <a:srgbClr val="A4A3A4"/>
          </p15:clr>
        </p15:guide>
        <p15:guide id="4" pos="7355" userDrawn="1">
          <p15:clr>
            <a:srgbClr val="A4A3A4"/>
          </p15:clr>
        </p15:guide>
        <p15:guide id="5" pos="3840" userDrawn="1">
          <p15:clr>
            <a:srgbClr val="A4A3A4"/>
          </p15:clr>
        </p15:guide>
        <p15:guide id="6" orient="horz" pos="686" userDrawn="1">
          <p15:clr>
            <a:srgbClr val="A4A3A4"/>
          </p15:clr>
        </p15:guide>
        <p15:guide id="7" orient="horz" pos="3634" userDrawn="1">
          <p15:clr>
            <a:srgbClr val="A4A3A4"/>
          </p15:clr>
        </p15:guide>
        <p15:guide id="8" pos="688" userDrawn="1">
          <p15:clr>
            <a:srgbClr val="A4A3A4"/>
          </p15:clr>
        </p15:guide>
        <p15:guide id="9" orient="horz" pos="3884" userDrawn="1">
          <p15:clr>
            <a:srgbClr val="A4A3A4"/>
          </p15:clr>
        </p15:guide>
        <p15:guide id="10" pos="1209" userDrawn="1">
          <p15:clr>
            <a:srgbClr val="A4A3A4"/>
          </p15:clr>
        </p15:guide>
        <p15:guide id="11" pos="1391" userDrawn="1">
          <p15:clr>
            <a:srgbClr val="A4A3A4"/>
          </p15:clr>
        </p15:guide>
        <p15:guide id="12" pos="1844" userDrawn="1">
          <p15:clr>
            <a:srgbClr val="A4A3A4"/>
          </p15:clr>
        </p15:guide>
        <p15:guide id="13" orient="horz" pos="102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1F2F3"/>
    <a:srgbClr val="505050"/>
    <a:srgbClr val="626262"/>
    <a:srgbClr val="003088"/>
    <a:srgbClr val="F08900"/>
    <a:srgbClr val="FF6900"/>
    <a:srgbClr val="1E5DF8"/>
    <a:srgbClr val="FFFFFF"/>
    <a:srgbClr val="00BE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DFE0AF-B28C-4616-A0ED-D98B5F6E213E}" v="4" dt="2026-09-20T09:57:17.3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>
        <p:guide orient="horz" pos="232"/>
        <p:guide pos="234"/>
        <p:guide orient="horz" pos="3974"/>
        <p:guide pos="7355"/>
        <p:guide pos="3840"/>
        <p:guide orient="horz" pos="686"/>
        <p:guide orient="horz" pos="3634"/>
        <p:guide pos="688"/>
        <p:guide orient="horz" pos="3884"/>
        <p:guide pos="1209"/>
        <p:guide pos="1391"/>
        <p:guide pos="1844"/>
        <p:guide orient="horz" pos="102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rvainen, Olli (STFC,RAL,ISIS)" userId="43d1d4ba-f603-4763-86b2-285d8ec31a82" providerId="ADAL" clId="{69D3C644-D337-447F-978C-C61E86576187}"/>
    <pc:docChg chg="custSel modSld">
      <pc:chgData name="Tarvainen, Olli (STFC,RAL,ISIS)" userId="43d1d4ba-f603-4763-86b2-285d8ec31a82" providerId="ADAL" clId="{69D3C644-D337-447F-978C-C61E86576187}" dt="2026-09-15T09:59:50.579" v="2723" actId="20577"/>
      <pc:docMkLst>
        <pc:docMk/>
      </pc:docMkLst>
      <pc:sldChg chg="modNotesTx">
        <pc:chgData name="Tarvainen, Olli (STFC,RAL,ISIS)" userId="43d1d4ba-f603-4763-86b2-285d8ec31a82" providerId="ADAL" clId="{69D3C644-D337-447F-978C-C61E86576187}" dt="2026-09-15T09:35:31.443" v="79" actId="20577"/>
        <pc:sldMkLst>
          <pc:docMk/>
          <pc:sldMk cId="2014971417" sldId="286"/>
        </pc:sldMkLst>
      </pc:sldChg>
      <pc:sldChg chg="modNotesTx">
        <pc:chgData name="Tarvainen, Olli (STFC,RAL,ISIS)" userId="43d1d4ba-f603-4763-86b2-285d8ec31a82" providerId="ADAL" clId="{69D3C644-D337-447F-978C-C61E86576187}" dt="2026-09-15T09:36:24.710" v="240" actId="20577"/>
        <pc:sldMkLst>
          <pc:docMk/>
          <pc:sldMk cId="1825808018" sldId="287"/>
        </pc:sldMkLst>
      </pc:sldChg>
      <pc:sldChg chg="modNotesTx">
        <pc:chgData name="Tarvainen, Olli (STFC,RAL,ISIS)" userId="43d1d4ba-f603-4763-86b2-285d8ec31a82" providerId="ADAL" clId="{69D3C644-D337-447F-978C-C61E86576187}" dt="2026-09-15T09:37:09.405" v="335" actId="20577"/>
        <pc:sldMkLst>
          <pc:docMk/>
          <pc:sldMk cId="3345291606" sldId="288"/>
        </pc:sldMkLst>
      </pc:sldChg>
      <pc:sldChg chg="modNotesTx">
        <pc:chgData name="Tarvainen, Olli (STFC,RAL,ISIS)" userId="43d1d4ba-f603-4763-86b2-285d8ec31a82" providerId="ADAL" clId="{69D3C644-D337-447F-978C-C61E86576187}" dt="2026-09-15T09:38:07.632" v="460" actId="20577"/>
        <pc:sldMkLst>
          <pc:docMk/>
          <pc:sldMk cId="2226855979" sldId="289"/>
        </pc:sldMkLst>
      </pc:sldChg>
      <pc:sldChg chg="modNotesTx">
        <pc:chgData name="Tarvainen, Olli (STFC,RAL,ISIS)" userId="43d1d4ba-f603-4763-86b2-285d8ec31a82" providerId="ADAL" clId="{69D3C644-D337-447F-978C-C61E86576187}" dt="2026-09-15T09:38:53.666" v="604" actId="20577"/>
        <pc:sldMkLst>
          <pc:docMk/>
          <pc:sldMk cId="427219854" sldId="290"/>
        </pc:sldMkLst>
      </pc:sldChg>
      <pc:sldChg chg="modNotesTx">
        <pc:chgData name="Tarvainen, Olli (STFC,RAL,ISIS)" userId="43d1d4ba-f603-4763-86b2-285d8ec31a82" providerId="ADAL" clId="{69D3C644-D337-447F-978C-C61E86576187}" dt="2026-09-15T09:39:27.927" v="678" actId="20577"/>
        <pc:sldMkLst>
          <pc:docMk/>
          <pc:sldMk cId="262908239" sldId="291"/>
        </pc:sldMkLst>
      </pc:sldChg>
      <pc:sldChg chg="modNotesTx">
        <pc:chgData name="Tarvainen, Olli (STFC,RAL,ISIS)" userId="43d1d4ba-f603-4763-86b2-285d8ec31a82" providerId="ADAL" clId="{69D3C644-D337-447F-978C-C61E86576187}" dt="2026-09-15T09:40:09.393" v="808" actId="20577"/>
        <pc:sldMkLst>
          <pc:docMk/>
          <pc:sldMk cId="3912249235" sldId="292"/>
        </pc:sldMkLst>
      </pc:sldChg>
      <pc:sldChg chg="modNotesTx">
        <pc:chgData name="Tarvainen, Olli (STFC,RAL,ISIS)" userId="43d1d4ba-f603-4763-86b2-285d8ec31a82" providerId="ADAL" clId="{69D3C644-D337-447F-978C-C61E86576187}" dt="2026-09-15T09:41:43.569" v="964" actId="20577"/>
        <pc:sldMkLst>
          <pc:docMk/>
          <pc:sldMk cId="4016613017" sldId="293"/>
        </pc:sldMkLst>
      </pc:sldChg>
      <pc:sldChg chg="modNotesTx">
        <pc:chgData name="Tarvainen, Olli (STFC,RAL,ISIS)" userId="43d1d4ba-f603-4763-86b2-285d8ec31a82" providerId="ADAL" clId="{69D3C644-D337-447F-978C-C61E86576187}" dt="2026-09-15T09:45:02.067" v="1200" actId="20577"/>
        <pc:sldMkLst>
          <pc:docMk/>
          <pc:sldMk cId="1976458302" sldId="294"/>
        </pc:sldMkLst>
      </pc:sldChg>
      <pc:sldChg chg="modNotesTx">
        <pc:chgData name="Tarvainen, Olli (STFC,RAL,ISIS)" userId="43d1d4ba-f603-4763-86b2-285d8ec31a82" providerId="ADAL" clId="{69D3C644-D337-447F-978C-C61E86576187}" dt="2026-09-15T09:44:27.742" v="1127" actId="20577"/>
        <pc:sldMkLst>
          <pc:docMk/>
          <pc:sldMk cId="3319326686" sldId="295"/>
        </pc:sldMkLst>
      </pc:sldChg>
      <pc:sldChg chg="modAnim modNotesTx">
        <pc:chgData name="Tarvainen, Olli (STFC,RAL,ISIS)" userId="43d1d4ba-f603-4763-86b2-285d8ec31a82" providerId="ADAL" clId="{69D3C644-D337-447F-978C-C61E86576187}" dt="2026-09-15T09:46:00.786" v="1406" actId="20577"/>
        <pc:sldMkLst>
          <pc:docMk/>
          <pc:sldMk cId="365071980" sldId="296"/>
        </pc:sldMkLst>
      </pc:sldChg>
      <pc:sldChg chg="modNotesTx">
        <pc:chgData name="Tarvainen, Olli (STFC,RAL,ISIS)" userId="43d1d4ba-f603-4763-86b2-285d8ec31a82" providerId="ADAL" clId="{69D3C644-D337-447F-978C-C61E86576187}" dt="2026-09-15T09:49:00.912" v="1611" actId="20577"/>
        <pc:sldMkLst>
          <pc:docMk/>
          <pc:sldMk cId="3640244820" sldId="297"/>
        </pc:sldMkLst>
      </pc:sldChg>
      <pc:sldChg chg="modNotesTx">
        <pc:chgData name="Tarvainen, Olli (STFC,RAL,ISIS)" userId="43d1d4ba-f603-4763-86b2-285d8ec31a82" providerId="ADAL" clId="{69D3C644-D337-447F-978C-C61E86576187}" dt="2026-09-15T09:50:41.470" v="1869" actId="20577"/>
        <pc:sldMkLst>
          <pc:docMk/>
          <pc:sldMk cId="2945276453" sldId="299"/>
        </pc:sldMkLst>
      </pc:sldChg>
      <pc:sldChg chg="modNotesTx">
        <pc:chgData name="Tarvainen, Olli (STFC,RAL,ISIS)" userId="43d1d4ba-f603-4763-86b2-285d8ec31a82" providerId="ADAL" clId="{69D3C644-D337-447F-978C-C61E86576187}" dt="2026-09-15T09:53:55.542" v="2277" actId="20577"/>
        <pc:sldMkLst>
          <pc:docMk/>
          <pc:sldMk cId="2635101188" sldId="300"/>
        </pc:sldMkLst>
      </pc:sldChg>
      <pc:sldChg chg="modNotesTx">
        <pc:chgData name="Tarvainen, Olli (STFC,RAL,ISIS)" userId="43d1d4ba-f603-4763-86b2-285d8ec31a82" providerId="ADAL" clId="{69D3C644-D337-447F-978C-C61E86576187}" dt="2026-09-15T09:51:54.522" v="2065" actId="20577"/>
        <pc:sldMkLst>
          <pc:docMk/>
          <pc:sldMk cId="4105977957" sldId="301"/>
        </pc:sldMkLst>
      </pc:sldChg>
      <pc:sldChg chg="modNotesTx">
        <pc:chgData name="Tarvainen, Olli (STFC,RAL,ISIS)" userId="43d1d4ba-f603-4763-86b2-285d8ec31a82" providerId="ADAL" clId="{69D3C644-D337-447F-978C-C61E86576187}" dt="2026-09-15T09:56:31.862" v="2407" actId="20577"/>
        <pc:sldMkLst>
          <pc:docMk/>
          <pc:sldMk cId="766784096" sldId="302"/>
        </pc:sldMkLst>
      </pc:sldChg>
      <pc:sldChg chg="modNotesTx">
        <pc:chgData name="Tarvainen, Olli (STFC,RAL,ISIS)" userId="43d1d4ba-f603-4763-86b2-285d8ec31a82" providerId="ADAL" clId="{69D3C644-D337-447F-978C-C61E86576187}" dt="2026-09-15T09:58:45.536" v="2717" actId="20577"/>
        <pc:sldMkLst>
          <pc:docMk/>
          <pc:sldMk cId="3154906332" sldId="303"/>
        </pc:sldMkLst>
      </pc:sldChg>
      <pc:sldChg chg="modNotesTx">
        <pc:chgData name="Tarvainen, Olli (STFC,RAL,ISIS)" userId="43d1d4ba-f603-4763-86b2-285d8ec31a82" providerId="ADAL" clId="{69D3C644-D337-447F-978C-C61E86576187}" dt="2026-09-15T09:57:05.770" v="2505" actId="20577"/>
        <pc:sldMkLst>
          <pc:docMk/>
          <pc:sldMk cId="445622217" sldId="304"/>
        </pc:sldMkLst>
      </pc:sldChg>
      <pc:sldChg chg="modSp mod modAnim">
        <pc:chgData name="Tarvainen, Olli (STFC,RAL,ISIS)" userId="43d1d4ba-f603-4763-86b2-285d8ec31a82" providerId="ADAL" clId="{69D3C644-D337-447F-978C-C61E86576187}" dt="2026-09-15T09:59:50.579" v="2723" actId="20577"/>
        <pc:sldMkLst>
          <pc:docMk/>
          <pc:sldMk cId="3211402429" sldId="305"/>
        </pc:sldMkLst>
        <pc:spChg chg="mod">
          <ac:chgData name="Tarvainen, Olli (STFC,RAL,ISIS)" userId="43d1d4ba-f603-4763-86b2-285d8ec31a82" providerId="ADAL" clId="{69D3C644-D337-447F-978C-C61E86576187}" dt="2026-09-15T09:59:50.579" v="2723" actId="20577"/>
          <ac:spMkLst>
            <pc:docMk/>
            <pc:sldMk cId="3211402429" sldId="305"/>
            <ac:spMk id="4" creationId="{8F6C53CC-C717-7E80-E88E-F9053CA02050}"/>
          </ac:spMkLst>
        </pc:spChg>
      </pc:sldChg>
    </pc:docChg>
  </pc:docChgLst>
  <pc:docChgLst>
    <pc:chgData name="Tarvainen, Olli (STFC,RAL,ISIS)" userId="43d1d4ba-f603-4763-86b2-285d8ec31a82" providerId="ADAL" clId="{76C4F477-8A77-4FA8-9FAA-478F79D68D55}"/>
    <pc:docChg chg="custSel addSld modSld">
      <pc:chgData name="Tarvainen, Olli (STFC,RAL,ISIS)" userId="43d1d4ba-f603-4763-86b2-285d8ec31a82" providerId="ADAL" clId="{76C4F477-8A77-4FA8-9FAA-478F79D68D55}" dt="2026-09-20T09:57:17.393" v="1009"/>
      <pc:docMkLst>
        <pc:docMk/>
      </pc:docMkLst>
      <pc:sldChg chg="modSp mod">
        <pc:chgData name="Tarvainen, Olli (STFC,RAL,ISIS)" userId="43d1d4ba-f603-4763-86b2-285d8ec31a82" providerId="ADAL" clId="{76C4F477-8A77-4FA8-9FAA-478F79D68D55}" dt="2026-09-12T09:07:11.999" v="3" actId="20577"/>
        <pc:sldMkLst>
          <pc:docMk/>
          <pc:sldMk cId="3224382533" sldId="257"/>
        </pc:sldMkLst>
        <pc:spChg chg="mod">
          <ac:chgData name="Tarvainen, Olli (STFC,RAL,ISIS)" userId="43d1d4ba-f603-4763-86b2-285d8ec31a82" providerId="ADAL" clId="{76C4F477-8A77-4FA8-9FAA-478F79D68D55}" dt="2026-09-12T09:07:11.999" v="3" actId="20577"/>
          <ac:spMkLst>
            <pc:docMk/>
            <pc:sldMk cId="3224382533" sldId="257"/>
            <ac:spMk id="5" creationId="{0BEB0AE4-391E-6F41-84C6-D4EEDF519A31}"/>
          </ac:spMkLst>
        </pc:spChg>
      </pc:sldChg>
      <pc:sldChg chg="modSp mod">
        <pc:chgData name="Tarvainen, Olli (STFC,RAL,ISIS)" userId="43d1d4ba-f603-4763-86b2-285d8ec31a82" providerId="ADAL" clId="{76C4F477-8A77-4FA8-9FAA-478F79D68D55}" dt="2026-09-12T09:06:13.951" v="0" actId="20577"/>
        <pc:sldMkLst>
          <pc:docMk/>
          <pc:sldMk cId="829266294" sldId="284"/>
        </pc:sldMkLst>
        <pc:spChg chg="mod">
          <ac:chgData name="Tarvainen, Olli (STFC,RAL,ISIS)" userId="43d1d4ba-f603-4763-86b2-285d8ec31a82" providerId="ADAL" clId="{76C4F477-8A77-4FA8-9FAA-478F79D68D55}" dt="2026-09-12T09:06:13.951" v="0" actId="20577"/>
          <ac:spMkLst>
            <pc:docMk/>
            <pc:sldMk cId="829266294" sldId="284"/>
            <ac:spMk id="5" creationId="{697BFE5A-7C82-E244-83C3-A634D5C30E22}"/>
          </ac:spMkLst>
        </pc:spChg>
      </pc:sldChg>
      <pc:sldChg chg="addSp delSp modSp add mod delAnim modAnim modNotesTx">
        <pc:chgData name="Tarvainen, Olli (STFC,RAL,ISIS)" userId="43d1d4ba-f603-4763-86b2-285d8ec31a82" providerId="ADAL" clId="{76C4F477-8A77-4FA8-9FAA-478F79D68D55}" dt="2026-09-20T09:57:17.393" v="1009"/>
        <pc:sldMkLst>
          <pc:docMk/>
          <pc:sldMk cId="4084095828" sldId="306"/>
        </pc:sldMkLst>
        <pc:spChg chg="mod">
          <ac:chgData name="Tarvainen, Olli (STFC,RAL,ISIS)" userId="43d1d4ba-f603-4763-86b2-285d8ec31a82" providerId="ADAL" clId="{76C4F477-8A77-4FA8-9FAA-478F79D68D55}" dt="2026-09-20T09:52:38.461" v="980" actId="20577"/>
          <ac:spMkLst>
            <pc:docMk/>
            <pc:sldMk cId="4084095828" sldId="306"/>
            <ac:spMk id="4" creationId="{B3E157E3-157A-CD09-1DD5-455D48B87638}"/>
          </ac:spMkLst>
        </pc:spChg>
        <pc:spChg chg="del">
          <ac:chgData name="Tarvainen, Olli (STFC,RAL,ISIS)" userId="43d1d4ba-f603-4763-86b2-285d8ec31a82" providerId="ADAL" clId="{76C4F477-8A77-4FA8-9FAA-478F79D68D55}" dt="2026-09-20T09:44:22.994" v="584" actId="478"/>
          <ac:spMkLst>
            <pc:docMk/>
            <pc:sldMk cId="4084095828" sldId="306"/>
            <ac:spMk id="11" creationId="{A9BA3C1B-10B5-55F0-2DCB-0E38563DDF9A}"/>
          </ac:spMkLst>
        </pc:spChg>
        <pc:spChg chg="add mod">
          <ac:chgData name="Tarvainen, Olli (STFC,RAL,ISIS)" userId="43d1d4ba-f603-4763-86b2-285d8ec31a82" providerId="ADAL" clId="{76C4F477-8A77-4FA8-9FAA-478F79D68D55}" dt="2026-09-20T09:56:15.945" v="1002" actId="1076"/>
          <ac:spMkLst>
            <pc:docMk/>
            <pc:sldMk cId="4084095828" sldId="306"/>
            <ac:spMk id="14" creationId="{1EF16A69-EDAE-C421-236E-01A3568D9E59}"/>
          </ac:spMkLst>
        </pc:spChg>
        <pc:spChg chg="add mod">
          <ac:chgData name="Tarvainen, Olli (STFC,RAL,ISIS)" userId="43d1d4ba-f603-4763-86b2-285d8ec31a82" providerId="ADAL" clId="{76C4F477-8A77-4FA8-9FAA-478F79D68D55}" dt="2026-09-20T09:56:27.561" v="1004" actId="1076"/>
          <ac:spMkLst>
            <pc:docMk/>
            <pc:sldMk cId="4084095828" sldId="306"/>
            <ac:spMk id="16" creationId="{88A66A5E-5638-6B39-2E76-9C1DA85B0ECD}"/>
          </ac:spMkLst>
        </pc:spChg>
        <pc:spChg chg="add mod">
          <ac:chgData name="Tarvainen, Olli (STFC,RAL,ISIS)" userId="43d1d4ba-f603-4763-86b2-285d8ec31a82" providerId="ADAL" clId="{76C4F477-8A77-4FA8-9FAA-478F79D68D55}" dt="2026-09-20T09:56:40.696" v="1008" actId="20577"/>
          <ac:spMkLst>
            <pc:docMk/>
            <pc:sldMk cId="4084095828" sldId="306"/>
            <ac:spMk id="18" creationId="{A955EEB7-29CD-6000-0E95-ABDDB04463C1}"/>
          </ac:spMkLst>
        </pc:spChg>
        <pc:picChg chg="del">
          <ac:chgData name="Tarvainen, Olli (STFC,RAL,ISIS)" userId="43d1d4ba-f603-4763-86b2-285d8ec31a82" providerId="ADAL" clId="{76C4F477-8A77-4FA8-9FAA-478F79D68D55}" dt="2026-09-20T09:44:24.269" v="585" actId="478"/>
          <ac:picMkLst>
            <pc:docMk/>
            <pc:sldMk cId="4084095828" sldId="306"/>
            <ac:picMk id="3" creationId="{630A4052-B164-94CC-77B3-DC5A8D86C4F8}"/>
          </ac:picMkLst>
        </pc:picChg>
        <pc:picChg chg="add mod">
          <ac:chgData name="Tarvainen, Olli (STFC,RAL,ISIS)" userId="43d1d4ba-f603-4763-86b2-285d8ec31a82" providerId="ADAL" clId="{76C4F477-8A77-4FA8-9FAA-478F79D68D55}" dt="2026-09-20T09:55:28.384" v="987" actId="1076"/>
          <ac:picMkLst>
            <pc:docMk/>
            <pc:sldMk cId="4084095828" sldId="306"/>
            <ac:picMk id="5" creationId="{5C05AF3B-D629-B48C-9A77-8DB46E94AEF9}"/>
          </ac:picMkLst>
        </pc:picChg>
        <pc:picChg chg="del">
          <ac:chgData name="Tarvainen, Olli (STFC,RAL,ISIS)" userId="43d1d4ba-f603-4763-86b2-285d8ec31a82" providerId="ADAL" clId="{76C4F477-8A77-4FA8-9FAA-478F79D68D55}" dt="2026-09-20T09:44:17.568" v="582" actId="478"/>
          <ac:picMkLst>
            <pc:docMk/>
            <pc:sldMk cId="4084095828" sldId="306"/>
            <ac:picMk id="6" creationId="{FC8BD24D-A1F5-CF93-1A69-89BE58420DDB}"/>
          </ac:picMkLst>
        </pc:picChg>
        <pc:picChg chg="del">
          <ac:chgData name="Tarvainen, Olli (STFC,RAL,ISIS)" userId="43d1d4ba-f603-4763-86b2-285d8ec31a82" providerId="ADAL" clId="{76C4F477-8A77-4FA8-9FAA-478F79D68D55}" dt="2026-09-20T09:44:21.190" v="583" actId="478"/>
          <ac:picMkLst>
            <pc:docMk/>
            <pc:sldMk cId="4084095828" sldId="306"/>
            <ac:picMk id="9" creationId="{89867390-5A09-455A-5346-57270544D5DD}"/>
          </ac:picMkLst>
        </pc:picChg>
        <pc:picChg chg="add mod">
          <ac:chgData name="Tarvainen, Olli (STFC,RAL,ISIS)" userId="43d1d4ba-f603-4763-86b2-285d8ec31a82" providerId="ADAL" clId="{76C4F477-8A77-4FA8-9FAA-478F79D68D55}" dt="2026-09-20T09:46:28.866" v="594" actId="1076"/>
          <ac:picMkLst>
            <pc:docMk/>
            <pc:sldMk cId="4084095828" sldId="306"/>
            <ac:picMk id="10" creationId="{5B67EA49-5D3E-FC85-3139-D5BA82B4973B}"/>
          </ac:picMkLst>
        </pc:picChg>
        <pc:picChg chg="add mod">
          <ac:chgData name="Tarvainen, Olli (STFC,RAL,ISIS)" userId="43d1d4ba-f603-4763-86b2-285d8ec31a82" providerId="ADAL" clId="{76C4F477-8A77-4FA8-9FAA-478F79D68D55}" dt="2026-09-20T09:55:44.052" v="989" actId="1076"/>
          <ac:picMkLst>
            <pc:docMk/>
            <pc:sldMk cId="4084095828" sldId="306"/>
            <ac:picMk id="13" creationId="{D2948693-F42F-475B-B338-82D0523A97C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 Regular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 Regular"/>
              </a:defRPr>
            </a:lvl1pPr>
          </a:lstStyle>
          <a:p>
            <a:fld id="{48FE9A4A-3203-D544-A0F2-9B4A7A1B021E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 Regular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 Regular"/>
              </a:defRPr>
            </a:lvl1pPr>
          </a:lstStyle>
          <a:p>
            <a:fld id="{C0F3BA1D-A00F-DB41-84DA-BE26C4853B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868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 Regular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 Regular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 Regular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 Regular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 Regular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672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Main point: two step process with contrast in preferential EED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2307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Main point: singlet excitation populates high vibrational states (overlap of wave functions).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0682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Main point: high vibrational states AND COLD ELECTRONS required for DEA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6154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Main point: surface production is a tunnelling process governed by quantum mechanics – requires atomic precursors!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8783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Main point: the predominant dissociation channel in the plasma volume is triplet excitation and relaxation to repulsive b-state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7382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Main point: the EED can favour either volume or surface production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4178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Main point: practically the EED is set by the ion source design. Control parameters have a limited effect.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3695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Main point: this is supported by collisional radiative modelling predicting different H- yields.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4408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Main point: the singlet and triplet excitations can be probed by VUV-spectroscopy revealing differences between power coupling techniques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4122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Main point: SURFACES AFFECT VIBRATIONAL DISTRIBUTION!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9150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Main point: Not clear if this translates to H- density. VUV-irradiance measurements imply that vibrational excitation is not limiting.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6096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Main point: Surface production governed by conduction electron density and work function. The first one often ignored and hidden in constant “a”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9141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Main point: caesiated metals in hydrogen environment have low work function (oxides even lower). Semi-empirical model used historically.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5174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Main point: predicts some known catalyst surfaces to reach lower work function than </a:t>
            </a:r>
            <a:r>
              <a:rPr lang="en-GB" dirty="0" err="1"/>
              <a:t>Mo+Cs</a:t>
            </a:r>
            <a:r>
              <a:rPr lang="en-GB" dirty="0"/>
              <a:t>. Early attempt at SNS but not conclusive.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3353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Main point: the minimum work function can be predicted more accurately. Depends on the solid crystal structure. Interesting materials highlighted.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554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Main point: Allows predicting H- yield relative to Molybdenum BUT does not account the conduction electron density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689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Main point: Very limited data on the conduction electron density of caesiated metals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4517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Main point: Deposition and sputtering are important. Ta and Nb not great for surface production. Best studied in an RF ion source.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8211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DFCB3-0FAD-8868-41EF-09D547DBE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784BCC-EC42-D93E-3DE7-29CC05B5CE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FBDD27-FEF1-2F63-908E-49BAA34DF4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Main point: Can heat treatment be applied?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AAFFC9-CAEF-C281-4554-8D267186EE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623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541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CAE69-592D-6D48-8D37-1AF709B043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CE34F9-FD31-954C-90A9-25364BF3A3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381E6B-7D41-F84E-B286-61EBCE053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68BC-1AD8-B640-8B1E-602BF3073AFD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CE29A8-E8C2-784C-9495-F0D437E95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4039A4-CB11-B346-94E7-20D66FCAC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70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EF2C8-66D4-EF4A-AAFD-01BC50FA7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D9361-0DDC-EE4E-A740-F93892B369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D9F65C-3FCD-8B46-A28D-257FA8F28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68BC-1AD8-B640-8B1E-602BF3073AFD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88163C-7F3C-9B44-A028-C4886506F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47796D-644C-B740-8C2E-356ECAB6D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929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1CB58-4758-1C42-8DAA-2AAA3F98F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B7D025-4B39-8D45-811F-5B1E30D5E7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2683CA-90A4-5E49-AA2C-3DCED63A8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68BC-1AD8-B640-8B1E-602BF3073AFD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E1DED1-CD68-AC4C-ABC6-F8EEE292B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83341-F52D-D14B-A417-6C66E51D0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998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351C6-2D17-C14E-8DC1-418227C69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0F791E-6CBD-2747-86C9-A91E120F50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6279C1-F68E-7E4B-B565-93EC951F8A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D866C6-99FF-2F4A-936E-613FC9DB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68BC-1AD8-B640-8B1E-602BF3073AFD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D0DB7C-BDCE-D146-9584-809FFC25D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FD1283-F062-2E4B-8DD8-A11DB5311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672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DCD01-DE9B-A849-A35D-9F761E7A2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213394-3DB5-5A4C-965B-35CC3D1F29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0C87B7-015A-EE48-9BA2-392DACDC00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A97E02-FB0B-A048-9274-06CF174361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DCF4DD-E248-C543-910E-BAFFB18831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573B90-35AD-3E43-B0CA-8BA2F2BBB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68BC-1AD8-B640-8B1E-602BF3073AFD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6E709E-0F2B-524A-BB14-376202A26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8CED43-5180-C24B-8196-24914383E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70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E4D60-AC0C-044F-8925-BE12978C5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80422E-D871-AC4C-A0FF-BA911179F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68BC-1AD8-B640-8B1E-602BF3073AFD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A61A44-CE7E-2E47-A2C7-EFD19C4D4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A8DBD8-7206-5A45-8701-1C5BFDD64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961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A31B14-AAAA-D746-8A4F-C3E1BB0AC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68BC-1AD8-B640-8B1E-602BF3073AFD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54D6A3-2EE2-B640-B0F3-7408BA955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3CF3B5-8136-464C-B9CE-C289E9FE8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455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BD96A-43E5-A645-B273-977F074EA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2B250C-BB32-7348-BE3C-383B51A8F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78973E-998F-6D41-9801-A30991298D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45CC00-44DF-1E48-95F7-E532F4C69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68BC-1AD8-B640-8B1E-602BF3073AFD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84893D-3FFC-6749-AD92-18B78F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03AAAD-3463-B142-AEB9-CFB5F3DCA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596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9AEEA-03B0-C845-83C2-A99DE7CF4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D0810E-8148-AB45-8D0B-5492633BCB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CE66B3-4F01-3148-9B21-03E05C5998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80305A-EC70-204D-A203-97127CF60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68BC-1AD8-B640-8B1E-602BF3073AFD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CDF6F2-688B-AC47-8BE3-B3918FD0B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DCE4F3-8FAC-C647-B187-2C7658470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277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D39B2-85B2-8A4B-8008-EE871C7A5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2A1684-4147-4E4A-BE1D-647E280F68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E7061D-97DA-5D45-A717-D8A7EEF03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68BC-1AD8-B640-8B1E-602BF3073AFD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8C7700-26C6-804B-9BEF-4E4886CEB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8D442D-6AED-C347-A737-1092964EA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145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F360F0-A2C2-BC4E-AC8F-28FB5C10E3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5D444D-2CB3-C84E-AFAB-6E36673058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CCCC5E-1493-D445-AD8B-A3A5697A2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68BC-1AD8-B640-8B1E-602BF3073AFD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36B37B-4148-1847-B7D0-E506A8B43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948933-1B9F-6140-A9E4-6AC0E5BF3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6703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01614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CAE69-592D-6D48-8D37-1AF709B043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CE34F9-FD31-954C-90A9-25364BF3A3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381E6B-7D41-F84E-B286-61EBCE053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68BC-1AD8-B640-8B1E-602BF3073AFD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CE29A8-E8C2-784C-9495-F0D437E95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4039A4-CB11-B346-94E7-20D66FCAC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3703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EF2C8-66D4-EF4A-AAFD-01BC50FA7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D9361-0DDC-EE4E-A740-F93892B369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D9F65C-3FCD-8B46-A28D-257FA8F28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68BC-1AD8-B640-8B1E-602BF3073AFD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88163C-7F3C-9B44-A028-C4886506F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47796D-644C-B740-8C2E-356ECAB6D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743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1CB58-4758-1C42-8DAA-2AAA3F98F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B7D025-4B39-8D45-811F-5B1E30D5E7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2683CA-90A4-5E49-AA2C-3DCED63A8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68BC-1AD8-B640-8B1E-602BF3073AFD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E1DED1-CD68-AC4C-ABC6-F8EEE292B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83341-F52D-D14B-A417-6C66E51D0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4999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351C6-2D17-C14E-8DC1-418227C69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0F791E-6CBD-2747-86C9-A91E120F50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6279C1-F68E-7E4B-B565-93EC951F8A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D866C6-99FF-2F4A-936E-613FC9DB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68BC-1AD8-B640-8B1E-602BF3073AFD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D0DB7C-BDCE-D146-9584-809FFC25D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FD1283-F062-2E4B-8DD8-A11DB5311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6614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DCD01-DE9B-A849-A35D-9F761E7A2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213394-3DB5-5A4C-965B-35CC3D1F29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0C87B7-015A-EE48-9BA2-392DACDC00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A97E02-FB0B-A048-9274-06CF174361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DCF4DD-E248-C543-910E-BAFFB18831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573B90-35AD-3E43-B0CA-8BA2F2BBB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68BC-1AD8-B640-8B1E-602BF3073AFD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6E709E-0F2B-524A-BB14-376202A26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8CED43-5180-C24B-8196-24914383E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5096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E4D60-AC0C-044F-8925-BE12978C5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80422E-D871-AC4C-A0FF-BA911179F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68BC-1AD8-B640-8B1E-602BF3073AFD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A61A44-CE7E-2E47-A2C7-EFD19C4D4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A8DBD8-7206-5A45-8701-1C5BFDD64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9581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A31B14-AAAA-D746-8A4F-C3E1BB0AC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68BC-1AD8-B640-8B1E-602BF3073AFD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54D6A3-2EE2-B640-B0F3-7408BA955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3CF3B5-8136-464C-B9CE-C289E9FE8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3849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BD96A-43E5-A645-B273-977F074EA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2B250C-BB32-7348-BE3C-383B51A8F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78973E-998F-6D41-9801-A30991298D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45CC00-44DF-1E48-95F7-E532F4C69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68BC-1AD8-B640-8B1E-602BF3073AFD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84893D-3FFC-6749-AD92-18B78F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03AAAD-3463-B142-AEB9-CFB5F3DCA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9198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9AEEA-03B0-C845-83C2-A99DE7CF4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D0810E-8148-AB45-8D0B-5492633BCB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CE66B3-4F01-3148-9B21-03E05C5998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80305A-EC70-204D-A203-97127CF60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68BC-1AD8-B640-8B1E-602BF3073AFD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CDF6F2-688B-AC47-8BE3-B3918FD0B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DCE4F3-8FAC-C647-B187-2C7658470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4143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D39B2-85B2-8A4B-8008-EE871C7A5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2A1684-4147-4E4A-BE1D-647E280F68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E7061D-97DA-5D45-A717-D8A7EEF03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68BC-1AD8-B640-8B1E-602BF3073AFD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8C7700-26C6-804B-9BEF-4E4886CEB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8D442D-6AED-C347-A737-1092964EA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9692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F360F0-A2C2-BC4E-AC8F-28FB5C10E3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5D444D-2CB3-C84E-AFAB-6E36673058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CCCC5E-1493-D445-AD8B-A3A5697A2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68BC-1AD8-B640-8B1E-602BF3073AFD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36B37B-4148-1847-B7D0-E506A8B43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948933-1B9F-6140-A9E4-6AC0E5BF3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3560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72286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80670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4548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1F2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944EB6-27EE-0E47-84EB-753C79CA3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1CE029-EB58-6B41-8EAC-704F548C31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34E693-13CD-E14F-A36D-9E3FC3ABCD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BD68BC-1AD8-B640-8B1E-602BF3073AFD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C84B2D-1B08-DB46-ACAA-271FBB7351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DCA95-5F3D-D940-BE0E-5DFB110309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C8DA79D-BFDD-1244-BCC7-6F4F8E2A8805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97200" y="5558400"/>
            <a:ext cx="2352675" cy="1213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685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Font typeface="Wingdings" pitchFamily="2" charset="2"/>
        <a:buChar char="§"/>
        <a:defRPr sz="2800" kern="1200">
          <a:solidFill>
            <a:srgbClr val="50505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Wingdings" pitchFamily="2" charset="2"/>
        <a:buChar char="§"/>
        <a:defRPr sz="2400" kern="1200">
          <a:solidFill>
            <a:srgbClr val="50505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Wingdings" pitchFamily="2" charset="2"/>
        <a:buChar char="§"/>
        <a:defRPr sz="2000" kern="1200">
          <a:solidFill>
            <a:srgbClr val="50505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Wingdings" pitchFamily="2" charset="2"/>
        <a:buChar char="§"/>
        <a:defRPr sz="1800" kern="1200">
          <a:solidFill>
            <a:srgbClr val="50505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Wingdings" pitchFamily="2" charset="2"/>
        <a:buChar char="§"/>
        <a:defRPr sz="1800" kern="1200">
          <a:solidFill>
            <a:srgbClr val="50505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944EB6-27EE-0E47-84EB-753C79CA3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1CE029-EB58-6B41-8EAC-704F548C31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34E693-13CD-E14F-A36D-9E3FC3ABCD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BD68BC-1AD8-B640-8B1E-602BF3073AFD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C84B2D-1B08-DB46-ACAA-271FBB7351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DCA95-5F3D-D940-BE0E-5DFB110309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380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Font typeface="Wingdings" pitchFamily="2" charset="2"/>
        <a:buChar char="§"/>
        <a:defRPr sz="2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Wingdings" pitchFamily="2" charset="2"/>
        <a:buChar char="§"/>
        <a:defRPr sz="24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Wingdings" pitchFamily="2" charset="2"/>
        <a:buChar char="§"/>
        <a:defRPr sz="20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Wingdings" pitchFamily="2" charset="2"/>
        <a:buChar char="§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Wingdings" pitchFamily="2" charset="2"/>
        <a:buChar char="§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0.png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1F2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8DB0FE0-A4AF-D848-8925-91A37993D74D}"/>
              </a:ext>
            </a:extLst>
          </p:cNvPr>
          <p:cNvSpPr txBox="1"/>
          <p:nvPr/>
        </p:nvSpPr>
        <p:spPr>
          <a:xfrm>
            <a:off x="151200" y="2142514"/>
            <a:ext cx="11865429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4800" b="1" spc="-15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role of plasma-facing surfaces in high-current negative hydrogen ion sources</a:t>
            </a:r>
            <a:endParaRPr lang="en-US" sz="4800" b="1" spc="-15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EB0AE4-391E-6F41-84C6-D4EEDF519A31}"/>
              </a:ext>
            </a:extLst>
          </p:cNvPr>
          <p:cNvSpPr/>
          <p:nvPr/>
        </p:nvSpPr>
        <p:spPr>
          <a:xfrm>
            <a:off x="979772" y="3847336"/>
            <a:ext cx="8414599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Olli Tarvainen, Dan Faircloth, Erin L. Flannigan</a:t>
            </a:r>
          </a:p>
          <a:p>
            <a:endParaRPr lang="en-GB" sz="1000">
              <a:solidFill>
                <a:srgbClr val="505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STFC ISIS Pulsed Spallation Neutron and Muon Source</a:t>
            </a:r>
          </a:p>
          <a:p>
            <a:endParaRPr lang="en-GB" sz="1000">
              <a:solidFill>
                <a:srgbClr val="505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Robert F. Welton</a:t>
            </a:r>
          </a:p>
          <a:p>
            <a:endParaRPr lang="en-GB" sz="1000">
              <a:solidFill>
                <a:srgbClr val="505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Spallation Neutron Source, Oak Ridge National Laboratory</a:t>
            </a:r>
          </a:p>
          <a:p>
            <a:endParaRPr lang="en-GB" sz="2400">
              <a:solidFill>
                <a:srgbClr val="505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F60AA4-B685-B346-B456-70E975CC21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200" y="140400"/>
            <a:ext cx="3619500" cy="1866900"/>
          </a:xfrm>
          <a:prstGeom prst="rect">
            <a:avLst/>
          </a:prstGeom>
        </p:spPr>
      </p:pic>
      <p:pic>
        <p:nvPicPr>
          <p:cNvPr id="2" name="Picture 1" descr="10th International symposium on Negative Ions, Beams and Sources - NIBS'26">
            <a:extLst>
              <a:ext uri="{FF2B5EF4-FFF2-40B4-BE49-F238E27FC236}">
                <a16:creationId xmlns:a16="http://schemas.microsoft.com/office/drawing/2014/main" id="{1161A12C-A429-0933-9224-735E81C2A52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67766"/>
          <a:stretch>
            <a:fillRect/>
          </a:stretch>
        </p:blipFill>
        <p:spPr>
          <a:xfrm>
            <a:off x="9884229" y="5205996"/>
            <a:ext cx="2307771" cy="1656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382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97BFE5A-7C82-E244-83C3-A634D5C30E22}"/>
              </a:ext>
            </a:extLst>
          </p:cNvPr>
          <p:cNvSpPr/>
          <p:nvPr/>
        </p:nvSpPr>
        <p:spPr>
          <a:xfrm>
            <a:off x="403341" y="1246072"/>
            <a:ext cx="1071946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a review talk</a:t>
            </a:r>
          </a:p>
          <a:p>
            <a:endParaRPr lang="en-GB" sz="2400">
              <a:solidFill>
                <a:srgbClr val="505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focus is on the importance of</a:t>
            </a:r>
          </a:p>
          <a:p>
            <a:endParaRPr lang="en-GB" sz="1200">
              <a:solidFill>
                <a:srgbClr val="505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4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Discharge power coupling method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4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Plasma-facing material selection</a:t>
            </a:r>
          </a:p>
          <a:p>
            <a:endParaRPr lang="en-GB" sz="1200">
              <a:solidFill>
                <a:srgbClr val="505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optimising the H</a:t>
            </a:r>
            <a:r>
              <a:rPr lang="en-GB" sz="2400" baseline="300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GB" sz="24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(or D</a:t>
            </a:r>
            <a:r>
              <a:rPr lang="en-GB" sz="2400" baseline="300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GB" sz="24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yield especially in the surface production mode.</a:t>
            </a:r>
          </a:p>
          <a:p>
            <a:endParaRPr lang="en-GB" sz="2400">
              <a:solidFill>
                <a:srgbClr val="505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Predictions on the relative H</a:t>
            </a:r>
            <a:r>
              <a:rPr lang="en-GB" sz="2400" baseline="300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GB" sz="24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yields from different caesiated metal surfaces. </a:t>
            </a:r>
          </a:p>
          <a:p>
            <a:endParaRPr lang="en-GB" sz="2400">
              <a:solidFill>
                <a:srgbClr val="505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Recommendations for experimental and theoretical work.</a:t>
            </a:r>
            <a:endParaRPr lang="en-GB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B54F19-1212-9345-95FF-9D2815FD6E96}"/>
              </a:ext>
            </a:extLst>
          </p:cNvPr>
          <p:cNvSpPr txBox="1"/>
          <p:nvPr/>
        </p:nvSpPr>
        <p:spPr>
          <a:xfrm>
            <a:off x="403341" y="345182"/>
            <a:ext cx="11272722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endParaRPr lang="en-GB" sz="4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266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5A52AA-3C41-E385-F8BC-32CD64E92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C75DDF6D-5514-74EB-C8E9-6AE07F0A30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3914" y="1110339"/>
            <a:ext cx="5666012" cy="377734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B9CA37C-700B-7AA5-3EFC-68A2318AEB8A}"/>
              </a:ext>
            </a:extLst>
          </p:cNvPr>
          <p:cNvSpPr txBox="1"/>
          <p:nvPr/>
        </p:nvSpPr>
        <p:spPr>
          <a:xfrm>
            <a:off x="0" y="81653"/>
            <a:ext cx="12192000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4400" b="1">
                <a:latin typeface="Arial" panose="020B0604020202020204" pitchFamily="34" charset="0"/>
                <a:cs typeface="Arial" panose="020B0604020202020204" pitchFamily="34" charset="0"/>
              </a:rPr>
              <a:t>Two main production channels of H</a:t>
            </a:r>
            <a:r>
              <a:rPr lang="en-US" sz="4400" b="1" baseline="3000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en-GB" sz="4400" b="1" baseline="30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283EAD-F66E-CFA0-2511-95B54A24A4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341" y="1110339"/>
            <a:ext cx="5666012" cy="377734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781500A-FF2F-F1C4-D358-7B2628DE5E06}"/>
              </a:ext>
            </a:extLst>
          </p:cNvPr>
          <p:cNvSpPr txBox="1"/>
          <p:nvPr/>
        </p:nvSpPr>
        <p:spPr>
          <a:xfrm>
            <a:off x="487902" y="1262739"/>
            <a:ext cx="54968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>
                <a:solidFill>
                  <a:schemeClr val="bg1"/>
                </a:solidFill>
              </a:rPr>
              <a:t>Dissociative Electron Attachment (DEA) in plasma volume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73B4C6-D584-A215-E642-65CFC5BAF059}"/>
              </a:ext>
            </a:extLst>
          </p:cNvPr>
          <p:cNvSpPr txBox="1"/>
          <p:nvPr/>
        </p:nvSpPr>
        <p:spPr>
          <a:xfrm>
            <a:off x="4093529" y="4581784"/>
            <a:ext cx="20024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>
                <a:solidFill>
                  <a:schemeClr val="bg1"/>
                </a:solidFill>
              </a:rPr>
              <a:t>Image by Microsoft Copilot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1D79C78-70FB-6E1B-55E6-807A199EB752}"/>
              </a:ext>
            </a:extLst>
          </p:cNvPr>
          <p:cNvSpPr txBox="1"/>
          <p:nvPr/>
        </p:nvSpPr>
        <p:spPr>
          <a:xfrm>
            <a:off x="7555861" y="1139628"/>
            <a:ext cx="25884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>
                <a:solidFill>
                  <a:schemeClr val="bg1"/>
                </a:solidFill>
              </a:rPr>
              <a:t>Electron tunnelling from</a:t>
            </a:r>
          </a:p>
          <a:p>
            <a:r>
              <a:rPr lang="en-GB" sz="1600">
                <a:solidFill>
                  <a:schemeClr val="bg1"/>
                </a:solidFill>
              </a:rPr>
              <a:t>caesiated metal surface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DC1406-A1B0-D7A2-BD87-CCD20CF16D94}"/>
              </a:ext>
            </a:extLst>
          </p:cNvPr>
          <p:cNvSpPr txBox="1"/>
          <p:nvPr/>
        </p:nvSpPr>
        <p:spPr>
          <a:xfrm>
            <a:off x="9786188" y="4581784"/>
            <a:ext cx="20024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>
                <a:solidFill>
                  <a:schemeClr val="bg1"/>
                </a:solidFill>
              </a:rPr>
              <a:t>Image by Microsoft Copilot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775CE23-01BE-8966-2587-D9C954D45C83}"/>
              </a:ext>
            </a:extLst>
          </p:cNvPr>
          <p:cNvSpPr/>
          <p:nvPr/>
        </p:nvSpPr>
        <p:spPr>
          <a:xfrm>
            <a:off x="321413" y="5086759"/>
            <a:ext cx="115491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does the discharge power coupling and surface material selection affect each? </a:t>
            </a:r>
            <a:endParaRPr lang="en-GB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289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78B86E-5D24-AA8C-1480-47DE959BD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E9685E6-29A4-F76E-B94B-8D4087FAE423}"/>
              </a:ext>
            </a:extLst>
          </p:cNvPr>
          <p:cNvSpPr txBox="1"/>
          <p:nvPr/>
        </p:nvSpPr>
        <p:spPr>
          <a:xfrm>
            <a:off x="0" y="81653"/>
            <a:ext cx="12191999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4400" b="1">
                <a:latin typeface="Arial" panose="020B0604020202020204" pitchFamily="34" charset="0"/>
                <a:cs typeface="Arial" panose="020B0604020202020204" pitchFamily="34" charset="0"/>
              </a:rPr>
              <a:t>Dissociative Electron Attachment (DEA)</a:t>
            </a:r>
            <a:endParaRPr lang="en-GB" sz="4400" b="1" baseline="30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1147E73-F9EE-AEEC-3EC0-7C380BA3A0E1}"/>
              </a:ext>
            </a:extLst>
          </p:cNvPr>
          <p:cNvSpPr/>
          <p:nvPr/>
        </p:nvSpPr>
        <p:spPr>
          <a:xfrm>
            <a:off x="364955" y="2594992"/>
            <a:ext cx="118270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Requires </a:t>
            </a:r>
            <a:r>
              <a:rPr lang="en-GB" sz="2400" err="1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</a:t>
            </a:r>
            <a:r>
              <a:rPr lang="en-GB" sz="24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-vibrational excitation of the H</a:t>
            </a:r>
            <a:r>
              <a:rPr lang="en-GB" sz="2400" baseline="-250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4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molecules and high (cold) electron density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7B462E-A705-E985-F73A-EFE9A7BB96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650" y="1423962"/>
            <a:ext cx="8754697" cy="600159"/>
          </a:xfrm>
          <a:prstGeom prst="rect">
            <a:avLst/>
          </a:prstGeom>
          <a:solidFill>
            <a:srgbClr val="FF0000"/>
          </a:solidFill>
          <a:ln>
            <a:noFill/>
          </a:ln>
        </p:spPr>
      </p:pic>
      <p:grpSp>
        <p:nvGrpSpPr>
          <p:cNvPr id="6" name="Group 4">
            <a:extLst>
              <a:ext uri="{FF2B5EF4-FFF2-40B4-BE49-F238E27FC236}">
                <a16:creationId xmlns:a16="http://schemas.microsoft.com/office/drawing/2014/main" id="{E2EC478A-0F53-CFF6-A73C-BEA4B323801E}"/>
              </a:ext>
            </a:extLst>
          </p:cNvPr>
          <p:cNvGrpSpPr>
            <a:grpSpLocks/>
          </p:cNvGrpSpPr>
          <p:nvPr/>
        </p:nvGrpSpPr>
        <p:grpSpPr bwMode="auto">
          <a:xfrm>
            <a:off x="1601845" y="3633910"/>
            <a:ext cx="4603799" cy="1403811"/>
            <a:chOff x="1776" y="768"/>
            <a:chExt cx="3428" cy="964"/>
          </a:xfrm>
        </p:grpSpPr>
        <p:grpSp>
          <p:nvGrpSpPr>
            <p:cNvPr id="10" name="Group 5">
              <a:extLst>
                <a:ext uri="{FF2B5EF4-FFF2-40B4-BE49-F238E27FC236}">
                  <a16:creationId xmlns:a16="http://schemas.microsoft.com/office/drawing/2014/main" id="{D243D664-CA4C-12F3-2EAA-0E8A189E9EFF}"/>
                </a:ext>
              </a:extLst>
            </p:cNvPr>
            <p:cNvGrpSpPr>
              <a:grpSpLocks/>
            </p:cNvGrpSpPr>
            <p:nvPr/>
          </p:nvGrpSpPr>
          <p:grpSpPr bwMode="auto">
            <a:xfrm rot="-1865251">
              <a:off x="2800" y="1238"/>
              <a:ext cx="96" cy="192"/>
              <a:chOff x="2522" y="1889"/>
              <a:chExt cx="96" cy="192"/>
            </a:xfrm>
          </p:grpSpPr>
          <p:sp>
            <p:nvSpPr>
              <p:cNvPr id="35" name="Oval 6">
                <a:extLst>
                  <a:ext uri="{FF2B5EF4-FFF2-40B4-BE49-F238E27FC236}">
                    <a16:creationId xmlns:a16="http://schemas.microsoft.com/office/drawing/2014/main" id="{1A5B344C-DBED-AB00-9E81-541C5DEC19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2" y="1985"/>
                <a:ext cx="96" cy="96"/>
              </a:xfrm>
              <a:prstGeom prst="ellipse">
                <a:avLst/>
              </a:prstGeom>
              <a:gradFill rotWithShape="0">
                <a:gsLst>
                  <a:gs pos="0">
                    <a:srgbClr val="FF0000"/>
                  </a:gs>
                  <a:gs pos="100000">
                    <a:srgbClr val="760000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Helvetica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Helvetica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Helvetica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Helvetica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Helvetica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Helvetica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Helvetica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Helvetica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Helvetica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fi-FI" altLang="fi-FI"/>
              </a:p>
            </p:txBody>
          </p:sp>
          <p:sp>
            <p:nvSpPr>
              <p:cNvPr id="36" name="Oval 7">
                <a:extLst>
                  <a:ext uri="{FF2B5EF4-FFF2-40B4-BE49-F238E27FC236}">
                    <a16:creationId xmlns:a16="http://schemas.microsoft.com/office/drawing/2014/main" id="{98BE6B61-A541-DD1F-AB32-0334141289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2" y="1889"/>
                <a:ext cx="96" cy="96"/>
              </a:xfrm>
              <a:prstGeom prst="ellipse">
                <a:avLst/>
              </a:prstGeom>
              <a:gradFill rotWithShape="0">
                <a:gsLst>
                  <a:gs pos="0">
                    <a:srgbClr val="FF0000"/>
                  </a:gs>
                  <a:gs pos="100000">
                    <a:srgbClr val="760000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Helvetica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Helvetica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Helvetica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Helvetica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Helvetica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Helvetica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Helvetica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Helvetica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Helvetica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fi-FI" altLang="fi-FI"/>
              </a:p>
            </p:txBody>
          </p:sp>
        </p:grpSp>
        <p:sp>
          <p:nvSpPr>
            <p:cNvPr id="12" name="Oval 8">
              <a:extLst>
                <a:ext uri="{FF2B5EF4-FFF2-40B4-BE49-F238E27FC236}">
                  <a16:creationId xmlns:a16="http://schemas.microsoft.com/office/drawing/2014/main" id="{2E00E951-1027-E003-1AEF-868E9BCE1D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7" y="768"/>
              <a:ext cx="96" cy="96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i-FI" altLang="fi-FI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7DF41776-412E-BD7E-183F-007F78C878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7" y="854"/>
              <a:ext cx="1473" cy="386"/>
            </a:xfrm>
            <a:custGeom>
              <a:avLst/>
              <a:gdLst>
                <a:gd name="T0" fmla="*/ 0 w 2491"/>
                <a:gd name="T1" fmla="*/ 0 h 679"/>
                <a:gd name="T2" fmla="*/ 353 w 2491"/>
                <a:gd name="T3" fmla="*/ 157 h 679"/>
                <a:gd name="T4" fmla="*/ 735 w 2491"/>
                <a:gd name="T5" fmla="*/ 351 h 679"/>
                <a:gd name="T6" fmla="*/ 854 w 2491"/>
                <a:gd name="T7" fmla="*/ 367 h 679"/>
                <a:gd name="T8" fmla="*/ 946 w 2491"/>
                <a:gd name="T9" fmla="*/ 330 h 679"/>
                <a:gd name="T10" fmla="*/ 1233 w 2491"/>
                <a:gd name="T11" fmla="*/ 160 h 679"/>
                <a:gd name="T12" fmla="*/ 1473 w 2491"/>
                <a:gd name="T13" fmla="*/ 18 h 67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491" h="679">
                  <a:moveTo>
                    <a:pt x="0" y="0"/>
                  </a:moveTo>
                  <a:cubicBezTo>
                    <a:pt x="195" y="87"/>
                    <a:pt x="390" y="174"/>
                    <a:pt x="597" y="277"/>
                  </a:cubicBezTo>
                  <a:cubicBezTo>
                    <a:pt x="804" y="380"/>
                    <a:pt x="1102" y="557"/>
                    <a:pt x="1243" y="618"/>
                  </a:cubicBezTo>
                  <a:cubicBezTo>
                    <a:pt x="1384" y="679"/>
                    <a:pt x="1386" y="651"/>
                    <a:pt x="1445" y="645"/>
                  </a:cubicBezTo>
                  <a:cubicBezTo>
                    <a:pt x="1504" y="639"/>
                    <a:pt x="1494" y="641"/>
                    <a:pt x="1600" y="581"/>
                  </a:cubicBezTo>
                  <a:cubicBezTo>
                    <a:pt x="1706" y="521"/>
                    <a:pt x="1937" y="373"/>
                    <a:pt x="2085" y="282"/>
                  </a:cubicBezTo>
                  <a:cubicBezTo>
                    <a:pt x="2233" y="191"/>
                    <a:pt x="2425" y="74"/>
                    <a:pt x="2491" y="3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16" name="Text Box 10">
              <a:extLst>
                <a:ext uri="{FF2B5EF4-FFF2-40B4-BE49-F238E27FC236}">
                  <a16:creationId xmlns:a16="http://schemas.microsoft.com/office/drawing/2014/main" id="{E6C31CFF-4D23-673C-2C91-9B59FE197B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6" y="996"/>
              <a:ext cx="350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fi-FI" sz="2400"/>
                <a:t>e</a:t>
              </a:r>
              <a:r>
                <a:rPr lang="en-US" altLang="fi-FI" sz="2400" b="1" baseline="30000"/>
                <a:t>-</a:t>
              </a:r>
            </a:p>
          </p:txBody>
        </p:sp>
        <p:sp>
          <p:nvSpPr>
            <p:cNvPr id="17" name="Text Box 11">
              <a:extLst>
                <a:ext uri="{FF2B5EF4-FFF2-40B4-BE49-F238E27FC236}">
                  <a16:creationId xmlns:a16="http://schemas.microsoft.com/office/drawing/2014/main" id="{86630502-E0A4-9EE6-D97B-C0968F41CB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2" y="1270"/>
              <a:ext cx="801" cy="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fi-FI" sz="1800" b="1"/>
                <a:t>H</a:t>
              </a:r>
              <a:r>
                <a:rPr lang="en-US" altLang="fi-FI" sz="1800" b="1" baseline="-25000"/>
                <a:t>2</a:t>
              </a:r>
              <a:r>
                <a:rPr lang="en-US" altLang="fi-FI" sz="1800" b="1"/>
                <a:t>(</a:t>
              </a:r>
              <a:r>
                <a:rPr lang="en-US" altLang="fi-FI" sz="1800" b="1">
                  <a:latin typeface="Symbol" panose="05050102010706020507" pitchFamily="18" charset="2"/>
                </a:rPr>
                <a:t>n</a:t>
              </a:r>
              <a:r>
                <a:rPr lang="en-US" altLang="fi-FI" sz="1800" b="1"/>
                <a:t>=0)</a:t>
              </a:r>
              <a:endParaRPr lang="en-US" altLang="fi-FI" sz="1800" b="1" baseline="-25000"/>
            </a:p>
          </p:txBody>
        </p:sp>
        <p:grpSp>
          <p:nvGrpSpPr>
            <p:cNvPr id="18" name="Group 12">
              <a:extLst>
                <a:ext uri="{FF2B5EF4-FFF2-40B4-BE49-F238E27FC236}">
                  <a16:creationId xmlns:a16="http://schemas.microsoft.com/office/drawing/2014/main" id="{94D3D2BC-C46C-03CA-6E72-36C1B20472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51" y="867"/>
              <a:ext cx="384" cy="484"/>
              <a:chOff x="2726" y="942"/>
              <a:chExt cx="384" cy="484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21EFE1B2-0B6D-F18F-05B8-7CA6FFE4C27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39994">
                <a:off x="2842" y="1096"/>
                <a:ext cx="155" cy="176"/>
                <a:chOff x="2860" y="1117"/>
                <a:chExt cx="155" cy="176"/>
              </a:xfrm>
            </p:grpSpPr>
            <p:sp>
              <p:nvSpPr>
                <p:cNvPr id="33" name="Oval 14">
                  <a:extLst>
                    <a:ext uri="{FF2B5EF4-FFF2-40B4-BE49-F238E27FC236}">
                      <a16:creationId xmlns:a16="http://schemas.microsoft.com/office/drawing/2014/main" id="{F04892C8-E166-E635-06FA-BCCC63B20D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1865251">
                  <a:off x="2919" y="1197"/>
                  <a:ext cx="96" cy="9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/>
                    </a:gs>
                    <a:gs pos="100000">
                      <a:srgbClr val="760000"/>
                    </a:gs>
                  </a:gsLst>
                  <a:lin ang="270000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fi-FI" altLang="fi-FI"/>
                </a:p>
              </p:txBody>
            </p:sp>
            <p:sp>
              <p:nvSpPr>
                <p:cNvPr id="34" name="Oval 15">
                  <a:extLst>
                    <a:ext uri="{FF2B5EF4-FFF2-40B4-BE49-F238E27FC236}">
                      <a16:creationId xmlns:a16="http://schemas.microsoft.com/office/drawing/2014/main" id="{14E0B4D2-4D94-C82A-0876-FBCC033A11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1865251">
                  <a:off x="2860" y="1117"/>
                  <a:ext cx="96" cy="9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/>
                    </a:gs>
                    <a:gs pos="100000">
                      <a:srgbClr val="760000"/>
                    </a:gs>
                  </a:gsLst>
                  <a:lin ang="270000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fi-FI" altLang="fi-FI"/>
                </a:p>
              </p:txBody>
            </p:sp>
          </p:grpSp>
          <p:grpSp>
            <p:nvGrpSpPr>
              <p:cNvPr id="21" name="Group 16">
                <a:extLst>
                  <a:ext uri="{FF2B5EF4-FFF2-40B4-BE49-F238E27FC236}">
                    <a16:creationId xmlns:a16="http://schemas.microsoft.com/office/drawing/2014/main" id="{971E6613-A45B-C25B-F6CA-1FDDAFCDBAE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26" y="942"/>
                <a:ext cx="204" cy="214"/>
                <a:chOff x="2726" y="942"/>
                <a:chExt cx="204" cy="214"/>
              </a:xfrm>
            </p:grpSpPr>
            <p:sp>
              <p:nvSpPr>
                <p:cNvPr id="28" name="Freeform 17">
                  <a:extLst>
                    <a:ext uri="{FF2B5EF4-FFF2-40B4-BE49-F238E27FC236}">
                      <a16:creationId xmlns:a16="http://schemas.microsoft.com/office/drawing/2014/main" id="{FB6BAA36-AEFF-C23D-A4F8-20C7D2F862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13" y="1065"/>
                  <a:ext cx="117" cy="91"/>
                </a:xfrm>
                <a:custGeom>
                  <a:avLst/>
                  <a:gdLst>
                    <a:gd name="T0" fmla="*/ 0 w 117"/>
                    <a:gd name="T1" fmla="*/ 91 h 91"/>
                    <a:gd name="T2" fmla="*/ 33 w 117"/>
                    <a:gd name="T3" fmla="*/ 19 h 91"/>
                    <a:gd name="T4" fmla="*/ 117 w 117"/>
                    <a:gd name="T5" fmla="*/ 1 h 91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7" h="91">
                      <a:moveTo>
                        <a:pt x="0" y="91"/>
                      </a:moveTo>
                      <a:cubicBezTo>
                        <a:pt x="6" y="62"/>
                        <a:pt x="13" y="34"/>
                        <a:pt x="33" y="19"/>
                      </a:cubicBezTo>
                      <a:cubicBezTo>
                        <a:pt x="53" y="4"/>
                        <a:pt x="96" y="0"/>
                        <a:pt x="117" y="1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i-FI"/>
                </a:p>
              </p:txBody>
            </p:sp>
            <p:sp>
              <p:nvSpPr>
                <p:cNvPr id="29" name="Freeform 18">
                  <a:extLst>
                    <a:ext uri="{FF2B5EF4-FFF2-40B4-BE49-F238E27FC236}">
                      <a16:creationId xmlns:a16="http://schemas.microsoft.com/office/drawing/2014/main" id="{8AF440EA-46CA-9041-749E-121FF04E6F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89" y="1035"/>
                  <a:ext cx="117" cy="91"/>
                </a:xfrm>
                <a:custGeom>
                  <a:avLst/>
                  <a:gdLst>
                    <a:gd name="T0" fmla="*/ 0 w 117"/>
                    <a:gd name="T1" fmla="*/ 91 h 91"/>
                    <a:gd name="T2" fmla="*/ 33 w 117"/>
                    <a:gd name="T3" fmla="*/ 19 h 91"/>
                    <a:gd name="T4" fmla="*/ 117 w 117"/>
                    <a:gd name="T5" fmla="*/ 1 h 91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7" h="91">
                      <a:moveTo>
                        <a:pt x="0" y="91"/>
                      </a:moveTo>
                      <a:cubicBezTo>
                        <a:pt x="6" y="62"/>
                        <a:pt x="13" y="34"/>
                        <a:pt x="33" y="19"/>
                      </a:cubicBezTo>
                      <a:cubicBezTo>
                        <a:pt x="53" y="4"/>
                        <a:pt x="96" y="0"/>
                        <a:pt x="117" y="1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i-FI"/>
                </a:p>
              </p:txBody>
            </p:sp>
            <p:sp>
              <p:nvSpPr>
                <p:cNvPr id="30" name="Freeform 19">
                  <a:extLst>
                    <a:ext uri="{FF2B5EF4-FFF2-40B4-BE49-F238E27FC236}">
                      <a16:creationId xmlns:a16="http://schemas.microsoft.com/office/drawing/2014/main" id="{08BE7F2E-94F8-4D11-C632-C90D4959ED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71" y="1005"/>
                  <a:ext cx="117" cy="91"/>
                </a:xfrm>
                <a:custGeom>
                  <a:avLst/>
                  <a:gdLst>
                    <a:gd name="T0" fmla="*/ 0 w 117"/>
                    <a:gd name="T1" fmla="*/ 91 h 91"/>
                    <a:gd name="T2" fmla="*/ 33 w 117"/>
                    <a:gd name="T3" fmla="*/ 19 h 91"/>
                    <a:gd name="T4" fmla="*/ 117 w 117"/>
                    <a:gd name="T5" fmla="*/ 1 h 91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7" h="91">
                      <a:moveTo>
                        <a:pt x="0" y="91"/>
                      </a:moveTo>
                      <a:cubicBezTo>
                        <a:pt x="6" y="62"/>
                        <a:pt x="13" y="34"/>
                        <a:pt x="33" y="19"/>
                      </a:cubicBezTo>
                      <a:cubicBezTo>
                        <a:pt x="53" y="4"/>
                        <a:pt x="96" y="0"/>
                        <a:pt x="117" y="1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i-FI"/>
                </a:p>
              </p:txBody>
            </p:sp>
            <p:sp>
              <p:nvSpPr>
                <p:cNvPr id="31" name="Freeform 20">
                  <a:extLst>
                    <a:ext uri="{FF2B5EF4-FFF2-40B4-BE49-F238E27FC236}">
                      <a16:creationId xmlns:a16="http://schemas.microsoft.com/office/drawing/2014/main" id="{9B9E770F-13B2-97FE-9257-D01F3C351C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47" y="978"/>
                  <a:ext cx="117" cy="91"/>
                </a:xfrm>
                <a:custGeom>
                  <a:avLst/>
                  <a:gdLst>
                    <a:gd name="T0" fmla="*/ 0 w 117"/>
                    <a:gd name="T1" fmla="*/ 91 h 91"/>
                    <a:gd name="T2" fmla="*/ 33 w 117"/>
                    <a:gd name="T3" fmla="*/ 19 h 91"/>
                    <a:gd name="T4" fmla="*/ 117 w 117"/>
                    <a:gd name="T5" fmla="*/ 1 h 91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7" h="91">
                      <a:moveTo>
                        <a:pt x="0" y="91"/>
                      </a:moveTo>
                      <a:cubicBezTo>
                        <a:pt x="6" y="62"/>
                        <a:pt x="13" y="34"/>
                        <a:pt x="33" y="19"/>
                      </a:cubicBezTo>
                      <a:cubicBezTo>
                        <a:pt x="53" y="4"/>
                        <a:pt x="96" y="0"/>
                        <a:pt x="117" y="1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i-FI"/>
                </a:p>
              </p:txBody>
            </p:sp>
            <p:sp>
              <p:nvSpPr>
                <p:cNvPr id="32" name="Freeform 21">
                  <a:extLst>
                    <a:ext uri="{FF2B5EF4-FFF2-40B4-BE49-F238E27FC236}">
                      <a16:creationId xmlns:a16="http://schemas.microsoft.com/office/drawing/2014/main" id="{051D7B3E-9A19-9EE0-951B-896D778E4E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26" y="942"/>
                  <a:ext cx="117" cy="91"/>
                </a:xfrm>
                <a:custGeom>
                  <a:avLst/>
                  <a:gdLst>
                    <a:gd name="T0" fmla="*/ 0 w 117"/>
                    <a:gd name="T1" fmla="*/ 91 h 91"/>
                    <a:gd name="T2" fmla="*/ 33 w 117"/>
                    <a:gd name="T3" fmla="*/ 19 h 91"/>
                    <a:gd name="T4" fmla="*/ 117 w 117"/>
                    <a:gd name="T5" fmla="*/ 1 h 91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7" h="91">
                      <a:moveTo>
                        <a:pt x="0" y="91"/>
                      </a:moveTo>
                      <a:cubicBezTo>
                        <a:pt x="6" y="62"/>
                        <a:pt x="13" y="34"/>
                        <a:pt x="33" y="19"/>
                      </a:cubicBezTo>
                      <a:cubicBezTo>
                        <a:pt x="53" y="4"/>
                        <a:pt x="96" y="0"/>
                        <a:pt x="117" y="1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i-FI"/>
                </a:p>
              </p:txBody>
            </p:sp>
          </p:grpSp>
          <p:grpSp>
            <p:nvGrpSpPr>
              <p:cNvPr id="22" name="Group 22">
                <a:extLst>
                  <a:ext uri="{FF2B5EF4-FFF2-40B4-BE49-F238E27FC236}">
                    <a16:creationId xmlns:a16="http://schemas.microsoft.com/office/drawing/2014/main" id="{D827B717-20A3-F967-D26A-7E964EBF742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H="1" flipV="1">
                <a:off x="2906" y="1212"/>
                <a:ext cx="204" cy="214"/>
                <a:chOff x="2726" y="942"/>
                <a:chExt cx="204" cy="214"/>
              </a:xfrm>
            </p:grpSpPr>
            <p:sp>
              <p:nvSpPr>
                <p:cNvPr id="23" name="Freeform 23">
                  <a:extLst>
                    <a:ext uri="{FF2B5EF4-FFF2-40B4-BE49-F238E27FC236}">
                      <a16:creationId xmlns:a16="http://schemas.microsoft.com/office/drawing/2014/main" id="{18652964-2C5F-BDE3-9981-D4D9B9478C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13" y="1065"/>
                  <a:ext cx="117" cy="91"/>
                </a:xfrm>
                <a:custGeom>
                  <a:avLst/>
                  <a:gdLst>
                    <a:gd name="T0" fmla="*/ 0 w 117"/>
                    <a:gd name="T1" fmla="*/ 91 h 91"/>
                    <a:gd name="T2" fmla="*/ 33 w 117"/>
                    <a:gd name="T3" fmla="*/ 19 h 91"/>
                    <a:gd name="T4" fmla="*/ 117 w 117"/>
                    <a:gd name="T5" fmla="*/ 1 h 91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7" h="91">
                      <a:moveTo>
                        <a:pt x="0" y="91"/>
                      </a:moveTo>
                      <a:cubicBezTo>
                        <a:pt x="6" y="62"/>
                        <a:pt x="13" y="34"/>
                        <a:pt x="33" y="19"/>
                      </a:cubicBezTo>
                      <a:cubicBezTo>
                        <a:pt x="53" y="4"/>
                        <a:pt x="96" y="0"/>
                        <a:pt x="117" y="1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i-FI"/>
                </a:p>
              </p:txBody>
            </p:sp>
            <p:sp>
              <p:nvSpPr>
                <p:cNvPr id="24" name="Freeform 24">
                  <a:extLst>
                    <a:ext uri="{FF2B5EF4-FFF2-40B4-BE49-F238E27FC236}">
                      <a16:creationId xmlns:a16="http://schemas.microsoft.com/office/drawing/2014/main" id="{11FAB28E-B922-3E35-1668-BD1C91BBD4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89" y="1035"/>
                  <a:ext cx="117" cy="91"/>
                </a:xfrm>
                <a:custGeom>
                  <a:avLst/>
                  <a:gdLst>
                    <a:gd name="T0" fmla="*/ 0 w 117"/>
                    <a:gd name="T1" fmla="*/ 91 h 91"/>
                    <a:gd name="T2" fmla="*/ 33 w 117"/>
                    <a:gd name="T3" fmla="*/ 19 h 91"/>
                    <a:gd name="T4" fmla="*/ 117 w 117"/>
                    <a:gd name="T5" fmla="*/ 1 h 91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7" h="91">
                      <a:moveTo>
                        <a:pt x="0" y="91"/>
                      </a:moveTo>
                      <a:cubicBezTo>
                        <a:pt x="6" y="62"/>
                        <a:pt x="13" y="34"/>
                        <a:pt x="33" y="19"/>
                      </a:cubicBezTo>
                      <a:cubicBezTo>
                        <a:pt x="53" y="4"/>
                        <a:pt x="96" y="0"/>
                        <a:pt x="117" y="1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i-FI"/>
                </a:p>
              </p:txBody>
            </p:sp>
            <p:sp>
              <p:nvSpPr>
                <p:cNvPr id="25" name="Freeform 25">
                  <a:extLst>
                    <a:ext uri="{FF2B5EF4-FFF2-40B4-BE49-F238E27FC236}">
                      <a16:creationId xmlns:a16="http://schemas.microsoft.com/office/drawing/2014/main" id="{08437586-3DC8-E140-CEA8-0B316920C3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71" y="1005"/>
                  <a:ext cx="117" cy="91"/>
                </a:xfrm>
                <a:custGeom>
                  <a:avLst/>
                  <a:gdLst>
                    <a:gd name="T0" fmla="*/ 0 w 117"/>
                    <a:gd name="T1" fmla="*/ 91 h 91"/>
                    <a:gd name="T2" fmla="*/ 33 w 117"/>
                    <a:gd name="T3" fmla="*/ 19 h 91"/>
                    <a:gd name="T4" fmla="*/ 117 w 117"/>
                    <a:gd name="T5" fmla="*/ 1 h 91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7" h="91">
                      <a:moveTo>
                        <a:pt x="0" y="91"/>
                      </a:moveTo>
                      <a:cubicBezTo>
                        <a:pt x="6" y="62"/>
                        <a:pt x="13" y="34"/>
                        <a:pt x="33" y="19"/>
                      </a:cubicBezTo>
                      <a:cubicBezTo>
                        <a:pt x="53" y="4"/>
                        <a:pt x="96" y="0"/>
                        <a:pt x="117" y="1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i-FI"/>
                </a:p>
              </p:txBody>
            </p:sp>
            <p:sp>
              <p:nvSpPr>
                <p:cNvPr id="26" name="Freeform 26">
                  <a:extLst>
                    <a:ext uri="{FF2B5EF4-FFF2-40B4-BE49-F238E27FC236}">
                      <a16:creationId xmlns:a16="http://schemas.microsoft.com/office/drawing/2014/main" id="{CC77646B-6E28-713C-475C-0F77BCE5BC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47" y="978"/>
                  <a:ext cx="117" cy="91"/>
                </a:xfrm>
                <a:custGeom>
                  <a:avLst/>
                  <a:gdLst>
                    <a:gd name="T0" fmla="*/ 0 w 117"/>
                    <a:gd name="T1" fmla="*/ 91 h 91"/>
                    <a:gd name="T2" fmla="*/ 33 w 117"/>
                    <a:gd name="T3" fmla="*/ 19 h 91"/>
                    <a:gd name="T4" fmla="*/ 117 w 117"/>
                    <a:gd name="T5" fmla="*/ 1 h 91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7" h="91">
                      <a:moveTo>
                        <a:pt x="0" y="91"/>
                      </a:moveTo>
                      <a:cubicBezTo>
                        <a:pt x="6" y="62"/>
                        <a:pt x="13" y="34"/>
                        <a:pt x="33" y="19"/>
                      </a:cubicBezTo>
                      <a:cubicBezTo>
                        <a:pt x="53" y="4"/>
                        <a:pt x="96" y="0"/>
                        <a:pt x="117" y="1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i-FI"/>
                </a:p>
              </p:txBody>
            </p:sp>
            <p:sp>
              <p:nvSpPr>
                <p:cNvPr id="27" name="Freeform 27">
                  <a:extLst>
                    <a:ext uri="{FF2B5EF4-FFF2-40B4-BE49-F238E27FC236}">
                      <a16:creationId xmlns:a16="http://schemas.microsoft.com/office/drawing/2014/main" id="{557C09FA-08B4-5CBA-87A3-0B2FE5A29A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26" y="942"/>
                  <a:ext cx="117" cy="91"/>
                </a:xfrm>
                <a:custGeom>
                  <a:avLst/>
                  <a:gdLst>
                    <a:gd name="T0" fmla="*/ 0 w 117"/>
                    <a:gd name="T1" fmla="*/ 91 h 91"/>
                    <a:gd name="T2" fmla="*/ 33 w 117"/>
                    <a:gd name="T3" fmla="*/ 19 h 91"/>
                    <a:gd name="T4" fmla="*/ 117 w 117"/>
                    <a:gd name="T5" fmla="*/ 1 h 91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7" h="91">
                      <a:moveTo>
                        <a:pt x="0" y="91"/>
                      </a:moveTo>
                      <a:cubicBezTo>
                        <a:pt x="6" y="62"/>
                        <a:pt x="13" y="34"/>
                        <a:pt x="33" y="19"/>
                      </a:cubicBezTo>
                      <a:cubicBezTo>
                        <a:pt x="53" y="4"/>
                        <a:pt x="96" y="0"/>
                        <a:pt x="117" y="1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i-FI"/>
                </a:p>
              </p:txBody>
            </p:sp>
          </p:grpSp>
        </p:grpSp>
        <p:sp>
          <p:nvSpPr>
            <p:cNvPr id="19" name="Text Box 28">
              <a:extLst>
                <a:ext uri="{FF2B5EF4-FFF2-40B4-BE49-F238E27FC236}">
                  <a16:creationId xmlns:a16="http://schemas.microsoft.com/office/drawing/2014/main" id="{8FEDB576-4A29-E9ED-3E85-D5C3111D42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7" y="848"/>
              <a:ext cx="847" cy="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fi-FI" sz="1800" b="1"/>
                <a:t>H</a:t>
              </a:r>
              <a:r>
                <a:rPr lang="en-US" altLang="fi-FI" sz="1800" b="1" baseline="-25000"/>
                <a:t>2</a:t>
              </a:r>
              <a:r>
                <a:rPr lang="en-US" altLang="fi-FI" sz="1800" b="1"/>
                <a:t>(</a:t>
              </a:r>
              <a:r>
                <a:rPr lang="en-US" altLang="fi-FI" sz="1800" b="1">
                  <a:latin typeface="Symbol" panose="05050102010706020507" pitchFamily="18" charset="2"/>
                </a:rPr>
                <a:t>n</a:t>
              </a:r>
              <a:r>
                <a:rPr lang="en-US" altLang="fi-FI" sz="1800" b="1"/>
                <a:t>&gt;0)</a:t>
              </a:r>
              <a:endParaRPr lang="en-US" altLang="fi-FI" sz="1800" b="1" baseline="-2500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A6D2FAA-4D66-83FC-94F8-B3B62D3E31B6}"/>
              </a:ext>
            </a:extLst>
          </p:cNvPr>
          <p:cNvGrpSpPr>
            <a:grpSpLocks/>
          </p:cNvGrpSpPr>
          <p:nvPr/>
        </p:nvGrpSpPr>
        <p:grpSpPr bwMode="auto">
          <a:xfrm>
            <a:off x="7802501" y="3822564"/>
            <a:ext cx="1765300" cy="1054100"/>
            <a:chOff x="4442" y="2837"/>
            <a:chExt cx="1112" cy="664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557F574F-6284-37EC-3D0C-C730D34122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7" y="2840"/>
              <a:ext cx="56" cy="55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i-FI" altLang="fi-FI"/>
            </a:p>
          </p:txBody>
        </p:sp>
        <p:sp>
          <p:nvSpPr>
            <p:cNvPr id="39" name="Text Box 44">
              <a:extLst>
                <a:ext uri="{FF2B5EF4-FFF2-40B4-BE49-F238E27FC236}">
                  <a16:creationId xmlns:a16="http://schemas.microsoft.com/office/drawing/2014/main" id="{295D762F-80EC-9ED8-CAD2-B40F688420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42" y="2875"/>
              <a:ext cx="26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fi-FI" sz="2400"/>
                <a:t>e</a:t>
              </a:r>
              <a:r>
                <a:rPr lang="en-US" altLang="fi-FI" sz="2400" b="1" baseline="30000"/>
                <a:t>-</a:t>
              </a:r>
            </a:p>
          </p:txBody>
        </p:sp>
        <p:sp>
          <p:nvSpPr>
            <p:cNvPr id="40" name="Text Box 45">
              <a:extLst>
                <a:ext uri="{FF2B5EF4-FFF2-40B4-BE49-F238E27FC236}">
                  <a16:creationId xmlns:a16="http://schemas.microsoft.com/office/drawing/2014/main" id="{94A31EA1-B048-ECAB-06EE-43FDE03E0A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8" y="3270"/>
              <a:ext cx="6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fi-FI" sz="1800" b="1"/>
                <a:t>H</a:t>
              </a:r>
              <a:r>
                <a:rPr lang="en-US" altLang="fi-FI" sz="1800" b="1" baseline="-25000"/>
                <a:t>2</a:t>
              </a:r>
              <a:r>
                <a:rPr lang="en-US" altLang="fi-FI" sz="1800" b="1"/>
                <a:t>(</a:t>
              </a:r>
              <a:r>
                <a:rPr lang="en-US" altLang="fi-FI" sz="1800" b="1">
                  <a:latin typeface="Symbol" panose="05050102010706020507" pitchFamily="18" charset="2"/>
                </a:rPr>
                <a:t>n</a:t>
              </a:r>
              <a:r>
                <a:rPr lang="en-US" altLang="fi-FI" sz="1800" b="1"/>
                <a:t>&gt;0)</a:t>
              </a:r>
              <a:endParaRPr lang="en-US" altLang="fi-FI" sz="1800" b="1" baseline="-25000"/>
            </a:p>
          </p:txBody>
        </p:sp>
        <p:sp>
          <p:nvSpPr>
            <p:cNvPr id="41" name="Line 46">
              <a:extLst>
                <a:ext uri="{FF2B5EF4-FFF2-40B4-BE49-F238E27FC236}">
                  <a16:creationId xmlns:a16="http://schemas.microsoft.com/office/drawing/2014/main" id="{BFE7D084-95C6-3C7C-3496-1641525DCB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91" y="2904"/>
              <a:ext cx="201" cy="1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33E41B64-6428-05C7-D50E-439E970A959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865251">
              <a:off x="5317" y="3135"/>
              <a:ext cx="56" cy="55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760000"/>
                </a:gs>
              </a:gsLst>
              <a:lin ang="27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i-FI" altLang="fi-FI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29B2028A-1E40-CDE6-C3A3-B7A45AE823A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865251">
              <a:off x="5285" y="2901"/>
              <a:ext cx="57" cy="55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760000"/>
                </a:gs>
              </a:gsLst>
              <a:lin ang="27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i-FI" altLang="fi-FI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91842643-E593-8646-EC22-1248DABF73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70" y="2952"/>
              <a:ext cx="56" cy="54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i-FI" altLang="fi-FI"/>
            </a:p>
          </p:txBody>
        </p:sp>
        <p:sp>
          <p:nvSpPr>
            <p:cNvPr id="45" name="Line 50">
              <a:extLst>
                <a:ext uri="{FF2B5EF4-FFF2-40B4-BE49-F238E27FC236}">
                  <a16:creationId xmlns:a16="http://schemas.microsoft.com/office/drawing/2014/main" id="{90D3BC21-D265-900E-2662-C323718FA5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36" y="2952"/>
              <a:ext cx="308" cy="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46" name="Line 51">
              <a:extLst>
                <a:ext uri="{FF2B5EF4-FFF2-40B4-BE49-F238E27FC236}">
                  <a16:creationId xmlns:a16="http://schemas.microsoft.com/office/drawing/2014/main" id="{FDEFD5B5-0268-84D0-5758-8572A2E7D0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30" y="3097"/>
              <a:ext cx="355" cy="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47" name="Text Box 52">
              <a:extLst>
                <a:ext uri="{FF2B5EF4-FFF2-40B4-BE49-F238E27FC236}">
                  <a16:creationId xmlns:a16="http://schemas.microsoft.com/office/drawing/2014/main" id="{7D1C6061-0177-68FA-FC1D-7322A2F393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34" y="3108"/>
              <a:ext cx="22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fi-FI" sz="1800" b="1"/>
                <a:t>H</a:t>
              </a:r>
              <a:endParaRPr lang="en-US" altLang="fi-FI" sz="1800" b="1" baseline="-25000"/>
            </a:p>
          </p:txBody>
        </p:sp>
        <p:sp>
          <p:nvSpPr>
            <p:cNvPr id="48" name="Text Box 53">
              <a:extLst>
                <a:ext uri="{FF2B5EF4-FFF2-40B4-BE49-F238E27FC236}">
                  <a16:creationId xmlns:a16="http://schemas.microsoft.com/office/drawing/2014/main" id="{9454A586-E1F3-18D1-20BD-F333F3958D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95" y="2837"/>
              <a:ext cx="25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fi-FI" sz="1800" b="1"/>
                <a:t>H</a:t>
              </a:r>
              <a:r>
                <a:rPr lang="en-US" altLang="fi-FI" sz="1800" b="1" baseline="30000"/>
                <a:t>-</a:t>
              </a:r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3290F6A8-8603-2099-C2D7-540C32DBC430}"/>
                </a:ext>
              </a:extLst>
            </p:cNvPr>
            <p:cNvGrpSpPr>
              <a:grpSpLocks/>
            </p:cNvGrpSpPr>
            <p:nvPr/>
          </p:nvGrpSpPr>
          <p:grpSpPr bwMode="auto">
            <a:xfrm rot="2729415">
              <a:off x="4731" y="2919"/>
              <a:ext cx="217" cy="284"/>
              <a:chOff x="2726" y="942"/>
              <a:chExt cx="384" cy="484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EB54548F-730D-38F1-E264-30F94FD4652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39994">
                <a:off x="2842" y="1096"/>
                <a:ext cx="155" cy="176"/>
                <a:chOff x="2860" y="1117"/>
                <a:chExt cx="155" cy="176"/>
              </a:xfrm>
            </p:grpSpPr>
            <p:sp>
              <p:nvSpPr>
                <p:cNvPr id="63" name="Oval 62">
                  <a:extLst>
                    <a:ext uri="{FF2B5EF4-FFF2-40B4-BE49-F238E27FC236}">
                      <a16:creationId xmlns:a16="http://schemas.microsoft.com/office/drawing/2014/main" id="{7D4EF66A-B389-0FFC-ABA8-E4EDCD8003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1865251">
                  <a:off x="2919" y="1197"/>
                  <a:ext cx="96" cy="9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/>
                    </a:gs>
                    <a:gs pos="100000">
                      <a:srgbClr val="760000"/>
                    </a:gs>
                  </a:gsLst>
                  <a:lin ang="270000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fi-FI" altLang="fi-FI"/>
                </a:p>
              </p:txBody>
            </p:sp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1369F7F9-3346-3F39-FF11-9942034926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1865251">
                  <a:off x="2860" y="1117"/>
                  <a:ext cx="96" cy="9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/>
                    </a:gs>
                    <a:gs pos="100000">
                      <a:srgbClr val="760000"/>
                    </a:gs>
                  </a:gsLst>
                  <a:lin ang="270000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fi-FI" altLang="fi-FI"/>
                </a:p>
              </p:txBody>
            </p:sp>
          </p:grpSp>
          <p:grpSp>
            <p:nvGrpSpPr>
              <p:cNvPr id="51" name="Group 58">
                <a:extLst>
                  <a:ext uri="{FF2B5EF4-FFF2-40B4-BE49-F238E27FC236}">
                    <a16:creationId xmlns:a16="http://schemas.microsoft.com/office/drawing/2014/main" id="{5BAAA1DF-A3F9-1EB4-5581-AE4EE8181E2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26" y="942"/>
                <a:ext cx="204" cy="214"/>
                <a:chOff x="2726" y="942"/>
                <a:chExt cx="204" cy="214"/>
              </a:xfrm>
            </p:grpSpPr>
            <p:sp>
              <p:nvSpPr>
                <p:cNvPr id="58" name="Freeform 59">
                  <a:extLst>
                    <a:ext uri="{FF2B5EF4-FFF2-40B4-BE49-F238E27FC236}">
                      <a16:creationId xmlns:a16="http://schemas.microsoft.com/office/drawing/2014/main" id="{6441F173-B1E3-B5B5-2A41-36D32E6080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13" y="1065"/>
                  <a:ext cx="117" cy="91"/>
                </a:xfrm>
                <a:custGeom>
                  <a:avLst/>
                  <a:gdLst>
                    <a:gd name="T0" fmla="*/ 0 w 117"/>
                    <a:gd name="T1" fmla="*/ 91 h 91"/>
                    <a:gd name="T2" fmla="*/ 33 w 117"/>
                    <a:gd name="T3" fmla="*/ 19 h 91"/>
                    <a:gd name="T4" fmla="*/ 117 w 117"/>
                    <a:gd name="T5" fmla="*/ 1 h 91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7" h="91">
                      <a:moveTo>
                        <a:pt x="0" y="91"/>
                      </a:moveTo>
                      <a:cubicBezTo>
                        <a:pt x="6" y="62"/>
                        <a:pt x="13" y="34"/>
                        <a:pt x="33" y="19"/>
                      </a:cubicBezTo>
                      <a:cubicBezTo>
                        <a:pt x="53" y="4"/>
                        <a:pt x="96" y="0"/>
                        <a:pt x="117" y="1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i-FI"/>
                </a:p>
              </p:txBody>
            </p:sp>
            <p:sp>
              <p:nvSpPr>
                <p:cNvPr id="59" name="Freeform 60">
                  <a:extLst>
                    <a:ext uri="{FF2B5EF4-FFF2-40B4-BE49-F238E27FC236}">
                      <a16:creationId xmlns:a16="http://schemas.microsoft.com/office/drawing/2014/main" id="{60EDF59B-9E09-95F3-9F6D-98CB45FEC5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89" y="1035"/>
                  <a:ext cx="117" cy="91"/>
                </a:xfrm>
                <a:custGeom>
                  <a:avLst/>
                  <a:gdLst>
                    <a:gd name="T0" fmla="*/ 0 w 117"/>
                    <a:gd name="T1" fmla="*/ 91 h 91"/>
                    <a:gd name="T2" fmla="*/ 33 w 117"/>
                    <a:gd name="T3" fmla="*/ 19 h 91"/>
                    <a:gd name="T4" fmla="*/ 117 w 117"/>
                    <a:gd name="T5" fmla="*/ 1 h 91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7" h="91">
                      <a:moveTo>
                        <a:pt x="0" y="91"/>
                      </a:moveTo>
                      <a:cubicBezTo>
                        <a:pt x="6" y="62"/>
                        <a:pt x="13" y="34"/>
                        <a:pt x="33" y="19"/>
                      </a:cubicBezTo>
                      <a:cubicBezTo>
                        <a:pt x="53" y="4"/>
                        <a:pt x="96" y="0"/>
                        <a:pt x="117" y="1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i-FI"/>
                </a:p>
              </p:txBody>
            </p:sp>
            <p:sp>
              <p:nvSpPr>
                <p:cNvPr id="60" name="Freeform 61">
                  <a:extLst>
                    <a:ext uri="{FF2B5EF4-FFF2-40B4-BE49-F238E27FC236}">
                      <a16:creationId xmlns:a16="http://schemas.microsoft.com/office/drawing/2014/main" id="{3D132963-9956-6931-2840-50EBCD88A8A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71" y="1005"/>
                  <a:ext cx="117" cy="91"/>
                </a:xfrm>
                <a:custGeom>
                  <a:avLst/>
                  <a:gdLst>
                    <a:gd name="T0" fmla="*/ 0 w 117"/>
                    <a:gd name="T1" fmla="*/ 91 h 91"/>
                    <a:gd name="T2" fmla="*/ 33 w 117"/>
                    <a:gd name="T3" fmla="*/ 19 h 91"/>
                    <a:gd name="T4" fmla="*/ 117 w 117"/>
                    <a:gd name="T5" fmla="*/ 1 h 91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7" h="91">
                      <a:moveTo>
                        <a:pt x="0" y="91"/>
                      </a:moveTo>
                      <a:cubicBezTo>
                        <a:pt x="6" y="62"/>
                        <a:pt x="13" y="34"/>
                        <a:pt x="33" y="19"/>
                      </a:cubicBezTo>
                      <a:cubicBezTo>
                        <a:pt x="53" y="4"/>
                        <a:pt x="96" y="0"/>
                        <a:pt x="117" y="1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i-FI"/>
                </a:p>
              </p:txBody>
            </p:sp>
            <p:sp>
              <p:nvSpPr>
                <p:cNvPr id="61" name="Freeform 62">
                  <a:extLst>
                    <a:ext uri="{FF2B5EF4-FFF2-40B4-BE49-F238E27FC236}">
                      <a16:creationId xmlns:a16="http://schemas.microsoft.com/office/drawing/2014/main" id="{A89A557E-2F66-0BDE-F74D-F2EC3C5F89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47" y="978"/>
                  <a:ext cx="117" cy="91"/>
                </a:xfrm>
                <a:custGeom>
                  <a:avLst/>
                  <a:gdLst>
                    <a:gd name="T0" fmla="*/ 0 w 117"/>
                    <a:gd name="T1" fmla="*/ 91 h 91"/>
                    <a:gd name="T2" fmla="*/ 33 w 117"/>
                    <a:gd name="T3" fmla="*/ 19 h 91"/>
                    <a:gd name="T4" fmla="*/ 117 w 117"/>
                    <a:gd name="T5" fmla="*/ 1 h 91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7" h="91">
                      <a:moveTo>
                        <a:pt x="0" y="91"/>
                      </a:moveTo>
                      <a:cubicBezTo>
                        <a:pt x="6" y="62"/>
                        <a:pt x="13" y="34"/>
                        <a:pt x="33" y="19"/>
                      </a:cubicBezTo>
                      <a:cubicBezTo>
                        <a:pt x="53" y="4"/>
                        <a:pt x="96" y="0"/>
                        <a:pt x="117" y="1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i-FI"/>
                </a:p>
              </p:txBody>
            </p:sp>
            <p:sp>
              <p:nvSpPr>
                <p:cNvPr id="62" name="Freeform 63">
                  <a:extLst>
                    <a:ext uri="{FF2B5EF4-FFF2-40B4-BE49-F238E27FC236}">
                      <a16:creationId xmlns:a16="http://schemas.microsoft.com/office/drawing/2014/main" id="{B21D2E29-BF4D-EDB2-004F-939E49B87D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26" y="942"/>
                  <a:ext cx="117" cy="91"/>
                </a:xfrm>
                <a:custGeom>
                  <a:avLst/>
                  <a:gdLst>
                    <a:gd name="T0" fmla="*/ 0 w 117"/>
                    <a:gd name="T1" fmla="*/ 91 h 91"/>
                    <a:gd name="T2" fmla="*/ 33 w 117"/>
                    <a:gd name="T3" fmla="*/ 19 h 91"/>
                    <a:gd name="T4" fmla="*/ 117 w 117"/>
                    <a:gd name="T5" fmla="*/ 1 h 91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7" h="91">
                      <a:moveTo>
                        <a:pt x="0" y="91"/>
                      </a:moveTo>
                      <a:cubicBezTo>
                        <a:pt x="6" y="62"/>
                        <a:pt x="13" y="34"/>
                        <a:pt x="33" y="19"/>
                      </a:cubicBezTo>
                      <a:cubicBezTo>
                        <a:pt x="53" y="4"/>
                        <a:pt x="96" y="0"/>
                        <a:pt x="117" y="1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i-FI"/>
                </a:p>
              </p:txBody>
            </p:sp>
          </p:grpSp>
          <p:grpSp>
            <p:nvGrpSpPr>
              <p:cNvPr id="52" name="Group 64">
                <a:extLst>
                  <a:ext uri="{FF2B5EF4-FFF2-40B4-BE49-F238E27FC236}">
                    <a16:creationId xmlns:a16="http://schemas.microsoft.com/office/drawing/2014/main" id="{8169DAB3-5BB5-4711-C662-A609A0C4509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H="1" flipV="1">
                <a:off x="2906" y="1212"/>
                <a:ext cx="204" cy="214"/>
                <a:chOff x="2726" y="942"/>
                <a:chExt cx="204" cy="214"/>
              </a:xfrm>
            </p:grpSpPr>
            <p:sp>
              <p:nvSpPr>
                <p:cNvPr id="53" name="Freeform 65">
                  <a:extLst>
                    <a:ext uri="{FF2B5EF4-FFF2-40B4-BE49-F238E27FC236}">
                      <a16:creationId xmlns:a16="http://schemas.microsoft.com/office/drawing/2014/main" id="{4F947431-DCE8-24B0-BE76-CA941BB9AC8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13" y="1065"/>
                  <a:ext cx="117" cy="91"/>
                </a:xfrm>
                <a:custGeom>
                  <a:avLst/>
                  <a:gdLst>
                    <a:gd name="T0" fmla="*/ 0 w 117"/>
                    <a:gd name="T1" fmla="*/ 91 h 91"/>
                    <a:gd name="T2" fmla="*/ 33 w 117"/>
                    <a:gd name="T3" fmla="*/ 19 h 91"/>
                    <a:gd name="T4" fmla="*/ 117 w 117"/>
                    <a:gd name="T5" fmla="*/ 1 h 91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7" h="91">
                      <a:moveTo>
                        <a:pt x="0" y="91"/>
                      </a:moveTo>
                      <a:cubicBezTo>
                        <a:pt x="6" y="62"/>
                        <a:pt x="13" y="34"/>
                        <a:pt x="33" y="19"/>
                      </a:cubicBezTo>
                      <a:cubicBezTo>
                        <a:pt x="53" y="4"/>
                        <a:pt x="96" y="0"/>
                        <a:pt x="117" y="1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i-FI"/>
                </a:p>
              </p:txBody>
            </p:sp>
            <p:sp>
              <p:nvSpPr>
                <p:cNvPr id="54" name="Freeform 66">
                  <a:extLst>
                    <a:ext uri="{FF2B5EF4-FFF2-40B4-BE49-F238E27FC236}">
                      <a16:creationId xmlns:a16="http://schemas.microsoft.com/office/drawing/2014/main" id="{DF09BF06-0A63-87C7-37DD-402713B823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89" y="1035"/>
                  <a:ext cx="117" cy="91"/>
                </a:xfrm>
                <a:custGeom>
                  <a:avLst/>
                  <a:gdLst>
                    <a:gd name="T0" fmla="*/ 0 w 117"/>
                    <a:gd name="T1" fmla="*/ 91 h 91"/>
                    <a:gd name="T2" fmla="*/ 33 w 117"/>
                    <a:gd name="T3" fmla="*/ 19 h 91"/>
                    <a:gd name="T4" fmla="*/ 117 w 117"/>
                    <a:gd name="T5" fmla="*/ 1 h 91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7" h="91">
                      <a:moveTo>
                        <a:pt x="0" y="91"/>
                      </a:moveTo>
                      <a:cubicBezTo>
                        <a:pt x="6" y="62"/>
                        <a:pt x="13" y="34"/>
                        <a:pt x="33" y="19"/>
                      </a:cubicBezTo>
                      <a:cubicBezTo>
                        <a:pt x="53" y="4"/>
                        <a:pt x="96" y="0"/>
                        <a:pt x="117" y="1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i-FI"/>
                </a:p>
              </p:txBody>
            </p:sp>
            <p:sp>
              <p:nvSpPr>
                <p:cNvPr id="55" name="Freeform 67">
                  <a:extLst>
                    <a:ext uri="{FF2B5EF4-FFF2-40B4-BE49-F238E27FC236}">
                      <a16:creationId xmlns:a16="http://schemas.microsoft.com/office/drawing/2014/main" id="{1A874585-FFCD-73F5-FEC0-2BFE5E517D7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71" y="1005"/>
                  <a:ext cx="117" cy="91"/>
                </a:xfrm>
                <a:custGeom>
                  <a:avLst/>
                  <a:gdLst>
                    <a:gd name="T0" fmla="*/ 0 w 117"/>
                    <a:gd name="T1" fmla="*/ 91 h 91"/>
                    <a:gd name="T2" fmla="*/ 33 w 117"/>
                    <a:gd name="T3" fmla="*/ 19 h 91"/>
                    <a:gd name="T4" fmla="*/ 117 w 117"/>
                    <a:gd name="T5" fmla="*/ 1 h 91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7" h="91">
                      <a:moveTo>
                        <a:pt x="0" y="91"/>
                      </a:moveTo>
                      <a:cubicBezTo>
                        <a:pt x="6" y="62"/>
                        <a:pt x="13" y="34"/>
                        <a:pt x="33" y="19"/>
                      </a:cubicBezTo>
                      <a:cubicBezTo>
                        <a:pt x="53" y="4"/>
                        <a:pt x="96" y="0"/>
                        <a:pt x="117" y="1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i-FI"/>
                </a:p>
              </p:txBody>
            </p:sp>
            <p:sp>
              <p:nvSpPr>
                <p:cNvPr id="56" name="Freeform 68">
                  <a:extLst>
                    <a:ext uri="{FF2B5EF4-FFF2-40B4-BE49-F238E27FC236}">
                      <a16:creationId xmlns:a16="http://schemas.microsoft.com/office/drawing/2014/main" id="{DFA753D3-AC96-DCCD-A819-B20BA57348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47" y="978"/>
                  <a:ext cx="117" cy="91"/>
                </a:xfrm>
                <a:custGeom>
                  <a:avLst/>
                  <a:gdLst>
                    <a:gd name="T0" fmla="*/ 0 w 117"/>
                    <a:gd name="T1" fmla="*/ 91 h 91"/>
                    <a:gd name="T2" fmla="*/ 33 w 117"/>
                    <a:gd name="T3" fmla="*/ 19 h 91"/>
                    <a:gd name="T4" fmla="*/ 117 w 117"/>
                    <a:gd name="T5" fmla="*/ 1 h 91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7" h="91">
                      <a:moveTo>
                        <a:pt x="0" y="91"/>
                      </a:moveTo>
                      <a:cubicBezTo>
                        <a:pt x="6" y="62"/>
                        <a:pt x="13" y="34"/>
                        <a:pt x="33" y="19"/>
                      </a:cubicBezTo>
                      <a:cubicBezTo>
                        <a:pt x="53" y="4"/>
                        <a:pt x="96" y="0"/>
                        <a:pt x="117" y="1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i-FI"/>
                </a:p>
              </p:txBody>
            </p:sp>
            <p:sp>
              <p:nvSpPr>
                <p:cNvPr id="57" name="Freeform 69">
                  <a:extLst>
                    <a:ext uri="{FF2B5EF4-FFF2-40B4-BE49-F238E27FC236}">
                      <a16:creationId xmlns:a16="http://schemas.microsoft.com/office/drawing/2014/main" id="{A8471270-E100-C93F-6BCF-5096DB5F3D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26" y="942"/>
                  <a:ext cx="117" cy="91"/>
                </a:xfrm>
                <a:custGeom>
                  <a:avLst/>
                  <a:gdLst>
                    <a:gd name="T0" fmla="*/ 0 w 117"/>
                    <a:gd name="T1" fmla="*/ 91 h 91"/>
                    <a:gd name="T2" fmla="*/ 33 w 117"/>
                    <a:gd name="T3" fmla="*/ 19 h 91"/>
                    <a:gd name="T4" fmla="*/ 117 w 117"/>
                    <a:gd name="T5" fmla="*/ 1 h 91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7" h="91">
                      <a:moveTo>
                        <a:pt x="0" y="91"/>
                      </a:moveTo>
                      <a:cubicBezTo>
                        <a:pt x="6" y="62"/>
                        <a:pt x="13" y="34"/>
                        <a:pt x="33" y="19"/>
                      </a:cubicBezTo>
                      <a:cubicBezTo>
                        <a:pt x="53" y="4"/>
                        <a:pt x="96" y="0"/>
                        <a:pt x="117" y="1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i-FI"/>
                </a:p>
              </p:txBody>
            </p:sp>
          </p:grpSp>
        </p:grpSp>
      </p:grpSp>
      <p:pic>
        <p:nvPicPr>
          <p:cNvPr id="66" name="Picture 65">
            <a:extLst>
              <a:ext uri="{FF2B5EF4-FFF2-40B4-BE49-F238E27FC236}">
                <a16:creationId xmlns:a16="http://schemas.microsoft.com/office/drawing/2014/main" id="{D0A8192D-1C76-AC92-5AF5-DF2829DE34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6776" y="5214118"/>
            <a:ext cx="7243402" cy="1396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971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2CC80C-C357-756F-3133-99868F467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E8CF52F-EFB7-BB03-B44D-B1079E5DD4CB}"/>
              </a:ext>
            </a:extLst>
          </p:cNvPr>
          <p:cNvSpPr txBox="1"/>
          <p:nvPr/>
        </p:nvSpPr>
        <p:spPr>
          <a:xfrm>
            <a:off x="0" y="81653"/>
            <a:ext cx="12191999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4400" b="1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4400" b="1" baseline="-250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4400" b="1">
                <a:latin typeface="Arial" panose="020B0604020202020204" pitchFamily="34" charset="0"/>
                <a:cs typeface="Arial" panose="020B0604020202020204" pitchFamily="34" charset="0"/>
              </a:rPr>
              <a:t> vibrational excitation</a:t>
            </a:r>
            <a:endParaRPr lang="en-GB" sz="4400" b="1" baseline="30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024FED-4C24-78C4-639D-BF5A99DBCA29}"/>
              </a:ext>
            </a:extLst>
          </p:cNvPr>
          <p:cNvSpPr txBox="1"/>
          <p:nvPr/>
        </p:nvSpPr>
        <p:spPr>
          <a:xfrm>
            <a:off x="88900" y="1009315"/>
            <a:ext cx="12005129" cy="10156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GB" sz="600" b="1"/>
          </a:p>
          <a:p>
            <a:pPr algn="ctr"/>
            <a:r>
              <a:rPr lang="en-GB" sz="1580" b="1"/>
              <a:t>The predominant channel for the excitations of high vibrational levels in the plasma volume is electronic excitation to B</a:t>
            </a:r>
            <a:r>
              <a:rPr lang="en-GB" sz="1580" b="1" baseline="30000"/>
              <a:t>1</a:t>
            </a:r>
            <a:r>
              <a:rPr lang="en-GB" sz="1580" b="1"/>
              <a:t>Σ</a:t>
            </a:r>
            <a:r>
              <a:rPr lang="en-GB" sz="1580" b="1" baseline="30000"/>
              <a:t>+</a:t>
            </a:r>
            <a:r>
              <a:rPr lang="en-GB" sz="1580" b="1" baseline="-25000"/>
              <a:t>u</a:t>
            </a:r>
            <a:r>
              <a:rPr lang="en-GB" sz="1580" b="1"/>
              <a:t> and C</a:t>
            </a:r>
            <a:r>
              <a:rPr lang="en-GB" sz="1580" b="1" baseline="30000"/>
              <a:t>1</a:t>
            </a:r>
            <a:r>
              <a:rPr lang="en-GB" sz="1580" b="1"/>
              <a:t>Πu singlet states, followed by VUV-emitting radiative decay to high vibrational levels (ν’’ ≥ 5) of the X</a:t>
            </a:r>
            <a:r>
              <a:rPr lang="en-GB" sz="1580" b="1" baseline="30000"/>
              <a:t>1</a:t>
            </a:r>
            <a:r>
              <a:rPr lang="en-GB" sz="1580" b="1"/>
              <a:t>Σ</a:t>
            </a:r>
            <a:r>
              <a:rPr lang="en-GB" sz="1580" b="1" baseline="30000"/>
              <a:t>+</a:t>
            </a:r>
            <a:r>
              <a:rPr lang="en-GB" sz="1580" b="1" baseline="-25000"/>
              <a:t>g</a:t>
            </a:r>
            <a:r>
              <a:rPr lang="en-GB" sz="1580" b="1"/>
              <a:t> ground state</a:t>
            </a:r>
          </a:p>
          <a:p>
            <a:pPr marL="285750" indent="-285750" algn="ctr">
              <a:buFontTx/>
              <a:buChar char="-"/>
            </a:pPr>
            <a:r>
              <a:rPr lang="en-GB" sz="1580" b="1"/>
              <a:t>J.R. </a:t>
            </a:r>
            <a:r>
              <a:rPr lang="en-GB" sz="1580" b="1" err="1"/>
              <a:t>Hiskes</a:t>
            </a:r>
            <a:r>
              <a:rPr lang="en-GB" sz="1580" b="1"/>
              <a:t>, J. Appl. Phys. 51 4592, (1980) -</a:t>
            </a:r>
          </a:p>
          <a:p>
            <a:pPr marL="285750" indent="-285750" algn="ctr">
              <a:buFontTx/>
              <a:buChar char="-"/>
            </a:pPr>
            <a:endParaRPr lang="en-GB" sz="600" b="1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1E6D926-D2C8-DFF2-2A48-15478D6366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532" y="2513358"/>
            <a:ext cx="5524345" cy="422945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51FA7D8-C3A3-20F7-C7FA-5FA576DB8782}"/>
              </a:ext>
            </a:extLst>
          </p:cNvPr>
          <p:cNvSpPr/>
          <p:nvPr/>
        </p:nvSpPr>
        <p:spPr>
          <a:xfrm>
            <a:off x="979719" y="2602422"/>
            <a:ext cx="2180110" cy="397254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5" name="Picture 64">
            <a:extLst>
              <a:ext uri="{FF2B5EF4-FFF2-40B4-BE49-F238E27FC236}">
                <a16:creationId xmlns:a16="http://schemas.microsoft.com/office/drawing/2014/main" id="{BA63029B-45E1-FA5D-4E14-596C5357DC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6036" y="2513358"/>
            <a:ext cx="6006483" cy="4229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808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82752-9493-2B6F-7C75-16D80C45C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C206128-48F0-7088-18BC-6B4A2C278E82}"/>
              </a:ext>
            </a:extLst>
          </p:cNvPr>
          <p:cNvSpPr txBox="1"/>
          <p:nvPr/>
        </p:nvSpPr>
        <p:spPr>
          <a:xfrm>
            <a:off x="0" y="81653"/>
            <a:ext cx="12191999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4400" b="1">
                <a:latin typeface="Arial" panose="020B0604020202020204" pitchFamily="34" charset="0"/>
                <a:cs typeface="Arial" panose="020B0604020202020204" pitchFamily="34" charset="0"/>
              </a:rPr>
              <a:t>Dissociative Electron Attachment (DEA)</a:t>
            </a:r>
            <a:endParaRPr lang="en-GB" sz="4400" b="1" baseline="30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A489D9-9019-A14D-E31E-268D7CC30F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748" y="1187484"/>
            <a:ext cx="5547850" cy="4239455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8BF8E5AE-DF5C-2EEC-3F66-5C8F286DB07C}"/>
              </a:ext>
            </a:extLst>
          </p:cNvPr>
          <p:cNvGrpSpPr>
            <a:grpSpLocks/>
          </p:cNvGrpSpPr>
          <p:nvPr/>
        </p:nvGrpSpPr>
        <p:grpSpPr bwMode="auto">
          <a:xfrm>
            <a:off x="4031818" y="1753330"/>
            <a:ext cx="1765300" cy="1054100"/>
            <a:chOff x="4442" y="2837"/>
            <a:chExt cx="1112" cy="664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BEC3471E-0FD8-3E34-43F7-10D4D9AE1C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7" y="2840"/>
              <a:ext cx="56" cy="55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i-FI" altLang="fi-FI"/>
            </a:p>
          </p:txBody>
        </p:sp>
        <p:sp>
          <p:nvSpPr>
            <p:cNvPr id="10" name="Text Box 44">
              <a:extLst>
                <a:ext uri="{FF2B5EF4-FFF2-40B4-BE49-F238E27FC236}">
                  <a16:creationId xmlns:a16="http://schemas.microsoft.com/office/drawing/2014/main" id="{31F668DE-D417-A07A-B0E4-915818DA5C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42" y="2875"/>
              <a:ext cx="26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fi-FI" sz="2400"/>
                <a:t>e</a:t>
              </a:r>
              <a:r>
                <a:rPr lang="en-US" altLang="fi-FI" sz="2400" b="1" baseline="30000"/>
                <a:t>-</a:t>
              </a:r>
            </a:p>
          </p:txBody>
        </p:sp>
        <p:sp>
          <p:nvSpPr>
            <p:cNvPr id="12" name="Text Box 45">
              <a:extLst>
                <a:ext uri="{FF2B5EF4-FFF2-40B4-BE49-F238E27FC236}">
                  <a16:creationId xmlns:a16="http://schemas.microsoft.com/office/drawing/2014/main" id="{B923A8DB-DF49-E9C6-7A6D-06555025B9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8" y="3270"/>
              <a:ext cx="6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fi-FI" sz="1800" b="1"/>
                <a:t>H</a:t>
              </a:r>
              <a:r>
                <a:rPr lang="en-US" altLang="fi-FI" sz="1800" b="1" baseline="-25000"/>
                <a:t>2</a:t>
              </a:r>
              <a:r>
                <a:rPr lang="en-US" altLang="fi-FI" sz="1800" b="1"/>
                <a:t>(</a:t>
              </a:r>
              <a:r>
                <a:rPr lang="en-US" altLang="fi-FI" sz="1800" b="1">
                  <a:latin typeface="Symbol" panose="05050102010706020507" pitchFamily="18" charset="2"/>
                </a:rPr>
                <a:t>n</a:t>
              </a:r>
              <a:r>
                <a:rPr lang="en-US" altLang="fi-FI" sz="1800" b="1"/>
                <a:t>&gt;0)</a:t>
              </a:r>
              <a:endParaRPr lang="en-US" altLang="fi-FI" sz="1800" b="1" baseline="-25000"/>
            </a:p>
          </p:txBody>
        </p:sp>
        <p:sp>
          <p:nvSpPr>
            <p:cNvPr id="13" name="Line 46">
              <a:extLst>
                <a:ext uri="{FF2B5EF4-FFF2-40B4-BE49-F238E27FC236}">
                  <a16:creationId xmlns:a16="http://schemas.microsoft.com/office/drawing/2014/main" id="{D05CC4F3-1A1D-D7F8-044B-8238BCF134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91" y="2904"/>
              <a:ext cx="201" cy="13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AE85CF7-720B-AF1A-FC9D-8C6ECA20E11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865251">
              <a:off x="5317" y="3135"/>
              <a:ext cx="56" cy="55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760000"/>
                </a:gs>
              </a:gsLst>
              <a:lin ang="27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i-FI" altLang="fi-FI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586638C-6185-9201-CB89-F1280BCEA22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865251">
              <a:off x="5285" y="2901"/>
              <a:ext cx="57" cy="55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760000"/>
                </a:gs>
              </a:gsLst>
              <a:lin ang="27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i-FI" altLang="fi-FI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3795281-D91B-C8B8-7080-61F4AFB244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70" y="2952"/>
              <a:ext cx="56" cy="54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fi-FI" altLang="fi-FI"/>
            </a:p>
          </p:txBody>
        </p:sp>
        <p:sp>
          <p:nvSpPr>
            <p:cNvPr id="17" name="Line 50">
              <a:extLst>
                <a:ext uri="{FF2B5EF4-FFF2-40B4-BE49-F238E27FC236}">
                  <a16:creationId xmlns:a16="http://schemas.microsoft.com/office/drawing/2014/main" id="{896B97DA-0496-5923-6E9C-87D644437D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36" y="2952"/>
              <a:ext cx="308" cy="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18" name="Line 51">
              <a:extLst>
                <a:ext uri="{FF2B5EF4-FFF2-40B4-BE49-F238E27FC236}">
                  <a16:creationId xmlns:a16="http://schemas.microsoft.com/office/drawing/2014/main" id="{A8354E93-C166-F2B0-6795-9A523FFB14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30" y="3097"/>
              <a:ext cx="355" cy="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i-FI"/>
            </a:p>
          </p:txBody>
        </p:sp>
        <p:sp>
          <p:nvSpPr>
            <p:cNvPr id="19" name="Text Box 52">
              <a:extLst>
                <a:ext uri="{FF2B5EF4-FFF2-40B4-BE49-F238E27FC236}">
                  <a16:creationId xmlns:a16="http://schemas.microsoft.com/office/drawing/2014/main" id="{0EBB14C8-5AE9-EA1C-09A0-A18BB82048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34" y="3108"/>
              <a:ext cx="22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fi-FI" sz="1800" b="1"/>
                <a:t>H</a:t>
              </a:r>
              <a:endParaRPr lang="en-US" altLang="fi-FI" sz="1800" b="1" baseline="-25000"/>
            </a:p>
          </p:txBody>
        </p:sp>
        <p:sp>
          <p:nvSpPr>
            <p:cNvPr id="20" name="Text Box 53">
              <a:extLst>
                <a:ext uri="{FF2B5EF4-FFF2-40B4-BE49-F238E27FC236}">
                  <a16:creationId xmlns:a16="http://schemas.microsoft.com/office/drawing/2014/main" id="{CCCD0B79-C0F1-675B-7EA6-C97DCA9AC7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95" y="2837"/>
              <a:ext cx="25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Helvetica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fi-FI" sz="1800" b="1"/>
                <a:t>H</a:t>
              </a:r>
              <a:r>
                <a:rPr lang="en-US" altLang="fi-FI" sz="1800" b="1" baseline="30000"/>
                <a:t>-</a:t>
              </a: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6CB22A5B-17C6-A149-2376-4DFF92E3EC8B}"/>
                </a:ext>
              </a:extLst>
            </p:cNvPr>
            <p:cNvGrpSpPr>
              <a:grpSpLocks/>
            </p:cNvGrpSpPr>
            <p:nvPr/>
          </p:nvGrpSpPr>
          <p:grpSpPr bwMode="auto">
            <a:xfrm rot="2729415">
              <a:off x="4731" y="2919"/>
              <a:ext cx="217" cy="284"/>
              <a:chOff x="2726" y="942"/>
              <a:chExt cx="384" cy="484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C918B025-31F0-AC10-E18D-70000B58D9E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39994">
                <a:off x="2842" y="1096"/>
                <a:ext cx="155" cy="176"/>
                <a:chOff x="2860" y="1117"/>
                <a:chExt cx="155" cy="176"/>
              </a:xfrm>
            </p:grpSpPr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090FDD7E-BB6B-045C-3678-EEB7D41EF4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1865251">
                  <a:off x="2919" y="1197"/>
                  <a:ext cx="96" cy="9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/>
                    </a:gs>
                    <a:gs pos="100000">
                      <a:srgbClr val="760000"/>
                    </a:gs>
                  </a:gsLst>
                  <a:lin ang="270000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fi-FI" altLang="fi-FI"/>
                </a:p>
              </p:txBody>
            </p:sp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BDB8E709-9ACC-FADF-0994-4ADC9BFB3E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1865251">
                  <a:off x="2860" y="1117"/>
                  <a:ext cx="96" cy="9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00"/>
                    </a:gs>
                    <a:gs pos="100000">
                      <a:srgbClr val="760000"/>
                    </a:gs>
                  </a:gsLst>
                  <a:lin ang="270000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chemeClr val="tx1"/>
                      </a:solidFill>
                      <a:latin typeface="Helvetica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fi-FI" altLang="fi-FI"/>
                </a:p>
              </p:txBody>
            </p:sp>
          </p:grpSp>
          <p:grpSp>
            <p:nvGrpSpPr>
              <p:cNvPr id="23" name="Group 58">
                <a:extLst>
                  <a:ext uri="{FF2B5EF4-FFF2-40B4-BE49-F238E27FC236}">
                    <a16:creationId xmlns:a16="http://schemas.microsoft.com/office/drawing/2014/main" id="{CD8B70F4-AF1D-DBF4-4500-C4F02F1E20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26" y="942"/>
                <a:ext cx="204" cy="214"/>
                <a:chOff x="2726" y="942"/>
                <a:chExt cx="204" cy="214"/>
              </a:xfrm>
            </p:grpSpPr>
            <p:sp>
              <p:nvSpPr>
                <p:cNvPr id="30" name="Freeform 59">
                  <a:extLst>
                    <a:ext uri="{FF2B5EF4-FFF2-40B4-BE49-F238E27FC236}">
                      <a16:creationId xmlns:a16="http://schemas.microsoft.com/office/drawing/2014/main" id="{A8C41294-9CA5-AE3E-251A-241839C494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13" y="1065"/>
                  <a:ext cx="117" cy="91"/>
                </a:xfrm>
                <a:custGeom>
                  <a:avLst/>
                  <a:gdLst>
                    <a:gd name="T0" fmla="*/ 0 w 117"/>
                    <a:gd name="T1" fmla="*/ 91 h 91"/>
                    <a:gd name="T2" fmla="*/ 33 w 117"/>
                    <a:gd name="T3" fmla="*/ 19 h 91"/>
                    <a:gd name="T4" fmla="*/ 117 w 117"/>
                    <a:gd name="T5" fmla="*/ 1 h 91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7" h="91">
                      <a:moveTo>
                        <a:pt x="0" y="91"/>
                      </a:moveTo>
                      <a:cubicBezTo>
                        <a:pt x="6" y="62"/>
                        <a:pt x="13" y="34"/>
                        <a:pt x="33" y="19"/>
                      </a:cubicBezTo>
                      <a:cubicBezTo>
                        <a:pt x="53" y="4"/>
                        <a:pt x="96" y="0"/>
                        <a:pt x="117" y="1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i-FI"/>
                </a:p>
              </p:txBody>
            </p:sp>
            <p:sp>
              <p:nvSpPr>
                <p:cNvPr id="31" name="Freeform 60">
                  <a:extLst>
                    <a:ext uri="{FF2B5EF4-FFF2-40B4-BE49-F238E27FC236}">
                      <a16:creationId xmlns:a16="http://schemas.microsoft.com/office/drawing/2014/main" id="{5051CDFA-A309-CDB3-682E-6F5B8753B3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89" y="1035"/>
                  <a:ext cx="117" cy="91"/>
                </a:xfrm>
                <a:custGeom>
                  <a:avLst/>
                  <a:gdLst>
                    <a:gd name="T0" fmla="*/ 0 w 117"/>
                    <a:gd name="T1" fmla="*/ 91 h 91"/>
                    <a:gd name="T2" fmla="*/ 33 w 117"/>
                    <a:gd name="T3" fmla="*/ 19 h 91"/>
                    <a:gd name="T4" fmla="*/ 117 w 117"/>
                    <a:gd name="T5" fmla="*/ 1 h 91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7" h="91">
                      <a:moveTo>
                        <a:pt x="0" y="91"/>
                      </a:moveTo>
                      <a:cubicBezTo>
                        <a:pt x="6" y="62"/>
                        <a:pt x="13" y="34"/>
                        <a:pt x="33" y="19"/>
                      </a:cubicBezTo>
                      <a:cubicBezTo>
                        <a:pt x="53" y="4"/>
                        <a:pt x="96" y="0"/>
                        <a:pt x="117" y="1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i-FI"/>
                </a:p>
              </p:txBody>
            </p:sp>
            <p:sp>
              <p:nvSpPr>
                <p:cNvPr id="32" name="Freeform 61">
                  <a:extLst>
                    <a:ext uri="{FF2B5EF4-FFF2-40B4-BE49-F238E27FC236}">
                      <a16:creationId xmlns:a16="http://schemas.microsoft.com/office/drawing/2014/main" id="{A25E7A7F-101F-21FB-B2B3-F3203883DA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71" y="1005"/>
                  <a:ext cx="117" cy="91"/>
                </a:xfrm>
                <a:custGeom>
                  <a:avLst/>
                  <a:gdLst>
                    <a:gd name="T0" fmla="*/ 0 w 117"/>
                    <a:gd name="T1" fmla="*/ 91 h 91"/>
                    <a:gd name="T2" fmla="*/ 33 w 117"/>
                    <a:gd name="T3" fmla="*/ 19 h 91"/>
                    <a:gd name="T4" fmla="*/ 117 w 117"/>
                    <a:gd name="T5" fmla="*/ 1 h 91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7" h="91">
                      <a:moveTo>
                        <a:pt x="0" y="91"/>
                      </a:moveTo>
                      <a:cubicBezTo>
                        <a:pt x="6" y="62"/>
                        <a:pt x="13" y="34"/>
                        <a:pt x="33" y="19"/>
                      </a:cubicBezTo>
                      <a:cubicBezTo>
                        <a:pt x="53" y="4"/>
                        <a:pt x="96" y="0"/>
                        <a:pt x="117" y="1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i-FI"/>
                </a:p>
              </p:txBody>
            </p:sp>
            <p:sp>
              <p:nvSpPr>
                <p:cNvPr id="33" name="Freeform 62">
                  <a:extLst>
                    <a:ext uri="{FF2B5EF4-FFF2-40B4-BE49-F238E27FC236}">
                      <a16:creationId xmlns:a16="http://schemas.microsoft.com/office/drawing/2014/main" id="{82F60EF4-9CD5-8736-1B08-E11AAD5F55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47" y="978"/>
                  <a:ext cx="117" cy="91"/>
                </a:xfrm>
                <a:custGeom>
                  <a:avLst/>
                  <a:gdLst>
                    <a:gd name="T0" fmla="*/ 0 w 117"/>
                    <a:gd name="T1" fmla="*/ 91 h 91"/>
                    <a:gd name="T2" fmla="*/ 33 w 117"/>
                    <a:gd name="T3" fmla="*/ 19 h 91"/>
                    <a:gd name="T4" fmla="*/ 117 w 117"/>
                    <a:gd name="T5" fmla="*/ 1 h 91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7" h="91">
                      <a:moveTo>
                        <a:pt x="0" y="91"/>
                      </a:moveTo>
                      <a:cubicBezTo>
                        <a:pt x="6" y="62"/>
                        <a:pt x="13" y="34"/>
                        <a:pt x="33" y="19"/>
                      </a:cubicBezTo>
                      <a:cubicBezTo>
                        <a:pt x="53" y="4"/>
                        <a:pt x="96" y="0"/>
                        <a:pt x="117" y="1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i-FI"/>
                </a:p>
              </p:txBody>
            </p:sp>
            <p:sp>
              <p:nvSpPr>
                <p:cNvPr id="34" name="Freeform 63">
                  <a:extLst>
                    <a:ext uri="{FF2B5EF4-FFF2-40B4-BE49-F238E27FC236}">
                      <a16:creationId xmlns:a16="http://schemas.microsoft.com/office/drawing/2014/main" id="{072F1F68-4D10-9F44-50F9-AA4BD9F7BD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26" y="942"/>
                  <a:ext cx="117" cy="91"/>
                </a:xfrm>
                <a:custGeom>
                  <a:avLst/>
                  <a:gdLst>
                    <a:gd name="T0" fmla="*/ 0 w 117"/>
                    <a:gd name="T1" fmla="*/ 91 h 91"/>
                    <a:gd name="T2" fmla="*/ 33 w 117"/>
                    <a:gd name="T3" fmla="*/ 19 h 91"/>
                    <a:gd name="T4" fmla="*/ 117 w 117"/>
                    <a:gd name="T5" fmla="*/ 1 h 91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7" h="91">
                      <a:moveTo>
                        <a:pt x="0" y="91"/>
                      </a:moveTo>
                      <a:cubicBezTo>
                        <a:pt x="6" y="62"/>
                        <a:pt x="13" y="34"/>
                        <a:pt x="33" y="19"/>
                      </a:cubicBezTo>
                      <a:cubicBezTo>
                        <a:pt x="53" y="4"/>
                        <a:pt x="96" y="0"/>
                        <a:pt x="117" y="1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i-FI"/>
                </a:p>
              </p:txBody>
            </p:sp>
          </p:grpSp>
          <p:grpSp>
            <p:nvGrpSpPr>
              <p:cNvPr id="24" name="Group 64">
                <a:extLst>
                  <a:ext uri="{FF2B5EF4-FFF2-40B4-BE49-F238E27FC236}">
                    <a16:creationId xmlns:a16="http://schemas.microsoft.com/office/drawing/2014/main" id="{9FD146DF-1F58-2275-D2DB-0D4E8150645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H="1" flipV="1">
                <a:off x="2906" y="1212"/>
                <a:ext cx="204" cy="214"/>
                <a:chOff x="2726" y="942"/>
                <a:chExt cx="204" cy="214"/>
              </a:xfrm>
            </p:grpSpPr>
            <p:sp>
              <p:nvSpPr>
                <p:cNvPr id="25" name="Freeform 65">
                  <a:extLst>
                    <a:ext uri="{FF2B5EF4-FFF2-40B4-BE49-F238E27FC236}">
                      <a16:creationId xmlns:a16="http://schemas.microsoft.com/office/drawing/2014/main" id="{A80B2D81-5AD6-924E-0AC3-DCB17ECB86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13" y="1065"/>
                  <a:ext cx="117" cy="91"/>
                </a:xfrm>
                <a:custGeom>
                  <a:avLst/>
                  <a:gdLst>
                    <a:gd name="T0" fmla="*/ 0 w 117"/>
                    <a:gd name="T1" fmla="*/ 91 h 91"/>
                    <a:gd name="T2" fmla="*/ 33 w 117"/>
                    <a:gd name="T3" fmla="*/ 19 h 91"/>
                    <a:gd name="T4" fmla="*/ 117 w 117"/>
                    <a:gd name="T5" fmla="*/ 1 h 91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7" h="91">
                      <a:moveTo>
                        <a:pt x="0" y="91"/>
                      </a:moveTo>
                      <a:cubicBezTo>
                        <a:pt x="6" y="62"/>
                        <a:pt x="13" y="34"/>
                        <a:pt x="33" y="19"/>
                      </a:cubicBezTo>
                      <a:cubicBezTo>
                        <a:pt x="53" y="4"/>
                        <a:pt x="96" y="0"/>
                        <a:pt x="117" y="1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i-FI"/>
                </a:p>
              </p:txBody>
            </p:sp>
            <p:sp>
              <p:nvSpPr>
                <p:cNvPr id="26" name="Freeform 66">
                  <a:extLst>
                    <a:ext uri="{FF2B5EF4-FFF2-40B4-BE49-F238E27FC236}">
                      <a16:creationId xmlns:a16="http://schemas.microsoft.com/office/drawing/2014/main" id="{390BA123-50ED-753E-EA08-1A625990FA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89" y="1035"/>
                  <a:ext cx="117" cy="91"/>
                </a:xfrm>
                <a:custGeom>
                  <a:avLst/>
                  <a:gdLst>
                    <a:gd name="T0" fmla="*/ 0 w 117"/>
                    <a:gd name="T1" fmla="*/ 91 h 91"/>
                    <a:gd name="T2" fmla="*/ 33 w 117"/>
                    <a:gd name="T3" fmla="*/ 19 h 91"/>
                    <a:gd name="T4" fmla="*/ 117 w 117"/>
                    <a:gd name="T5" fmla="*/ 1 h 91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7" h="91">
                      <a:moveTo>
                        <a:pt x="0" y="91"/>
                      </a:moveTo>
                      <a:cubicBezTo>
                        <a:pt x="6" y="62"/>
                        <a:pt x="13" y="34"/>
                        <a:pt x="33" y="19"/>
                      </a:cubicBezTo>
                      <a:cubicBezTo>
                        <a:pt x="53" y="4"/>
                        <a:pt x="96" y="0"/>
                        <a:pt x="117" y="1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i-FI"/>
                </a:p>
              </p:txBody>
            </p:sp>
            <p:sp>
              <p:nvSpPr>
                <p:cNvPr id="27" name="Freeform 67">
                  <a:extLst>
                    <a:ext uri="{FF2B5EF4-FFF2-40B4-BE49-F238E27FC236}">
                      <a16:creationId xmlns:a16="http://schemas.microsoft.com/office/drawing/2014/main" id="{09090423-F75E-18F5-DFC2-B81B7F0E74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71" y="1005"/>
                  <a:ext cx="117" cy="91"/>
                </a:xfrm>
                <a:custGeom>
                  <a:avLst/>
                  <a:gdLst>
                    <a:gd name="T0" fmla="*/ 0 w 117"/>
                    <a:gd name="T1" fmla="*/ 91 h 91"/>
                    <a:gd name="T2" fmla="*/ 33 w 117"/>
                    <a:gd name="T3" fmla="*/ 19 h 91"/>
                    <a:gd name="T4" fmla="*/ 117 w 117"/>
                    <a:gd name="T5" fmla="*/ 1 h 91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7" h="91">
                      <a:moveTo>
                        <a:pt x="0" y="91"/>
                      </a:moveTo>
                      <a:cubicBezTo>
                        <a:pt x="6" y="62"/>
                        <a:pt x="13" y="34"/>
                        <a:pt x="33" y="19"/>
                      </a:cubicBezTo>
                      <a:cubicBezTo>
                        <a:pt x="53" y="4"/>
                        <a:pt x="96" y="0"/>
                        <a:pt x="117" y="1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i-FI"/>
                </a:p>
              </p:txBody>
            </p:sp>
            <p:sp>
              <p:nvSpPr>
                <p:cNvPr id="28" name="Freeform 68">
                  <a:extLst>
                    <a:ext uri="{FF2B5EF4-FFF2-40B4-BE49-F238E27FC236}">
                      <a16:creationId xmlns:a16="http://schemas.microsoft.com/office/drawing/2014/main" id="{0085FFC8-13C1-EF9F-0BF7-62C808E8787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47" y="978"/>
                  <a:ext cx="117" cy="91"/>
                </a:xfrm>
                <a:custGeom>
                  <a:avLst/>
                  <a:gdLst>
                    <a:gd name="T0" fmla="*/ 0 w 117"/>
                    <a:gd name="T1" fmla="*/ 91 h 91"/>
                    <a:gd name="T2" fmla="*/ 33 w 117"/>
                    <a:gd name="T3" fmla="*/ 19 h 91"/>
                    <a:gd name="T4" fmla="*/ 117 w 117"/>
                    <a:gd name="T5" fmla="*/ 1 h 91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7" h="91">
                      <a:moveTo>
                        <a:pt x="0" y="91"/>
                      </a:moveTo>
                      <a:cubicBezTo>
                        <a:pt x="6" y="62"/>
                        <a:pt x="13" y="34"/>
                        <a:pt x="33" y="19"/>
                      </a:cubicBezTo>
                      <a:cubicBezTo>
                        <a:pt x="53" y="4"/>
                        <a:pt x="96" y="0"/>
                        <a:pt x="117" y="1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i-FI"/>
                </a:p>
              </p:txBody>
            </p:sp>
            <p:sp>
              <p:nvSpPr>
                <p:cNvPr id="29" name="Freeform 69">
                  <a:extLst>
                    <a:ext uri="{FF2B5EF4-FFF2-40B4-BE49-F238E27FC236}">
                      <a16:creationId xmlns:a16="http://schemas.microsoft.com/office/drawing/2014/main" id="{FCC143EB-D20B-D7A7-9616-F366D6EA214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26" y="942"/>
                  <a:ext cx="117" cy="91"/>
                </a:xfrm>
                <a:custGeom>
                  <a:avLst/>
                  <a:gdLst>
                    <a:gd name="T0" fmla="*/ 0 w 117"/>
                    <a:gd name="T1" fmla="*/ 91 h 91"/>
                    <a:gd name="T2" fmla="*/ 33 w 117"/>
                    <a:gd name="T3" fmla="*/ 19 h 91"/>
                    <a:gd name="T4" fmla="*/ 117 w 117"/>
                    <a:gd name="T5" fmla="*/ 1 h 91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7" h="91">
                      <a:moveTo>
                        <a:pt x="0" y="91"/>
                      </a:moveTo>
                      <a:cubicBezTo>
                        <a:pt x="6" y="62"/>
                        <a:pt x="13" y="34"/>
                        <a:pt x="33" y="19"/>
                      </a:cubicBezTo>
                      <a:cubicBezTo>
                        <a:pt x="53" y="4"/>
                        <a:pt x="96" y="0"/>
                        <a:pt x="117" y="1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i-FI"/>
                </a:p>
              </p:txBody>
            </p:sp>
          </p:grpSp>
        </p:grp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C7B3FBF3-8B55-7E88-B247-3B96A5F42B07}"/>
              </a:ext>
            </a:extLst>
          </p:cNvPr>
          <p:cNvSpPr/>
          <p:nvPr/>
        </p:nvSpPr>
        <p:spPr>
          <a:xfrm>
            <a:off x="6529700" y="1187484"/>
            <a:ext cx="530878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DEA cross section increases by 6 orders of magnitude with increasing vibrational state.</a:t>
            </a:r>
          </a:p>
          <a:p>
            <a:endParaRPr lang="en-GB" sz="2400">
              <a:solidFill>
                <a:srgbClr val="505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the same time the threshold DEA electrons energy becomes very low.</a:t>
            </a:r>
          </a:p>
          <a:p>
            <a:endParaRPr lang="en-GB" sz="2400">
              <a:solidFill>
                <a:srgbClr val="505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Vibrationally excited molecules and low energy electrons!</a:t>
            </a:r>
          </a:p>
          <a:p>
            <a:endParaRPr lang="en-GB" sz="2400" b="1">
              <a:solidFill>
                <a:srgbClr val="505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Either one can be a bottle neck limiting the DEA rate…</a:t>
            </a:r>
          </a:p>
        </p:txBody>
      </p:sp>
    </p:spTree>
    <p:extLst>
      <p:ext uri="{BB962C8B-B14F-4D97-AF65-F5344CB8AC3E}">
        <p14:creationId xmlns:p14="http://schemas.microsoft.com/office/powerpoint/2010/main" val="3345291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0C79A-B1E7-10C4-AEE2-8952DC470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CFD3FC-26AA-CD94-EB50-E65E654E21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236" y="807550"/>
            <a:ext cx="8967526" cy="488466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6E82EEC-93EF-6B9E-CD82-CD719F7EEFDA}"/>
              </a:ext>
            </a:extLst>
          </p:cNvPr>
          <p:cNvSpPr txBox="1"/>
          <p:nvPr/>
        </p:nvSpPr>
        <p:spPr>
          <a:xfrm>
            <a:off x="0" y="81653"/>
            <a:ext cx="12191999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4400" b="1">
                <a:latin typeface="Arial" panose="020B0604020202020204" pitchFamily="34" charset="0"/>
                <a:cs typeface="Arial" panose="020B0604020202020204" pitchFamily="34" charset="0"/>
              </a:rPr>
              <a:t>Surface production of H</a:t>
            </a:r>
            <a:r>
              <a:rPr lang="en-US" sz="4400" b="1" baseline="3000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en-GB" sz="4400" b="1" baseline="30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EBD1DE6-093E-13D7-E0CA-B2C2A9CFCF8D}"/>
              </a:ext>
            </a:extLst>
          </p:cNvPr>
          <p:cNvSpPr/>
          <p:nvPr/>
        </p:nvSpPr>
        <p:spPr>
          <a:xfrm>
            <a:off x="5604996" y="4900065"/>
            <a:ext cx="43010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Electron tunnelling through the potential </a:t>
            </a:r>
          </a:p>
          <a:p>
            <a:r>
              <a:rPr lang="en-GB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barrier requires low work function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17631A9-A4DC-F706-4FAF-4D3C299CF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8511" y="5792150"/>
            <a:ext cx="3474978" cy="634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855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69B31-2A8D-9182-2669-43CA38E96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0C63D26-F7D9-A455-6866-CE04DF93D19F}"/>
              </a:ext>
            </a:extLst>
          </p:cNvPr>
          <p:cNvSpPr txBox="1"/>
          <p:nvPr/>
        </p:nvSpPr>
        <p:spPr>
          <a:xfrm>
            <a:off x="0" y="81653"/>
            <a:ext cx="12191999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4400" b="1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4400" b="1" baseline="-250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4400" b="1">
                <a:latin typeface="Arial" panose="020B0604020202020204" pitchFamily="34" charset="0"/>
                <a:cs typeface="Arial" panose="020B0604020202020204" pitchFamily="34" charset="0"/>
              </a:rPr>
              <a:t> dissociation</a:t>
            </a:r>
            <a:endParaRPr lang="en-GB" sz="4400" b="1" baseline="30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358E4B-C7F2-6237-0143-5436765C95E6}"/>
              </a:ext>
            </a:extLst>
          </p:cNvPr>
          <p:cNvSpPr txBox="1"/>
          <p:nvPr/>
        </p:nvSpPr>
        <p:spPr>
          <a:xfrm>
            <a:off x="217713" y="954652"/>
            <a:ext cx="11745687" cy="10064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GB" sz="600" b="1"/>
          </a:p>
          <a:p>
            <a:pPr algn="ctr"/>
            <a:r>
              <a:rPr lang="en-GB" sz="1580" b="1"/>
              <a:t>The most significant dissociation channel of the hydrogen molecule is excitation to triplet states. </a:t>
            </a:r>
          </a:p>
          <a:p>
            <a:pPr algn="ctr"/>
            <a:r>
              <a:rPr lang="en-GB" sz="1580" b="1"/>
              <a:t>The majority of triplet excitations lead to the repulsive b</a:t>
            </a:r>
            <a:r>
              <a:rPr lang="en-GB" sz="1580" b="1" baseline="30000"/>
              <a:t>3</a:t>
            </a:r>
            <a:r>
              <a:rPr lang="en-GB" sz="1580" b="1"/>
              <a:t>Σ</a:t>
            </a:r>
            <a:r>
              <a:rPr lang="en-GB" sz="1580" b="1" baseline="30000"/>
              <a:t>+</a:t>
            </a:r>
            <a:r>
              <a:rPr lang="en-GB" sz="1580" b="1" baseline="-25000"/>
              <a:t>u</a:t>
            </a:r>
            <a:r>
              <a:rPr lang="en-GB" sz="1580" b="1"/>
              <a:t> state.</a:t>
            </a:r>
          </a:p>
          <a:p>
            <a:pPr marL="285750" indent="-285750" algn="ctr">
              <a:buFontTx/>
              <a:buChar char="-"/>
            </a:pPr>
            <a:r>
              <a:rPr lang="en-GB" sz="1580" b="1"/>
              <a:t>R. </a:t>
            </a:r>
            <a:r>
              <a:rPr lang="en-GB" sz="1580" b="1" err="1"/>
              <a:t>Celiberto</a:t>
            </a:r>
            <a:r>
              <a:rPr lang="en-GB" sz="1580" b="1"/>
              <a:t> </a:t>
            </a:r>
            <a:r>
              <a:rPr lang="en-GB" sz="1580" b="1" i="1"/>
              <a:t>et al</a:t>
            </a:r>
            <a:r>
              <a:rPr lang="en-GB" sz="1580" b="1"/>
              <a:t>. At. Data </a:t>
            </a:r>
            <a:r>
              <a:rPr lang="en-GB" sz="1580" b="1" err="1"/>
              <a:t>Nucl</a:t>
            </a:r>
            <a:r>
              <a:rPr lang="en-GB" sz="1580" b="1"/>
              <a:t>. Data Tables, 77(2):161, 2001 –</a:t>
            </a:r>
          </a:p>
          <a:p>
            <a:pPr marL="285750" indent="-285750" algn="ctr">
              <a:buFontTx/>
              <a:buChar char="-"/>
            </a:pPr>
            <a:endParaRPr lang="en-GB" sz="600" b="1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CFF2E09-A018-5C5F-6793-A5A3B3AC3B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532" y="2513358"/>
            <a:ext cx="5524345" cy="422945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0B32102-1890-6F93-296B-E33389B3A0B5}"/>
              </a:ext>
            </a:extLst>
          </p:cNvPr>
          <p:cNvSpPr/>
          <p:nvPr/>
        </p:nvSpPr>
        <p:spPr>
          <a:xfrm>
            <a:off x="3276604" y="2513358"/>
            <a:ext cx="2180110" cy="397254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91B3E63-146E-3067-751D-C50A9B9886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8813" y="1983060"/>
            <a:ext cx="4957337" cy="480891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AF3A419-8A4C-2F89-4237-0838547568FC}"/>
              </a:ext>
            </a:extLst>
          </p:cNvPr>
          <p:cNvSpPr/>
          <p:nvPr/>
        </p:nvSpPr>
        <p:spPr>
          <a:xfrm>
            <a:off x="7510647" y="5435122"/>
            <a:ext cx="574045" cy="3048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678D22-A73A-0E15-E6EB-6436F5548634}"/>
              </a:ext>
            </a:extLst>
          </p:cNvPr>
          <p:cNvSpPr/>
          <p:nvPr/>
        </p:nvSpPr>
        <p:spPr>
          <a:xfrm>
            <a:off x="10071950" y="5739922"/>
            <a:ext cx="574045" cy="1524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2198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02DCB-9958-F945-AB38-14E048CB0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C69D3B0E-C9BC-F381-CD84-5E195A7DC599}"/>
              </a:ext>
            </a:extLst>
          </p:cNvPr>
          <p:cNvSpPr/>
          <p:nvPr/>
        </p:nvSpPr>
        <p:spPr>
          <a:xfrm>
            <a:off x="141514" y="5519057"/>
            <a:ext cx="2688772" cy="13389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9F018BE-D6E8-0DC2-737D-C7AEE60470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2692" y="3654870"/>
            <a:ext cx="9503228" cy="314880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72623EE-2E57-BD72-99A8-74FAF57F8326}"/>
              </a:ext>
            </a:extLst>
          </p:cNvPr>
          <p:cNvSpPr txBox="1"/>
          <p:nvPr/>
        </p:nvSpPr>
        <p:spPr>
          <a:xfrm>
            <a:off x="0" y="81653"/>
            <a:ext cx="12191999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4400" b="1" err="1">
                <a:latin typeface="Arial" panose="020B0604020202020204" pitchFamily="34" charset="0"/>
                <a:cs typeface="Arial" panose="020B0604020202020204" pitchFamily="34" charset="0"/>
              </a:rPr>
              <a:t>Optimising</a:t>
            </a:r>
            <a:r>
              <a:rPr lang="en-US" sz="4400" b="1">
                <a:latin typeface="Arial" panose="020B0604020202020204" pitchFamily="34" charset="0"/>
                <a:cs typeface="Arial" panose="020B0604020202020204" pitchFamily="34" charset="0"/>
              </a:rPr>
              <a:t> volume vs. surface production</a:t>
            </a:r>
            <a:endParaRPr lang="en-GB" sz="4400" b="1" baseline="30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9378D1-A0C1-3B5D-F69D-5594AFAD9488}"/>
              </a:ext>
            </a:extLst>
          </p:cNvPr>
          <p:cNvSpPr txBox="1"/>
          <p:nvPr/>
        </p:nvSpPr>
        <p:spPr>
          <a:xfrm>
            <a:off x="364955" y="1028942"/>
            <a:ext cx="11478702" cy="7386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/>
              <a:t>Optimising the volume production requires optimising the vibrational excitation of the H</a:t>
            </a:r>
            <a:r>
              <a:rPr lang="en-GB" b="1" baseline="-25000"/>
              <a:t>2</a:t>
            </a:r>
            <a:r>
              <a:rPr lang="en-GB" b="1"/>
              <a:t> molecules.</a:t>
            </a:r>
          </a:p>
          <a:p>
            <a:pPr algn="ctr"/>
            <a:endParaRPr lang="en-GB" sz="600" b="1"/>
          </a:p>
          <a:p>
            <a:pPr algn="ctr"/>
            <a:r>
              <a:rPr lang="en-GB" b="1"/>
              <a:t>This can be achieved by optimising electronic excitation to singlet states.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2795B9-FC95-28E8-FF63-83CBAAC4A2BA}"/>
              </a:ext>
            </a:extLst>
          </p:cNvPr>
          <p:cNvSpPr txBox="1"/>
          <p:nvPr/>
        </p:nvSpPr>
        <p:spPr>
          <a:xfrm>
            <a:off x="364955" y="1880138"/>
            <a:ext cx="11478702" cy="7386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/>
              <a:t>Optimising the surface production requires optimising molecular dissociation to supply H atoms.</a:t>
            </a:r>
          </a:p>
          <a:p>
            <a:pPr algn="ctr"/>
            <a:endParaRPr lang="en-GB" sz="600" b="1"/>
          </a:p>
          <a:p>
            <a:pPr algn="ctr"/>
            <a:r>
              <a:rPr lang="en-GB" b="1"/>
              <a:t>This can be achieved by optimising electronic excitation to triplet states.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5915DC-C9A6-FB1B-7A60-311332E2768B}"/>
              </a:ext>
            </a:extLst>
          </p:cNvPr>
          <p:cNvSpPr txBox="1"/>
          <p:nvPr/>
        </p:nvSpPr>
        <p:spPr>
          <a:xfrm>
            <a:off x="364955" y="2782893"/>
            <a:ext cx="1127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>
                <a:solidFill>
                  <a:srgbClr val="000000"/>
                </a:solidFill>
              </a:rPr>
              <a:t>The most probable excitations to singlet and triplet states are X</a:t>
            </a:r>
            <a:r>
              <a:rPr lang="en-GB" b="1" baseline="30000">
                <a:solidFill>
                  <a:srgbClr val="000000"/>
                </a:solidFill>
              </a:rPr>
              <a:t>1</a:t>
            </a:r>
            <a:r>
              <a:rPr lang="el-GR" b="1">
                <a:solidFill>
                  <a:srgbClr val="000000"/>
                </a:solidFill>
              </a:rPr>
              <a:t>Σ</a:t>
            </a:r>
            <a:r>
              <a:rPr lang="en-GB" b="1" baseline="-25000">
                <a:solidFill>
                  <a:srgbClr val="000000"/>
                </a:solidFill>
              </a:rPr>
              <a:t>g</a:t>
            </a:r>
            <a:r>
              <a:rPr lang="en-GB" b="1" baseline="30000">
                <a:solidFill>
                  <a:srgbClr val="000000"/>
                </a:solidFill>
              </a:rPr>
              <a:t>+</a:t>
            </a:r>
            <a:r>
              <a:rPr lang="en-GB" b="1">
                <a:solidFill>
                  <a:srgbClr val="000000"/>
                </a:solidFill>
              </a:rPr>
              <a:t> → B</a:t>
            </a:r>
            <a:r>
              <a:rPr lang="en-GB" b="1" baseline="30000">
                <a:solidFill>
                  <a:srgbClr val="000000"/>
                </a:solidFill>
              </a:rPr>
              <a:t>1</a:t>
            </a:r>
            <a:r>
              <a:rPr lang="el-GR" b="1">
                <a:solidFill>
                  <a:srgbClr val="000000"/>
                </a:solidFill>
              </a:rPr>
              <a:t>Σ</a:t>
            </a:r>
            <a:r>
              <a:rPr lang="en-GB" b="1" baseline="-25000">
                <a:solidFill>
                  <a:srgbClr val="000000"/>
                </a:solidFill>
              </a:rPr>
              <a:t>u</a:t>
            </a:r>
            <a:r>
              <a:rPr lang="en-GB" b="1">
                <a:solidFill>
                  <a:srgbClr val="000000"/>
                </a:solidFill>
              </a:rPr>
              <a:t>+ and </a:t>
            </a:r>
            <a:r>
              <a:rPr lang="el-GR" b="1">
                <a:solidFill>
                  <a:srgbClr val="000000"/>
                </a:solidFill>
              </a:rPr>
              <a:t>X</a:t>
            </a:r>
            <a:r>
              <a:rPr lang="el-GR" b="1" baseline="30000">
                <a:solidFill>
                  <a:srgbClr val="000000"/>
                </a:solidFill>
              </a:rPr>
              <a:t>1</a:t>
            </a:r>
            <a:r>
              <a:rPr lang="el-GR" b="1">
                <a:solidFill>
                  <a:srgbClr val="000000"/>
                </a:solidFill>
              </a:rPr>
              <a:t>Σ</a:t>
            </a:r>
            <a:r>
              <a:rPr lang="el-GR" b="1" u="sng" baseline="-25000">
                <a:solidFill>
                  <a:srgbClr val="000000"/>
                </a:solidFill>
              </a:rPr>
              <a:t>g</a:t>
            </a:r>
            <a:r>
              <a:rPr lang="el-GR" b="1" baseline="30000">
                <a:solidFill>
                  <a:srgbClr val="000000"/>
                </a:solidFill>
              </a:rPr>
              <a:t>+</a:t>
            </a:r>
            <a:r>
              <a:rPr lang="el-GR" b="1">
                <a:solidFill>
                  <a:srgbClr val="000000"/>
                </a:solidFill>
              </a:rPr>
              <a:t> → b</a:t>
            </a:r>
            <a:r>
              <a:rPr lang="el-GR" b="1" baseline="30000">
                <a:solidFill>
                  <a:srgbClr val="000000"/>
                </a:solidFill>
              </a:rPr>
              <a:t>3</a:t>
            </a:r>
            <a:r>
              <a:rPr lang="el-GR" b="1">
                <a:solidFill>
                  <a:srgbClr val="000000"/>
                </a:solidFill>
              </a:rPr>
              <a:t>Σ</a:t>
            </a:r>
            <a:r>
              <a:rPr lang="el-GR" b="1" baseline="-25000">
                <a:solidFill>
                  <a:srgbClr val="000000"/>
                </a:solidFill>
              </a:rPr>
              <a:t>u</a:t>
            </a:r>
            <a:r>
              <a:rPr lang="el-GR" b="1" baseline="30000">
                <a:solidFill>
                  <a:srgbClr val="000000"/>
                </a:solidFill>
              </a:rPr>
              <a:t>+</a:t>
            </a:r>
            <a:endParaRPr lang="en-GB" b="1" baseline="30000">
              <a:solidFill>
                <a:srgbClr val="000000"/>
              </a:solidFill>
            </a:endParaRPr>
          </a:p>
          <a:p>
            <a:endParaRPr lang="en-GB" sz="600" b="1" baseline="30000">
              <a:solidFill>
                <a:srgbClr val="000000"/>
              </a:solidFill>
            </a:endParaRPr>
          </a:p>
          <a:p>
            <a:r>
              <a:rPr lang="en-GB" b="1">
                <a:solidFill>
                  <a:srgbClr val="000000"/>
                </a:solidFill>
              </a:rPr>
              <a:t>Their cross sections peak at very different electron energy affecting the rate coefficient ratio vs </a:t>
            </a:r>
            <a:r>
              <a:rPr lang="en-GB" b="1" err="1">
                <a:solidFill>
                  <a:srgbClr val="000000"/>
                </a:solidFill>
              </a:rPr>
              <a:t>T</a:t>
            </a:r>
            <a:r>
              <a:rPr lang="en-GB" b="1" baseline="-25000" err="1">
                <a:solidFill>
                  <a:srgbClr val="000000"/>
                </a:solidFill>
              </a:rPr>
              <a:t>e</a:t>
            </a:r>
            <a:endParaRPr lang="en-GB" b="1">
              <a:solidFill>
                <a:srgbClr val="000000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04C9C96-ACEC-A955-F82B-AF8BFC27EB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5874" y="3830006"/>
            <a:ext cx="2427514" cy="275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08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EB9A3-E8B3-E652-68F2-6CB90AC84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280B39D-7BC1-6C07-18FC-902F3FD0016C}"/>
              </a:ext>
            </a:extLst>
          </p:cNvPr>
          <p:cNvSpPr txBox="1"/>
          <p:nvPr/>
        </p:nvSpPr>
        <p:spPr>
          <a:xfrm>
            <a:off x="0" y="81653"/>
            <a:ext cx="12191999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4400" b="1">
                <a:latin typeface="Arial" panose="020B0604020202020204" pitchFamily="34" charset="0"/>
                <a:cs typeface="Arial" panose="020B0604020202020204" pitchFamily="34" charset="0"/>
              </a:rPr>
              <a:t>Importance of discharge type</a:t>
            </a:r>
            <a:endParaRPr lang="en-GB" sz="4400" b="1" baseline="30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372099-8B1A-9AA6-CF73-0E0AE19E3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4835" y="1094459"/>
            <a:ext cx="8802328" cy="336279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1F7249C-32BD-6738-02A0-A06FB7E4254F}"/>
              </a:ext>
            </a:extLst>
          </p:cNvPr>
          <p:cNvSpPr/>
          <p:nvPr/>
        </p:nvSpPr>
        <p:spPr>
          <a:xfrm>
            <a:off x="1585977" y="4658646"/>
            <a:ext cx="53808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Electron Energy Distribution (EED) </a:t>
            </a:r>
          </a:p>
          <a:p>
            <a:pPr algn="ctr"/>
            <a:r>
              <a:rPr lang="en-GB" sz="24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hot tail favours volume production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686F659-32AC-D90F-1CB6-F68AD953C576}"/>
              </a:ext>
            </a:extLst>
          </p:cNvPr>
          <p:cNvSpPr/>
          <p:nvPr/>
        </p:nvSpPr>
        <p:spPr>
          <a:xfrm>
            <a:off x="6988627" y="4658646"/>
            <a:ext cx="41148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Maxwellian EED better suited for surface production</a:t>
            </a:r>
          </a:p>
        </p:txBody>
      </p:sp>
    </p:spTree>
    <p:extLst>
      <p:ext uri="{BB962C8B-B14F-4D97-AF65-F5344CB8AC3E}">
        <p14:creationId xmlns:p14="http://schemas.microsoft.com/office/powerpoint/2010/main" val="3912249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BBF40-D97A-DE1C-AD73-4629AD3E7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B95C7CE-4008-B341-ADD5-012B5C0612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9914" y="2315621"/>
            <a:ext cx="2823821" cy="18454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3995D38-8639-FC90-17A7-8E4A464A7BB8}"/>
              </a:ext>
            </a:extLst>
          </p:cNvPr>
          <p:cNvSpPr txBox="1"/>
          <p:nvPr/>
        </p:nvSpPr>
        <p:spPr>
          <a:xfrm>
            <a:off x="0" y="81653"/>
            <a:ext cx="12191999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4400" b="1">
                <a:latin typeface="Arial" panose="020B0604020202020204" pitchFamily="34" charset="0"/>
                <a:cs typeface="Arial" panose="020B0604020202020204" pitchFamily="34" charset="0"/>
              </a:rPr>
              <a:t>Collisional radiative modelling</a:t>
            </a:r>
            <a:endParaRPr lang="en-GB" sz="4400" b="1" baseline="30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F07626-C1AC-D04D-4C05-9A0E887AAB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8" y="1551993"/>
            <a:ext cx="8930706" cy="31661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88F82C2-B97B-228A-1555-40D2DF4479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3227" y="5315396"/>
            <a:ext cx="6422570" cy="154260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45F9D0E-E2DC-0EF2-DE3C-5CB388B13F1D}"/>
              </a:ext>
            </a:extLst>
          </p:cNvPr>
          <p:cNvSpPr txBox="1"/>
          <p:nvPr/>
        </p:nvSpPr>
        <p:spPr>
          <a:xfrm>
            <a:off x="9031515" y="1599580"/>
            <a:ext cx="27222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/>
              <a:t>Hot tail vs. Maxwellian</a:t>
            </a:r>
          </a:p>
        </p:txBody>
      </p:sp>
    </p:spTree>
    <p:extLst>
      <p:ext uri="{BB962C8B-B14F-4D97-AF65-F5344CB8AC3E}">
        <p14:creationId xmlns:p14="http://schemas.microsoft.com/office/powerpoint/2010/main" val="40166130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FD738-94E0-89B7-CCCF-D32510A17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7AA365E-9D67-25BC-191A-5E493D54BD0B}"/>
              </a:ext>
            </a:extLst>
          </p:cNvPr>
          <p:cNvSpPr txBox="1"/>
          <p:nvPr/>
        </p:nvSpPr>
        <p:spPr>
          <a:xfrm>
            <a:off x="0" y="81653"/>
            <a:ext cx="12191999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4400" b="1">
                <a:latin typeface="Arial" panose="020B0604020202020204" pitchFamily="34" charset="0"/>
                <a:cs typeface="Arial" panose="020B0604020202020204" pitchFamily="34" charset="0"/>
              </a:rPr>
              <a:t>VUV-spectroscopy</a:t>
            </a:r>
            <a:endParaRPr lang="en-GB" sz="4400" b="1" baseline="30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C86E931-9862-9186-7070-21518BEF62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246" y="1006264"/>
            <a:ext cx="4279259" cy="296666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ADFDBAC-477D-00E7-8B01-B29738A7BA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8836" y="4255951"/>
            <a:ext cx="5513440" cy="233402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3C22370-7ECE-92CE-96E0-F10C6FC7E1E3}"/>
              </a:ext>
            </a:extLst>
          </p:cNvPr>
          <p:cNvSpPr txBox="1"/>
          <p:nvPr/>
        </p:nvSpPr>
        <p:spPr>
          <a:xfrm>
            <a:off x="3006805" y="1817969"/>
            <a:ext cx="1702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/>
              <a:t>Filament source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F2AC6A-375A-5CC1-D6A1-F3EE1D5D914B}"/>
              </a:ext>
            </a:extLst>
          </p:cNvPr>
          <p:cNvSpPr txBox="1"/>
          <p:nvPr/>
        </p:nvSpPr>
        <p:spPr>
          <a:xfrm>
            <a:off x="5146177" y="5053630"/>
            <a:ext cx="1923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/>
              <a:t>Microwave source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100128F-0E01-9D21-39AE-55E787DEFE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5599" y="1079141"/>
            <a:ext cx="3974353" cy="282091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5DF7BC9-0102-1756-A85F-640F96AB20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2329" y="1561878"/>
            <a:ext cx="166711" cy="134797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3799A52-4A8B-5A0E-1BB3-4EE0D544A5C5}"/>
              </a:ext>
            </a:extLst>
          </p:cNvPr>
          <p:cNvSpPr txBox="1"/>
          <p:nvPr/>
        </p:nvSpPr>
        <p:spPr>
          <a:xfrm>
            <a:off x="8855812" y="1817969"/>
            <a:ext cx="19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/>
              <a:t>Penning source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9A0AF02-4972-A026-DFAB-442B10693285}"/>
              </a:ext>
            </a:extLst>
          </p:cNvPr>
          <p:cNvSpPr txBox="1"/>
          <p:nvPr/>
        </p:nvSpPr>
        <p:spPr>
          <a:xfrm>
            <a:off x="8072380" y="1395164"/>
            <a:ext cx="12407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>
                <a:solidFill>
                  <a:srgbClr val="000000"/>
                </a:solidFill>
              </a:rPr>
              <a:t>Lyman-band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14CE7AA-9687-279F-2B66-E847E8C29FCC}"/>
              </a:ext>
            </a:extLst>
          </p:cNvPr>
          <p:cNvSpPr txBox="1"/>
          <p:nvPr/>
        </p:nvSpPr>
        <p:spPr>
          <a:xfrm>
            <a:off x="6370229" y="6167241"/>
            <a:ext cx="1505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>
                <a:solidFill>
                  <a:srgbClr val="000000"/>
                </a:solidFill>
              </a:rPr>
              <a:t>Mol. continuum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A045F47-51CA-8D6C-5A23-52B76C6ED4B7}"/>
              </a:ext>
            </a:extLst>
          </p:cNvPr>
          <p:cNvSpPr/>
          <p:nvPr/>
        </p:nvSpPr>
        <p:spPr>
          <a:xfrm>
            <a:off x="8153392" y="5053630"/>
            <a:ext cx="39743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discharge type matters!</a:t>
            </a:r>
          </a:p>
        </p:txBody>
      </p:sp>
    </p:spTree>
    <p:extLst>
      <p:ext uri="{BB962C8B-B14F-4D97-AF65-F5344CB8AC3E}">
        <p14:creationId xmlns:p14="http://schemas.microsoft.com/office/powerpoint/2010/main" val="3319326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7" grpId="0"/>
      <p:bldP spid="18" grpId="0"/>
      <p:bldP spid="20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DAD2AA-6151-CECE-7840-B8A00D2B2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53159B8-4C44-A551-DF73-D7D5C498DBB9}"/>
              </a:ext>
            </a:extLst>
          </p:cNvPr>
          <p:cNvSpPr txBox="1"/>
          <p:nvPr/>
        </p:nvSpPr>
        <p:spPr>
          <a:xfrm>
            <a:off x="0" y="81653"/>
            <a:ext cx="12191999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4400" b="1">
                <a:latin typeface="Arial" panose="020B0604020202020204" pitchFamily="34" charset="0"/>
                <a:cs typeface="Arial" panose="020B0604020202020204" pitchFamily="34" charset="0"/>
              </a:rPr>
              <a:t>Surfaces affecting vibrational excitation</a:t>
            </a:r>
            <a:endParaRPr lang="en-GB" sz="4400" b="1" baseline="30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65B1DB-0F74-CBEB-6194-CA7F7091A3DF}"/>
              </a:ext>
            </a:extLst>
          </p:cNvPr>
          <p:cNvSpPr/>
          <p:nvPr/>
        </p:nvSpPr>
        <p:spPr>
          <a:xfrm>
            <a:off x="182477" y="1029082"/>
            <a:ext cx="11827044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The vibrational distribution of H</a:t>
            </a:r>
            <a:r>
              <a:rPr lang="en-GB" sz="2400" baseline="-250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2</a:t>
            </a:r>
            <a:r>
              <a:rPr lang="en-GB" sz="24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molecules can be affected by surface interactions</a:t>
            </a:r>
          </a:p>
          <a:p>
            <a:endParaRPr lang="en-GB" sz="600">
              <a:solidFill>
                <a:srgbClr val="50505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4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Recombination of atoms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4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Auger relaxation of the repulsive b</a:t>
            </a:r>
            <a:r>
              <a:rPr lang="en-GB" sz="2400" baseline="-250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3</a:t>
            </a:r>
            <a:r>
              <a:rPr lang="en-GB" sz="24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</a:t>
            </a:r>
            <a:r>
              <a:rPr lang="en-GB" sz="2400" baseline="-250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u</a:t>
            </a:r>
            <a:r>
              <a:rPr lang="en-GB" sz="2400" baseline="300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+</a:t>
            </a:r>
            <a:r>
              <a:rPr lang="en-GB" sz="24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 state quenching to high vibrational level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4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Electronic recombination and dissociation of H</a:t>
            </a:r>
            <a:r>
              <a:rPr lang="en-GB" sz="2400" baseline="-250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3</a:t>
            </a:r>
            <a:r>
              <a:rPr lang="en-GB" sz="24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 compound molecule</a:t>
            </a:r>
            <a:endParaRPr lang="en-GB" sz="2400">
              <a:solidFill>
                <a:srgbClr val="505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84BF53-1C19-2C20-68AD-97F2DC8B1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720" y="2869063"/>
            <a:ext cx="3335900" cy="28099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75763F0-6970-7FCF-C11C-5C9468103E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3960" y="3008958"/>
            <a:ext cx="3335900" cy="25301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FC3483B-4993-97BD-EEF2-97581B7381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1751" y="2869063"/>
            <a:ext cx="3650659" cy="2933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4583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46816-0693-DAB0-8BB6-6BB1988B8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006907A-126C-88D9-0D26-FEFF2780F044}"/>
              </a:ext>
            </a:extLst>
          </p:cNvPr>
          <p:cNvSpPr/>
          <p:nvPr/>
        </p:nvSpPr>
        <p:spPr>
          <a:xfrm>
            <a:off x="141514" y="5519057"/>
            <a:ext cx="2688772" cy="13389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21A2B9-0DB2-DD01-5713-BF0AD5F312DB}"/>
              </a:ext>
            </a:extLst>
          </p:cNvPr>
          <p:cNvSpPr txBox="1"/>
          <p:nvPr/>
        </p:nvSpPr>
        <p:spPr>
          <a:xfrm>
            <a:off x="0" y="81653"/>
            <a:ext cx="12191999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4400" b="1">
                <a:latin typeface="Arial" panose="020B0604020202020204" pitchFamily="34" charset="0"/>
                <a:cs typeface="Arial" panose="020B0604020202020204" pitchFamily="34" charset="0"/>
              </a:rPr>
              <a:t>Does this translate to H</a:t>
            </a:r>
            <a:r>
              <a:rPr lang="en-US" sz="4400" b="1" baseline="3000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4400" b="1">
                <a:latin typeface="Arial" panose="020B0604020202020204" pitchFamily="34" charset="0"/>
                <a:cs typeface="Arial" panose="020B0604020202020204" pitchFamily="34" charset="0"/>
              </a:rPr>
              <a:t> density?</a:t>
            </a:r>
            <a:endParaRPr lang="en-GB" sz="4400" b="1" baseline="30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73F027-C700-DC96-7163-8548062E4E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848" y="1034123"/>
            <a:ext cx="4820323" cy="32103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4DF479C-3D6C-2DCC-7FCB-02754D97E615}"/>
              </a:ext>
            </a:extLst>
          </p:cNvPr>
          <p:cNvSpPr txBox="1"/>
          <p:nvPr/>
        </p:nvSpPr>
        <p:spPr>
          <a:xfrm>
            <a:off x="843170" y="4376670"/>
            <a:ext cx="4314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solidFill>
                  <a:srgbClr val="000000"/>
                </a:solidFill>
              </a:rPr>
              <a:t>Microwave source with electrostatic filter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4812729-CB32-13F2-60B3-898B4BF5D0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916" y="4929032"/>
            <a:ext cx="4820324" cy="16007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9B0DBBE-89ED-B91C-DFCA-570AB55CAF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1920" y="1312182"/>
            <a:ext cx="3937969" cy="276855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2E1DDEF-E76B-472A-8B75-32FAF27AB181}"/>
              </a:ext>
            </a:extLst>
          </p:cNvPr>
          <p:cNvSpPr txBox="1"/>
          <p:nvPr/>
        </p:nvSpPr>
        <p:spPr>
          <a:xfrm>
            <a:off x="5936559" y="930170"/>
            <a:ext cx="5288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solidFill>
                  <a:srgbClr val="000000"/>
                </a:solidFill>
              </a:rPr>
              <a:t>VUV-irradiance measurement (microwave source)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0A55281-C5C8-FFC2-E4A1-D1F2458C871E}"/>
              </a:ext>
            </a:extLst>
          </p:cNvPr>
          <p:cNvSpPr/>
          <p:nvPr/>
        </p:nvSpPr>
        <p:spPr>
          <a:xfrm>
            <a:off x="9459835" y="1851137"/>
            <a:ext cx="1090055" cy="22514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D01E6DC-8BBF-D48A-D930-4F8E05633BDE}"/>
              </a:ext>
            </a:extLst>
          </p:cNvPr>
          <p:cNvSpPr txBox="1"/>
          <p:nvPr/>
        </p:nvSpPr>
        <p:spPr>
          <a:xfrm>
            <a:off x="6200441" y="4216744"/>
            <a:ext cx="53142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solidFill>
                  <a:srgbClr val="000000"/>
                </a:solidFill>
              </a:rPr>
              <a:t>Each molecule is ionised, excited and dissociated </a:t>
            </a:r>
          </a:p>
          <a:p>
            <a:r>
              <a:rPr lang="en-GB">
                <a:solidFill>
                  <a:srgbClr val="000000"/>
                </a:solidFill>
              </a:rPr>
              <a:t>several times as it passes through the ion source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19C33A5-0FF3-4FDC-EFDE-F5FEB4EFAC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58531" y="4932998"/>
            <a:ext cx="4866720" cy="159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71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 animBg="1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C0FB4E-49A3-00CF-F3EA-44FD481C9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23A3C3C-9D8D-FD66-5530-296C279D534F}"/>
              </a:ext>
            </a:extLst>
          </p:cNvPr>
          <p:cNvSpPr/>
          <p:nvPr/>
        </p:nvSpPr>
        <p:spPr>
          <a:xfrm>
            <a:off x="1478078" y="1555244"/>
            <a:ext cx="9235843" cy="2677656"/>
          </a:xfrm>
          <a:prstGeom prst="rect">
            <a:avLst/>
          </a:prstGeom>
          <a:ln w="38100"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r>
              <a:rPr lang="en-GB" sz="24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The surfaces contribute to volume production of H</a:t>
            </a:r>
            <a:r>
              <a:rPr lang="en-GB" sz="2400" baseline="300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</a:t>
            </a:r>
            <a:r>
              <a:rPr lang="en-GB" sz="24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via DEA if the vibrational excitation rate via volumetric processes is not sufficient.</a:t>
            </a:r>
          </a:p>
          <a:p>
            <a:endParaRPr lang="en-GB" sz="2400">
              <a:solidFill>
                <a:srgbClr val="50505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en-GB" sz="24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In the opposite case the cold electron density is the limiting factor.</a:t>
            </a:r>
          </a:p>
          <a:p>
            <a:endParaRPr lang="en-GB" sz="2400">
              <a:solidFill>
                <a:srgbClr val="50505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en-GB" sz="24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Altogether it can be expected that the contribution of surfaces on DEA depends on the discharge type and filter field strength.</a:t>
            </a:r>
            <a:endParaRPr lang="en-GB" sz="2400">
              <a:solidFill>
                <a:srgbClr val="505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69891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551FA9-7266-CADE-8CA4-28A33CC1A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7D7B8AD-B4A7-2B83-EFE4-D94CC0030106}"/>
              </a:ext>
            </a:extLst>
          </p:cNvPr>
          <p:cNvSpPr txBox="1"/>
          <p:nvPr/>
        </p:nvSpPr>
        <p:spPr>
          <a:xfrm>
            <a:off x="0" y="81653"/>
            <a:ext cx="12191999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4400" b="1">
                <a:latin typeface="Arial" panose="020B0604020202020204" pitchFamily="34" charset="0"/>
                <a:cs typeface="Arial" panose="020B0604020202020204" pitchFamily="34" charset="0"/>
              </a:rPr>
              <a:t>Surface production of H</a:t>
            </a:r>
            <a:r>
              <a:rPr lang="en-US" sz="4400" b="1" baseline="3000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en-GB" sz="4400" b="1" baseline="30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8B2D87-D982-519E-1709-0F296021DF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190"/>
          <a:stretch>
            <a:fillRect/>
          </a:stretch>
        </p:blipFill>
        <p:spPr>
          <a:xfrm>
            <a:off x="434408" y="1087245"/>
            <a:ext cx="4680443" cy="441007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4607EFF-9F7B-17B1-B478-F12909946DF5}"/>
              </a:ext>
            </a:extLst>
          </p:cNvPr>
          <p:cNvSpPr/>
          <p:nvPr/>
        </p:nvSpPr>
        <p:spPr>
          <a:xfrm>
            <a:off x="4857750" y="3646170"/>
            <a:ext cx="354330" cy="5829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18FDE0-F69D-5A30-614E-58EBDBA4754F}"/>
              </a:ext>
            </a:extLst>
          </p:cNvPr>
          <p:cNvSpPr txBox="1"/>
          <p:nvPr/>
        </p:nvSpPr>
        <p:spPr>
          <a:xfrm>
            <a:off x="6353550" y="1310352"/>
            <a:ext cx="3768226" cy="34163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b="1"/>
              <a:t>Electron transition rate</a:t>
            </a:r>
          </a:p>
          <a:p>
            <a:endParaRPr lang="en-GB" b="1"/>
          </a:p>
          <a:p>
            <a:endParaRPr lang="en-GB" b="1"/>
          </a:p>
          <a:p>
            <a:endParaRPr lang="en-GB" b="1"/>
          </a:p>
          <a:p>
            <a:endParaRPr lang="en-GB" b="1"/>
          </a:p>
          <a:p>
            <a:endParaRPr lang="en-GB" b="1"/>
          </a:p>
          <a:p>
            <a:r>
              <a:rPr lang="en-GB" b="1"/>
              <a:t>H</a:t>
            </a:r>
            <a:r>
              <a:rPr lang="en-GB" b="1" baseline="30000"/>
              <a:t>-</a:t>
            </a:r>
            <a:r>
              <a:rPr lang="en-GB" b="1"/>
              <a:t> survival probability </a:t>
            </a:r>
          </a:p>
          <a:p>
            <a:endParaRPr lang="en-GB" b="1"/>
          </a:p>
          <a:p>
            <a:endParaRPr lang="en-GB" b="1"/>
          </a:p>
          <a:p>
            <a:endParaRPr lang="en-GB" b="1"/>
          </a:p>
          <a:p>
            <a:endParaRPr lang="en-GB" b="1"/>
          </a:p>
          <a:p>
            <a:endParaRPr lang="en-GB" b="1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3414B0B-60F4-B5A7-7549-B28D1698C8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3550" y="1836313"/>
            <a:ext cx="3172268" cy="78115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69EBE50-FCBA-F92D-2006-08BDCF766D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3550" y="3317179"/>
            <a:ext cx="3277057" cy="114316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DD8171F-D4CB-C8AE-C2F1-52879CE55A9C}"/>
              </a:ext>
            </a:extLst>
          </p:cNvPr>
          <p:cNvSpPr/>
          <p:nvPr/>
        </p:nvSpPr>
        <p:spPr>
          <a:xfrm>
            <a:off x="4857750" y="4830658"/>
            <a:ext cx="6360072" cy="67236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210A794-BF15-B25A-CB1F-CC180F20C0DB}"/>
              </a:ext>
            </a:extLst>
          </p:cNvPr>
          <p:cNvSpPr txBox="1"/>
          <p:nvPr/>
        </p:nvSpPr>
        <p:spPr>
          <a:xfrm>
            <a:off x="4980217" y="5017419"/>
            <a:ext cx="6237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/>
              <a:t>Conduction electron density and surface work function</a:t>
            </a:r>
          </a:p>
          <a:p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0BB8C0E-CD0E-F366-CF6E-ADE3952338A5}"/>
              </a:ext>
            </a:extLst>
          </p:cNvPr>
          <p:cNvSpPr/>
          <p:nvPr/>
        </p:nvSpPr>
        <p:spPr>
          <a:xfrm>
            <a:off x="9006840" y="1836313"/>
            <a:ext cx="578047" cy="9068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FEF10B0-EE9C-DD93-2B66-C090B43AB368}"/>
              </a:ext>
            </a:extLst>
          </p:cNvPr>
          <p:cNvSpPr/>
          <p:nvPr/>
        </p:nvSpPr>
        <p:spPr>
          <a:xfrm>
            <a:off x="8581193" y="3495621"/>
            <a:ext cx="322777" cy="26484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" name="Picture 19" descr="Kuva, joka sisältää kohteen teksti&#10;&#10;Description automatically generated">
            <a:extLst>
              <a:ext uri="{FF2B5EF4-FFF2-40B4-BE49-F238E27FC236}">
                <a16:creationId xmlns:a16="http://schemas.microsoft.com/office/drawing/2014/main" id="{546F25E7-559B-57EE-EA67-BF740B253D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06561" y="5607006"/>
            <a:ext cx="2885439" cy="121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244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6" grpId="0" animBg="1"/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A123D-40D4-F253-1FF0-6E8CE32A1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053739A-DC96-7FD9-F2D9-524059DC2150}"/>
              </a:ext>
            </a:extLst>
          </p:cNvPr>
          <p:cNvSpPr txBox="1"/>
          <p:nvPr/>
        </p:nvSpPr>
        <p:spPr>
          <a:xfrm>
            <a:off x="0" y="81653"/>
            <a:ext cx="12191999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4400" b="1">
                <a:latin typeface="Arial" panose="020B0604020202020204" pitchFamily="34" charset="0"/>
                <a:cs typeface="Arial" panose="020B0604020202020204" pitchFamily="34" charset="0"/>
              </a:rPr>
              <a:t>Work function</a:t>
            </a:r>
            <a:endParaRPr lang="en-GB" sz="4400" b="1" baseline="30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8A560C-6BE8-D5DB-A8CF-491E96F78DB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93" b="535"/>
          <a:stretch>
            <a:fillRect/>
          </a:stretch>
        </p:blipFill>
        <p:spPr>
          <a:xfrm>
            <a:off x="177126" y="945878"/>
            <a:ext cx="4897794" cy="579782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DEA611D-4CFF-7C7F-77B3-8B278B83AD9F}"/>
              </a:ext>
            </a:extLst>
          </p:cNvPr>
          <p:cNvSpPr/>
          <p:nvPr/>
        </p:nvSpPr>
        <p:spPr>
          <a:xfrm>
            <a:off x="925830" y="5093863"/>
            <a:ext cx="3451860" cy="3125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C91CDC4-599D-2384-0E98-BDF9F7DC78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2929" y="1545861"/>
            <a:ext cx="3886742" cy="6573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7FB360A-18F6-FBE9-D203-45395FACDB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1926" y="2524163"/>
            <a:ext cx="4248743" cy="44773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E3ADD7B-B9FC-3452-1CF2-C3EA3C0753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37784" y="3362553"/>
            <a:ext cx="6717030" cy="747269"/>
          </a:xfrm>
          <a:prstGeom prst="rect">
            <a:avLst/>
          </a:prstGeom>
        </p:spPr>
      </p:pic>
      <p:pic>
        <p:nvPicPr>
          <p:cNvPr id="15" name="Picture 14" descr="Kuva, joka sisältää kohteen teksti&#10;&#10;Description automatically generated">
            <a:extLst>
              <a:ext uri="{FF2B5EF4-FFF2-40B4-BE49-F238E27FC236}">
                <a16:creationId xmlns:a16="http://schemas.microsoft.com/office/drawing/2014/main" id="{231AFFC5-BAD6-AE2C-1AF4-48F8FF3ADB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77043" y="4617260"/>
            <a:ext cx="5238511" cy="2209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276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15376-EC4E-D78C-A17F-EE18726D1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E49A48A-CA9F-C223-A510-B13CAD0D9008}"/>
              </a:ext>
            </a:extLst>
          </p:cNvPr>
          <p:cNvSpPr txBox="1"/>
          <p:nvPr/>
        </p:nvSpPr>
        <p:spPr>
          <a:xfrm>
            <a:off x="0" y="81653"/>
            <a:ext cx="12191999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4400" b="1">
                <a:latin typeface="Arial" panose="020B0604020202020204" pitchFamily="34" charset="0"/>
                <a:cs typeface="Arial" panose="020B0604020202020204" pitchFamily="34" charset="0"/>
              </a:rPr>
              <a:t>Work function</a:t>
            </a:r>
            <a:endParaRPr lang="en-GB" sz="4400" b="1" baseline="30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64065F-61BC-A5E3-AF85-7C217B98EF8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90"/>
          <a:stretch>
            <a:fillRect/>
          </a:stretch>
        </p:blipFill>
        <p:spPr>
          <a:xfrm>
            <a:off x="446209" y="1102900"/>
            <a:ext cx="5874581" cy="21485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0D4541C-4DC6-FEB0-619E-860F3BBD25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0362" y="1102900"/>
            <a:ext cx="5281805" cy="200691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AC66BC3-996D-C438-3BD6-D3CC1A5293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0790" y="3251432"/>
            <a:ext cx="5751136" cy="351516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427CB27-44B2-DAD2-02B4-DDC03B7841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3189" y="3606569"/>
            <a:ext cx="4960620" cy="1684857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3886B18-4619-3347-20D8-ACD1BD66C4D4}"/>
              </a:ext>
            </a:extLst>
          </p:cNvPr>
          <p:cNvSpPr/>
          <p:nvPr/>
        </p:nvSpPr>
        <p:spPr>
          <a:xfrm>
            <a:off x="903189" y="2125980"/>
            <a:ext cx="4400331" cy="6629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4758D6E-A59D-F71B-A919-23B8DCBCE4E3}"/>
              </a:ext>
            </a:extLst>
          </p:cNvPr>
          <p:cNvSpPr txBox="1"/>
          <p:nvPr/>
        </p:nvSpPr>
        <p:spPr>
          <a:xfrm>
            <a:off x="5463540" y="2125980"/>
            <a:ext cx="10823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solidFill>
                  <a:srgbClr val="FF0000"/>
                </a:solidFill>
              </a:rPr>
              <a:t>Known</a:t>
            </a:r>
          </a:p>
          <a:p>
            <a:r>
              <a:rPr lang="en-GB">
                <a:solidFill>
                  <a:srgbClr val="FF0000"/>
                </a:solidFill>
              </a:rPr>
              <a:t>catalysts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DEE9702-90A3-61B8-C27E-879CD879DC0A}"/>
              </a:ext>
            </a:extLst>
          </p:cNvPr>
          <p:cNvSpPr txBox="1"/>
          <p:nvPr/>
        </p:nvSpPr>
        <p:spPr>
          <a:xfrm>
            <a:off x="7193280" y="5291426"/>
            <a:ext cx="35477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solidFill>
                  <a:srgbClr val="FF0000"/>
                </a:solidFill>
              </a:rPr>
              <a:t>Ni is ferromagnetic below 360 </a:t>
            </a:r>
            <a:r>
              <a:rPr lang="en-GB">
                <a:solidFill>
                  <a:srgbClr val="FF0000"/>
                </a:solidFill>
                <a:sym typeface="Symbol" panose="05050102010706020507" pitchFamily="18" charset="2"/>
              </a:rPr>
              <a:t>C</a:t>
            </a:r>
          </a:p>
          <a:p>
            <a:r>
              <a:rPr lang="en-GB">
                <a:solidFill>
                  <a:srgbClr val="FF0000"/>
                </a:solidFill>
                <a:sym typeface="Symbol" panose="05050102010706020507" pitchFamily="18" charset="2"/>
              </a:rPr>
              <a:t>Ni is paramagnetic above</a:t>
            </a:r>
            <a:r>
              <a:rPr lang="en-GB">
                <a:solidFill>
                  <a:srgbClr val="FF0000"/>
                </a:solidFill>
              </a:rPr>
              <a:t> 360 </a:t>
            </a:r>
            <a:r>
              <a:rPr lang="en-GB">
                <a:solidFill>
                  <a:srgbClr val="FF0000"/>
                </a:solidFill>
                <a:sym typeface="Symbol" panose="05050102010706020507" pitchFamily="18" charset="2"/>
              </a:rPr>
              <a:t>C</a:t>
            </a:r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977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C3A7A-8DD9-E0A4-3874-0830F9903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4ADB745-A155-96C5-5693-EA73AE28F681}"/>
              </a:ext>
            </a:extLst>
          </p:cNvPr>
          <p:cNvSpPr txBox="1"/>
          <p:nvPr/>
        </p:nvSpPr>
        <p:spPr>
          <a:xfrm>
            <a:off x="0" y="81653"/>
            <a:ext cx="12191999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4400" b="1">
                <a:latin typeface="Arial" panose="020B0604020202020204" pitchFamily="34" charset="0"/>
                <a:cs typeface="Arial" panose="020B0604020202020204" pitchFamily="34" charset="0"/>
              </a:rPr>
              <a:t>Work function – orbital overlap model</a:t>
            </a:r>
            <a:endParaRPr lang="en-GB" sz="4400" b="1" baseline="30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2E20F8-E64C-CE81-A725-53D68464C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614" y="5044184"/>
            <a:ext cx="5770515" cy="11972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96C3336-1D44-1F23-B0C8-FC1FD5CD4A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030" y="873954"/>
            <a:ext cx="5955030" cy="5862942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8384570A-FD8E-68E5-E529-27529538B797}"/>
              </a:ext>
            </a:extLst>
          </p:cNvPr>
          <p:cNvSpPr/>
          <p:nvPr/>
        </p:nvSpPr>
        <p:spPr>
          <a:xfrm rot="20961917">
            <a:off x="4021712" y="3617042"/>
            <a:ext cx="500415" cy="107442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C3A931-293A-402C-88F4-01BE5230E3D9}"/>
              </a:ext>
            </a:extLst>
          </p:cNvPr>
          <p:cNvSpPr txBox="1"/>
          <p:nvPr/>
        </p:nvSpPr>
        <p:spPr>
          <a:xfrm>
            <a:off x="8201032" y="1228266"/>
            <a:ext cx="200567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/>
              <a:t>Metals of interest:</a:t>
            </a:r>
          </a:p>
          <a:p>
            <a:pPr algn="ctr"/>
            <a:endParaRPr lang="en-GB"/>
          </a:p>
          <a:p>
            <a:pPr algn="ctr"/>
            <a:r>
              <a:rPr lang="en-GB"/>
              <a:t>Molybdenum</a:t>
            </a:r>
          </a:p>
          <a:p>
            <a:pPr algn="ctr"/>
            <a:r>
              <a:rPr lang="en-GB"/>
              <a:t>Nickel</a:t>
            </a:r>
          </a:p>
          <a:p>
            <a:pPr algn="ctr"/>
            <a:r>
              <a:rPr lang="en-GB"/>
              <a:t>Palladium</a:t>
            </a:r>
          </a:p>
          <a:p>
            <a:pPr algn="ctr"/>
            <a:r>
              <a:rPr lang="en-GB"/>
              <a:t>Platinum</a:t>
            </a:r>
          </a:p>
          <a:p>
            <a:pPr algn="ctr"/>
            <a:r>
              <a:rPr lang="en-GB"/>
              <a:t>Rhenium</a:t>
            </a:r>
          </a:p>
          <a:p>
            <a:pPr algn="ctr"/>
            <a:r>
              <a:rPr lang="en-GB"/>
              <a:t>Tungsten</a:t>
            </a:r>
          </a:p>
          <a:p>
            <a:pPr algn="ctr"/>
            <a:r>
              <a:rPr lang="en-GB"/>
              <a:t>Tantalum</a:t>
            </a:r>
          </a:p>
          <a:p>
            <a:pPr algn="ctr"/>
            <a:r>
              <a:rPr lang="en-GB"/>
              <a:t>Niobium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1EF7BEE-7D05-9208-9C4E-260FA24B1A81}"/>
              </a:ext>
            </a:extLst>
          </p:cNvPr>
          <p:cNvSpPr/>
          <p:nvPr/>
        </p:nvSpPr>
        <p:spPr>
          <a:xfrm>
            <a:off x="4173769" y="3841590"/>
            <a:ext cx="500415" cy="157623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E50EFAC-B05C-8334-BAF3-7997BE6ADB20}"/>
              </a:ext>
            </a:extLst>
          </p:cNvPr>
          <p:cNvSpPr/>
          <p:nvPr/>
        </p:nvSpPr>
        <p:spPr>
          <a:xfrm rot="19889292">
            <a:off x="4890588" y="2097326"/>
            <a:ext cx="560693" cy="124100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02506BC-8721-AB42-6220-13BE5DCBAEE8}"/>
              </a:ext>
            </a:extLst>
          </p:cNvPr>
          <p:cNvSpPr/>
          <p:nvPr/>
        </p:nvSpPr>
        <p:spPr>
          <a:xfrm>
            <a:off x="3636256" y="4989905"/>
            <a:ext cx="867164" cy="99414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9843D86-82FE-3CCB-B1E0-757DC7859D90}"/>
              </a:ext>
            </a:extLst>
          </p:cNvPr>
          <p:cNvSpPr/>
          <p:nvPr/>
        </p:nvSpPr>
        <p:spPr>
          <a:xfrm>
            <a:off x="3184210" y="1291590"/>
            <a:ext cx="867164" cy="64008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B0C679D-1D9A-30CC-E6A3-295FB0EF2263}"/>
              </a:ext>
            </a:extLst>
          </p:cNvPr>
          <p:cNvSpPr txBox="1"/>
          <p:nvPr/>
        </p:nvSpPr>
        <p:spPr>
          <a:xfrm>
            <a:off x="7125897" y="4283094"/>
            <a:ext cx="4155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Note: The optimum coverage changes!</a:t>
            </a:r>
          </a:p>
        </p:txBody>
      </p:sp>
    </p:spTree>
    <p:extLst>
      <p:ext uri="{BB962C8B-B14F-4D97-AF65-F5344CB8AC3E}">
        <p14:creationId xmlns:p14="http://schemas.microsoft.com/office/powerpoint/2010/main" val="2635101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1" grpId="0" animBg="1"/>
      <p:bldP spid="13" grpId="0" animBg="1"/>
      <p:bldP spid="15" grpId="0" animBg="1"/>
      <p:bldP spid="17" grpId="0" animBg="1"/>
      <p:bldP spid="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7A8C4-F202-46BB-BBB9-D41D972B35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BCFA804-CA5D-0F17-39FC-3C867224E2ED}"/>
              </a:ext>
            </a:extLst>
          </p:cNvPr>
          <p:cNvSpPr txBox="1"/>
          <p:nvPr/>
        </p:nvSpPr>
        <p:spPr>
          <a:xfrm>
            <a:off x="0" y="81653"/>
            <a:ext cx="12191999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4400" b="1">
                <a:latin typeface="Arial" panose="020B0604020202020204" pitchFamily="34" charset="0"/>
                <a:cs typeface="Arial" panose="020B0604020202020204" pitchFamily="34" charset="0"/>
              </a:rPr>
              <a:t>Predicted H- yield relative to Mo</a:t>
            </a:r>
            <a:endParaRPr lang="en-GB" sz="4400" b="1" baseline="30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B9AD53-F7CF-63A7-0962-62F225EC44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88" y="851094"/>
            <a:ext cx="7259063" cy="48203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23D4847-FCE6-4B0D-E7B4-7C0728B4BC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2078" y="1008319"/>
            <a:ext cx="3277057" cy="11431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184A098-7974-9C6B-FD0F-6FD7F25A190A}"/>
              </a:ext>
            </a:extLst>
          </p:cNvPr>
          <p:cNvSpPr txBox="1"/>
          <p:nvPr/>
        </p:nvSpPr>
        <p:spPr>
          <a:xfrm>
            <a:off x="9185612" y="2707257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/>
              <a:t>BUT…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4133FB2-C96B-7F02-3D31-DE2349899F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9748" y="3632367"/>
            <a:ext cx="3172268" cy="78115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2A6B94E-AC49-FE07-6CE9-072A0A634AD4}"/>
              </a:ext>
            </a:extLst>
          </p:cNvPr>
          <p:cNvSpPr/>
          <p:nvPr/>
        </p:nvSpPr>
        <p:spPr>
          <a:xfrm>
            <a:off x="10755630" y="3829050"/>
            <a:ext cx="490645" cy="5029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6E2060F3-7424-5E6E-EE7F-0915D75CDCF7}"/>
              </a:ext>
            </a:extLst>
          </p:cNvPr>
          <p:cNvCxnSpPr>
            <a:stCxn id="12" idx="2"/>
          </p:cNvCxnSpPr>
          <p:nvPr/>
        </p:nvCxnSpPr>
        <p:spPr>
          <a:xfrm rot="5400000">
            <a:off x="7906492" y="1660419"/>
            <a:ext cx="422910" cy="5766013"/>
          </a:xfrm>
          <a:prstGeom prst="bentConnector2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6F1E36BA-F018-8AE0-BB09-CE101D7EAB02}"/>
              </a:ext>
            </a:extLst>
          </p:cNvPr>
          <p:cNvSpPr/>
          <p:nvPr/>
        </p:nvSpPr>
        <p:spPr>
          <a:xfrm>
            <a:off x="3592830" y="3547110"/>
            <a:ext cx="1642110" cy="13106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6784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 animBg="1"/>
      <p:bldP spid="1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5D585E-0B68-F3BF-3128-7383C2EBDD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39DC833-3579-0F78-0316-550B813A96F7}"/>
              </a:ext>
            </a:extLst>
          </p:cNvPr>
          <p:cNvSpPr txBox="1"/>
          <p:nvPr/>
        </p:nvSpPr>
        <p:spPr>
          <a:xfrm>
            <a:off x="0" y="81653"/>
            <a:ext cx="12191999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4400" b="1">
                <a:latin typeface="Arial" panose="020B0604020202020204" pitchFamily="34" charset="0"/>
                <a:cs typeface="Arial" panose="020B0604020202020204" pitchFamily="34" charset="0"/>
              </a:rPr>
              <a:t>Conduction electron density (Fermi energy)</a:t>
            </a:r>
            <a:endParaRPr lang="en-GB" sz="4400" b="1" baseline="30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49A00C-377F-CFC4-C5BE-A45939C24B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4390" y="851094"/>
            <a:ext cx="8083217" cy="38619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16E376A-835A-F24C-491C-94E66FCE0C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600" y="5411463"/>
            <a:ext cx="8592060" cy="13648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DCB3B20-A7CF-A994-BBB7-B911D26EF2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29271" y="5425494"/>
            <a:ext cx="2945129" cy="133682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77A5276-F89D-62BC-3F14-FD42DD9E28B4}"/>
              </a:ext>
            </a:extLst>
          </p:cNvPr>
          <p:cNvSpPr txBox="1"/>
          <p:nvPr/>
        </p:nvSpPr>
        <p:spPr>
          <a:xfrm>
            <a:off x="634110" y="4871996"/>
            <a:ext cx="10923780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Density Functional Theory calculations of work function AND conduction electron density required</a:t>
            </a:r>
          </a:p>
        </p:txBody>
      </p:sp>
    </p:spTree>
    <p:extLst>
      <p:ext uri="{BB962C8B-B14F-4D97-AF65-F5344CB8AC3E}">
        <p14:creationId xmlns:p14="http://schemas.microsoft.com/office/powerpoint/2010/main" val="445622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DFADD-7E30-0AD0-2E8C-0A1DD47F5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FE4CCDE-5D54-E2C8-3054-227B1C67B871}"/>
              </a:ext>
            </a:extLst>
          </p:cNvPr>
          <p:cNvSpPr txBox="1"/>
          <p:nvPr/>
        </p:nvSpPr>
        <p:spPr>
          <a:xfrm>
            <a:off x="0" y="81653"/>
            <a:ext cx="12191999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4400" b="1">
                <a:latin typeface="Arial" panose="020B0604020202020204" pitchFamily="34" charset="0"/>
                <a:cs typeface="Arial" panose="020B0604020202020204" pitchFamily="34" charset="0"/>
              </a:rPr>
              <a:t>Other material selection considerations</a:t>
            </a:r>
            <a:endParaRPr lang="en-GB" sz="4400" b="1" baseline="30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E08F6F1-B889-6170-6887-91BC0C17BE17}"/>
              </a:ext>
            </a:extLst>
          </p:cNvPr>
          <p:cNvSpPr/>
          <p:nvPr/>
        </p:nvSpPr>
        <p:spPr>
          <a:xfrm>
            <a:off x="364956" y="1025332"/>
            <a:ext cx="118270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Material deposition: in filament-sources the surfaces becomes covered by Ta</a:t>
            </a:r>
          </a:p>
          <a:p>
            <a:endParaRPr lang="en-GB" sz="2400">
              <a:solidFill>
                <a:srgbClr val="50505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en-GB" sz="24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Sputtering: unwanted deposition and lifetime of the ionisation surface</a:t>
            </a:r>
            <a:endParaRPr lang="en-GB" sz="2400">
              <a:solidFill>
                <a:srgbClr val="505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87495B-E251-F2F1-FF8A-235B0C9341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870" y="2175130"/>
            <a:ext cx="7192379" cy="4601217"/>
          </a:xfrm>
          <a:prstGeom prst="rect">
            <a:avLst/>
          </a:prstGeom>
        </p:spPr>
      </p:pic>
      <p:pic>
        <p:nvPicPr>
          <p:cNvPr id="6" name="Picture 3" descr="C:\Users\wvx45968\Pictures\Ion Source and RFQ\Scaled Source\P1060051.JPG">
            <a:extLst>
              <a:ext uri="{FF2B5EF4-FFF2-40B4-BE49-F238E27FC236}">
                <a16:creationId xmlns:a16="http://schemas.microsoft.com/office/drawing/2014/main" id="{A3484A95-157C-DC2A-A799-1023685160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337228" y="2312859"/>
            <a:ext cx="2206893" cy="2836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Snap 3 36 Days 07-04-09.jpg">
            <a:extLst>
              <a:ext uri="{FF2B5EF4-FFF2-40B4-BE49-F238E27FC236}">
                <a16:creationId xmlns:a16="http://schemas.microsoft.com/office/drawing/2014/main" id="{1EBF6C7D-52FF-FEBE-4EBE-9EC035339C06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337228" y="5061954"/>
            <a:ext cx="2206893" cy="1653579"/>
          </a:xfrm>
          <a:prstGeom prst="rect">
            <a:avLst/>
          </a:prstGeom>
        </p:spPr>
      </p:pic>
      <p:sp>
        <p:nvSpPr>
          <p:cNvPr id="11" name="TextBox 19">
            <a:extLst>
              <a:ext uri="{FF2B5EF4-FFF2-40B4-BE49-F238E27FC236}">
                <a16:creationId xmlns:a16="http://schemas.microsoft.com/office/drawing/2014/main" id="{F29D4F71-FA77-176A-2791-659ADB790941}"/>
              </a:ext>
            </a:extLst>
          </p:cNvPr>
          <p:cNvSpPr txBox="1"/>
          <p:nvPr/>
        </p:nvSpPr>
        <p:spPr>
          <a:xfrm>
            <a:off x="2109477" y="5148994"/>
            <a:ext cx="26623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>
                <a:ln w="12700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After operation</a:t>
            </a:r>
          </a:p>
        </p:txBody>
      </p:sp>
    </p:spTree>
    <p:extLst>
      <p:ext uri="{BB962C8B-B14F-4D97-AF65-F5344CB8AC3E}">
        <p14:creationId xmlns:p14="http://schemas.microsoft.com/office/powerpoint/2010/main" val="3154906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FA0E8-6412-759B-FD96-E2D5880E4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A056F63-D028-68D3-CC95-0D232D32F42E}"/>
              </a:ext>
            </a:extLst>
          </p:cNvPr>
          <p:cNvSpPr txBox="1"/>
          <p:nvPr/>
        </p:nvSpPr>
        <p:spPr>
          <a:xfrm>
            <a:off x="0" y="81653"/>
            <a:ext cx="12191999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4400" b="1">
                <a:latin typeface="Arial" panose="020B0604020202020204" pitchFamily="34" charset="0"/>
                <a:cs typeface="Arial" panose="020B0604020202020204" pitchFamily="34" charset="0"/>
              </a:rPr>
              <a:t>Other material selection considerations</a:t>
            </a:r>
            <a:endParaRPr lang="en-GB" sz="4400" b="1" baseline="30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E157E3-157A-CD09-1DD5-455D48B87638}"/>
              </a:ext>
            </a:extLst>
          </p:cNvPr>
          <p:cNvSpPr/>
          <p:nvPr/>
        </p:nvSpPr>
        <p:spPr>
          <a:xfrm>
            <a:off x="72347" y="981812"/>
            <a:ext cx="12119651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200" dirty="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Thermal cycling of materials facing pulsed plasmas causes </a:t>
            </a:r>
            <a:r>
              <a:rPr lang="en-GB" sz="2200" b="1" dirty="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spalling</a:t>
            </a:r>
            <a:r>
              <a:rPr lang="en-GB" sz="2200" dirty="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(flaking).</a:t>
            </a:r>
          </a:p>
          <a:p>
            <a:endParaRPr lang="en-GB" sz="2200" dirty="0">
              <a:solidFill>
                <a:srgbClr val="50505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en-GB" sz="2200" dirty="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Molybdenum has low dynamic spall strength (&lt; 1GPa) and is brittle. Internal stresses cause material to delaminate at grain boundaries.</a:t>
            </a:r>
          </a:p>
          <a:p>
            <a:endParaRPr lang="en-GB" sz="2200" dirty="0">
              <a:solidFill>
                <a:srgbClr val="50505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en-GB" sz="2200" dirty="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Flake formation is a known failure mode of Penning sources (short circuit, blockages).</a:t>
            </a:r>
          </a:p>
          <a:p>
            <a:endParaRPr lang="en-GB" sz="2200" dirty="0">
              <a:solidFill>
                <a:srgbClr val="50505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en-GB" sz="2200" dirty="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Potential solutions: brittle-to-ductile transition via heat treatment (800-900 </a:t>
            </a:r>
            <a:r>
              <a:rPr lang="en-GB" sz="2200" dirty="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</a:t>
            </a:r>
            <a:r>
              <a:rPr lang="en-GB" sz="2200" dirty="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C) or Mo-Re alloy?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05AF3B-D629-B48C-9A77-8DB46E94AE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3962" y="4039479"/>
            <a:ext cx="3463848" cy="273686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B67EA49-5D3E-FC85-3139-D5BA82B497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748" y="4039479"/>
            <a:ext cx="3514003" cy="27368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2948693-F42F-475B-B338-82D0523A97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3021" y="4043464"/>
            <a:ext cx="3685630" cy="273288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EF16A69-EDAE-C421-236E-01A3568D9E59}"/>
              </a:ext>
            </a:extLst>
          </p:cNvPr>
          <p:cNvSpPr txBox="1"/>
          <p:nvPr/>
        </p:nvSpPr>
        <p:spPr>
          <a:xfrm>
            <a:off x="573895" y="4261104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16/9/2026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A66A5E-5638-6B39-2E76-9C1DA85B0ECD}"/>
              </a:ext>
            </a:extLst>
          </p:cNvPr>
          <p:cNvSpPr txBox="1"/>
          <p:nvPr/>
        </p:nvSpPr>
        <p:spPr>
          <a:xfrm>
            <a:off x="4885411" y="4261104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16/9/2026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955EEB7-29CD-6000-0E95-ABDDB04463C1}"/>
              </a:ext>
            </a:extLst>
          </p:cNvPr>
          <p:cNvSpPr txBox="1"/>
          <p:nvPr/>
        </p:nvSpPr>
        <p:spPr>
          <a:xfrm>
            <a:off x="10240747" y="4261104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18/9/2026</a:t>
            </a:r>
          </a:p>
        </p:txBody>
      </p:sp>
    </p:spTree>
    <p:extLst>
      <p:ext uri="{BB962C8B-B14F-4D97-AF65-F5344CB8AC3E}">
        <p14:creationId xmlns:p14="http://schemas.microsoft.com/office/powerpoint/2010/main" val="4084095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EBDCB-0332-1C39-FA76-AF0C036B4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5F28FF3-2BB9-78E9-B312-6D5E6BA9043A}"/>
              </a:ext>
            </a:extLst>
          </p:cNvPr>
          <p:cNvSpPr txBox="1"/>
          <p:nvPr/>
        </p:nvSpPr>
        <p:spPr>
          <a:xfrm>
            <a:off x="0" y="81653"/>
            <a:ext cx="12191999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4400" b="1">
                <a:latin typeface="Arial" panose="020B0604020202020204" pitchFamily="34" charset="0"/>
                <a:cs typeface="Arial" panose="020B0604020202020204" pitchFamily="34" charset="0"/>
              </a:rPr>
              <a:t>Recommendations</a:t>
            </a:r>
            <a:endParaRPr lang="en-GB" sz="4400" b="1" baseline="30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6C53CC-C717-7E80-E88E-F9053CA02050}"/>
              </a:ext>
            </a:extLst>
          </p:cNvPr>
          <p:cNvSpPr/>
          <p:nvPr/>
        </p:nvSpPr>
        <p:spPr>
          <a:xfrm>
            <a:off x="182477" y="851094"/>
            <a:ext cx="1182704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Comparison of the VUV-emission spectrum of an arc discharge and an RF discharge</a:t>
            </a:r>
          </a:p>
          <a:p>
            <a:r>
              <a:rPr lang="en-GB" sz="2400" dirty="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</a:t>
            </a:r>
            <a:r>
              <a:rPr lang="en-GB" sz="2400" baseline="30000" dirty="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</a:t>
            </a:r>
            <a:r>
              <a:rPr lang="en-GB" sz="2400" dirty="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ion source.</a:t>
            </a:r>
          </a:p>
          <a:p>
            <a:endParaRPr lang="en-GB" sz="2400" dirty="0">
              <a:solidFill>
                <a:srgbClr val="50505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en-GB" sz="2400" dirty="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Measurement of the H</a:t>
            </a:r>
            <a:r>
              <a:rPr lang="en-GB" sz="2400" baseline="30000" dirty="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</a:t>
            </a:r>
            <a:r>
              <a:rPr lang="en-GB" sz="2400" dirty="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density in an RF plasma near different metal surfaces at different magnetic filter fields.</a:t>
            </a:r>
          </a:p>
          <a:p>
            <a:endParaRPr lang="en-GB" sz="2400" dirty="0">
              <a:solidFill>
                <a:srgbClr val="50505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en-GB" sz="2400" dirty="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Measurement of the work function in high-current ion source and comparison to DFT calculation.</a:t>
            </a:r>
          </a:p>
          <a:p>
            <a:endParaRPr lang="en-GB" sz="2400" dirty="0">
              <a:solidFill>
                <a:srgbClr val="50505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en-GB" sz="2400" dirty="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DFT calculation of the conduction electron densities of caesiated metals.</a:t>
            </a:r>
            <a:endParaRPr lang="en-GB" sz="2400" dirty="0">
              <a:solidFill>
                <a:srgbClr val="505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>
              <a:solidFill>
                <a:srgbClr val="50505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en-GB" sz="2400" dirty="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Comparison of H</a:t>
            </a:r>
            <a:r>
              <a:rPr lang="en-GB" sz="2400" baseline="30000" dirty="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</a:t>
            </a:r>
            <a:r>
              <a:rPr lang="en-GB" sz="2400" dirty="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beam current in high-current RF source with different converter materials (Mo, W, Re, Ni, Pt, Pd) at different surface temperatures.</a:t>
            </a:r>
          </a:p>
        </p:txBody>
      </p:sp>
    </p:spTree>
    <p:extLst>
      <p:ext uri="{BB962C8B-B14F-4D97-AF65-F5344CB8AC3E}">
        <p14:creationId xmlns:p14="http://schemas.microsoft.com/office/powerpoint/2010/main" val="3211402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1F2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8DB0FE0-A4AF-D848-8925-91A37993D74D}"/>
              </a:ext>
            </a:extLst>
          </p:cNvPr>
          <p:cNvSpPr txBox="1"/>
          <p:nvPr/>
        </p:nvSpPr>
        <p:spPr>
          <a:xfrm>
            <a:off x="1012823" y="3096000"/>
            <a:ext cx="4564836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800" b="1" spc="-15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1CE08D2-9682-A542-8C0E-D9FCD5F99EA5}"/>
              </a:ext>
            </a:extLst>
          </p:cNvPr>
          <p:cNvSpPr/>
          <p:nvPr/>
        </p:nvSpPr>
        <p:spPr>
          <a:xfrm>
            <a:off x="289069" y="5904254"/>
            <a:ext cx="14694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err="1">
                <a:latin typeface="Arial" panose="020B0604020202020204" pitchFamily="34" charset="0"/>
                <a:cs typeface="Arial" panose="020B0604020202020204" pitchFamily="34" charset="0"/>
              </a:rPr>
              <a:t>isis.stfc.ac.uk</a:t>
            </a:r>
            <a:endParaRPr lang="en-GB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0CF2680-4BBA-E949-A88A-8D7CB2F1A8BD}"/>
              </a:ext>
            </a:extLst>
          </p:cNvPr>
          <p:cNvGrpSpPr/>
          <p:nvPr/>
        </p:nvGrpSpPr>
        <p:grpSpPr>
          <a:xfrm>
            <a:off x="2205469" y="5904000"/>
            <a:ext cx="2742570" cy="338554"/>
            <a:chOff x="5196942" y="5904000"/>
            <a:chExt cx="2742570" cy="338554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A641D29-B5FF-D94F-B7D3-DC14AC4EB939}"/>
                </a:ext>
              </a:extLst>
            </p:cNvPr>
            <p:cNvSpPr/>
            <p:nvPr/>
          </p:nvSpPr>
          <p:spPr>
            <a:xfrm>
              <a:off x="5406119" y="5904000"/>
              <a:ext cx="2533393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600">
                  <a:latin typeface="Arial" panose="020B0604020202020204" pitchFamily="34" charset="0"/>
                  <a:cs typeface="Arial" panose="020B0604020202020204" pitchFamily="34" charset="0"/>
                </a:rPr>
                <a:t>STFC</a:t>
              </a:r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EFD31FA3-6899-EB4E-BF22-0EA7EDE0E0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5196942" y="5965902"/>
              <a:ext cx="254512" cy="216000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B17F88F9-1AA2-E243-9309-48AA3AB335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200" y="140400"/>
            <a:ext cx="3619500" cy="18669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2480997-07CA-6A54-EDB4-C3EA00C465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8296" y="1622827"/>
            <a:ext cx="5666012" cy="3777341"/>
          </a:xfrm>
          <a:prstGeom prst="rect">
            <a:avLst/>
          </a:prstGeom>
        </p:spPr>
      </p:pic>
      <p:pic>
        <p:nvPicPr>
          <p:cNvPr id="6" name="Picture 5" descr="10th International symposium on Negative Ions, Beams and Sources - NIBS'26">
            <a:extLst>
              <a:ext uri="{FF2B5EF4-FFF2-40B4-BE49-F238E27FC236}">
                <a16:creationId xmlns:a16="http://schemas.microsoft.com/office/drawing/2014/main" id="{EFEC49FC-A50C-EE5D-3C34-FC910BC01DF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67766"/>
          <a:stretch>
            <a:fillRect/>
          </a:stretch>
        </p:blipFill>
        <p:spPr>
          <a:xfrm>
            <a:off x="1725254" y="4200003"/>
            <a:ext cx="1672454" cy="120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729284"/>
      </p:ext>
    </p:extLst>
  </p:cSld>
  <p:clrMapOvr>
    <a:masterClrMapping/>
  </p:clrMapOvr>
</p:sld>
</file>

<file path=ppt/theme/theme1.xml><?xml version="1.0" encoding="utf-8"?>
<a:theme xmlns:a="http://schemas.openxmlformats.org/drawingml/2006/main" name="Font and logo master">
  <a:themeElements>
    <a:clrScheme name="STFC theme">
      <a:dk1>
        <a:srgbClr val="2E2C61"/>
      </a:dk1>
      <a:lt1>
        <a:srgbClr val="FFFFFF"/>
      </a:lt1>
      <a:dk2>
        <a:srgbClr val="2E2C61"/>
      </a:dk2>
      <a:lt2>
        <a:srgbClr val="FFFFFF"/>
      </a:lt2>
      <a:accent1>
        <a:srgbClr val="1E5DF8"/>
      </a:accent1>
      <a:accent2>
        <a:srgbClr val="003088"/>
      </a:accent2>
      <a:accent3>
        <a:srgbClr val="F08900"/>
      </a:accent3>
      <a:accent4>
        <a:srgbClr val="616161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ont WITHOUT logo master">
  <a:themeElements>
    <a:clrScheme name="STFC theme">
      <a:dk1>
        <a:srgbClr val="2E2C61"/>
      </a:dk1>
      <a:lt1>
        <a:srgbClr val="FFFFFF"/>
      </a:lt1>
      <a:dk2>
        <a:srgbClr val="2E2C61"/>
      </a:dk2>
      <a:lt2>
        <a:srgbClr val="FFFFFF"/>
      </a:lt2>
      <a:accent1>
        <a:srgbClr val="1E5DF8"/>
      </a:accent1>
      <a:accent2>
        <a:srgbClr val="003088"/>
      </a:accent2>
      <a:accent3>
        <a:srgbClr val="F08900"/>
      </a:accent3>
      <a:accent4>
        <a:srgbClr val="616161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38DED1542C1943A1290884108DB0E9" ma:contentTypeVersion="4" ma:contentTypeDescription="Create a new document." ma:contentTypeScope="" ma:versionID="06180f53a45ac83fbf44fc74dc602eac">
  <xsd:schema xmlns:xsd="http://www.w3.org/2001/XMLSchema" xmlns:xs="http://www.w3.org/2001/XMLSchema" xmlns:p="http://schemas.microsoft.com/office/2006/metadata/properties" xmlns:ns2="84978530-c7a6-42d8-babd-8b8d2b751aa6" targetNamespace="http://schemas.microsoft.com/office/2006/metadata/properties" ma:root="true" ma:fieldsID="f9dc5baa295b293609270ebec220f010" ns2:_="">
    <xsd:import namespace="84978530-c7a6-42d8-babd-8b8d2b751a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978530-c7a6-42d8-babd-8b8d2b751aa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64E1E4C-B4E0-4252-BC84-2C85D5160FC2}">
  <ds:schemaRefs>
    <ds:schemaRef ds:uri="7e30df28-d906-45ca-99b3-b21bab123d78"/>
    <ds:schemaRef ds:uri="e5ebcf68-ced2-4a98-b72f-28c94d1ed58b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ADF806B6-10F9-49CD-A92F-39D6AAC9142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66B6561-D950-48D1-B7BB-19517973479E}">
  <ds:schemaRefs>
    <ds:schemaRef ds:uri="84978530-c7a6-42d8-babd-8b8d2b751aa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</TotalTime>
  <Words>1310</Words>
  <Application>Microsoft Office PowerPoint</Application>
  <PresentationFormat>Widescreen</PresentationFormat>
  <Paragraphs>204</Paragraphs>
  <Slides>25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Arial Regular</vt:lpstr>
      <vt:lpstr>Calibri</vt:lpstr>
      <vt:lpstr>Symbol</vt:lpstr>
      <vt:lpstr>Wingdings</vt:lpstr>
      <vt:lpstr>Font and logo master</vt:lpstr>
      <vt:lpstr>Font WITHOUT logo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 Millard</dc:creator>
  <cp:lastModifiedBy>Tarvainen, Olli (STFC,RAL,ISIS)</cp:lastModifiedBy>
  <cp:revision>1</cp:revision>
  <cp:lastPrinted>2019-10-02T08:27:37Z</cp:lastPrinted>
  <dcterms:created xsi:type="dcterms:W3CDTF">2019-09-17T08:04:08Z</dcterms:created>
  <dcterms:modified xsi:type="dcterms:W3CDTF">2026-09-20T09:57:26Z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0x0101005038DED1542C1943A1290884108DB0E9</vt:lpwstr>
  </property>
  <property fmtid="{D5CDD505-2E9C-101B-9397-08002B2CF9AE}" pid="3" name="_dlc_DocIdItemGuid">
    <vt:lpwstr>135feeb0-1e46-4549-be51-f2caa8a23389</vt:lpwstr>
  </property>
</Properties>
</file>