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315" r:id="rId3"/>
    <p:sldId id="297" r:id="rId4"/>
    <p:sldId id="353" r:id="rId5"/>
    <p:sldId id="352" r:id="rId6"/>
    <p:sldId id="354" r:id="rId7"/>
    <p:sldId id="355" r:id="rId8"/>
    <p:sldId id="363" r:id="rId9"/>
    <p:sldId id="356" r:id="rId10"/>
    <p:sldId id="360" r:id="rId11"/>
    <p:sldId id="361" r:id="rId12"/>
    <p:sldId id="362" r:id="rId13"/>
    <p:sldId id="357" r:id="rId14"/>
    <p:sldId id="366" r:id="rId15"/>
    <p:sldId id="367" r:id="rId16"/>
    <p:sldId id="364" r:id="rId17"/>
    <p:sldId id="359" r:id="rId18"/>
  </p:sldIdLst>
  <p:sldSz cx="9144000" cy="6858000" type="screen4x3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95"/>
    <p:restoredTop sz="96327"/>
  </p:normalViewPr>
  <p:slideViewPr>
    <p:cSldViewPr snapToGrid="0" snapToObjects="1">
      <p:cViewPr varScale="1">
        <p:scale>
          <a:sx n="155" d="100"/>
          <a:sy n="155" d="100"/>
        </p:scale>
        <p:origin x="269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24" d="100"/>
          <a:sy n="124" d="100"/>
        </p:scale>
        <p:origin x="316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sh%20H\Documents\Conferences\SNEAP\CFAMS042917R%20Test%20Data%20w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12527289229033"/>
          <c:y val="5.4820152622310388E-2"/>
          <c:w val="0.73037616209188805"/>
          <c:h val="0.81473817379511371"/>
        </c:manualLayout>
      </c:layout>
      <c:scatterChart>
        <c:scatterStyle val="smoothMarker"/>
        <c:varyColors val="0"/>
        <c:ser>
          <c:idx val="0"/>
          <c:order val="0"/>
          <c:tx>
            <c:v>Zinc</c:v>
          </c:tx>
          <c:spPr>
            <a:ln w="25400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xVal>
            <c:numRef>
              <c:f>Sheet1!$L$7:$L$51</c:f>
              <c:numCache>
                <c:formatCode>General</c:formatCode>
                <c:ptCount val="45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  <c:pt idx="10">
                  <c:v>33</c:v>
                </c:pt>
                <c:pt idx="11">
                  <c:v>36</c:v>
                </c:pt>
                <c:pt idx="12">
                  <c:v>39</c:v>
                </c:pt>
                <c:pt idx="13">
                  <c:v>42</c:v>
                </c:pt>
                <c:pt idx="14">
                  <c:v>45</c:v>
                </c:pt>
                <c:pt idx="15">
                  <c:v>48</c:v>
                </c:pt>
                <c:pt idx="16">
                  <c:v>51</c:v>
                </c:pt>
                <c:pt idx="17">
                  <c:v>54</c:v>
                </c:pt>
                <c:pt idx="18">
                  <c:v>57</c:v>
                </c:pt>
                <c:pt idx="19">
                  <c:v>60</c:v>
                </c:pt>
                <c:pt idx="20">
                  <c:v>63</c:v>
                </c:pt>
                <c:pt idx="21">
                  <c:v>66</c:v>
                </c:pt>
                <c:pt idx="22">
                  <c:v>69</c:v>
                </c:pt>
                <c:pt idx="23">
                  <c:v>72</c:v>
                </c:pt>
                <c:pt idx="24">
                  <c:v>75</c:v>
                </c:pt>
                <c:pt idx="25">
                  <c:v>78</c:v>
                </c:pt>
                <c:pt idx="26">
                  <c:v>81</c:v>
                </c:pt>
                <c:pt idx="27">
                  <c:v>84</c:v>
                </c:pt>
                <c:pt idx="28">
                  <c:v>87</c:v>
                </c:pt>
                <c:pt idx="29">
                  <c:v>90</c:v>
                </c:pt>
                <c:pt idx="30">
                  <c:v>93</c:v>
                </c:pt>
                <c:pt idx="31">
                  <c:v>96</c:v>
                </c:pt>
                <c:pt idx="32">
                  <c:v>99</c:v>
                </c:pt>
                <c:pt idx="33">
                  <c:v>102</c:v>
                </c:pt>
                <c:pt idx="34">
                  <c:v>105</c:v>
                </c:pt>
                <c:pt idx="35">
                  <c:v>108</c:v>
                </c:pt>
                <c:pt idx="36">
                  <c:v>111</c:v>
                </c:pt>
                <c:pt idx="37">
                  <c:v>114</c:v>
                </c:pt>
                <c:pt idx="38">
                  <c:v>117</c:v>
                </c:pt>
                <c:pt idx="39">
                  <c:v>120</c:v>
                </c:pt>
                <c:pt idx="40">
                  <c:v>123</c:v>
                </c:pt>
                <c:pt idx="41">
                  <c:v>126</c:v>
                </c:pt>
                <c:pt idx="42">
                  <c:v>129</c:v>
                </c:pt>
                <c:pt idx="43">
                  <c:v>132</c:v>
                </c:pt>
                <c:pt idx="44">
                  <c:v>135</c:v>
                </c:pt>
              </c:numCache>
            </c:numRef>
          </c:xVal>
          <c:yVal>
            <c:numRef>
              <c:f>Sheet1!$M$142:$M$186</c:f>
              <c:numCache>
                <c:formatCode>0</c:formatCode>
                <c:ptCount val="45"/>
                <c:pt idx="0">
                  <c:v>92.745140000000006</c:v>
                </c:pt>
                <c:pt idx="1">
                  <c:v>101.72539999999999</c:v>
                </c:pt>
                <c:pt idx="2">
                  <c:v>101.82380000000001</c:v>
                </c:pt>
                <c:pt idx="3">
                  <c:v>103.82089999999999</c:v>
                </c:pt>
                <c:pt idx="4">
                  <c:v>104.1549</c:v>
                </c:pt>
                <c:pt idx="5">
                  <c:v>103.9325</c:v>
                </c:pt>
                <c:pt idx="6">
                  <c:v>103.79520000000001</c:v>
                </c:pt>
                <c:pt idx="7">
                  <c:v>103.79989999999999</c:v>
                </c:pt>
                <c:pt idx="8">
                  <c:v>104.27250000000001</c:v>
                </c:pt>
                <c:pt idx="9">
                  <c:v>102.91629999999999</c:v>
                </c:pt>
                <c:pt idx="10">
                  <c:v>100.5085</c:v>
                </c:pt>
                <c:pt idx="11">
                  <c:v>99.919879999999992</c:v>
                </c:pt>
                <c:pt idx="12">
                  <c:v>99.578420000000008</c:v>
                </c:pt>
                <c:pt idx="13">
                  <c:v>99.091800000000006</c:v>
                </c:pt>
                <c:pt idx="14">
                  <c:v>98.439210000000003</c:v>
                </c:pt>
                <c:pt idx="15">
                  <c:v>97.210470000000001</c:v>
                </c:pt>
                <c:pt idx="16">
                  <c:v>96.373260000000002</c:v>
                </c:pt>
                <c:pt idx="17">
                  <c:v>96.092660000000009</c:v>
                </c:pt>
                <c:pt idx="18">
                  <c:v>95.476790000000008</c:v>
                </c:pt>
                <c:pt idx="19">
                  <c:v>95.006910000000005</c:v>
                </c:pt>
                <c:pt idx="20">
                  <c:v>93.660740000000004</c:v>
                </c:pt>
                <c:pt idx="21">
                  <c:v>94.691580000000002</c:v>
                </c:pt>
                <c:pt idx="22">
                  <c:v>93.870740000000012</c:v>
                </c:pt>
                <c:pt idx="23">
                  <c:v>94.664460000000005</c:v>
                </c:pt>
                <c:pt idx="24">
                  <c:v>93.355410000000006</c:v>
                </c:pt>
                <c:pt idx="25">
                  <c:v>91.64376</c:v>
                </c:pt>
                <c:pt idx="26">
                  <c:v>91.460310000000007</c:v>
                </c:pt>
                <c:pt idx="27">
                  <c:v>90.561199999999999</c:v>
                </c:pt>
                <c:pt idx="28">
                  <c:v>88.617800000000003</c:v>
                </c:pt>
                <c:pt idx="29">
                  <c:v>89.176840000000013</c:v>
                </c:pt>
                <c:pt idx="30">
                  <c:v>86.840519999999998</c:v>
                </c:pt>
                <c:pt idx="31">
                  <c:v>87.760590000000008</c:v>
                </c:pt>
                <c:pt idx="32">
                  <c:v>85.635649999999998</c:v>
                </c:pt>
                <c:pt idx="33">
                  <c:v>81.466890000000006</c:v>
                </c:pt>
                <c:pt idx="34">
                  <c:v>81.1678</c:v>
                </c:pt>
                <c:pt idx="35">
                  <c:v>78.837990000000005</c:v>
                </c:pt>
                <c:pt idx="36">
                  <c:v>75.532319999999999</c:v>
                </c:pt>
                <c:pt idx="37">
                  <c:v>73.305180000000007</c:v>
                </c:pt>
                <c:pt idx="38">
                  <c:v>69.776039999999995</c:v>
                </c:pt>
                <c:pt idx="39">
                  <c:v>67.67662</c:v>
                </c:pt>
                <c:pt idx="40">
                  <c:v>65.145150000000001</c:v>
                </c:pt>
                <c:pt idx="41">
                  <c:v>61.666269999999997</c:v>
                </c:pt>
                <c:pt idx="42">
                  <c:v>56.300739999999998</c:v>
                </c:pt>
                <c:pt idx="43">
                  <c:v>49.735389999999995</c:v>
                </c:pt>
                <c:pt idx="44">
                  <c:v>39.60031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C30-B048-9C02-7826CF301CEB}"/>
            </c:ext>
          </c:extLst>
        </c:ser>
        <c:ser>
          <c:idx val="1"/>
          <c:order val="1"/>
          <c:tx>
            <c:v>Titanium</c:v>
          </c:tx>
          <c:spPr>
            <a:ln w="25400">
              <a:solidFill>
                <a:srgbClr val="009123"/>
              </a:solidFill>
            </a:ln>
          </c:spPr>
          <c:marker>
            <c:symbol val="square"/>
            <c:size val="4"/>
            <c:spPr>
              <a:solidFill>
                <a:srgbClr val="009123"/>
              </a:solidFill>
              <a:ln w="9525">
                <a:solidFill>
                  <a:srgbClr val="009123"/>
                </a:solidFill>
              </a:ln>
            </c:spPr>
          </c:marker>
          <c:xVal>
            <c:numRef>
              <c:f>Sheet1!$L$7:$L$51</c:f>
              <c:numCache>
                <c:formatCode>General</c:formatCode>
                <c:ptCount val="45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  <c:pt idx="10">
                  <c:v>33</c:v>
                </c:pt>
                <c:pt idx="11">
                  <c:v>36</c:v>
                </c:pt>
                <c:pt idx="12">
                  <c:v>39</c:v>
                </c:pt>
                <c:pt idx="13">
                  <c:v>42</c:v>
                </c:pt>
                <c:pt idx="14">
                  <c:v>45</c:v>
                </c:pt>
                <c:pt idx="15">
                  <c:v>48</c:v>
                </c:pt>
                <c:pt idx="16">
                  <c:v>51</c:v>
                </c:pt>
                <c:pt idx="17">
                  <c:v>54</c:v>
                </c:pt>
                <c:pt idx="18">
                  <c:v>57</c:v>
                </c:pt>
                <c:pt idx="19">
                  <c:v>60</c:v>
                </c:pt>
                <c:pt idx="20">
                  <c:v>63</c:v>
                </c:pt>
                <c:pt idx="21">
                  <c:v>66</c:v>
                </c:pt>
                <c:pt idx="22">
                  <c:v>69</c:v>
                </c:pt>
                <c:pt idx="23">
                  <c:v>72</c:v>
                </c:pt>
                <c:pt idx="24">
                  <c:v>75</c:v>
                </c:pt>
                <c:pt idx="25">
                  <c:v>78</c:v>
                </c:pt>
                <c:pt idx="26">
                  <c:v>81</c:v>
                </c:pt>
                <c:pt idx="27">
                  <c:v>84</c:v>
                </c:pt>
                <c:pt idx="28">
                  <c:v>87</c:v>
                </c:pt>
                <c:pt idx="29">
                  <c:v>90</c:v>
                </c:pt>
                <c:pt idx="30">
                  <c:v>93</c:v>
                </c:pt>
                <c:pt idx="31">
                  <c:v>96</c:v>
                </c:pt>
                <c:pt idx="32">
                  <c:v>99</c:v>
                </c:pt>
                <c:pt idx="33">
                  <c:v>102</c:v>
                </c:pt>
                <c:pt idx="34">
                  <c:v>105</c:v>
                </c:pt>
                <c:pt idx="35">
                  <c:v>108</c:v>
                </c:pt>
                <c:pt idx="36">
                  <c:v>111</c:v>
                </c:pt>
                <c:pt idx="37">
                  <c:v>114</c:v>
                </c:pt>
                <c:pt idx="38">
                  <c:v>117</c:v>
                </c:pt>
                <c:pt idx="39">
                  <c:v>120</c:v>
                </c:pt>
                <c:pt idx="40">
                  <c:v>123</c:v>
                </c:pt>
                <c:pt idx="41">
                  <c:v>126</c:v>
                </c:pt>
                <c:pt idx="42">
                  <c:v>129</c:v>
                </c:pt>
                <c:pt idx="43">
                  <c:v>132</c:v>
                </c:pt>
                <c:pt idx="44">
                  <c:v>135</c:v>
                </c:pt>
              </c:numCache>
            </c:numRef>
          </c:xVal>
          <c:yVal>
            <c:numRef>
              <c:f>Sheet1!$M$97:$M$141</c:f>
              <c:numCache>
                <c:formatCode>0</c:formatCode>
                <c:ptCount val="45"/>
                <c:pt idx="0">
                  <c:v>17.235490000000002</c:v>
                </c:pt>
                <c:pt idx="1">
                  <c:v>80.999170000000007</c:v>
                </c:pt>
                <c:pt idx="2">
                  <c:v>85.520060000000001</c:v>
                </c:pt>
                <c:pt idx="3">
                  <c:v>83.122140000000002</c:v>
                </c:pt>
                <c:pt idx="4">
                  <c:v>81.905270000000002</c:v>
                </c:pt>
                <c:pt idx="5">
                  <c:v>81.429389999999998</c:v>
                </c:pt>
                <c:pt idx="6">
                  <c:v>84.347030000000004</c:v>
                </c:pt>
                <c:pt idx="7">
                  <c:v>84.400469999999999</c:v>
                </c:pt>
                <c:pt idx="8">
                  <c:v>83.633129999999994</c:v>
                </c:pt>
                <c:pt idx="9">
                  <c:v>81.513689999999997</c:v>
                </c:pt>
                <c:pt idx="10">
                  <c:v>80.340019999999996</c:v>
                </c:pt>
                <c:pt idx="11">
                  <c:v>80.62088</c:v>
                </c:pt>
                <c:pt idx="12">
                  <c:v>79.501720000000006</c:v>
                </c:pt>
                <c:pt idx="13">
                  <c:v>79.1327</c:v>
                </c:pt>
                <c:pt idx="14">
                  <c:v>78.294940000000011</c:v>
                </c:pt>
                <c:pt idx="15">
                  <c:v>77.424260000000004</c:v>
                </c:pt>
                <c:pt idx="16">
                  <c:v>77.146450000000002</c:v>
                </c:pt>
                <c:pt idx="17">
                  <c:v>77.335710000000006</c:v>
                </c:pt>
                <c:pt idx="18">
                  <c:v>76.240800000000007</c:v>
                </c:pt>
                <c:pt idx="19">
                  <c:v>76.615989999999996</c:v>
                </c:pt>
                <c:pt idx="20">
                  <c:v>75.069769999999991</c:v>
                </c:pt>
                <c:pt idx="21">
                  <c:v>74.198560000000001</c:v>
                </c:pt>
                <c:pt idx="22">
                  <c:v>73.154929999999993</c:v>
                </c:pt>
                <c:pt idx="23">
                  <c:v>73.801500000000004</c:v>
                </c:pt>
                <c:pt idx="24">
                  <c:v>72.99615</c:v>
                </c:pt>
                <c:pt idx="25">
                  <c:v>72.206289999999996</c:v>
                </c:pt>
                <c:pt idx="26">
                  <c:v>71.342700000000008</c:v>
                </c:pt>
                <c:pt idx="27">
                  <c:v>71.835350000000005</c:v>
                </c:pt>
                <c:pt idx="28">
                  <c:v>70.215699999999998</c:v>
                </c:pt>
                <c:pt idx="29">
                  <c:v>70.224230000000006</c:v>
                </c:pt>
                <c:pt idx="30">
                  <c:v>69.646000000000001</c:v>
                </c:pt>
                <c:pt idx="31">
                  <c:v>69.275779999999997</c:v>
                </c:pt>
                <c:pt idx="32">
                  <c:v>68.76585</c:v>
                </c:pt>
                <c:pt idx="33">
                  <c:v>67.118160000000003</c:v>
                </c:pt>
                <c:pt idx="34">
                  <c:v>66.106849999999994</c:v>
                </c:pt>
                <c:pt idx="35">
                  <c:v>64.88888</c:v>
                </c:pt>
                <c:pt idx="36">
                  <c:v>64.395250000000004</c:v>
                </c:pt>
                <c:pt idx="37">
                  <c:v>65.054600000000008</c:v>
                </c:pt>
                <c:pt idx="38">
                  <c:v>64.03434</c:v>
                </c:pt>
                <c:pt idx="39">
                  <c:v>64.060119999999998</c:v>
                </c:pt>
                <c:pt idx="40">
                  <c:v>63.294150000000002</c:v>
                </c:pt>
                <c:pt idx="41">
                  <c:v>62.966679999999997</c:v>
                </c:pt>
                <c:pt idx="42">
                  <c:v>62.46555</c:v>
                </c:pt>
                <c:pt idx="43">
                  <c:v>61.868270000000003</c:v>
                </c:pt>
                <c:pt idx="44">
                  <c:v>61.658769999999997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C30-B048-9C02-7826CF301CEB}"/>
            </c:ext>
          </c:extLst>
        </c:ser>
        <c:ser>
          <c:idx val="3"/>
          <c:order val="2"/>
          <c:tx>
            <c:v>Aluminum</c:v>
          </c:tx>
          <c:spPr>
            <a:ln w="25400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triangle"/>
            <c:size val="4"/>
            <c:spPr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c:spPr>
          </c:marker>
          <c:xVal>
            <c:numRef>
              <c:f>Sheet1!$L$7:$L$51</c:f>
              <c:numCache>
                <c:formatCode>General</c:formatCode>
                <c:ptCount val="45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  <c:pt idx="10">
                  <c:v>33</c:v>
                </c:pt>
                <c:pt idx="11">
                  <c:v>36</c:v>
                </c:pt>
                <c:pt idx="12">
                  <c:v>39</c:v>
                </c:pt>
                <c:pt idx="13">
                  <c:v>42</c:v>
                </c:pt>
                <c:pt idx="14">
                  <c:v>45</c:v>
                </c:pt>
                <c:pt idx="15">
                  <c:v>48</c:v>
                </c:pt>
                <c:pt idx="16">
                  <c:v>51</c:v>
                </c:pt>
                <c:pt idx="17">
                  <c:v>54</c:v>
                </c:pt>
                <c:pt idx="18">
                  <c:v>57</c:v>
                </c:pt>
                <c:pt idx="19">
                  <c:v>60</c:v>
                </c:pt>
                <c:pt idx="20">
                  <c:v>63</c:v>
                </c:pt>
                <c:pt idx="21">
                  <c:v>66</c:v>
                </c:pt>
                <c:pt idx="22">
                  <c:v>69</c:v>
                </c:pt>
                <c:pt idx="23">
                  <c:v>72</c:v>
                </c:pt>
                <c:pt idx="24">
                  <c:v>75</c:v>
                </c:pt>
                <c:pt idx="25">
                  <c:v>78</c:v>
                </c:pt>
                <c:pt idx="26">
                  <c:v>81</c:v>
                </c:pt>
                <c:pt idx="27">
                  <c:v>84</c:v>
                </c:pt>
                <c:pt idx="28">
                  <c:v>87</c:v>
                </c:pt>
                <c:pt idx="29">
                  <c:v>90</c:v>
                </c:pt>
                <c:pt idx="30">
                  <c:v>93</c:v>
                </c:pt>
                <c:pt idx="31">
                  <c:v>96</c:v>
                </c:pt>
                <c:pt idx="32">
                  <c:v>99</c:v>
                </c:pt>
                <c:pt idx="33">
                  <c:v>102</c:v>
                </c:pt>
                <c:pt idx="34">
                  <c:v>105</c:v>
                </c:pt>
                <c:pt idx="35">
                  <c:v>108</c:v>
                </c:pt>
                <c:pt idx="36">
                  <c:v>111</c:v>
                </c:pt>
                <c:pt idx="37">
                  <c:v>114</c:v>
                </c:pt>
                <c:pt idx="38">
                  <c:v>117</c:v>
                </c:pt>
                <c:pt idx="39">
                  <c:v>120</c:v>
                </c:pt>
                <c:pt idx="40">
                  <c:v>123</c:v>
                </c:pt>
                <c:pt idx="41">
                  <c:v>126</c:v>
                </c:pt>
                <c:pt idx="42">
                  <c:v>129</c:v>
                </c:pt>
                <c:pt idx="43">
                  <c:v>132</c:v>
                </c:pt>
                <c:pt idx="44">
                  <c:v>135</c:v>
                </c:pt>
              </c:numCache>
            </c:numRef>
          </c:xVal>
          <c:yVal>
            <c:numRef>
              <c:f>Sheet1!$M$232:$M$276</c:f>
              <c:numCache>
                <c:formatCode>0</c:formatCode>
                <c:ptCount val="45"/>
                <c:pt idx="0">
                  <c:v>74.316609999999997</c:v>
                </c:pt>
                <c:pt idx="1">
                  <c:v>78.024450000000002</c:v>
                </c:pt>
                <c:pt idx="2">
                  <c:v>72.553070000000005</c:v>
                </c:pt>
                <c:pt idx="3">
                  <c:v>69.151949999999999</c:v>
                </c:pt>
                <c:pt idx="4">
                  <c:v>67.15579000000001</c:v>
                </c:pt>
                <c:pt idx="5">
                  <c:v>67.242459999999994</c:v>
                </c:pt>
                <c:pt idx="6">
                  <c:v>63.649879999999996</c:v>
                </c:pt>
                <c:pt idx="7">
                  <c:v>62.48274</c:v>
                </c:pt>
                <c:pt idx="8">
                  <c:v>66.028680000000008</c:v>
                </c:pt>
                <c:pt idx="9">
                  <c:v>66.277479999999997</c:v>
                </c:pt>
                <c:pt idx="10">
                  <c:v>62.614560000000004</c:v>
                </c:pt>
                <c:pt idx="11">
                  <c:v>62.708840000000002</c:v>
                </c:pt>
                <c:pt idx="12">
                  <c:v>59.683030000000002</c:v>
                </c:pt>
                <c:pt idx="13">
                  <c:v>57.683689999999999</c:v>
                </c:pt>
                <c:pt idx="14">
                  <c:v>55.908049999999996</c:v>
                </c:pt>
                <c:pt idx="15">
                  <c:v>54.764110000000002</c:v>
                </c:pt>
                <c:pt idx="16">
                  <c:v>55.099889999999995</c:v>
                </c:pt>
                <c:pt idx="17">
                  <c:v>55.410980000000002</c:v>
                </c:pt>
                <c:pt idx="18">
                  <c:v>52.72974</c:v>
                </c:pt>
                <c:pt idx="19">
                  <c:v>52.244580000000006</c:v>
                </c:pt>
                <c:pt idx="20">
                  <c:v>49.188650000000003</c:v>
                </c:pt>
                <c:pt idx="21">
                  <c:v>50.078769999999999</c:v>
                </c:pt>
                <c:pt idx="22">
                  <c:v>47.25994</c:v>
                </c:pt>
                <c:pt idx="23">
                  <c:v>45.319050000000004</c:v>
                </c:pt>
                <c:pt idx="24">
                  <c:v>42.126840000000001</c:v>
                </c:pt>
                <c:pt idx="25">
                  <c:v>41.283520000000003</c:v>
                </c:pt>
                <c:pt idx="26">
                  <c:v>40.421300000000002</c:v>
                </c:pt>
                <c:pt idx="27">
                  <c:v>39.757079999999995</c:v>
                </c:pt>
                <c:pt idx="28">
                  <c:v>37.854959999999998</c:v>
                </c:pt>
                <c:pt idx="29">
                  <c:v>35.015970000000003</c:v>
                </c:pt>
                <c:pt idx="30">
                  <c:v>36.067099999999996</c:v>
                </c:pt>
                <c:pt idx="31">
                  <c:v>38.497909999999997</c:v>
                </c:pt>
                <c:pt idx="32">
                  <c:v>35.165749999999996</c:v>
                </c:pt>
                <c:pt idx="33">
                  <c:v>35.703040000000001</c:v>
                </c:pt>
                <c:pt idx="34">
                  <c:v>33.59637</c:v>
                </c:pt>
                <c:pt idx="35">
                  <c:v>35.575070000000004</c:v>
                </c:pt>
                <c:pt idx="36">
                  <c:v>39.206499999999998</c:v>
                </c:pt>
                <c:pt idx="37">
                  <c:v>43.605649999999997</c:v>
                </c:pt>
                <c:pt idx="38">
                  <c:v>37.501399999999997</c:v>
                </c:pt>
                <c:pt idx="39">
                  <c:v>29.093690000000002</c:v>
                </c:pt>
                <c:pt idx="40">
                  <c:v>26.35324</c:v>
                </c:pt>
                <c:pt idx="41">
                  <c:v>24.755839999999999</c:v>
                </c:pt>
                <c:pt idx="42">
                  <c:v>22.451879999999999</c:v>
                </c:pt>
                <c:pt idx="43">
                  <c:v>26.170729999999999</c:v>
                </c:pt>
                <c:pt idx="44">
                  <c:v>23.48901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C30-B048-9C02-7826CF301CEB}"/>
            </c:ext>
          </c:extLst>
        </c:ser>
        <c:ser>
          <c:idx val="4"/>
          <c:order val="3"/>
          <c:tx>
            <c:v>Iron</c:v>
          </c:tx>
          <c:spPr>
            <a:ln w="25400">
              <a:solidFill>
                <a:srgbClr val="C00000"/>
              </a:solidFill>
            </a:ln>
          </c:spPr>
          <c:marker>
            <c:symbol val="circle"/>
            <c:size val="4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xVal>
            <c:numRef>
              <c:f>Sheet1!$L$7:$L$51</c:f>
              <c:numCache>
                <c:formatCode>General</c:formatCode>
                <c:ptCount val="45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  <c:pt idx="10">
                  <c:v>33</c:v>
                </c:pt>
                <c:pt idx="11">
                  <c:v>36</c:v>
                </c:pt>
                <c:pt idx="12">
                  <c:v>39</c:v>
                </c:pt>
                <c:pt idx="13">
                  <c:v>42</c:v>
                </c:pt>
                <c:pt idx="14">
                  <c:v>45</c:v>
                </c:pt>
                <c:pt idx="15">
                  <c:v>48</c:v>
                </c:pt>
                <c:pt idx="16">
                  <c:v>51</c:v>
                </c:pt>
                <c:pt idx="17">
                  <c:v>54</c:v>
                </c:pt>
                <c:pt idx="18">
                  <c:v>57</c:v>
                </c:pt>
                <c:pt idx="19">
                  <c:v>60</c:v>
                </c:pt>
                <c:pt idx="20">
                  <c:v>63</c:v>
                </c:pt>
                <c:pt idx="21">
                  <c:v>66</c:v>
                </c:pt>
                <c:pt idx="22">
                  <c:v>69</c:v>
                </c:pt>
                <c:pt idx="23">
                  <c:v>72</c:v>
                </c:pt>
                <c:pt idx="24">
                  <c:v>75</c:v>
                </c:pt>
                <c:pt idx="25">
                  <c:v>78</c:v>
                </c:pt>
                <c:pt idx="26">
                  <c:v>81</c:v>
                </c:pt>
                <c:pt idx="27">
                  <c:v>84</c:v>
                </c:pt>
                <c:pt idx="28">
                  <c:v>87</c:v>
                </c:pt>
                <c:pt idx="29">
                  <c:v>90</c:v>
                </c:pt>
                <c:pt idx="30">
                  <c:v>93</c:v>
                </c:pt>
                <c:pt idx="31">
                  <c:v>96</c:v>
                </c:pt>
                <c:pt idx="32">
                  <c:v>99</c:v>
                </c:pt>
                <c:pt idx="33">
                  <c:v>102</c:v>
                </c:pt>
                <c:pt idx="34">
                  <c:v>105</c:v>
                </c:pt>
                <c:pt idx="35">
                  <c:v>108</c:v>
                </c:pt>
                <c:pt idx="36">
                  <c:v>111</c:v>
                </c:pt>
                <c:pt idx="37">
                  <c:v>114</c:v>
                </c:pt>
                <c:pt idx="38">
                  <c:v>117</c:v>
                </c:pt>
                <c:pt idx="39">
                  <c:v>120</c:v>
                </c:pt>
                <c:pt idx="40">
                  <c:v>123</c:v>
                </c:pt>
                <c:pt idx="41">
                  <c:v>126</c:v>
                </c:pt>
                <c:pt idx="42">
                  <c:v>129</c:v>
                </c:pt>
                <c:pt idx="43">
                  <c:v>132</c:v>
                </c:pt>
                <c:pt idx="44">
                  <c:v>135</c:v>
                </c:pt>
              </c:numCache>
            </c:numRef>
          </c:xVal>
          <c:yVal>
            <c:numRef>
              <c:f>Sheet1!$M$52:$M$96</c:f>
              <c:numCache>
                <c:formatCode>0</c:formatCode>
                <c:ptCount val="45"/>
                <c:pt idx="0">
                  <c:v>70.084250000000011</c:v>
                </c:pt>
                <c:pt idx="1">
                  <c:v>73.419229999999999</c:v>
                </c:pt>
                <c:pt idx="2">
                  <c:v>73.113420000000005</c:v>
                </c:pt>
                <c:pt idx="3">
                  <c:v>70.969030000000004</c:v>
                </c:pt>
                <c:pt idx="4">
                  <c:v>69.364930000000001</c:v>
                </c:pt>
                <c:pt idx="5">
                  <c:v>62.196309999999997</c:v>
                </c:pt>
                <c:pt idx="6">
                  <c:v>60.92174</c:v>
                </c:pt>
                <c:pt idx="7">
                  <c:v>62.635770000000001</c:v>
                </c:pt>
                <c:pt idx="8">
                  <c:v>63.200289999999995</c:v>
                </c:pt>
                <c:pt idx="9">
                  <c:v>63.154450000000004</c:v>
                </c:pt>
                <c:pt idx="10">
                  <c:v>63.983260000000008</c:v>
                </c:pt>
                <c:pt idx="11">
                  <c:v>63.119889999999998</c:v>
                </c:pt>
                <c:pt idx="12">
                  <c:v>64.09187</c:v>
                </c:pt>
                <c:pt idx="13">
                  <c:v>63.911029999999997</c:v>
                </c:pt>
                <c:pt idx="14">
                  <c:v>63.714700000000001</c:v>
                </c:pt>
                <c:pt idx="15">
                  <c:v>63.482699999999994</c:v>
                </c:pt>
                <c:pt idx="16">
                  <c:v>63.679709999999993</c:v>
                </c:pt>
                <c:pt idx="17">
                  <c:v>64.645600000000002</c:v>
                </c:pt>
                <c:pt idx="18">
                  <c:v>64.790989999999994</c:v>
                </c:pt>
                <c:pt idx="19">
                  <c:v>66.243449999999996</c:v>
                </c:pt>
                <c:pt idx="20">
                  <c:v>64.457819999999998</c:v>
                </c:pt>
                <c:pt idx="21">
                  <c:v>64.223510000000005</c:v>
                </c:pt>
                <c:pt idx="22">
                  <c:v>63.584989999999998</c:v>
                </c:pt>
                <c:pt idx="23">
                  <c:v>63.904020000000003</c:v>
                </c:pt>
                <c:pt idx="24">
                  <c:v>63.129329999999996</c:v>
                </c:pt>
                <c:pt idx="25">
                  <c:v>61.804079999999999</c:v>
                </c:pt>
                <c:pt idx="26">
                  <c:v>61.122020000000006</c:v>
                </c:pt>
                <c:pt idx="27">
                  <c:v>61.264659999999992</c:v>
                </c:pt>
                <c:pt idx="28">
                  <c:v>59.547710000000002</c:v>
                </c:pt>
                <c:pt idx="29">
                  <c:v>58.920119999999997</c:v>
                </c:pt>
                <c:pt idx="30">
                  <c:v>57.654700000000005</c:v>
                </c:pt>
                <c:pt idx="31">
                  <c:v>57.291170000000001</c:v>
                </c:pt>
                <c:pt idx="32">
                  <c:v>57.100540000000002</c:v>
                </c:pt>
                <c:pt idx="33">
                  <c:v>55.095019999999998</c:v>
                </c:pt>
                <c:pt idx="34">
                  <c:v>55.307959999999994</c:v>
                </c:pt>
                <c:pt idx="35">
                  <c:v>53.672070000000005</c:v>
                </c:pt>
                <c:pt idx="36">
                  <c:v>53.095369999999996</c:v>
                </c:pt>
                <c:pt idx="37">
                  <c:v>52.925080000000001</c:v>
                </c:pt>
                <c:pt idx="38">
                  <c:v>51.661320000000003</c:v>
                </c:pt>
                <c:pt idx="39">
                  <c:v>52.491160000000001</c:v>
                </c:pt>
                <c:pt idx="40">
                  <c:v>51.73095</c:v>
                </c:pt>
                <c:pt idx="41">
                  <c:v>50.208159999999999</c:v>
                </c:pt>
                <c:pt idx="42">
                  <c:v>49.208570000000002</c:v>
                </c:pt>
                <c:pt idx="43">
                  <c:v>49.621740000000003</c:v>
                </c:pt>
                <c:pt idx="44">
                  <c:v>48.225079999999998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C30-B048-9C02-7826CF301CEB}"/>
            </c:ext>
          </c:extLst>
        </c:ser>
        <c:ser>
          <c:idx val="5"/>
          <c:order val="4"/>
          <c:tx>
            <c:v>Copper</c:v>
          </c:tx>
          <c:spPr>
            <a:ln w="25400">
              <a:solidFill>
                <a:srgbClr val="FF9D00"/>
              </a:solidFill>
            </a:ln>
          </c:spPr>
          <c:marker>
            <c:symbol val="circle"/>
            <c:size val="4"/>
            <c:spPr>
              <a:solidFill>
                <a:srgbClr val="FF9D00"/>
              </a:solidFill>
              <a:ln>
                <a:solidFill>
                  <a:srgbClr val="FF9D00"/>
                </a:solidFill>
              </a:ln>
            </c:spPr>
          </c:marker>
          <c:xVal>
            <c:numRef>
              <c:f>Sheet1!$L$7:$L$51</c:f>
              <c:numCache>
                <c:formatCode>General</c:formatCode>
                <c:ptCount val="45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  <c:pt idx="10">
                  <c:v>33</c:v>
                </c:pt>
                <c:pt idx="11">
                  <c:v>36</c:v>
                </c:pt>
                <c:pt idx="12">
                  <c:v>39</c:v>
                </c:pt>
                <c:pt idx="13">
                  <c:v>42</c:v>
                </c:pt>
                <c:pt idx="14">
                  <c:v>45</c:v>
                </c:pt>
                <c:pt idx="15">
                  <c:v>48</c:v>
                </c:pt>
                <c:pt idx="16">
                  <c:v>51</c:v>
                </c:pt>
                <c:pt idx="17">
                  <c:v>54</c:v>
                </c:pt>
                <c:pt idx="18">
                  <c:v>57</c:v>
                </c:pt>
                <c:pt idx="19">
                  <c:v>60</c:v>
                </c:pt>
                <c:pt idx="20">
                  <c:v>63</c:v>
                </c:pt>
                <c:pt idx="21">
                  <c:v>66</c:v>
                </c:pt>
                <c:pt idx="22">
                  <c:v>69</c:v>
                </c:pt>
                <c:pt idx="23">
                  <c:v>72</c:v>
                </c:pt>
                <c:pt idx="24">
                  <c:v>75</c:v>
                </c:pt>
                <c:pt idx="25">
                  <c:v>78</c:v>
                </c:pt>
                <c:pt idx="26">
                  <c:v>81</c:v>
                </c:pt>
                <c:pt idx="27">
                  <c:v>84</c:v>
                </c:pt>
                <c:pt idx="28">
                  <c:v>87</c:v>
                </c:pt>
                <c:pt idx="29">
                  <c:v>90</c:v>
                </c:pt>
                <c:pt idx="30">
                  <c:v>93</c:v>
                </c:pt>
                <c:pt idx="31">
                  <c:v>96</c:v>
                </c:pt>
                <c:pt idx="32">
                  <c:v>99</c:v>
                </c:pt>
                <c:pt idx="33">
                  <c:v>102</c:v>
                </c:pt>
                <c:pt idx="34">
                  <c:v>105</c:v>
                </c:pt>
                <c:pt idx="35">
                  <c:v>108</c:v>
                </c:pt>
                <c:pt idx="36">
                  <c:v>111</c:v>
                </c:pt>
                <c:pt idx="37">
                  <c:v>114</c:v>
                </c:pt>
                <c:pt idx="38">
                  <c:v>117</c:v>
                </c:pt>
                <c:pt idx="39">
                  <c:v>120</c:v>
                </c:pt>
                <c:pt idx="40">
                  <c:v>123</c:v>
                </c:pt>
                <c:pt idx="41">
                  <c:v>126</c:v>
                </c:pt>
                <c:pt idx="42">
                  <c:v>129</c:v>
                </c:pt>
                <c:pt idx="43">
                  <c:v>132</c:v>
                </c:pt>
                <c:pt idx="44">
                  <c:v>135</c:v>
                </c:pt>
              </c:numCache>
            </c:numRef>
          </c:xVal>
          <c:yVal>
            <c:numRef>
              <c:f>Sheet1!$M$7:$M$51</c:f>
              <c:numCache>
                <c:formatCode>0</c:formatCode>
                <c:ptCount val="45"/>
                <c:pt idx="0">
                  <c:v>48.129169999999995</c:v>
                </c:pt>
                <c:pt idx="1">
                  <c:v>54.667349999999999</c:v>
                </c:pt>
                <c:pt idx="2">
                  <c:v>53.852800000000002</c:v>
                </c:pt>
                <c:pt idx="3">
                  <c:v>52.241840000000003</c:v>
                </c:pt>
                <c:pt idx="4">
                  <c:v>48.364720000000005</c:v>
                </c:pt>
                <c:pt idx="5">
                  <c:v>45.785599999999995</c:v>
                </c:pt>
                <c:pt idx="6">
                  <c:v>45.479840000000003</c:v>
                </c:pt>
                <c:pt idx="7">
                  <c:v>42.346070000000005</c:v>
                </c:pt>
                <c:pt idx="8">
                  <c:v>40.6995</c:v>
                </c:pt>
                <c:pt idx="9">
                  <c:v>39.052250000000001</c:v>
                </c:pt>
                <c:pt idx="10">
                  <c:v>37.64902</c:v>
                </c:pt>
                <c:pt idx="11">
                  <c:v>35.359879999999997</c:v>
                </c:pt>
                <c:pt idx="12">
                  <c:v>34.367190000000001</c:v>
                </c:pt>
                <c:pt idx="13">
                  <c:v>31.940880000000003</c:v>
                </c:pt>
                <c:pt idx="14">
                  <c:v>29.992819999999998</c:v>
                </c:pt>
                <c:pt idx="15">
                  <c:v>28.79992</c:v>
                </c:pt>
                <c:pt idx="16">
                  <c:v>27.848790000000001</c:v>
                </c:pt>
                <c:pt idx="17">
                  <c:v>26.316040000000001</c:v>
                </c:pt>
                <c:pt idx="18">
                  <c:v>26.733369999999997</c:v>
                </c:pt>
                <c:pt idx="19">
                  <c:v>25.76219</c:v>
                </c:pt>
                <c:pt idx="20">
                  <c:v>25.538080000000001</c:v>
                </c:pt>
                <c:pt idx="21">
                  <c:v>23.941520000000001</c:v>
                </c:pt>
                <c:pt idx="22">
                  <c:v>22.859080000000002</c:v>
                </c:pt>
                <c:pt idx="23">
                  <c:v>22.54964</c:v>
                </c:pt>
                <c:pt idx="24">
                  <c:v>21.22662</c:v>
                </c:pt>
                <c:pt idx="25">
                  <c:v>20.633319999999998</c:v>
                </c:pt>
                <c:pt idx="26">
                  <c:v>19.76885</c:v>
                </c:pt>
                <c:pt idx="27">
                  <c:v>18.084870000000002</c:v>
                </c:pt>
                <c:pt idx="28">
                  <c:v>16.99061</c:v>
                </c:pt>
                <c:pt idx="29">
                  <c:v>15.35605</c:v>
                </c:pt>
                <c:pt idx="30">
                  <c:v>14.70833</c:v>
                </c:pt>
                <c:pt idx="31">
                  <c:v>14.194470000000001</c:v>
                </c:pt>
                <c:pt idx="32">
                  <c:v>14.699489999999999</c:v>
                </c:pt>
                <c:pt idx="33">
                  <c:v>13.13978</c:v>
                </c:pt>
                <c:pt idx="34">
                  <c:v>13.592400000000001</c:v>
                </c:pt>
                <c:pt idx="35">
                  <c:v>11.63293</c:v>
                </c:pt>
                <c:pt idx="36">
                  <c:v>10.41113</c:v>
                </c:pt>
                <c:pt idx="37">
                  <c:v>10.84399</c:v>
                </c:pt>
                <c:pt idx="38">
                  <c:v>9.6540630000000007</c:v>
                </c:pt>
                <c:pt idx="39">
                  <c:v>10.231249999999999</c:v>
                </c:pt>
                <c:pt idx="40">
                  <c:v>9.3887489999999989</c:v>
                </c:pt>
                <c:pt idx="41">
                  <c:v>9.2074010000000008</c:v>
                </c:pt>
                <c:pt idx="42">
                  <c:v>8.3798759999999994</c:v>
                </c:pt>
                <c:pt idx="43">
                  <c:v>8.6546630000000011</c:v>
                </c:pt>
                <c:pt idx="44">
                  <c:v>8.4261520000000001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BC30-B048-9C02-7826CF301CEB}"/>
            </c:ext>
          </c:extLst>
        </c:ser>
        <c:ser>
          <c:idx val="6"/>
          <c:order val="5"/>
          <c:tx>
            <c:v>Molybdenum</c:v>
          </c:tx>
          <c:spPr>
            <a:ln w="25400">
              <a:solidFill>
                <a:schemeClr val="bg1">
                  <a:lumMod val="50000"/>
                </a:schemeClr>
              </a:solidFill>
            </a:ln>
          </c:spPr>
          <c:marker>
            <c:symbol val="circle"/>
            <c:size val="4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xVal>
            <c:numRef>
              <c:f>Sheet1!$L$7:$L$51</c:f>
              <c:numCache>
                <c:formatCode>General</c:formatCode>
                <c:ptCount val="45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  <c:pt idx="10">
                  <c:v>33</c:v>
                </c:pt>
                <c:pt idx="11">
                  <c:v>36</c:v>
                </c:pt>
                <c:pt idx="12">
                  <c:v>39</c:v>
                </c:pt>
                <c:pt idx="13">
                  <c:v>42</c:v>
                </c:pt>
                <c:pt idx="14">
                  <c:v>45</c:v>
                </c:pt>
                <c:pt idx="15">
                  <c:v>48</c:v>
                </c:pt>
                <c:pt idx="16">
                  <c:v>51</c:v>
                </c:pt>
                <c:pt idx="17">
                  <c:v>54</c:v>
                </c:pt>
                <c:pt idx="18">
                  <c:v>57</c:v>
                </c:pt>
                <c:pt idx="19">
                  <c:v>60</c:v>
                </c:pt>
                <c:pt idx="20">
                  <c:v>63</c:v>
                </c:pt>
                <c:pt idx="21">
                  <c:v>66</c:v>
                </c:pt>
                <c:pt idx="22">
                  <c:v>69</c:v>
                </c:pt>
                <c:pt idx="23">
                  <c:v>72</c:v>
                </c:pt>
                <c:pt idx="24">
                  <c:v>75</c:v>
                </c:pt>
                <c:pt idx="25">
                  <c:v>78</c:v>
                </c:pt>
                <c:pt idx="26">
                  <c:v>81</c:v>
                </c:pt>
                <c:pt idx="27">
                  <c:v>84</c:v>
                </c:pt>
                <c:pt idx="28">
                  <c:v>87</c:v>
                </c:pt>
                <c:pt idx="29">
                  <c:v>90</c:v>
                </c:pt>
                <c:pt idx="30">
                  <c:v>93</c:v>
                </c:pt>
                <c:pt idx="31">
                  <c:v>96</c:v>
                </c:pt>
                <c:pt idx="32">
                  <c:v>99</c:v>
                </c:pt>
                <c:pt idx="33">
                  <c:v>102</c:v>
                </c:pt>
                <c:pt idx="34">
                  <c:v>105</c:v>
                </c:pt>
                <c:pt idx="35">
                  <c:v>108</c:v>
                </c:pt>
                <c:pt idx="36">
                  <c:v>111</c:v>
                </c:pt>
                <c:pt idx="37">
                  <c:v>114</c:v>
                </c:pt>
                <c:pt idx="38">
                  <c:v>117</c:v>
                </c:pt>
                <c:pt idx="39">
                  <c:v>120</c:v>
                </c:pt>
                <c:pt idx="40">
                  <c:v>123</c:v>
                </c:pt>
                <c:pt idx="41">
                  <c:v>126</c:v>
                </c:pt>
                <c:pt idx="42">
                  <c:v>129</c:v>
                </c:pt>
                <c:pt idx="43">
                  <c:v>132</c:v>
                </c:pt>
                <c:pt idx="44">
                  <c:v>135</c:v>
                </c:pt>
              </c:numCache>
            </c:numRef>
          </c:xVal>
          <c:yVal>
            <c:numRef>
              <c:f>Sheet1!$M$367:$M$410</c:f>
              <c:numCache>
                <c:formatCode>0</c:formatCode>
                <c:ptCount val="44"/>
                <c:pt idx="0">
                  <c:v>68.470280000000002</c:v>
                </c:pt>
                <c:pt idx="1">
                  <c:v>74.208699999999993</c:v>
                </c:pt>
                <c:pt idx="2">
                  <c:v>70.796310000000005</c:v>
                </c:pt>
                <c:pt idx="3">
                  <c:v>63.656299999999995</c:v>
                </c:pt>
                <c:pt idx="4">
                  <c:v>58.223529999999997</c:v>
                </c:pt>
                <c:pt idx="5">
                  <c:v>58.876190000000001</c:v>
                </c:pt>
                <c:pt idx="6">
                  <c:v>57.056609999999999</c:v>
                </c:pt>
                <c:pt idx="7">
                  <c:v>54.533830000000002</c:v>
                </c:pt>
                <c:pt idx="8">
                  <c:v>52.290550000000003</c:v>
                </c:pt>
                <c:pt idx="9">
                  <c:v>50.902899999999995</c:v>
                </c:pt>
                <c:pt idx="10">
                  <c:v>46.641780000000004</c:v>
                </c:pt>
                <c:pt idx="11">
                  <c:v>39.219990000000003</c:v>
                </c:pt>
                <c:pt idx="12">
                  <c:v>39.173610000000004</c:v>
                </c:pt>
                <c:pt idx="13">
                  <c:v>40.582889999999999</c:v>
                </c:pt>
                <c:pt idx="14">
                  <c:v>39.799059999999997</c:v>
                </c:pt>
                <c:pt idx="15">
                  <c:v>39.636489999999995</c:v>
                </c:pt>
                <c:pt idx="16">
                  <c:v>36.691330000000001</c:v>
                </c:pt>
                <c:pt idx="17">
                  <c:v>33.897820000000003</c:v>
                </c:pt>
                <c:pt idx="18">
                  <c:v>33.845849999999999</c:v>
                </c:pt>
                <c:pt idx="19">
                  <c:v>33.658229999999996</c:v>
                </c:pt>
                <c:pt idx="20">
                  <c:v>34.330179999999999</c:v>
                </c:pt>
                <c:pt idx="21">
                  <c:v>33.677499999999995</c:v>
                </c:pt>
                <c:pt idx="22">
                  <c:v>32.39884</c:v>
                </c:pt>
                <c:pt idx="23">
                  <c:v>31.522810000000003</c:v>
                </c:pt>
                <c:pt idx="24">
                  <c:v>30.112590000000001</c:v>
                </c:pt>
                <c:pt idx="25">
                  <c:v>28.644950000000001</c:v>
                </c:pt>
                <c:pt idx="26">
                  <c:v>28.206520000000001</c:v>
                </c:pt>
                <c:pt idx="27">
                  <c:v>29.04731</c:v>
                </c:pt>
                <c:pt idx="28">
                  <c:v>28.547659999999997</c:v>
                </c:pt>
                <c:pt idx="29">
                  <c:v>27.817509999999999</c:v>
                </c:pt>
                <c:pt idx="30">
                  <c:v>25.044370000000001</c:v>
                </c:pt>
                <c:pt idx="31">
                  <c:v>25.67305</c:v>
                </c:pt>
                <c:pt idx="32">
                  <c:v>28.561510000000002</c:v>
                </c:pt>
                <c:pt idx="33">
                  <c:v>27.795279999999998</c:v>
                </c:pt>
                <c:pt idx="34">
                  <c:v>28.529599999999999</c:v>
                </c:pt>
                <c:pt idx="35">
                  <c:v>28.629569999999998</c:v>
                </c:pt>
                <c:pt idx="36">
                  <c:v>27.079610000000002</c:v>
                </c:pt>
                <c:pt idx="37">
                  <c:v>27.92388</c:v>
                </c:pt>
                <c:pt idx="38">
                  <c:v>27.304489999999998</c:v>
                </c:pt>
                <c:pt idx="39">
                  <c:v>26.639559999999999</c:v>
                </c:pt>
                <c:pt idx="40">
                  <c:v>28.233740000000001</c:v>
                </c:pt>
                <c:pt idx="41">
                  <c:v>28.045020000000001</c:v>
                </c:pt>
                <c:pt idx="42">
                  <c:v>27.229850000000003</c:v>
                </c:pt>
                <c:pt idx="43">
                  <c:v>26.643919999999998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BC30-B048-9C02-7826CF301CEB}"/>
            </c:ext>
          </c:extLst>
        </c:ser>
        <c:ser>
          <c:idx val="7"/>
          <c:order val="6"/>
          <c:tx>
            <c:v>Nickel</c:v>
          </c:tx>
          <c:spPr>
            <a:ln w="25400">
              <a:solidFill>
                <a:schemeClr val="accent5">
                  <a:lumMod val="40000"/>
                  <a:lumOff val="60000"/>
                </a:schemeClr>
              </a:solidFill>
            </a:ln>
          </c:spPr>
          <c:marker>
            <c:symbol val="x"/>
            <c:size val="4"/>
            <c:spPr>
              <a:noFill/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c:spPr>
          </c:marker>
          <c:xVal>
            <c:numRef>
              <c:f>Sheet1!$L$7:$L$51</c:f>
              <c:numCache>
                <c:formatCode>General</c:formatCode>
                <c:ptCount val="45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  <c:pt idx="10">
                  <c:v>33</c:v>
                </c:pt>
                <c:pt idx="11">
                  <c:v>36</c:v>
                </c:pt>
                <c:pt idx="12">
                  <c:v>39</c:v>
                </c:pt>
                <c:pt idx="13">
                  <c:v>42</c:v>
                </c:pt>
                <c:pt idx="14">
                  <c:v>45</c:v>
                </c:pt>
                <c:pt idx="15">
                  <c:v>48</c:v>
                </c:pt>
                <c:pt idx="16">
                  <c:v>51</c:v>
                </c:pt>
                <c:pt idx="17">
                  <c:v>54</c:v>
                </c:pt>
                <c:pt idx="18">
                  <c:v>57</c:v>
                </c:pt>
                <c:pt idx="19">
                  <c:v>60</c:v>
                </c:pt>
                <c:pt idx="20">
                  <c:v>63</c:v>
                </c:pt>
                <c:pt idx="21">
                  <c:v>66</c:v>
                </c:pt>
                <c:pt idx="22">
                  <c:v>69</c:v>
                </c:pt>
                <c:pt idx="23">
                  <c:v>72</c:v>
                </c:pt>
                <c:pt idx="24">
                  <c:v>75</c:v>
                </c:pt>
                <c:pt idx="25">
                  <c:v>78</c:v>
                </c:pt>
                <c:pt idx="26">
                  <c:v>81</c:v>
                </c:pt>
                <c:pt idx="27">
                  <c:v>84</c:v>
                </c:pt>
                <c:pt idx="28">
                  <c:v>87</c:v>
                </c:pt>
                <c:pt idx="29">
                  <c:v>90</c:v>
                </c:pt>
                <c:pt idx="30">
                  <c:v>93</c:v>
                </c:pt>
                <c:pt idx="31">
                  <c:v>96</c:v>
                </c:pt>
                <c:pt idx="32">
                  <c:v>99</c:v>
                </c:pt>
                <c:pt idx="33">
                  <c:v>102</c:v>
                </c:pt>
                <c:pt idx="34">
                  <c:v>105</c:v>
                </c:pt>
                <c:pt idx="35">
                  <c:v>108</c:v>
                </c:pt>
                <c:pt idx="36">
                  <c:v>111</c:v>
                </c:pt>
                <c:pt idx="37">
                  <c:v>114</c:v>
                </c:pt>
                <c:pt idx="38">
                  <c:v>117</c:v>
                </c:pt>
                <c:pt idx="39">
                  <c:v>120</c:v>
                </c:pt>
                <c:pt idx="40">
                  <c:v>123</c:v>
                </c:pt>
                <c:pt idx="41">
                  <c:v>126</c:v>
                </c:pt>
                <c:pt idx="42">
                  <c:v>129</c:v>
                </c:pt>
                <c:pt idx="43">
                  <c:v>132</c:v>
                </c:pt>
                <c:pt idx="44">
                  <c:v>135</c:v>
                </c:pt>
              </c:numCache>
            </c:numRef>
          </c:xVal>
          <c:yVal>
            <c:numRef>
              <c:f>Sheet1!$M$322:$M$366</c:f>
              <c:numCache>
                <c:formatCode>0</c:formatCode>
                <c:ptCount val="45"/>
                <c:pt idx="0">
                  <c:v>22.740259999999999</c:v>
                </c:pt>
                <c:pt idx="1">
                  <c:v>26.935960000000001</c:v>
                </c:pt>
                <c:pt idx="2">
                  <c:v>27.260800000000003</c:v>
                </c:pt>
                <c:pt idx="3">
                  <c:v>28.240919999999999</c:v>
                </c:pt>
                <c:pt idx="4">
                  <c:v>27.524190000000001</c:v>
                </c:pt>
                <c:pt idx="5">
                  <c:v>29.144279999999998</c:v>
                </c:pt>
                <c:pt idx="6">
                  <c:v>29.584750000000003</c:v>
                </c:pt>
                <c:pt idx="7">
                  <c:v>28.5367</c:v>
                </c:pt>
                <c:pt idx="8">
                  <c:v>27.102729999999998</c:v>
                </c:pt>
                <c:pt idx="9">
                  <c:v>27.13607</c:v>
                </c:pt>
                <c:pt idx="10">
                  <c:v>26.778479999999998</c:v>
                </c:pt>
                <c:pt idx="11">
                  <c:v>25.111499999999999</c:v>
                </c:pt>
                <c:pt idx="12">
                  <c:v>25.73648</c:v>
                </c:pt>
                <c:pt idx="13">
                  <c:v>24.958010000000002</c:v>
                </c:pt>
                <c:pt idx="14">
                  <c:v>25.04401</c:v>
                </c:pt>
                <c:pt idx="15">
                  <c:v>24.67446</c:v>
                </c:pt>
                <c:pt idx="16">
                  <c:v>23.285149999999998</c:v>
                </c:pt>
                <c:pt idx="17">
                  <c:v>23.239699999999999</c:v>
                </c:pt>
                <c:pt idx="18">
                  <c:v>23.832729999999998</c:v>
                </c:pt>
                <c:pt idx="19">
                  <c:v>23.378879999999999</c:v>
                </c:pt>
                <c:pt idx="20">
                  <c:v>22.404330000000002</c:v>
                </c:pt>
                <c:pt idx="21">
                  <c:v>22.15532</c:v>
                </c:pt>
                <c:pt idx="22">
                  <c:v>22.351739999999999</c:v>
                </c:pt>
                <c:pt idx="23">
                  <c:v>20.906110000000002</c:v>
                </c:pt>
                <c:pt idx="24">
                  <c:v>20.406670000000002</c:v>
                </c:pt>
                <c:pt idx="25">
                  <c:v>20.233649999999997</c:v>
                </c:pt>
                <c:pt idx="26">
                  <c:v>20.04271</c:v>
                </c:pt>
                <c:pt idx="27">
                  <c:v>20.246189999999999</c:v>
                </c:pt>
                <c:pt idx="28">
                  <c:v>19.159640000000003</c:v>
                </c:pt>
                <c:pt idx="29">
                  <c:v>18.572029999999998</c:v>
                </c:pt>
                <c:pt idx="30">
                  <c:v>18.38317</c:v>
                </c:pt>
                <c:pt idx="31">
                  <c:v>18.542490000000001</c:v>
                </c:pt>
                <c:pt idx="32">
                  <c:v>17.85632</c:v>
                </c:pt>
                <c:pt idx="33">
                  <c:v>17.685919999999999</c:v>
                </c:pt>
                <c:pt idx="34">
                  <c:v>17.113219999999998</c:v>
                </c:pt>
                <c:pt idx="35">
                  <c:v>17.773579999999999</c:v>
                </c:pt>
                <c:pt idx="36">
                  <c:v>17.260110000000001</c:v>
                </c:pt>
                <c:pt idx="37">
                  <c:v>17.11853</c:v>
                </c:pt>
                <c:pt idx="38">
                  <c:v>17.126850000000001</c:v>
                </c:pt>
                <c:pt idx="39">
                  <c:v>16.202280000000002</c:v>
                </c:pt>
                <c:pt idx="40">
                  <c:v>16.791119999999999</c:v>
                </c:pt>
                <c:pt idx="41">
                  <c:v>15.951749999999999</c:v>
                </c:pt>
                <c:pt idx="42">
                  <c:v>15.365410000000001</c:v>
                </c:pt>
                <c:pt idx="43">
                  <c:v>15.22845</c:v>
                </c:pt>
                <c:pt idx="44">
                  <c:v>15.062860000000001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BC30-B048-9C02-7826CF301C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043840"/>
        <c:axId val="129044992"/>
      </c:scatterChart>
      <c:valAx>
        <c:axId val="129043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dirty="0"/>
                  <a:t>Time (min)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29044992"/>
        <c:crosses val="autoZero"/>
        <c:crossBetween val="midCat"/>
      </c:valAx>
      <c:valAx>
        <c:axId val="129044992"/>
        <c:scaling>
          <c:orientation val="minMax"/>
          <c:max val="12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 baseline="0" dirty="0">
                    <a:effectLst/>
                  </a:rPr>
                  <a:t>Low Energy </a:t>
                </a:r>
                <a:r>
                  <a:rPr lang="en-US" sz="1800" b="1" i="0" baseline="30000" dirty="0">
                    <a:effectLst/>
                  </a:rPr>
                  <a:t>12</a:t>
                </a:r>
                <a:r>
                  <a:rPr lang="en-US" sz="1800" b="1" i="0" baseline="0" dirty="0">
                    <a:effectLst/>
                  </a:rPr>
                  <a:t>C Current (</a:t>
                </a:r>
                <a:r>
                  <a:rPr lang="el-GR" sz="1800" b="1" i="0" baseline="0" dirty="0">
                    <a:effectLst/>
                  </a:rPr>
                  <a:t>μ</a:t>
                </a:r>
                <a:r>
                  <a:rPr lang="en-US" sz="1800" b="1" i="0" baseline="0" dirty="0">
                    <a:effectLst/>
                  </a:rPr>
                  <a:t>A)</a:t>
                </a:r>
                <a:endParaRPr lang="en-US" b="1" dirty="0">
                  <a:effectLst/>
                </a:endParaRP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2904384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3284041013564902"/>
          <c:y val="2.5302107159478488E-5"/>
          <c:w val="0.16598977113842076"/>
          <c:h val="0.58026860716960504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307F68C-5158-6248-98ED-DC30D229627B}" type="datetimeFigureOut">
              <a:rPr lang="en-US" smtClean="0"/>
              <a:pPr/>
              <a:t>8/31/26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3D107154-71C4-C84E-9F7B-E5E2FA75E2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307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616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B055D-D382-A392-D230-6E84D914D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20B7C6-0B0C-3E24-78E3-EBC113EB88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05F842-8275-9200-89B0-35CD0E784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C081E-CBF4-CF9E-4D42-3F37104022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176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FAB20-A4F8-4289-3FA9-1D052B1AC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C649D-B801-0BCB-BC6E-92FF90ADF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ACB511-E52E-9F6B-77BF-65C542FCF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3167D-8428-5020-6335-493F2FC2B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26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9C309-3944-29AA-BEB2-47E5DC3AF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DE64EB-507A-756C-41C8-2EA788F806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406609-CD69-7295-66D7-F39965502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A969B2-1E50-9525-62C1-5DD17D158E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270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60841-678E-FD6F-F5AB-D1AEE26ED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AD571E-B5BF-47D1-E13F-754EFFE43B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134B22-2635-A80B-412A-A84B662D0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D84CB-8122-41E9-3103-2C37EEC89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9361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E4ABB-661A-25A9-AA91-EF60DE992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B6CE96-3A5B-A392-9E2E-6CAB66526A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FC61CA-853F-D334-DB1A-9B6027A38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111DD-79A0-391D-89A2-7F43B771B0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517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AF1F0-6C10-1C44-2F85-A8B2E7629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BE6342-7915-6956-FDC0-1822C76B0B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CE5283-C90C-7215-528C-299D428AD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9BA21-900F-BCE4-326A-09EDF3CA9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82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409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8EE08-0235-7896-A04C-092D33E4A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07C47C-56B9-71BB-2129-F652B58DDD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45BD5E-B3EF-E1CD-4385-A90FA0F30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AA28B-A870-0471-9221-4A2C39B44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96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B17FC-F937-1012-3EDE-678901C86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F74476-1937-1D1A-C3F0-FE14C96A9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668055-E19B-733B-6C49-AB7404847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FF5F0-FAEE-B1A0-CC2D-C7799E559D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23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AE501-1821-6D37-3F69-B7D3A5B81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F7E6C3-11F7-9522-7535-F0E36E43D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794419-C4CB-AC7A-604B-CDDFE16A6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2C99A-B8B7-D57F-D81A-DCF9D0CEC2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63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3C6EB-C949-DE02-EC00-67DF4C587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338FD6-C13C-B3F6-43A2-346C36B77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47373A-5A4B-E43B-2B7D-21646AA613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E99F3-18D6-3035-B404-A53BCB4072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781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F3FF9-FC08-559D-CEE6-00EAEC203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91AE27-D33E-B593-303A-36B47F4D1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3162AB-F5F6-E129-DA0C-AADEBB989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463E3-D047-F382-30A4-52F7E17144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56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7E6C-2CDD-B7EB-B996-16F960E3A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80E138-A85B-A91A-A83C-E014FD8F1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4CB0AC-3FCF-6BFC-3274-5D72B445B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E5204-2BBE-EDDD-8BC4-297020D0D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072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BC0BC-F251-3208-E3E6-58A068AC7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BF9056-0C46-66F7-DE48-7F748DFF0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346F6-A3AB-C70D-1246-D2A06D8AD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0642A-50B5-E18E-13AC-44F7A5DCC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07154-71C4-C84E-9F7B-E5E2FA75E2B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33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BD836-3A12-994A-9AD3-4753C42A0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03" y="136524"/>
            <a:ext cx="7886700" cy="83767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407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3BC2AE7-C29F-2F49-A71F-2E9E4330906F}"/>
              </a:ext>
            </a:extLst>
          </p:cNvPr>
          <p:cNvSpPr/>
          <p:nvPr userDrawn="1"/>
        </p:nvSpPr>
        <p:spPr>
          <a:xfrm>
            <a:off x="-9854" y="1"/>
            <a:ext cx="9173561" cy="1758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BD4CD4-1B6D-3F43-B2A8-C6DE0FF6CB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810"/>
          <a:stretch/>
        </p:blipFill>
        <p:spPr>
          <a:xfrm>
            <a:off x="1" y="0"/>
            <a:ext cx="4242391" cy="6858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47735B5-E26A-3C4E-8737-07AB7268FF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651" y="0"/>
            <a:ext cx="3613741" cy="6858000"/>
          </a:xfr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4223F0F-56C1-5C46-94A3-EB53B3820E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5549" y="2896795"/>
            <a:ext cx="3667457" cy="1758879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About Section goes here.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8A0561DC-3648-0040-BB94-6171DF73E4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55549" y="4964980"/>
            <a:ext cx="3667457" cy="853187"/>
          </a:xfrm>
        </p:spPr>
        <p:txBody>
          <a:bodyPr>
            <a:normAutofit/>
          </a:bodyPr>
          <a:lstStyle>
            <a:lvl1pPr marL="0" indent="0">
              <a:buNone/>
              <a:defRPr sz="16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“Quote Goes here”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09F0B28-7C7C-7146-8913-32AE7374B3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1" y="2001626"/>
            <a:ext cx="4051005" cy="58586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D2768B-426E-4D44-B8E6-2A584557D1A3}"/>
              </a:ext>
            </a:extLst>
          </p:cNvPr>
          <p:cNvSpPr/>
          <p:nvPr userDrawn="1"/>
        </p:nvSpPr>
        <p:spPr>
          <a:xfrm>
            <a:off x="4751109" y="2896794"/>
            <a:ext cx="47134" cy="11940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741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2A9125D-5131-D94A-A4BB-D32B0FCE9E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1583267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909AB11F-55E9-D64C-9521-B92ABD7109B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4006" y="3028260"/>
            <a:ext cx="3200399" cy="2381803"/>
          </a:xfrm>
        </p:spPr>
        <p:txBody>
          <a:bodyPr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00067" marR="0" indent="-257175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200" b="0" i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latin typeface="Red Hat Display" panose="02010503040201060303" pitchFamily="2" charset="77"/>
              </a:defRPr>
            </a:lvl3pPr>
            <a:lvl4pPr>
              <a:defRPr>
                <a:latin typeface="Red Hat Display" panose="02010503040201060303" pitchFamily="2" charset="77"/>
              </a:defRPr>
            </a:lvl4pPr>
            <a:lvl5pPr>
              <a:defRPr>
                <a:latin typeface="Red Hat Display" panose="02010503040201060303" pitchFamily="2" charset="77"/>
              </a:defRPr>
            </a:lvl5pPr>
          </a:lstStyle>
          <a:p>
            <a:pPr lvl="0"/>
            <a:r>
              <a:rPr lang="en-US" dirty="0"/>
              <a:t>Information section goes here.</a:t>
            </a:r>
          </a:p>
          <a:p>
            <a:pPr lvl="1"/>
            <a:r>
              <a:rPr lang="en-US" dirty="0"/>
              <a:t>Supporting Idea</a:t>
            </a:r>
          </a:p>
          <a:p>
            <a:pPr lvl="1"/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62A7D61-3B4A-8147-8BC6-292BB58BDF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9597" y="3028260"/>
            <a:ext cx="3200398" cy="2381803"/>
          </a:xfrm>
        </p:spPr>
        <p:txBody>
          <a:bodyPr/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00067" marR="0" indent="-257175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200" b="0" i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latin typeface="Red Hat Display" panose="02010503040201060303" pitchFamily="2" charset="77"/>
              </a:defRPr>
            </a:lvl3pPr>
            <a:lvl4pPr>
              <a:defRPr>
                <a:latin typeface="Red Hat Display" panose="02010503040201060303" pitchFamily="2" charset="77"/>
              </a:defRPr>
            </a:lvl4pPr>
            <a:lvl5pPr>
              <a:defRPr>
                <a:latin typeface="Red Hat Display" panose="02010503040201060303" pitchFamily="2" charset="77"/>
              </a:defRPr>
            </a:lvl5pPr>
          </a:lstStyle>
          <a:p>
            <a:pPr lvl="0"/>
            <a:r>
              <a:rPr lang="en-US" dirty="0"/>
              <a:t>Information section goes here.</a:t>
            </a:r>
          </a:p>
          <a:p>
            <a:pPr lvl="1"/>
            <a:r>
              <a:rPr lang="en-US" dirty="0"/>
              <a:t>Supporting Idea</a:t>
            </a:r>
          </a:p>
          <a:p>
            <a:pPr lvl="1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C4AEB3F-5409-494B-A98D-C3D9F99DED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0201" y="498702"/>
            <a:ext cx="7110617" cy="585863"/>
          </a:xfrm>
        </p:spPr>
        <p:txBody>
          <a:bodyPr lIns="0">
            <a:normAutofit/>
          </a:bodyPr>
          <a:lstStyle>
            <a:lvl1pPr marL="0" indent="0">
              <a:buNone/>
              <a:defRPr sz="2800" b="1" i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1BBE470-94C5-C446-9CCF-9FFFE306920D}"/>
              </a:ext>
            </a:extLst>
          </p:cNvPr>
          <p:cNvSpPr txBox="1">
            <a:spLocks/>
          </p:cNvSpPr>
          <p:nvPr userDrawn="1"/>
        </p:nvSpPr>
        <p:spPr>
          <a:xfrm>
            <a:off x="1004005" y="2529557"/>
            <a:ext cx="3200399" cy="43261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i="0" kern="1200">
                <a:solidFill>
                  <a:schemeClr val="tx1"/>
                </a:solidFill>
                <a:latin typeface="Red Hat Display" panose="02010503040201060303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1600" b="0" i="0" dirty="0">
                <a:latin typeface="Arial" panose="020B0604020202020204" pitchFamily="34" charset="0"/>
              </a:rPr>
              <a:t>TITLE GOES HERE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A926FD6-8323-C340-875A-B94AEFB4B365}"/>
              </a:ext>
            </a:extLst>
          </p:cNvPr>
          <p:cNvSpPr txBox="1">
            <a:spLocks/>
          </p:cNvSpPr>
          <p:nvPr userDrawn="1"/>
        </p:nvSpPr>
        <p:spPr>
          <a:xfrm>
            <a:off x="4939598" y="2529556"/>
            <a:ext cx="3200398" cy="432611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i="0" kern="1200">
                <a:solidFill>
                  <a:schemeClr val="tx1"/>
                </a:solidFill>
                <a:latin typeface="Red Hat Display" panose="02010503040201060303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1600" b="0" i="0" dirty="0">
                <a:latin typeface="Arial" panose="020B0604020202020204" pitchFamily="34" charset="0"/>
              </a:rPr>
              <a:t>TITLE GOES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DA8A11-4B48-F649-987D-1F452FFA11EE}"/>
              </a:ext>
            </a:extLst>
          </p:cNvPr>
          <p:cNvSpPr/>
          <p:nvPr userDrawn="1"/>
        </p:nvSpPr>
        <p:spPr>
          <a:xfrm rot="16200000">
            <a:off x="433553" y="774488"/>
            <a:ext cx="953716" cy="34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42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FA75D0-D724-5349-92A7-48D3D4335E83}"/>
              </a:ext>
            </a:extLst>
          </p:cNvPr>
          <p:cNvSpPr/>
          <p:nvPr userDrawn="1"/>
        </p:nvSpPr>
        <p:spPr>
          <a:xfrm>
            <a:off x="346165" y="6296298"/>
            <a:ext cx="3828125" cy="561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75385C0-C70E-114A-B499-C4BAF93E7683}"/>
              </a:ext>
            </a:extLst>
          </p:cNvPr>
          <p:cNvSpPr/>
          <p:nvPr userDrawn="1"/>
        </p:nvSpPr>
        <p:spPr>
          <a:xfrm>
            <a:off x="-9854" y="1"/>
            <a:ext cx="9173561" cy="2319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494F97A1-C643-6F49-9ED1-EEC92AF1F8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19301" y="449793"/>
            <a:ext cx="2127647" cy="2835275"/>
          </a:xfr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C1F236D9-28E5-5C45-B0D4-4E6E1B6761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1" y="449793"/>
            <a:ext cx="2127647" cy="2835275"/>
          </a:xfr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4" name="Picture Placeholder 31">
            <a:extLst>
              <a:ext uri="{FF2B5EF4-FFF2-40B4-BE49-F238E27FC236}">
                <a16:creationId xmlns:a16="http://schemas.microsoft.com/office/drawing/2014/main" id="{D1F8E7F2-4041-8A43-B647-7986A7B4A4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67501" y="449793"/>
            <a:ext cx="2127647" cy="2835275"/>
          </a:xfr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5" name="Picture Placeholder 31">
            <a:extLst>
              <a:ext uri="{FF2B5EF4-FFF2-40B4-BE49-F238E27FC236}">
                <a16:creationId xmlns:a16="http://schemas.microsoft.com/office/drawing/2014/main" id="{A0570B90-D704-CE46-A145-D401CBAE5A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19301" y="3531660"/>
            <a:ext cx="2127647" cy="2835275"/>
          </a:xfr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6" name="Picture Placeholder 31">
            <a:extLst>
              <a:ext uri="{FF2B5EF4-FFF2-40B4-BE49-F238E27FC236}">
                <a16:creationId xmlns:a16="http://schemas.microsoft.com/office/drawing/2014/main" id="{B3D24EDF-B669-C242-A1A9-E277009321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3401" y="3531660"/>
            <a:ext cx="2127647" cy="2835275"/>
          </a:xfr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7" name="Picture Placeholder 31">
            <a:extLst>
              <a:ext uri="{FF2B5EF4-FFF2-40B4-BE49-F238E27FC236}">
                <a16:creationId xmlns:a16="http://schemas.microsoft.com/office/drawing/2014/main" id="{06A9AAC6-D531-F146-A8F5-2EF97BC7E9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7501" y="3531659"/>
            <a:ext cx="2127647" cy="2835275"/>
          </a:xfr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0250C45D-83E2-4B40-94D3-F237EBAE8F6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0579" y="833719"/>
            <a:ext cx="1472268" cy="1486149"/>
          </a:xfrm>
        </p:spPr>
        <p:txBody>
          <a:bodyPr lIns="0" anchor="b" anchorCtr="0">
            <a:normAutofit/>
          </a:bodyPr>
          <a:lstStyle>
            <a:lvl1pPr marL="0" indent="0" algn="r">
              <a:buNone/>
              <a:defRPr sz="2400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0AE349F6-55B0-C24C-8DFA-86EC288DB3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0579" y="2410510"/>
            <a:ext cx="1472268" cy="3434479"/>
          </a:xfrm>
        </p:spPr>
        <p:txBody>
          <a:bodyPr lIns="0" tIns="0" anchor="t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Descriptive paragraph goes here.</a:t>
            </a:r>
          </a:p>
        </p:txBody>
      </p:sp>
    </p:spTree>
    <p:extLst>
      <p:ext uri="{BB962C8B-B14F-4D97-AF65-F5344CB8AC3E}">
        <p14:creationId xmlns:p14="http://schemas.microsoft.com/office/powerpoint/2010/main" val="2953396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4654AE-A608-3A4B-8DE7-35161BFF9FF5}"/>
              </a:ext>
            </a:extLst>
          </p:cNvPr>
          <p:cNvSpPr/>
          <p:nvPr userDrawn="1"/>
        </p:nvSpPr>
        <p:spPr>
          <a:xfrm>
            <a:off x="-29562" y="0"/>
            <a:ext cx="917356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A534D0-18CC-6346-8FD2-37DC8AE031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</a:blip>
          <a:srcRect r="10645"/>
          <a:stretch/>
        </p:blipFill>
        <p:spPr>
          <a:xfrm>
            <a:off x="-29562" y="0"/>
            <a:ext cx="9173562" cy="685800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6263A19-899D-9243-A640-2F062A146C2A}"/>
              </a:ext>
            </a:extLst>
          </p:cNvPr>
          <p:cNvSpPr txBox="1">
            <a:spLocks/>
          </p:cNvSpPr>
          <p:nvPr userDrawn="1"/>
        </p:nvSpPr>
        <p:spPr>
          <a:xfrm>
            <a:off x="1456660" y="3012749"/>
            <a:ext cx="6230679" cy="114230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i="0" dirty="0">
                <a:solidFill>
                  <a:schemeClr val="bg1"/>
                </a:solidFill>
                <a:latin typeface="Arial Black" panose="020B0604020202020204" pitchFamily="34" charset="0"/>
              </a:rPr>
              <a:t>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E2ACC3-8811-4F48-BD74-05924B08CD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8416" y="5828549"/>
            <a:ext cx="4257606" cy="28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17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651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F20EE2-F73A-7446-A6DF-343BBA4C23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294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28A934-3162-EB4A-A6C0-C62AE0C26070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14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99511-C947-9D43-8043-B51D6B7EC5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71755" y="6356352"/>
            <a:ext cx="126873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fld id="{60885946-386D-C34D-849A-9E43AA6AD788}" type="datetimeFigureOut">
              <a:rPr lang="en-US" smtClean="0"/>
              <a:pPr/>
              <a:t>8/31/26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C4C84-3B12-484F-A22B-DE6C4A81E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285D3-58E6-CD4C-8B6B-1393B6B16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6619" y="6356352"/>
            <a:ext cx="1399784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fld id="{D24245E7-BBCF-7940-A178-4B8117D3E9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07EC54-CBF0-134C-81EA-DCCD990794F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EDCC4C-DD4D-0848-84B8-2345CB90A9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</a:blip>
          <a:srcRect r="1093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54643C9-7F91-5742-BC57-983F611383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2489" y="2366685"/>
            <a:ext cx="7374754" cy="606309"/>
          </a:xfrm>
        </p:spPr>
        <p:txBody>
          <a:bodyPr lIns="0" tIns="0" rIns="91440" anchor="t">
            <a:normAutofit/>
          </a:bodyPr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5C42FC-7709-6B4B-A11E-1F4E14AA08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1860" y="2972995"/>
            <a:ext cx="7374754" cy="456007"/>
          </a:xfrm>
        </p:spPr>
        <p:txBody>
          <a:bodyPr lIns="0">
            <a:noAutofit/>
          </a:bodyPr>
          <a:lstStyle>
            <a:lvl1pPr marL="0" indent="0">
              <a:buNone/>
              <a:defRPr sz="2200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024459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/ 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8F2F67F-28DF-944A-932E-E68494990CBC}"/>
              </a:ext>
            </a:extLst>
          </p:cNvPr>
          <p:cNvSpPr/>
          <p:nvPr userDrawn="1"/>
        </p:nvSpPr>
        <p:spPr>
          <a:xfrm>
            <a:off x="0" y="0"/>
            <a:ext cx="9144000" cy="68844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1" y="2403355"/>
            <a:ext cx="2316569" cy="58532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800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Introduction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CBE51F-C302-6847-8CEF-66406B05DB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5214" y="2292352"/>
            <a:ext cx="4739889" cy="1918143"/>
          </a:xfrm>
        </p:spPr>
        <p:txBody>
          <a:bodyPr t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About Section goes here.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0FCE3D-7F77-8D43-8C61-71AEFF1E39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1766" y="2292351"/>
            <a:ext cx="58061" cy="807328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23991DF0-3C7E-3B47-AA8B-2F25ACAC4A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5214" y="4803336"/>
            <a:ext cx="4739889" cy="1150899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“Quote Goes here”</a:t>
            </a:r>
          </a:p>
        </p:txBody>
      </p:sp>
    </p:spTree>
    <p:extLst>
      <p:ext uri="{BB962C8B-B14F-4D97-AF65-F5344CB8AC3E}">
        <p14:creationId xmlns:p14="http://schemas.microsoft.com/office/powerpoint/2010/main" val="102017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3ADF3A-6027-1C47-A9A3-B7FA879B5B9F}"/>
              </a:ext>
            </a:extLst>
          </p:cNvPr>
          <p:cNvSpPr/>
          <p:nvPr userDrawn="1"/>
        </p:nvSpPr>
        <p:spPr>
          <a:xfrm>
            <a:off x="-19708" y="0"/>
            <a:ext cx="918341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7F69D1-A337-574B-9D2B-A6C8C5993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</a:blip>
          <a:srcRect r="10549"/>
          <a:stretch/>
        </p:blipFill>
        <p:spPr>
          <a:xfrm>
            <a:off x="-19708" y="0"/>
            <a:ext cx="9183414" cy="68580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6EC9D89-28AE-3743-8645-C767A0C299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64082" y="2705429"/>
            <a:ext cx="5885720" cy="579512"/>
          </a:xfrm>
        </p:spPr>
        <p:txBody>
          <a:bodyPr tIns="0">
            <a:normAutofit/>
          </a:bodyPr>
          <a:lstStyle>
            <a:lvl1pPr marL="0" indent="0">
              <a:buNone/>
              <a:defRPr sz="2800" b="1" i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SECTION TITLE GOES HERE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DE2A2DB-9B37-8246-BC49-366D23FE79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4083" y="3291291"/>
            <a:ext cx="5885719" cy="680152"/>
          </a:xfrm>
        </p:spPr>
        <p:txBody>
          <a:bodyPr tIns="0"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About Section goes here.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8ACCEF-7E32-244C-B61B-AD2AE25CD162}"/>
              </a:ext>
            </a:extLst>
          </p:cNvPr>
          <p:cNvSpPr/>
          <p:nvPr/>
        </p:nvSpPr>
        <p:spPr>
          <a:xfrm>
            <a:off x="1337912" y="2541321"/>
            <a:ext cx="1443389" cy="149993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0" i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0613C23-DF69-CA4E-86C3-A8F5C19FA1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7912" y="2822508"/>
            <a:ext cx="1443389" cy="924867"/>
          </a:xfrm>
        </p:spPr>
        <p:txBody>
          <a:bodyPr tIns="91440" bIns="91440" anchor="t" anchorCtr="0">
            <a:noAutofit/>
          </a:bodyPr>
          <a:lstStyle>
            <a:lvl1pPr marL="0" indent="0" algn="ctr">
              <a:buNone/>
              <a:defRPr sz="5400" b="1" i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8133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78E302A-CC11-B540-A1EA-1ECB1170F76B}"/>
              </a:ext>
            </a:extLst>
          </p:cNvPr>
          <p:cNvSpPr/>
          <p:nvPr userDrawn="1"/>
        </p:nvSpPr>
        <p:spPr>
          <a:xfrm>
            <a:off x="-9854" y="0"/>
            <a:ext cx="25419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3D378B-5D38-B249-8145-2E4F0F3149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32064" y="0"/>
            <a:ext cx="6611937" cy="6858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marL="0" marR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171446" marR="0" lvl="0" indent="-171446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add picture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690F676-F218-3741-9759-AC567446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0579" y="833719"/>
            <a:ext cx="1872453" cy="1486149"/>
          </a:xfrm>
        </p:spPr>
        <p:txBody>
          <a:bodyPr lIns="0" anchor="b" anchorCtr="0">
            <a:normAutofit/>
          </a:bodyPr>
          <a:lstStyle>
            <a:lvl1pPr marL="0" indent="0">
              <a:buNone/>
              <a:defRPr sz="2400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33F2E25-178E-2F40-82AE-F55B132729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0579" y="2410510"/>
            <a:ext cx="1872453" cy="3434479"/>
          </a:xfrm>
        </p:spPr>
        <p:txBody>
          <a:bodyPr lIns="0" t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Descriptive paragraph goes here.</a:t>
            </a:r>
          </a:p>
        </p:txBody>
      </p:sp>
    </p:spTree>
    <p:extLst>
      <p:ext uri="{BB962C8B-B14F-4D97-AF65-F5344CB8AC3E}">
        <p14:creationId xmlns:p14="http://schemas.microsoft.com/office/powerpoint/2010/main" val="341278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533360C-A522-5D4C-A0F5-2D6283286334}"/>
              </a:ext>
            </a:extLst>
          </p:cNvPr>
          <p:cNvSpPr/>
          <p:nvPr userDrawn="1"/>
        </p:nvSpPr>
        <p:spPr>
          <a:xfrm>
            <a:off x="-9854" y="0"/>
            <a:ext cx="9173561" cy="177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9037C4-A9A8-814C-AF00-ADFE6B3F6532}"/>
              </a:ext>
            </a:extLst>
          </p:cNvPr>
          <p:cNvSpPr/>
          <p:nvPr userDrawn="1"/>
        </p:nvSpPr>
        <p:spPr>
          <a:xfrm rot="16200000" flipV="1">
            <a:off x="927222" y="3411856"/>
            <a:ext cx="5548100" cy="342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3A6386-84EC-8642-88C5-10835E5DF3BD}"/>
              </a:ext>
            </a:extLst>
          </p:cNvPr>
          <p:cNvGrpSpPr/>
          <p:nvPr userDrawn="1"/>
        </p:nvGrpSpPr>
        <p:grpSpPr>
          <a:xfrm>
            <a:off x="3950200" y="767328"/>
            <a:ext cx="585601" cy="629265"/>
            <a:chOff x="1984328" y="2830781"/>
            <a:chExt cx="780801" cy="62926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0C23751-E632-CE43-844C-B355A2E11385}"/>
                </a:ext>
              </a:extLst>
            </p:cNvPr>
            <p:cNvSpPr/>
            <p:nvPr userDrawn="1"/>
          </p:nvSpPr>
          <p:spPr>
            <a:xfrm>
              <a:off x="1984328" y="2830781"/>
              <a:ext cx="780801" cy="6292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0F35C088-0F94-9F49-9FBE-E41DB428967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24115" y="2946959"/>
              <a:ext cx="720497" cy="440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604020202020204" pitchFamily="34" charset="0"/>
                  <a:ea typeface="+mj-ea"/>
                  <a:cs typeface="Arial Black" panose="020B0604020202020204" pitchFamily="34" charset="0"/>
                </a:defRPr>
              </a:lvl1pPr>
            </a:lstStyle>
            <a:p>
              <a:pPr algn="ctr"/>
              <a:r>
                <a:rPr lang="en-US" sz="15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746566A5-013A-1946-A713-0396DF22A0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969" y="2419832"/>
            <a:ext cx="2883083" cy="1880668"/>
          </a:xfrm>
          <a:prstGeom prst="rect">
            <a:avLst/>
          </a:prstGeom>
        </p:spPr>
        <p:txBody>
          <a:bodyPr lIns="91440" rIns="0">
            <a:normAutofit/>
          </a:bodyPr>
          <a:lstStyle>
            <a:lvl1pPr algn="r">
              <a:defRPr sz="2700" b="0" i="0">
                <a:solidFill>
                  <a:schemeClr val="tx1"/>
                </a:solidFill>
                <a:latin typeface="Arial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Click To Edit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0EB697AC-B859-5241-B174-121EE6F76B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21981" y="767328"/>
            <a:ext cx="3706810" cy="492125"/>
          </a:xfrm>
        </p:spPr>
        <p:txBody>
          <a:bodyPr lIns="0"/>
          <a:lstStyle>
            <a:lvl1pPr marL="0" indent="0" algn="l">
              <a:buNone/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ECDA07B5-E52E-E947-A6DC-46E8181482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17531" y="1259451"/>
            <a:ext cx="3706810" cy="949642"/>
          </a:xfrm>
        </p:spPr>
        <p:txBody>
          <a:bodyPr lIns="0"/>
          <a:lstStyle>
            <a:lvl1pPr marL="0" indent="0" algn="l">
              <a:buNone/>
              <a:defRPr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637DC276-262A-914F-B4B0-AE28A82298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21981" y="2858735"/>
            <a:ext cx="3706810" cy="492125"/>
          </a:xfrm>
        </p:spPr>
        <p:txBody>
          <a:bodyPr lIns="0"/>
          <a:lstStyle>
            <a:lvl1pPr marL="0" indent="0" algn="l">
              <a:buNone/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85D17BBB-E9CB-F848-AD7E-004D80406C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17531" y="3350858"/>
            <a:ext cx="3706810" cy="949642"/>
          </a:xfrm>
        </p:spPr>
        <p:txBody>
          <a:bodyPr lIns="0"/>
          <a:lstStyle>
            <a:lvl1pPr marL="0" indent="0" algn="l">
              <a:buNone/>
              <a:defRPr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A21E78E5-2D61-2D44-ABD3-90C75FC0662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17531" y="4950038"/>
            <a:ext cx="3711260" cy="492125"/>
          </a:xfrm>
        </p:spPr>
        <p:txBody>
          <a:bodyPr lIns="0"/>
          <a:lstStyle>
            <a:lvl1pPr marL="0" indent="0" algn="l">
              <a:buNone/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5E452B9D-F772-5249-833B-7AFDF1CA7E0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13082" y="5442161"/>
            <a:ext cx="3706810" cy="949642"/>
          </a:xfrm>
        </p:spPr>
        <p:txBody>
          <a:bodyPr lIns="0"/>
          <a:lstStyle>
            <a:lvl1pPr marL="0" indent="0" algn="l">
              <a:buNone/>
              <a:defRPr sz="13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2AEE7C-AFB7-6746-B447-28393B6F5E2D}"/>
              </a:ext>
            </a:extLst>
          </p:cNvPr>
          <p:cNvSpPr/>
          <p:nvPr userDrawn="1"/>
        </p:nvSpPr>
        <p:spPr>
          <a:xfrm>
            <a:off x="346165" y="6296298"/>
            <a:ext cx="3828125" cy="561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CD5C500-6EA2-6A41-A494-521316963A1B}"/>
              </a:ext>
            </a:extLst>
          </p:cNvPr>
          <p:cNvGrpSpPr/>
          <p:nvPr userDrawn="1"/>
        </p:nvGrpSpPr>
        <p:grpSpPr>
          <a:xfrm>
            <a:off x="3934811" y="2812572"/>
            <a:ext cx="585601" cy="629265"/>
            <a:chOff x="1984327" y="2830781"/>
            <a:chExt cx="780801" cy="62926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182464D-FE05-7C4D-B333-1907FB32F4FE}"/>
                </a:ext>
              </a:extLst>
            </p:cNvPr>
            <p:cNvSpPr/>
            <p:nvPr userDrawn="1"/>
          </p:nvSpPr>
          <p:spPr>
            <a:xfrm>
              <a:off x="1984327" y="2830781"/>
              <a:ext cx="780800" cy="62926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41" name="Title 1">
              <a:extLst>
                <a:ext uri="{FF2B5EF4-FFF2-40B4-BE49-F238E27FC236}">
                  <a16:creationId xmlns:a16="http://schemas.microsoft.com/office/drawing/2014/main" id="{2270185A-E512-864E-8963-71A45CB50D7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03955" y="2938251"/>
              <a:ext cx="761173" cy="440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604020202020204" pitchFamily="34" charset="0"/>
                  <a:ea typeface="+mj-ea"/>
                  <a:cs typeface="Arial Black" panose="020B0604020202020204" pitchFamily="34" charset="0"/>
                </a:defRPr>
              </a:lvl1pPr>
            </a:lstStyle>
            <a:p>
              <a:pPr algn="ctr"/>
              <a:r>
                <a:rPr lang="en-US" sz="15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5EB741B-789B-AE4C-9AE2-BD4C213447C6}"/>
              </a:ext>
            </a:extLst>
          </p:cNvPr>
          <p:cNvGrpSpPr/>
          <p:nvPr userDrawn="1"/>
        </p:nvGrpSpPr>
        <p:grpSpPr>
          <a:xfrm>
            <a:off x="3935480" y="4950038"/>
            <a:ext cx="585601" cy="629265"/>
            <a:chOff x="1984328" y="2830781"/>
            <a:chExt cx="780801" cy="62926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7B525CD-07E0-0C40-A203-662824867D84}"/>
                </a:ext>
              </a:extLst>
            </p:cNvPr>
            <p:cNvSpPr/>
            <p:nvPr userDrawn="1"/>
          </p:nvSpPr>
          <p:spPr>
            <a:xfrm>
              <a:off x="1984328" y="2830781"/>
              <a:ext cx="780801" cy="62926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44" name="Title 1">
              <a:extLst>
                <a:ext uri="{FF2B5EF4-FFF2-40B4-BE49-F238E27FC236}">
                  <a16:creationId xmlns:a16="http://schemas.microsoft.com/office/drawing/2014/main" id="{787EC92F-AA2E-6143-8A0D-41C429FD613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03953" y="2938251"/>
              <a:ext cx="760281" cy="440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604020202020204" pitchFamily="34" charset="0"/>
                  <a:ea typeface="+mj-ea"/>
                  <a:cs typeface="Arial Black" panose="020B0604020202020204" pitchFamily="34" charset="0"/>
                </a:defRPr>
              </a:lvl1pPr>
            </a:lstStyle>
            <a:p>
              <a:pPr algn="ctr"/>
              <a:r>
                <a:rPr lang="en-US" sz="1500" dirty="0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941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FA3A52-CB40-A94B-826F-5AB196275273}"/>
              </a:ext>
            </a:extLst>
          </p:cNvPr>
          <p:cNvSpPr/>
          <p:nvPr userDrawn="1"/>
        </p:nvSpPr>
        <p:spPr>
          <a:xfrm>
            <a:off x="2127183" y="5746501"/>
            <a:ext cx="2444817" cy="1111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D77EC8-9D74-CC45-B471-F1BFF4DB3D32}"/>
              </a:ext>
            </a:extLst>
          </p:cNvPr>
          <p:cNvSpPr/>
          <p:nvPr userDrawn="1"/>
        </p:nvSpPr>
        <p:spPr>
          <a:xfrm>
            <a:off x="3048000" y="0"/>
            <a:ext cx="6115706" cy="620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DE4FF0-C969-5E44-AA3F-525C7DF8FC0B}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7CF16F-BCB1-5D46-BCC0-6D9D796DAA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2250" y="833719"/>
            <a:ext cx="2603500" cy="1486149"/>
          </a:xfrm>
        </p:spPr>
        <p:txBody>
          <a:bodyPr lIns="0" anchor="b" anchorCtr="0">
            <a:normAutofit/>
          </a:bodyPr>
          <a:lstStyle>
            <a:lvl1pPr marL="0" indent="0">
              <a:buNone/>
              <a:defRPr sz="2400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66215947-95C3-5645-9400-9DACF5F8D1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2250" y="2410510"/>
            <a:ext cx="2603500" cy="3434479"/>
          </a:xfrm>
        </p:spPr>
        <p:txBody>
          <a:bodyPr lIns="0" tIns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Descriptive paragraph goes here.</a:t>
            </a:r>
          </a:p>
        </p:txBody>
      </p:sp>
      <p:sp>
        <p:nvSpPr>
          <p:cNvPr id="20" name="Chart Placeholder 19">
            <a:extLst>
              <a:ext uri="{FF2B5EF4-FFF2-40B4-BE49-F238E27FC236}">
                <a16:creationId xmlns:a16="http://schemas.microsoft.com/office/drawing/2014/main" id="{B59BDC3B-0CCA-AA46-90F7-3D1E493E736B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355846" y="833717"/>
            <a:ext cx="5518408" cy="4912784"/>
          </a:xfrm>
          <a:pattFill prst="pct7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marL="0" marR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171446" marR="0" lvl="0" indent="-171446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964532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hoto_ Bullet/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59E0520-3F32-9444-B5CF-284221523060}"/>
              </a:ext>
            </a:extLst>
          </p:cNvPr>
          <p:cNvSpPr/>
          <p:nvPr userDrawn="1"/>
        </p:nvSpPr>
        <p:spPr>
          <a:xfrm>
            <a:off x="346165" y="6296298"/>
            <a:ext cx="3828125" cy="561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5C3C7A-5A2D-9942-9E17-AFD09FB087D5}"/>
              </a:ext>
            </a:extLst>
          </p:cNvPr>
          <p:cNvSpPr/>
          <p:nvPr userDrawn="1"/>
        </p:nvSpPr>
        <p:spPr>
          <a:xfrm>
            <a:off x="0" y="0"/>
            <a:ext cx="9144000" cy="20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19EF93-8F89-9946-9895-713D51D02E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1319" b="84128"/>
          <a:stretch/>
        </p:blipFill>
        <p:spPr>
          <a:xfrm>
            <a:off x="3778250" y="0"/>
            <a:ext cx="5365750" cy="1088528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6515D97-BF43-1C41-BD70-EA9EA681F2A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87083" y="326067"/>
            <a:ext cx="3361427" cy="6244067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72A0041-459F-314D-B19C-1FBE8DF737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35592" y="3103735"/>
            <a:ext cx="2317122" cy="2381803"/>
          </a:xfrm>
        </p:spPr>
        <p:txBody>
          <a:bodyPr/>
          <a:lstStyle>
            <a:lvl1pPr marL="0" indent="0">
              <a:buNone/>
              <a:defRPr sz="1100" b="0" i="0">
                <a:latin typeface="Arial" panose="020B0604020202020204" pitchFamily="34" charset="0"/>
              </a:defRPr>
            </a:lvl1pPr>
            <a:lvl2pPr marL="571486" marR="0" indent="-228594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 b="0" i="0">
                <a:latin typeface="Arial" panose="020B0604020202020204" pitchFamily="34" charset="0"/>
              </a:defRPr>
            </a:lvl2pPr>
            <a:lvl3pPr>
              <a:defRPr>
                <a:latin typeface="Red Hat Display" panose="02010503040201060303" pitchFamily="2" charset="77"/>
              </a:defRPr>
            </a:lvl3pPr>
            <a:lvl4pPr>
              <a:defRPr>
                <a:latin typeface="Red Hat Display" panose="02010503040201060303" pitchFamily="2" charset="77"/>
              </a:defRPr>
            </a:lvl4pPr>
            <a:lvl5pPr>
              <a:defRPr>
                <a:latin typeface="Red Hat Display" panose="02010503040201060303" pitchFamily="2" charset="77"/>
              </a:defRPr>
            </a:lvl5pPr>
          </a:lstStyle>
          <a:p>
            <a:pPr lvl="0"/>
            <a:r>
              <a:rPr lang="en-US" dirty="0"/>
              <a:t>Information section goes here.</a:t>
            </a:r>
          </a:p>
          <a:p>
            <a:pPr lvl="1"/>
            <a:r>
              <a:rPr lang="en-US" dirty="0"/>
              <a:t>Supporting Idea</a:t>
            </a:r>
          </a:p>
          <a:p>
            <a:pPr marL="571486" marR="0" lvl="1" indent="-228594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Supporting Idea</a:t>
            </a:r>
          </a:p>
          <a:p>
            <a:pPr lvl="1"/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0A8E9B6-53D5-D848-A992-390ECF4D15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9796" y="3103735"/>
            <a:ext cx="2317122" cy="2381803"/>
          </a:xfrm>
        </p:spPr>
        <p:txBody>
          <a:bodyPr/>
          <a:lstStyle>
            <a:lvl1pPr marL="0" indent="0">
              <a:buNone/>
              <a:defRPr sz="1100" b="0" i="0">
                <a:latin typeface="Arial" panose="020B0604020202020204" pitchFamily="34" charset="0"/>
              </a:defRPr>
            </a:lvl1pPr>
            <a:lvl2pPr marL="571486" marR="0" indent="-228594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100" b="0" i="0">
                <a:latin typeface="Arial" panose="020B0604020202020204" pitchFamily="34" charset="0"/>
              </a:defRPr>
            </a:lvl2pPr>
            <a:lvl3pPr>
              <a:defRPr>
                <a:latin typeface="Red Hat Display" panose="02010503040201060303" pitchFamily="2" charset="77"/>
              </a:defRPr>
            </a:lvl3pPr>
            <a:lvl4pPr>
              <a:defRPr>
                <a:latin typeface="Red Hat Display" panose="02010503040201060303" pitchFamily="2" charset="77"/>
              </a:defRPr>
            </a:lvl4pPr>
            <a:lvl5pPr>
              <a:defRPr>
                <a:latin typeface="Red Hat Display" panose="02010503040201060303" pitchFamily="2" charset="77"/>
              </a:defRPr>
            </a:lvl5pPr>
          </a:lstStyle>
          <a:p>
            <a:pPr lvl="0"/>
            <a:r>
              <a:rPr lang="en-US" dirty="0"/>
              <a:t>Information section goes here.</a:t>
            </a:r>
          </a:p>
          <a:p>
            <a:pPr lvl="1"/>
            <a:r>
              <a:rPr lang="en-US" dirty="0"/>
              <a:t>Supporting Idea</a:t>
            </a:r>
          </a:p>
          <a:p>
            <a:pPr marL="571486" marR="0" lvl="1" indent="-228594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Supporting Idea</a:t>
            </a:r>
          </a:p>
          <a:p>
            <a:pPr lvl="1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1C5F989-F874-4946-93CE-BAB709E67848}"/>
              </a:ext>
            </a:extLst>
          </p:cNvPr>
          <p:cNvSpPr txBox="1">
            <a:spLocks/>
          </p:cNvSpPr>
          <p:nvPr userDrawn="1"/>
        </p:nvSpPr>
        <p:spPr>
          <a:xfrm>
            <a:off x="3935592" y="2614240"/>
            <a:ext cx="2317122" cy="43261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i="0" kern="1200">
                <a:solidFill>
                  <a:schemeClr val="tx1"/>
                </a:solidFill>
                <a:latin typeface="Red Hat Display" panose="02010503040201060303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1600" b="0" i="0" dirty="0">
                <a:latin typeface="Arial" panose="020B0604020202020204" pitchFamily="34" charset="0"/>
              </a:rPr>
              <a:t>TITLE GOES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3A88EEB-0F4B-A54B-B3BC-EBB7F70411EB}"/>
              </a:ext>
            </a:extLst>
          </p:cNvPr>
          <p:cNvSpPr txBox="1">
            <a:spLocks/>
          </p:cNvSpPr>
          <p:nvPr userDrawn="1"/>
        </p:nvSpPr>
        <p:spPr>
          <a:xfrm>
            <a:off x="6539797" y="2608165"/>
            <a:ext cx="2317121" cy="432611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i="0" kern="1200">
                <a:solidFill>
                  <a:schemeClr val="tx1"/>
                </a:solidFill>
                <a:latin typeface="Red Hat Display" panose="02010503040201060303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1600" b="0" i="0" dirty="0">
                <a:latin typeface="Arial" panose="020B0604020202020204" pitchFamily="34" charset="0"/>
              </a:rPr>
              <a:t>TITLE GOES HERE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910C79B-DA4F-8646-9328-8D60A6F091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35592" y="1151488"/>
            <a:ext cx="4921327" cy="585863"/>
          </a:xfrm>
        </p:spPr>
        <p:txBody>
          <a:bodyPr>
            <a:normAutofit/>
          </a:bodyPr>
          <a:lstStyle>
            <a:lvl1pPr marL="0" indent="0" algn="ctr">
              <a:buNone/>
              <a:defRPr sz="3300" b="1" i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81984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67514C97-392A-2346-85E0-C44D465B4999}"/>
              </a:ext>
            </a:extLst>
          </p:cNvPr>
          <p:cNvSpPr/>
          <p:nvPr userDrawn="1"/>
        </p:nvSpPr>
        <p:spPr>
          <a:xfrm>
            <a:off x="346165" y="6296298"/>
            <a:ext cx="3828125" cy="561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182CB61-D2D6-074A-A6B3-4CBC230020EE}"/>
              </a:ext>
            </a:extLst>
          </p:cNvPr>
          <p:cNvSpPr/>
          <p:nvPr userDrawn="1"/>
        </p:nvSpPr>
        <p:spPr>
          <a:xfrm>
            <a:off x="0" y="0"/>
            <a:ext cx="9144000" cy="2124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D4C0DA7-7B3E-2543-B9AD-BED6D89B89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6"/>
          <a:stretch/>
        </p:blipFill>
        <p:spPr>
          <a:xfrm>
            <a:off x="28137" y="0"/>
            <a:ext cx="1056004" cy="68580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CF508EF-55EB-0348-8343-83F51FC887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1502" y="874678"/>
            <a:ext cx="3550499" cy="585863"/>
          </a:xfrm>
        </p:spPr>
        <p:txBody>
          <a:bodyPr lIns="0">
            <a:normAutofit/>
          </a:bodyPr>
          <a:lstStyle>
            <a:lvl1pPr marL="0" indent="0">
              <a:buNone/>
              <a:defRPr sz="2800" b="1" i="0">
                <a:solidFill>
                  <a:schemeClr val="tx1"/>
                </a:solidFill>
                <a:latin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CD61AA3-55F0-F243-808A-5C716678DE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1501" y="1460539"/>
            <a:ext cx="3550500" cy="874676"/>
          </a:xfrm>
        </p:spPr>
        <p:txBody>
          <a:bodyPr lIns="0"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Short description goes here.</a:t>
            </a:r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B9D6EF01-134C-194E-83A6-3D2A45F083E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49773" y="4491319"/>
            <a:ext cx="3893859" cy="2124636"/>
          </a:xfr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32CF2AAC-5ECF-5E43-BBD6-4F5B4D6CA7F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049773" y="2366682"/>
            <a:ext cx="3893859" cy="2124636"/>
          </a:xfr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BCEC6511-4116-3243-883C-34DA2CE8C35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049773" y="247450"/>
            <a:ext cx="3893859" cy="2124636"/>
          </a:xfr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624D7-D314-724E-BFAB-923A7BC752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485900" y="2621721"/>
            <a:ext cx="3086100" cy="39745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5B83B6-4AE2-1040-A455-38F95B59CA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485900" y="3030946"/>
            <a:ext cx="3086100" cy="618067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Short description goes here.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B025EFAA-2C38-4846-88F9-F9BAE17C5DA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85900" y="3938190"/>
            <a:ext cx="3086100" cy="39745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676937F-804D-B54B-98AC-999C7E584F1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485900" y="4347416"/>
            <a:ext cx="3086100" cy="618067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Short description goes here.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07A780A3-BB1D-2249-A710-D68B079D5C6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485900" y="5253235"/>
            <a:ext cx="3086100" cy="39745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BC459833-E9FF-0446-969C-7F98B21FC4C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485900" y="5662461"/>
            <a:ext cx="3086100" cy="618067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Short description goes here.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51EEFBD-5A03-F747-B79F-65F278B2EC13}"/>
              </a:ext>
            </a:extLst>
          </p:cNvPr>
          <p:cNvGrpSpPr/>
          <p:nvPr userDrawn="1"/>
        </p:nvGrpSpPr>
        <p:grpSpPr>
          <a:xfrm>
            <a:off x="763053" y="2606443"/>
            <a:ext cx="585601" cy="629265"/>
            <a:chOff x="1984328" y="2830781"/>
            <a:chExt cx="780801" cy="62926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31EAD2D-ACBE-624E-AAE7-3D9D7B5FCDC0}"/>
                </a:ext>
              </a:extLst>
            </p:cNvPr>
            <p:cNvSpPr/>
            <p:nvPr userDrawn="1"/>
          </p:nvSpPr>
          <p:spPr>
            <a:xfrm>
              <a:off x="1984328" y="2830781"/>
              <a:ext cx="780801" cy="6292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0" name="Title 1">
              <a:extLst>
                <a:ext uri="{FF2B5EF4-FFF2-40B4-BE49-F238E27FC236}">
                  <a16:creationId xmlns:a16="http://schemas.microsoft.com/office/drawing/2014/main" id="{5D0CCF96-D7EB-414F-9CE9-51C773AF626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24115" y="2946959"/>
              <a:ext cx="720497" cy="440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604020202020204" pitchFamily="34" charset="0"/>
                  <a:ea typeface="+mj-ea"/>
                  <a:cs typeface="Arial Black" panose="020B0604020202020204" pitchFamily="34" charset="0"/>
                </a:defRPr>
              </a:lvl1pPr>
            </a:lstStyle>
            <a:p>
              <a:pPr algn="ctr"/>
              <a:r>
                <a:rPr lang="en-US" sz="15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0ACD34F-E8C9-E245-BA58-00805DC7D484}"/>
              </a:ext>
            </a:extLst>
          </p:cNvPr>
          <p:cNvGrpSpPr/>
          <p:nvPr userDrawn="1"/>
        </p:nvGrpSpPr>
        <p:grpSpPr>
          <a:xfrm>
            <a:off x="728700" y="3944016"/>
            <a:ext cx="585601" cy="629265"/>
            <a:chOff x="1984327" y="2830781"/>
            <a:chExt cx="780801" cy="629265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D52A747-5A1E-A64D-A527-86E8483B49F7}"/>
                </a:ext>
              </a:extLst>
            </p:cNvPr>
            <p:cNvSpPr/>
            <p:nvPr userDrawn="1"/>
          </p:nvSpPr>
          <p:spPr>
            <a:xfrm>
              <a:off x="1984327" y="2830781"/>
              <a:ext cx="780800" cy="62926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FFB51665-D841-C049-BC11-85F51588F59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03955" y="2938251"/>
              <a:ext cx="761173" cy="440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604020202020204" pitchFamily="34" charset="0"/>
                  <a:ea typeface="+mj-ea"/>
                  <a:cs typeface="Arial Black" panose="020B0604020202020204" pitchFamily="34" charset="0"/>
                </a:defRPr>
              </a:lvl1pPr>
            </a:lstStyle>
            <a:p>
              <a:pPr algn="ctr"/>
              <a:r>
                <a:rPr lang="en-US" sz="15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805B3A0-1D5B-CB4F-8900-B88A08A3AEA4}"/>
              </a:ext>
            </a:extLst>
          </p:cNvPr>
          <p:cNvGrpSpPr/>
          <p:nvPr userDrawn="1"/>
        </p:nvGrpSpPr>
        <p:grpSpPr>
          <a:xfrm>
            <a:off x="747665" y="5252780"/>
            <a:ext cx="585601" cy="629265"/>
            <a:chOff x="1984328" y="2830781"/>
            <a:chExt cx="780801" cy="629265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9503F68-F41B-1A42-990B-993823DD13F7}"/>
                </a:ext>
              </a:extLst>
            </p:cNvPr>
            <p:cNvSpPr/>
            <p:nvPr userDrawn="1"/>
          </p:nvSpPr>
          <p:spPr>
            <a:xfrm>
              <a:off x="1984328" y="2830781"/>
              <a:ext cx="780801" cy="62926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40" name="Title 1">
              <a:extLst>
                <a:ext uri="{FF2B5EF4-FFF2-40B4-BE49-F238E27FC236}">
                  <a16:creationId xmlns:a16="http://schemas.microsoft.com/office/drawing/2014/main" id="{04F09987-BF3A-544C-94BB-71DFD61FFD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03953" y="2938251"/>
              <a:ext cx="760281" cy="440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604020202020204" pitchFamily="34" charset="0"/>
                  <a:ea typeface="+mj-ea"/>
                  <a:cs typeface="Arial Black" panose="020B0604020202020204" pitchFamily="34" charset="0"/>
                </a:defRPr>
              </a:lvl1pPr>
            </a:lstStyle>
            <a:p>
              <a:pPr algn="ctr"/>
              <a:r>
                <a:rPr lang="en-US" sz="1500" dirty="0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740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88967"/>
            <a:ext cx="7886699" cy="4887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285692-983A-A248-8231-B8CAB56CC70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1"/>
            <a:ext cx="9144000" cy="9741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9B547B-B9F8-1F45-B478-591852B45AEA}"/>
              </a:ext>
            </a:extLst>
          </p:cNvPr>
          <p:cNvSpPr txBox="1"/>
          <p:nvPr userDrawn="1"/>
        </p:nvSpPr>
        <p:spPr>
          <a:xfrm>
            <a:off x="7709926" y="6419322"/>
            <a:ext cx="9364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9633C3-66DA-174A-8C1B-414C91C96627}" type="slidenum">
              <a:rPr lang="en-US" sz="900" b="0" i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pPr algn="r"/>
              <a:t>‹#›</a:t>
            </a:fld>
            <a:endParaRPr lang="en-US" sz="900" b="0" i="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95CAA4-C3BA-2D46-8F71-279257CC1873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628649" y="6375699"/>
            <a:ext cx="3474720" cy="232078"/>
          </a:xfrm>
          <a:prstGeom prst="rect">
            <a:avLst/>
          </a:prstGeom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3526861D-3572-9016-0A06-AB0D27F4D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619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6" r:id="rId2"/>
    <p:sldLayoutId id="2147483662" r:id="rId3"/>
    <p:sldLayoutId id="2147483664" r:id="rId4"/>
    <p:sldLayoutId id="2147483678" r:id="rId5"/>
    <p:sldLayoutId id="2147483663" r:id="rId6"/>
    <p:sldLayoutId id="2147483667" r:id="rId7"/>
    <p:sldLayoutId id="2147483672" r:id="rId8"/>
    <p:sldLayoutId id="2147483666" r:id="rId9"/>
    <p:sldLayoutId id="2147483668" r:id="rId10"/>
    <p:sldLayoutId id="2147483673" r:id="rId11"/>
    <p:sldLayoutId id="2147483670" r:id="rId12"/>
    <p:sldLayoutId id="2147483679" r:id="rId13"/>
    <p:sldLayoutId id="2147483677" r:id="rId14"/>
    <p:sldLayoutId id="2147483665" r:id="rId15"/>
    <p:sldLayoutId id="2147483681" r:id="rId16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bg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40AFEF-E5A8-7543-9ADF-7C5CDFC820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2489" y="1715044"/>
            <a:ext cx="7374754" cy="1311936"/>
          </a:xfrm>
        </p:spPr>
        <p:txBody>
          <a:bodyPr>
            <a:noAutofit/>
          </a:bodyPr>
          <a:lstStyle/>
          <a:p>
            <a:pPr algn="ctr"/>
            <a:r>
              <a:rPr lang="en-US" sz="4000" i="1" dirty="0">
                <a:solidFill>
                  <a:srgbClr val="F8F8F8"/>
                </a:solidFill>
              </a:rPr>
              <a:t>Ion Source Development</a:t>
            </a:r>
          </a:p>
          <a:p>
            <a:pPr algn="ctr"/>
            <a:r>
              <a:rPr lang="en-US" sz="4000" i="1" dirty="0">
                <a:solidFill>
                  <a:srgbClr val="F8F8F8"/>
                </a:solidFill>
              </a:rPr>
              <a:t>for AMS at WHOI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773C7-4408-C945-B9F2-2ABF12F6A8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12524" y="5778576"/>
            <a:ext cx="3438137" cy="985259"/>
          </a:xfrm>
        </p:spPr>
        <p:txBody>
          <a:bodyPr/>
          <a:lstStyle/>
          <a:p>
            <a:pPr algn="ctr"/>
            <a:r>
              <a:rPr lang="en-US" sz="1600" i="1" dirty="0">
                <a:solidFill>
                  <a:schemeClr val="bg1"/>
                </a:solidFill>
              </a:rPr>
              <a:t>NIBS ’26</a:t>
            </a:r>
          </a:p>
          <a:p>
            <a:pPr algn="ctr"/>
            <a:r>
              <a:rPr lang="en-US" sz="1600" i="1" dirty="0">
                <a:solidFill>
                  <a:schemeClr val="bg1"/>
                </a:solidFill>
              </a:rPr>
              <a:t>Sep 20 – 25, 2026</a:t>
            </a:r>
          </a:p>
          <a:p>
            <a:pPr algn="ctr"/>
            <a:r>
              <a:rPr lang="en-US" sz="1600" i="1" dirty="0">
                <a:solidFill>
                  <a:schemeClr val="bg1"/>
                </a:solidFill>
              </a:rPr>
              <a:t>Nelson, British Columbia, Canada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A8E0179F-B6FA-7944-0072-D392A9CA4C60}"/>
              </a:ext>
            </a:extLst>
          </p:cNvPr>
          <p:cNvSpPr txBox="1">
            <a:spLocks/>
          </p:cNvSpPr>
          <p:nvPr/>
        </p:nvSpPr>
        <p:spPr>
          <a:xfrm>
            <a:off x="1082489" y="3647288"/>
            <a:ext cx="7374754" cy="1311936"/>
          </a:xfrm>
          <a:prstGeom prst="rect">
            <a:avLst/>
          </a:prstGeom>
        </p:spPr>
        <p:txBody>
          <a:bodyPr vert="horz" lIns="0" tIns="0" rIns="91440" bIns="45720" rtlCol="0" anchor="t"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6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i="1" dirty="0">
                <a:solidFill>
                  <a:srgbClr val="F8F8F8"/>
                </a:solidFill>
              </a:rPr>
              <a:t>Mark L. Roberts</a:t>
            </a:r>
            <a:r>
              <a:rPr lang="en-US" sz="2400" i="1" baseline="30000" dirty="0">
                <a:solidFill>
                  <a:srgbClr val="F8F8F8"/>
                </a:solidFill>
              </a:rPr>
              <a:t>1 </a:t>
            </a:r>
            <a:r>
              <a:rPr lang="en-US" sz="2400" i="1" dirty="0">
                <a:solidFill>
                  <a:srgbClr val="F8F8F8"/>
                </a:solidFill>
              </a:rPr>
              <a:t>and Joshua D. Hlavenka</a:t>
            </a:r>
            <a:r>
              <a:rPr lang="en-US" sz="2400" i="1" baseline="30000" dirty="0">
                <a:solidFill>
                  <a:srgbClr val="F8F8F8"/>
                </a:solidFill>
              </a:rPr>
              <a:t>1,2</a:t>
            </a:r>
            <a:endParaRPr lang="en-US" sz="2400" i="1" dirty="0">
              <a:solidFill>
                <a:srgbClr val="F8F8F8"/>
              </a:solidFill>
            </a:endParaRPr>
          </a:p>
          <a:p>
            <a:pPr algn="ctr"/>
            <a:r>
              <a:rPr lang="en-US" sz="2000" i="1" baseline="30000" dirty="0">
                <a:solidFill>
                  <a:srgbClr val="F8F8F8"/>
                </a:solidFill>
              </a:rPr>
              <a:t>1</a:t>
            </a:r>
            <a:r>
              <a:rPr lang="en-US" sz="2000" i="1" dirty="0">
                <a:solidFill>
                  <a:srgbClr val="F8F8F8"/>
                </a:solidFill>
              </a:rPr>
              <a:t>Woods Hole Oceanographic Institution</a:t>
            </a:r>
          </a:p>
          <a:p>
            <a:pPr algn="ctr"/>
            <a:r>
              <a:rPr lang="en-US" sz="2000" i="1" baseline="30000" dirty="0">
                <a:solidFill>
                  <a:srgbClr val="F8F8F8"/>
                </a:solidFill>
              </a:rPr>
              <a:t>1,2</a:t>
            </a:r>
            <a:r>
              <a:rPr lang="en-US" sz="2000" i="1" dirty="0">
                <a:solidFill>
                  <a:srgbClr val="F8F8F8"/>
                </a:solidFill>
              </a:rPr>
              <a:t>Argonne National Laboratory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671D9F-1E02-EE84-671A-110440A36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802" y="172768"/>
            <a:ext cx="801687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AE962A-74EF-50EC-1511-2CB3A1F45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1999" y="172767"/>
            <a:ext cx="72866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2792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AD742-20BC-3375-BAC8-D3F75A916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944D7-0FD3-3948-6DDA-FC54806E7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Different Cathode Material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A0077E-591E-AFDA-31E8-1DCCE432CC5D}"/>
              </a:ext>
            </a:extLst>
          </p:cNvPr>
          <p:cNvGrpSpPr/>
          <p:nvPr/>
        </p:nvGrpSpPr>
        <p:grpSpPr>
          <a:xfrm>
            <a:off x="612648" y="1572234"/>
            <a:ext cx="2220686" cy="3505198"/>
            <a:chOff x="1186544" y="2057402"/>
            <a:chExt cx="2220686" cy="3505198"/>
          </a:xfrm>
        </p:grpSpPr>
        <p:sp>
          <p:nvSpPr>
            <p:cNvPr id="7" name="Rectangle 55">
              <a:extLst>
                <a:ext uri="{FF2B5EF4-FFF2-40B4-BE49-F238E27FC236}">
                  <a16:creationId xmlns:a16="http://schemas.microsoft.com/office/drawing/2014/main" id="{85D64F82-F466-BD68-C09E-343B9F9FC061}"/>
                </a:ext>
              </a:extLst>
            </p:cNvPr>
            <p:cNvSpPr/>
            <p:nvPr/>
          </p:nvSpPr>
          <p:spPr>
            <a:xfrm>
              <a:off x="1186544" y="2057402"/>
              <a:ext cx="2220686" cy="3505198"/>
            </a:xfrm>
            <a:custGeom>
              <a:avLst/>
              <a:gdLst>
                <a:gd name="connsiteX0" fmla="*/ 0 w 2220686"/>
                <a:gd name="connsiteY0" fmla="*/ 0 h 3113314"/>
                <a:gd name="connsiteX1" fmla="*/ 2220686 w 2220686"/>
                <a:gd name="connsiteY1" fmla="*/ 0 h 3113314"/>
                <a:gd name="connsiteX2" fmla="*/ 2220686 w 2220686"/>
                <a:gd name="connsiteY2" fmla="*/ 3113314 h 3113314"/>
                <a:gd name="connsiteX3" fmla="*/ 0 w 2220686"/>
                <a:gd name="connsiteY3" fmla="*/ 3113314 h 3113314"/>
                <a:gd name="connsiteX4" fmla="*/ 0 w 2220686"/>
                <a:gd name="connsiteY4" fmla="*/ 0 h 3113314"/>
                <a:gd name="connsiteX0" fmla="*/ 0 w 2220686"/>
                <a:gd name="connsiteY0" fmla="*/ 19 h 3113333"/>
                <a:gd name="connsiteX1" fmla="*/ 1175656 w 2220686"/>
                <a:gd name="connsiteY1" fmla="*/ 500760 h 3113333"/>
                <a:gd name="connsiteX2" fmla="*/ 2220686 w 2220686"/>
                <a:gd name="connsiteY2" fmla="*/ 19 h 3113333"/>
                <a:gd name="connsiteX3" fmla="*/ 2220686 w 2220686"/>
                <a:gd name="connsiteY3" fmla="*/ 3113333 h 3113333"/>
                <a:gd name="connsiteX4" fmla="*/ 0 w 2220686"/>
                <a:gd name="connsiteY4" fmla="*/ 3113333 h 3113333"/>
                <a:gd name="connsiteX5" fmla="*/ 0 w 2220686"/>
                <a:gd name="connsiteY5" fmla="*/ 19 h 3113333"/>
                <a:gd name="connsiteX0" fmla="*/ 0 w 2220686"/>
                <a:gd name="connsiteY0" fmla="*/ 47 h 3113361"/>
                <a:gd name="connsiteX1" fmla="*/ 1175656 w 2220686"/>
                <a:gd name="connsiteY1" fmla="*/ 500788 h 3113361"/>
                <a:gd name="connsiteX2" fmla="*/ 2220686 w 2220686"/>
                <a:gd name="connsiteY2" fmla="*/ 47 h 3113361"/>
                <a:gd name="connsiteX3" fmla="*/ 2220686 w 2220686"/>
                <a:gd name="connsiteY3" fmla="*/ 3113361 h 3113361"/>
                <a:gd name="connsiteX4" fmla="*/ 0 w 2220686"/>
                <a:gd name="connsiteY4" fmla="*/ 3113361 h 3113361"/>
                <a:gd name="connsiteX5" fmla="*/ 0 w 2220686"/>
                <a:gd name="connsiteY5" fmla="*/ 47 h 3113361"/>
                <a:gd name="connsiteX0" fmla="*/ 0 w 2220686"/>
                <a:gd name="connsiteY0" fmla="*/ 0 h 3113314"/>
                <a:gd name="connsiteX1" fmla="*/ 1175656 w 2220686"/>
                <a:gd name="connsiteY1" fmla="*/ 500741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6 w 2220686"/>
                <a:gd name="connsiteY1" fmla="*/ 500741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6 w 2220686"/>
                <a:gd name="connsiteY1" fmla="*/ 500741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099456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099456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099456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32113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077684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42998 w 2220686"/>
                <a:gd name="connsiteY1" fmla="*/ 533399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5 w 2220686"/>
                <a:gd name="connsiteY1" fmla="*/ 446314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5 w 2220686"/>
                <a:gd name="connsiteY1" fmla="*/ 446314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5 w 2220686"/>
                <a:gd name="connsiteY1" fmla="*/ 446314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5 w 2220686"/>
                <a:gd name="connsiteY1" fmla="*/ 446314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10341 w 2220686"/>
                <a:gd name="connsiteY1" fmla="*/ 457200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21227 w 2220686"/>
                <a:gd name="connsiteY1" fmla="*/ 468085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21227 w 2220686"/>
                <a:gd name="connsiteY1" fmla="*/ 1807787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183226 h 3296540"/>
                <a:gd name="connsiteX1" fmla="*/ 535930 w 2220686"/>
                <a:gd name="connsiteY1" fmla="*/ 422458 h 3296540"/>
                <a:gd name="connsiteX2" fmla="*/ 1121227 w 2220686"/>
                <a:gd name="connsiteY2" fmla="*/ 1991013 h 3296540"/>
                <a:gd name="connsiteX3" fmla="*/ 2220686 w 2220686"/>
                <a:gd name="connsiteY3" fmla="*/ 183226 h 3296540"/>
                <a:gd name="connsiteX4" fmla="*/ 2220686 w 2220686"/>
                <a:gd name="connsiteY4" fmla="*/ 3296540 h 3296540"/>
                <a:gd name="connsiteX5" fmla="*/ 0 w 2220686"/>
                <a:gd name="connsiteY5" fmla="*/ 3296540 h 3296540"/>
                <a:gd name="connsiteX6" fmla="*/ 0 w 2220686"/>
                <a:gd name="connsiteY6" fmla="*/ 183226 h 3296540"/>
                <a:gd name="connsiteX0" fmla="*/ 0 w 2220686"/>
                <a:gd name="connsiteY0" fmla="*/ 183226 h 3296540"/>
                <a:gd name="connsiteX1" fmla="*/ 535930 w 2220686"/>
                <a:gd name="connsiteY1" fmla="*/ 422458 h 3296540"/>
                <a:gd name="connsiteX2" fmla="*/ 1121227 w 2220686"/>
                <a:gd name="connsiteY2" fmla="*/ 1991013 h 3296540"/>
                <a:gd name="connsiteX3" fmla="*/ 2220686 w 2220686"/>
                <a:gd name="connsiteY3" fmla="*/ 183226 h 3296540"/>
                <a:gd name="connsiteX4" fmla="*/ 2220686 w 2220686"/>
                <a:gd name="connsiteY4" fmla="*/ 3296540 h 3296540"/>
                <a:gd name="connsiteX5" fmla="*/ 0 w 2220686"/>
                <a:gd name="connsiteY5" fmla="*/ 3296540 h 3296540"/>
                <a:gd name="connsiteX6" fmla="*/ 0 w 2220686"/>
                <a:gd name="connsiteY6" fmla="*/ 183226 h 3296540"/>
                <a:gd name="connsiteX0" fmla="*/ 0 w 2220686"/>
                <a:gd name="connsiteY0" fmla="*/ 180590 h 3293904"/>
                <a:gd name="connsiteX1" fmla="*/ 557196 w 2220686"/>
                <a:gd name="connsiteY1" fmla="*/ 430454 h 3293904"/>
                <a:gd name="connsiteX2" fmla="*/ 1121227 w 2220686"/>
                <a:gd name="connsiteY2" fmla="*/ 1988377 h 3293904"/>
                <a:gd name="connsiteX3" fmla="*/ 2220686 w 2220686"/>
                <a:gd name="connsiteY3" fmla="*/ 180590 h 3293904"/>
                <a:gd name="connsiteX4" fmla="*/ 2220686 w 2220686"/>
                <a:gd name="connsiteY4" fmla="*/ 3293904 h 3293904"/>
                <a:gd name="connsiteX5" fmla="*/ 0 w 2220686"/>
                <a:gd name="connsiteY5" fmla="*/ 3293904 h 3293904"/>
                <a:gd name="connsiteX6" fmla="*/ 0 w 2220686"/>
                <a:gd name="connsiteY6" fmla="*/ 180590 h 3293904"/>
                <a:gd name="connsiteX0" fmla="*/ 0 w 2220686"/>
                <a:gd name="connsiteY0" fmla="*/ 139632 h 3252946"/>
                <a:gd name="connsiteX1" fmla="*/ 557196 w 2220686"/>
                <a:gd name="connsiteY1" fmla="*/ 389496 h 3252946"/>
                <a:gd name="connsiteX2" fmla="*/ 1121227 w 2220686"/>
                <a:gd name="connsiteY2" fmla="*/ 1947419 h 3252946"/>
                <a:gd name="connsiteX3" fmla="*/ 2220686 w 2220686"/>
                <a:gd name="connsiteY3" fmla="*/ 139632 h 3252946"/>
                <a:gd name="connsiteX4" fmla="*/ 2220686 w 2220686"/>
                <a:gd name="connsiteY4" fmla="*/ 3252946 h 3252946"/>
                <a:gd name="connsiteX5" fmla="*/ 0 w 2220686"/>
                <a:gd name="connsiteY5" fmla="*/ 3252946 h 3252946"/>
                <a:gd name="connsiteX6" fmla="*/ 0 w 2220686"/>
                <a:gd name="connsiteY6" fmla="*/ 139632 h 3252946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1121227 w 2220686"/>
                <a:gd name="connsiteY2" fmla="*/ 1807787 h 3113314"/>
                <a:gd name="connsiteX3" fmla="*/ 2220686 w 2220686"/>
                <a:gd name="connsiteY3" fmla="*/ 0 h 3113314"/>
                <a:gd name="connsiteX4" fmla="*/ 2220686 w 2220686"/>
                <a:gd name="connsiteY4" fmla="*/ 3113314 h 3113314"/>
                <a:gd name="connsiteX5" fmla="*/ 0 w 2220686"/>
                <a:gd name="connsiteY5" fmla="*/ 3113314 h 3113314"/>
                <a:gd name="connsiteX6" fmla="*/ 0 w 2220686"/>
                <a:gd name="connsiteY6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121227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121227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121227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121227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121227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121227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52855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52855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52855 w 2220686"/>
                <a:gd name="connsiteY3" fmla="*/ 1807787 h 3113314"/>
                <a:gd name="connsiteX4" fmla="*/ 2220686 w 2220686"/>
                <a:gd name="connsiteY4" fmla="*/ 0 h 3113314"/>
                <a:gd name="connsiteX5" fmla="*/ 2220686 w 2220686"/>
                <a:gd name="connsiteY5" fmla="*/ 3113314 h 3113314"/>
                <a:gd name="connsiteX6" fmla="*/ 0 w 2220686"/>
                <a:gd name="connsiteY6" fmla="*/ 3113314 h 3113314"/>
                <a:gd name="connsiteX7" fmla="*/ 0 w 2220686"/>
                <a:gd name="connsiteY7" fmla="*/ 0 h 3113314"/>
                <a:gd name="connsiteX0" fmla="*/ 0 w 2220686"/>
                <a:gd name="connsiteY0" fmla="*/ 186376 h 3299690"/>
                <a:gd name="connsiteX1" fmla="*/ 557196 w 2220686"/>
                <a:gd name="connsiteY1" fmla="*/ 436240 h 3299690"/>
                <a:gd name="connsiteX2" fmla="*/ 546563 w 2220686"/>
                <a:gd name="connsiteY2" fmla="*/ 1977961 h 3299690"/>
                <a:gd name="connsiteX3" fmla="*/ 1652855 w 2220686"/>
                <a:gd name="connsiteY3" fmla="*/ 1994163 h 3299690"/>
                <a:gd name="connsiteX4" fmla="*/ 1694879 w 2220686"/>
                <a:gd name="connsiteY4" fmla="*/ 425608 h 3299690"/>
                <a:gd name="connsiteX5" fmla="*/ 2220686 w 2220686"/>
                <a:gd name="connsiteY5" fmla="*/ 186376 h 3299690"/>
                <a:gd name="connsiteX6" fmla="*/ 2220686 w 2220686"/>
                <a:gd name="connsiteY6" fmla="*/ 3299690 h 3299690"/>
                <a:gd name="connsiteX7" fmla="*/ 0 w 2220686"/>
                <a:gd name="connsiteY7" fmla="*/ 3299690 h 3299690"/>
                <a:gd name="connsiteX8" fmla="*/ 0 w 2220686"/>
                <a:gd name="connsiteY8" fmla="*/ 186376 h 3299690"/>
                <a:gd name="connsiteX0" fmla="*/ 0 w 2220686"/>
                <a:gd name="connsiteY0" fmla="*/ 149161 h 3262475"/>
                <a:gd name="connsiteX1" fmla="*/ 557196 w 2220686"/>
                <a:gd name="connsiteY1" fmla="*/ 399025 h 3262475"/>
                <a:gd name="connsiteX2" fmla="*/ 546563 w 2220686"/>
                <a:gd name="connsiteY2" fmla="*/ 1940746 h 3262475"/>
                <a:gd name="connsiteX3" fmla="*/ 1652855 w 2220686"/>
                <a:gd name="connsiteY3" fmla="*/ 1956948 h 3262475"/>
                <a:gd name="connsiteX4" fmla="*/ 1694879 w 2220686"/>
                <a:gd name="connsiteY4" fmla="*/ 388393 h 3262475"/>
                <a:gd name="connsiteX5" fmla="*/ 2220686 w 2220686"/>
                <a:gd name="connsiteY5" fmla="*/ 149161 h 3262475"/>
                <a:gd name="connsiteX6" fmla="*/ 2220686 w 2220686"/>
                <a:gd name="connsiteY6" fmla="*/ 3262475 h 3262475"/>
                <a:gd name="connsiteX7" fmla="*/ 0 w 2220686"/>
                <a:gd name="connsiteY7" fmla="*/ 3262475 h 3262475"/>
                <a:gd name="connsiteX8" fmla="*/ 0 w 2220686"/>
                <a:gd name="connsiteY8" fmla="*/ 149161 h 3262475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52855 w 2220686"/>
                <a:gd name="connsiteY3" fmla="*/ 1807787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52855 w 2220686"/>
                <a:gd name="connsiteY3" fmla="*/ 1807787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52855 w 2220686"/>
                <a:gd name="connsiteY3" fmla="*/ 1807787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52855 w 2220686"/>
                <a:gd name="connsiteY3" fmla="*/ 1807787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74120 w 2220686"/>
                <a:gd name="connsiteY3" fmla="*/ 1797154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74120 w 2220686"/>
                <a:gd name="connsiteY3" fmla="*/ 1797154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74120 w 2220686"/>
                <a:gd name="connsiteY3" fmla="*/ 1797154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74120 w 2220686"/>
                <a:gd name="connsiteY3" fmla="*/ 1797154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57196 w 2220686"/>
                <a:gd name="connsiteY1" fmla="*/ 249864 h 3113314"/>
                <a:gd name="connsiteX2" fmla="*/ 546563 w 2220686"/>
                <a:gd name="connsiteY2" fmla="*/ 1791585 h 3113314"/>
                <a:gd name="connsiteX3" fmla="*/ 1674120 w 2220686"/>
                <a:gd name="connsiteY3" fmla="*/ 1797154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67828 w 2220686"/>
                <a:gd name="connsiteY1" fmla="*/ 239232 h 3113314"/>
                <a:gd name="connsiteX2" fmla="*/ 546563 w 2220686"/>
                <a:gd name="connsiteY2" fmla="*/ 1791585 h 3113314"/>
                <a:gd name="connsiteX3" fmla="*/ 1674120 w 2220686"/>
                <a:gd name="connsiteY3" fmla="*/ 1797154 h 3113314"/>
                <a:gd name="connsiteX4" fmla="*/ 1694879 w 2220686"/>
                <a:gd name="connsiteY4" fmla="*/ 239232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67828 w 2220686"/>
                <a:gd name="connsiteY1" fmla="*/ 239232 h 3113314"/>
                <a:gd name="connsiteX2" fmla="*/ 546563 w 2220686"/>
                <a:gd name="connsiteY2" fmla="*/ 1791585 h 3113314"/>
                <a:gd name="connsiteX3" fmla="*/ 1674120 w 2220686"/>
                <a:gd name="connsiteY3" fmla="*/ 1797154 h 3113314"/>
                <a:gd name="connsiteX4" fmla="*/ 1694879 w 2220686"/>
                <a:gd name="connsiteY4" fmla="*/ 220344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578461 w 2220686"/>
                <a:gd name="connsiteY1" fmla="*/ 210900 h 3113314"/>
                <a:gd name="connsiteX2" fmla="*/ 546563 w 2220686"/>
                <a:gd name="connsiteY2" fmla="*/ 1791585 h 3113314"/>
                <a:gd name="connsiteX3" fmla="*/ 1674120 w 2220686"/>
                <a:gd name="connsiteY3" fmla="*/ 1797154 h 3113314"/>
                <a:gd name="connsiteX4" fmla="*/ 1694879 w 2220686"/>
                <a:gd name="connsiteY4" fmla="*/ 220344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0686" h="3113314">
                  <a:moveTo>
                    <a:pt x="0" y="0"/>
                  </a:moveTo>
                  <a:lnTo>
                    <a:pt x="578461" y="210900"/>
                  </a:lnTo>
                  <a:cubicBezTo>
                    <a:pt x="580951" y="500637"/>
                    <a:pt x="537618" y="1457503"/>
                    <a:pt x="546563" y="1791585"/>
                  </a:cubicBezTo>
                  <a:lnTo>
                    <a:pt x="1674120" y="1797154"/>
                  </a:lnTo>
                  <a:cubicBezTo>
                    <a:pt x="1686525" y="1343499"/>
                    <a:pt x="1695934" y="596070"/>
                    <a:pt x="1694879" y="220344"/>
                  </a:cubicBezTo>
                  <a:cubicBezTo>
                    <a:pt x="1938374" y="121065"/>
                    <a:pt x="1932805" y="123498"/>
                    <a:pt x="2220686" y="0"/>
                  </a:cubicBezTo>
                  <a:lnTo>
                    <a:pt x="2220686" y="3113314"/>
                  </a:lnTo>
                  <a:lnTo>
                    <a:pt x="0" y="31133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55">
              <a:extLst>
                <a:ext uri="{FF2B5EF4-FFF2-40B4-BE49-F238E27FC236}">
                  <a16:creationId xmlns:a16="http://schemas.microsoft.com/office/drawing/2014/main" id="{5F508F91-51BA-D3A5-7C03-AA7EFAD995EE}"/>
                </a:ext>
              </a:extLst>
            </p:cNvPr>
            <p:cNvSpPr/>
            <p:nvPr/>
          </p:nvSpPr>
          <p:spPr>
            <a:xfrm>
              <a:off x="1464381" y="2177397"/>
              <a:ext cx="1648931" cy="2220430"/>
            </a:xfrm>
            <a:custGeom>
              <a:avLst/>
              <a:gdLst>
                <a:gd name="connsiteX0" fmla="*/ 0 w 2220686"/>
                <a:gd name="connsiteY0" fmla="*/ 0 h 3113314"/>
                <a:gd name="connsiteX1" fmla="*/ 2220686 w 2220686"/>
                <a:gd name="connsiteY1" fmla="*/ 0 h 3113314"/>
                <a:gd name="connsiteX2" fmla="*/ 2220686 w 2220686"/>
                <a:gd name="connsiteY2" fmla="*/ 3113314 h 3113314"/>
                <a:gd name="connsiteX3" fmla="*/ 0 w 2220686"/>
                <a:gd name="connsiteY3" fmla="*/ 3113314 h 3113314"/>
                <a:gd name="connsiteX4" fmla="*/ 0 w 2220686"/>
                <a:gd name="connsiteY4" fmla="*/ 0 h 3113314"/>
                <a:gd name="connsiteX0" fmla="*/ 0 w 2220686"/>
                <a:gd name="connsiteY0" fmla="*/ 19 h 3113333"/>
                <a:gd name="connsiteX1" fmla="*/ 1175656 w 2220686"/>
                <a:gd name="connsiteY1" fmla="*/ 500760 h 3113333"/>
                <a:gd name="connsiteX2" fmla="*/ 2220686 w 2220686"/>
                <a:gd name="connsiteY2" fmla="*/ 19 h 3113333"/>
                <a:gd name="connsiteX3" fmla="*/ 2220686 w 2220686"/>
                <a:gd name="connsiteY3" fmla="*/ 3113333 h 3113333"/>
                <a:gd name="connsiteX4" fmla="*/ 0 w 2220686"/>
                <a:gd name="connsiteY4" fmla="*/ 3113333 h 3113333"/>
                <a:gd name="connsiteX5" fmla="*/ 0 w 2220686"/>
                <a:gd name="connsiteY5" fmla="*/ 19 h 3113333"/>
                <a:gd name="connsiteX0" fmla="*/ 0 w 2220686"/>
                <a:gd name="connsiteY0" fmla="*/ 47 h 3113361"/>
                <a:gd name="connsiteX1" fmla="*/ 1175656 w 2220686"/>
                <a:gd name="connsiteY1" fmla="*/ 500788 h 3113361"/>
                <a:gd name="connsiteX2" fmla="*/ 2220686 w 2220686"/>
                <a:gd name="connsiteY2" fmla="*/ 47 h 3113361"/>
                <a:gd name="connsiteX3" fmla="*/ 2220686 w 2220686"/>
                <a:gd name="connsiteY3" fmla="*/ 3113361 h 3113361"/>
                <a:gd name="connsiteX4" fmla="*/ 0 w 2220686"/>
                <a:gd name="connsiteY4" fmla="*/ 3113361 h 3113361"/>
                <a:gd name="connsiteX5" fmla="*/ 0 w 2220686"/>
                <a:gd name="connsiteY5" fmla="*/ 47 h 3113361"/>
                <a:gd name="connsiteX0" fmla="*/ 0 w 2220686"/>
                <a:gd name="connsiteY0" fmla="*/ 0 h 3113314"/>
                <a:gd name="connsiteX1" fmla="*/ 1175656 w 2220686"/>
                <a:gd name="connsiteY1" fmla="*/ 500741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6 w 2220686"/>
                <a:gd name="connsiteY1" fmla="*/ 500741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6 w 2220686"/>
                <a:gd name="connsiteY1" fmla="*/ 500741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099456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099456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099456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32113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077684 w 2220686"/>
                <a:gd name="connsiteY1" fmla="*/ 522513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42998 w 2220686"/>
                <a:gd name="connsiteY1" fmla="*/ 533399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5 w 2220686"/>
                <a:gd name="connsiteY1" fmla="*/ 446314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5 w 2220686"/>
                <a:gd name="connsiteY1" fmla="*/ 446314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5 w 2220686"/>
                <a:gd name="connsiteY1" fmla="*/ 446314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75655 w 2220686"/>
                <a:gd name="connsiteY1" fmla="*/ 446314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10341 w 2220686"/>
                <a:gd name="connsiteY1" fmla="*/ 457200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121227 w 2220686"/>
                <a:gd name="connsiteY1" fmla="*/ 468085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0 h 3113314"/>
                <a:gd name="connsiteX1" fmla="*/ 1899489 w 2220686"/>
                <a:gd name="connsiteY1" fmla="*/ 2385511 h 3113314"/>
                <a:gd name="connsiteX2" fmla="*/ 2220686 w 2220686"/>
                <a:gd name="connsiteY2" fmla="*/ 0 h 3113314"/>
                <a:gd name="connsiteX3" fmla="*/ 2220686 w 2220686"/>
                <a:gd name="connsiteY3" fmla="*/ 3113314 h 3113314"/>
                <a:gd name="connsiteX4" fmla="*/ 0 w 2220686"/>
                <a:gd name="connsiteY4" fmla="*/ 3113314 h 3113314"/>
                <a:gd name="connsiteX5" fmla="*/ 0 w 2220686"/>
                <a:gd name="connsiteY5" fmla="*/ 0 h 3113314"/>
                <a:gd name="connsiteX0" fmla="*/ 0 w 2220686"/>
                <a:gd name="connsiteY0" fmla="*/ 32287 h 3145601"/>
                <a:gd name="connsiteX1" fmla="*/ 378664 w 2220686"/>
                <a:gd name="connsiteY1" fmla="*/ 2312437 h 3145601"/>
                <a:gd name="connsiteX2" fmla="*/ 1899489 w 2220686"/>
                <a:gd name="connsiteY2" fmla="*/ 2417798 h 3145601"/>
                <a:gd name="connsiteX3" fmla="*/ 2220686 w 2220686"/>
                <a:gd name="connsiteY3" fmla="*/ 32287 h 3145601"/>
                <a:gd name="connsiteX4" fmla="*/ 2220686 w 2220686"/>
                <a:gd name="connsiteY4" fmla="*/ 3145601 h 3145601"/>
                <a:gd name="connsiteX5" fmla="*/ 0 w 2220686"/>
                <a:gd name="connsiteY5" fmla="*/ 3145601 h 3145601"/>
                <a:gd name="connsiteX6" fmla="*/ 0 w 2220686"/>
                <a:gd name="connsiteY6" fmla="*/ 32287 h 3145601"/>
                <a:gd name="connsiteX0" fmla="*/ 0 w 2220686"/>
                <a:gd name="connsiteY0" fmla="*/ 213880 h 3327194"/>
                <a:gd name="connsiteX1" fmla="*/ 349839 w 2220686"/>
                <a:gd name="connsiteY1" fmla="*/ 381867 h 3327194"/>
                <a:gd name="connsiteX2" fmla="*/ 378664 w 2220686"/>
                <a:gd name="connsiteY2" fmla="*/ 2494030 h 3327194"/>
                <a:gd name="connsiteX3" fmla="*/ 1899489 w 2220686"/>
                <a:gd name="connsiteY3" fmla="*/ 2599391 h 3327194"/>
                <a:gd name="connsiteX4" fmla="*/ 2220686 w 2220686"/>
                <a:gd name="connsiteY4" fmla="*/ 213880 h 3327194"/>
                <a:gd name="connsiteX5" fmla="*/ 2220686 w 2220686"/>
                <a:gd name="connsiteY5" fmla="*/ 3327194 h 3327194"/>
                <a:gd name="connsiteX6" fmla="*/ 0 w 2220686"/>
                <a:gd name="connsiteY6" fmla="*/ 3327194 h 3327194"/>
                <a:gd name="connsiteX7" fmla="*/ 0 w 2220686"/>
                <a:gd name="connsiteY7" fmla="*/ 213880 h 3327194"/>
                <a:gd name="connsiteX0" fmla="*/ 0 w 2220686"/>
                <a:gd name="connsiteY0" fmla="*/ 213880 h 3327194"/>
                <a:gd name="connsiteX1" fmla="*/ 349839 w 2220686"/>
                <a:gd name="connsiteY1" fmla="*/ 381867 h 3327194"/>
                <a:gd name="connsiteX2" fmla="*/ 378664 w 2220686"/>
                <a:gd name="connsiteY2" fmla="*/ 2494030 h 3327194"/>
                <a:gd name="connsiteX3" fmla="*/ 1899489 w 2220686"/>
                <a:gd name="connsiteY3" fmla="*/ 2599391 h 3327194"/>
                <a:gd name="connsiteX4" fmla="*/ 1906363 w 2220686"/>
                <a:gd name="connsiteY4" fmla="*/ 396849 h 3327194"/>
                <a:gd name="connsiteX5" fmla="*/ 2220686 w 2220686"/>
                <a:gd name="connsiteY5" fmla="*/ 213880 h 3327194"/>
                <a:gd name="connsiteX6" fmla="*/ 2220686 w 2220686"/>
                <a:gd name="connsiteY6" fmla="*/ 3327194 h 3327194"/>
                <a:gd name="connsiteX7" fmla="*/ 0 w 2220686"/>
                <a:gd name="connsiteY7" fmla="*/ 3327194 h 3327194"/>
                <a:gd name="connsiteX8" fmla="*/ 0 w 2220686"/>
                <a:gd name="connsiteY8" fmla="*/ 213880 h 3327194"/>
                <a:gd name="connsiteX0" fmla="*/ 0 w 2220686"/>
                <a:gd name="connsiteY0" fmla="*/ 6039 h 3119353"/>
                <a:gd name="connsiteX1" fmla="*/ 349839 w 2220686"/>
                <a:gd name="connsiteY1" fmla="*/ 174026 h 3119353"/>
                <a:gd name="connsiteX2" fmla="*/ 378664 w 2220686"/>
                <a:gd name="connsiteY2" fmla="*/ 2286189 h 3119353"/>
                <a:gd name="connsiteX3" fmla="*/ 1899489 w 2220686"/>
                <a:gd name="connsiteY3" fmla="*/ 2391550 h 3119353"/>
                <a:gd name="connsiteX4" fmla="*/ 1906363 w 2220686"/>
                <a:gd name="connsiteY4" fmla="*/ 189008 h 3119353"/>
                <a:gd name="connsiteX5" fmla="*/ 2220686 w 2220686"/>
                <a:gd name="connsiteY5" fmla="*/ 6039 h 3119353"/>
                <a:gd name="connsiteX6" fmla="*/ 2220686 w 2220686"/>
                <a:gd name="connsiteY6" fmla="*/ 3119353 h 3119353"/>
                <a:gd name="connsiteX7" fmla="*/ 0 w 2220686"/>
                <a:gd name="connsiteY7" fmla="*/ 3119353 h 3119353"/>
                <a:gd name="connsiteX8" fmla="*/ 0 w 2220686"/>
                <a:gd name="connsiteY8" fmla="*/ 6039 h 3119353"/>
                <a:gd name="connsiteX0" fmla="*/ 0 w 2220686"/>
                <a:gd name="connsiteY0" fmla="*/ 1 h 3113315"/>
                <a:gd name="connsiteX1" fmla="*/ 349839 w 2220686"/>
                <a:gd name="connsiteY1" fmla="*/ 167988 h 3113315"/>
                <a:gd name="connsiteX2" fmla="*/ 378664 w 2220686"/>
                <a:gd name="connsiteY2" fmla="*/ 2280151 h 3113315"/>
                <a:gd name="connsiteX3" fmla="*/ 1899489 w 2220686"/>
                <a:gd name="connsiteY3" fmla="*/ 2385512 h 3113315"/>
                <a:gd name="connsiteX4" fmla="*/ 1906363 w 2220686"/>
                <a:gd name="connsiteY4" fmla="*/ 182970 h 3113315"/>
                <a:gd name="connsiteX5" fmla="*/ 2220686 w 2220686"/>
                <a:gd name="connsiteY5" fmla="*/ 1 h 3113315"/>
                <a:gd name="connsiteX6" fmla="*/ 2220686 w 2220686"/>
                <a:gd name="connsiteY6" fmla="*/ 3113315 h 3113315"/>
                <a:gd name="connsiteX7" fmla="*/ 0 w 2220686"/>
                <a:gd name="connsiteY7" fmla="*/ 3113315 h 3113315"/>
                <a:gd name="connsiteX8" fmla="*/ 0 w 2220686"/>
                <a:gd name="connsiteY8" fmla="*/ 1 h 3113315"/>
                <a:gd name="connsiteX0" fmla="*/ 0 w 2220686"/>
                <a:gd name="connsiteY0" fmla="*/ 0 h 3113314"/>
                <a:gd name="connsiteX1" fmla="*/ 349839 w 2220686"/>
                <a:gd name="connsiteY1" fmla="*/ 167987 h 3113314"/>
                <a:gd name="connsiteX2" fmla="*/ 378664 w 2220686"/>
                <a:gd name="connsiteY2" fmla="*/ 2280150 h 3113314"/>
                <a:gd name="connsiteX3" fmla="*/ 1899489 w 2220686"/>
                <a:gd name="connsiteY3" fmla="*/ 2385511 h 3113314"/>
                <a:gd name="connsiteX4" fmla="*/ 1906363 w 2220686"/>
                <a:gd name="connsiteY4" fmla="*/ 182969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49839 w 2220686"/>
                <a:gd name="connsiteY1" fmla="*/ 167987 h 3113314"/>
                <a:gd name="connsiteX2" fmla="*/ 378664 w 2220686"/>
                <a:gd name="connsiteY2" fmla="*/ 2280150 h 3113314"/>
                <a:gd name="connsiteX3" fmla="*/ 1899489 w 2220686"/>
                <a:gd name="connsiteY3" fmla="*/ 2385511 h 3113314"/>
                <a:gd name="connsiteX4" fmla="*/ 1906363 w 2220686"/>
                <a:gd name="connsiteY4" fmla="*/ 182969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49839 w 2220686"/>
                <a:gd name="connsiteY1" fmla="*/ 167987 h 3113314"/>
                <a:gd name="connsiteX2" fmla="*/ 378664 w 2220686"/>
                <a:gd name="connsiteY2" fmla="*/ 2280150 h 3113314"/>
                <a:gd name="connsiteX3" fmla="*/ 1899489 w 2220686"/>
                <a:gd name="connsiteY3" fmla="*/ 2385511 h 3113314"/>
                <a:gd name="connsiteX4" fmla="*/ 1906363 w 2220686"/>
                <a:gd name="connsiteY4" fmla="*/ 182969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49839 w 2220686"/>
                <a:gd name="connsiteY1" fmla="*/ 167987 h 3113314"/>
                <a:gd name="connsiteX2" fmla="*/ 378664 w 2220686"/>
                <a:gd name="connsiteY2" fmla="*/ 2280150 h 3113314"/>
                <a:gd name="connsiteX3" fmla="*/ 1899489 w 2220686"/>
                <a:gd name="connsiteY3" fmla="*/ 2385511 h 3113314"/>
                <a:gd name="connsiteX4" fmla="*/ 1906363 w 2220686"/>
                <a:gd name="connsiteY4" fmla="*/ 182969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49839 w 2220686"/>
                <a:gd name="connsiteY1" fmla="*/ 167987 h 3113314"/>
                <a:gd name="connsiteX2" fmla="*/ 378664 w 2220686"/>
                <a:gd name="connsiteY2" fmla="*/ 2280150 h 3113314"/>
                <a:gd name="connsiteX3" fmla="*/ 1899489 w 2220686"/>
                <a:gd name="connsiteY3" fmla="*/ 2385511 h 3113314"/>
                <a:gd name="connsiteX4" fmla="*/ 1906363 w 2220686"/>
                <a:gd name="connsiteY4" fmla="*/ 182969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49839 w 2220686"/>
                <a:gd name="connsiteY1" fmla="*/ 167987 h 3113314"/>
                <a:gd name="connsiteX2" fmla="*/ 378664 w 2220686"/>
                <a:gd name="connsiteY2" fmla="*/ 2280150 h 3113314"/>
                <a:gd name="connsiteX3" fmla="*/ 1885078 w 2220686"/>
                <a:gd name="connsiteY3" fmla="*/ 2325592 h 3113314"/>
                <a:gd name="connsiteX4" fmla="*/ 1906363 w 2220686"/>
                <a:gd name="connsiteY4" fmla="*/ 182969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49839 w 2220686"/>
                <a:gd name="connsiteY1" fmla="*/ 167987 h 3113314"/>
                <a:gd name="connsiteX2" fmla="*/ 378664 w 2220686"/>
                <a:gd name="connsiteY2" fmla="*/ 2340069 h 3113314"/>
                <a:gd name="connsiteX3" fmla="*/ 1885078 w 2220686"/>
                <a:gd name="connsiteY3" fmla="*/ 2325592 h 3113314"/>
                <a:gd name="connsiteX4" fmla="*/ 1906363 w 2220686"/>
                <a:gd name="connsiteY4" fmla="*/ 182969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93075 w 2220686"/>
                <a:gd name="connsiteY1" fmla="*/ 167986 h 3113314"/>
                <a:gd name="connsiteX2" fmla="*/ 378664 w 2220686"/>
                <a:gd name="connsiteY2" fmla="*/ 2340069 h 3113314"/>
                <a:gd name="connsiteX3" fmla="*/ 1885078 w 2220686"/>
                <a:gd name="connsiteY3" fmla="*/ 2325592 h 3113314"/>
                <a:gd name="connsiteX4" fmla="*/ 1906363 w 2220686"/>
                <a:gd name="connsiteY4" fmla="*/ 182969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93075 w 2220686"/>
                <a:gd name="connsiteY1" fmla="*/ 167986 h 3113314"/>
                <a:gd name="connsiteX2" fmla="*/ 378664 w 2220686"/>
                <a:gd name="connsiteY2" fmla="*/ 2340069 h 3113314"/>
                <a:gd name="connsiteX3" fmla="*/ 1885078 w 2220686"/>
                <a:gd name="connsiteY3" fmla="*/ 2325592 h 3113314"/>
                <a:gd name="connsiteX4" fmla="*/ 1891950 w 2220686"/>
                <a:gd name="connsiteY4" fmla="*/ 167988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93075 w 2220686"/>
                <a:gd name="connsiteY1" fmla="*/ 167986 h 3113314"/>
                <a:gd name="connsiteX2" fmla="*/ 378664 w 2220686"/>
                <a:gd name="connsiteY2" fmla="*/ 2340069 h 3113314"/>
                <a:gd name="connsiteX3" fmla="*/ 1885078 w 2220686"/>
                <a:gd name="connsiteY3" fmla="*/ 2325592 h 3113314"/>
                <a:gd name="connsiteX4" fmla="*/ 1891950 w 2220686"/>
                <a:gd name="connsiteY4" fmla="*/ 167988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93075 w 2220686"/>
                <a:gd name="connsiteY1" fmla="*/ 167986 h 3113314"/>
                <a:gd name="connsiteX2" fmla="*/ 378664 w 2220686"/>
                <a:gd name="connsiteY2" fmla="*/ 2340069 h 3113314"/>
                <a:gd name="connsiteX3" fmla="*/ 1885078 w 2220686"/>
                <a:gd name="connsiteY3" fmla="*/ 2325592 h 3113314"/>
                <a:gd name="connsiteX4" fmla="*/ 1891950 w 2220686"/>
                <a:gd name="connsiteY4" fmla="*/ 167988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20686"/>
                <a:gd name="connsiteY0" fmla="*/ 0 h 3113314"/>
                <a:gd name="connsiteX1" fmla="*/ 393075 w 2220686"/>
                <a:gd name="connsiteY1" fmla="*/ 167986 h 3113314"/>
                <a:gd name="connsiteX2" fmla="*/ 378664 w 2220686"/>
                <a:gd name="connsiteY2" fmla="*/ 2340069 h 3113314"/>
                <a:gd name="connsiteX3" fmla="*/ 1885078 w 2220686"/>
                <a:gd name="connsiteY3" fmla="*/ 2325592 h 3113314"/>
                <a:gd name="connsiteX4" fmla="*/ 1891950 w 2220686"/>
                <a:gd name="connsiteY4" fmla="*/ 167988 h 3113314"/>
                <a:gd name="connsiteX5" fmla="*/ 2220686 w 2220686"/>
                <a:gd name="connsiteY5" fmla="*/ 0 h 3113314"/>
                <a:gd name="connsiteX6" fmla="*/ 2220686 w 2220686"/>
                <a:gd name="connsiteY6" fmla="*/ 3113314 h 3113314"/>
                <a:gd name="connsiteX7" fmla="*/ 0 w 2220686"/>
                <a:gd name="connsiteY7" fmla="*/ 3113314 h 3113314"/>
                <a:gd name="connsiteX8" fmla="*/ 0 w 2220686"/>
                <a:gd name="connsiteY8" fmla="*/ 0 h 3113314"/>
                <a:gd name="connsiteX0" fmla="*/ 0 w 2235099"/>
                <a:gd name="connsiteY0" fmla="*/ 0 h 3128295"/>
                <a:gd name="connsiteX1" fmla="*/ 407488 w 2235099"/>
                <a:gd name="connsiteY1" fmla="*/ 182967 h 3128295"/>
                <a:gd name="connsiteX2" fmla="*/ 393077 w 2235099"/>
                <a:gd name="connsiteY2" fmla="*/ 2355050 h 3128295"/>
                <a:gd name="connsiteX3" fmla="*/ 1899491 w 2235099"/>
                <a:gd name="connsiteY3" fmla="*/ 2340573 h 3128295"/>
                <a:gd name="connsiteX4" fmla="*/ 1906363 w 2235099"/>
                <a:gd name="connsiteY4" fmla="*/ 182969 h 3128295"/>
                <a:gd name="connsiteX5" fmla="*/ 2235099 w 2235099"/>
                <a:gd name="connsiteY5" fmla="*/ 14981 h 3128295"/>
                <a:gd name="connsiteX6" fmla="*/ 2235099 w 2235099"/>
                <a:gd name="connsiteY6" fmla="*/ 3128295 h 3128295"/>
                <a:gd name="connsiteX7" fmla="*/ 14413 w 2235099"/>
                <a:gd name="connsiteY7" fmla="*/ 3128295 h 3128295"/>
                <a:gd name="connsiteX8" fmla="*/ 0 w 2235099"/>
                <a:gd name="connsiteY8" fmla="*/ 0 h 3128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099" h="3128295">
                  <a:moveTo>
                    <a:pt x="0" y="0"/>
                  </a:moveTo>
                  <a:cubicBezTo>
                    <a:pt x="368170" y="175717"/>
                    <a:pt x="128192" y="42620"/>
                    <a:pt x="407488" y="182967"/>
                  </a:cubicBezTo>
                  <a:cubicBezTo>
                    <a:pt x="412950" y="637892"/>
                    <a:pt x="358193" y="1783235"/>
                    <a:pt x="393077" y="2355050"/>
                  </a:cubicBezTo>
                  <a:cubicBezTo>
                    <a:pt x="817092" y="2342650"/>
                    <a:pt x="1568010" y="2360546"/>
                    <a:pt x="1899491" y="2340573"/>
                  </a:cubicBezTo>
                  <a:cubicBezTo>
                    <a:pt x="1925803" y="1726230"/>
                    <a:pt x="1923289" y="707432"/>
                    <a:pt x="1906363" y="182969"/>
                  </a:cubicBezTo>
                  <a:lnTo>
                    <a:pt x="2235099" y="14981"/>
                  </a:lnTo>
                  <a:lnTo>
                    <a:pt x="2235099" y="3128295"/>
                  </a:lnTo>
                  <a:lnTo>
                    <a:pt x="14413" y="3128295"/>
                  </a:lnTo>
                  <a:cubicBezTo>
                    <a:pt x="9609" y="2085530"/>
                    <a:pt x="4804" y="1042765"/>
                    <a:pt x="0" y="0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8D7138F-527C-A301-6064-3144D9BE9468}"/>
                </a:ext>
              </a:extLst>
            </p:cNvPr>
            <p:cNvSpPr/>
            <p:nvPr/>
          </p:nvSpPr>
          <p:spPr>
            <a:xfrm>
              <a:off x="1745816" y="2895600"/>
              <a:ext cx="1128029" cy="10230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CD4549-BE5F-92A9-8E46-3F0F6998D9B6}"/>
                </a:ext>
              </a:extLst>
            </p:cNvPr>
            <p:cNvSpPr txBox="1"/>
            <p:nvPr/>
          </p:nvSpPr>
          <p:spPr>
            <a:xfrm>
              <a:off x="1582475" y="3934658"/>
              <a:ext cx="148309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Zinc Insert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15876B-0BAA-F6F8-8041-B03939B6D842}"/>
                </a:ext>
              </a:extLst>
            </p:cNvPr>
            <p:cNvSpPr txBox="1"/>
            <p:nvPr/>
          </p:nvSpPr>
          <p:spPr>
            <a:xfrm>
              <a:off x="1584078" y="4584921"/>
              <a:ext cx="14798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Aluminum</a:t>
              </a:r>
            </a:p>
            <a:p>
              <a:pPr algn="ctr"/>
              <a:r>
                <a:rPr lang="en-US" dirty="0"/>
                <a:t>Cathode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99491D-DE25-DCB9-CF96-00EC22E10D67}"/>
                </a:ext>
              </a:extLst>
            </p:cNvPr>
            <p:cNvSpPr txBox="1"/>
            <p:nvPr/>
          </p:nvSpPr>
          <p:spPr>
            <a:xfrm>
              <a:off x="1686671" y="3220109"/>
              <a:ext cx="127470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Graphite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F364575-EBB3-CA01-47C7-8CE8652420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634" y="3565100"/>
            <a:ext cx="1695450" cy="1695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42816A-4C45-592B-65EB-AF702D7DA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595" y="1733550"/>
            <a:ext cx="1699884" cy="16998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DA97C2-E441-F721-FF51-E85F2E2890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684" y="3565100"/>
            <a:ext cx="1695450" cy="16954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0FE9B69-125F-E61B-E233-8A9DA8270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684" y="1733550"/>
            <a:ext cx="1695450" cy="16954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C1067D-36FD-FAA9-FED0-9F2CD057C7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634" y="1733550"/>
            <a:ext cx="1695450" cy="16954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187E86E-3910-35AB-A7E0-9B65660916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595" y="3565100"/>
            <a:ext cx="1695450" cy="16954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B6055F3-3CE2-B5EE-D31C-EF7629C88E5C}"/>
              </a:ext>
            </a:extLst>
          </p:cNvPr>
          <p:cNvSpPr txBox="1"/>
          <p:nvPr/>
        </p:nvSpPr>
        <p:spPr>
          <a:xfrm>
            <a:off x="612648" y="5131862"/>
            <a:ext cx="2220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Cross-section of NOSAMS cathode with zinc insert.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A34A05-1FA8-7131-303C-41021C1853E7}"/>
              </a:ext>
            </a:extLst>
          </p:cNvPr>
          <p:cNvSpPr txBox="1"/>
          <p:nvPr/>
        </p:nvSpPr>
        <p:spPr>
          <a:xfrm>
            <a:off x="6667459" y="6444477"/>
            <a:ext cx="247654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From http://www.periodictable.com</a:t>
            </a:r>
          </a:p>
        </p:txBody>
      </p:sp>
    </p:spTree>
    <p:extLst>
      <p:ext uri="{BB962C8B-B14F-4D97-AF65-F5344CB8AC3E}">
        <p14:creationId xmlns:p14="http://schemas.microsoft.com/office/powerpoint/2010/main" val="3604100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D6F04-6D09-44CE-EC5A-F700D6D44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D7089-2910-ADD0-2B2C-2E6451F5A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Different Cathode Material</a:t>
            </a:r>
            <a:endParaRPr lang="en-US" dirty="0"/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6AAB5620-DB40-8746-2542-7BC64A592E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6633071"/>
              </p:ext>
            </p:extLst>
          </p:nvPr>
        </p:nvGraphicFramePr>
        <p:xfrm>
          <a:off x="189021" y="974194"/>
          <a:ext cx="8765958" cy="5363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9089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3A2DE-7969-FDE7-CAA4-8B93EC2D8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0C34-CBAA-D773-1AE8-80FA61461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Different Cathode Material</a:t>
            </a:r>
            <a:endParaRPr lang="en-US" dirty="0"/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CD88935E-1A4F-F46B-6E12-F56199FA0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4460752" y="1727573"/>
            <a:ext cx="4285506" cy="27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52335A-003F-FC6C-9F2C-CEAD0A8870FF}"/>
              </a:ext>
            </a:extLst>
          </p:cNvPr>
          <p:cNvSpPr txBox="1"/>
          <p:nvPr/>
        </p:nvSpPr>
        <p:spPr>
          <a:xfrm>
            <a:off x="4769363" y="5192500"/>
            <a:ext cx="411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Cross section of a sample holder with sample being sputtered by Cs</a:t>
            </a:r>
            <a:r>
              <a:rPr lang="en-US" sz="2000" baseline="30000" dirty="0"/>
              <a:t>+</a:t>
            </a:r>
            <a:r>
              <a:rPr lang="en-US" sz="2000" dirty="0"/>
              <a:t> beam.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D43C1E5-50B5-423C-5803-D9884E842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4070" y="6354085"/>
            <a:ext cx="2469930" cy="469791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1200" dirty="0"/>
              <a:t>From J.S. Vogel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200" dirty="0"/>
              <a:t>NIM B 361(2015) 156-162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94AEF429-4B57-0877-43D6-1AA4B78881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849111"/>
              </p:ext>
            </p:extLst>
          </p:nvPr>
        </p:nvGraphicFramePr>
        <p:xfrm>
          <a:off x="759703" y="1469034"/>
          <a:ext cx="3503689" cy="4200809"/>
        </p:xfrm>
        <a:graphic>
          <a:graphicData uri="http://schemas.openxmlformats.org/drawingml/2006/table">
            <a:tbl>
              <a:tblPr/>
              <a:tblGrid>
                <a:gridCol w="1306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9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6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Insert Material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Electron Affinity (eV)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Ion Source Efficiency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3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Zinc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19.60%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3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Titanium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20.60%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3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16.60%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Aluminum (Al</a:t>
                      </a:r>
                      <a:r>
                        <a:rPr lang="en-US" sz="14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0.433 (1.461)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3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Molybdenum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3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Nickel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03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Copper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269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4051E-D191-1397-B670-0F3C47060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91FB8-A619-42C3-195F-16B0FB81E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LASER Assisted Sputtering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AA413E4-AC03-7FE9-6847-E2829D60B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648" y="4424855"/>
            <a:ext cx="513524" cy="37918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en-US" sz="20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endParaRPr lang="en-US" sz="1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D859A8-A721-B067-AA22-50F26A39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51" b="58"/>
          <a:stretch>
            <a:fillRect/>
          </a:stretch>
        </p:blipFill>
        <p:spPr>
          <a:xfrm>
            <a:off x="226523" y="1055087"/>
            <a:ext cx="2991125" cy="38667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E41FB6-2DD2-CD03-0D77-E1D7148ADD49}"/>
              </a:ext>
            </a:extLst>
          </p:cNvPr>
          <p:cNvSpPr txBox="1"/>
          <p:nvPr/>
        </p:nvSpPr>
        <p:spPr>
          <a:xfrm>
            <a:off x="589387" y="4921800"/>
            <a:ext cx="226539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From Vogel and Giacomo</a:t>
            </a:r>
          </a:p>
          <a:p>
            <a:pPr algn="ctr"/>
            <a:r>
              <a:rPr lang="en-US" sz="1200" dirty="0"/>
              <a:t>Radiocarbon V59 (2017) 957-965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E35C1A-D0CB-C834-6D41-89668A5C6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7925" y="1068905"/>
            <a:ext cx="3106972" cy="3651931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4FFB29D4-FA4B-885D-0C50-EF96C7073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1154" y="5383465"/>
            <a:ext cx="4037626" cy="98794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10-15% Increase in negative ion current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73B8F5-D849-1714-CDB1-F20FC4575F90}"/>
              </a:ext>
            </a:extLst>
          </p:cNvPr>
          <p:cNvSpPr txBox="1"/>
          <p:nvPr/>
        </p:nvSpPr>
        <p:spPr>
          <a:xfrm>
            <a:off x="4985037" y="4815547"/>
            <a:ext cx="2529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450 nm 5 W LASER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527E25-1685-39A3-35C1-AD816302D807}"/>
              </a:ext>
            </a:extLst>
          </p:cNvPr>
          <p:cNvSpPr txBox="1"/>
          <p:nvPr/>
        </p:nvSpPr>
        <p:spPr>
          <a:xfrm>
            <a:off x="3222577" y="3878989"/>
            <a:ext cx="2265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From Vogel</a:t>
            </a:r>
          </a:p>
          <a:p>
            <a:pPr algn="ctr"/>
            <a:r>
              <a:rPr lang="en-US" sz="1200" dirty="0"/>
              <a:t>NIMB V438 (2019) 89-95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12981B-30C5-874D-5A66-CA0ADA679899}"/>
              </a:ext>
            </a:extLst>
          </p:cNvPr>
          <p:cNvCxnSpPr>
            <a:cxnSpLocks/>
          </p:cNvCxnSpPr>
          <p:nvPr/>
        </p:nvCxnSpPr>
        <p:spPr>
          <a:xfrm flipV="1">
            <a:off x="6305988" y="1068905"/>
            <a:ext cx="0" cy="3651931"/>
          </a:xfrm>
          <a:prstGeom prst="straightConnector1">
            <a:avLst/>
          </a:prstGeom>
          <a:ln w="7620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740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E922A-D945-695C-7388-6782474D5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5D39B-F622-2E15-62CE-E7AFF856C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LASER Assisted Sputtering</a:t>
            </a:r>
            <a:endParaRPr lang="en-US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E07C0AE-2902-875A-3351-5A7CF47FE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0104" y="5186190"/>
            <a:ext cx="4037626" cy="98794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No increase in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negative ion current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A36770-DBB5-EE8A-1A7A-A62C91019A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465" t="28640" r="25423" b="16712"/>
          <a:stretch>
            <a:fillRect/>
          </a:stretch>
        </p:blipFill>
        <p:spPr>
          <a:xfrm rot="10800000">
            <a:off x="171401" y="1204418"/>
            <a:ext cx="3584027" cy="31855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A021D4-9C21-A746-88A3-9D08801D612E}"/>
              </a:ext>
            </a:extLst>
          </p:cNvPr>
          <p:cNvSpPr txBox="1"/>
          <p:nvPr/>
        </p:nvSpPr>
        <p:spPr>
          <a:xfrm>
            <a:off x="759703" y="4389973"/>
            <a:ext cx="2529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450 nm 5 W LASER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852F3041-F171-4643-4DC7-16814C17A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428" y="974194"/>
            <a:ext cx="4574455" cy="4122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7C3C52-B0BB-CCAB-742E-E617454B9DEC}"/>
              </a:ext>
            </a:extLst>
          </p:cNvPr>
          <p:cNvSpPr txBox="1"/>
          <p:nvPr/>
        </p:nvSpPr>
        <p:spPr>
          <a:xfrm>
            <a:off x="8175791" y="2529307"/>
            <a:ext cx="950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LASER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313A4E0-4F05-59BF-78AC-76C03C7958E4}"/>
              </a:ext>
            </a:extLst>
          </p:cNvPr>
          <p:cNvCxnSpPr>
            <a:cxnSpLocks/>
          </p:cNvCxnSpPr>
          <p:nvPr/>
        </p:nvCxnSpPr>
        <p:spPr>
          <a:xfrm flipH="1">
            <a:off x="4610807" y="3035582"/>
            <a:ext cx="4361793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97F0590-C9C9-3775-CFD6-4750F65CCAA4}"/>
              </a:ext>
            </a:extLst>
          </p:cNvPr>
          <p:cNvCxnSpPr>
            <a:cxnSpLocks/>
          </p:cNvCxnSpPr>
          <p:nvPr/>
        </p:nvCxnSpPr>
        <p:spPr>
          <a:xfrm flipH="1">
            <a:off x="4577856" y="3019106"/>
            <a:ext cx="4361793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91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EE90-177A-E22E-1AAF-61BFAB449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CC386-C89A-03C7-D2F4-ACBA2619A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LASER Assisted Sputtering</a:t>
            </a:r>
            <a:endParaRPr lang="en-US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4242399-7E32-4D5B-BA32-B288BA0D3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374" y="1579032"/>
            <a:ext cx="4037626" cy="98794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2-3% Increase in negative ion current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7093D0-3C0C-6FE8-92C4-7791F12B2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924" y="1068904"/>
            <a:ext cx="4238479" cy="49819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1F1F01-95B1-94FF-5B9D-1DFB28FD5B90}"/>
              </a:ext>
            </a:extLst>
          </p:cNvPr>
          <p:cNvSpPr txBox="1"/>
          <p:nvPr/>
        </p:nvSpPr>
        <p:spPr>
          <a:xfrm>
            <a:off x="5862662" y="6050807"/>
            <a:ext cx="2529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450 nm 5 W LASER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94F225D-69B7-E49C-7BE5-5B862B234369}"/>
              </a:ext>
            </a:extLst>
          </p:cNvPr>
          <p:cNvCxnSpPr>
            <a:cxnSpLocks/>
          </p:cNvCxnSpPr>
          <p:nvPr/>
        </p:nvCxnSpPr>
        <p:spPr>
          <a:xfrm flipV="1">
            <a:off x="6999671" y="1159424"/>
            <a:ext cx="0" cy="4891383"/>
          </a:xfrm>
          <a:prstGeom prst="straightConnector1">
            <a:avLst/>
          </a:prstGeom>
          <a:ln w="7620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E404AE2-3549-5861-9E4A-64BF4E132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42" y="2726844"/>
            <a:ext cx="4431951" cy="33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36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ED62D-9ECA-6558-ACAC-221AB44C0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59D6C-7409-966C-8B41-F7BB2DC6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Summary</a:t>
            </a:r>
            <a:endParaRPr lang="en-US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0B004D0-6E23-BDBA-7863-954010042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60" y="1159424"/>
            <a:ext cx="8886880" cy="449514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The development of AMS was/is intimately linked to negative ion cesiu</a:t>
            </a:r>
            <a:r>
              <a:rPr lang="en-US" sz="2800" kern="0" dirty="0">
                <a:ea typeface="ＭＳ Ｐゴシック" pitchFamily="-112" charset="-128"/>
                <a:cs typeface="ＭＳ Ｐゴシック" pitchFamily="-112" charset="-128"/>
              </a:rPr>
              <a:t>m sputter </a:t>
            </a: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sources.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ea typeface="ＭＳ Ｐゴシック" pitchFamily="-112" charset="-128"/>
                <a:cs typeface="ＭＳ Ｐゴシック" pitchFamily="-112" charset="-128"/>
              </a:rPr>
              <a:t>The development of negative ion cesium sputter sources was/is intimately linked to the development of AMS.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ea typeface="ＭＳ Ｐゴシック" pitchFamily="-112" charset="-128"/>
                <a:cs typeface="ＭＳ Ｐゴシック" pitchFamily="-112" charset="-128"/>
              </a:rPr>
              <a:t>Despite decades of development, the ion source remains the most maintenance-intensive and least-understood component of an AMS system.</a:t>
            </a:r>
          </a:p>
        </p:txBody>
      </p:sp>
    </p:spTree>
    <p:extLst>
      <p:ext uri="{BB962C8B-B14F-4D97-AF65-F5344CB8AC3E}">
        <p14:creationId xmlns:p14="http://schemas.microsoft.com/office/powerpoint/2010/main" val="3976368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071E1-95A5-AD81-2DD8-C3BD71C28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EE4D2-4370-BC85-62C7-386257EB7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Thank you</a:t>
            </a:r>
            <a:endParaRPr lang="en-US" dirty="0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E4AE04AE-146F-DC74-223A-C44AB9542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5" y="1052688"/>
            <a:ext cx="9115371" cy="512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9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02BA1-056B-954E-A34D-7075C5030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8F8F8"/>
                </a:solidFill>
              </a:rPr>
              <a:t>What is AMS?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15532D8-1E68-4E4A-B761-F0AAFE14B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7" y="4159750"/>
            <a:ext cx="9078047" cy="198576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en-US" sz="20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endParaRPr lang="en-US" sz="1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E7838062-5CFA-B148-B630-69000B86D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60" y="1159424"/>
            <a:ext cx="8886880" cy="180053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Accelerator mass spectrometry (AMS) is a method to count atoms of rare, long-lived radioactive isotopes (like </a:t>
            </a:r>
            <a:r>
              <a:rPr lang="en-US" sz="2800" baseline="30000" dirty="0"/>
              <a:t>14</a:t>
            </a:r>
            <a:r>
              <a:rPr lang="en-US" sz="2800" dirty="0"/>
              <a:t>C) by accelerating ions to high kinetic energies using an accelerator and separating isotopes by mass.</a:t>
            </a:r>
            <a:endParaRPr lang="en-US" sz="2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3ABBCE-8D71-18EE-B56B-0465DCBDC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721" y="3126798"/>
            <a:ext cx="6282559" cy="3178235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BA6E5AA3-25AF-2ECC-5863-16E57085C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343" y="6326053"/>
            <a:ext cx="2656681" cy="469791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1200" dirty="0"/>
              <a:t>Schematic from ‘The Methodology and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200" dirty="0"/>
              <a:t>Physics of AMS’, L. Keith Fifield </a:t>
            </a:r>
          </a:p>
        </p:txBody>
      </p:sp>
    </p:spTree>
    <p:extLst>
      <p:ext uri="{BB962C8B-B14F-4D97-AF65-F5344CB8AC3E}">
        <p14:creationId xmlns:p14="http://schemas.microsoft.com/office/powerpoint/2010/main" val="1613651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02BA1-056B-954E-A34D-7075C5030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One of two AMS systems at WHOI</a:t>
            </a:r>
            <a:endParaRPr lang="en-US" sz="32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79B363C-A9BB-804F-A0A5-C58BE4FED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873" y="5796878"/>
            <a:ext cx="2090360" cy="44037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CFAMS System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endParaRPr lang="en-US" sz="20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endParaRPr lang="en-US" sz="1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4" name="Picture 3" descr="_DSC8812.jpg">
            <a:extLst>
              <a:ext uri="{FF2B5EF4-FFF2-40B4-BE49-F238E27FC236}">
                <a16:creationId xmlns:a16="http://schemas.microsoft.com/office/drawing/2014/main" id="{7D5EBF73-C5CC-E94B-9697-F2C7F71182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3693" y="1085277"/>
            <a:ext cx="6876614" cy="471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15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1DCD-A9B7-BA3E-4954-DA9E68905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8619-C505-C7F9-2BC4-E1B7DC5FF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Why a negative ion source?</a:t>
            </a:r>
            <a:br>
              <a:rPr lang="en-US" sz="3200" dirty="0">
                <a:solidFill>
                  <a:srgbClr val="F8F8F8"/>
                </a:solidFill>
              </a:rPr>
            </a:br>
            <a:r>
              <a:rPr lang="en-US" sz="3200" dirty="0">
                <a:solidFill>
                  <a:srgbClr val="F8F8F8"/>
                </a:solidFill>
              </a:rPr>
              <a:t>Why electrostatic tandem acceleration?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FDE2048-2E01-DAB6-A33D-5DAAA556E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7" y="4159750"/>
            <a:ext cx="9078047" cy="198576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en-US" sz="20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endParaRPr lang="en-US" sz="1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F728E29-75DF-1C18-7E5A-8E8E66F8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60" y="1159423"/>
            <a:ext cx="8886880" cy="498609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AMS uses a negative ion source to eliminate background interference from molecular isobars.</a:t>
            </a:r>
          </a:p>
          <a:p>
            <a:pPr>
              <a:spcBef>
                <a:spcPct val="20000"/>
              </a:spcBef>
              <a:defRPr/>
            </a:pPr>
            <a:endParaRPr lang="en-US" sz="2800" kern="0" dirty="0">
              <a:ea typeface="ＭＳ Ｐゴシック" pitchFamily="-112" charset="-128"/>
            </a:endParaRPr>
          </a:p>
          <a:p>
            <a:pPr>
              <a:spcBef>
                <a:spcPct val="20000"/>
              </a:spcBef>
              <a:defRPr/>
            </a:pPr>
            <a:endParaRPr lang="en-US" sz="2800" kern="0" dirty="0">
              <a:ea typeface="ＭＳ Ｐゴシック" pitchFamily="-112" charset="-128"/>
            </a:endParaRPr>
          </a:p>
          <a:p>
            <a:pPr>
              <a:spcBef>
                <a:spcPct val="20000"/>
              </a:spcBef>
              <a:defRPr/>
            </a:pPr>
            <a:endParaRPr lang="en-US" sz="2800" kern="0" dirty="0">
              <a:ea typeface="ＭＳ Ｐゴシック" pitchFamily="-112" charset="-128"/>
            </a:endParaRP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ea typeface="ＭＳ Ｐゴシック" pitchFamily="-112" charset="-128"/>
              </a:rPr>
              <a:t>An accelerator because m</a:t>
            </a:r>
            <a:r>
              <a:rPr lang="en-US" sz="2800" dirty="0"/>
              <a:t>olecular breakup in the high voltage terminal stripper eliminates molecular ions. 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800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786C430-D6D0-1628-BB97-B9FAA2EDD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51" y="2114808"/>
            <a:ext cx="7984251" cy="1411537"/>
          </a:xfrm>
          <a:prstGeom prst="rect">
            <a:avLst/>
          </a:prstGeom>
          <a:solidFill>
            <a:srgbClr val="FFFF00"/>
          </a:solidFill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800" dirty="0"/>
              <a:t>The best example of this is that </a:t>
            </a:r>
            <a:r>
              <a:rPr lang="en-US" sz="2800" baseline="30000" dirty="0"/>
              <a:t>14</a:t>
            </a:r>
            <a:r>
              <a:rPr lang="en-US" sz="2800" dirty="0"/>
              <a:t>N does not form a stable negative ion.</a:t>
            </a:r>
            <a:r>
              <a:rPr lang="en-US" sz="2800" kern="0" dirty="0">
                <a:ea typeface="ＭＳ Ｐゴシック" pitchFamily="-112" charset="-128"/>
              </a:rPr>
              <a:t> If </a:t>
            </a:r>
            <a:r>
              <a:rPr lang="en-US" sz="2800" kern="0" baseline="30000" dirty="0">
                <a:ea typeface="ＭＳ Ｐゴシック" pitchFamily="-112" charset="-128"/>
              </a:rPr>
              <a:t>14</a:t>
            </a:r>
            <a:r>
              <a:rPr lang="en-US" sz="2800" kern="0" dirty="0">
                <a:ea typeface="ＭＳ Ｐゴシック" pitchFamily="-112" charset="-128"/>
              </a:rPr>
              <a:t>N made a negative ion, radiocarbon dating using AMS would not be possible.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B0B4A64-DB5A-0873-7854-50037E2ED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51" y="4658830"/>
            <a:ext cx="7984251" cy="987606"/>
          </a:xfrm>
          <a:prstGeom prst="rect">
            <a:avLst/>
          </a:prstGeom>
          <a:solidFill>
            <a:srgbClr val="FFFF00"/>
          </a:solidFill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800" dirty="0"/>
              <a:t>For example, in </a:t>
            </a:r>
            <a:r>
              <a:rPr lang="en-US" sz="2800" baseline="30000" dirty="0"/>
              <a:t>14</a:t>
            </a:r>
            <a:r>
              <a:rPr lang="en-US" sz="2800" dirty="0"/>
              <a:t>C AMS, the terminal stripper destroys interfering </a:t>
            </a:r>
            <a:r>
              <a:rPr lang="en-US" sz="2800" baseline="30000" dirty="0"/>
              <a:t>12</a:t>
            </a:r>
            <a:r>
              <a:rPr lang="en-US" sz="2800" dirty="0"/>
              <a:t>CH</a:t>
            </a:r>
            <a:r>
              <a:rPr lang="en-US" sz="2800" baseline="-25000" dirty="0"/>
              <a:t>2</a:t>
            </a:r>
            <a:r>
              <a:rPr lang="en-US" sz="2800" dirty="0"/>
              <a:t> and </a:t>
            </a:r>
            <a:r>
              <a:rPr lang="en-US" sz="2800" baseline="30000" dirty="0"/>
              <a:t>13</a:t>
            </a:r>
            <a:r>
              <a:rPr lang="en-US" sz="2800" dirty="0"/>
              <a:t>CH molecules.</a:t>
            </a:r>
            <a:endParaRPr lang="en-US" sz="2800" kern="0" dirty="0">
              <a:ea typeface="ＭＳ Ｐゴシック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3350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02BA1-056B-954E-A34D-7075C5030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Principle of the Negative Ion Cesium Sputtering Source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8C7773BF-DF2D-4C00-44BF-5E7EE3AAE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712" y="1253701"/>
            <a:ext cx="3534032" cy="229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089D3F7-0929-38F0-65F1-A9DF1665E876}"/>
              </a:ext>
            </a:extLst>
          </p:cNvPr>
          <p:cNvGrpSpPr/>
          <p:nvPr/>
        </p:nvGrpSpPr>
        <p:grpSpPr>
          <a:xfrm>
            <a:off x="3071147" y="974194"/>
            <a:ext cx="6038141" cy="5396711"/>
            <a:chOff x="3071147" y="974194"/>
            <a:chExt cx="6038141" cy="539671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7DF735C-9069-7A6A-94D8-61D262355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071147" y="974194"/>
              <a:ext cx="6038141" cy="5395075"/>
            </a:xfrm>
            <a:prstGeom prst="rect">
              <a:avLst/>
            </a:prstGeom>
          </p:spPr>
        </p:pic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026DE649-8B6A-AC3F-FC73-1C2B4508A8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1610" y="3824696"/>
              <a:ext cx="711701" cy="387180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Sample</a:t>
              </a:r>
            </a:p>
            <a:p>
              <a:pPr algn="ctr">
                <a:defRPr/>
              </a:pPr>
              <a:r>
                <a:rPr lang="en-US" sz="1000" dirty="0"/>
                <a:t>Holder</a:t>
              </a:r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B7AE7F66-7B16-1115-DA5A-3F875C7F59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9938" y="4555634"/>
              <a:ext cx="835043" cy="387180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Cs+ Ion</a:t>
              </a:r>
            </a:p>
            <a:p>
              <a:pPr algn="ctr">
                <a:defRPr/>
              </a:pPr>
              <a:r>
                <a:rPr lang="en-US" sz="1000" dirty="0"/>
                <a:t>Trajectory</a:t>
              </a:r>
            </a:p>
          </p:txBody>
        </p: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98DF7A49-9D56-2383-0EF4-39003B5304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8268" y="5168059"/>
              <a:ext cx="895083" cy="387180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Cs Diffuser</a:t>
              </a:r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96508175-24AD-184B-5A5A-B0EB1AC193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3351" y="5555239"/>
              <a:ext cx="782249" cy="387180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Immersion</a:t>
              </a:r>
            </a:p>
            <a:p>
              <a:pPr algn="ctr">
                <a:defRPr/>
              </a:pPr>
              <a:r>
                <a:rPr lang="en-US" sz="1000" dirty="0"/>
                <a:t>Lens</a:t>
              </a:r>
            </a:p>
          </p:txBody>
        </p: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D5EC97EE-14FE-9B2C-2533-969876DF5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9274" y="3824696"/>
              <a:ext cx="1060335" cy="228320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Negative Ions</a:t>
              </a:r>
            </a:p>
          </p:txBody>
        </p:sp>
        <p:sp>
          <p:nvSpPr>
            <p:cNvPr id="12" name="Rectangle 3">
              <a:extLst>
                <a:ext uri="{FF2B5EF4-FFF2-40B4-BE49-F238E27FC236}">
                  <a16:creationId xmlns:a16="http://schemas.microsoft.com/office/drawing/2014/main" id="{C798B351-5351-AEBF-9BC5-DDB9B37438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9713" y="4408368"/>
              <a:ext cx="1003638" cy="387180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Hot Tantalum</a:t>
              </a:r>
            </a:p>
            <a:p>
              <a:pPr algn="ctr">
                <a:defRPr/>
              </a:pPr>
              <a:r>
                <a:rPr lang="en-US" sz="1000" dirty="0"/>
                <a:t>Ionizer</a:t>
              </a:r>
            </a:p>
          </p:txBody>
        </p:sp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20C7C99D-CF68-5F2A-B42D-9E7D102256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9319" y="5596545"/>
              <a:ext cx="920290" cy="387180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Extraction</a:t>
              </a:r>
            </a:p>
            <a:p>
              <a:pPr algn="ctr">
                <a:defRPr/>
              </a:pPr>
              <a:r>
                <a:rPr lang="en-US" sz="1000" dirty="0"/>
                <a:t>Electrode</a:t>
              </a:r>
            </a:p>
          </p:txBody>
        </p:sp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39D929D6-EC1B-198C-29CC-8EC3818986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9713" y="4836175"/>
              <a:ext cx="557421" cy="228371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Heater</a:t>
              </a:r>
            </a:p>
          </p:txBody>
        </p:sp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42F3B948-82C7-8BBD-7BFA-8F81B48228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8310" y="5983725"/>
              <a:ext cx="711701" cy="387180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Cs From</a:t>
              </a:r>
            </a:p>
            <a:p>
              <a:pPr algn="ctr">
                <a:defRPr/>
              </a:pPr>
              <a:r>
                <a:rPr lang="en-US" sz="1000" dirty="0"/>
                <a:t>Oven</a:t>
              </a:r>
            </a:p>
          </p:txBody>
        </p:sp>
        <p:sp>
          <p:nvSpPr>
            <p:cNvPr id="16" name="Rectangle 3">
              <a:extLst>
                <a:ext uri="{FF2B5EF4-FFF2-40B4-BE49-F238E27FC236}">
                  <a16:creationId xmlns:a16="http://schemas.microsoft.com/office/drawing/2014/main" id="{54481B90-73CF-A64A-3E79-0DC128A575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7309" y="1049267"/>
              <a:ext cx="536002" cy="202798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-5 kV</a:t>
              </a:r>
            </a:p>
          </p:txBody>
        </p:sp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CB5F6643-B2F1-CB75-DE4D-BB64C99131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2092" y="1049267"/>
              <a:ext cx="736069" cy="202798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-4.6 kV</a:t>
              </a:r>
            </a:p>
          </p:txBody>
        </p:sp>
        <p:sp>
          <p:nvSpPr>
            <p:cNvPr id="18" name="Rectangle 3">
              <a:extLst>
                <a:ext uri="{FF2B5EF4-FFF2-40B4-BE49-F238E27FC236}">
                  <a16:creationId xmlns:a16="http://schemas.microsoft.com/office/drawing/2014/main" id="{B897578E-C530-8CF2-F999-3C9E349FA8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5304" y="1049267"/>
              <a:ext cx="536002" cy="202798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O V</a:t>
              </a:r>
            </a:p>
          </p:txBody>
        </p:sp>
        <p:sp>
          <p:nvSpPr>
            <p:cNvPr id="19" name="Rectangle 3">
              <a:extLst>
                <a:ext uri="{FF2B5EF4-FFF2-40B4-BE49-F238E27FC236}">
                  <a16:creationId xmlns:a16="http://schemas.microsoft.com/office/drawing/2014/main" id="{68E2DC8B-B2EA-0E10-A7CD-BAFAB02B89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4365" y="1044316"/>
              <a:ext cx="645076" cy="202798"/>
            </a:xfrm>
            <a:prstGeom prst="rect">
              <a:avLst/>
            </a:prstGeom>
            <a:solidFill>
              <a:schemeClr val="bg1"/>
            </a:solidFill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sz="1000" dirty="0"/>
                <a:t>+ 20 kV</a:t>
              </a:r>
            </a:p>
          </p:txBody>
        </p: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09079BE1-6BF7-A85A-935B-635AD705F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683" y="5648029"/>
            <a:ext cx="2090668" cy="469791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1200" dirty="0"/>
              <a:t>From ‘The Methodology and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200" dirty="0"/>
              <a:t>Physics of AMS’, L. Keith Fifield </a:t>
            </a:r>
          </a:p>
        </p:txBody>
      </p:sp>
    </p:spTree>
    <p:extLst>
      <p:ext uri="{BB962C8B-B14F-4D97-AF65-F5344CB8AC3E}">
        <p14:creationId xmlns:p14="http://schemas.microsoft.com/office/powerpoint/2010/main" val="1350639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27FAF-2D7C-EEA6-197E-8CF8E11D3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5B8D2-E293-733C-7940-0F087C67F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Important Metrics for a Negative Ion Source 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FD80FF5-9DAC-F69D-39DF-81AF4A9CD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7" y="4159750"/>
            <a:ext cx="9078047" cy="198576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en-US" sz="20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endParaRPr lang="en-US" sz="1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BCDEA0C-B38B-FACC-E670-2951EAF37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60" y="1159424"/>
            <a:ext cx="8886880" cy="43795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Ion Current</a:t>
            </a:r>
          </a:p>
          <a:p>
            <a:pPr>
              <a:spcBef>
                <a:spcPct val="20000"/>
              </a:spcBef>
              <a:defRPr/>
            </a:pPr>
            <a:r>
              <a:rPr lang="en-US" sz="2800" kern="0" dirty="0">
                <a:ea typeface="ＭＳ Ｐゴシック" pitchFamily="-112" charset="-128"/>
                <a:cs typeface="ＭＳ Ｐゴシック" pitchFamily="-112" charset="-128"/>
              </a:rPr>
              <a:t>	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At 100 </a:t>
            </a:r>
            <a:r>
              <a:rPr lang="en-US" sz="2000" kern="0" dirty="0">
                <a:latin typeface="Symbol" pitchFamily="2" charset="2"/>
                <a:ea typeface="ＭＳ Ｐゴシック" pitchFamily="-112" charset="-128"/>
                <a:cs typeface="ＭＳ Ｐゴシック" pitchFamily="-112" charset="-128"/>
              </a:rPr>
              <a:t>m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A of </a:t>
            </a:r>
            <a:r>
              <a:rPr lang="en-US" sz="2000" kern="0" baseline="30000" dirty="0">
                <a:ea typeface="ＭＳ Ｐゴシック" pitchFamily="-112" charset="-128"/>
                <a:cs typeface="ＭＳ Ｐゴシック" pitchFamily="-112" charset="-128"/>
              </a:rPr>
              <a:t>12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C</a:t>
            </a:r>
            <a:r>
              <a:rPr lang="en-US" sz="2000" kern="0" baseline="30000" dirty="0">
                <a:ea typeface="ＭＳ Ｐゴシック" pitchFamily="-112" charset="-128"/>
                <a:cs typeface="ＭＳ Ｐゴシック" pitchFamily="-112" charset="-128"/>
              </a:rPr>
              <a:t>-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, the </a:t>
            </a:r>
            <a:r>
              <a:rPr lang="en-US" sz="2000" kern="0" baseline="30000" dirty="0">
                <a:ea typeface="ＭＳ Ｐゴシック" pitchFamily="-112" charset="-128"/>
                <a:cs typeface="ＭＳ Ｐゴシック" pitchFamily="-112" charset="-128"/>
              </a:rPr>
              <a:t>14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C count rate from a modern sample is ~ 300 cps. 	Hence, to get to a total of 250,000 counts (0.2%) takes ~ 14 minutes</a:t>
            </a:r>
            <a:endParaRPr lang="en-US" sz="2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ea typeface="ＭＳ Ｐゴシック" pitchFamily="-112" charset="-128"/>
                <a:cs typeface="ＭＳ Ｐゴシック" pitchFamily="-112" charset="-128"/>
              </a:rPr>
              <a:t>Efficiency</a:t>
            </a:r>
          </a:p>
          <a:p>
            <a:pPr>
              <a:spcBef>
                <a:spcPct val="20000"/>
              </a:spcBef>
              <a:defRPr/>
            </a:pP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	A 30 </a:t>
            </a:r>
            <a:r>
              <a:rPr lang="en-US" sz="2000" kern="0" dirty="0">
                <a:latin typeface="Symbol" pitchFamily="2" charset="2"/>
                <a:ea typeface="ＭＳ Ｐゴシック" pitchFamily="-112" charset="-128"/>
                <a:cs typeface="ＭＳ Ｐゴシック" pitchFamily="-112" charset="-128"/>
              </a:rPr>
              <a:t>m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g, 11,500 year old sample has ~ 370,000 </a:t>
            </a:r>
            <a:r>
              <a:rPr lang="en-US" sz="2000" kern="0" baseline="30000" dirty="0">
                <a:ea typeface="ＭＳ Ｐゴシック" pitchFamily="-112" charset="-128"/>
                <a:cs typeface="ＭＳ Ｐゴシック" pitchFamily="-112" charset="-128"/>
              </a:rPr>
              <a:t>14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C atoms.</a:t>
            </a:r>
          </a:p>
          <a:p>
            <a:pPr>
              <a:spcBef>
                <a:spcPct val="20000"/>
              </a:spcBef>
              <a:defRPr/>
            </a:pP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	With a 10% source efficiency and 50% charge exchange (transmission), we can 	only detect a maximum of ~ 18,000 </a:t>
            </a:r>
            <a:r>
              <a:rPr lang="en-US" sz="2000" kern="0" baseline="30000" dirty="0">
                <a:ea typeface="ＭＳ Ｐゴシック" pitchFamily="-112" charset="-128"/>
                <a:cs typeface="ＭＳ Ｐゴシック" pitchFamily="-112" charset="-128"/>
              </a:rPr>
              <a:t>14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C atoms (0.7%).</a:t>
            </a:r>
            <a:endParaRPr lang="en-US" sz="2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ea typeface="ＭＳ Ｐゴシック" pitchFamily="-112" charset="-128"/>
                <a:cs typeface="ＭＳ Ｐゴシック" pitchFamily="-112" charset="-128"/>
              </a:rPr>
              <a:t>Beam Emittance</a:t>
            </a:r>
          </a:p>
          <a:p>
            <a:pPr>
              <a:spcBef>
                <a:spcPct val="20000"/>
              </a:spcBef>
              <a:defRPr/>
            </a:pP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	Need a reasonably small beam emittance. Too large a beam emittance and 	isotope fraction becomes a problem. </a:t>
            </a:r>
          </a:p>
          <a:p>
            <a:pPr>
              <a:spcBef>
                <a:spcPct val="20000"/>
              </a:spcBef>
              <a:defRPr/>
            </a:pP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	The accelerator stripping canal diameter is typically the limiting factor.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800" b="0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1324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17778-F38B-1C60-A3E2-94B248268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AA0B5-E2CB-623F-DDFE-3FE208337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Ion Source Modeling</a:t>
            </a:r>
            <a:endParaRPr lang="en-US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3AA0AFF9-948D-F5CB-B874-4F84B0948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60" y="1159424"/>
            <a:ext cx="8886880" cy="449514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Numerical Electrodynamics Laboratory (</a:t>
            </a:r>
            <a:r>
              <a:rPr lang="en-US" sz="2800" b="0" kern="0" dirty="0" err="1">
                <a:latin typeface="+mn-lt"/>
                <a:ea typeface="ＭＳ Ｐゴシック" pitchFamily="-112" charset="-128"/>
                <a:cs typeface="ＭＳ Ｐゴシック" pitchFamily="-112" charset="-128"/>
              </a:rPr>
              <a:t>NEDLab</a:t>
            </a: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). A 2.5-dimensional (cylindrical or Cartesian) particle and field simulation software.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ea typeface="ＭＳ Ｐゴシック" pitchFamily="-112" charset="-128"/>
              <a:cs typeface="ＭＳ Ｐゴシック" pitchFamily="-112" charset="-128"/>
            </a:endParaRP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Important considerations:</a:t>
            </a:r>
          </a:p>
          <a:p>
            <a:pPr marL="1066785" lvl="1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Child’s Law modeling (Cs</a:t>
            </a:r>
            <a:r>
              <a:rPr lang="en-US" sz="2800" b="0" kern="0" baseline="3000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+</a:t>
            </a: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 from ionizer)</a:t>
            </a:r>
          </a:p>
          <a:p>
            <a:pPr marL="1066785" lvl="1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Ion emission with thermal energy distribution and randomized angles</a:t>
            </a:r>
          </a:p>
          <a:p>
            <a:pPr marL="1066785" lvl="1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ea typeface="ＭＳ Ｐゴシック" pitchFamily="-112" charset="-128"/>
                <a:cs typeface="ＭＳ Ｐゴシック" pitchFamily="-112" charset="-128"/>
              </a:rPr>
              <a:t>Space charge</a:t>
            </a:r>
          </a:p>
        </p:txBody>
      </p:sp>
    </p:spTree>
    <p:extLst>
      <p:ext uri="{BB962C8B-B14F-4D97-AF65-F5344CB8AC3E}">
        <p14:creationId xmlns:p14="http://schemas.microsoft.com/office/powerpoint/2010/main" val="3055212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217B0-8525-367E-2CF2-0391FB48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B9A43-2143-AE88-1DCB-B66305E98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Ion Source Modeling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03D04C6-317A-E9BF-70AE-2DA49D5867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14" t="54291" r="45805" b="23793"/>
          <a:stretch>
            <a:fillRect/>
          </a:stretch>
        </p:blipFill>
        <p:spPr>
          <a:xfrm rot="5400000">
            <a:off x="873378" y="1452890"/>
            <a:ext cx="4467845" cy="35104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CA28DD5-DEBA-CB71-C97C-5C42BBC3B7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22" t="11903" r="26397" b="66181"/>
          <a:stretch>
            <a:fillRect/>
          </a:stretch>
        </p:blipFill>
        <p:spPr>
          <a:xfrm rot="5400000">
            <a:off x="4534756" y="1452889"/>
            <a:ext cx="4467845" cy="3510456"/>
          </a:xfrm>
          <a:prstGeom prst="rect">
            <a:avLst/>
          </a:prstGeom>
        </p:spPr>
      </p:pic>
      <p:sp>
        <p:nvSpPr>
          <p:cNvPr id="18" name="Rectangle 3">
            <a:extLst>
              <a:ext uri="{FF2B5EF4-FFF2-40B4-BE49-F238E27FC236}">
                <a16:creationId xmlns:a16="http://schemas.microsoft.com/office/drawing/2014/main" id="{7577BA1C-41FD-63B9-108F-233F01B2C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092" y="1832089"/>
            <a:ext cx="731980" cy="5117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US" sz="20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Cs</a:t>
            </a:r>
            <a:r>
              <a:rPr lang="en-US" sz="2000" b="0" kern="0" baseline="3000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+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A3C072A4-8480-30DF-418A-B92468FFA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092" y="4002472"/>
            <a:ext cx="731979" cy="5117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US" sz="20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C</a:t>
            </a:r>
            <a:r>
              <a:rPr lang="en-US" sz="2000" kern="0" baseline="30000" dirty="0">
                <a:ea typeface="ＭＳ Ｐゴシック" pitchFamily="-112" charset="-128"/>
                <a:cs typeface="ＭＳ Ｐゴシック" pitchFamily="-112" charset="-128"/>
              </a:rPr>
              <a:t>-</a:t>
            </a:r>
            <a:endParaRPr lang="en-US" sz="2000" b="0" kern="0" baseline="3000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70238DD6-81FE-6F3B-2D6C-239BA1DC3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419" y="5372085"/>
            <a:ext cx="3988031" cy="5117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0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Old electrode geometry</a:t>
            </a:r>
            <a:endParaRPr lang="en-US" sz="2000" b="0" kern="0" baseline="3000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BA14060B-1529-9908-B745-CB9321C81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4662" y="5372085"/>
            <a:ext cx="3988031" cy="5117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0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New electrode geometry</a:t>
            </a:r>
            <a:endParaRPr lang="en-US" sz="2000" b="0" kern="0" baseline="3000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93424801-8B1C-939B-ABF6-B874FAF4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59651"/>
            <a:ext cx="9144000" cy="5117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0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Model predicted 2X Current. In practice, currents increased from ~ 200 </a:t>
            </a:r>
            <a:r>
              <a:rPr lang="en-US" sz="2000" b="0" kern="0" dirty="0">
                <a:latin typeface="Symbol" pitchFamily="2" charset="2"/>
                <a:ea typeface="ＭＳ Ｐゴシック" pitchFamily="-112" charset="-128"/>
                <a:cs typeface="ＭＳ Ｐゴシック" pitchFamily="-112" charset="-128"/>
              </a:rPr>
              <a:t>m</a:t>
            </a:r>
            <a:r>
              <a:rPr lang="en-US" sz="2000" kern="0" dirty="0">
                <a:ea typeface="ＭＳ Ｐゴシック" pitchFamily="-112" charset="-128"/>
                <a:cs typeface="ＭＳ Ｐゴシック" pitchFamily="-112" charset="-128"/>
              </a:rPr>
              <a:t>A</a:t>
            </a:r>
            <a:r>
              <a:rPr lang="en-US" sz="20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 to ~370 </a:t>
            </a:r>
            <a:r>
              <a:rPr lang="en-US" sz="2000" b="0" kern="0" dirty="0">
                <a:latin typeface="Symbol" pitchFamily="2" charset="2"/>
                <a:ea typeface="ＭＳ Ｐゴシック" pitchFamily="-112" charset="-128"/>
                <a:cs typeface="ＭＳ Ｐゴシック" pitchFamily="-112" charset="-128"/>
              </a:rPr>
              <a:t>m</a:t>
            </a:r>
            <a:r>
              <a:rPr lang="en-US" sz="2000" b="0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A. </a:t>
            </a:r>
            <a:endParaRPr lang="en-US" sz="2000" b="0" kern="0" baseline="3000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723363CD-0E07-E779-BAFC-6D9867266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4070" y="6354085"/>
            <a:ext cx="2469930" cy="469791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1200" dirty="0"/>
              <a:t>From Brown, Roberts, and </a:t>
            </a:r>
            <a:r>
              <a:rPr lang="en-US" sz="1200" dirty="0" err="1"/>
              <a:t>Southon</a:t>
            </a:r>
            <a:endParaRPr lang="en-US" sz="1200" dirty="0"/>
          </a:p>
          <a:p>
            <a:pPr algn="ctr">
              <a:spcBef>
                <a:spcPct val="20000"/>
              </a:spcBef>
              <a:defRPr/>
            </a:pPr>
            <a:r>
              <a:rPr lang="en-US" sz="1200" dirty="0"/>
              <a:t>NIM B 172 (2000) 344-349</a:t>
            </a:r>
          </a:p>
        </p:txBody>
      </p:sp>
    </p:spTree>
    <p:extLst>
      <p:ext uri="{BB962C8B-B14F-4D97-AF65-F5344CB8AC3E}">
        <p14:creationId xmlns:p14="http://schemas.microsoft.com/office/powerpoint/2010/main" val="564317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5A99C-E30A-D0A5-A726-4AC9B1AD5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9B136-C8A8-EB4E-06EE-6011AA4E4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8F8F8"/>
                </a:solidFill>
              </a:rPr>
              <a:t>Ionization potentials of Cs compared to the electron affinities of C and other elements,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E6FC73-E005-A4B4-462D-3384EDD75C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51" b="58"/>
          <a:stretch>
            <a:fillRect/>
          </a:stretch>
        </p:blipFill>
        <p:spPr>
          <a:xfrm>
            <a:off x="512568" y="1215943"/>
            <a:ext cx="3672724" cy="4747829"/>
          </a:xfrm>
          <a:prstGeom prst="rect">
            <a:avLst/>
          </a:prstGeo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DF7C2C93-DB21-F5B9-5C1F-147ECA9C2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969" y="3876239"/>
            <a:ext cx="4285506" cy="27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8" descr="Figure 2b-2.jpg">
            <a:extLst>
              <a:ext uri="{FF2B5EF4-FFF2-40B4-BE49-F238E27FC236}">
                <a16:creationId xmlns:a16="http://schemas.microsoft.com/office/drawing/2014/main" id="{F54BFA61-A394-5FF0-FB7A-7BEA9225E9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4266162" y="1066124"/>
            <a:ext cx="4001174" cy="3196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8041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HOI COLORS">
      <a:dk1>
        <a:srgbClr val="041E41"/>
      </a:dk1>
      <a:lt1>
        <a:srgbClr val="FFFFFF"/>
      </a:lt1>
      <a:dk2>
        <a:srgbClr val="0069B1"/>
      </a:dk2>
      <a:lt2>
        <a:srgbClr val="00A9E0"/>
      </a:lt2>
      <a:accent1>
        <a:srgbClr val="00B7BD"/>
      </a:accent1>
      <a:accent2>
        <a:srgbClr val="B7BF10"/>
      </a:accent2>
      <a:accent3>
        <a:srgbClr val="EE5340"/>
      </a:accent3>
      <a:accent4>
        <a:srgbClr val="FFD100"/>
      </a:accent4>
      <a:accent5>
        <a:srgbClr val="031D41"/>
      </a:accent5>
      <a:accent6>
        <a:srgbClr val="BBBCBC"/>
      </a:accent6>
      <a:hlink>
        <a:srgbClr val="CDD74C"/>
      </a:hlink>
      <a:folHlink>
        <a:srgbClr val="B7BF1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ation Design_Modern_Dark Blue" id="{4AD1375E-130B-294E-81E3-7B768EB3F855}" vid="{6ABFAD37-CCE5-5749-BFD3-4F8EF50138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6518</TotalTime>
  <Words>726</Words>
  <Application>Microsoft Macintosh PowerPoint</Application>
  <PresentationFormat>On-screen Show (4:3)</PresentationFormat>
  <Paragraphs>143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Arial Black</vt:lpstr>
      <vt:lpstr>Calibri</vt:lpstr>
      <vt:lpstr>Red Hat Display</vt:lpstr>
      <vt:lpstr>Symbol</vt:lpstr>
      <vt:lpstr>Office Theme</vt:lpstr>
      <vt:lpstr>PowerPoint Presentation</vt:lpstr>
      <vt:lpstr>What is AMS?</vt:lpstr>
      <vt:lpstr>One of two AMS systems at WHOI</vt:lpstr>
      <vt:lpstr>Why a negative ion source? Why electrostatic tandem acceleration?</vt:lpstr>
      <vt:lpstr>Principle of the Negative Ion Cesium Sputtering Source</vt:lpstr>
      <vt:lpstr>Important Metrics for a Negative Ion Source </vt:lpstr>
      <vt:lpstr>Ion Source Modeling</vt:lpstr>
      <vt:lpstr>Ion Source Modeling</vt:lpstr>
      <vt:lpstr>Ionization potentials of Cs compared to the electron affinities of C and other elements,</vt:lpstr>
      <vt:lpstr>Different Cathode Material</vt:lpstr>
      <vt:lpstr>Different Cathode Material</vt:lpstr>
      <vt:lpstr>Different Cathode Material</vt:lpstr>
      <vt:lpstr>LASER Assisted Sputtering</vt:lpstr>
      <vt:lpstr>LASER Assisted Sputtering</vt:lpstr>
      <vt:lpstr>LASER Assisted Sputtering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Mark Roberts</cp:lastModifiedBy>
  <cp:revision>177</cp:revision>
  <dcterms:created xsi:type="dcterms:W3CDTF">2020-07-21T15:39:11Z</dcterms:created>
  <dcterms:modified xsi:type="dcterms:W3CDTF">2026-08-31T20:34:33Z</dcterms:modified>
</cp:coreProperties>
</file>