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21" r:id="rId3"/>
    <p:sldId id="403" r:id="rId4"/>
    <p:sldId id="354" r:id="rId5"/>
    <p:sldId id="390" r:id="rId6"/>
    <p:sldId id="351" r:id="rId7"/>
    <p:sldId id="355" r:id="rId8"/>
    <p:sldId id="357" r:id="rId9"/>
    <p:sldId id="426" r:id="rId10"/>
    <p:sldId id="428" r:id="rId11"/>
    <p:sldId id="429" r:id="rId12"/>
    <p:sldId id="430" r:id="rId13"/>
    <p:sldId id="435" r:id="rId14"/>
    <p:sldId id="433" r:id="rId15"/>
    <p:sldId id="437" r:id="rId16"/>
    <p:sldId id="438" r:id="rId17"/>
    <p:sldId id="431" r:id="rId18"/>
    <p:sldId id="436" r:id="rId19"/>
    <p:sldId id="439" r:id="rId20"/>
    <p:sldId id="440" r:id="rId21"/>
    <p:sldId id="441" r:id="rId22"/>
    <p:sldId id="446" r:id="rId23"/>
    <p:sldId id="447" r:id="rId24"/>
    <p:sldId id="444" r:id="rId25"/>
    <p:sldId id="443" r:id="rId26"/>
    <p:sldId id="349" r:id="rId27"/>
    <p:sldId id="289" r:id="rId28"/>
    <p:sldId id="401" r:id="rId29"/>
    <p:sldId id="290" r:id="rId30"/>
    <p:sldId id="259" r:id="rId31"/>
    <p:sldId id="381" r:id="rId32"/>
    <p:sldId id="400" r:id="rId33"/>
    <p:sldId id="425" r:id="rId34"/>
    <p:sldId id="427" r:id="rId35"/>
    <p:sldId id="432" r:id="rId36"/>
    <p:sldId id="445" r:id="rId37"/>
    <p:sldId id="434" r:id="rId38"/>
    <p:sldId id="442" r:id="rId39"/>
    <p:sldId id="409" r:id="rId40"/>
  </p:sldIdLst>
  <p:sldSz cx="11522075" cy="6480175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389"/>
    <a:srgbClr val="3366FF"/>
    <a:srgbClr val="13AF31"/>
    <a:srgbClr val="0000FF"/>
    <a:srgbClr val="67E2EF"/>
    <a:srgbClr val="01E6F1"/>
    <a:srgbClr val="33E7FF"/>
    <a:srgbClr val="06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4" y="67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5AF3933-E217-4B86-89DD-515A565731B8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113B22C-968E-401C-BA76-DA7F0928A7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153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B22C-968E-401C-BA76-DA7F0928A79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228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3B22C-968E-401C-BA76-DA7F0928A79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468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3B22C-968E-401C-BA76-DA7F0928A790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071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3B22C-968E-401C-BA76-DA7F0928A790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4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2860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598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885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693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378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8420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607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511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436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615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940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1435E-F8DE-472F-9C1D-435D33AC162E}" type="datetimeFigureOut">
              <a:rPr lang="de-AT" smtClean="0"/>
              <a:t>21.09.2026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FA6-15FD-45F7-B892-E4C56FE0B08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199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gif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8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9.jpeg"/><Relationship Id="rId9" Type="http://schemas.openxmlformats.org/officeDocument/2006/relationships/image" Target="../media/image22.jpeg"/><Relationship Id="rId14" Type="http://schemas.openxmlformats.org/officeDocument/2006/relationships/image" Target="../media/image2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0.jp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0.png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3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12" Type="http://schemas.openxmlformats.org/officeDocument/2006/relationships/image" Target="../media/image7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76.jpeg"/><Relationship Id="rId5" Type="http://schemas.openxmlformats.org/officeDocument/2006/relationships/image" Target="../media/image74.jpeg"/><Relationship Id="rId10" Type="http://schemas.openxmlformats.org/officeDocument/2006/relationships/image" Target="../media/image7.jpeg"/><Relationship Id="rId4" Type="http://schemas.openxmlformats.org/officeDocument/2006/relationships/image" Target="../media/image73.gif"/><Relationship Id="rId9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" t="15972" r="8246" b="9614"/>
          <a:stretch/>
        </p:blipFill>
        <p:spPr bwMode="auto">
          <a:xfrm>
            <a:off x="0" y="0"/>
            <a:ext cx="11520000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" name="Rectangle 2"/>
          <p:cNvSpPr/>
          <p:nvPr/>
        </p:nvSpPr>
        <p:spPr>
          <a:xfrm>
            <a:off x="-33" y="0"/>
            <a:ext cx="11522108" cy="6480175"/>
          </a:xfrm>
          <a:prstGeom prst="rect">
            <a:avLst/>
          </a:prstGeom>
          <a:solidFill>
            <a:schemeClr val="bg2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948" tIns="60474" rIns="120948" bIns="60474" rtlCol="0" anchor="ctr"/>
          <a:lstStyle/>
          <a:p>
            <a:pPr marL="0" marR="0" lvl="0" indent="0" algn="ctr" defTabSz="10798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" name="Titel 1"/>
          <p:cNvSpPr>
            <a:spLocks noGrp="1"/>
          </p:cNvSpPr>
          <p:nvPr>
            <p:ph type="ctrTitle"/>
          </p:nvPr>
        </p:nvSpPr>
        <p:spPr>
          <a:xfrm>
            <a:off x="5833045" y="215752"/>
            <a:ext cx="5306013" cy="1728191"/>
          </a:xfrm>
          <a:solidFill>
            <a:srgbClr val="0066FF">
              <a:alpha val="85000"/>
            </a:srgbClr>
          </a:solidFill>
          <a:effectLst>
            <a:softEdge rad="12700"/>
          </a:effectLst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Shedding light on the </a:t>
            </a:r>
            <a:r>
              <a:rPr lang="en-GB" sz="3600" b="1" dirty="0" err="1">
                <a:solidFill>
                  <a:schemeClr val="bg1"/>
                </a:solidFill>
              </a:rPr>
              <a:t>cesium</a:t>
            </a:r>
            <a:r>
              <a:rPr lang="en-GB" sz="3600" b="1" dirty="0">
                <a:solidFill>
                  <a:schemeClr val="bg1"/>
                </a:solidFill>
              </a:rPr>
              <a:t> sputter ion source</a:t>
            </a:r>
            <a:endParaRPr lang="de-AT" sz="2400" dirty="0">
              <a:solidFill>
                <a:schemeClr val="bg1"/>
              </a:solidFill>
              <a:ea typeface="Malgun Gothic" panose="020B0503020000020004" pitchFamily="34" charset="-127"/>
            </a:endParaRPr>
          </a:p>
        </p:txBody>
      </p:sp>
      <p:sp>
        <p:nvSpPr>
          <p:cNvPr id="431" name="Rechteck 430"/>
          <p:cNvSpPr/>
          <p:nvPr/>
        </p:nvSpPr>
        <p:spPr>
          <a:xfrm>
            <a:off x="155575" y="4490291"/>
            <a:ext cx="5472608" cy="1626515"/>
          </a:xfrm>
          <a:prstGeom prst="rect">
            <a:avLst/>
          </a:prstGeom>
          <a:solidFill>
            <a:srgbClr val="0066FF">
              <a:alpha val="80000"/>
            </a:srgbClr>
          </a:solidFill>
          <a:effectLst>
            <a:softEdge rad="12700"/>
          </a:effectLst>
        </p:spPr>
        <p:txBody>
          <a:bodyPr wrap="square" lIns="120948" tIns="60474" rIns="120948" bIns="60474">
            <a:spAutoFit/>
          </a:bodyPr>
          <a:lstStyle/>
          <a:p>
            <a:pPr lvl="0" algn="ctr" defTabSz="1079821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de-AT" sz="20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Martin </a:t>
            </a:r>
            <a:r>
              <a:rPr kumimoji="0" lang="de-AT" sz="2000" b="0" i="0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Martschini</a:t>
            </a:r>
            <a:r>
              <a:rPr kumimoji="0" lang="de-AT" sz="2000" b="0" i="0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, Robin </a:t>
            </a:r>
            <a:r>
              <a:rPr kumimoji="0" lang="de-AT" sz="2000" b="0" i="0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Golser</a:t>
            </a:r>
            <a:r>
              <a:rPr kumimoji="0" lang="de-AT" sz="2000" b="0" i="0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,</a:t>
            </a:r>
            <a:br>
              <a:rPr kumimoji="0" lang="de-AT" sz="2000" b="0" i="0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</a:br>
            <a:r>
              <a:rPr kumimoji="0" lang="de-AT" sz="2000" b="0" i="0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Peter </a:t>
            </a:r>
            <a:r>
              <a:rPr kumimoji="0" lang="de-AT" sz="2000" b="0" i="0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Steier</a:t>
            </a:r>
            <a:r>
              <a:rPr kumimoji="0" lang="de-AT" sz="2000" b="0" i="0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  <a:t>, Karin Hain</a:t>
            </a:r>
            <a:br>
              <a:rPr kumimoji="0" lang="de-A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algun Gothic" panose="020B0503020000020004" pitchFamily="34" charset="-127"/>
              </a:rPr>
            </a:br>
            <a:endParaRPr lang="de-AT" sz="1600" baseline="30000" dirty="0">
              <a:solidFill>
                <a:prstClr val="white"/>
              </a:solidFill>
              <a:latin typeface="Calibri"/>
              <a:ea typeface="Malgun Gothic" panose="020B0503020000020004" pitchFamily="34" charset="-127"/>
            </a:endParaRPr>
          </a:p>
          <a:p>
            <a:pPr lvl="0" algn="ctr" defTabSz="1079821">
              <a:defRPr/>
            </a:pP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University </a:t>
            </a:r>
            <a:r>
              <a:rPr lang="de-AT" sz="2000" dirty="0" err="1">
                <a:solidFill>
                  <a:prstClr val="white"/>
                </a:solidFill>
                <a:ea typeface="Malgun Gothic" panose="020B0503020000020004" pitchFamily="34" charset="-127"/>
              </a:rPr>
              <a:t>of</a:t>
            </a: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 Vienna, </a:t>
            </a:r>
            <a:r>
              <a:rPr lang="de-AT" sz="2000" dirty="0" err="1">
                <a:solidFill>
                  <a:prstClr val="white"/>
                </a:solidFill>
                <a:ea typeface="Malgun Gothic" panose="020B0503020000020004" pitchFamily="34" charset="-127"/>
              </a:rPr>
              <a:t>Faculty</a:t>
            </a: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 </a:t>
            </a:r>
            <a:r>
              <a:rPr lang="de-AT" sz="2000" dirty="0" err="1">
                <a:solidFill>
                  <a:prstClr val="white"/>
                </a:solidFill>
                <a:ea typeface="Malgun Gothic" panose="020B0503020000020004" pitchFamily="34" charset="-127"/>
              </a:rPr>
              <a:t>of</a:t>
            </a: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 </a:t>
            </a:r>
            <a:r>
              <a:rPr lang="de-AT" sz="2000" dirty="0" err="1">
                <a:solidFill>
                  <a:prstClr val="white"/>
                </a:solidFill>
                <a:ea typeface="Malgun Gothic" panose="020B0503020000020004" pitchFamily="34" charset="-127"/>
              </a:rPr>
              <a:t>Physics</a:t>
            </a: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 -</a:t>
            </a:r>
            <a:b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</a:b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Isotope </a:t>
            </a:r>
            <a:r>
              <a:rPr lang="de-AT" sz="2000" dirty="0" err="1">
                <a:solidFill>
                  <a:prstClr val="white"/>
                </a:solidFill>
                <a:ea typeface="Malgun Gothic" panose="020B0503020000020004" pitchFamily="34" charset="-127"/>
              </a:rPr>
              <a:t>Physics</a:t>
            </a:r>
            <a:r>
              <a:rPr lang="de-AT" sz="2000" dirty="0">
                <a:solidFill>
                  <a:prstClr val="white"/>
                </a:solidFill>
                <a:ea typeface="Malgun Gothic" panose="020B0503020000020004" pitchFamily="34" charset="-127"/>
              </a:rPr>
              <a:t>, VERA Laboratory</a:t>
            </a:r>
            <a:endParaRPr lang="de-AT" sz="2000" dirty="0">
              <a:solidFill>
                <a:prstClr val="white"/>
              </a:solidFill>
            </a:endParaRPr>
          </a:p>
        </p:txBody>
      </p:sp>
      <p:cxnSp>
        <p:nvCxnSpPr>
          <p:cNvPr id="432" name="Gerade Verbindung 431"/>
          <p:cNvCxnSpPr/>
          <p:nvPr/>
        </p:nvCxnSpPr>
        <p:spPr>
          <a:xfrm>
            <a:off x="155575" y="5346343"/>
            <a:ext cx="54726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4" name="Grafik 4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5" y="332656"/>
            <a:ext cx="3048000" cy="1432560"/>
          </a:xfrm>
          <a:prstGeom prst="rect">
            <a:avLst/>
          </a:prstGeom>
        </p:spPr>
      </p:pic>
      <p:pic>
        <p:nvPicPr>
          <p:cNvPr id="435" name="Picture 2" descr="D:\Martschini\Poster,Vortraege,Konferenzen,Reisen\2022 - Radiocarbon\VERA_qr_cod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045" y="4544563"/>
            <a:ext cx="1603560" cy="160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RZ Logo Uni CMY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87359" y="4867752"/>
            <a:ext cx="3491681" cy="96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2" descr="data:image/png;base64,iVBORw0KGgoAAAANSUhEUgAAAUMAAACcCAMAAADS8jl7AAAArlBMVEX///8hfKMYeKC20d7c6vA3ia3s8/ZLkLD7+/v4+Pgmf6bF2uUTd6Bvo7719fV5qcLs7Ozj7/R3rcbV1dXk5OQ9halLS0uenp7j4+NsbGzFxcUhISFkZGS9vb06OjpGRkYpKSkzMzOxsbGSkpJHR0fOzs60tLRVVVWKioqampp9fX2oqKg/Pz9eXl51dXU1NTUAAAAXFxfN3+iixdaLtssAbpoQEBCrythgm7iQus1dCEXJAAAMeklEQVR4nO2cCVvbOBCGRcph0VQrKtf3GceWbzdAWvr//9jOOAc2JG2gJbsN+p4Wx9JYcl6PRpeBECUlJSUlJSUlJSUlJSUlJSUlJSUlJSUlJSUlJSUlJSUlJSUlJSUlJaU/rPMPO3U7MLn8uNtmpctdZpc7aqKYr739Nzq6tPvpZIem/wxszq922qy0/LjDbHq/g9XNxXR6sQvu3y5keLbR46cnDHeZrM9HDLep17fPq7q5mkxOk+GP6y+PekSzj+GXpzq73WU2vXoO62QZksubrS4/XP+C4eTq9uaptOdmoOWnZzWdLsOhPl5PfsXwZv/VI4Zn0w9P8xXDFzN8ZqoYvpThc4iK4YsZnk3vxvmK4WEMLwYMJ2cfR/mK4UEMJ5/up48Qp1ejkbZieBDD6T/apyHEz8N8xfAwhp8uzyeDSc2X4QBHMTyUIfk+dMSLgb1ieDBDuq81K4YHM3wy53sc4CiGhzMcFIMDnO2ahGL4AobkfjlozQ8bbIrhSxheXg9C4uT7Ol8xXDP8CYNHhuR21JrX0xXFcJV88f3jWJcjsw1DcjfoVjYbAIrhbl1/HJltGV4+DFrz8kefphhunGq8dTXZw3DUms/O+umKYrj2u6uxHm5HZo8MyYdht/LlnCiG2z7l9nIsbWQ2YEg+D6cr/2iK4ZbhQWOb9ekjxMnZnWL4Cobj6cryXDF8BUPyY9iaHzTF8BUML6+GEH8ohq9gSM7PBhC/3CmGr2BI7oYDnIuLM8Xw5Qwvh+uxkzPF8BUMRwOcM8XwVQxH05V3xnB6P0j+HYbk0/LdMhy+5/FbDEcDHMXwVQzH05V3xXC4uf57DLXB6yPvieHk+nyQ/HsMyeD1kffAcPtdR28b/SZDmK5M3g/D7Wse69X7tX6XIblbviOG23A4bMojhufaU1Ht0WwPw+3rI++A4WZ6O30YJQ/3U66faXL3aLaHIblZD3BOnyHd9KDT76P00b7e81+pemQ4nexhSD68Fz/crBA8fRv9/GI53a/tW0nnX5bLhz2M6H1fxPL0Ga5b3NOX0S/vP/9MHwdmd3Rv2ReofYxPRrerMcjod/WUXqbVbubk7PzXpkq7Rfu3tSZPOhSll+hDPxJefj7FX9M+ki4vMBruG+EpHSDaR8Ppw08mc0q/0HfslKfXqj95vW5w2Wt6tuNPCCgdqBsMhtMr5YWvF31YIkLlha8XvQcvXP5sbVDpF9J+LCc7/xKI0uG6vZpM7vetFigdpvOLe+WFv6vzl3ohtdjwlFn/pxmiZnFCxjcI4vpTO+Y4R259ooI7c3IucgHH2CSiTTd5TiT2XKXNTFB21HsVcUJIPBsnck8+ec6WEUfW8e4KVbmC0OSrk301EZpJKvywku/uY0jDqK47m28T+Cx76zu1XGAYPWNoPGGYRKawqqNSnAXASXcY9/mKIfe3rcNx990KNRIhxKCpW3P51ndqRQcxbA1O/K9v/kSHQoYUqWk67RlqOoYc4TsW8Wtu+Q7eI/N9B5I5536PlRqr76JZGnMwKTUazomW+v0TEL6PHswZgyMkCh0eEP7X8AfnVPT5hDu+jtXBMcW4AJYcfVuH66HaTXGrw5Yh1OjQdTK25VVhDE6tHmrKK7fSjxjKkaEI+ljo9wxFAG3ZjOJIEieQcRy1cPsy6iJJSV7LhTlkaMXNPI4CixtdEJvUjjo3J6yMuhhKIoUhFxWXcdfFNuOhzaAgj3A7hGLjCmJFHcNlM5IGXdc5hDdR19UlJ1kQd5Gp0QYOCdFaKM6wtgzFPO7cjGil27kls+smXlWGlWasjIMuCILumDFxwNDZMky7VogUTltftC4gjR29ihySR+XaD2VbVaZD9MgwhRkXJJtLx0qjigsLLsstYccCnkTus8QtrKzbMDSQYZynflDCgzAyKwccbefzlJPcNS0fsGiBLXRP8tQ1dQuKcxNddPmWYRJlaJ1FpiUsLMxxZM2J5XC/tolo5jMniRLnaQd+bIbVou+b+3iYRdj5USaCjOTx+ulS2eRlmWk6xnldlr2DweUJ5s8ijj8c8EM4MzxOmDFiWEMyXJNGBdYBDGMcHLCmge8dlUwsTMbMwEoXOFYgVeQz2th8w7CICqiFlh2251U8LGtI0biQDcRDCfFw4R+P4D6GLl8xFAgDAAVSGl+HDI1Ko1QjwJBCNjgJ3j7LvxmFTiqDIk9giP1M1wLD+TOGRkn8qMI6oC0bbjPTdGkDCPBDEYVSBrGg7aKG4szIkNL1tgx1uTCKdSkDhqktmwAepG3oJFscvU/pGaYjhvqYoRRpiq3tkeEqHq4ZliuG0JkksSSzDvzJHzHs/bDdxMOnDAl1WhcCJzAkyNDNoTYBhVhJ1FKzm+HpY5+ipWVU8nbEUE+70ur98OgMKak6YBinhGG8e2zLPuZtGJJ8Dp4F9zr0Q8oYHfih0YABmgQwrIRIULhrhkZjQZnAcA7DSSccMEyxw6iAIXahQaI10AotYMgX0MaxNEi3G+hk/b7yDUN8nQqiZRLrYLFliGPZPqAgw9kRGepJIiX2eLZpB8DNgbsXMFexDFkUCQyzkOECnao1zRwAbQaMdC7LsiyY9Q0ZhiWACUxHJGZSe0QYRlXU4HXJHEyLRWnKqGWsjfJEug24TgzJYUs0GSR5HWfEhOvwsGgLGZeMtEFuJhUVuVl0pabXsjAhMopvcAeLGZnlVQJTlrTzqjzjTQgM29gSNXyHCPzQC6Eb+tom/Gdf/A8KGoSEh8yKeZj7Jdxm6xOrdKBhy7DO4RSadFqCF5ihEdoamZXrO9MSQNgWjLeZRngODSyTdWbJuVECZd+YhziH8fO+jnlYSIiFwpvLqigIw6dB8qqvpSmwp62N2tQIzUPD7KAKvZwboamJcD7H4pxmHkoBBYFzwc1VgRGW0C4yYx5ktMiBYQUXzUIjScBTzRzGqWVoPJtH/+XidblvqOG74y7UzY84KPlbpKdC5ItqVxbkCKPezsktZ6/lO5dTG8a82BmdsA032dbvnM4wwvxYcexvEtV1ne9eJGOYNbbUVUtWUnqlOD80Amnr5aTDV5W0/9NewttpJkMDAhNh1ihmaaszOoSQr+I9sw+e0CflqY3SdslaeJVPy6+s/OoM02FSQXFFJhmkGbInwr8dPPzwwn2bCaekDGfGWlrBv1GTtt1+j8DIB2myWTF0D2ZoG++AIUz5K84Y4tPgB+VErGbEdo3rSD3D1eo8WzGkOl0xZCJFohTCKQ5HOGUp0zYnbB1lkSEmrh4PX3+iIsVKGFjpJzAazIKgjk3TAxxZzWFmasarzTrbK785PUPdgwkzrStkyElrWAwZChlHhgNT3KAObYtwr2wCUdV1KFMIg14e9hNxZOgEdS0hTmjFvDYkTHT1No5qyJyV+byeH3Wx9E2k51E+s3IMdDMXGAZBstpd9lonbChHhka/NGoCQw/Ms74t06ZxHKNlWlX5iVto3IjaijuVb9YNdD6RV1W4c4oMeZX5EuKivyizImgpLbuZaGtGKrcxK6P5jwn8AfXxsNwyxNX5Xp7NTVwWBYZyy7BBhD1D7sKHat63TF4nGp/bfUdOdVwczIEQeDLfxsM8TokHXsxsG55LgqvcnFQhWCXGf/TF/6BmCGPAcLM/b9ucdV46ZhjEuNLcM4zsPPc6naSJ7XXgh7hITYRpe3WIS7Zg1nobPyxto06JzLUVw3mT5/YCGCI+8823pd9eP2EIjS03Rgzr2uBrhnGSZZlDRddmM/RD3CwRMsxguAkM4f+WYRsXvh0MGIYtXOpTYAiDz+IEGGY9QwhXWvWMIQPHS1bxkPUM7SootbUfrhbbkxr6k3my8sM08gnDbY4RQ1zBT6AtSyiRe9iW1/HiZBjOvmFgc/OsrJGhu42HHq5DB7jjLsNq1iBDo+HZIqF8gX2KUTmVA1cWTusCwxr8MO1KB/pp3N4g/U5IP8auPb+qwQ+LKMnKCPqUPK7SDGvFVfziBOKhH/u4ORbFbQLt1Kk3w+e2xR3fsitw5y+u86bq+xlih4IFM+gUZNzFpsa9uCs9OMqSEZbHgeeBY+XoXCVYl9IiVd0ZrRTE8qLONlpKRAOXgj/PGlzFP4F+mfL+dRqLUw06BY1tJs2sX8ejeK5xi/cZmIb2vRGzBK4KMp3TTR4uADL80J+sPmh4OaNwxEqwLeM1AofitL9ErRe+QJrOuRPl72Ml541kdVJG9pHfrjwxscwssvewFKakpKSkpKSkpKSkpKSkpKSkpKSkpKSkpKSkpKSkpKSkpKR0gvoXuD9vUpsgsMc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4" name="AutoShape 4" descr="data:image/png;base64,iVBORw0KGgoAAAANSUhEUgAAAUMAAACcCAMAAADS8jl7AAAArlBMVEX///8hfKMYeKC20d7c6vA3ia3s8/ZLkLD7+/v4+Pgmf6bF2uUTd6Bvo7719fV5qcLs7Ozj7/R3rcbV1dXk5OQ9halLS0uenp7j4+NsbGzFxcUhISFkZGS9vb06OjpGRkYpKSkzMzOxsbGSkpJHR0fOzs60tLRVVVWKioqampp9fX2oqKg/Pz9eXl51dXU1NTUAAAAXFxfN3+iixdaLtssAbpoQEBCrythgm7iQus1dCEXJAAAMeklEQVR4nO2cCVvbOBCGRcph0VQrKtf3GceWbzdAWvr//9jOOAc2JG2gJbsN+p4Wx9JYcl6PRpeBECUlJSUlJSUlJSUlJSUlJSUlJSUlJSUlJSUlJSUlJSUlJSUlJSUlJaU/rPMPO3U7MLn8uNtmpctdZpc7aqKYr739Nzq6tPvpZIem/wxszq922qy0/LjDbHq/g9XNxXR6sQvu3y5keLbR46cnDHeZrM9HDLep17fPq7q5mkxOk+GP6y+PekSzj+GXpzq73WU2vXoO62QZksubrS4/XP+C4eTq9uaptOdmoOWnZzWdLsOhPl5PfsXwZv/VI4Zn0w9P8xXDFzN8ZqoYvpThc4iK4YsZnk3vxvmK4WEMLwYMJ2cfR/mK4UEMJ5/up48Qp1ejkbZieBDD6T/apyHEz8N8xfAwhp8uzyeDSc2X4QBHMTyUIfk+dMSLgb1ieDBDuq81K4YHM3wy53sc4CiGhzMcFIMDnO2ahGL4AobkfjlozQ8bbIrhSxheXg9C4uT7Ol8xXDP8CYNHhuR21JrX0xXFcJV88f3jWJcjsw1DcjfoVjYbAIrhbl1/HJltGV4+DFrz8kefphhunGq8dTXZw3DUms/O+umKYrj2u6uxHm5HZo8MyYdht/LlnCiG2z7l9nIsbWQ2YEg+D6cr/2iK4ZbhQWOb9ekjxMnZnWL4Cobj6cryXDF8BUPyY9iaHzTF8BUML6+GEH8ohq9gSM7PBhC/3CmGr2BI7oYDnIuLM8Xw5Qwvh+uxkzPF8BUMRwOcM8XwVQxH05V3xnB6P0j+HYbk0/LdMhy+5/FbDEcDHMXwVQzH05V3xXC4uf57DLXB6yPvieHk+nyQ/HsMyeD1kffAcPtdR28b/SZDmK5M3g/D7Wse69X7tX6XIblbviOG23A4bMojhufaU1Ht0WwPw+3rI++A4WZ6O30YJQ/3U66faXL3aLaHIblZD3BOnyHd9KDT76P00b7e81+pemQ4nexhSD68Fz/crBA8fRv9/GI53a/tW0nnX5bLhz2M6H1fxPL0Ga5b3NOX0S/vP/9MHwdmd3Rv2ReofYxPRrerMcjod/WUXqbVbubk7PzXpkq7Rfu3tSZPOhSll+hDPxJefj7FX9M+ki4vMBruG+EpHSDaR8Ppw08mc0q/0HfslKfXqj95vW5w2Wt6tuNPCCgdqBsMhtMr5YWvF31YIkLlha8XvQcvXP5sbVDpF9J+LCc7/xKI0uG6vZpM7vetFigdpvOLe+WFv6vzl3ohtdjwlFn/pxmiZnFCxjcI4vpTO+Y4R259ooI7c3IucgHH2CSiTTd5TiT2XKXNTFB21HsVcUJIPBsnck8+ec6WEUfW8e4KVbmC0OSrk301EZpJKvywku/uY0jDqK47m28T+Cx76zu1XGAYPWNoPGGYRKawqqNSnAXASXcY9/mKIfe3rcNx990KNRIhxKCpW3P51ndqRQcxbA1O/K9v/kSHQoYUqWk67RlqOoYc4TsW8Wtu+Q7eI/N9B5I5536PlRqr76JZGnMwKTUazomW+v0TEL6PHswZgyMkCh0eEP7X8AfnVPT5hDu+jtXBMcW4AJYcfVuH66HaTXGrw5Yh1OjQdTK25VVhDE6tHmrKK7fSjxjKkaEI+ljo9wxFAG3ZjOJIEieQcRy1cPsy6iJJSV7LhTlkaMXNPI4CixtdEJvUjjo3J6yMuhhKIoUhFxWXcdfFNuOhzaAgj3A7hGLjCmJFHcNlM5IGXdc5hDdR19UlJ1kQd5Gp0QYOCdFaKM6wtgzFPO7cjGil27kls+smXlWGlWasjIMuCILumDFxwNDZMky7VogUTltftC4gjR29ihySR+XaD2VbVaZD9MgwhRkXJJtLx0qjigsLLsstYccCnkTus8QtrKzbMDSQYZynflDCgzAyKwccbefzlJPcNS0fsGiBLXRP8tQ1dQuKcxNddPmWYRJlaJ1FpiUsLMxxZM2J5XC/tolo5jMniRLnaQd+bIbVou+b+3iYRdj5USaCjOTx+ulS2eRlmWk6xnldlr2DweUJ5s8ijj8c8EM4MzxOmDFiWEMyXJNGBdYBDGMcHLCmge8dlUwsTMbMwEoXOFYgVeQz2th8w7CICqiFlh2251U8LGtI0biQDcRDCfFw4R+P4D6GLl8xFAgDAAVSGl+HDI1Ko1QjwJBCNjgJ3j7LvxmFTiqDIk9giP1M1wLD+TOGRkn8qMI6oC0bbjPTdGkDCPBDEYVSBrGg7aKG4szIkNL1tgx1uTCKdSkDhqktmwAepG3oJFscvU/pGaYjhvqYoRRpiq3tkeEqHq4ZliuG0JkksSSzDvzJHzHs/bDdxMOnDAl1WhcCJzAkyNDNoTYBhVhJ1FKzm+HpY5+ipWVU8nbEUE+70ur98OgMKak6YBinhGG8e2zLPuZtGJJ8Dp4F9zr0Q8oYHfih0YABmgQwrIRIULhrhkZjQZnAcA7DSSccMEyxw6iAIXahQaI10AotYMgX0MaxNEi3G+hk/b7yDUN8nQqiZRLrYLFliGPZPqAgw9kRGepJIiX2eLZpB8DNgbsXMFexDFkUCQyzkOECnao1zRwAbQaMdC7LsiyY9Q0ZhiWACUxHJGZSe0QYRlXU4HXJHEyLRWnKqGWsjfJEug24TgzJYUs0GSR5HWfEhOvwsGgLGZeMtEFuJhUVuVl0pabXsjAhMopvcAeLGZnlVQJTlrTzqjzjTQgM29gSNXyHCPzQC6Eb+tom/Gdf/A8KGoSEh8yKeZj7Jdxm6xOrdKBhy7DO4RSadFqCF5ihEdoamZXrO9MSQNgWjLeZRngODSyTdWbJuVECZd+YhziH8fO+jnlYSIiFwpvLqigIw6dB8qqvpSmwp62N2tQIzUPD7KAKvZwboamJcD7H4pxmHkoBBYFzwc1VgRGW0C4yYx5ktMiBYQUXzUIjScBTzRzGqWVoPJtH/+XidblvqOG74y7UzY84KPlbpKdC5ItqVxbkCKPezsktZ6/lO5dTG8a82BmdsA032dbvnM4wwvxYcexvEtV1ne9eJGOYNbbUVUtWUnqlOD80Amnr5aTDV5W0/9NewttpJkMDAhNh1ihmaaszOoSQr+I9sw+e0CflqY3SdslaeJVPy6+s/OoM02FSQXFFJhmkGbInwr8dPPzwwn2bCaekDGfGWlrBv1GTtt1+j8DIB2myWTF0D2ZoG++AIUz5K84Y4tPgB+VErGbEdo3rSD3D1eo8WzGkOl0xZCJFohTCKQ5HOGUp0zYnbB1lkSEmrh4PX3+iIsVKGFjpJzAazIKgjk3TAxxZzWFmasarzTrbK785PUPdgwkzrStkyElrWAwZChlHhgNT3KAObYtwr2wCUdV1KFMIg14e9hNxZOgEdS0hTmjFvDYkTHT1No5qyJyV+byeH3Wx9E2k51E+s3IMdDMXGAZBstpd9lonbChHhka/NGoCQw/Ms74t06ZxHKNlWlX5iVto3IjaijuVb9YNdD6RV1W4c4oMeZX5EuKivyizImgpLbuZaGtGKrcxK6P5jwn8AfXxsNwyxNX5Xp7NTVwWBYZyy7BBhD1D7sKHat63TF4nGp/bfUdOdVwczIEQeDLfxsM8TokHXsxsG55LgqvcnFQhWCXGf/TF/6BmCGPAcLM/b9ucdV46ZhjEuNLcM4zsPPc6naSJ7XXgh7hITYRpe3WIS7Zg1nobPyxto06JzLUVw3mT5/YCGCI+8823pd9eP2EIjS03Rgzr2uBrhnGSZZlDRddmM/RD3CwRMsxguAkM4f+WYRsXvh0MGIYtXOpTYAiDz+IEGGY9QwhXWvWMIQPHS1bxkPUM7SootbUfrhbbkxr6k3my8sM08gnDbY4RQ1zBT6AtSyiRe9iW1/HiZBjOvmFgc/OsrJGhu42HHq5DB7jjLsNq1iBDo+HZIqF8gX2KUTmVA1cWTusCwxr8MO1KB/pp3N4g/U5IP8auPb+qwQ+LKMnKCPqUPK7SDGvFVfziBOKhH/u4ORbFbQLt1Kk3w+e2xR3fsitw5y+u86bq+xlih4IFM+gUZNzFpsa9uCs9OMqSEZbHgeeBY+XoXCVYl9IiVd0ZrRTE8qLONlpKRAOXgj/PGlzFP4F+mfL+dRqLUw06BY1tJs2sX8ejeK5xi/cZmIb2vRGzBK4KMp3TTR4uADL80J+sPmh4OaNwxEqwLeM1AofitL9ErRe+QJrOuRPl72Ml541kdVJG9pHfrjwxscwssvewFKakpKSkpKSkpKSkpKSkpKSkpKSkpKSkpKSkpKSkpKSkpKR0gvoXuD9vUpsgsMc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2" name="Picture 2" descr="EU Emblem">
            <a:extLst>
              <a:ext uri="{FF2B5EF4-FFF2-40B4-BE49-F238E27FC236}">
                <a16:creationId xmlns:a16="http://schemas.microsoft.com/office/drawing/2014/main" id="{2EED25DD-A7EB-F5FC-392F-5DD124BEB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781" y="332656"/>
            <a:ext cx="1071563" cy="7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ogo ChETEC-INFRA">
            <a:extLst>
              <a:ext uri="{FF2B5EF4-FFF2-40B4-BE49-F238E27FC236}">
                <a16:creationId xmlns:a16="http://schemas.microsoft.com/office/drawing/2014/main" id="{B8E3773E-4735-F029-B48B-81CB5AA13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789" y="1129565"/>
            <a:ext cx="936792" cy="644045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F6A8157-6400-97E3-5E32-CC7A329A3B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780" y="1773609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6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680C1367-650A-413C-B542-664565396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Scientific Goal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34" name="Line 6"/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426" name="Grafik 425">
            <a:extLst>
              <a:ext uri="{FF2B5EF4-FFF2-40B4-BE49-F238E27FC236}">
                <a16:creationId xmlns:a16="http://schemas.microsoft.com/office/drawing/2014/main" id="{F49C16B3-3C50-47BB-A071-11C4AE4EC5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0" t="17451" r="23221"/>
          <a:stretch/>
        </p:blipFill>
        <p:spPr>
          <a:xfrm>
            <a:off x="7903862" y="1891439"/>
            <a:ext cx="2016224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28" name="Text Box 11">
            <a:extLst>
              <a:ext uri="{FF2B5EF4-FFF2-40B4-BE49-F238E27FC236}">
                <a16:creationId xmlns:a16="http://schemas.microsoft.com/office/drawing/2014/main" id="{A149F7DF-7F82-448E-ADB9-1699F2866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569" y="814257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>
              <a:solidFill>
                <a:srgbClr val="003366"/>
              </a:solidFill>
              <a:latin typeface="Verdana" pitchFamily="34" charset="0"/>
            </a:endParaRPr>
          </a:p>
        </p:txBody>
      </p:sp>
      <p:grpSp>
        <p:nvGrpSpPr>
          <p:cNvPr id="429" name="Gruppieren 428">
            <a:extLst>
              <a:ext uri="{FF2B5EF4-FFF2-40B4-BE49-F238E27FC236}">
                <a16:creationId xmlns:a16="http://schemas.microsoft.com/office/drawing/2014/main" id="{46783F65-285F-4322-AFAE-849A9385D1D7}"/>
              </a:ext>
            </a:extLst>
          </p:cNvPr>
          <p:cNvGrpSpPr/>
          <p:nvPr/>
        </p:nvGrpSpPr>
        <p:grpSpPr>
          <a:xfrm>
            <a:off x="950467" y="1906378"/>
            <a:ext cx="6868883" cy="1808182"/>
            <a:chOff x="164315" y="3096000"/>
            <a:chExt cx="6868883" cy="1808182"/>
          </a:xfrm>
        </p:grpSpPr>
        <p:grpSp>
          <p:nvGrpSpPr>
            <p:cNvPr id="430" name="Gruppieren 429">
              <a:extLst>
                <a:ext uri="{FF2B5EF4-FFF2-40B4-BE49-F238E27FC236}">
                  <a16:creationId xmlns:a16="http://schemas.microsoft.com/office/drawing/2014/main" id="{4B323AB0-50FD-4A94-98D9-5DF4A7D7AFC4}"/>
                </a:ext>
              </a:extLst>
            </p:cNvPr>
            <p:cNvGrpSpPr/>
            <p:nvPr/>
          </p:nvGrpSpPr>
          <p:grpSpPr>
            <a:xfrm>
              <a:off x="5377014" y="3096000"/>
              <a:ext cx="1656184" cy="1800000"/>
              <a:chOff x="3248456" y="476093"/>
              <a:chExt cx="1656184" cy="1800000"/>
            </a:xfrm>
          </p:grpSpPr>
          <p:pic>
            <p:nvPicPr>
              <p:cNvPr id="437" name="Grafik 436">
                <a:extLst>
                  <a:ext uri="{FF2B5EF4-FFF2-40B4-BE49-F238E27FC236}">
                    <a16:creationId xmlns:a16="http://schemas.microsoft.com/office/drawing/2014/main" id="{A2398BCC-C61B-4B4F-AB91-854614F37B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46" t="14411" r="14064" b="13333"/>
              <a:stretch/>
            </p:blipFill>
            <p:spPr>
              <a:xfrm>
                <a:off x="3275856" y="476093"/>
                <a:ext cx="1531344" cy="180000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438" name="Rechteck 437">
                <a:extLst>
                  <a:ext uri="{FF2B5EF4-FFF2-40B4-BE49-F238E27FC236}">
                    <a16:creationId xmlns:a16="http://schemas.microsoft.com/office/drawing/2014/main" id="{3DC9F9E3-4FD8-48F0-91E1-41F474EF3330}"/>
                  </a:ext>
                </a:extLst>
              </p:cNvPr>
              <p:cNvSpPr/>
              <p:nvPr/>
            </p:nvSpPr>
            <p:spPr>
              <a:xfrm>
                <a:off x="3248456" y="1922600"/>
                <a:ext cx="165618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800" i="1" dirty="0">
                    <a:solidFill>
                      <a:srgbClr val="FFFFFF">
                        <a:lumMod val="85000"/>
                      </a:srgbClr>
                    </a:solidFill>
                    <a:latin typeface="Arial"/>
                  </a:rPr>
                  <a:t>www.lpi.usra.edu/lunar/samples/apollo/tools/images/core_lg.gif</a:t>
                </a:r>
              </a:p>
            </p:txBody>
          </p:sp>
        </p:grpSp>
        <p:grpSp>
          <p:nvGrpSpPr>
            <p:cNvPr id="431" name="Gruppieren 430">
              <a:extLst>
                <a:ext uri="{FF2B5EF4-FFF2-40B4-BE49-F238E27FC236}">
                  <a16:creationId xmlns:a16="http://schemas.microsoft.com/office/drawing/2014/main" id="{28FC63BE-CDC7-440C-89E0-0FDEFD66CBE0}"/>
                </a:ext>
              </a:extLst>
            </p:cNvPr>
            <p:cNvGrpSpPr/>
            <p:nvPr/>
          </p:nvGrpSpPr>
          <p:grpSpPr>
            <a:xfrm>
              <a:off x="2908679" y="3096000"/>
              <a:ext cx="2326417" cy="1808182"/>
              <a:chOff x="2915816" y="3276802"/>
              <a:chExt cx="2326417" cy="1808182"/>
            </a:xfrm>
          </p:grpSpPr>
          <p:pic>
            <p:nvPicPr>
              <p:cNvPr id="435" name="Picture 10">
                <a:extLst>
                  <a:ext uri="{FF2B5EF4-FFF2-40B4-BE49-F238E27FC236}">
                    <a16:creationId xmlns:a16="http://schemas.microsoft.com/office/drawing/2014/main" id="{40C4E70B-46B1-4E8A-8FCB-CA9447B5CD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/>
              <a:srcRect l="4622" t="42208" r="46832" b="4464"/>
              <a:stretch/>
            </p:blipFill>
            <p:spPr bwMode="auto">
              <a:xfrm>
                <a:off x="2915816" y="3276802"/>
                <a:ext cx="2300001" cy="180000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436" name="Rechteck 435">
                <a:extLst>
                  <a:ext uri="{FF2B5EF4-FFF2-40B4-BE49-F238E27FC236}">
                    <a16:creationId xmlns:a16="http://schemas.microsoft.com/office/drawing/2014/main" id="{5F3AA9F4-0E5B-4BE4-A3B0-ACC7C8867043}"/>
                  </a:ext>
                </a:extLst>
              </p:cNvPr>
              <p:cNvSpPr/>
              <p:nvPr/>
            </p:nvSpPr>
            <p:spPr>
              <a:xfrm>
                <a:off x="4669310" y="4869540"/>
                <a:ext cx="57292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800" i="1" dirty="0">
                    <a:solidFill>
                      <a:srgbClr val="FFFFFF">
                        <a:lumMod val="50000"/>
                      </a:srgbClr>
                    </a:solidFill>
                    <a:latin typeface="Arial"/>
                  </a:rPr>
                  <a:t>© AWI</a:t>
                </a:r>
              </a:p>
            </p:txBody>
          </p:sp>
        </p:grpSp>
        <p:grpSp>
          <p:nvGrpSpPr>
            <p:cNvPr id="432" name="Gruppieren 431">
              <a:extLst>
                <a:ext uri="{FF2B5EF4-FFF2-40B4-BE49-F238E27FC236}">
                  <a16:creationId xmlns:a16="http://schemas.microsoft.com/office/drawing/2014/main" id="{163242A4-7F8D-403E-94C1-BC59417C4907}"/>
                </a:ext>
              </a:extLst>
            </p:cNvPr>
            <p:cNvGrpSpPr/>
            <p:nvPr/>
          </p:nvGrpSpPr>
          <p:grpSpPr>
            <a:xfrm>
              <a:off x="164315" y="3096000"/>
              <a:ext cx="2556284" cy="1800000"/>
              <a:chOff x="0" y="3252882"/>
              <a:chExt cx="2556284" cy="1800000"/>
            </a:xfrm>
          </p:grpSpPr>
          <p:pic>
            <p:nvPicPr>
              <p:cNvPr id="433" name="Picture 28" descr="http://www.ifm.zmaw.de/fileadmin/files/leitstelle/meteor/Bildarchiv/new_pics/Meteor_17062010_Fotoflug_0003.JPG">
                <a:extLst>
                  <a:ext uri="{FF2B5EF4-FFF2-40B4-BE49-F238E27FC236}">
                    <a16:creationId xmlns:a16="http://schemas.microsoft.com/office/drawing/2014/main" id="{00C4E0C5-E3FC-4CAC-B82A-3EDAA175DE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0509" t="10852" r="11907" b="7159"/>
              <a:stretch>
                <a:fillRect/>
              </a:stretch>
            </p:blipFill>
            <p:spPr bwMode="auto">
              <a:xfrm>
                <a:off x="0" y="3252882"/>
                <a:ext cx="2556284" cy="180000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434" name="Textfeld 433">
                <a:extLst>
                  <a:ext uri="{FF2B5EF4-FFF2-40B4-BE49-F238E27FC236}">
                    <a16:creationId xmlns:a16="http://schemas.microsoft.com/office/drawing/2014/main" id="{8E03903A-85F0-4FFB-87C9-2E2728F38E04}"/>
                  </a:ext>
                </a:extLst>
              </p:cNvPr>
              <p:cNvSpPr txBox="1"/>
              <p:nvPr/>
            </p:nvSpPr>
            <p:spPr>
              <a:xfrm>
                <a:off x="97476" y="4830290"/>
                <a:ext cx="17219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i="1" dirty="0">
                    <a:solidFill>
                      <a:srgbClr val="B9B9B9"/>
                    </a:solidFill>
                    <a:latin typeface="Arial" pitchFamily="34" charset="0"/>
                    <a:cs typeface="Arial" pitchFamily="34" charset="0"/>
                  </a:rPr>
                  <a:t>© Denecke / LAEISZ; U Hamburg</a:t>
                </a:r>
              </a:p>
            </p:txBody>
          </p:sp>
        </p:grpSp>
      </p:grpSp>
      <p:sp>
        <p:nvSpPr>
          <p:cNvPr id="439" name="Textfeld 438"/>
          <p:cNvSpPr txBox="1"/>
          <p:nvPr/>
        </p:nvSpPr>
        <p:spPr>
          <a:xfrm>
            <a:off x="144413" y="815252"/>
            <a:ext cx="11089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detection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of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rare radioisotopes in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enviromental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samples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=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interdisciplinary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research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!</a:t>
            </a:r>
          </a:p>
        </p:txBody>
      </p:sp>
      <p:pic>
        <p:nvPicPr>
          <p:cNvPr id="440" name="Picture 428" descr="BECHREAG">
            <a:extLst>
              <a:ext uri="{FF2B5EF4-FFF2-40B4-BE49-F238E27FC236}">
                <a16:creationId xmlns:a16="http://schemas.microsoft.com/office/drawing/2014/main" id="{5BB55DF9-B245-97A6-D4F1-BBB1479CB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11814" y="4352314"/>
            <a:ext cx="923846" cy="1311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1" name="Grafik 440" descr="Ein Bild, das drinnen, Baumaterial, Stein, Zahnrad enthält.&#10;&#10;Automatisch generierte Beschreibung">
            <a:extLst>
              <a:ext uri="{FF2B5EF4-FFF2-40B4-BE49-F238E27FC236}">
                <a16:creationId xmlns:a16="http://schemas.microsoft.com/office/drawing/2014/main" id="{8B9AB1B3-D233-86B0-BEF9-FFFA1E4BFD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94" y="4536902"/>
            <a:ext cx="1090253" cy="942016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42" name="Group 402">
            <a:extLst>
              <a:ext uri="{FF2B5EF4-FFF2-40B4-BE49-F238E27FC236}">
                <a16:creationId xmlns:a16="http://schemas.microsoft.com/office/drawing/2014/main" id="{B40DA39D-C3F6-8855-A571-A226C69BCF4A}"/>
              </a:ext>
            </a:extLst>
          </p:cNvPr>
          <p:cNvGrpSpPr>
            <a:grpSpLocks/>
          </p:cNvGrpSpPr>
          <p:nvPr/>
        </p:nvGrpSpPr>
        <p:grpSpPr bwMode="auto">
          <a:xfrm>
            <a:off x="1453363" y="4826141"/>
            <a:ext cx="400050" cy="363538"/>
            <a:chOff x="7052" y="3251"/>
            <a:chExt cx="388" cy="229"/>
          </a:xfrm>
          <a:solidFill>
            <a:srgbClr val="3366FF"/>
          </a:solidFill>
        </p:grpSpPr>
        <p:sp>
          <p:nvSpPr>
            <p:cNvPr id="443" name="Freeform 403">
              <a:extLst>
                <a:ext uri="{FF2B5EF4-FFF2-40B4-BE49-F238E27FC236}">
                  <a16:creationId xmlns:a16="http://schemas.microsoft.com/office/drawing/2014/main" id="{27CFA2EF-D521-1675-0A88-56A5A808AE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52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4" name="Freeform 404">
              <a:extLst>
                <a:ext uri="{FF2B5EF4-FFF2-40B4-BE49-F238E27FC236}">
                  <a16:creationId xmlns:a16="http://schemas.microsoft.com/office/drawing/2014/main" id="{64C52AE0-76FD-9BA7-B8F7-F223704F6D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88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Freeform 405">
              <a:extLst>
                <a:ext uri="{FF2B5EF4-FFF2-40B4-BE49-F238E27FC236}">
                  <a16:creationId xmlns:a16="http://schemas.microsoft.com/office/drawing/2014/main" id="{70A58D31-09BA-6BD3-21B3-0E691B3972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24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6" name="Group 402">
            <a:extLst>
              <a:ext uri="{FF2B5EF4-FFF2-40B4-BE49-F238E27FC236}">
                <a16:creationId xmlns:a16="http://schemas.microsoft.com/office/drawing/2014/main" id="{B40DA39D-C3F6-8855-A571-A226C69BCF4A}"/>
              </a:ext>
            </a:extLst>
          </p:cNvPr>
          <p:cNvGrpSpPr>
            <a:grpSpLocks/>
          </p:cNvGrpSpPr>
          <p:nvPr/>
        </p:nvGrpSpPr>
        <p:grpSpPr bwMode="auto">
          <a:xfrm>
            <a:off x="3407630" y="4827475"/>
            <a:ext cx="400050" cy="363538"/>
            <a:chOff x="7052" y="3251"/>
            <a:chExt cx="388" cy="229"/>
          </a:xfrm>
          <a:solidFill>
            <a:srgbClr val="3366FF"/>
          </a:solidFill>
        </p:grpSpPr>
        <p:sp>
          <p:nvSpPr>
            <p:cNvPr id="447" name="Freeform 403">
              <a:extLst>
                <a:ext uri="{FF2B5EF4-FFF2-40B4-BE49-F238E27FC236}">
                  <a16:creationId xmlns:a16="http://schemas.microsoft.com/office/drawing/2014/main" id="{27CFA2EF-D521-1675-0A88-56A5A808AE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52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Freeform 404">
              <a:extLst>
                <a:ext uri="{FF2B5EF4-FFF2-40B4-BE49-F238E27FC236}">
                  <a16:creationId xmlns:a16="http://schemas.microsoft.com/office/drawing/2014/main" id="{64C52AE0-76FD-9BA7-B8F7-F223704F6D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88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Freeform 405">
              <a:extLst>
                <a:ext uri="{FF2B5EF4-FFF2-40B4-BE49-F238E27FC236}">
                  <a16:creationId xmlns:a16="http://schemas.microsoft.com/office/drawing/2014/main" id="{70A58D31-09BA-6BD3-21B3-0E691B3972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24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0" name="Group 402">
            <a:extLst>
              <a:ext uri="{FF2B5EF4-FFF2-40B4-BE49-F238E27FC236}">
                <a16:creationId xmlns:a16="http://schemas.microsoft.com/office/drawing/2014/main" id="{B40DA39D-C3F6-8855-A571-A226C69BCF4A}"/>
              </a:ext>
            </a:extLst>
          </p:cNvPr>
          <p:cNvGrpSpPr>
            <a:grpSpLocks/>
          </p:cNvGrpSpPr>
          <p:nvPr/>
        </p:nvGrpSpPr>
        <p:grpSpPr bwMode="auto">
          <a:xfrm>
            <a:off x="5931252" y="4827475"/>
            <a:ext cx="400050" cy="363538"/>
            <a:chOff x="7052" y="3251"/>
            <a:chExt cx="388" cy="229"/>
          </a:xfrm>
          <a:solidFill>
            <a:srgbClr val="3366FF"/>
          </a:solidFill>
        </p:grpSpPr>
        <p:sp>
          <p:nvSpPr>
            <p:cNvPr id="451" name="Freeform 403">
              <a:extLst>
                <a:ext uri="{FF2B5EF4-FFF2-40B4-BE49-F238E27FC236}">
                  <a16:creationId xmlns:a16="http://schemas.microsoft.com/office/drawing/2014/main" id="{27CFA2EF-D521-1675-0A88-56A5A808AEC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52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2" name="Freeform 404">
              <a:extLst>
                <a:ext uri="{FF2B5EF4-FFF2-40B4-BE49-F238E27FC236}">
                  <a16:creationId xmlns:a16="http://schemas.microsoft.com/office/drawing/2014/main" id="{64C52AE0-76FD-9BA7-B8F7-F223704F6D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88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Freeform 405">
              <a:extLst>
                <a:ext uri="{FF2B5EF4-FFF2-40B4-BE49-F238E27FC236}">
                  <a16:creationId xmlns:a16="http://schemas.microsoft.com/office/drawing/2014/main" id="{70A58D31-09BA-6BD3-21B3-0E691B3972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24" y="3251"/>
              <a:ext cx="116" cy="229"/>
            </a:xfrm>
            <a:custGeom>
              <a:avLst/>
              <a:gdLst/>
              <a:ahLst/>
              <a:cxnLst>
                <a:cxn ang="0">
                  <a:pos x="0" y="19955"/>
                </a:cxn>
                <a:cxn ang="0">
                  <a:pos x="19913" y="9978"/>
                </a:cxn>
                <a:cxn ang="0">
                  <a:pos x="0" y="0"/>
                </a:cxn>
                <a:cxn ang="0">
                  <a:pos x="0" y="6637"/>
                </a:cxn>
                <a:cxn ang="0">
                  <a:pos x="6638" y="9978"/>
                </a:cxn>
                <a:cxn ang="0">
                  <a:pos x="0" y="13274"/>
                </a:cxn>
                <a:cxn ang="0">
                  <a:pos x="0" y="19955"/>
                </a:cxn>
              </a:cxnLst>
              <a:rect l="0" t="0" r="r" b="b"/>
              <a:pathLst>
                <a:path w="20000" h="20000">
                  <a:moveTo>
                    <a:pt x="0" y="19955"/>
                  </a:moveTo>
                  <a:lnTo>
                    <a:pt x="19913" y="9978"/>
                  </a:lnTo>
                  <a:lnTo>
                    <a:pt x="0" y="0"/>
                  </a:lnTo>
                  <a:lnTo>
                    <a:pt x="0" y="6637"/>
                  </a:lnTo>
                  <a:lnTo>
                    <a:pt x="6638" y="9978"/>
                  </a:lnTo>
                  <a:lnTo>
                    <a:pt x="0" y="13274"/>
                  </a:lnTo>
                  <a:lnTo>
                    <a:pt x="0" y="19955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/>
              <a:endParaRPr lang="de-DE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4" name="Textfeld 453"/>
          <p:cNvSpPr txBox="1"/>
          <p:nvPr/>
        </p:nvSpPr>
        <p:spPr>
          <a:xfrm>
            <a:off x="342108" y="1367879"/>
            <a:ext cx="8443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it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all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starts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with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sampling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…</a:t>
            </a:r>
          </a:p>
        </p:txBody>
      </p:sp>
      <p:pic>
        <p:nvPicPr>
          <p:cNvPr id="455" name="Grafik 454" descr="Ein Bild, das Kleidung, Person, Mann, Im Haus enthält.&#10;&#10;Automatisch generierte Beschreibung">
            <a:extLst>
              <a:ext uri="{FF2B5EF4-FFF2-40B4-BE49-F238E27FC236}">
                <a16:creationId xmlns:a16="http://schemas.microsoft.com/office/drawing/2014/main" id="{CB1171FE-9EE3-10F8-B4F3-8EED20C64A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142" y="3923554"/>
            <a:ext cx="2880320" cy="216871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9956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013" y="803250"/>
            <a:ext cx="3876868" cy="2790753"/>
          </a:xfrm>
          <a:prstGeom prst="rect">
            <a:avLst/>
          </a:prstGeom>
        </p:spPr>
      </p:pic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680C1367-650A-413C-B542-664565396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Scientific applications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34" name="Line 6"/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28" name="Text Box 11">
            <a:extLst>
              <a:ext uri="{FF2B5EF4-FFF2-40B4-BE49-F238E27FC236}">
                <a16:creationId xmlns:a16="http://schemas.microsoft.com/office/drawing/2014/main" id="{A149F7DF-7F82-448E-ADB9-1699F2866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7437" y="814257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 sz="1800">
              <a:solidFill>
                <a:srgbClr val="003366"/>
              </a:solidFill>
              <a:latin typeface="Verdana" pitchFamily="34" charset="0"/>
            </a:endParaRPr>
          </a:p>
        </p:txBody>
      </p:sp>
      <p:sp>
        <p:nvSpPr>
          <p:cNvPr id="39" name="Rectangle 3"/>
          <p:cNvSpPr>
            <a:spLocks noChangeArrowheads="1"/>
          </p:cNvSpPr>
          <p:nvPr/>
        </p:nvSpPr>
        <p:spPr bwMode="auto">
          <a:xfrm>
            <a:off x="21304" y="1266461"/>
            <a:ext cx="9144000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 eaLnBrk="0" hangingPunct="0"/>
            <a:endParaRPr lang="en-GB" altLang="de-DE" sz="1200" b="1">
              <a:solidFill>
                <a:srgbClr val="000000"/>
              </a:solidFill>
            </a:endParaRPr>
          </a:p>
          <a:p>
            <a:pPr eaLnBrk="0" hangingPunct="0"/>
            <a:r>
              <a:rPr lang="en-GB" altLang="de-DE" sz="1200" b="1">
                <a:solidFill>
                  <a:srgbClr val="000000"/>
                </a:solidFill>
              </a:rPr>
              <a:t> </a:t>
            </a:r>
          </a:p>
          <a:p>
            <a:pPr eaLnBrk="0" hangingPunct="0"/>
            <a:endParaRPr lang="en-GB" altLang="de-DE">
              <a:solidFill>
                <a:srgbClr val="000000"/>
              </a:solidFill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82281" y="80325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decay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dating</a:t>
            </a:r>
            <a:endParaRPr lang="de-AT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2" name="Grafik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37" y="3384103"/>
            <a:ext cx="3801621" cy="2736587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1" y="3863947"/>
            <a:ext cx="1440159" cy="1001361"/>
          </a:xfrm>
          <a:prstGeom prst="rect">
            <a:avLst/>
          </a:prstGeom>
        </p:spPr>
      </p:pic>
      <p:sp>
        <p:nvSpPr>
          <p:cNvPr id="45" name="Textfeld 44"/>
          <p:cNvSpPr txBox="1"/>
          <p:nvPr/>
        </p:nvSpPr>
        <p:spPr>
          <a:xfrm>
            <a:off x="82281" y="3463837"/>
            <a:ext cx="2212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exposure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dating</a:t>
            </a:r>
            <a:endParaRPr lang="de-AT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6" name="Grafik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5" y="1175385"/>
            <a:ext cx="1440160" cy="1001361"/>
          </a:xfrm>
          <a:prstGeom prst="rect">
            <a:avLst/>
          </a:prstGeom>
        </p:spPr>
      </p:pic>
      <p:pic>
        <p:nvPicPr>
          <p:cNvPr id="47" name="Picture 9" descr="D:\Martschini\Poster,Vortraege,Konferenzen,Reisen\2022 - Physics science at school\Ocean Circulati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604" y="908145"/>
            <a:ext cx="3243102" cy="225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feld 47"/>
          <p:cNvSpPr txBox="1"/>
          <p:nvPr/>
        </p:nvSpPr>
        <p:spPr>
          <a:xfrm>
            <a:off x="9469706" y="803250"/>
            <a:ext cx="1982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environmental</a:t>
            </a:r>
          </a:p>
          <a:p>
            <a:pPr algn="ctr"/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tracing</a:t>
            </a:r>
            <a:endParaRPr lang="de-DE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&amp;</a:t>
            </a:r>
          </a:p>
          <a:p>
            <a:pPr algn="ctr"/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monitoring</a:t>
            </a:r>
            <a:endParaRPr lang="de-AT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080" y="3463837"/>
            <a:ext cx="1499965" cy="1216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Grafik 20" descr="Laserlogo1.jpg">
            <a:extLst>
              <a:ext uri="{FF2B5EF4-FFF2-40B4-BE49-F238E27FC236}">
                <a16:creationId xmlns:a16="http://schemas.microsoft.com/office/drawing/2014/main" id="{FE500BB1-3E89-657C-266A-2D88898B32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0238" y="4805375"/>
            <a:ext cx="1276059" cy="1276059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9286297" y="4805375"/>
            <a:ext cx="21972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atomic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&amp;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nuclear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physics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pPr algn="ctr"/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cross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section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measurements</a:t>
            </a:r>
            <a:endParaRPr lang="de-AT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30" y="4884138"/>
            <a:ext cx="1350959" cy="101322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6" y="2224308"/>
            <a:ext cx="1498014" cy="981000"/>
          </a:xfrm>
          <a:prstGeom prst="rect">
            <a:avLst/>
          </a:prstGeom>
        </p:spPr>
      </p:pic>
      <p:sp>
        <p:nvSpPr>
          <p:cNvPr id="29" name="Textfeld 28"/>
          <p:cNvSpPr txBox="1"/>
          <p:nvPr/>
        </p:nvSpPr>
        <p:spPr>
          <a:xfrm>
            <a:off x="7824705" y="3485164"/>
            <a:ext cx="3480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nuclear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astrophysics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b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e.g.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search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for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rare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nucleo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-synthesis </a:t>
            </a:r>
            <a:r>
              <a:rPr lang="de-DE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traces</a:t>
            </a:r>
            <a:r>
              <a:rPr lang="de-DE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on Earth</a:t>
            </a:r>
            <a:endParaRPr lang="de-AT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0" name="Grafik 29" descr="Ein Bild, das Text, Screenshot, Diagramm, Schrift enthält.&#10;&#10;KI-generierte Inhalte können fehlerhaft sein.">
            <a:extLst>
              <a:ext uri="{FF2B5EF4-FFF2-40B4-BE49-F238E27FC236}">
                <a16:creationId xmlns:a16="http://schemas.microsoft.com/office/drawing/2014/main" id="{2406E3B3-8429-2942-AEA7-946E84425A5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52" y="4865308"/>
            <a:ext cx="1213078" cy="1216126"/>
          </a:xfrm>
          <a:prstGeom prst="rect">
            <a:avLst/>
          </a:prstGeom>
        </p:spPr>
      </p:pic>
      <p:pic>
        <p:nvPicPr>
          <p:cNvPr id="31" name="Google Shape;590;p50"/>
          <p:cNvPicPr preferRelativeResize="0"/>
          <p:nvPr/>
        </p:nvPicPr>
        <p:blipFill rotWithShape="1">
          <a:blip r:embed="rId14">
            <a:alphaModFix/>
          </a:blip>
          <a:srcRect l="18958" t="9809" r="19525" b="28067"/>
          <a:stretch/>
        </p:blipFill>
        <p:spPr>
          <a:xfrm>
            <a:off x="9664213" y="2122105"/>
            <a:ext cx="1593045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BE6EF375-0FC8-EC47-67A8-09FC83FFC325}"/>
              </a:ext>
            </a:extLst>
          </p:cNvPr>
          <p:cNvSpPr txBox="1"/>
          <p:nvPr/>
        </p:nvSpPr>
        <p:spPr>
          <a:xfrm>
            <a:off x="2734215" y="2502382"/>
            <a:ext cx="6048673" cy="1569660"/>
          </a:xfrm>
          <a:prstGeom prst="rect">
            <a:avLst/>
          </a:prstGeom>
          <a:solidFill>
            <a:schemeClr val="bg1"/>
          </a:solidFill>
          <a:ln w="53975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AT" sz="2400" b="1" dirty="0">
                <a:solidFill>
                  <a:srgbClr val="3366FF"/>
                </a:solidFill>
              </a:rPr>
              <a:t>in all </a:t>
            </a:r>
            <a:r>
              <a:rPr lang="de-AT" sz="2400" b="1" dirty="0" err="1">
                <a:solidFill>
                  <a:srgbClr val="3366FF"/>
                </a:solidFill>
              </a:rPr>
              <a:t>cases</a:t>
            </a:r>
            <a:r>
              <a:rPr lang="de-AT" sz="2400" b="1" dirty="0">
                <a:solidFill>
                  <a:srgbClr val="3366FF"/>
                </a:solidFill>
              </a:rPr>
              <a:t>, </a:t>
            </a:r>
            <a:r>
              <a:rPr lang="de-AT" sz="2400" b="1" dirty="0" err="1">
                <a:solidFill>
                  <a:srgbClr val="3366FF"/>
                </a:solidFill>
              </a:rPr>
              <a:t>samples</a:t>
            </a:r>
            <a:r>
              <a:rPr lang="de-AT" sz="2400" b="1" dirty="0">
                <a:solidFill>
                  <a:srgbClr val="3366FF"/>
                </a:solidFill>
              </a:rPr>
              <a:t> will </a:t>
            </a:r>
            <a:r>
              <a:rPr lang="de-AT" sz="2400" b="1" dirty="0" err="1">
                <a:solidFill>
                  <a:srgbClr val="3366FF"/>
                </a:solidFill>
              </a:rPr>
              <a:t>contain</a:t>
            </a:r>
            <a:r>
              <a:rPr lang="de-AT" sz="2400" b="1" dirty="0">
                <a:solidFill>
                  <a:srgbClr val="3366FF"/>
                </a:solidFill>
              </a:rPr>
              <a:t> </a:t>
            </a:r>
            <a:r>
              <a:rPr lang="de-AT" sz="2400" b="1" dirty="0" err="1">
                <a:solidFill>
                  <a:srgbClr val="3366FF"/>
                </a:solidFill>
              </a:rPr>
              <a:t>some</a:t>
            </a:r>
            <a:br>
              <a:rPr lang="de-AT" sz="3200" b="1" dirty="0">
                <a:solidFill>
                  <a:srgbClr val="3366FF"/>
                </a:solidFill>
              </a:rPr>
            </a:br>
            <a:r>
              <a:rPr lang="de-AT" sz="3600" b="1" dirty="0">
                <a:solidFill>
                  <a:srgbClr val="3366FF"/>
                </a:solidFill>
              </a:rPr>
              <a:t>10</a:t>
            </a:r>
            <a:r>
              <a:rPr lang="de-AT" sz="3600" b="1" baseline="30000" dirty="0">
                <a:solidFill>
                  <a:srgbClr val="3366FF"/>
                </a:solidFill>
              </a:rPr>
              <a:t>4</a:t>
            </a:r>
            <a:r>
              <a:rPr lang="de-AT" sz="3600" b="1" dirty="0">
                <a:solidFill>
                  <a:srgbClr val="3366FF"/>
                </a:solidFill>
              </a:rPr>
              <a:t> – 10</a:t>
            </a:r>
            <a:r>
              <a:rPr lang="de-AT" sz="3600" b="1" baseline="30000" dirty="0">
                <a:solidFill>
                  <a:srgbClr val="3366FF"/>
                </a:solidFill>
              </a:rPr>
              <a:t>10</a:t>
            </a:r>
            <a:r>
              <a:rPr lang="de-AT" sz="3600" b="1" dirty="0">
                <a:solidFill>
                  <a:srgbClr val="3366FF"/>
                </a:solidFill>
              </a:rPr>
              <a:t> </a:t>
            </a:r>
            <a:r>
              <a:rPr lang="de-AT" sz="3600" b="1" dirty="0" err="1">
                <a:solidFill>
                  <a:srgbClr val="3366FF"/>
                </a:solidFill>
              </a:rPr>
              <a:t>atoms</a:t>
            </a:r>
            <a:br>
              <a:rPr lang="de-AT" sz="3600" b="1" dirty="0">
                <a:solidFill>
                  <a:srgbClr val="3366FF"/>
                </a:solidFill>
              </a:rPr>
            </a:br>
            <a:r>
              <a:rPr lang="de-AT" sz="3600" b="1" dirty="0" err="1">
                <a:solidFill>
                  <a:srgbClr val="3366FF"/>
                </a:solidFill>
              </a:rPr>
              <a:t>of</a:t>
            </a:r>
            <a:r>
              <a:rPr lang="de-AT" sz="3600" b="1" dirty="0">
                <a:solidFill>
                  <a:srgbClr val="3366FF"/>
                </a:solidFill>
              </a:rPr>
              <a:t> </a:t>
            </a:r>
            <a:r>
              <a:rPr lang="de-AT" sz="3600" b="1" dirty="0" err="1">
                <a:solidFill>
                  <a:srgbClr val="3366FF"/>
                </a:solidFill>
              </a:rPr>
              <a:t>long-lived</a:t>
            </a:r>
            <a:r>
              <a:rPr lang="de-AT" sz="3600" b="1" dirty="0">
                <a:solidFill>
                  <a:srgbClr val="3366FF"/>
                </a:solidFill>
              </a:rPr>
              <a:t> </a:t>
            </a:r>
            <a:r>
              <a:rPr lang="de-AT" sz="3600" b="1" dirty="0" err="1">
                <a:solidFill>
                  <a:srgbClr val="3366FF"/>
                </a:solidFill>
              </a:rPr>
              <a:t>radioisotope</a:t>
            </a:r>
            <a:r>
              <a:rPr lang="de-AT" sz="3600" b="1" dirty="0">
                <a:solidFill>
                  <a:srgbClr val="3366FF"/>
                </a:solidFill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18984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8" grpId="0"/>
      <p:bldP spid="22" grpId="0"/>
      <p:bldP spid="29" grpId="0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8C67CEAB-78E6-DAEF-1DC3-36B267231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54" name="Picture 3" descr="Tandem_AMS_princi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" y="794392"/>
            <a:ext cx="6518947" cy="490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2" name="Google Shape;224;p26">
            <a:extLst>
              <a:ext uri="{FF2B5EF4-FFF2-40B4-BE49-F238E27FC236}">
                <a16:creationId xmlns:a16="http://schemas.microsoft.com/office/drawing/2014/main" id="{2CCE0F74-E6A0-2E59-965C-A6029A9FE36F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" r="4670"/>
          <a:stretch/>
        </p:blipFill>
        <p:spPr>
          <a:xfrm>
            <a:off x="7115665" y="1335062"/>
            <a:ext cx="3829920" cy="317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Google Shape;228;p26">
            <a:extLst>
              <a:ext uri="{FF2B5EF4-FFF2-40B4-BE49-F238E27FC236}">
                <a16:creationId xmlns:a16="http://schemas.microsoft.com/office/drawing/2014/main" id="{EDC16140-DD09-71F0-9416-929D35692EEE}"/>
              </a:ext>
            </a:extLst>
          </p:cNvPr>
          <p:cNvCxnSpPr/>
          <p:nvPr/>
        </p:nvCxnSpPr>
        <p:spPr>
          <a:xfrm>
            <a:off x="7363867" y="4410586"/>
            <a:ext cx="467700" cy="0"/>
          </a:xfrm>
          <a:prstGeom prst="straightConnector1">
            <a:avLst/>
          </a:prstGeom>
          <a:noFill/>
          <a:ln w="15800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5" name="Google Shape;229;p26">
            <a:extLst>
              <a:ext uri="{FF2B5EF4-FFF2-40B4-BE49-F238E27FC236}">
                <a16:creationId xmlns:a16="http://schemas.microsoft.com/office/drawing/2014/main" id="{7426A5D4-4AB8-5BF3-FF24-EBADB0EEC0DE}"/>
              </a:ext>
            </a:extLst>
          </p:cNvPr>
          <p:cNvSpPr txBox="1"/>
          <p:nvPr/>
        </p:nvSpPr>
        <p:spPr>
          <a:xfrm>
            <a:off x="7116066" y="4088961"/>
            <a:ext cx="9633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875" tIns="75875" rIns="75875" bIns="75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1800" dirty="0"/>
              <a:t>2 cm</a:t>
            </a:r>
            <a:endParaRPr sz="1800" dirty="0"/>
          </a:p>
        </p:txBody>
      </p:sp>
      <p:sp>
        <p:nvSpPr>
          <p:cNvPr id="6" name="Google Shape;230;p26">
            <a:extLst>
              <a:ext uri="{FF2B5EF4-FFF2-40B4-BE49-F238E27FC236}">
                <a16:creationId xmlns:a16="http://schemas.microsoft.com/office/drawing/2014/main" id="{FC5F4167-C7CF-FC6E-3DE7-EE97E5D7187D}"/>
              </a:ext>
            </a:extLst>
          </p:cNvPr>
          <p:cNvSpPr txBox="1"/>
          <p:nvPr/>
        </p:nvSpPr>
        <p:spPr>
          <a:xfrm>
            <a:off x="7831567" y="989785"/>
            <a:ext cx="2699700" cy="33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sz="2000" dirty="0"/>
              <a:t>sample wheel</a:t>
            </a:r>
            <a:endParaRPr sz="2000" dirty="0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BAFB0706-23C6-E779-1130-BB482265626A}"/>
              </a:ext>
            </a:extLst>
          </p:cNvPr>
          <p:cNvCxnSpPr>
            <a:cxnSpLocks/>
          </p:cNvCxnSpPr>
          <p:nvPr/>
        </p:nvCxnSpPr>
        <p:spPr>
          <a:xfrm flipH="1" flipV="1">
            <a:off x="2376661" y="1194416"/>
            <a:ext cx="4739004" cy="707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534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BAFF30D3-D2FF-DABB-ECC6-6B6502323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1CE6A8FD-2668-0E91-EBF4-D4ABBB021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Oval 16"/>
          <p:cNvSpPr>
            <a:spLocks noChangeArrowheads="1"/>
          </p:cNvSpPr>
          <p:nvPr/>
        </p:nvSpPr>
        <p:spPr bwMode="auto">
          <a:xfrm>
            <a:off x="887579" y="4668331"/>
            <a:ext cx="1066800" cy="990600"/>
          </a:xfrm>
          <a:prstGeom prst="ellipse">
            <a:avLst/>
          </a:prstGeom>
          <a:solidFill>
            <a:srgbClr val="9CD68A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68" name="Text Box 17"/>
          <p:cNvSpPr txBox="1">
            <a:spLocks noChangeArrowheads="1"/>
          </p:cNvSpPr>
          <p:nvPr/>
        </p:nvSpPr>
        <p:spPr bwMode="auto">
          <a:xfrm>
            <a:off x="658979" y="4820731"/>
            <a:ext cx="1447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 </a:t>
            </a: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36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54" name="Picture 3" descr="Tandem_AMS_princi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019" y="794392"/>
            <a:ext cx="4573333" cy="344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9" name="Rectangle 4"/>
          <p:cNvSpPr/>
          <p:nvPr/>
        </p:nvSpPr>
        <p:spPr>
          <a:xfrm>
            <a:off x="6913165" y="697649"/>
            <a:ext cx="453650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AMS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formula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success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: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generate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,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transport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and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detect</a:t>
            </a:r>
            <a:b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</a:b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many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of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the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desired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species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161583" y="2343421"/>
            <a:ext cx="2518792" cy="245420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65" name="Text Box 5"/>
          <p:cNvSpPr txBox="1">
            <a:spLocks noChangeArrowheads="1"/>
          </p:cNvSpPr>
          <p:nvPr/>
        </p:nvSpPr>
        <p:spPr bwMode="auto">
          <a:xfrm>
            <a:off x="125579" y="2770306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12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35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1728589" y="3749035"/>
            <a:ext cx="2160739" cy="209718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1513558" y="4103789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3×10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11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37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5AE680-E5F9-7973-CC3B-FF662D2CB2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1DB53E34-156F-17C9-446B-435E735E6E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99810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:a16="http://schemas.microsoft.com/office/drawing/2014/main" id="{3A96CDAF-4B03-BEA7-DB23-ADAE131FF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4E5BF341-C220-F329-2B12-28627C45F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Oval 16"/>
          <p:cNvSpPr>
            <a:spLocks noChangeArrowheads="1"/>
          </p:cNvSpPr>
          <p:nvPr/>
        </p:nvSpPr>
        <p:spPr bwMode="auto">
          <a:xfrm>
            <a:off x="887579" y="4668331"/>
            <a:ext cx="1066800" cy="990600"/>
          </a:xfrm>
          <a:prstGeom prst="ellipse">
            <a:avLst/>
          </a:prstGeom>
          <a:solidFill>
            <a:srgbClr val="9CD68A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68" name="Text Box 17"/>
          <p:cNvSpPr txBox="1">
            <a:spLocks noChangeArrowheads="1"/>
          </p:cNvSpPr>
          <p:nvPr/>
        </p:nvSpPr>
        <p:spPr bwMode="auto">
          <a:xfrm>
            <a:off x="658979" y="4820731"/>
            <a:ext cx="1447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 </a:t>
            </a: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14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54" name="Picture 3" descr="Tandem_AMS_princi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019" y="794392"/>
            <a:ext cx="4573333" cy="344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9" name="Rectangle 4"/>
          <p:cNvSpPr/>
          <p:nvPr/>
        </p:nvSpPr>
        <p:spPr>
          <a:xfrm>
            <a:off x="6913165" y="697649"/>
            <a:ext cx="453650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AMS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formula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success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: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generate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,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transport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and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detect</a:t>
            </a:r>
            <a:b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</a:b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many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of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the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desired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species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161583" y="2343421"/>
            <a:ext cx="2518792" cy="245420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1728589" y="3749035"/>
            <a:ext cx="2160739" cy="209718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23" name="Oval 9"/>
          <p:cNvSpPr>
            <a:spLocks noChangeArrowheads="1"/>
          </p:cNvSpPr>
          <p:nvPr/>
        </p:nvSpPr>
        <p:spPr bwMode="auto">
          <a:xfrm>
            <a:off x="610524" y="4453949"/>
            <a:ext cx="1367189" cy="1441450"/>
          </a:xfrm>
          <a:prstGeom prst="ellipse">
            <a:avLst/>
          </a:prstGeom>
          <a:solidFill>
            <a:srgbClr val="FF7C80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70219" y="4666842"/>
            <a:ext cx="1447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7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14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N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351468" y="4370744"/>
            <a:ext cx="1905000" cy="1555750"/>
          </a:xfrm>
          <a:prstGeom prst="ellipse">
            <a:avLst/>
          </a:prstGeom>
          <a:solidFill>
            <a:srgbClr val="FF7C80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417818" y="4349693"/>
            <a:ext cx="17526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10</a:t>
            </a: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6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</a:b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molecules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</a:b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with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  </a:t>
            </a: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mass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 36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</a:b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e.g. </a:t>
            </a: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35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ClH,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12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C</a:t>
            </a:r>
            <a:r>
              <a:rPr lang="de-DE" altLang="de-DE" sz="2000" b="1" baseline="-25000" dirty="0">
                <a:solidFill>
                  <a:srgbClr val="000000"/>
                </a:solidFill>
                <a:latin typeface="Calibri" pitchFamily="34" charset="0"/>
                <a:ea typeface="Adobe Myungjo Std M" pitchFamily="18" charset="-128"/>
                <a:cs typeface="Arial" charset="0"/>
              </a:rPr>
              <a:t>3 </a:t>
            </a:r>
            <a:endParaRPr lang="de-AT" altLang="de-DE" sz="2000" b="1" baseline="-25000" dirty="0">
              <a:solidFill>
                <a:srgbClr val="000000"/>
              </a:solidFill>
              <a:latin typeface="Calibri" pitchFamily="34" charset="0"/>
              <a:ea typeface="Adobe Myungjo Std M" pitchFamily="18" charset="-128"/>
              <a:cs typeface="Arial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F01220C-130D-CF84-CD6F-2B491CA237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33F0F6E0-0ACA-7C81-BD72-9539732F92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66C3F43E-3BFE-501A-CDD9-33F8B82BF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79" y="2770306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12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35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FFBAE3C3-F65F-1514-79A8-67CD87AE7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558" y="4103789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3×10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11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37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953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:a16="http://schemas.microsoft.com/office/drawing/2014/main" id="{93E0CF5C-9104-611A-9B90-6B090676E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7AC967E0-B190-B1F8-6443-532BE83D6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Oval 16"/>
          <p:cNvSpPr>
            <a:spLocks noChangeArrowheads="1"/>
          </p:cNvSpPr>
          <p:nvPr/>
        </p:nvSpPr>
        <p:spPr bwMode="auto">
          <a:xfrm>
            <a:off x="887579" y="4668331"/>
            <a:ext cx="1066800" cy="990600"/>
          </a:xfrm>
          <a:prstGeom prst="ellipse">
            <a:avLst/>
          </a:prstGeom>
          <a:solidFill>
            <a:srgbClr val="9CD68A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68" name="Text Box 17"/>
          <p:cNvSpPr txBox="1">
            <a:spLocks noChangeArrowheads="1"/>
          </p:cNvSpPr>
          <p:nvPr/>
        </p:nvSpPr>
        <p:spPr bwMode="auto">
          <a:xfrm>
            <a:off x="658979" y="4820731"/>
            <a:ext cx="1447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 </a:t>
            </a: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14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54" name="Picture 3" descr="Tandem_AMS_princi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019" y="794392"/>
            <a:ext cx="4573333" cy="344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9" name="Rectangle 4"/>
          <p:cNvSpPr/>
          <p:nvPr/>
        </p:nvSpPr>
        <p:spPr>
          <a:xfrm>
            <a:off x="6913165" y="697649"/>
            <a:ext cx="453650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AMS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formula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success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: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generate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,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transport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and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detect</a:t>
            </a:r>
            <a:b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</a:b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many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of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the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desired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species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completely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suppress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molecular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isobars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in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the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stripping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process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161583" y="2343421"/>
            <a:ext cx="2518792" cy="245420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1728589" y="3749035"/>
            <a:ext cx="2160739" cy="209718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23" name="Oval 9"/>
          <p:cNvSpPr>
            <a:spLocks noChangeArrowheads="1"/>
          </p:cNvSpPr>
          <p:nvPr/>
        </p:nvSpPr>
        <p:spPr bwMode="auto">
          <a:xfrm>
            <a:off x="610524" y="4453949"/>
            <a:ext cx="1367189" cy="1441450"/>
          </a:xfrm>
          <a:prstGeom prst="ellipse">
            <a:avLst/>
          </a:prstGeom>
          <a:solidFill>
            <a:srgbClr val="FF7C80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570219" y="4666842"/>
            <a:ext cx="1447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7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36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DF75AB9-1400-4931-9F26-947DD7BF22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6E1BFEDC-1B4B-6D5C-67C4-23D43D465C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5F63BF8D-FCF5-9EF3-9471-08E169122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79" y="2770306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12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35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9F5A914D-2ADE-98E5-76DC-D85A57E16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558" y="4103789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3×10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11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37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19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4F89F40A-B0E8-F009-E187-F46307A6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4" name="Picture 5" descr="Symbol1">
            <a:extLst>
              <a:ext uri="{FF2B5EF4-FFF2-40B4-BE49-F238E27FC236}">
                <a16:creationId xmlns:a16="http://schemas.microsoft.com/office/drawing/2014/main" id="{12FEDC11-AE4E-058C-571A-AB75A8CC3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Oval 16"/>
          <p:cNvSpPr>
            <a:spLocks noChangeArrowheads="1"/>
          </p:cNvSpPr>
          <p:nvPr/>
        </p:nvSpPr>
        <p:spPr bwMode="auto">
          <a:xfrm>
            <a:off x="887579" y="4668331"/>
            <a:ext cx="1066800" cy="990600"/>
          </a:xfrm>
          <a:prstGeom prst="ellipse">
            <a:avLst/>
          </a:prstGeom>
          <a:solidFill>
            <a:srgbClr val="9CD68A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68" name="Text Box 17"/>
          <p:cNvSpPr txBox="1">
            <a:spLocks noChangeArrowheads="1"/>
          </p:cNvSpPr>
          <p:nvPr/>
        </p:nvSpPr>
        <p:spPr bwMode="auto">
          <a:xfrm>
            <a:off x="658979" y="4820731"/>
            <a:ext cx="14478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 </a:t>
            </a: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36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54" name="Picture 3" descr="Tandem_AMS_princi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019" y="794392"/>
            <a:ext cx="4573333" cy="344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9" name="Rectangle 4"/>
          <p:cNvSpPr/>
          <p:nvPr/>
        </p:nvSpPr>
        <p:spPr>
          <a:xfrm>
            <a:off x="6913165" y="697649"/>
            <a:ext cx="4536504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AMS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formula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success</a:t>
            </a:r>
            <a:r>
              <a:rPr kumimoji="0" lang="de-CH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: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generate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,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transport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and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detect</a:t>
            </a:r>
            <a:b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</a:b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many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of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the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desired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species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completely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suppress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molecular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isobars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in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the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stripping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process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suppress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atomic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isobars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by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single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identification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in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detector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at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MeV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energies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(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or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in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source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)</a:t>
            </a:r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161583" y="2343421"/>
            <a:ext cx="2518792" cy="245420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1728589" y="3749035"/>
            <a:ext cx="2160739" cy="2097188"/>
          </a:xfrm>
          <a:prstGeom prst="ellipse">
            <a:avLst/>
          </a:prstGeom>
          <a:solidFill>
            <a:srgbClr val="B2B2B2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603DE6A-758E-6AA5-E80F-B266888DFE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8D3F0021-235C-1B41-A22E-E4CE16748E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A1A5A083-87C5-BC04-068A-5B676F12D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79" y="2770306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12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35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DBC5AD82-032E-8E50-CCCD-7731F74B0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558" y="4103789"/>
            <a:ext cx="25908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3×10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11</a:t>
            </a:r>
            <a:b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8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endParaRPr lang="de-DE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de-DE" altLang="de-DE" sz="28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37</a:t>
            </a:r>
            <a:r>
              <a:rPr lang="de-DE" altLang="de-DE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Cl</a:t>
            </a:r>
            <a:endParaRPr lang="de-AT" altLang="de-DE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3" name="Oval 9"/>
          <p:cNvSpPr>
            <a:spLocks noChangeArrowheads="1"/>
          </p:cNvSpPr>
          <p:nvPr/>
        </p:nvSpPr>
        <p:spPr bwMode="auto">
          <a:xfrm>
            <a:off x="610524" y="4453949"/>
            <a:ext cx="1367189" cy="1441450"/>
          </a:xfrm>
          <a:prstGeom prst="ellipse">
            <a:avLst/>
          </a:prstGeom>
          <a:solidFill>
            <a:srgbClr val="FF7C80"/>
          </a:solidFill>
          <a:ln w="0">
            <a:solidFill>
              <a:srgbClr val="25221E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 kern="0">
              <a:solidFill>
                <a:srgbClr val="000000"/>
              </a:solidFill>
            </a:endParaRP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2BE9E160-37CF-7305-7783-C90C339CB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19" y="4666842"/>
            <a:ext cx="1447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10</a:t>
            </a: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7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atoms</a:t>
            </a:r>
            <a:b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</a:br>
            <a:r>
              <a:rPr lang="de-DE" altLang="de-DE" sz="2000" b="1" baseline="30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36</a:t>
            </a:r>
            <a:r>
              <a:rPr lang="de-DE" altLang="de-DE" sz="2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</a:t>
            </a:r>
            <a:endParaRPr lang="de-AT" altLang="de-DE" sz="2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3030E04-23EA-F718-E7D4-B5E154DAAB43}"/>
              </a:ext>
            </a:extLst>
          </p:cNvPr>
          <p:cNvSpPr txBox="1"/>
          <p:nvPr/>
        </p:nvSpPr>
        <p:spPr>
          <a:xfrm>
            <a:off x="5290500" y="4520328"/>
            <a:ext cx="6120895" cy="80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normalize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detector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counts</a:t>
            </a:r>
            <a:r>
              <a:rPr kumimoji="0" lang="de-CH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to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stable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isotope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and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reference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material (rare/</a:t>
            </a:r>
            <a:r>
              <a:rPr kumimoji="0" lang="de-CH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stable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typ. 10</a:t>
            </a:r>
            <a:r>
              <a:rPr kumimoji="0" lang="de-CH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−10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– 10</a:t>
            </a:r>
            <a:r>
              <a:rPr kumimoji="0" lang="de-CH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−16</a:t>
            </a:r>
            <a:r>
              <a:rPr kumimoji="0" lang="de-C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5650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2979E-7 1.87653E-6 L -0.08101 0.030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51" y="15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2979E-7 1.87653E-6 L -0.08101 0.030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51" y="1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Symbol1">
            <a:extLst>
              <a:ext uri="{FF2B5EF4-FFF2-40B4-BE49-F238E27FC236}">
                <a16:creationId xmlns:a16="http://schemas.microsoft.com/office/drawing/2014/main" id="{68553916-CC19-541D-FB81-24D5E5431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54" name="Picture 3" descr="Tandem_AMS_princi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" y="794392"/>
            <a:ext cx="6518947" cy="490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0" name="Textfeld 9"/>
          <p:cNvSpPr txBox="1"/>
          <p:nvPr/>
        </p:nvSpPr>
        <p:spPr>
          <a:xfrm>
            <a:off x="2304653" y="93648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0.1-10%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512565" y="187193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100%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697141" y="3960167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100%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376661" y="5112295"/>
            <a:ext cx="1180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20-100%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2975505" y="2159967"/>
            <a:ext cx="985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20-50%</a:t>
            </a:r>
            <a:endParaRPr lang="de-AT" sz="2000" b="1" dirty="0">
              <a:solidFill>
                <a:srgbClr val="FF0000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7777261" y="1190471"/>
            <a:ext cx="3215402" cy="2339102"/>
          </a:xfrm>
          <a:prstGeom prst="rect">
            <a:avLst/>
          </a:prstGeom>
          <a:solidFill>
            <a:srgbClr val="FFD581"/>
          </a:solidFill>
          <a:ln w="222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493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overall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AMS-efficiency: </a:t>
            </a:r>
            <a:b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1 out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of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100-25 000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atoms</a:t>
            </a:r>
            <a:endParaRPr lang="de-DE" altLang="de-DE" b="1" baseline="30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493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prstClr val="black"/>
                </a:solidFill>
              </a:rPr>
              <a:t>typical stable isotope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negative ion currents: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200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nA-100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l-GR" b="1" dirty="0">
                <a:solidFill>
                  <a:prstClr val="black"/>
                </a:solidFill>
              </a:rPr>
              <a:t>μ</a:t>
            </a:r>
            <a:r>
              <a:rPr lang="en-US" b="1" dirty="0">
                <a:solidFill>
                  <a:prstClr val="black"/>
                </a:solidFill>
              </a:rPr>
              <a:t>A</a:t>
            </a:r>
          </a:p>
          <a:p>
            <a:pPr marL="493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prstClr val="black"/>
                </a:solidFill>
              </a:rPr>
              <a:t>measurement times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per sample: 1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h - 6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h</a:t>
            </a:r>
            <a:endParaRPr lang="en-GB" altLang="de-DE" b="1" baseline="30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777261" y="4604463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/>
              <a:t>aims</a:t>
            </a:r>
            <a:r>
              <a:rPr lang="de-DE" sz="20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/>
              <a:t>high </a:t>
            </a:r>
            <a:r>
              <a:rPr lang="de-DE" sz="2000" dirty="0" err="1"/>
              <a:t>ion</a:t>
            </a:r>
            <a:r>
              <a:rPr lang="de-DE" sz="2000" dirty="0"/>
              <a:t> </a:t>
            </a:r>
            <a:r>
              <a:rPr lang="de-DE" sz="2000" dirty="0" err="1"/>
              <a:t>output</a:t>
            </a:r>
            <a:r>
              <a:rPr lang="de-DE" sz="2000" dirty="0"/>
              <a:t>/</a:t>
            </a:r>
            <a:r>
              <a:rPr lang="de-DE" sz="2000" dirty="0" err="1"/>
              <a:t>ion</a:t>
            </a:r>
            <a:r>
              <a:rPr lang="de-DE" sz="2000" dirty="0"/>
              <a:t> </a:t>
            </a:r>
            <a:r>
              <a:rPr lang="de-DE" sz="2000" dirty="0" err="1"/>
              <a:t>yield</a:t>
            </a: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 err="1"/>
              <a:t>elementally</a:t>
            </a:r>
            <a:r>
              <a:rPr lang="de-DE" sz="2000" dirty="0"/>
              <a:t> pure </a:t>
            </a:r>
            <a:r>
              <a:rPr lang="de-DE" sz="2000" dirty="0" err="1"/>
              <a:t>ion</a:t>
            </a:r>
            <a:r>
              <a:rPr lang="de-DE" sz="2000" dirty="0"/>
              <a:t> beam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160629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Middleton-type cesium sputter ion source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2050" name="Picture 2" descr="D:\Martschini\Poster,Vortraege,Konferenzen,Reisen\2012 - OEPG\Sputter Sour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8" y="935831"/>
            <a:ext cx="4145509" cy="387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4366307" y="1943718"/>
            <a:ext cx="712617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mechanism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of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negative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ion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formation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in Middleton-type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ion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sources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is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generally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described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by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SIMS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theory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but not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fully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agreed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upon,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many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important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parameters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not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accessible</a:t>
            </a:r>
            <a:endParaRPr lang="de-DE" sz="2000" b="1" dirty="0">
              <a:solidFill>
                <a:srgbClr val="000000"/>
              </a:solidFill>
              <a:latin typeface="Calibri" pitchFamily="34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different </a:t>
            </a:r>
            <a:r>
              <a:rPr lang="en-US" sz="2000" b="1" dirty="0">
                <a:solidFill>
                  <a:srgbClr val="000000"/>
                </a:solidFill>
                <a:latin typeface="Calibri" pitchFamily="34" charset="0"/>
              </a:rPr>
              <a:t>“recipes“ for high ion output are very source specific</a:t>
            </a:r>
            <a:br>
              <a:rPr lang="en-US" sz="2000" b="1" dirty="0">
                <a:solidFill>
                  <a:srgbClr val="000000"/>
                </a:solidFill>
                <a:latin typeface="Calibri" pitchFamily="34" charset="0"/>
              </a:rPr>
            </a:br>
            <a:endParaRPr lang="de-DE" sz="20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7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027" name="Picture 3" descr="D:\Martschini\Poster,Vortraege,Konferenzen,Reisen\2026 - NIBS10\mass254_kumulative_yiel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588" y="2096365"/>
            <a:ext cx="5076912" cy="39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Ion </a:t>
            </a:r>
            <a:r>
              <a:rPr lang="en-US" sz="2800" b="1" dirty="0" err="1">
                <a:solidFill>
                  <a:srgbClr val="0066FF"/>
                </a:solidFill>
                <a:latin typeface="Calibri" pitchFamily="34" charset="0"/>
              </a:rPr>
              <a:t>sourcery</a:t>
            </a:r>
            <a:endParaRPr lang="en-US" sz="2800" b="1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" y="791815"/>
            <a:ext cx="6440719" cy="252028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53" y="3300982"/>
            <a:ext cx="4467387" cy="287006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7033608" y="1079847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UO</a:t>
            </a:r>
            <a:r>
              <a:rPr lang="de-DE" baseline="30000" dirty="0"/>
              <a:t>−</a:t>
            </a:r>
            <a:r>
              <a:rPr lang="de-DE" dirty="0"/>
              <a:t> </a:t>
            </a:r>
            <a:r>
              <a:rPr lang="de-DE" dirty="0" err="1"/>
              <a:t>yield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different </a:t>
            </a:r>
            <a:r>
              <a:rPr lang="de-DE" dirty="0" err="1"/>
              <a:t>cathode</a:t>
            </a:r>
            <a:r>
              <a:rPr lang="de-DE" dirty="0"/>
              <a:t> </a:t>
            </a:r>
            <a:r>
              <a:rPr lang="de-DE" dirty="0" err="1"/>
              <a:t>materials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0563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Light-induced suppression of sulfur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9" name="Grafik 18" descr="06-2-LaserSetup2.jpg"/>
          <p:cNvPicPr>
            <a:picLocks noChangeAspect="1"/>
          </p:cNvPicPr>
          <p:nvPr/>
        </p:nvPicPr>
        <p:blipFill rotWithShape="1">
          <a:blip r:embed="rId5" cstate="print"/>
          <a:srcRect l="733" t="710" r="-733" b="-710"/>
          <a:stretch/>
        </p:blipFill>
        <p:spPr>
          <a:xfrm>
            <a:off x="2088630" y="831526"/>
            <a:ext cx="5472607" cy="5072857"/>
          </a:xfrm>
          <a:prstGeom prst="rect">
            <a:avLst/>
          </a:prstGeom>
        </p:spPr>
      </p:pic>
      <p:pic>
        <p:nvPicPr>
          <p:cNvPr id="20" name="Picture 12" descr="Setup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9459" y="4329237"/>
            <a:ext cx="1713200" cy="1713200"/>
          </a:xfrm>
          <a:prstGeom prst="rect">
            <a:avLst/>
          </a:prstGeom>
          <a:noFill/>
        </p:spPr>
      </p:pic>
      <p:pic>
        <p:nvPicPr>
          <p:cNvPr id="21" name="Picture 13" descr="Setup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9459" y="2610521"/>
            <a:ext cx="1718716" cy="1718716"/>
          </a:xfrm>
          <a:prstGeom prst="rect">
            <a:avLst/>
          </a:prstGeom>
          <a:noFill/>
        </p:spPr>
      </p:pic>
      <p:pic>
        <p:nvPicPr>
          <p:cNvPr id="22" name="Picture 14" descr="Setup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9459" y="891805"/>
            <a:ext cx="1718716" cy="1718716"/>
          </a:xfrm>
          <a:prstGeom prst="rect">
            <a:avLst/>
          </a:prstGeom>
          <a:noFill/>
        </p:spPr>
      </p:pic>
      <p:sp>
        <p:nvSpPr>
          <p:cNvPr id="23" name="Text Box 1051"/>
          <p:cNvSpPr txBox="1">
            <a:spLocks noChangeArrowheads="1"/>
          </p:cNvSpPr>
          <p:nvPr/>
        </p:nvSpPr>
        <p:spPr bwMode="auto">
          <a:xfrm>
            <a:off x="7547942" y="841450"/>
            <a:ext cx="3917029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ct val="30000"/>
              </a:spcAft>
            </a:pP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investigation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of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additional</a:t>
            </a:r>
            <a:b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</a:b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de-DE" sz="2000" b="1" baseline="30000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36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S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suppression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for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AMS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of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de-DE" sz="2000" b="1" baseline="30000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36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Cl via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selective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neutralization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in source</a:t>
            </a:r>
          </a:p>
          <a:p>
            <a:pPr>
              <a:spcAft>
                <a:spcPct val="30000"/>
              </a:spcAft>
            </a:pP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thresholds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: Cl: 3.6 eV</a:t>
            </a:r>
          </a:p>
          <a:p>
            <a:pPr>
              <a:spcAft>
                <a:spcPct val="30000"/>
              </a:spcAft>
            </a:pPr>
            <a:r>
              <a:rPr lang="de-DE" sz="2000" b="1" dirty="0"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                      S: 2.1 eV</a:t>
            </a:r>
          </a:p>
          <a:p>
            <a:pPr>
              <a:spcAft>
                <a:spcPct val="30000"/>
              </a:spcAft>
            </a:pPr>
            <a:endParaRPr lang="de-DE" sz="2000" b="1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spcAft>
                <a:spcPct val="30000"/>
              </a:spcAft>
            </a:pPr>
            <a:endParaRPr lang="en-US" sz="2000" b="1" dirty="0">
              <a:solidFill>
                <a:srgbClr val="000000"/>
              </a:solidFill>
              <a:latin typeface="Calibri" pitchFamily="34" charset="0"/>
              <a:sym typeface="Symbol" pitchFamily="18" charset="2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143794B-B0EA-1786-CFF8-FFCD8E7D3160}"/>
              </a:ext>
            </a:extLst>
          </p:cNvPr>
          <p:cNvSpPr txBox="1"/>
          <p:nvPr/>
        </p:nvSpPr>
        <p:spPr>
          <a:xfrm>
            <a:off x="7561237" y="3796031"/>
            <a:ext cx="3611216" cy="156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ct val="30000"/>
              </a:spcAft>
            </a:pPr>
            <a:r>
              <a:rPr lang="de-DE" sz="1800" b="1" dirty="0" err="1">
                <a:solidFill>
                  <a:srgbClr val="000000"/>
                </a:solidFill>
                <a:latin typeface="Calibri" pitchFamily="34" charset="0"/>
              </a:rPr>
              <a:t>experiments</a:t>
            </a:r>
            <a:r>
              <a:rPr lang="de-DE" sz="1800" b="1" dirty="0">
                <a:solidFill>
                  <a:srgbClr val="000000"/>
                </a:solidFill>
                <a:latin typeface="Calibri" pitchFamily="34" charset="0"/>
              </a:rPr>
              <a:t> at:</a:t>
            </a:r>
            <a:br>
              <a:rPr lang="de-DE" sz="1800" b="1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de-DE" sz="1800" b="1" dirty="0">
                <a:solidFill>
                  <a:srgbClr val="000000"/>
                </a:solidFill>
                <a:latin typeface="Calibri" pitchFamily="34" charset="0"/>
              </a:rPr>
              <a:t>• GUNILLA, </a:t>
            </a:r>
            <a:r>
              <a:rPr lang="de-DE" sz="1800" b="1" dirty="0" err="1">
                <a:solidFill>
                  <a:srgbClr val="000000"/>
                </a:solidFill>
                <a:latin typeface="Calibri" pitchFamily="34" charset="0"/>
              </a:rPr>
              <a:t>Gothenburg</a:t>
            </a:r>
            <a:br>
              <a:rPr lang="de-DE" sz="1800" b="1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de-DE" sz="1800" b="1" dirty="0">
                <a:solidFill>
                  <a:srgbClr val="000000"/>
                </a:solidFill>
                <a:latin typeface="Calibri" pitchFamily="34" charset="0"/>
              </a:rPr>
              <a:t>• VERA, Vienna</a:t>
            </a:r>
            <a:endParaRPr lang="de-DE" sz="1800" b="1" dirty="0">
              <a:solidFill>
                <a:srgbClr val="000000"/>
              </a:solidFill>
              <a:latin typeface="Calibri" pitchFamily="34" charset="0"/>
              <a:sym typeface="Wingdings" pitchFamily="2" charset="2"/>
            </a:endParaRPr>
          </a:p>
          <a:p>
            <a:pPr>
              <a:spcAft>
                <a:spcPct val="30000"/>
              </a:spcAft>
            </a:pPr>
            <a:r>
              <a:rPr lang="de-DE" sz="1800" b="1" dirty="0" err="1">
                <a:solidFill>
                  <a:srgbClr val="000000"/>
                </a:solidFill>
                <a:latin typeface="Calibri" pitchFamily="34" charset="0"/>
                <a:sym typeface="Symbol" pitchFamily="18" charset="2"/>
              </a:rPr>
              <a:t>cw</a:t>
            </a:r>
            <a:r>
              <a:rPr lang="de-DE" sz="1800" b="1" dirty="0">
                <a:solidFill>
                  <a:srgbClr val="000000"/>
                </a:solidFill>
                <a:latin typeface="Calibri" pitchFamily="34" charset="0"/>
                <a:sym typeface="Symbol" pitchFamily="18" charset="2"/>
              </a:rPr>
              <a:t>-laser: 1.2W, 445±5 </a:t>
            </a:r>
            <a:r>
              <a:rPr lang="de-DE" sz="1800" b="1" dirty="0" err="1">
                <a:solidFill>
                  <a:srgbClr val="000000"/>
                </a:solidFill>
                <a:latin typeface="Calibri" pitchFamily="34" charset="0"/>
                <a:sym typeface="Symbol" pitchFamily="18" charset="2"/>
              </a:rPr>
              <a:t>nm</a:t>
            </a:r>
            <a:r>
              <a:rPr lang="de-DE" sz="1800" b="1" dirty="0">
                <a:solidFill>
                  <a:srgbClr val="000000"/>
                </a:solidFill>
                <a:latin typeface="Calibri" pitchFamily="34" charset="0"/>
                <a:sym typeface="Symbol" pitchFamily="18" charset="2"/>
              </a:rPr>
              <a:t> (2.79 eV)</a:t>
            </a:r>
            <a:br>
              <a:rPr lang="de-DE" sz="1800" b="1" dirty="0">
                <a:solidFill>
                  <a:srgbClr val="000000"/>
                </a:solidFill>
                <a:latin typeface="Calibri" pitchFamily="34" charset="0"/>
                <a:sym typeface="Symbol" pitchFamily="18" charset="2"/>
              </a:rPr>
            </a:br>
            <a:r>
              <a:rPr lang="de-DE" sz="1800" b="1" dirty="0">
                <a:solidFill>
                  <a:srgbClr val="000000"/>
                </a:solidFill>
                <a:latin typeface="Calibri" pitchFamily="34" charset="0"/>
                <a:sym typeface="Symbol" pitchFamily="18" charset="2"/>
              </a:rPr>
              <a:t>power at sample: 100 – 400 mW</a:t>
            </a:r>
          </a:p>
        </p:txBody>
      </p:sp>
    </p:spTree>
    <p:extLst>
      <p:ext uri="{BB962C8B-B14F-4D97-AF65-F5344CB8AC3E}">
        <p14:creationId xmlns:p14="http://schemas.microsoft.com/office/powerpoint/2010/main" val="129396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Light-induced changes in ion production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1" name="Picture 14" descr="Laser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521" y="3547821"/>
            <a:ext cx="3916362" cy="2430463"/>
          </a:xfrm>
          <a:prstGeom prst="rect">
            <a:avLst/>
          </a:prstGeom>
          <a:noFill/>
        </p:spPr>
      </p:pic>
      <p:pic>
        <p:nvPicPr>
          <p:cNvPr id="12" name="Picture 15" descr="Laserof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521" y="955434"/>
            <a:ext cx="3916362" cy="2430462"/>
          </a:xfrm>
          <a:prstGeom prst="rect">
            <a:avLst/>
          </a:prstGeom>
          <a:noFill/>
        </p:spPr>
      </p:pic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2112358" y="812559"/>
            <a:ext cx="941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de-DE">
                <a:latin typeface="Calibri" pitchFamily="34" charset="0"/>
              </a:rPr>
              <a:t>laser off</a:t>
            </a:r>
            <a:endParaRPr lang="en-US">
              <a:latin typeface="Calibri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112358" y="3403359"/>
            <a:ext cx="922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de-DE">
                <a:latin typeface="Calibri" pitchFamily="34" charset="0"/>
              </a:rPr>
              <a:t>laser on</a:t>
            </a:r>
            <a:endParaRPr lang="en-US">
              <a:latin typeface="Calibri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184973" y="812559"/>
            <a:ext cx="598542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200" b="1" dirty="0">
                <a:latin typeface="Calibri" pitchFamily="34" charset="0"/>
                <a:sym typeface="Wingdings" pitchFamily="2" charset="2"/>
              </a:rPr>
              <a:t> </a:t>
            </a:r>
            <a:r>
              <a:rPr lang="de-DE" sz="2200" b="1" dirty="0" err="1">
                <a:latin typeface="Calibri" pitchFamily="34" charset="0"/>
              </a:rPr>
              <a:t>interference</a:t>
            </a:r>
            <a:r>
              <a:rPr lang="de-DE" sz="2200" b="1" dirty="0">
                <a:latin typeface="Calibri" pitchFamily="34" charset="0"/>
              </a:rPr>
              <a:t> </a:t>
            </a:r>
            <a:r>
              <a:rPr lang="de-DE" sz="2200" b="1" dirty="0" err="1">
                <a:latin typeface="Calibri" pitchFamily="34" charset="0"/>
              </a:rPr>
              <a:t>of</a:t>
            </a:r>
            <a:r>
              <a:rPr lang="de-DE" sz="2200" b="1" dirty="0">
                <a:latin typeface="Calibri" pitchFamily="34" charset="0"/>
              </a:rPr>
              <a:t> isobar </a:t>
            </a:r>
            <a:r>
              <a:rPr lang="de-DE" sz="2200" b="1" baseline="30000" dirty="0">
                <a:latin typeface="Calibri" pitchFamily="34" charset="0"/>
              </a:rPr>
              <a:t>36</a:t>
            </a:r>
            <a:r>
              <a:rPr lang="de-DE" sz="2200" b="1" dirty="0">
                <a:latin typeface="Calibri" pitchFamily="34" charset="0"/>
              </a:rPr>
              <a:t>S </a:t>
            </a:r>
            <a:r>
              <a:rPr lang="de-DE" sz="2200" b="1" dirty="0" err="1">
                <a:latin typeface="Calibri" pitchFamily="34" charset="0"/>
              </a:rPr>
              <a:t>reduced</a:t>
            </a:r>
            <a:r>
              <a:rPr lang="de-DE" sz="2200" b="1" dirty="0">
                <a:latin typeface="Calibri" pitchFamily="34" charset="0"/>
              </a:rPr>
              <a:t> </a:t>
            </a:r>
            <a:r>
              <a:rPr lang="de-DE" sz="2200" b="1" dirty="0" err="1">
                <a:latin typeface="Calibri" pitchFamily="34" charset="0"/>
              </a:rPr>
              <a:t>by</a:t>
            </a:r>
            <a:r>
              <a:rPr lang="de-DE" sz="2200" b="1" dirty="0">
                <a:latin typeface="Calibri" pitchFamily="34" charset="0"/>
              </a:rPr>
              <a:t> </a:t>
            </a:r>
            <a:r>
              <a:rPr lang="de-DE" sz="2200" b="1" dirty="0" err="1">
                <a:latin typeface="Calibri" pitchFamily="34" charset="0"/>
              </a:rPr>
              <a:t>factor</a:t>
            </a:r>
            <a:r>
              <a:rPr lang="de-DE" sz="2200" b="1" dirty="0">
                <a:latin typeface="Calibri" pitchFamily="34" charset="0"/>
              </a:rPr>
              <a:t> 2.5</a:t>
            </a:r>
            <a:endParaRPr lang="en-US" sz="2200" b="1" dirty="0">
              <a:latin typeface="Calibri" pitchFamily="34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 flipV="1">
            <a:off x="3120421" y="2395296"/>
            <a:ext cx="649287" cy="5048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1536096" y="1603134"/>
            <a:ext cx="649287" cy="720725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3769708" y="2755659"/>
            <a:ext cx="627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400" b="1" baseline="30000">
                <a:solidFill>
                  <a:srgbClr val="009900"/>
                </a:solidFill>
                <a:latin typeface="Calibri" pitchFamily="34" charset="0"/>
              </a:rPr>
              <a:t>36</a:t>
            </a:r>
            <a:r>
              <a:rPr lang="de-DE" sz="2400" b="1">
                <a:solidFill>
                  <a:srgbClr val="009900"/>
                </a:solidFill>
                <a:latin typeface="Calibri" pitchFamily="34" charset="0"/>
              </a:rPr>
              <a:t>Cl</a:t>
            </a:r>
            <a:endParaRPr lang="en-US" sz="2400" b="1">
              <a:solidFill>
                <a:srgbClr val="009900"/>
              </a:solidFill>
              <a:latin typeface="Calibri" pitchFamily="34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1177321" y="1171334"/>
            <a:ext cx="534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400" b="1" baseline="30000">
                <a:solidFill>
                  <a:srgbClr val="009900"/>
                </a:solidFill>
                <a:latin typeface="Calibri" pitchFamily="34" charset="0"/>
              </a:rPr>
              <a:t>36</a:t>
            </a:r>
            <a:r>
              <a:rPr lang="de-DE" sz="2400" b="1">
                <a:solidFill>
                  <a:srgbClr val="009900"/>
                </a:solidFill>
                <a:latin typeface="Calibri" pitchFamily="34" charset="0"/>
              </a:rPr>
              <a:t>S</a:t>
            </a:r>
            <a:endParaRPr lang="en-US" sz="2400" b="1">
              <a:solidFill>
                <a:srgbClr val="009900"/>
              </a:solidFill>
              <a:latin typeface="Calibri" pitchFamily="34" charset="0"/>
            </a:endParaRPr>
          </a:p>
        </p:txBody>
      </p:sp>
      <p:pic>
        <p:nvPicPr>
          <p:cNvPr id="23" name="Grafik 22" descr="06-4-LaserAMS.jpg"/>
          <p:cNvPicPr>
            <a:picLocks noChangeAspect="1"/>
          </p:cNvPicPr>
          <p:nvPr/>
        </p:nvPicPr>
        <p:blipFill rotWithShape="1">
          <a:blip r:embed="rId6" cstate="print"/>
          <a:srcRect l="316" t="390" r="-316" b="-390"/>
          <a:stretch/>
        </p:blipFill>
        <p:spPr>
          <a:xfrm>
            <a:off x="5832000" y="1386000"/>
            <a:ext cx="4371447" cy="4610284"/>
          </a:xfrm>
          <a:prstGeom prst="rect">
            <a:avLst/>
          </a:prstGeom>
        </p:spPr>
      </p:pic>
      <p:sp>
        <p:nvSpPr>
          <p:cNvPr id="24" name="Rechteck 23"/>
          <p:cNvSpPr/>
          <p:nvPr/>
        </p:nvSpPr>
        <p:spPr>
          <a:xfrm>
            <a:off x="5617591" y="1307265"/>
            <a:ext cx="4714908" cy="71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Rechteck 24"/>
          <p:cNvSpPr/>
          <p:nvPr/>
        </p:nvSpPr>
        <p:spPr>
          <a:xfrm flipV="1">
            <a:off x="4651208" y="1115757"/>
            <a:ext cx="71438" cy="4786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4269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Time structure of induced changes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1" name="Picture 11" descr="06-4-LaserVER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0597" y="1223863"/>
            <a:ext cx="8640763" cy="4710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201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Wavelength dependence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1" name="Text Box 1051"/>
          <p:cNvSpPr txBox="1">
            <a:spLocks noChangeArrowheads="1"/>
          </p:cNvSpPr>
          <p:nvPr/>
        </p:nvSpPr>
        <p:spPr bwMode="auto">
          <a:xfrm>
            <a:off x="576461" y="811142"/>
            <a:ext cx="89646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30000"/>
              </a:spcAft>
            </a:pP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same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effect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with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IR-laser-light</a:t>
            </a:r>
            <a:br>
              <a:rPr lang="de-DE" sz="2000" b="1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-&gt;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rules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out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photodetachment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of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sulfur</a:t>
            </a:r>
            <a:endParaRPr lang="en-US" sz="2000" b="1" dirty="0">
              <a:solidFill>
                <a:srgbClr val="000000"/>
              </a:solidFill>
              <a:latin typeface="Calibri" pitchFamily="34" charset="0"/>
              <a:sym typeface="Symbol" pitchFamily="18" charset="2"/>
            </a:endParaRPr>
          </a:p>
        </p:txBody>
      </p:sp>
      <p:pic>
        <p:nvPicPr>
          <p:cNvPr id="12" name="Grafik 11" descr="06-3-IRLaser.jpg"/>
          <p:cNvPicPr>
            <a:picLocks noChangeAspect="1"/>
          </p:cNvPicPr>
          <p:nvPr/>
        </p:nvPicPr>
        <p:blipFill rotWithShape="1">
          <a:blip r:embed="rId4" cstate="print"/>
          <a:srcRect l="63" t="1002" r="-63" b="-1002"/>
          <a:stretch/>
        </p:blipFill>
        <p:spPr>
          <a:xfrm>
            <a:off x="291740" y="1980000"/>
            <a:ext cx="5493314" cy="3600400"/>
          </a:xfrm>
          <a:prstGeom prst="rect">
            <a:avLst/>
          </a:prstGeom>
        </p:spPr>
      </p:pic>
      <p:pic>
        <p:nvPicPr>
          <p:cNvPr id="1026" name="Picture 2" descr="D:\Martschini\Poster,Vortraege,Konferenzen,Reisen\2026 - NIBS10\Martschini_IJM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60" y="1114737"/>
            <a:ext cx="563249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Confused scientist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12050" y="3389734"/>
            <a:ext cx="2116138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6847177" y="5688359"/>
            <a:ext cx="23574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dirty="0" err="1">
                <a:latin typeface="Calibri" pitchFamily="34" charset="0"/>
              </a:rPr>
              <a:t>ion</a:t>
            </a:r>
            <a:r>
              <a:rPr lang="de-DE" sz="2000" dirty="0">
                <a:latin typeface="Calibri" pitchFamily="34" charset="0"/>
              </a:rPr>
              <a:t> </a:t>
            </a:r>
            <a:r>
              <a:rPr lang="de-DE" sz="2000" dirty="0" err="1">
                <a:latin typeface="Calibri" pitchFamily="34" charset="0"/>
              </a:rPr>
              <a:t>source</a:t>
            </a:r>
            <a:r>
              <a:rPr lang="de-DE" sz="2000" dirty="0">
                <a:latin typeface="Calibri" pitchFamily="34" charset="0"/>
              </a:rPr>
              <a:t> </a:t>
            </a:r>
            <a:r>
              <a:rPr lang="de-DE" sz="2000" dirty="0" err="1">
                <a:latin typeface="Calibri" pitchFamily="34" charset="0"/>
              </a:rPr>
              <a:t>mystery</a:t>
            </a:r>
            <a:endParaRPr lang="en-US" sz="2000" dirty="0">
              <a:latin typeface="Calibri" pitchFamily="34" charset="0"/>
            </a:endParaRPr>
          </a:p>
        </p:txBody>
      </p:sp>
      <p:grpSp>
        <p:nvGrpSpPr>
          <p:cNvPr id="20" name="Group 72">
            <a:extLst>
              <a:ext uri="{FF2B5EF4-FFF2-40B4-BE49-F238E27FC236}">
                <a16:creationId xmlns:a16="http://schemas.microsoft.com/office/drawing/2014/main" id="{939CF9F2-0E49-044E-3CED-E0E71E9263F8}"/>
              </a:ext>
            </a:extLst>
          </p:cNvPr>
          <p:cNvGrpSpPr/>
          <p:nvPr/>
        </p:nvGrpSpPr>
        <p:grpSpPr>
          <a:xfrm rot="20249149">
            <a:off x="9272598" y="4699553"/>
            <a:ext cx="1374186" cy="624057"/>
            <a:chOff x="3340935" y="5501370"/>
            <a:chExt cx="1543803" cy="691797"/>
          </a:xfrm>
        </p:grpSpPr>
        <p:sp>
          <p:nvSpPr>
            <p:cNvPr id="21" name="Abgerundetes Rechteck 6">
              <a:extLst>
                <a:ext uri="{FF2B5EF4-FFF2-40B4-BE49-F238E27FC236}">
                  <a16:creationId xmlns:a16="http://schemas.microsoft.com/office/drawing/2014/main" id="{965AC10A-F3F0-6A03-2985-3CAA0F643D1D}"/>
                </a:ext>
              </a:extLst>
            </p:cNvPr>
            <p:cNvSpPr/>
            <p:nvPr/>
          </p:nvSpPr>
          <p:spPr>
            <a:xfrm>
              <a:off x="3340935" y="5506667"/>
              <a:ext cx="1543803" cy="686500"/>
            </a:xfrm>
            <a:prstGeom prst="roundRect">
              <a:avLst>
                <a:gd name="adj" fmla="val 28812"/>
              </a:avLst>
            </a:prstGeom>
            <a:solidFill>
              <a:srgbClr val="92D050"/>
            </a:solidFill>
            <a:ln w="47625"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>
                <a:solidFill>
                  <a:schemeClr val="tx1"/>
                </a:solidFill>
              </a:endParaRPr>
            </a:p>
          </p:txBody>
        </p:sp>
        <p:sp>
          <p:nvSpPr>
            <p:cNvPr id="22" name="Textfeld 201">
              <a:extLst>
                <a:ext uri="{FF2B5EF4-FFF2-40B4-BE49-F238E27FC236}">
                  <a16:creationId xmlns:a16="http://schemas.microsoft.com/office/drawing/2014/main" id="{CCFD13F1-E60F-7BFA-ECBC-04CC2EA53A2C}"/>
                </a:ext>
              </a:extLst>
            </p:cNvPr>
            <p:cNvSpPr txBox="1"/>
            <p:nvPr/>
          </p:nvSpPr>
          <p:spPr>
            <a:xfrm>
              <a:off x="3353985" y="5501370"/>
              <a:ext cx="1510117" cy="648251"/>
            </a:xfrm>
            <a:prstGeom prst="rect">
              <a:avLst/>
            </a:prstGeom>
            <a:noFill/>
            <a:ln w="44450" cap="rnd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>
                  <a:latin typeface="Calibri" panose="020F0502020204030204" pitchFamily="34" charset="0"/>
                </a:rPr>
                <a:t>M. Laitinen</a:t>
              </a:r>
              <a:br>
                <a:rPr lang="de-DE" sz="1600" b="1" dirty="0">
                  <a:latin typeface="Calibri" panose="020F0502020204030204" pitchFamily="34" charset="0"/>
                </a:rPr>
              </a:br>
              <a:r>
                <a:rPr lang="de-DE" sz="1600" b="1" dirty="0">
                  <a:latin typeface="Calibri" panose="020F0502020204030204" pitchFamily="34" charset="0"/>
                </a:rPr>
                <a:t>Tue 14:15 h </a:t>
              </a:r>
              <a:endParaRPr lang="de-AT" sz="1600" b="1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163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8279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Resonant neutral ionization?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2" name="Picture 2" descr="D:\Martschini\Poster,Vortraege,Konferenzen,Reisen\2026 - NIBS10\Vog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2" y="942580"/>
            <a:ext cx="8983811" cy="319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42077" y="4407571"/>
            <a:ext cx="7656711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  <a:buFont typeface="Wingdings" pitchFamily="2" charset="2"/>
              <a:buChar char="à"/>
            </a:pPr>
            <a:r>
              <a:rPr lang="en-US" sz="2000" b="1" dirty="0">
                <a:latin typeface="Calibri" pitchFamily="34" charset="0"/>
              </a:rPr>
              <a:t> at intense negative ion output there is blue light visible close to the</a:t>
            </a:r>
            <a:br>
              <a:rPr lang="en-US" sz="2000" b="1" dirty="0">
                <a:latin typeface="Calibri" pitchFamily="34" charset="0"/>
              </a:rPr>
            </a:br>
            <a:r>
              <a:rPr lang="en-US" sz="2000" b="1" dirty="0">
                <a:latin typeface="Calibri" pitchFamily="34" charset="0"/>
              </a:rPr>
              <a:t>     sample surface</a:t>
            </a:r>
          </a:p>
          <a:p>
            <a:pPr>
              <a:spcAft>
                <a:spcPts val="1800"/>
              </a:spcAft>
              <a:buFont typeface="Wingdings" pitchFamily="2" charset="2"/>
              <a:buChar char="à"/>
            </a:pPr>
            <a:r>
              <a:rPr lang="en-US" sz="2000" b="1" dirty="0">
                <a:latin typeface="Calibri" pitchFamily="34" charset="0"/>
              </a:rPr>
              <a:t> already Middleton observed “the formation of a small ball of bright</a:t>
            </a:r>
            <a:br>
              <a:rPr lang="en-US" sz="2000" b="1" dirty="0">
                <a:latin typeface="Calibri" pitchFamily="34" charset="0"/>
              </a:rPr>
            </a:br>
            <a:r>
              <a:rPr lang="en-US" sz="2000" b="1" dirty="0">
                <a:latin typeface="Calibri" pitchFamily="34" charset="0"/>
              </a:rPr>
              <a:t>     (often pale blue) plasma”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617200" y="5592511"/>
            <a:ext cx="2498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(Negative Ion Cookbook)</a:t>
            </a:r>
          </a:p>
        </p:txBody>
      </p:sp>
    </p:spTree>
    <p:extLst>
      <p:ext uri="{BB962C8B-B14F-4D97-AF65-F5344CB8AC3E}">
        <p14:creationId xmlns:p14="http://schemas.microsoft.com/office/powerpoint/2010/main" val="2685976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BC0DF467-098C-3A61-F83C-C0D7469D9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8279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Plasma observation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2050" name="Picture 2" descr="D:\Martschini\Postdoc\Experimente Ionenquelle Göteborg u Wien\S2_bluelight_1804\c_material_comparison_18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39" y="857011"/>
            <a:ext cx="7160345" cy="528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011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5F1892D3-A6FC-FAB3-29B3-D560A9E5E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8279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Plasma spectroscopy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0" name="Picture 7" descr="Spectroscopy Setu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405" y="2887707"/>
            <a:ext cx="5544616" cy="2359411"/>
          </a:xfrm>
          <a:prstGeom prst="rect">
            <a:avLst/>
          </a:prstGeom>
          <a:noFill/>
        </p:spPr>
      </p:pic>
      <p:pic>
        <p:nvPicPr>
          <p:cNvPr id="11" name="Picture 10" descr="Blackbody Radiat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6208" y="1367879"/>
            <a:ext cx="5715054" cy="4443455"/>
          </a:xfrm>
          <a:prstGeom prst="rect">
            <a:avLst/>
          </a:prstGeom>
          <a:noFill/>
        </p:spPr>
      </p:pic>
      <p:pic>
        <p:nvPicPr>
          <p:cNvPr id="12" name="Picture 8" descr="Ilia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2507" y="938840"/>
            <a:ext cx="4824412" cy="1860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3705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BC5C19D6-4E8C-32C7-8DF6-132D96FF1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8279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Plasma spectroscopy on carbon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3" name="Picture 8" descr="Spectroscopy Carb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5922" y="765175"/>
            <a:ext cx="8427408" cy="5283224"/>
          </a:xfrm>
          <a:prstGeom prst="rect">
            <a:avLst/>
          </a:prstGeom>
          <a:noFill/>
        </p:spPr>
      </p:pic>
      <p:sp>
        <p:nvSpPr>
          <p:cNvPr id="2" name="Textfeld 1"/>
          <p:cNvSpPr txBox="1"/>
          <p:nvPr/>
        </p:nvSpPr>
        <p:spPr>
          <a:xfrm>
            <a:off x="8785373" y="2375991"/>
            <a:ext cx="25922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 err="1"/>
              <a:t>excited</a:t>
            </a:r>
            <a:r>
              <a:rPr lang="de-DE" sz="2000" b="1" dirty="0"/>
              <a:t> neutral </a:t>
            </a:r>
            <a:r>
              <a:rPr lang="de-DE" sz="2000" b="1" dirty="0" err="1"/>
              <a:t>Cs</a:t>
            </a:r>
            <a:r>
              <a:rPr lang="de-DE" sz="2000" b="1" dirty="0"/>
              <a:t> </a:t>
            </a:r>
            <a:r>
              <a:rPr lang="de-DE" sz="2000" b="1" dirty="0" err="1"/>
              <a:t>detected</a:t>
            </a:r>
            <a:endParaRPr lang="de-DE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 err="1"/>
              <a:t>no</a:t>
            </a:r>
            <a:r>
              <a:rPr lang="de-DE" sz="2000" b="1" dirty="0"/>
              <a:t> </a:t>
            </a:r>
            <a:r>
              <a:rPr lang="de-DE" sz="2000" b="1" dirty="0" err="1"/>
              <a:t>excited</a:t>
            </a:r>
            <a:r>
              <a:rPr lang="de-DE" sz="2000" b="1" dirty="0"/>
              <a:t> </a:t>
            </a:r>
            <a:r>
              <a:rPr lang="de-DE" sz="2000" b="1" dirty="0" err="1"/>
              <a:t>Cs</a:t>
            </a:r>
            <a:r>
              <a:rPr lang="de-DE" sz="2000" b="1" baseline="30000" dirty="0"/>
              <a:t>+</a:t>
            </a:r>
            <a:r>
              <a:rPr lang="de-DE" sz="2000" b="1" dirty="0"/>
              <a:t> </a:t>
            </a:r>
            <a:r>
              <a:rPr lang="de-DE" sz="2000" b="1" dirty="0" err="1"/>
              <a:t>observed</a:t>
            </a:r>
            <a:endParaRPr lang="de-AT" sz="2000" b="1" baseline="30000" dirty="0"/>
          </a:p>
        </p:txBody>
      </p:sp>
    </p:spTree>
    <p:extLst>
      <p:ext uri="{BB962C8B-B14F-4D97-AF65-F5344CB8AC3E}">
        <p14:creationId xmlns:p14="http://schemas.microsoft.com/office/powerpoint/2010/main" val="2961043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B80F6B2E-07BC-3067-E68A-A92CAB587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8279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Plasma spectroscopy on aluminum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" name="Textfeld 1"/>
          <p:cNvSpPr txBox="1"/>
          <p:nvPr/>
        </p:nvSpPr>
        <p:spPr>
          <a:xfrm>
            <a:off x="8425333" y="2592015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 err="1"/>
              <a:t>excited</a:t>
            </a:r>
            <a:r>
              <a:rPr lang="de-DE" sz="2000" b="1" dirty="0"/>
              <a:t> neutral </a:t>
            </a:r>
            <a:r>
              <a:rPr lang="de-DE" sz="2000" b="1" dirty="0" err="1"/>
              <a:t>Cs</a:t>
            </a:r>
            <a:r>
              <a:rPr lang="de-DE" sz="2000" b="1" dirty="0"/>
              <a:t> </a:t>
            </a:r>
            <a:r>
              <a:rPr lang="de-DE" sz="2000" b="1" dirty="0" err="1"/>
              <a:t>and</a:t>
            </a:r>
            <a:r>
              <a:rPr lang="de-DE" sz="2000" b="1" dirty="0"/>
              <a:t> </a:t>
            </a:r>
            <a:r>
              <a:rPr lang="de-DE" sz="2000" b="1" dirty="0" err="1"/>
              <a:t>excited</a:t>
            </a:r>
            <a:r>
              <a:rPr lang="de-DE" sz="2000" b="1" dirty="0"/>
              <a:t> </a:t>
            </a:r>
            <a:r>
              <a:rPr lang="de-DE" sz="2000" b="1" dirty="0" err="1"/>
              <a:t>Cs</a:t>
            </a:r>
            <a:r>
              <a:rPr lang="de-DE" sz="2000" b="1" baseline="30000" dirty="0"/>
              <a:t>+</a:t>
            </a:r>
            <a:r>
              <a:rPr lang="de-DE" sz="2000" b="1" dirty="0"/>
              <a:t> </a:t>
            </a:r>
            <a:r>
              <a:rPr lang="de-DE" sz="2000" b="1" dirty="0" err="1"/>
              <a:t>observed</a:t>
            </a:r>
            <a:endParaRPr lang="de-AT" sz="2000" b="1" baseline="30000" dirty="0"/>
          </a:p>
        </p:txBody>
      </p:sp>
      <p:pic>
        <p:nvPicPr>
          <p:cNvPr id="11" name="Picture 12" descr="Cu_vs_Al Kop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836613"/>
            <a:ext cx="7957913" cy="5258091"/>
          </a:xfrm>
          <a:prstGeom prst="rect">
            <a:avLst/>
          </a:prstGeom>
          <a:noFill/>
        </p:spPr>
      </p:pic>
      <p:sp>
        <p:nvSpPr>
          <p:cNvPr id="12" name="Rechteck 11"/>
          <p:cNvSpPr/>
          <p:nvPr/>
        </p:nvSpPr>
        <p:spPr>
          <a:xfrm>
            <a:off x="8425332" y="3960167"/>
            <a:ext cx="295232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</a:rPr>
              <a:t>Andersson et al., NIMB. 2012, </a:t>
            </a:r>
            <a:r>
              <a:rPr lang="de-DE" sz="1600" dirty="0">
                <a:latin typeface="Calibri" panose="020F0502020204030204" pitchFamily="34" charset="0"/>
              </a:rPr>
              <a:t>DOI:</a:t>
            </a:r>
            <a:r>
              <a:rPr lang="en-US" sz="1600" dirty="0">
                <a:latin typeface="Calibri" panose="020F0502020204030204" pitchFamily="34" charset="0"/>
              </a:rPr>
              <a:t>10.1016/j.nimb.2012.11.009</a:t>
            </a:r>
            <a:endParaRPr lang="de-AT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02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C7EC1640-6428-7DFE-A798-52EF804F4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688279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936501" y="63241"/>
            <a:ext cx="9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Any hints for laser-enhanced neutral resonant ionization?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" name="Textfeld 1"/>
          <p:cNvSpPr txBox="1"/>
          <p:nvPr/>
        </p:nvSpPr>
        <p:spPr>
          <a:xfrm>
            <a:off x="7057181" y="1860535"/>
            <a:ext cx="3960440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 err="1"/>
              <a:t>scanning</a:t>
            </a:r>
            <a:r>
              <a:rPr lang="de-DE" sz="2000" b="1" dirty="0"/>
              <a:t> </a:t>
            </a:r>
            <a:r>
              <a:rPr lang="de-DE" sz="2000" b="1" dirty="0" err="1"/>
              <a:t>of</a:t>
            </a:r>
            <a:r>
              <a:rPr lang="de-DE" sz="2000" b="1" dirty="0"/>
              <a:t> </a:t>
            </a:r>
            <a:r>
              <a:rPr lang="de-DE" sz="2000" b="1" dirty="0" err="1"/>
              <a:t>laser</a:t>
            </a:r>
            <a:r>
              <a:rPr lang="de-DE" sz="2000" b="1" dirty="0"/>
              <a:t> </a:t>
            </a:r>
            <a:r>
              <a:rPr lang="de-DE" sz="2000" b="1" dirty="0" err="1"/>
              <a:t>wavelength</a:t>
            </a:r>
            <a:r>
              <a:rPr lang="de-DE" sz="2000" b="1" dirty="0"/>
              <a:t> </a:t>
            </a:r>
            <a:r>
              <a:rPr lang="de-DE" sz="2000" b="1" dirty="0" err="1"/>
              <a:t>across</a:t>
            </a:r>
            <a:r>
              <a:rPr lang="de-DE" sz="2000" b="1" dirty="0"/>
              <a:t> ~455 </a:t>
            </a:r>
            <a:r>
              <a:rPr lang="de-DE" sz="2000" b="1" dirty="0" err="1"/>
              <a:t>nm</a:t>
            </a:r>
            <a:r>
              <a:rPr lang="de-DE" sz="2000" b="1" dirty="0"/>
              <a:t> </a:t>
            </a:r>
            <a:r>
              <a:rPr lang="de-DE" sz="2000" b="1" dirty="0" err="1"/>
              <a:t>lines</a:t>
            </a:r>
            <a:endParaRPr lang="de-DE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000" b="1" baseline="30000" dirty="0"/>
          </a:p>
        </p:txBody>
      </p:sp>
      <p:pic>
        <p:nvPicPr>
          <p:cNvPr id="12" name="Grafik 11" descr="06-2-LaserSetup2.jpg"/>
          <p:cNvPicPr>
            <a:picLocks noChangeAspect="1"/>
          </p:cNvPicPr>
          <p:nvPr/>
        </p:nvPicPr>
        <p:blipFill rotWithShape="1">
          <a:blip r:embed="rId4" cstate="print"/>
          <a:srcRect l="733" t="710" r="-733" b="-710"/>
          <a:stretch/>
        </p:blipFill>
        <p:spPr>
          <a:xfrm>
            <a:off x="360239" y="858563"/>
            <a:ext cx="5472607" cy="5072857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417221" y="4760774"/>
            <a:ext cx="37305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>
                <a:latin typeface="Calibri" panose="020F0502020204030204" pitchFamily="34" charset="0"/>
              </a:rPr>
              <a:t>Tarvainen</a:t>
            </a:r>
            <a:r>
              <a:rPr lang="de-DE" dirty="0">
                <a:latin typeface="Calibri" panose="020F0502020204030204" pitchFamily="34" charset="0"/>
              </a:rPr>
              <a:t> et al., J. </a:t>
            </a:r>
            <a:r>
              <a:rPr lang="de-DE" dirty="0" err="1">
                <a:latin typeface="Calibri" panose="020F0502020204030204" pitchFamily="34" charset="0"/>
              </a:rPr>
              <a:t>Appl</a:t>
            </a:r>
            <a:r>
              <a:rPr lang="de-DE" dirty="0">
                <a:latin typeface="Calibri" panose="020F0502020204030204" pitchFamily="34" charset="0"/>
              </a:rPr>
              <a:t>. Phys. 2020, </a:t>
            </a:r>
            <a:r>
              <a:rPr lang="de-DE" sz="1600" dirty="0">
                <a:latin typeface="Calibri" panose="020F0502020204030204" pitchFamily="34" charset="0"/>
              </a:rPr>
              <a:t>DOI:10.1063/5.0020751</a:t>
            </a:r>
            <a:endParaRPr lang="de-AT" sz="1600" dirty="0">
              <a:latin typeface="Calibri" panose="020F050202020403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417221" y="2765470"/>
            <a:ext cx="34563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/>
              <a:buChar char="à"/>
            </a:pPr>
            <a:r>
              <a:rPr lang="de-DE" b="1" dirty="0" err="1"/>
              <a:t>no</a:t>
            </a:r>
            <a:r>
              <a:rPr lang="de-DE" b="1" dirty="0"/>
              <a:t> resonant </a:t>
            </a:r>
            <a:r>
              <a:rPr lang="de-DE" b="1" dirty="0" err="1"/>
              <a:t>effect</a:t>
            </a:r>
            <a:endParaRPr lang="de-DE" b="1" dirty="0"/>
          </a:p>
          <a:p>
            <a:pPr marL="342900" indent="-342900">
              <a:buFont typeface="Wingdings"/>
              <a:buChar char="à"/>
            </a:pPr>
            <a:endParaRPr lang="de-DE" b="1" dirty="0"/>
          </a:p>
          <a:p>
            <a:pPr marL="342900" indent="-342900">
              <a:buFont typeface="Wingdings"/>
              <a:buChar char="à"/>
            </a:pPr>
            <a:r>
              <a:rPr lang="de-DE" b="1" dirty="0"/>
              <a:t>negative </a:t>
            </a:r>
            <a:r>
              <a:rPr lang="de-DE" b="1" dirty="0" err="1"/>
              <a:t>results</a:t>
            </a:r>
            <a:r>
              <a:rPr lang="de-DE" b="1" dirty="0"/>
              <a:t> </a:t>
            </a:r>
            <a:r>
              <a:rPr lang="de-DE" b="1" dirty="0" err="1"/>
              <a:t>confirmed</a:t>
            </a:r>
            <a:r>
              <a:rPr lang="de-DE" b="1" dirty="0"/>
              <a:t> </a:t>
            </a:r>
            <a:r>
              <a:rPr lang="de-DE" b="1" dirty="0" err="1"/>
              <a:t>by</a:t>
            </a:r>
            <a:r>
              <a:rPr lang="de-DE" b="1" dirty="0"/>
              <a:t>:</a:t>
            </a:r>
          </a:p>
          <a:p>
            <a:pPr marL="342900" indent="-342900">
              <a:buFont typeface="Wingdings"/>
              <a:buChar char="à"/>
            </a:pPr>
            <a:endParaRPr lang="de-DE" b="1" dirty="0"/>
          </a:p>
          <a:p>
            <a:pPr marL="342900" indent="-342900">
              <a:buFontTx/>
              <a:buChar char="-"/>
            </a:pPr>
            <a:r>
              <a:rPr lang="de-DE" b="1" dirty="0"/>
              <a:t>ETH </a:t>
            </a:r>
            <a:r>
              <a:rPr lang="de-DE" b="1" dirty="0" err="1"/>
              <a:t>Zurich</a:t>
            </a:r>
            <a:endParaRPr lang="de-DE" b="1" dirty="0"/>
          </a:p>
          <a:p>
            <a:pPr marL="342900" indent="-342900">
              <a:buFontTx/>
              <a:buChar char="-"/>
            </a:pPr>
            <a:r>
              <a:rPr lang="de-DE" b="1" dirty="0"/>
              <a:t>WHOI</a:t>
            </a:r>
          </a:p>
          <a:p>
            <a:pPr marL="342900" indent="-342900">
              <a:buFontTx/>
              <a:buChar char="-"/>
            </a:pPr>
            <a:r>
              <a:rPr lang="de-DE" b="1" dirty="0"/>
              <a:t>University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Jyväskylä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789022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936501" y="63241"/>
            <a:ext cx="9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Pulsing of a SNICS source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6146" name="Picture 2" descr="D:\Martschini\Poster,Vortraege,Konferenzen,Reisen\2026 - NIBS10\Blahi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2" y="1007839"/>
            <a:ext cx="756834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60239" y="4448254"/>
            <a:ext cx="734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/>
              <a:t>with</a:t>
            </a:r>
            <a:r>
              <a:rPr lang="de-DE" sz="2000" b="1" dirty="0"/>
              <a:t> 10% </a:t>
            </a:r>
            <a:r>
              <a:rPr lang="de-DE" sz="2000" b="1" dirty="0" err="1"/>
              <a:t>duty</a:t>
            </a:r>
            <a:r>
              <a:rPr lang="de-DE" sz="2000" b="1" dirty="0"/>
              <a:t> </a:t>
            </a:r>
            <a:r>
              <a:rPr lang="de-DE" sz="2000" b="1" dirty="0" err="1"/>
              <a:t>cycle</a:t>
            </a:r>
            <a:r>
              <a:rPr lang="de-DE" sz="2000" b="1" dirty="0"/>
              <a:t> </a:t>
            </a:r>
            <a:r>
              <a:rPr lang="de-DE" sz="2000" b="1" dirty="0" err="1"/>
              <a:t>pulsing</a:t>
            </a:r>
            <a:r>
              <a:rPr lang="de-DE" sz="2000" b="1" dirty="0"/>
              <a:t>: </a:t>
            </a:r>
            <a:r>
              <a:rPr lang="de-DE" sz="2000" b="1" dirty="0" err="1"/>
              <a:t>factor</a:t>
            </a:r>
            <a:r>
              <a:rPr lang="de-DE" sz="2000" b="1" dirty="0"/>
              <a:t> 3.7 </a:t>
            </a:r>
            <a:r>
              <a:rPr lang="de-DE" sz="2000" b="1" dirty="0" err="1"/>
              <a:t>enhancement</a:t>
            </a:r>
            <a:r>
              <a:rPr lang="de-DE" sz="2000" b="1" dirty="0"/>
              <a:t> in C</a:t>
            </a:r>
            <a:r>
              <a:rPr lang="de-DE" sz="2000" b="1" baseline="30000" dirty="0"/>
              <a:t>−</a:t>
            </a:r>
            <a:r>
              <a:rPr lang="de-DE" sz="2000" b="1" dirty="0"/>
              <a:t>-</a:t>
            </a:r>
            <a:r>
              <a:rPr lang="de-DE" sz="2000" b="1" dirty="0" err="1"/>
              <a:t>current</a:t>
            </a:r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4253590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936501" y="63241"/>
            <a:ext cx="9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Pulsing of a SNICS source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4099" name="Picture 3" descr="D:\Martschini\Eigene Papers\2022 - AMS15_source pulsing\Figure1_Pulsing_Setu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2" r="-178"/>
          <a:stretch/>
        </p:blipFill>
        <p:spPr bwMode="auto">
          <a:xfrm>
            <a:off x="864493" y="1439887"/>
            <a:ext cx="432000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Martschini\Eigene Papers\2022 - AMS15_source pulsing\Figure2_rev_f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803" y="791814"/>
            <a:ext cx="4311729" cy="536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026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936501" y="63241"/>
            <a:ext cx="9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Pulsed output at low Cs-supply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4098" name="Picture 2" descr="D:\Martschini\Eigene Papers\2022 - AMS15_source pulsing\Figure5_rev_fina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828"/>
          <a:stretch/>
        </p:blipFill>
        <p:spPr bwMode="auto">
          <a:xfrm>
            <a:off x="210736" y="1079847"/>
            <a:ext cx="11095632" cy="421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6262417" y="5459434"/>
            <a:ext cx="5051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Cs-collection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idle</a:t>
            </a:r>
            <a:r>
              <a:rPr lang="de-DE" dirty="0"/>
              <a:t> </a:t>
            </a:r>
            <a:r>
              <a:rPr lang="de-DE" dirty="0" err="1"/>
              <a:t>periods</a:t>
            </a:r>
            <a:r>
              <a:rPr lang="de-DE" dirty="0"/>
              <a:t> </a:t>
            </a:r>
            <a:r>
              <a:rPr lang="de-DE" dirty="0" err="1"/>
              <a:t>becomes</a:t>
            </a:r>
            <a:r>
              <a:rPr lang="de-DE" dirty="0"/>
              <a:t> </a:t>
            </a:r>
            <a:r>
              <a:rPr lang="de-DE" dirty="0" err="1"/>
              <a:t>beneficial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73182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936501" y="63241"/>
            <a:ext cx="9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Negative ion yields with source pulsing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4101" name="Picture 5" descr="D:\Martschini\Poster,Vortraege,Konferenzen,Reisen\2026 - NIBS10\Graph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877" y="863823"/>
            <a:ext cx="6911374" cy="521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82043" y="1583903"/>
            <a:ext cx="34563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/>
              <a:t>sputter</a:t>
            </a:r>
            <a:r>
              <a:rPr lang="de-DE" sz="2000" b="1" dirty="0"/>
              <a:t> </a:t>
            </a:r>
            <a:r>
              <a:rPr lang="de-DE" sz="2000" b="1" dirty="0" err="1"/>
              <a:t>weighed</a:t>
            </a:r>
            <a:r>
              <a:rPr lang="de-DE" sz="2000" b="1" dirty="0"/>
              <a:t> C-targets </a:t>
            </a:r>
            <a:r>
              <a:rPr lang="de-DE" sz="2000" b="1" dirty="0" err="1"/>
              <a:t>with</a:t>
            </a:r>
            <a:r>
              <a:rPr lang="de-DE" sz="2000" b="1" dirty="0"/>
              <a:t> 0.3-0.8 mg </a:t>
            </a:r>
            <a:r>
              <a:rPr lang="de-DE" sz="2000" b="1" dirty="0" err="1"/>
              <a:t>to</a:t>
            </a:r>
            <a:r>
              <a:rPr lang="de-DE" sz="2000" b="1" dirty="0"/>
              <a:t> </a:t>
            </a:r>
            <a:r>
              <a:rPr lang="de-DE" sz="2000" b="1" dirty="0" err="1"/>
              <a:t>exhaustion</a:t>
            </a:r>
            <a:r>
              <a:rPr lang="de-DE" sz="2000" b="1" dirty="0"/>
              <a:t> at </a:t>
            </a:r>
            <a:r>
              <a:rPr lang="de-DE" sz="2000" b="1" dirty="0" err="1"/>
              <a:t>various</a:t>
            </a:r>
            <a:r>
              <a:rPr lang="de-DE" sz="2000" b="1" dirty="0"/>
              <a:t> </a:t>
            </a:r>
            <a:r>
              <a:rPr lang="de-DE" sz="2000" b="1" dirty="0" err="1"/>
              <a:t>Cs-supply</a:t>
            </a:r>
            <a:r>
              <a:rPr lang="de-DE" sz="2000" b="1" dirty="0"/>
              <a:t> </a:t>
            </a:r>
            <a:r>
              <a:rPr lang="de-DE" sz="2000" b="1" dirty="0" err="1"/>
              <a:t>settings</a:t>
            </a:r>
            <a:r>
              <a:rPr lang="de-DE" sz="2000" b="1" dirty="0"/>
              <a:t>, </a:t>
            </a:r>
            <a:r>
              <a:rPr lang="de-DE" sz="2000" b="1" dirty="0" err="1"/>
              <a:t>both</a:t>
            </a:r>
            <a:r>
              <a:rPr lang="de-DE" sz="2000" b="1" dirty="0"/>
              <a:t> DC </a:t>
            </a:r>
            <a:r>
              <a:rPr lang="de-DE" sz="2000" b="1" dirty="0" err="1"/>
              <a:t>and</a:t>
            </a:r>
            <a:r>
              <a:rPr lang="de-DE" sz="2000" b="1" dirty="0"/>
              <a:t> </a:t>
            </a:r>
            <a:r>
              <a:rPr lang="de-DE" sz="2000" b="1" dirty="0" err="1"/>
              <a:t>pulsed</a:t>
            </a:r>
            <a:r>
              <a:rPr lang="de-DE" sz="2000" b="1" dirty="0"/>
              <a:t> </a:t>
            </a:r>
            <a:r>
              <a:rPr lang="de-DE" sz="2000" b="1" dirty="0" err="1"/>
              <a:t>sputtering</a:t>
            </a:r>
            <a:endParaRPr lang="de-DE" sz="2000" b="1" dirty="0"/>
          </a:p>
          <a:p>
            <a:endParaRPr lang="de-DE" sz="2000" b="1" dirty="0"/>
          </a:p>
          <a:p>
            <a:r>
              <a:rPr lang="de-DE" sz="2000" b="1" dirty="0" err="1"/>
              <a:t>pulsed</a:t>
            </a:r>
            <a:r>
              <a:rPr lang="de-DE" sz="2000" b="1" dirty="0"/>
              <a:t> </a:t>
            </a:r>
            <a:r>
              <a:rPr lang="de-DE" sz="2000" b="1" dirty="0" err="1"/>
              <a:t>source</a:t>
            </a:r>
            <a:r>
              <a:rPr lang="de-DE" sz="2000" b="1" dirty="0"/>
              <a:t> </a:t>
            </a:r>
            <a:r>
              <a:rPr lang="de-DE" sz="2000" b="1" dirty="0" err="1"/>
              <a:t>operation</a:t>
            </a:r>
            <a:r>
              <a:rPr lang="de-DE" sz="2000" b="1" dirty="0"/>
              <a:t> </a:t>
            </a:r>
            <a:r>
              <a:rPr lang="de-DE" sz="2000" b="1" dirty="0" err="1"/>
              <a:t>with</a:t>
            </a:r>
            <a:r>
              <a:rPr lang="de-DE" sz="2000" b="1" dirty="0"/>
              <a:t> </a:t>
            </a:r>
            <a:r>
              <a:rPr lang="de-DE" sz="2000" b="1" dirty="0" err="1"/>
              <a:t>enhancement</a:t>
            </a:r>
            <a:r>
              <a:rPr lang="de-DE" sz="2000" b="1" dirty="0"/>
              <a:t> </a:t>
            </a:r>
            <a:r>
              <a:rPr lang="de-DE" sz="2000" b="1" dirty="0" err="1"/>
              <a:t>factor</a:t>
            </a:r>
            <a:r>
              <a:rPr lang="de-DE" sz="2000" b="1" dirty="0"/>
              <a:t> 2, 20% </a:t>
            </a:r>
            <a:r>
              <a:rPr lang="de-DE" sz="2000" b="1" dirty="0" err="1"/>
              <a:t>duty</a:t>
            </a:r>
            <a:r>
              <a:rPr lang="de-DE" sz="2000" b="1" dirty="0"/>
              <a:t> </a:t>
            </a:r>
            <a:r>
              <a:rPr lang="de-DE" sz="2000" b="1" dirty="0" err="1"/>
              <a:t>cycle</a:t>
            </a:r>
            <a:endParaRPr lang="de-DE" sz="2000" b="1" dirty="0"/>
          </a:p>
          <a:p>
            <a:endParaRPr lang="de-DE" sz="2000" b="1" dirty="0"/>
          </a:p>
          <a:p>
            <a:r>
              <a:rPr lang="de-DE" sz="2000" b="1" dirty="0" err="1"/>
              <a:t>net</a:t>
            </a:r>
            <a:r>
              <a:rPr lang="de-DE" sz="2000" b="1" dirty="0"/>
              <a:t> </a:t>
            </a:r>
            <a:r>
              <a:rPr lang="de-DE" sz="2000" b="1" dirty="0" err="1"/>
              <a:t>sputtering</a:t>
            </a:r>
            <a:r>
              <a:rPr lang="de-DE" sz="2000" b="1" dirty="0"/>
              <a:t> </a:t>
            </a:r>
            <a:r>
              <a:rPr lang="de-DE" sz="2000" b="1" dirty="0" err="1"/>
              <a:t>times</a:t>
            </a:r>
            <a:r>
              <a:rPr lang="de-DE" sz="2000" b="1" dirty="0"/>
              <a:t> </a:t>
            </a:r>
            <a:r>
              <a:rPr lang="de-DE" sz="2000" b="1" dirty="0" err="1"/>
              <a:t>of</a:t>
            </a:r>
            <a:r>
              <a:rPr lang="de-DE" sz="2000" b="1" dirty="0"/>
              <a:t> 12-20h</a:t>
            </a:r>
          </a:p>
        </p:txBody>
      </p:sp>
    </p:spTree>
    <p:extLst>
      <p:ext uri="{BB962C8B-B14F-4D97-AF65-F5344CB8AC3E}">
        <p14:creationId xmlns:p14="http://schemas.microsoft.com/office/powerpoint/2010/main" val="3500137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D13EAD9-D183-8D06-234A-78957EBB6F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3" y="0"/>
            <a:ext cx="701675" cy="701675"/>
          </a:xfrm>
          <a:prstGeom prst="rect">
            <a:avLst/>
          </a:prstGeom>
        </p:spPr>
      </p:pic>
      <p:sp>
        <p:nvSpPr>
          <p:cNvPr id="429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422" name="Rectangle 4"/>
          <p:cNvSpPr/>
          <p:nvPr/>
        </p:nvSpPr>
        <p:spPr>
          <a:xfrm>
            <a:off x="118156" y="739326"/>
            <a:ext cx="7457313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Slow ions – an alternative to big AMS systems for isobar suppression: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deceleration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step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of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ions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before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injection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into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accelerator</a:t>
            </a:r>
            <a:endParaRPr lang="de-CH" sz="2000" b="1" dirty="0">
              <a:latin typeface="Calibri" panose="020F0502020204030204" pitchFamily="34" charset="0"/>
              <a:ea typeface="Source Sans Pro" panose="020B0503030403020204" pitchFamily="34" charset="0"/>
              <a:cs typeface="Segoe UI" pitchFamily="34" charset="0"/>
            </a:endParaRP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slow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ions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have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time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for</a:t>
            </a:r>
            <a:endParaRPr lang="de-CH" sz="2000" b="1" dirty="0">
              <a:latin typeface="Calibri" panose="020F0502020204030204" pitchFamily="34" charset="0"/>
              <a:ea typeface="Source Sans Pro" panose="020B0503030403020204" pitchFamily="34" charset="0"/>
              <a:cs typeface="Segoe UI" pitchFamily="34" charset="0"/>
            </a:endParaRPr>
          </a:p>
          <a:p>
            <a:pPr marL="825660" lvl="1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physical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interaction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(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lasers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!)</a:t>
            </a:r>
          </a:p>
          <a:p>
            <a:pPr marL="825660" lvl="1" indent="-285750"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chemical</a:t>
            </a:r>
            <a:r>
              <a:rPr lang="de-CH" sz="2000" b="1" dirty="0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 </a:t>
            </a:r>
            <a:r>
              <a:rPr lang="de-CH" sz="2000" b="1" dirty="0" err="1">
                <a:latin typeface="Calibri" panose="020F0502020204030204" pitchFamily="34" charset="0"/>
                <a:ea typeface="Source Sans Pro" panose="020B0503030403020204" pitchFamily="34" charset="0"/>
                <a:cs typeface="Segoe UI" pitchFamily="34" charset="0"/>
              </a:rPr>
              <a:t>transformation</a:t>
            </a:r>
            <a:endParaRPr lang="de-CH" sz="2000" b="1" dirty="0">
              <a:latin typeface="Calibri" panose="020F0502020204030204" pitchFamily="34" charset="0"/>
              <a:ea typeface="Source Sans Pro" panose="020B0503030403020204" pitchFamily="34" charset="0"/>
              <a:cs typeface="Segoe UI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945796" y="5128068"/>
            <a:ext cx="863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isobars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6" name="Straight Connector 55"/>
          <p:cNvCxnSpPr/>
          <p:nvPr/>
        </p:nvCxnSpPr>
        <p:spPr>
          <a:xfrm flipH="1">
            <a:off x="7302734" y="3252728"/>
            <a:ext cx="2734882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2"/>
          <p:cNvCxnSpPr/>
          <p:nvPr/>
        </p:nvCxnSpPr>
        <p:spPr>
          <a:xfrm flipH="1">
            <a:off x="9327342" y="4800029"/>
            <a:ext cx="720080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3"/>
          <p:cNvCxnSpPr/>
          <p:nvPr/>
        </p:nvCxnSpPr>
        <p:spPr>
          <a:xfrm>
            <a:off x="10327070" y="3603514"/>
            <a:ext cx="0" cy="69246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5"/>
          <p:cNvCxnSpPr/>
          <p:nvPr/>
        </p:nvCxnSpPr>
        <p:spPr>
          <a:xfrm>
            <a:off x="7014702" y="2351758"/>
            <a:ext cx="0" cy="69246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16"/>
          <p:cNvSpPr/>
          <p:nvPr/>
        </p:nvSpPr>
        <p:spPr>
          <a:xfrm>
            <a:off x="7747078" y="2842415"/>
            <a:ext cx="1499872" cy="830997"/>
          </a:xfrm>
          <a:prstGeom prst="roundRect">
            <a:avLst/>
          </a:prstGeom>
          <a:solidFill>
            <a:srgbClr val="FFECA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Freeform 18"/>
          <p:cNvSpPr>
            <a:spLocks noChangeAspect="1"/>
          </p:cNvSpPr>
          <p:nvPr/>
        </p:nvSpPr>
        <p:spPr bwMode="auto">
          <a:xfrm rot="16200000">
            <a:off x="6870587" y="2854569"/>
            <a:ext cx="576263" cy="551954"/>
          </a:xfrm>
          <a:custGeom>
            <a:avLst/>
            <a:gdLst>
              <a:gd name="connsiteX0" fmla="*/ 316523 w 633046"/>
              <a:gd name="connsiteY0" fmla="*/ 656492 h 656492"/>
              <a:gd name="connsiteX1" fmla="*/ 0 w 633046"/>
              <a:gd name="connsiteY1" fmla="*/ 457200 h 656492"/>
              <a:gd name="connsiteX2" fmla="*/ 117231 w 633046"/>
              <a:gd name="connsiteY2" fmla="*/ 152400 h 656492"/>
              <a:gd name="connsiteX3" fmla="*/ 422031 w 633046"/>
              <a:gd name="connsiteY3" fmla="*/ 0 h 656492"/>
              <a:gd name="connsiteX4" fmla="*/ 633046 w 633046"/>
              <a:gd name="connsiteY4" fmla="*/ 363415 h 656492"/>
              <a:gd name="connsiteX5" fmla="*/ 316523 w 633046"/>
              <a:gd name="connsiteY5" fmla="*/ 656492 h 656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46" h="656492">
                <a:moveTo>
                  <a:pt x="316523" y="656492"/>
                </a:moveTo>
                <a:lnTo>
                  <a:pt x="0" y="457200"/>
                </a:lnTo>
                <a:lnTo>
                  <a:pt x="117231" y="152400"/>
                </a:lnTo>
                <a:lnTo>
                  <a:pt x="422031" y="0"/>
                </a:lnTo>
                <a:lnTo>
                  <a:pt x="633046" y="363415"/>
                </a:lnTo>
                <a:lnTo>
                  <a:pt x="316523" y="656492"/>
                </a:lnTo>
                <a:close/>
              </a:path>
            </a:pathLst>
          </a:custGeom>
          <a:solidFill>
            <a:srgbClr val="0192FF"/>
          </a:solidFill>
          <a:ln w="38100" cap="flat" cmpd="sng" algn="ctr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2" name="Block Arc 19"/>
          <p:cNvSpPr>
            <a:spLocks noChangeAspect="1"/>
          </p:cNvSpPr>
          <p:nvPr/>
        </p:nvSpPr>
        <p:spPr bwMode="auto">
          <a:xfrm rot="5400000">
            <a:off x="9117978" y="3541141"/>
            <a:ext cx="1514512" cy="1440000"/>
          </a:xfrm>
          <a:prstGeom prst="blockArc">
            <a:avLst>
              <a:gd name="adj1" fmla="val 16202931"/>
              <a:gd name="adj2" fmla="val 21597910"/>
              <a:gd name="adj3" fmla="val 30577"/>
            </a:avLst>
          </a:prstGeom>
          <a:solidFill>
            <a:srgbClr val="FFC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Block Arc 21"/>
          <p:cNvSpPr/>
          <p:nvPr/>
        </p:nvSpPr>
        <p:spPr>
          <a:xfrm rot="16200000">
            <a:off x="9318311" y="4597160"/>
            <a:ext cx="324036" cy="405738"/>
          </a:xfrm>
          <a:prstGeom prst="blockArc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4" name="Equal 22"/>
          <p:cNvSpPr/>
          <p:nvPr/>
        </p:nvSpPr>
        <p:spPr>
          <a:xfrm>
            <a:off x="7309524" y="1978441"/>
            <a:ext cx="2016224" cy="360040"/>
          </a:xfrm>
          <a:prstGeom prst="mathEqual">
            <a:avLst/>
          </a:prstGeom>
          <a:solidFill>
            <a:srgbClr val="FFC000"/>
          </a:solidFill>
          <a:ln>
            <a:solidFill>
              <a:srgbClr val="FFEC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5" name="Freeform 23"/>
          <p:cNvSpPr>
            <a:spLocks noChangeAspect="1"/>
          </p:cNvSpPr>
          <p:nvPr/>
        </p:nvSpPr>
        <p:spPr bwMode="auto">
          <a:xfrm rot="5400000">
            <a:off x="9772368" y="3020596"/>
            <a:ext cx="751711" cy="720000"/>
          </a:xfrm>
          <a:custGeom>
            <a:avLst/>
            <a:gdLst>
              <a:gd name="connsiteX0" fmla="*/ 316523 w 633046"/>
              <a:gd name="connsiteY0" fmla="*/ 656492 h 656492"/>
              <a:gd name="connsiteX1" fmla="*/ 0 w 633046"/>
              <a:gd name="connsiteY1" fmla="*/ 457200 h 656492"/>
              <a:gd name="connsiteX2" fmla="*/ 117231 w 633046"/>
              <a:gd name="connsiteY2" fmla="*/ 152400 h 656492"/>
              <a:gd name="connsiteX3" fmla="*/ 422031 w 633046"/>
              <a:gd name="connsiteY3" fmla="*/ 0 h 656492"/>
              <a:gd name="connsiteX4" fmla="*/ 633046 w 633046"/>
              <a:gd name="connsiteY4" fmla="*/ 363415 h 656492"/>
              <a:gd name="connsiteX5" fmla="*/ 316523 w 633046"/>
              <a:gd name="connsiteY5" fmla="*/ 656492 h 656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46" h="656492">
                <a:moveTo>
                  <a:pt x="316523" y="656492"/>
                </a:moveTo>
                <a:lnTo>
                  <a:pt x="0" y="457200"/>
                </a:lnTo>
                <a:lnTo>
                  <a:pt x="117231" y="152400"/>
                </a:lnTo>
                <a:lnTo>
                  <a:pt x="422031" y="0"/>
                </a:lnTo>
                <a:lnTo>
                  <a:pt x="633046" y="363415"/>
                </a:lnTo>
                <a:lnTo>
                  <a:pt x="316523" y="656492"/>
                </a:lnTo>
                <a:close/>
              </a:path>
            </a:pathLst>
          </a:custGeom>
          <a:solidFill>
            <a:srgbClr val="0192FF"/>
          </a:solidFill>
          <a:ln w="38100" cap="flat" cmpd="sng" algn="ctr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9694049" y="1079965"/>
            <a:ext cx="1157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err="1">
                <a:solidFill>
                  <a:srgbClr val="FF00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ion</a:t>
            </a:r>
            <a:r>
              <a:rPr lang="de-AT" sz="1800" dirty="0">
                <a:solidFill>
                  <a:srgbClr val="FF00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sz="1800" dirty="0" err="1">
                <a:solidFill>
                  <a:srgbClr val="FF00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source</a:t>
            </a:r>
            <a:endParaRPr lang="en-GB" sz="1800" dirty="0">
              <a:solidFill>
                <a:srgbClr val="FF0000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7819086" y="2842415"/>
            <a:ext cx="133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600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electrostatic</a:t>
            </a:r>
            <a:r>
              <a:rPr lang="de-AT" sz="1600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sz="1600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acceleration</a:t>
            </a:r>
            <a:r>
              <a:rPr lang="de-AT" sz="1600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&amp; </a:t>
            </a:r>
            <a:r>
              <a:rPr lang="de-AT" sz="1600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stripping</a:t>
            </a:r>
            <a:endParaRPr lang="en-GB" sz="1600" dirty="0">
              <a:solidFill>
                <a:srgbClr val="D09E00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9683197" y="2259407"/>
            <a:ext cx="1560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800" dirty="0" err="1">
                <a:solidFill>
                  <a:srgbClr val="0192FF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magnetic</a:t>
            </a:r>
            <a:r>
              <a:rPr lang="de-AT" sz="1800" dirty="0">
                <a:solidFill>
                  <a:srgbClr val="0192FF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sz="1800" dirty="0" err="1">
                <a:solidFill>
                  <a:srgbClr val="0192FF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separation</a:t>
            </a:r>
            <a:endParaRPr lang="en-GB" sz="1800" dirty="0">
              <a:solidFill>
                <a:srgbClr val="0192FF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9" name="Straight Connector 47"/>
          <p:cNvCxnSpPr/>
          <p:nvPr/>
        </p:nvCxnSpPr>
        <p:spPr>
          <a:xfrm>
            <a:off x="9529315" y="1449948"/>
            <a:ext cx="0" cy="69246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48"/>
          <p:cNvSpPr>
            <a:spLocks noChangeAspect="1"/>
          </p:cNvSpPr>
          <p:nvPr/>
        </p:nvSpPr>
        <p:spPr bwMode="auto">
          <a:xfrm rot="10800000">
            <a:off x="9174745" y="1775693"/>
            <a:ext cx="576263" cy="551955"/>
          </a:xfrm>
          <a:custGeom>
            <a:avLst/>
            <a:gdLst>
              <a:gd name="connsiteX0" fmla="*/ 316523 w 633046"/>
              <a:gd name="connsiteY0" fmla="*/ 656492 h 656492"/>
              <a:gd name="connsiteX1" fmla="*/ 0 w 633046"/>
              <a:gd name="connsiteY1" fmla="*/ 457200 h 656492"/>
              <a:gd name="connsiteX2" fmla="*/ 117231 w 633046"/>
              <a:gd name="connsiteY2" fmla="*/ 152400 h 656492"/>
              <a:gd name="connsiteX3" fmla="*/ 422031 w 633046"/>
              <a:gd name="connsiteY3" fmla="*/ 0 h 656492"/>
              <a:gd name="connsiteX4" fmla="*/ 633046 w 633046"/>
              <a:gd name="connsiteY4" fmla="*/ 363415 h 656492"/>
              <a:gd name="connsiteX5" fmla="*/ 316523 w 633046"/>
              <a:gd name="connsiteY5" fmla="*/ 656492 h 656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46" h="656492">
                <a:moveTo>
                  <a:pt x="316523" y="656492"/>
                </a:moveTo>
                <a:lnTo>
                  <a:pt x="0" y="457200"/>
                </a:lnTo>
                <a:lnTo>
                  <a:pt x="117231" y="152400"/>
                </a:lnTo>
                <a:lnTo>
                  <a:pt x="422031" y="0"/>
                </a:lnTo>
                <a:lnTo>
                  <a:pt x="633046" y="363415"/>
                </a:lnTo>
                <a:lnTo>
                  <a:pt x="316523" y="656492"/>
                </a:lnTo>
                <a:close/>
              </a:path>
            </a:pathLst>
          </a:custGeom>
          <a:solidFill>
            <a:srgbClr val="0192FF"/>
          </a:solidFill>
          <a:ln w="38100" cap="flat" cmpd="sng" algn="ctr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Teardrop 49"/>
          <p:cNvSpPr/>
          <p:nvPr/>
        </p:nvSpPr>
        <p:spPr>
          <a:xfrm rot="8108795">
            <a:off x="9349295" y="1016812"/>
            <a:ext cx="360040" cy="373195"/>
          </a:xfrm>
          <a:prstGeom prst="teardro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22" name="Straight Connector 52"/>
          <p:cNvCxnSpPr/>
          <p:nvPr/>
        </p:nvCxnSpPr>
        <p:spPr>
          <a:xfrm flipH="1">
            <a:off x="7158718" y="2158253"/>
            <a:ext cx="2088232" cy="20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Block Arc 51"/>
          <p:cNvSpPr>
            <a:spLocks noChangeAspect="1"/>
          </p:cNvSpPr>
          <p:nvPr/>
        </p:nvSpPr>
        <p:spPr bwMode="auto">
          <a:xfrm rot="16200000">
            <a:off x="6848092" y="2009813"/>
            <a:ext cx="918519" cy="873328"/>
          </a:xfrm>
          <a:prstGeom prst="blockArc">
            <a:avLst>
              <a:gd name="adj1" fmla="val 16202931"/>
              <a:gd name="adj2" fmla="val 21597910"/>
              <a:gd name="adj3" fmla="val 30577"/>
            </a:avLst>
          </a:prstGeom>
          <a:solidFill>
            <a:srgbClr val="FFC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4" name="TextBox 54"/>
          <p:cNvSpPr txBox="1"/>
          <p:nvPr/>
        </p:nvSpPr>
        <p:spPr>
          <a:xfrm>
            <a:off x="7302734" y="1214674"/>
            <a:ext cx="193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600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electrostatic</a:t>
            </a:r>
            <a:r>
              <a:rPr lang="de-AT" sz="1600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br>
              <a:rPr lang="de-AT" sz="1600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</a:br>
            <a:r>
              <a:rPr lang="de-AT" sz="1600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&amp; </a:t>
            </a:r>
            <a:r>
              <a:rPr lang="de-AT" sz="1600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mechanic</a:t>
            </a:r>
            <a:r>
              <a:rPr lang="de-AT" sz="1600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sz="1600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deceleration</a:t>
            </a:r>
            <a:endParaRPr lang="en-GB" sz="1600" dirty="0">
              <a:solidFill>
                <a:srgbClr val="D09E00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5" name="Teardrop 69"/>
          <p:cNvSpPr/>
          <p:nvPr/>
        </p:nvSpPr>
        <p:spPr>
          <a:xfrm rot="8108795">
            <a:off x="6834682" y="1918622"/>
            <a:ext cx="360040" cy="373195"/>
          </a:xfrm>
          <a:prstGeom prst="teardrop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6" name="Block Arc 70"/>
          <p:cNvSpPr/>
          <p:nvPr/>
        </p:nvSpPr>
        <p:spPr>
          <a:xfrm rot="16200000">
            <a:off x="9318311" y="4597160"/>
            <a:ext cx="324036" cy="405738"/>
          </a:xfrm>
          <a:prstGeom prst="blockArc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7" name="TextBox 72"/>
          <p:cNvSpPr txBox="1"/>
          <p:nvPr/>
        </p:nvSpPr>
        <p:spPr>
          <a:xfrm>
            <a:off x="7160140" y="1954850"/>
            <a:ext cx="1157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err="1">
                <a:solidFill>
                  <a:srgbClr val="FF00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ion</a:t>
            </a:r>
            <a:r>
              <a:rPr lang="de-AT" sz="1800" dirty="0">
                <a:solidFill>
                  <a:srgbClr val="FF00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sz="1800" dirty="0" err="1">
                <a:solidFill>
                  <a:srgbClr val="FF00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source</a:t>
            </a:r>
            <a:endParaRPr lang="en-GB" sz="1800" dirty="0">
              <a:solidFill>
                <a:srgbClr val="FF0000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8" name="TextBox 73"/>
          <p:cNvSpPr txBox="1"/>
          <p:nvPr/>
        </p:nvSpPr>
        <p:spPr>
          <a:xfrm>
            <a:off x="7575469" y="4568176"/>
            <a:ext cx="1953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 </a:t>
            </a:r>
            <a:r>
              <a:rPr lang="de-AT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ion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detection</a:t>
            </a:r>
            <a:br>
              <a:rPr lang="de-AT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</a:b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&amp; </a:t>
            </a:r>
            <a:r>
              <a:rPr lang="de-AT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identification</a:t>
            </a:r>
            <a:r>
              <a:rPr lang="de-DE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     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9" name="TextBox 74"/>
          <p:cNvSpPr txBox="1"/>
          <p:nvPr/>
        </p:nvSpPr>
        <p:spPr>
          <a:xfrm>
            <a:off x="6582654" y="3401625"/>
            <a:ext cx="1560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800" dirty="0" err="1">
                <a:solidFill>
                  <a:srgbClr val="0192FF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magnetic</a:t>
            </a:r>
            <a:r>
              <a:rPr lang="de-AT" sz="1800" dirty="0">
                <a:solidFill>
                  <a:srgbClr val="0192FF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</a:t>
            </a:r>
            <a:r>
              <a:rPr lang="de-AT" sz="1800" dirty="0" err="1">
                <a:solidFill>
                  <a:srgbClr val="0192FF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separation</a:t>
            </a:r>
            <a:endParaRPr lang="en-GB" sz="1800" dirty="0">
              <a:solidFill>
                <a:srgbClr val="0192FF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0" name="TextBox 75"/>
          <p:cNvSpPr txBox="1"/>
          <p:nvPr/>
        </p:nvSpPr>
        <p:spPr>
          <a:xfrm>
            <a:off x="8770977" y="3858987"/>
            <a:ext cx="1377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electrostatic</a:t>
            </a:r>
            <a:r>
              <a:rPr lang="de-AT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  </a:t>
            </a:r>
            <a:br>
              <a:rPr lang="de-AT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</a:br>
            <a:r>
              <a:rPr lang="de-AT" dirty="0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  </a:t>
            </a:r>
            <a:r>
              <a:rPr lang="de-AT" dirty="0" err="1">
                <a:solidFill>
                  <a:srgbClr val="D09E00"/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separation</a:t>
            </a:r>
            <a:endParaRPr lang="en-GB" dirty="0">
              <a:solidFill>
                <a:srgbClr val="D09E00"/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7945794" y="5130932"/>
            <a:ext cx="938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isobars</a:t>
            </a:r>
            <a:r>
              <a:rPr lang="de-DE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</a:rPr>
              <a:t>!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I</a:t>
            </a:r>
            <a:r>
              <a:rPr lang="en-US" sz="2800" dirty="0">
                <a:solidFill>
                  <a:srgbClr val="0066FF"/>
                </a:solidFill>
                <a:latin typeface="Calibri" pitchFamily="34" charset="0"/>
              </a:rPr>
              <a:t>on </a:t>
            </a:r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</a:t>
            </a:r>
            <a:r>
              <a:rPr lang="en-US" sz="2800" dirty="0">
                <a:solidFill>
                  <a:srgbClr val="0066FF"/>
                </a:solidFill>
                <a:latin typeface="Calibri" pitchFamily="34" charset="0"/>
              </a:rPr>
              <a:t>aser </a:t>
            </a:r>
            <a:r>
              <a:rPr lang="en-US" sz="2800" b="1" dirty="0" err="1">
                <a:solidFill>
                  <a:srgbClr val="0066FF"/>
                </a:solidFill>
                <a:latin typeface="Calibri" pitchFamily="34" charset="0"/>
              </a:rPr>
              <a:t>I</a:t>
            </a:r>
            <a:r>
              <a:rPr lang="en-US" sz="2800" dirty="0" err="1">
                <a:solidFill>
                  <a:srgbClr val="0066FF"/>
                </a:solidFill>
                <a:latin typeface="Calibri" pitchFamily="34" charset="0"/>
              </a:rPr>
              <a:t>nter</a:t>
            </a:r>
            <a:r>
              <a:rPr lang="en-US" sz="2800" b="1" dirty="0" err="1">
                <a:solidFill>
                  <a:srgbClr val="0066FF"/>
                </a:solidFill>
                <a:latin typeface="Calibri" pitchFamily="34" charset="0"/>
              </a:rPr>
              <a:t>A</a:t>
            </a:r>
            <a:r>
              <a:rPr lang="en-US" sz="2800" dirty="0" err="1">
                <a:solidFill>
                  <a:srgbClr val="0066FF"/>
                </a:solidFill>
                <a:latin typeface="Calibri" pitchFamily="34" charset="0"/>
              </a:rPr>
              <a:t>ction</a:t>
            </a:r>
            <a:r>
              <a:rPr lang="en-US" sz="2800" dirty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M</a:t>
            </a:r>
            <a:r>
              <a:rPr lang="en-US" sz="2800" dirty="0">
                <a:solidFill>
                  <a:srgbClr val="0066FF"/>
                </a:solidFill>
                <a:latin typeface="Calibri" pitchFamily="34" charset="0"/>
              </a:rPr>
              <a:t>ass </a:t>
            </a:r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S</a:t>
            </a:r>
            <a:r>
              <a:rPr lang="en-US" sz="2800" dirty="0">
                <a:solidFill>
                  <a:srgbClr val="0066FF"/>
                </a:solidFill>
                <a:latin typeface="Calibri" pitchFamily="34" charset="0"/>
              </a:rPr>
              <a:t>pectrometry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36" name="Picture 3" descr="D:\Martschini\Poster,Vortraege,Konferenzen,Reisen\VERA-Führungen\Las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222" y="1462659"/>
            <a:ext cx="861524" cy="86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3" name="Gerade Verbindung mit Pfeil 422"/>
          <p:cNvCxnSpPr/>
          <p:nvPr/>
        </p:nvCxnSpPr>
        <p:spPr>
          <a:xfrm flipH="1">
            <a:off x="6476506" y="2158461"/>
            <a:ext cx="3682260" cy="0"/>
          </a:xfrm>
          <a:prstGeom prst="straightConnector1">
            <a:avLst/>
          </a:prstGeom>
          <a:ln w="44450">
            <a:solidFill>
              <a:srgbClr val="6CE43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4" name="Rechteck 423"/>
          <p:cNvSpPr/>
          <p:nvPr/>
        </p:nvSpPr>
        <p:spPr>
          <a:xfrm>
            <a:off x="156188" y="1200518"/>
            <a:ext cx="6540953" cy="383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25" name="Rechteck 424"/>
          <p:cNvSpPr/>
          <p:nvPr/>
        </p:nvSpPr>
        <p:spPr>
          <a:xfrm>
            <a:off x="144525" y="1583904"/>
            <a:ext cx="5145975" cy="1114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37" name="Group 431"/>
          <p:cNvGrpSpPr>
            <a:grpSpLocks/>
          </p:cNvGrpSpPr>
          <p:nvPr/>
        </p:nvGrpSpPr>
        <p:grpSpPr bwMode="auto">
          <a:xfrm>
            <a:off x="255373" y="3293871"/>
            <a:ext cx="4464050" cy="2808287"/>
            <a:chOff x="6282" y="2478"/>
            <a:chExt cx="2813" cy="1769"/>
          </a:xfrm>
        </p:grpSpPr>
        <p:sp>
          <p:nvSpPr>
            <p:cNvPr id="38" name="Rectangle 49"/>
            <p:cNvSpPr>
              <a:spLocks noChangeArrowheads="1"/>
            </p:cNvSpPr>
            <p:nvPr/>
          </p:nvSpPr>
          <p:spPr bwMode="auto">
            <a:xfrm>
              <a:off x="7467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" name="Rectangle 50"/>
            <p:cNvSpPr>
              <a:spLocks noChangeArrowheads="1"/>
            </p:cNvSpPr>
            <p:nvPr/>
          </p:nvSpPr>
          <p:spPr bwMode="auto">
            <a:xfrm>
              <a:off x="7531" y="272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0" name="Rectangle 51"/>
            <p:cNvSpPr>
              <a:spLocks noChangeArrowheads="1"/>
            </p:cNvSpPr>
            <p:nvPr/>
          </p:nvSpPr>
          <p:spPr bwMode="auto">
            <a:xfrm>
              <a:off x="7594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1" name="Rectangle 52"/>
            <p:cNvSpPr>
              <a:spLocks noChangeArrowheads="1"/>
            </p:cNvSpPr>
            <p:nvPr/>
          </p:nvSpPr>
          <p:spPr bwMode="auto">
            <a:xfrm>
              <a:off x="7658" y="272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2" name="Rectangle 53"/>
            <p:cNvSpPr>
              <a:spLocks noChangeArrowheads="1"/>
            </p:cNvSpPr>
            <p:nvPr/>
          </p:nvSpPr>
          <p:spPr bwMode="auto">
            <a:xfrm>
              <a:off x="7720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3" name="Rectangle 54"/>
            <p:cNvSpPr>
              <a:spLocks noChangeArrowheads="1"/>
            </p:cNvSpPr>
            <p:nvPr/>
          </p:nvSpPr>
          <p:spPr bwMode="auto">
            <a:xfrm>
              <a:off x="7784" y="272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4" name="Rectangle 55"/>
            <p:cNvSpPr>
              <a:spLocks noChangeArrowheads="1"/>
            </p:cNvSpPr>
            <p:nvPr/>
          </p:nvSpPr>
          <p:spPr bwMode="auto">
            <a:xfrm>
              <a:off x="7847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5" name="Rectangle 56"/>
            <p:cNvSpPr>
              <a:spLocks noChangeArrowheads="1"/>
            </p:cNvSpPr>
            <p:nvPr/>
          </p:nvSpPr>
          <p:spPr bwMode="auto">
            <a:xfrm>
              <a:off x="7911" y="272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6" name="Rectangle 57"/>
            <p:cNvSpPr>
              <a:spLocks noChangeArrowheads="1"/>
            </p:cNvSpPr>
            <p:nvPr/>
          </p:nvSpPr>
          <p:spPr bwMode="auto">
            <a:xfrm>
              <a:off x="8038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7" name="Rectangle 58"/>
            <p:cNvSpPr>
              <a:spLocks noChangeArrowheads="1"/>
            </p:cNvSpPr>
            <p:nvPr/>
          </p:nvSpPr>
          <p:spPr bwMode="auto">
            <a:xfrm>
              <a:off x="8102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8" name="Rectangle 59"/>
            <p:cNvSpPr>
              <a:spLocks noChangeArrowheads="1"/>
            </p:cNvSpPr>
            <p:nvPr/>
          </p:nvSpPr>
          <p:spPr bwMode="auto">
            <a:xfrm>
              <a:off x="8166" y="272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9" name="Rectangle 60"/>
            <p:cNvSpPr>
              <a:spLocks noChangeArrowheads="1"/>
            </p:cNvSpPr>
            <p:nvPr/>
          </p:nvSpPr>
          <p:spPr bwMode="auto">
            <a:xfrm>
              <a:off x="8227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0" name="Rectangle 61"/>
            <p:cNvSpPr>
              <a:spLocks noChangeArrowheads="1"/>
            </p:cNvSpPr>
            <p:nvPr/>
          </p:nvSpPr>
          <p:spPr bwMode="auto">
            <a:xfrm>
              <a:off x="8291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1" name="Rectangle 62"/>
            <p:cNvSpPr>
              <a:spLocks noChangeArrowheads="1"/>
            </p:cNvSpPr>
            <p:nvPr/>
          </p:nvSpPr>
          <p:spPr bwMode="auto">
            <a:xfrm>
              <a:off x="8355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2" name="Rectangle 63"/>
            <p:cNvSpPr>
              <a:spLocks noChangeArrowheads="1"/>
            </p:cNvSpPr>
            <p:nvPr/>
          </p:nvSpPr>
          <p:spPr bwMode="auto">
            <a:xfrm>
              <a:off x="8419" y="272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3" name="Rectangle 64"/>
            <p:cNvSpPr>
              <a:spLocks noChangeArrowheads="1"/>
            </p:cNvSpPr>
            <p:nvPr/>
          </p:nvSpPr>
          <p:spPr bwMode="auto">
            <a:xfrm>
              <a:off x="8481" y="272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4" name="Rectangle 65"/>
            <p:cNvSpPr>
              <a:spLocks noChangeArrowheads="1"/>
            </p:cNvSpPr>
            <p:nvPr/>
          </p:nvSpPr>
          <p:spPr bwMode="auto">
            <a:xfrm>
              <a:off x="8545" y="2721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5" name="Rectangle 66"/>
            <p:cNvSpPr>
              <a:spLocks noChangeArrowheads="1"/>
            </p:cNvSpPr>
            <p:nvPr/>
          </p:nvSpPr>
          <p:spPr bwMode="auto">
            <a:xfrm>
              <a:off x="8608" y="272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6" name="Rectangle 67"/>
            <p:cNvSpPr>
              <a:spLocks noChangeArrowheads="1"/>
            </p:cNvSpPr>
            <p:nvPr/>
          </p:nvSpPr>
          <p:spPr bwMode="auto">
            <a:xfrm>
              <a:off x="8672" y="2721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7" name="Rectangle 68"/>
            <p:cNvSpPr>
              <a:spLocks noChangeArrowheads="1"/>
            </p:cNvSpPr>
            <p:nvPr/>
          </p:nvSpPr>
          <p:spPr bwMode="auto">
            <a:xfrm>
              <a:off x="7530" y="263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8" name="Rectangle 69"/>
            <p:cNvSpPr>
              <a:spLocks noChangeArrowheads="1"/>
            </p:cNvSpPr>
            <p:nvPr/>
          </p:nvSpPr>
          <p:spPr bwMode="auto">
            <a:xfrm>
              <a:off x="7594" y="263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59" name="Rectangle 70"/>
            <p:cNvSpPr>
              <a:spLocks noChangeArrowheads="1"/>
            </p:cNvSpPr>
            <p:nvPr/>
          </p:nvSpPr>
          <p:spPr bwMode="auto">
            <a:xfrm>
              <a:off x="7657" y="263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0" name="Rectangle 71"/>
            <p:cNvSpPr>
              <a:spLocks noChangeArrowheads="1"/>
            </p:cNvSpPr>
            <p:nvPr/>
          </p:nvSpPr>
          <p:spPr bwMode="auto">
            <a:xfrm>
              <a:off x="7721" y="263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1" name="Rectangle 72"/>
            <p:cNvSpPr>
              <a:spLocks noChangeArrowheads="1"/>
            </p:cNvSpPr>
            <p:nvPr/>
          </p:nvSpPr>
          <p:spPr bwMode="auto">
            <a:xfrm>
              <a:off x="7783" y="263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2" name="Rectangle 73"/>
            <p:cNvSpPr>
              <a:spLocks noChangeArrowheads="1"/>
            </p:cNvSpPr>
            <p:nvPr/>
          </p:nvSpPr>
          <p:spPr bwMode="auto">
            <a:xfrm>
              <a:off x="7847" y="263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3" name="Rectangle 74"/>
            <p:cNvSpPr>
              <a:spLocks noChangeArrowheads="1"/>
            </p:cNvSpPr>
            <p:nvPr/>
          </p:nvSpPr>
          <p:spPr bwMode="auto">
            <a:xfrm>
              <a:off x="7974" y="263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4" name="Rectangle 75"/>
            <p:cNvSpPr>
              <a:spLocks noChangeArrowheads="1"/>
            </p:cNvSpPr>
            <p:nvPr/>
          </p:nvSpPr>
          <p:spPr bwMode="auto">
            <a:xfrm>
              <a:off x="8038" y="263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5" name="Rectangle 76"/>
            <p:cNvSpPr>
              <a:spLocks noChangeArrowheads="1"/>
            </p:cNvSpPr>
            <p:nvPr/>
          </p:nvSpPr>
          <p:spPr bwMode="auto">
            <a:xfrm>
              <a:off x="8102" y="263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6" name="Rectangle 77"/>
            <p:cNvSpPr>
              <a:spLocks noChangeArrowheads="1"/>
            </p:cNvSpPr>
            <p:nvPr/>
          </p:nvSpPr>
          <p:spPr bwMode="auto">
            <a:xfrm>
              <a:off x="8165" y="263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7" name="Rectangle 78"/>
            <p:cNvSpPr>
              <a:spLocks noChangeArrowheads="1"/>
            </p:cNvSpPr>
            <p:nvPr/>
          </p:nvSpPr>
          <p:spPr bwMode="auto">
            <a:xfrm>
              <a:off x="8229" y="2639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8" name="Rectangle 79"/>
            <p:cNvSpPr>
              <a:spLocks noChangeArrowheads="1"/>
            </p:cNvSpPr>
            <p:nvPr/>
          </p:nvSpPr>
          <p:spPr bwMode="auto">
            <a:xfrm>
              <a:off x="8291" y="263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69" name="Rectangle 80"/>
            <p:cNvSpPr>
              <a:spLocks noChangeArrowheads="1"/>
            </p:cNvSpPr>
            <p:nvPr/>
          </p:nvSpPr>
          <p:spPr bwMode="auto">
            <a:xfrm>
              <a:off x="8355" y="263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0" name="Rectangle 81"/>
            <p:cNvSpPr>
              <a:spLocks noChangeArrowheads="1"/>
            </p:cNvSpPr>
            <p:nvPr/>
          </p:nvSpPr>
          <p:spPr bwMode="auto">
            <a:xfrm>
              <a:off x="8482" y="263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1" name="Rectangle 82"/>
            <p:cNvSpPr>
              <a:spLocks noChangeArrowheads="1"/>
            </p:cNvSpPr>
            <p:nvPr/>
          </p:nvSpPr>
          <p:spPr bwMode="auto">
            <a:xfrm>
              <a:off x="8544" y="263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2" name="Rectangle 83"/>
            <p:cNvSpPr>
              <a:spLocks noChangeArrowheads="1"/>
            </p:cNvSpPr>
            <p:nvPr/>
          </p:nvSpPr>
          <p:spPr bwMode="auto">
            <a:xfrm>
              <a:off x="8608" y="263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3" name="Rectangle 84"/>
            <p:cNvSpPr>
              <a:spLocks noChangeArrowheads="1"/>
            </p:cNvSpPr>
            <p:nvPr/>
          </p:nvSpPr>
          <p:spPr bwMode="auto">
            <a:xfrm>
              <a:off x="8671" y="263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4" name="Rectangle 85"/>
            <p:cNvSpPr>
              <a:spLocks noChangeArrowheads="1"/>
            </p:cNvSpPr>
            <p:nvPr/>
          </p:nvSpPr>
          <p:spPr bwMode="auto">
            <a:xfrm>
              <a:off x="8735" y="263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5" name="Rectangle 86"/>
            <p:cNvSpPr>
              <a:spLocks noChangeArrowheads="1"/>
            </p:cNvSpPr>
            <p:nvPr/>
          </p:nvSpPr>
          <p:spPr bwMode="auto">
            <a:xfrm>
              <a:off x="8797" y="263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6" name="Rectangle 87"/>
            <p:cNvSpPr>
              <a:spLocks noChangeArrowheads="1"/>
            </p:cNvSpPr>
            <p:nvPr/>
          </p:nvSpPr>
          <p:spPr bwMode="auto">
            <a:xfrm>
              <a:off x="7593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7" name="Rectangle 88"/>
            <p:cNvSpPr>
              <a:spLocks noChangeArrowheads="1"/>
            </p:cNvSpPr>
            <p:nvPr/>
          </p:nvSpPr>
          <p:spPr bwMode="auto">
            <a:xfrm>
              <a:off x="7657" y="25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8" name="Rectangle 89"/>
            <p:cNvSpPr>
              <a:spLocks noChangeArrowheads="1"/>
            </p:cNvSpPr>
            <p:nvPr/>
          </p:nvSpPr>
          <p:spPr bwMode="auto">
            <a:xfrm>
              <a:off x="7720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79" name="Rectangle 90"/>
            <p:cNvSpPr>
              <a:spLocks noChangeArrowheads="1"/>
            </p:cNvSpPr>
            <p:nvPr/>
          </p:nvSpPr>
          <p:spPr bwMode="auto">
            <a:xfrm>
              <a:off x="7784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0" name="Rectangle 91"/>
            <p:cNvSpPr>
              <a:spLocks noChangeArrowheads="1"/>
            </p:cNvSpPr>
            <p:nvPr/>
          </p:nvSpPr>
          <p:spPr bwMode="auto">
            <a:xfrm>
              <a:off x="7910" y="25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1" name="Rectangle 92"/>
            <p:cNvSpPr>
              <a:spLocks noChangeArrowheads="1"/>
            </p:cNvSpPr>
            <p:nvPr/>
          </p:nvSpPr>
          <p:spPr bwMode="auto">
            <a:xfrm>
              <a:off x="7973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2" name="Rectangle 93"/>
            <p:cNvSpPr>
              <a:spLocks noChangeArrowheads="1"/>
            </p:cNvSpPr>
            <p:nvPr/>
          </p:nvSpPr>
          <p:spPr bwMode="auto">
            <a:xfrm>
              <a:off x="8037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3" name="Rectangle 94"/>
            <p:cNvSpPr>
              <a:spLocks noChangeArrowheads="1"/>
            </p:cNvSpPr>
            <p:nvPr/>
          </p:nvSpPr>
          <p:spPr bwMode="auto">
            <a:xfrm>
              <a:off x="8101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4" name="Rectangle 95"/>
            <p:cNvSpPr>
              <a:spLocks noChangeArrowheads="1"/>
            </p:cNvSpPr>
            <p:nvPr/>
          </p:nvSpPr>
          <p:spPr bwMode="auto">
            <a:xfrm>
              <a:off x="8165" y="25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5" name="Rectangle 96"/>
            <p:cNvSpPr>
              <a:spLocks noChangeArrowheads="1"/>
            </p:cNvSpPr>
            <p:nvPr/>
          </p:nvSpPr>
          <p:spPr bwMode="auto">
            <a:xfrm>
              <a:off x="8228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6" name="Rectangle 97"/>
            <p:cNvSpPr>
              <a:spLocks noChangeArrowheads="1"/>
            </p:cNvSpPr>
            <p:nvPr/>
          </p:nvSpPr>
          <p:spPr bwMode="auto">
            <a:xfrm>
              <a:off x="8292" y="2559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7" name="Rectangle 98"/>
            <p:cNvSpPr>
              <a:spLocks noChangeArrowheads="1"/>
            </p:cNvSpPr>
            <p:nvPr/>
          </p:nvSpPr>
          <p:spPr bwMode="auto">
            <a:xfrm>
              <a:off x="8354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8" name="Rectangle 99"/>
            <p:cNvSpPr>
              <a:spLocks noChangeArrowheads="1"/>
            </p:cNvSpPr>
            <p:nvPr/>
          </p:nvSpPr>
          <p:spPr bwMode="auto">
            <a:xfrm>
              <a:off x="8418" y="25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89" name="Rectangle 100"/>
            <p:cNvSpPr>
              <a:spLocks noChangeArrowheads="1"/>
            </p:cNvSpPr>
            <p:nvPr/>
          </p:nvSpPr>
          <p:spPr bwMode="auto">
            <a:xfrm>
              <a:off x="8481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0" name="Rectangle 101"/>
            <p:cNvSpPr>
              <a:spLocks noChangeArrowheads="1"/>
            </p:cNvSpPr>
            <p:nvPr/>
          </p:nvSpPr>
          <p:spPr bwMode="auto">
            <a:xfrm>
              <a:off x="8545" y="25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1" name="Rectangle 102"/>
            <p:cNvSpPr>
              <a:spLocks noChangeArrowheads="1"/>
            </p:cNvSpPr>
            <p:nvPr/>
          </p:nvSpPr>
          <p:spPr bwMode="auto">
            <a:xfrm>
              <a:off x="8607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2" name="Rectangle 103"/>
            <p:cNvSpPr>
              <a:spLocks noChangeArrowheads="1"/>
            </p:cNvSpPr>
            <p:nvPr/>
          </p:nvSpPr>
          <p:spPr bwMode="auto">
            <a:xfrm>
              <a:off x="8671" y="25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3" name="Rectangle 104"/>
            <p:cNvSpPr>
              <a:spLocks noChangeArrowheads="1"/>
            </p:cNvSpPr>
            <p:nvPr/>
          </p:nvSpPr>
          <p:spPr bwMode="auto">
            <a:xfrm>
              <a:off x="8734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4" name="Rectangle 105"/>
            <p:cNvSpPr>
              <a:spLocks noChangeArrowheads="1"/>
            </p:cNvSpPr>
            <p:nvPr/>
          </p:nvSpPr>
          <p:spPr bwMode="auto">
            <a:xfrm>
              <a:off x="8798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5" name="Rectangle 106"/>
            <p:cNvSpPr>
              <a:spLocks noChangeArrowheads="1"/>
            </p:cNvSpPr>
            <p:nvPr/>
          </p:nvSpPr>
          <p:spPr bwMode="auto">
            <a:xfrm>
              <a:off x="8860" y="25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6" name="Rectangle 107"/>
            <p:cNvSpPr>
              <a:spLocks noChangeArrowheads="1"/>
            </p:cNvSpPr>
            <p:nvPr/>
          </p:nvSpPr>
          <p:spPr bwMode="auto">
            <a:xfrm>
              <a:off x="7594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7" name="Rectangle 108"/>
            <p:cNvSpPr>
              <a:spLocks noChangeArrowheads="1"/>
            </p:cNvSpPr>
            <p:nvPr/>
          </p:nvSpPr>
          <p:spPr bwMode="auto">
            <a:xfrm>
              <a:off x="7658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8" name="Rectangle 109"/>
            <p:cNvSpPr>
              <a:spLocks noChangeArrowheads="1"/>
            </p:cNvSpPr>
            <p:nvPr/>
          </p:nvSpPr>
          <p:spPr bwMode="auto">
            <a:xfrm>
              <a:off x="7722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99" name="Rectangle 110"/>
            <p:cNvSpPr>
              <a:spLocks noChangeArrowheads="1"/>
            </p:cNvSpPr>
            <p:nvPr/>
          </p:nvSpPr>
          <p:spPr bwMode="auto">
            <a:xfrm>
              <a:off x="7848" y="2478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0" name="Rectangle 111"/>
            <p:cNvSpPr>
              <a:spLocks noChangeArrowheads="1"/>
            </p:cNvSpPr>
            <p:nvPr/>
          </p:nvSpPr>
          <p:spPr bwMode="auto">
            <a:xfrm>
              <a:off x="7911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1" name="Rectangle 112"/>
            <p:cNvSpPr>
              <a:spLocks noChangeArrowheads="1"/>
            </p:cNvSpPr>
            <p:nvPr/>
          </p:nvSpPr>
          <p:spPr bwMode="auto">
            <a:xfrm>
              <a:off x="7975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2" name="Rectangle 113"/>
            <p:cNvSpPr>
              <a:spLocks noChangeArrowheads="1"/>
            </p:cNvSpPr>
            <p:nvPr/>
          </p:nvSpPr>
          <p:spPr bwMode="auto">
            <a:xfrm>
              <a:off x="8039" y="2478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3" name="Rectangle 114"/>
            <p:cNvSpPr>
              <a:spLocks noChangeArrowheads="1"/>
            </p:cNvSpPr>
            <p:nvPr/>
          </p:nvSpPr>
          <p:spPr bwMode="auto">
            <a:xfrm>
              <a:off x="8102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4" name="Rectangle 115"/>
            <p:cNvSpPr>
              <a:spLocks noChangeArrowheads="1"/>
            </p:cNvSpPr>
            <p:nvPr/>
          </p:nvSpPr>
          <p:spPr bwMode="auto">
            <a:xfrm>
              <a:off x="8166" y="2478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5" name="Rectangle 116"/>
            <p:cNvSpPr>
              <a:spLocks noChangeArrowheads="1"/>
            </p:cNvSpPr>
            <p:nvPr/>
          </p:nvSpPr>
          <p:spPr bwMode="auto">
            <a:xfrm>
              <a:off x="8230" y="2478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6" name="Rectangle 117"/>
            <p:cNvSpPr>
              <a:spLocks noChangeArrowheads="1"/>
            </p:cNvSpPr>
            <p:nvPr/>
          </p:nvSpPr>
          <p:spPr bwMode="auto">
            <a:xfrm>
              <a:off x="8293" y="2478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7" name="Rectangle 118"/>
            <p:cNvSpPr>
              <a:spLocks noChangeArrowheads="1"/>
            </p:cNvSpPr>
            <p:nvPr/>
          </p:nvSpPr>
          <p:spPr bwMode="auto">
            <a:xfrm>
              <a:off x="8355" y="2478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8" name="Rectangle 119"/>
            <p:cNvSpPr>
              <a:spLocks noChangeArrowheads="1"/>
            </p:cNvSpPr>
            <p:nvPr/>
          </p:nvSpPr>
          <p:spPr bwMode="auto">
            <a:xfrm>
              <a:off x="8419" y="2478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09" name="Rectangle 120"/>
            <p:cNvSpPr>
              <a:spLocks noChangeArrowheads="1"/>
            </p:cNvSpPr>
            <p:nvPr/>
          </p:nvSpPr>
          <p:spPr bwMode="auto">
            <a:xfrm>
              <a:off x="8483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0" name="Rectangle 121"/>
            <p:cNvSpPr>
              <a:spLocks noChangeArrowheads="1"/>
            </p:cNvSpPr>
            <p:nvPr/>
          </p:nvSpPr>
          <p:spPr bwMode="auto">
            <a:xfrm>
              <a:off x="8547" y="2478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1" name="Rectangle 122"/>
            <p:cNvSpPr>
              <a:spLocks noChangeArrowheads="1"/>
            </p:cNvSpPr>
            <p:nvPr/>
          </p:nvSpPr>
          <p:spPr bwMode="auto">
            <a:xfrm>
              <a:off x="8608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2" name="Rectangle 123"/>
            <p:cNvSpPr>
              <a:spLocks noChangeArrowheads="1"/>
            </p:cNvSpPr>
            <p:nvPr/>
          </p:nvSpPr>
          <p:spPr bwMode="auto">
            <a:xfrm>
              <a:off x="8672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3" name="Rectangle 124"/>
            <p:cNvSpPr>
              <a:spLocks noChangeArrowheads="1"/>
            </p:cNvSpPr>
            <p:nvPr/>
          </p:nvSpPr>
          <p:spPr bwMode="auto">
            <a:xfrm>
              <a:off x="8736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4" name="Rectangle 125"/>
            <p:cNvSpPr>
              <a:spLocks noChangeArrowheads="1"/>
            </p:cNvSpPr>
            <p:nvPr/>
          </p:nvSpPr>
          <p:spPr bwMode="auto">
            <a:xfrm>
              <a:off x="8800" y="2478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5" name="Rectangle 126"/>
            <p:cNvSpPr>
              <a:spLocks noChangeArrowheads="1"/>
            </p:cNvSpPr>
            <p:nvPr/>
          </p:nvSpPr>
          <p:spPr bwMode="auto">
            <a:xfrm>
              <a:off x="8862" y="2478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6" name="Rectangle 127"/>
            <p:cNvSpPr>
              <a:spLocks noChangeArrowheads="1"/>
            </p:cNvSpPr>
            <p:nvPr/>
          </p:nvSpPr>
          <p:spPr bwMode="auto">
            <a:xfrm>
              <a:off x="8925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7" name="Rectangle 128"/>
            <p:cNvSpPr>
              <a:spLocks noChangeArrowheads="1"/>
            </p:cNvSpPr>
            <p:nvPr/>
          </p:nvSpPr>
          <p:spPr bwMode="auto">
            <a:xfrm>
              <a:off x="8989" y="2478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8" name="Rectangle 129"/>
            <p:cNvSpPr>
              <a:spLocks noChangeArrowheads="1"/>
            </p:cNvSpPr>
            <p:nvPr/>
          </p:nvSpPr>
          <p:spPr bwMode="auto">
            <a:xfrm>
              <a:off x="7468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19" name="Rectangle 130"/>
            <p:cNvSpPr>
              <a:spLocks noChangeArrowheads="1"/>
            </p:cNvSpPr>
            <p:nvPr/>
          </p:nvSpPr>
          <p:spPr bwMode="auto">
            <a:xfrm>
              <a:off x="7532" y="280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0" name="Rectangle 131"/>
            <p:cNvSpPr>
              <a:spLocks noChangeArrowheads="1"/>
            </p:cNvSpPr>
            <p:nvPr/>
          </p:nvSpPr>
          <p:spPr bwMode="auto">
            <a:xfrm>
              <a:off x="7595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1" name="Rectangle 132"/>
            <p:cNvSpPr>
              <a:spLocks noChangeArrowheads="1"/>
            </p:cNvSpPr>
            <p:nvPr/>
          </p:nvSpPr>
          <p:spPr bwMode="auto">
            <a:xfrm>
              <a:off x="7659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2" name="Rectangle 133"/>
            <p:cNvSpPr>
              <a:spLocks noChangeArrowheads="1"/>
            </p:cNvSpPr>
            <p:nvPr/>
          </p:nvSpPr>
          <p:spPr bwMode="auto">
            <a:xfrm>
              <a:off x="7721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3" name="Rectangle 134"/>
            <p:cNvSpPr>
              <a:spLocks noChangeArrowheads="1"/>
            </p:cNvSpPr>
            <p:nvPr/>
          </p:nvSpPr>
          <p:spPr bwMode="auto">
            <a:xfrm>
              <a:off x="7785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4" name="Rectangle 135"/>
            <p:cNvSpPr>
              <a:spLocks noChangeArrowheads="1"/>
            </p:cNvSpPr>
            <p:nvPr/>
          </p:nvSpPr>
          <p:spPr bwMode="auto">
            <a:xfrm>
              <a:off x="7849" y="280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5" name="Rectangle 136"/>
            <p:cNvSpPr>
              <a:spLocks noChangeArrowheads="1"/>
            </p:cNvSpPr>
            <p:nvPr/>
          </p:nvSpPr>
          <p:spPr bwMode="auto">
            <a:xfrm>
              <a:off x="7912" y="280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6" name="Rectangle 137"/>
            <p:cNvSpPr>
              <a:spLocks noChangeArrowheads="1"/>
            </p:cNvSpPr>
            <p:nvPr/>
          </p:nvSpPr>
          <p:spPr bwMode="auto">
            <a:xfrm>
              <a:off x="7976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7" name="Rectangle 138"/>
            <p:cNvSpPr>
              <a:spLocks noChangeArrowheads="1"/>
            </p:cNvSpPr>
            <p:nvPr/>
          </p:nvSpPr>
          <p:spPr bwMode="auto">
            <a:xfrm>
              <a:off x="8103" y="280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8" name="Rectangle 139"/>
            <p:cNvSpPr>
              <a:spLocks noChangeArrowheads="1"/>
            </p:cNvSpPr>
            <p:nvPr/>
          </p:nvSpPr>
          <p:spPr bwMode="auto">
            <a:xfrm>
              <a:off x="8167" y="280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29" name="Rectangle 140"/>
            <p:cNvSpPr>
              <a:spLocks noChangeArrowheads="1"/>
            </p:cNvSpPr>
            <p:nvPr/>
          </p:nvSpPr>
          <p:spPr bwMode="auto">
            <a:xfrm>
              <a:off x="8229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0" name="Rectangle 141"/>
            <p:cNvSpPr>
              <a:spLocks noChangeArrowheads="1"/>
            </p:cNvSpPr>
            <p:nvPr/>
          </p:nvSpPr>
          <p:spPr bwMode="auto">
            <a:xfrm>
              <a:off x="8293" y="280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1" name="Rectangle 142"/>
            <p:cNvSpPr>
              <a:spLocks noChangeArrowheads="1"/>
            </p:cNvSpPr>
            <p:nvPr/>
          </p:nvSpPr>
          <p:spPr bwMode="auto">
            <a:xfrm>
              <a:off x="8356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2" name="Rectangle 143"/>
            <p:cNvSpPr>
              <a:spLocks noChangeArrowheads="1"/>
            </p:cNvSpPr>
            <p:nvPr/>
          </p:nvSpPr>
          <p:spPr bwMode="auto">
            <a:xfrm>
              <a:off x="8420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3" name="Rectangle 144"/>
            <p:cNvSpPr>
              <a:spLocks noChangeArrowheads="1"/>
            </p:cNvSpPr>
            <p:nvPr/>
          </p:nvSpPr>
          <p:spPr bwMode="auto">
            <a:xfrm>
              <a:off x="8482" y="280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4" name="Rectangle 145"/>
            <p:cNvSpPr>
              <a:spLocks noChangeArrowheads="1"/>
            </p:cNvSpPr>
            <p:nvPr/>
          </p:nvSpPr>
          <p:spPr bwMode="auto">
            <a:xfrm>
              <a:off x="8546" y="280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5" name="Rectangle 146"/>
            <p:cNvSpPr>
              <a:spLocks noChangeArrowheads="1"/>
            </p:cNvSpPr>
            <p:nvPr/>
          </p:nvSpPr>
          <p:spPr bwMode="auto">
            <a:xfrm>
              <a:off x="7467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6" name="Rectangle 147"/>
            <p:cNvSpPr>
              <a:spLocks noChangeArrowheads="1"/>
            </p:cNvSpPr>
            <p:nvPr/>
          </p:nvSpPr>
          <p:spPr bwMode="auto">
            <a:xfrm>
              <a:off x="7531" y="288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7" name="Rectangle 148"/>
            <p:cNvSpPr>
              <a:spLocks noChangeArrowheads="1"/>
            </p:cNvSpPr>
            <p:nvPr/>
          </p:nvSpPr>
          <p:spPr bwMode="auto">
            <a:xfrm>
              <a:off x="7594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8" name="Rectangle 149"/>
            <p:cNvSpPr>
              <a:spLocks noChangeArrowheads="1"/>
            </p:cNvSpPr>
            <p:nvPr/>
          </p:nvSpPr>
          <p:spPr bwMode="auto">
            <a:xfrm>
              <a:off x="7658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39" name="Rectangle 150"/>
            <p:cNvSpPr>
              <a:spLocks noChangeArrowheads="1"/>
            </p:cNvSpPr>
            <p:nvPr/>
          </p:nvSpPr>
          <p:spPr bwMode="auto">
            <a:xfrm>
              <a:off x="7720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0" name="Rectangle 151"/>
            <p:cNvSpPr>
              <a:spLocks noChangeArrowheads="1"/>
            </p:cNvSpPr>
            <p:nvPr/>
          </p:nvSpPr>
          <p:spPr bwMode="auto">
            <a:xfrm>
              <a:off x="7784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1" name="Rectangle 152"/>
            <p:cNvSpPr>
              <a:spLocks noChangeArrowheads="1"/>
            </p:cNvSpPr>
            <p:nvPr/>
          </p:nvSpPr>
          <p:spPr bwMode="auto">
            <a:xfrm>
              <a:off x="7848" y="288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2" name="Rectangle 153"/>
            <p:cNvSpPr>
              <a:spLocks noChangeArrowheads="1"/>
            </p:cNvSpPr>
            <p:nvPr/>
          </p:nvSpPr>
          <p:spPr bwMode="auto">
            <a:xfrm>
              <a:off x="7911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3" name="Rectangle 154"/>
            <p:cNvSpPr>
              <a:spLocks noChangeArrowheads="1"/>
            </p:cNvSpPr>
            <p:nvPr/>
          </p:nvSpPr>
          <p:spPr bwMode="auto">
            <a:xfrm>
              <a:off x="7975" y="2885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4" name="Rectangle 155"/>
            <p:cNvSpPr>
              <a:spLocks noChangeArrowheads="1"/>
            </p:cNvSpPr>
            <p:nvPr/>
          </p:nvSpPr>
          <p:spPr bwMode="auto">
            <a:xfrm>
              <a:off x="8039" y="2885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5" name="Rectangle 156"/>
            <p:cNvSpPr>
              <a:spLocks noChangeArrowheads="1"/>
            </p:cNvSpPr>
            <p:nvPr/>
          </p:nvSpPr>
          <p:spPr bwMode="auto">
            <a:xfrm>
              <a:off x="8166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6" name="Rectangle 157"/>
            <p:cNvSpPr>
              <a:spLocks noChangeArrowheads="1"/>
            </p:cNvSpPr>
            <p:nvPr/>
          </p:nvSpPr>
          <p:spPr bwMode="auto">
            <a:xfrm>
              <a:off x="8228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7" name="Rectangle 158"/>
            <p:cNvSpPr>
              <a:spLocks noChangeArrowheads="1"/>
            </p:cNvSpPr>
            <p:nvPr/>
          </p:nvSpPr>
          <p:spPr bwMode="auto">
            <a:xfrm>
              <a:off x="8292" y="288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8" name="Rectangle 159"/>
            <p:cNvSpPr>
              <a:spLocks noChangeArrowheads="1"/>
            </p:cNvSpPr>
            <p:nvPr/>
          </p:nvSpPr>
          <p:spPr bwMode="auto">
            <a:xfrm>
              <a:off x="8355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49" name="Rectangle 160"/>
            <p:cNvSpPr>
              <a:spLocks noChangeArrowheads="1"/>
            </p:cNvSpPr>
            <p:nvPr/>
          </p:nvSpPr>
          <p:spPr bwMode="auto">
            <a:xfrm>
              <a:off x="8419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0" name="Rectangle 161"/>
            <p:cNvSpPr>
              <a:spLocks noChangeArrowheads="1"/>
            </p:cNvSpPr>
            <p:nvPr/>
          </p:nvSpPr>
          <p:spPr bwMode="auto">
            <a:xfrm>
              <a:off x="8481" y="288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1" name="Rectangle 162"/>
            <p:cNvSpPr>
              <a:spLocks noChangeArrowheads="1"/>
            </p:cNvSpPr>
            <p:nvPr/>
          </p:nvSpPr>
          <p:spPr bwMode="auto">
            <a:xfrm>
              <a:off x="7214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2" name="Rectangle 163"/>
            <p:cNvSpPr>
              <a:spLocks noChangeArrowheads="1"/>
            </p:cNvSpPr>
            <p:nvPr/>
          </p:nvSpPr>
          <p:spPr bwMode="auto">
            <a:xfrm>
              <a:off x="7278" y="2967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3" name="Rectangle 164"/>
            <p:cNvSpPr>
              <a:spLocks noChangeArrowheads="1"/>
            </p:cNvSpPr>
            <p:nvPr/>
          </p:nvSpPr>
          <p:spPr bwMode="auto">
            <a:xfrm>
              <a:off x="7341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4" name="Rectangle 165"/>
            <p:cNvSpPr>
              <a:spLocks noChangeArrowheads="1"/>
            </p:cNvSpPr>
            <p:nvPr/>
          </p:nvSpPr>
          <p:spPr bwMode="auto">
            <a:xfrm>
              <a:off x="7405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5" name="Rectangle 166"/>
            <p:cNvSpPr>
              <a:spLocks noChangeArrowheads="1"/>
            </p:cNvSpPr>
            <p:nvPr/>
          </p:nvSpPr>
          <p:spPr bwMode="auto">
            <a:xfrm>
              <a:off x="7467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6" name="Rectangle 167"/>
            <p:cNvSpPr>
              <a:spLocks noChangeArrowheads="1"/>
            </p:cNvSpPr>
            <p:nvPr/>
          </p:nvSpPr>
          <p:spPr bwMode="auto">
            <a:xfrm>
              <a:off x="7531" y="2967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7" name="Rectangle 168"/>
            <p:cNvSpPr>
              <a:spLocks noChangeArrowheads="1"/>
            </p:cNvSpPr>
            <p:nvPr/>
          </p:nvSpPr>
          <p:spPr bwMode="auto">
            <a:xfrm>
              <a:off x="7594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8" name="Rectangle 169"/>
            <p:cNvSpPr>
              <a:spLocks noChangeArrowheads="1"/>
            </p:cNvSpPr>
            <p:nvPr/>
          </p:nvSpPr>
          <p:spPr bwMode="auto">
            <a:xfrm>
              <a:off x="7658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59" name="Rectangle 170"/>
            <p:cNvSpPr>
              <a:spLocks noChangeArrowheads="1"/>
            </p:cNvSpPr>
            <p:nvPr/>
          </p:nvSpPr>
          <p:spPr bwMode="auto">
            <a:xfrm>
              <a:off x="7722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0" name="Rectangle 171"/>
            <p:cNvSpPr>
              <a:spLocks noChangeArrowheads="1"/>
            </p:cNvSpPr>
            <p:nvPr/>
          </p:nvSpPr>
          <p:spPr bwMode="auto">
            <a:xfrm>
              <a:off x="7786" y="2967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1" name="Rectangle 172"/>
            <p:cNvSpPr>
              <a:spLocks noChangeArrowheads="1"/>
            </p:cNvSpPr>
            <p:nvPr/>
          </p:nvSpPr>
          <p:spPr bwMode="auto">
            <a:xfrm>
              <a:off x="7849" y="2967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2" name="Rectangle 173"/>
            <p:cNvSpPr>
              <a:spLocks noChangeArrowheads="1"/>
            </p:cNvSpPr>
            <p:nvPr/>
          </p:nvSpPr>
          <p:spPr bwMode="auto">
            <a:xfrm>
              <a:off x="7913" y="2967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3" name="Rectangle 174"/>
            <p:cNvSpPr>
              <a:spLocks noChangeArrowheads="1"/>
            </p:cNvSpPr>
            <p:nvPr/>
          </p:nvSpPr>
          <p:spPr bwMode="auto">
            <a:xfrm>
              <a:off x="7975" y="2967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4" name="Rectangle 175"/>
            <p:cNvSpPr>
              <a:spLocks noChangeArrowheads="1"/>
            </p:cNvSpPr>
            <p:nvPr/>
          </p:nvSpPr>
          <p:spPr bwMode="auto">
            <a:xfrm>
              <a:off x="8039" y="2967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5" name="Rectangle 176"/>
            <p:cNvSpPr>
              <a:spLocks noChangeArrowheads="1"/>
            </p:cNvSpPr>
            <p:nvPr/>
          </p:nvSpPr>
          <p:spPr bwMode="auto">
            <a:xfrm>
              <a:off x="8102" y="296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6" name="Rectangle 177"/>
            <p:cNvSpPr>
              <a:spLocks noChangeArrowheads="1"/>
            </p:cNvSpPr>
            <p:nvPr/>
          </p:nvSpPr>
          <p:spPr bwMode="auto">
            <a:xfrm>
              <a:off x="8228" y="2967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7" name="Rectangle 178"/>
            <p:cNvSpPr>
              <a:spLocks noChangeArrowheads="1"/>
            </p:cNvSpPr>
            <p:nvPr/>
          </p:nvSpPr>
          <p:spPr bwMode="auto">
            <a:xfrm>
              <a:off x="8292" y="2967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8" name="Rectangle 179"/>
            <p:cNvSpPr>
              <a:spLocks noChangeArrowheads="1"/>
            </p:cNvSpPr>
            <p:nvPr/>
          </p:nvSpPr>
          <p:spPr bwMode="auto">
            <a:xfrm>
              <a:off x="8355" y="2967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69" name="Rectangle 180"/>
            <p:cNvSpPr>
              <a:spLocks noChangeArrowheads="1"/>
            </p:cNvSpPr>
            <p:nvPr/>
          </p:nvSpPr>
          <p:spPr bwMode="auto">
            <a:xfrm>
              <a:off x="7281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0" name="Rectangle 181"/>
            <p:cNvSpPr>
              <a:spLocks noChangeArrowheads="1"/>
            </p:cNvSpPr>
            <p:nvPr/>
          </p:nvSpPr>
          <p:spPr bwMode="auto">
            <a:xfrm>
              <a:off x="7345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1" name="Rectangle 182"/>
            <p:cNvSpPr>
              <a:spLocks noChangeArrowheads="1"/>
            </p:cNvSpPr>
            <p:nvPr/>
          </p:nvSpPr>
          <p:spPr bwMode="auto">
            <a:xfrm>
              <a:off x="7409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2" name="Rectangle 183"/>
            <p:cNvSpPr>
              <a:spLocks noChangeArrowheads="1"/>
            </p:cNvSpPr>
            <p:nvPr/>
          </p:nvSpPr>
          <p:spPr bwMode="auto">
            <a:xfrm>
              <a:off x="7473" y="304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3" name="Rectangle 184"/>
            <p:cNvSpPr>
              <a:spLocks noChangeArrowheads="1"/>
            </p:cNvSpPr>
            <p:nvPr/>
          </p:nvSpPr>
          <p:spPr bwMode="auto">
            <a:xfrm>
              <a:off x="7535" y="304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4" name="Rectangle 185"/>
            <p:cNvSpPr>
              <a:spLocks noChangeArrowheads="1"/>
            </p:cNvSpPr>
            <p:nvPr/>
          </p:nvSpPr>
          <p:spPr bwMode="auto">
            <a:xfrm>
              <a:off x="7598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5" name="Rectangle 186"/>
            <p:cNvSpPr>
              <a:spLocks noChangeArrowheads="1"/>
            </p:cNvSpPr>
            <p:nvPr/>
          </p:nvSpPr>
          <p:spPr bwMode="auto">
            <a:xfrm>
              <a:off x="7662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6" name="Rectangle 187"/>
            <p:cNvSpPr>
              <a:spLocks noChangeArrowheads="1"/>
            </p:cNvSpPr>
            <p:nvPr/>
          </p:nvSpPr>
          <p:spPr bwMode="auto">
            <a:xfrm>
              <a:off x="7726" y="304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7" name="Rectangle 188"/>
            <p:cNvSpPr>
              <a:spLocks noChangeArrowheads="1"/>
            </p:cNvSpPr>
            <p:nvPr/>
          </p:nvSpPr>
          <p:spPr bwMode="auto">
            <a:xfrm>
              <a:off x="7789" y="304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8" name="Rectangle 189"/>
            <p:cNvSpPr>
              <a:spLocks noChangeArrowheads="1"/>
            </p:cNvSpPr>
            <p:nvPr/>
          </p:nvSpPr>
          <p:spPr bwMode="auto">
            <a:xfrm>
              <a:off x="7853" y="304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79" name="Rectangle 190"/>
            <p:cNvSpPr>
              <a:spLocks noChangeArrowheads="1"/>
            </p:cNvSpPr>
            <p:nvPr/>
          </p:nvSpPr>
          <p:spPr bwMode="auto">
            <a:xfrm>
              <a:off x="7916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0" name="Rectangle 191"/>
            <p:cNvSpPr>
              <a:spLocks noChangeArrowheads="1"/>
            </p:cNvSpPr>
            <p:nvPr/>
          </p:nvSpPr>
          <p:spPr bwMode="auto">
            <a:xfrm>
              <a:off x="7980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1" name="Rectangle 192"/>
            <p:cNvSpPr>
              <a:spLocks noChangeArrowheads="1"/>
            </p:cNvSpPr>
            <p:nvPr/>
          </p:nvSpPr>
          <p:spPr bwMode="auto">
            <a:xfrm>
              <a:off x="8042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2" name="Rectangle 193"/>
            <p:cNvSpPr>
              <a:spLocks noChangeArrowheads="1"/>
            </p:cNvSpPr>
            <p:nvPr/>
          </p:nvSpPr>
          <p:spPr bwMode="auto">
            <a:xfrm>
              <a:off x="8106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3" name="Rectangle 194"/>
            <p:cNvSpPr>
              <a:spLocks noChangeArrowheads="1"/>
            </p:cNvSpPr>
            <p:nvPr/>
          </p:nvSpPr>
          <p:spPr bwMode="auto">
            <a:xfrm>
              <a:off x="8170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4" name="Rectangle 195"/>
            <p:cNvSpPr>
              <a:spLocks noChangeArrowheads="1"/>
            </p:cNvSpPr>
            <p:nvPr/>
          </p:nvSpPr>
          <p:spPr bwMode="auto">
            <a:xfrm>
              <a:off x="8295" y="304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5" name="Rectangle 196"/>
            <p:cNvSpPr>
              <a:spLocks noChangeArrowheads="1"/>
            </p:cNvSpPr>
            <p:nvPr/>
          </p:nvSpPr>
          <p:spPr bwMode="auto">
            <a:xfrm>
              <a:off x="7152" y="321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6" name="Rectangle 197"/>
            <p:cNvSpPr>
              <a:spLocks noChangeArrowheads="1"/>
            </p:cNvSpPr>
            <p:nvPr/>
          </p:nvSpPr>
          <p:spPr bwMode="auto">
            <a:xfrm>
              <a:off x="7215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7" name="Rectangle 198"/>
            <p:cNvSpPr>
              <a:spLocks noChangeArrowheads="1"/>
            </p:cNvSpPr>
            <p:nvPr/>
          </p:nvSpPr>
          <p:spPr bwMode="auto">
            <a:xfrm>
              <a:off x="7279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8" name="Rectangle 199"/>
            <p:cNvSpPr>
              <a:spLocks noChangeArrowheads="1"/>
            </p:cNvSpPr>
            <p:nvPr/>
          </p:nvSpPr>
          <p:spPr bwMode="auto">
            <a:xfrm>
              <a:off x="7343" y="321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89" name="Rectangle 200"/>
            <p:cNvSpPr>
              <a:spLocks noChangeArrowheads="1"/>
            </p:cNvSpPr>
            <p:nvPr/>
          </p:nvSpPr>
          <p:spPr bwMode="auto">
            <a:xfrm>
              <a:off x="7405" y="321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0" name="Rectangle 201"/>
            <p:cNvSpPr>
              <a:spLocks noChangeArrowheads="1"/>
            </p:cNvSpPr>
            <p:nvPr/>
          </p:nvSpPr>
          <p:spPr bwMode="auto">
            <a:xfrm>
              <a:off x="7469" y="3213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1" name="Rectangle 202"/>
            <p:cNvSpPr>
              <a:spLocks noChangeArrowheads="1"/>
            </p:cNvSpPr>
            <p:nvPr/>
          </p:nvSpPr>
          <p:spPr bwMode="auto">
            <a:xfrm>
              <a:off x="7532" y="321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2" name="Rectangle 203"/>
            <p:cNvSpPr>
              <a:spLocks noChangeArrowheads="1"/>
            </p:cNvSpPr>
            <p:nvPr/>
          </p:nvSpPr>
          <p:spPr bwMode="auto">
            <a:xfrm>
              <a:off x="7596" y="321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3" name="Rectangle 204"/>
            <p:cNvSpPr>
              <a:spLocks noChangeArrowheads="1"/>
            </p:cNvSpPr>
            <p:nvPr/>
          </p:nvSpPr>
          <p:spPr bwMode="auto">
            <a:xfrm>
              <a:off x="7659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4" name="Rectangle 205"/>
            <p:cNvSpPr>
              <a:spLocks noChangeArrowheads="1"/>
            </p:cNvSpPr>
            <p:nvPr/>
          </p:nvSpPr>
          <p:spPr bwMode="auto">
            <a:xfrm>
              <a:off x="7723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5" name="Rectangle 206"/>
            <p:cNvSpPr>
              <a:spLocks noChangeArrowheads="1"/>
            </p:cNvSpPr>
            <p:nvPr/>
          </p:nvSpPr>
          <p:spPr bwMode="auto">
            <a:xfrm>
              <a:off x="7787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6" name="Rectangle 207"/>
            <p:cNvSpPr>
              <a:spLocks noChangeArrowheads="1"/>
            </p:cNvSpPr>
            <p:nvPr/>
          </p:nvSpPr>
          <p:spPr bwMode="auto">
            <a:xfrm>
              <a:off x="7851" y="321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7" name="Rectangle 208"/>
            <p:cNvSpPr>
              <a:spLocks noChangeArrowheads="1"/>
            </p:cNvSpPr>
            <p:nvPr/>
          </p:nvSpPr>
          <p:spPr bwMode="auto">
            <a:xfrm>
              <a:off x="7912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8" name="Rectangle 209"/>
            <p:cNvSpPr>
              <a:spLocks noChangeArrowheads="1"/>
            </p:cNvSpPr>
            <p:nvPr/>
          </p:nvSpPr>
          <p:spPr bwMode="auto">
            <a:xfrm>
              <a:off x="7976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199" name="Rectangle 210"/>
            <p:cNvSpPr>
              <a:spLocks noChangeArrowheads="1"/>
            </p:cNvSpPr>
            <p:nvPr/>
          </p:nvSpPr>
          <p:spPr bwMode="auto">
            <a:xfrm>
              <a:off x="8040" y="321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0" name="Rectangle 211"/>
            <p:cNvSpPr>
              <a:spLocks noChangeArrowheads="1"/>
            </p:cNvSpPr>
            <p:nvPr/>
          </p:nvSpPr>
          <p:spPr bwMode="auto">
            <a:xfrm>
              <a:off x="8104" y="321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1" name="Rectangle 212"/>
            <p:cNvSpPr>
              <a:spLocks noChangeArrowheads="1"/>
            </p:cNvSpPr>
            <p:nvPr/>
          </p:nvSpPr>
          <p:spPr bwMode="auto">
            <a:xfrm>
              <a:off x="8166" y="321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2" name="Rectangle 213"/>
            <p:cNvSpPr>
              <a:spLocks noChangeArrowheads="1"/>
            </p:cNvSpPr>
            <p:nvPr/>
          </p:nvSpPr>
          <p:spPr bwMode="auto">
            <a:xfrm>
              <a:off x="8230" y="321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3" name="Rectangle 214"/>
            <p:cNvSpPr>
              <a:spLocks noChangeArrowheads="1"/>
            </p:cNvSpPr>
            <p:nvPr/>
          </p:nvSpPr>
          <p:spPr bwMode="auto">
            <a:xfrm>
              <a:off x="8293" y="321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4" name="Rectangle 215"/>
            <p:cNvSpPr>
              <a:spLocks noChangeArrowheads="1"/>
            </p:cNvSpPr>
            <p:nvPr/>
          </p:nvSpPr>
          <p:spPr bwMode="auto">
            <a:xfrm>
              <a:off x="6961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5" name="Rectangle 216"/>
            <p:cNvSpPr>
              <a:spLocks noChangeArrowheads="1"/>
            </p:cNvSpPr>
            <p:nvPr/>
          </p:nvSpPr>
          <p:spPr bwMode="auto">
            <a:xfrm>
              <a:off x="7025" y="329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6" name="Rectangle 217"/>
            <p:cNvSpPr>
              <a:spLocks noChangeArrowheads="1"/>
            </p:cNvSpPr>
            <p:nvPr/>
          </p:nvSpPr>
          <p:spPr bwMode="auto">
            <a:xfrm>
              <a:off x="7088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7" name="Rectangle 218"/>
            <p:cNvSpPr>
              <a:spLocks noChangeArrowheads="1"/>
            </p:cNvSpPr>
            <p:nvPr/>
          </p:nvSpPr>
          <p:spPr bwMode="auto">
            <a:xfrm>
              <a:off x="7152" y="329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8" name="Rectangle 219"/>
            <p:cNvSpPr>
              <a:spLocks noChangeArrowheads="1"/>
            </p:cNvSpPr>
            <p:nvPr/>
          </p:nvSpPr>
          <p:spPr bwMode="auto">
            <a:xfrm>
              <a:off x="7214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09" name="Rectangle 220"/>
            <p:cNvSpPr>
              <a:spLocks noChangeArrowheads="1"/>
            </p:cNvSpPr>
            <p:nvPr/>
          </p:nvSpPr>
          <p:spPr bwMode="auto">
            <a:xfrm>
              <a:off x="7278" y="3295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0" name="Rectangle 221"/>
            <p:cNvSpPr>
              <a:spLocks noChangeArrowheads="1"/>
            </p:cNvSpPr>
            <p:nvPr/>
          </p:nvSpPr>
          <p:spPr bwMode="auto">
            <a:xfrm>
              <a:off x="7341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1" name="Rectangle 222"/>
            <p:cNvSpPr>
              <a:spLocks noChangeArrowheads="1"/>
            </p:cNvSpPr>
            <p:nvPr/>
          </p:nvSpPr>
          <p:spPr bwMode="auto">
            <a:xfrm>
              <a:off x="7405" y="3295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2" name="Rectangle 223"/>
            <p:cNvSpPr>
              <a:spLocks noChangeArrowheads="1"/>
            </p:cNvSpPr>
            <p:nvPr/>
          </p:nvSpPr>
          <p:spPr bwMode="auto">
            <a:xfrm>
              <a:off x="7469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3" name="Rectangle 224"/>
            <p:cNvSpPr>
              <a:spLocks noChangeArrowheads="1"/>
            </p:cNvSpPr>
            <p:nvPr/>
          </p:nvSpPr>
          <p:spPr bwMode="auto">
            <a:xfrm>
              <a:off x="7533" y="3295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4" name="Rectangle 225"/>
            <p:cNvSpPr>
              <a:spLocks noChangeArrowheads="1"/>
            </p:cNvSpPr>
            <p:nvPr/>
          </p:nvSpPr>
          <p:spPr bwMode="auto">
            <a:xfrm>
              <a:off x="7596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5" name="Rectangle 226"/>
            <p:cNvSpPr>
              <a:spLocks noChangeArrowheads="1"/>
            </p:cNvSpPr>
            <p:nvPr/>
          </p:nvSpPr>
          <p:spPr bwMode="auto">
            <a:xfrm>
              <a:off x="7660" y="329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6" name="Rectangle 227"/>
            <p:cNvSpPr>
              <a:spLocks noChangeArrowheads="1"/>
            </p:cNvSpPr>
            <p:nvPr/>
          </p:nvSpPr>
          <p:spPr bwMode="auto">
            <a:xfrm>
              <a:off x="7722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7" name="Rectangle 228"/>
            <p:cNvSpPr>
              <a:spLocks noChangeArrowheads="1"/>
            </p:cNvSpPr>
            <p:nvPr/>
          </p:nvSpPr>
          <p:spPr bwMode="auto">
            <a:xfrm>
              <a:off x="7786" y="329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8" name="Rectangle 229"/>
            <p:cNvSpPr>
              <a:spLocks noChangeArrowheads="1"/>
            </p:cNvSpPr>
            <p:nvPr/>
          </p:nvSpPr>
          <p:spPr bwMode="auto">
            <a:xfrm>
              <a:off x="7849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19" name="Rectangle 230"/>
            <p:cNvSpPr>
              <a:spLocks noChangeArrowheads="1"/>
            </p:cNvSpPr>
            <p:nvPr/>
          </p:nvSpPr>
          <p:spPr bwMode="auto">
            <a:xfrm>
              <a:off x="7913" y="329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0" name="Rectangle 231"/>
            <p:cNvSpPr>
              <a:spLocks noChangeArrowheads="1"/>
            </p:cNvSpPr>
            <p:nvPr/>
          </p:nvSpPr>
          <p:spPr bwMode="auto">
            <a:xfrm>
              <a:off x="7975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1" name="Rectangle 232"/>
            <p:cNvSpPr>
              <a:spLocks noChangeArrowheads="1"/>
            </p:cNvSpPr>
            <p:nvPr/>
          </p:nvSpPr>
          <p:spPr bwMode="auto">
            <a:xfrm>
              <a:off x="8039" y="329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2" name="Rectangle 233"/>
            <p:cNvSpPr>
              <a:spLocks noChangeArrowheads="1"/>
            </p:cNvSpPr>
            <p:nvPr/>
          </p:nvSpPr>
          <p:spPr bwMode="auto">
            <a:xfrm>
              <a:off x="8102" y="329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3" name="Rectangle 234"/>
            <p:cNvSpPr>
              <a:spLocks noChangeArrowheads="1"/>
            </p:cNvSpPr>
            <p:nvPr/>
          </p:nvSpPr>
          <p:spPr bwMode="auto">
            <a:xfrm>
              <a:off x="8166" y="3295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4" name="Rectangle 235"/>
            <p:cNvSpPr>
              <a:spLocks noChangeArrowheads="1"/>
            </p:cNvSpPr>
            <p:nvPr/>
          </p:nvSpPr>
          <p:spPr bwMode="auto">
            <a:xfrm>
              <a:off x="8228" y="3295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5" name="Rectangle 236"/>
            <p:cNvSpPr>
              <a:spLocks noChangeArrowheads="1"/>
            </p:cNvSpPr>
            <p:nvPr/>
          </p:nvSpPr>
          <p:spPr bwMode="auto">
            <a:xfrm>
              <a:off x="7024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6" name="Rectangle 237"/>
            <p:cNvSpPr>
              <a:spLocks noChangeArrowheads="1"/>
            </p:cNvSpPr>
            <p:nvPr/>
          </p:nvSpPr>
          <p:spPr bwMode="auto">
            <a:xfrm>
              <a:off x="7088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7" name="Rectangle 238"/>
            <p:cNvSpPr>
              <a:spLocks noChangeArrowheads="1"/>
            </p:cNvSpPr>
            <p:nvPr/>
          </p:nvSpPr>
          <p:spPr bwMode="auto">
            <a:xfrm>
              <a:off x="7151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8" name="Rectangle 239"/>
            <p:cNvSpPr>
              <a:spLocks noChangeArrowheads="1"/>
            </p:cNvSpPr>
            <p:nvPr/>
          </p:nvSpPr>
          <p:spPr bwMode="auto">
            <a:xfrm>
              <a:off x="7215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29" name="Rectangle 240"/>
            <p:cNvSpPr>
              <a:spLocks noChangeArrowheads="1"/>
            </p:cNvSpPr>
            <p:nvPr/>
          </p:nvSpPr>
          <p:spPr bwMode="auto">
            <a:xfrm>
              <a:off x="7277" y="3378"/>
              <a:ext cx="64" cy="81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0" name="Rectangle 241"/>
            <p:cNvSpPr>
              <a:spLocks noChangeArrowheads="1"/>
            </p:cNvSpPr>
            <p:nvPr/>
          </p:nvSpPr>
          <p:spPr bwMode="auto">
            <a:xfrm>
              <a:off x="7341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1" name="Rectangle 242"/>
            <p:cNvSpPr>
              <a:spLocks noChangeArrowheads="1"/>
            </p:cNvSpPr>
            <p:nvPr/>
          </p:nvSpPr>
          <p:spPr bwMode="auto">
            <a:xfrm>
              <a:off x="7404" y="3378"/>
              <a:ext cx="64" cy="81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2" name="Rectangle 243"/>
            <p:cNvSpPr>
              <a:spLocks noChangeArrowheads="1"/>
            </p:cNvSpPr>
            <p:nvPr/>
          </p:nvSpPr>
          <p:spPr bwMode="auto">
            <a:xfrm>
              <a:off x="7468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3" name="Rectangle 244"/>
            <p:cNvSpPr>
              <a:spLocks noChangeArrowheads="1"/>
            </p:cNvSpPr>
            <p:nvPr/>
          </p:nvSpPr>
          <p:spPr bwMode="auto">
            <a:xfrm>
              <a:off x="7532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4" name="Rectangle 245"/>
            <p:cNvSpPr>
              <a:spLocks noChangeArrowheads="1"/>
            </p:cNvSpPr>
            <p:nvPr/>
          </p:nvSpPr>
          <p:spPr bwMode="auto">
            <a:xfrm>
              <a:off x="7595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5" name="Rectangle 246"/>
            <p:cNvSpPr>
              <a:spLocks noChangeArrowheads="1"/>
            </p:cNvSpPr>
            <p:nvPr/>
          </p:nvSpPr>
          <p:spPr bwMode="auto">
            <a:xfrm>
              <a:off x="7659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6" name="Rectangle 247"/>
            <p:cNvSpPr>
              <a:spLocks noChangeArrowheads="1"/>
            </p:cNvSpPr>
            <p:nvPr/>
          </p:nvSpPr>
          <p:spPr bwMode="auto">
            <a:xfrm>
              <a:off x="7723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7" name="Rectangle 248"/>
            <p:cNvSpPr>
              <a:spLocks noChangeArrowheads="1"/>
            </p:cNvSpPr>
            <p:nvPr/>
          </p:nvSpPr>
          <p:spPr bwMode="auto">
            <a:xfrm>
              <a:off x="7785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8" name="Rectangle 249"/>
            <p:cNvSpPr>
              <a:spLocks noChangeArrowheads="1"/>
            </p:cNvSpPr>
            <p:nvPr/>
          </p:nvSpPr>
          <p:spPr bwMode="auto">
            <a:xfrm>
              <a:off x="7849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39" name="Rectangle 250"/>
            <p:cNvSpPr>
              <a:spLocks noChangeArrowheads="1"/>
            </p:cNvSpPr>
            <p:nvPr/>
          </p:nvSpPr>
          <p:spPr bwMode="auto">
            <a:xfrm>
              <a:off x="7912" y="3378"/>
              <a:ext cx="64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0" name="Rectangle 251"/>
            <p:cNvSpPr>
              <a:spLocks noChangeArrowheads="1"/>
            </p:cNvSpPr>
            <p:nvPr/>
          </p:nvSpPr>
          <p:spPr bwMode="auto">
            <a:xfrm>
              <a:off x="7976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1" name="Rectangle 252"/>
            <p:cNvSpPr>
              <a:spLocks noChangeArrowheads="1"/>
            </p:cNvSpPr>
            <p:nvPr/>
          </p:nvSpPr>
          <p:spPr bwMode="auto">
            <a:xfrm>
              <a:off x="8102" y="3378"/>
              <a:ext cx="63" cy="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2" name="Rectangle 253"/>
            <p:cNvSpPr>
              <a:spLocks noChangeArrowheads="1"/>
            </p:cNvSpPr>
            <p:nvPr/>
          </p:nvSpPr>
          <p:spPr bwMode="auto">
            <a:xfrm>
              <a:off x="6834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3" name="Rectangle 254"/>
            <p:cNvSpPr>
              <a:spLocks noChangeArrowheads="1"/>
            </p:cNvSpPr>
            <p:nvPr/>
          </p:nvSpPr>
          <p:spPr bwMode="auto">
            <a:xfrm>
              <a:off x="6898" y="34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4" name="Rectangle 255"/>
            <p:cNvSpPr>
              <a:spLocks noChangeArrowheads="1"/>
            </p:cNvSpPr>
            <p:nvPr/>
          </p:nvSpPr>
          <p:spPr bwMode="auto">
            <a:xfrm>
              <a:off x="6961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5" name="Rectangle 256"/>
            <p:cNvSpPr>
              <a:spLocks noChangeArrowheads="1"/>
            </p:cNvSpPr>
            <p:nvPr/>
          </p:nvSpPr>
          <p:spPr bwMode="auto">
            <a:xfrm>
              <a:off x="7025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6" name="Rectangle 257"/>
            <p:cNvSpPr>
              <a:spLocks noChangeArrowheads="1"/>
            </p:cNvSpPr>
            <p:nvPr/>
          </p:nvSpPr>
          <p:spPr bwMode="auto">
            <a:xfrm>
              <a:off x="7087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7" name="Rectangle 258"/>
            <p:cNvSpPr>
              <a:spLocks noChangeArrowheads="1"/>
            </p:cNvSpPr>
            <p:nvPr/>
          </p:nvSpPr>
          <p:spPr bwMode="auto">
            <a:xfrm>
              <a:off x="7151" y="3459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8" name="Rectangle 259"/>
            <p:cNvSpPr>
              <a:spLocks noChangeArrowheads="1"/>
            </p:cNvSpPr>
            <p:nvPr/>
          </p:nvSpPr>
          <p:spPr bwMode="auto">
            <a:xfrm>
              <a:off x="7214" y="345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49" name="Rectangle 260"/>
            <p:cNvSpPr>
              <a:spLocks noChangeArrowheads="1"/>
            </p:cNvSpPr>
            <p:nvPr/>
          </p:nvSpPr>
          <p:spPr bwMode="auto">
            <a:xfrm>
              <a:off x="7278" y="345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0" name="Rectangle 261"/>
            <p:cNvSpPr>
              <a:spLocks noChangeArrowheads="1"/>
            </p:cNvSpPr>
            <p:nvPr/>
          </p:nvSpPr>
          <p:spPr bwMode="auto">
            <a:xfrm>
              <a:off x="7342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1" name="Rectangle 262"/>
            <p:cNvSpPr>
              <a:spLocks noChangeArrowheads="1"/>
            </p:cNvSpPr>
            <p:nvPr/>
          </p:nvSpPr>
          <p:spPr bwMode="auto">
            <a:xfrm>
              <a:off x="7406" y="3459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2" name="Rectangle 263"/>
            <p:cNvSpPr>
              <a:spLocks noChangeArrowheads="1"/>
            </p:cNvSpPr>
            <p:nvPr/>
          </p:nvSpPr>
          <p:spPr bwMode="auto">
            <a:xfrm>
              <a:off x="7469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3" name="Rectangle 264"/>
            <p:cNvSpPr>
              <a:spLocks noChangeArrowheads="1"/>
            </p:cNvSpPr>
            <p:nvPr/>
          </p:nvSpPr>
          <p:spPr bwMode="auto">
            <a:xfrm>
              <a:off x="7533" y="34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4" name="Rectangle 265"/>
            <p:cNvSpPr>
              <a:spLocks noChangeArrowheads="1"/>
            </p:cNvSpPr>
            <p:nvPr/>
          </p:nvSpPr>
          <p:spPr bwMode="auto">
            <a:xfrm>
              <a:off x="7595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5" name="Rectangle 266"/>
            <p:cNvSpPr>
              <a:spLocks noChangeArrowheads="1"/>
            </p:cNvSpPr>
            <p:nvPr/>
          </p:nvSpPr>
          <p:spPr bwMode="auto">
            <a:xfrm>
              <a:off x="7659" y="34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6" name="Rectangle 267"/>
            <p:cNvSpPr>
              <a:spLocks noChangeArrowheads="1"/>
            </p:cNvSpPr>
            <p:nvPr/>
          </p:nvSpPr>
          <p:spPr bwMode="auto">
            <a:xfrm>
              <a:off x="7722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7" name="Rectangle 268"/>
            <p:cNvSpPr>
              <a:spLocks noChangeArrowheads="1"/>
            </p:cNvSpPr>
            <p:nvPr/>
          </p:nvSpPr>
          <p:spPr bwMode="auto">
            <a:xfrm>
              <a:off x="7786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8" name="Rectangle 269"/>
            <p:cNvSpPr>
              <a:spLocks noChangeArrowheads="1"/>
            </p:cNvSpPr>
            <p:nvPr/>
          </p:nvSpPr>
          <p:spPr bwMode="auto">
            <a:xfrm>
              <a:off x="7848" y="345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59" name="Rectangle 270"/>
            <p:cNvSpPr>
              <a:spLocks noChangeArrowheads="1"/>
            </p:cNvSpPr>
            <p:nvPr/>
          </p:nvSpPr>
          <p:spPr bwMode="auto">
            <a:xfrm>
              <a:off x="7912" y="345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0" name="Rectangle 271"/>
            <p:cNvSpPr>
              <a:spLocks noChangeArrowheads="1"/>
            </p:cNvSpPr>
            <p:nvPr/>
          </p:nvSpPr>
          <p:spPr bwMode="auto">
            <a:xfrm>
              <a:off x="8165" y="345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1" name="Rectangle 272"/>
            <p:cNvSpPr>
              <a:spLocks noChangeArrowheads="1"/>
            </p:cNvSpPr>
            <p:nvPr/>
          </p:nvSpPr>
          <p:spPr bwMode="auto">
            <a:xfrm>
              <a:off x="6834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2" name="Rectangle 273"/>
            <p:cNvSpPr>
              <a:spLocks noChangeArrowheads="1"/>
            </p:cNvSpPr>
            <p:nvPr/>
          </p:nvSpPr>
          <p:spPr bwMode="auto">
            <a:xfrm>
              <a:off x="6897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3" name="Rectangle 274"/>
            <p:cNvSpPr>
              <a:spLocks noChangeArrowheads="1"/>
            </p:cNvSpPr>
            <p:nvPr/>
          </p:nvSpPr>
          <p:spPr bwMode="auto">
            <a:xfrm>
              <a:off x="6961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4" name="Rectangle 275"/>
            <p:cNvSpPr>
              <a:spLocks noChangeArrowheads="1"/>
            </p:cNvSpPr>
            <p:nvPr/>
          </p:nvSpPr>
          <p:spPr bwMode="auto">
            <a:xfrm>
              <a:off x="7025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5" name="Rectangle 276"/>
            <p:cNvSpPr>
              <a:spLocks noChangeArrowheads="1"/>
            </p:cNvSpPr>
            <p:nvPr/>
          </p:nvSpPr>
          <p:spPr bwMode="auto">
            <a:xfrm>
              <a:off x="7087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6" name="Rectangle 277"/>
            <p:cNvSpPr>
              <a:spLocks noChangeArrowheads="1"/>
            </p:cNvSpPr>
            <p:nvPr/>
          </p:nvSpPr>
          <p:spPr bwMode="auto">
            <a:xfrm>
              <a:off x="7151" y="354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7" name="Rectangle 278"/>
            <p:cNvSpPr>
              <a:spLocks noChangeArrowheads="1"/>
            </p:cNvSpPr>
            <p:nvPr/>
          </p:nvSpPr>
          <p:spPr bwMode="auto">
            <a:xfrm>
              <a:off x="7214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8" name="Rectangle 279"/>
            <p:cNvSpPr>
              <a:spLocks noChangeArrowheads="1"/>
            </p:cNvSpPr>
            <p:nvPr/>
          </p:nvSpPr>
          <p:spPr bwMode="auto">
            <a:xfrm>
              <a:off x="7278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69" name="Rectangle 280"/>
            <p:cNvSpPr>
              <a:spLocks noChangeArrowheads="1"/>
            </p:cNvSpPr>
            <p:nvPr/>
          </p:nvSpPr>
          <p:spPr bwMode="auto">
            <a:xfrm>
              <a:off x="7341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0" name="Rectangle 281"/>
            <p:cNvSpPr>
              <a:spLocks noChangeArrowheads="1"/>
            </p:cNvSpPr>
            <p:nvPr/>
          </p:nvSpPr>
          <p:spPr bwMode="auto">
            <a:xfrm>
              <a:off x="7405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1" name="Rectangle 282"/>
            <p:cNvSpPr>
              <a:spLocks noChangeArrowheads="1"/>
            </p:cNvSpPr>
            <p:nvPr/>
          </p:nvSpPr>
          <p:spPr bwMode="auto">
            <a:xfrm>
              <a:off x="7469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2" name="Rectangle 283"/>
            <p:cNvSpPr>
              <a:spLocks noChangeArrowheads="1"/>
            </p:cNvSpPr>
            <p:nvPr/>
          </p:nvSpPr>
          <p:spPr bwMode="auto">
            <a:xfrm>
              <a:off x="7533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3" name="Rectangle 284"/>
            <p:cNvSpPr>
              <a:spLocks noChangeArrowheads="1"/>
            </p:cNvSpPr>
            <p:nvPr/>
          </p:nvSpPr>
          <p:spPr bwMode="auto">
            <a:xfrm>
              <a:off x="7594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4" name="Rectangle 285"/>
            <p:cNvSpPr>
              <a:spLocks noChangeArrowheads="1"/>
            </p:cNvSpPr>
            <p:nvPr/>
          </p:nvSpPr>
          <p:spPr bwMode="auto">
            <a:xfrm>
              <a:off x="7658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5" name="Rectangle 286"/>
            <p:cNvSpPr>
              <a:spLocks noChangeArrowheads="1"/>
            </p:cNvSpPr>
            <p:nvPr/>
          </p:nvSpPr>
          <p:spPr bwMode="auto">
            <a:xfrm>
              <a:off x="7722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6" name="Rectangle 287"/>
            <p:cNvSpPr>
              <a:spLocks noChangeArrowheads="1"/>
            </p:cNvSpPr>
            <p:nvPr/>
          </p:nvSpPr>
          <p:spPr bwMode="auto">
            <a:xfrm>
              <a:off x="7786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7" name="Rectangle 288"/>
            <p:cNvSpPr>
              <a:spLocks noChangeArrowheads="1"/>
            </p:cNvSpPr>
            <p:nvPr/>
          </p:nvSpPr>
          <p:spPr bwMode="auto">
            <a:xfrm>
              <a:off x="7848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8" name="Rectangle 289"/>
            <p:cNvSpPr>
              <a:spLocks noChangeArrowheads="1"/>
            </p:cNvSpPr>
            <p:nvPr/>
          </p:nvSpPr>
          <p:spPr bwMode="auto">
            <a:xfrm>
              <a:off x="7911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79" name="Rectangle 290"/>
            <p:cNvSpPr>
              <a:spLocks noChangeArrowheads="1"/>
            </p:cNvSpPr>
            <p:nvPr/>
          </p:nvSpPr>
          <p:spPr bwMode="auto">
            <a:xfrm>
              <a:off x="7975" y="354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0" name="Rectangle 291"/>
            <p:cNvSpPr>
              <a:spLocks noChangeArrowheads="1"/>
            </p:cNvSpPr>
            <p:nvPr/>
          </p:nvSpPr>
          <p:spPr bwMode="auto">
            <a:xfrm>
              <a:off x="8039" y="354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1" name="Rectangle 292"/>
            <p:cNvSpPr>
              <a:spLocks noChangeArrowheads="1"/>
            </p:cNvSpPr>
            <p:nvPr/>
          </p:nvSpPr>
          <p:spPr bwMode="auto">
            <a:xfrm>
              <a:off x="6643" y="362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2" name="Rectangle 293"/>
            <p:cNvSpPr>
              <a:spLocks noChangeArrowheads="1"/>
            </p:cNvSpPr>
            <p:nvPr/>
          </p:nvSpPr>
          <p:spPr bwMode="auto">
            <a:xfrm>
              <a:off x="6707" y="362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3" name="Rectangle 294"/>
            <p:cNvSpPr>
              <a:spLocks noChangeArrowheads="1"/>
            </p:cNvSpPr>
            <p:nvPr/>
          </p:nvSpPr>
          <p:spPr bwMode="auto">
            <a:xfrm>
              <a:off x="6770" y="362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4" name="Rectangle 295"/>
            <p:cNvSpPr>
              <a:spLocks noChangeArrowheads="1"/>
            </p:cNvSpPr>
            <p:nvPr/>
          </p:nvSpPr>
          <p:spPr bwMode="auto">
            <a:xfrm>
              <a:off x="6834" y="362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5" name="Rectangle 296"/>
            <p:cNvSpPr>
              <a:spLocks noChangeArrowheads="1"/>
            </p:cNvSpPr>
            <p:nvPr/>
          </p:nvSpPr>
          <p:spPr bwMode="auto">
            <a:xfrm>
              <a:off x="6896" y="362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6" name="Rectangle 297"/>
            <p:cNvSpPr>
              <a:spLocks noChangeArrowheads="1"/>
            </p:cNvSpPr>
            <p:nvPr/>
          </p:nvSpPr>
          <p:spPr bwMode="auto">
            <a:xfrm>
              <a:off x="6960" y="362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7" name="Rectangle 298"/>
            <p:cNvSpPr>
              <a:spLocks noChangeArrowheads="1"/>
            </p:cNvSpPr>
            <p:nvPr/>
          </p:nvSpPr>
          <p:spPr bwMode="auto">
            <a:xfrm>
              <a:off x="7023" y="362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8" name="Rectangle 299"/>
            <p:cNvSpPr>
              <a:spLocks noChangeArrowheads="1"/>
            </p:cNvSpPr>
            <p:nvPr/>
          </p:nvSpPr>
          <p:spPr bwMode="auto">
            <a:xfrm>
              <a:off x="7087" y="362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89" name="Rectangle 300"/>
            <p:cNvSpPr>
              <a:spLocks noChangeArrowheads="1"/>
            </p:cNvSpPr>
            <p:nvPr/>
          </p:nvSpPr>
          <p:spPr bwMode="auto">
            <a:xfrm>
              <a:off x="7151" y="3623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0" name="Rectangle 301"/>
            <p:cNvSpPr>
              <a:spLocks noChangeArrowheads="1"/>
            </p:cNvSpPr>
            <p:nvPr/>
          </p:nvSpPr>
          <p:spPr bwMode="auto">
            <a:xfrm>
              <a:off x="7214" y="362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1" name="Rectangle 302"/>
            <p:cNvSpPr>
              <a:spLocks noChangeArrowheads="1"/>
            </p:cNvSpPr>
            <p:nvPr/>
          </p:nvSpPr>
          <p:spPr bwMode="auto">
            <a:xfrm>
              <a:off x="7278" y="362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2" name="Rectangle 303"/>
            <p:cNvSpPr>
              <a:spLocks noChangeArrowheads="1"/>
            </p:cNvSpPr>
            <p:nvPr/>
          </p:nvSpPr>
          <p:spPr bwMode="auto">
            <a:xfrm>
              <a:off x="7342" y="362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3" name="Rectangle 304"/>
            <p:cNvSpPr>
              <a:spLocks noChangeArrowheads="1"/>
            </p:cNvSpPr>
            <p:nvPr/>
          </p:nvSpPr>
          <p:spPr bwMode="auto">
            <a:xfrm>
              <a:off x="7404" y="362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4" name="Rectangle 305"/>
            <p:cNvSpPr>
              <a:spLocks noChangeArrowheads="1"/>
            </p:cNvSpPr>
            <p:nvPr/>
          </p:nvSpPr>
          <p:spPr bwMode="auto">
            <a:xfrm>
              <a:off x="7468" y="362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5" name="Rectangle 306"/>
            <p:cNvSpPr>
              <a:spLocks noChangeArrowheads="1"/>
            </p:cNvSpPr>
            <p:nvPr/>
          </p:nvSpPr>
          <p:spPr bwMode="auto">
            <a:xfrm>
              <a:off x="7531" y="362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6" name="Rectangle 307"/>
            <p:cNvSpPr>
              <a:spLocks noChangeArrowheads="1"/>
            </p:cNvSpPr>
            <p:nvPr/>
          </p:nvSpPr>
          <p:spPr bwMode="auto">
            <a:xfrm>
              <a:off x="7595" y="362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7" name="Rectangle 308"/>
            <p:cNvSpPr>
              <a:spLocks noChangeArrowheads="1"/>
            </p:cNvSpPr>
            <p:nvPr/>
          </p:nvSpPr>
          <p:spPr bwMode="auto">
            <a:xfrm>
              <a:off x="7657" y="362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8" name="Rectangle 309"/>
            <p:cNvSpPr>
              <a:spLocks noChangeArrowheads="1"/>
            </p:cNvSpPr>
            <p:nvPr/>
          </p:nvSpPr>
          <p:spPr bwMode="auto">
            <a:xfrm>
              <a:off x="7721" y="362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299" name="Rectangle 310"/>
            <p:cNvSpPr>
              <a:spLocks noChangeArrowheads="1"/>
            </p:cNvSpPr>
            <p:nvPr/>
          </p:nvSpPr>
          <p:spPr bwMode="auto">
            <a:xfrm>
              <a:off x="7784" y="362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0" name="Rectangle 311"/>
            <p:cNvSpPr>
              <a:spLocks noChangeArrowheads="1"/>
            </p:cNvSpPr>
            <p:nvPr/>
          </p:nvSpPr>
          <p:spPr bwMode="auto">
            <a:xfrm>
              <a:off x="7848" y="3623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1" name="Rectangle 312"/>
            <p:cNvSpPr>
              <a:spLocks noChangeArrowheads="1"/>
            </p:cNvSpPr>
            <p:nvPr/>
          </p:nvSpPr>
          <p:spPr bwMode="auto">
            <a:xfrm>
              <a:off x="7910" y="3623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2" name="Rectangle 313"/>
            <p:cNvSpPr>
              <a:spLocks noChangeArrowheads="1"/>
            </p:cNvSpPr>
            <p:nvPr/>
          </p:nvSpPr>
          <p:spPr bwMode="auto">
            <a:xfrm>
              <a:off x="6643" y="370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3" name="Rectangle 314"/>
            <p:cNvSpPr>
              <a:spLocks noChangeArrowheads="1"/>
            </p:cNvSpPr>
            <p:nvPr/>
          </p:nvSpPr>
          <p:spPr bwMode="auto">
            <a:xfrm>
              <a:off x="6707" y="370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4" name="Rectangle 315"/>
            <p:cNvSpPr>
              <a:spLocks noChangeArrowheads="1"/>
            </p:cNvSpPr>
            <p:nvPr/>
          </p:nvSpPr>
          <p:spPr bwMode="auto">
            <a:xfrm>
              <a:off x="6770" y="370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5" name="Rectangle 316"/>
            <p:cNvSpPr>
              <a:spLocks noChangeArrowheads="1"/>
            </p:cNvSpPr>
            <p:nvPr/>
          </p:nvSpPr>
          <p:spPr bwMode="auto">
            <a:xfrm>
              <a:off x="6834" y="370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6" name="Rectangle 317"/>
            <p:cNvSpPr>
              <a:spLocks noChangeArrowheads="1"/>
            </p:cNvSpPr>
            <p:nvPr/>
          </p:nvSpPr>
          <p:spPr bwMode="auto">
            <a:xfrm>
              <a:off x="6896" y="370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7" name="Rectangle 318"/>
            <p:cNvSpPr>
              <a:spLocks noChangeArrowheads="1"/>
            </p:cNvSpPr>
            <p:nvPr/>
          </p:nvSpPr>
          <p:spPr bwMode="auto">
            <a:xfrm>
              <a:off x="6960" y="370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8" name="Rectangle 319"/>
            <p:cNvSpPr>
              <a:spLocks noChangeArrowheads="1"/>
            </p:cNvSpPr>
            <p:nvPr/>
          </p:nvSpPr>
          <p:spPr bwMode="auto">
            <a:xfrm>
              <a:off x="7023" y="3705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09" name="Rectangle 320"/>
            <p:cNvSpPr>
              <a:spLocks noChangeArrowheads="1"/>
            </p:cNvSpPr>
            <p:nvPr/>
          </p:nvSpPr>
          <p:spPr bwMode="auto">
            <a:xfrm>
              <a:off x="7087" y="370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0" name="Rectangle 321"/>
            <p:cNvSpPr>
              <a:spLocks noChangeArrowheads="1"/>
            </p:cNvSpPr>
            <p:nvPr/>
          </p:nvSpPr>
          <p:spPr bwMode="auto">
            <a:xfrm>
              <a:off x="7151" y="3705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1" name="Rectangle 322"/>
            <p:cNvSpPr>
              <a:spLocks noChangeArrowheads="1"/>
            </p:cNvSpPr>
            <p:nvPr/>
          </p:nvSpPr>
          <p:spPr bwMode="auto">
            <a:xfrm>
              <a:off x="7214" y="370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2" name="Rectangle 323"/>
            <p:cNvSpPr>
              <a:spLocks noChangeArrowheads="1"/>
            </p:cNvSpPr>
            <p:nvPr/>
          </p:nvSpPr>
          <p:spPr bwMode="auto">
            <a:xfrm>
              <a:off x="7278" y="3705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3" name="Rectangle 324"/>
            <p:cNvSpPr>
              <a:spLocks noChangeArrowheads="1"/>
            </p:cNvSpPr>
            <p:nvPr/>
          </p:nvSpPr>
          <p:spPr bwMode="auto">
            <a:xfrm>
              <a:off x="7342" y="3705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4" name="Rectangle 325"/>
            <p:cNvSpPr>
              <a:spLocks noChangeArrowheads="1"/>
            </p:cNvSpPr>
            <p:nvPr/>
          </p:nvSpPr>
          <p:spPr bwMode="auto">
            <a:xfrm>
              <a:off x="7404" y="3705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5" name="Rectangle 326"/>
            <p:cNvSpPr>
              <a:spLocks noChangeArrowheads="1"/>
            </p:cNvSpPr>
            <p:nvPr/>
          </p:nvSpPr>
          <p:spPr bwMode="auto">
            <a:xfrm>
              <a:off x="7468" y="3705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6" name="Rectangle 327"/>
            <p:cNvSpPr>
              <a:spLocks noChangeArrowheads="1"/>
            </p:cNvSpPr>
            <p:nvPr/>
          </p:nvSpPr>
          <p:spPr bwMode="auto">
            <a:xfrm>
              <a:off x="7531" y="3705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7" name="Rectangle 328"/>
            <p:cNvSpPr>
              <a:spLocks noChangeArrowheads="1"/>
            </p:cNvSpPr>
            <p:nvPr/>
          </p:nvSpPr>
          <p:spPr bwMode="auto">
            <a:xfrm>
              <a:off x="7595" y="3705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8" name="Rectangle 329"/>
            <p:cNvSpPr>
              <a:spLocks noChangeArrowheads="1"/>
            </p:cNvSpPr>
            <p:nvPr/>
          </p:nvSpPr>
          <p:spPr bwMode="auto">
            <a:xfrm>
              <a:off x="7657" y="3705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19" name="Rectangle 330"/>
            <p:cNvSpPr>
              <a:spLocks noChangeArrowheads="1"/>
            </p:cNvSpPr>
            <p:nvPr/>
          </p:nvSpPr>
          <p:spPr bwMode="auto">
            <a:xfrm>
              <a:off x="7721" y="3705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0" name="Rectangle 331"/>
            <p:cNvSpPr>
              <a:spLocks noChangeArrowheads="1"/>
            </p:cNvSpPr>
            <p:nvPr/>
          </p:nvSpPr>
          <p:spPr bwMode="auto">
            <a:xfrm>
              <a:off x="7784" y="3705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1" name="Rectangle 332"/>
            <p:cNvSpPr>
              <a:spLocks noChangeArrowheads="1"/>
            </p:cNvSpPr>
            <p:nvPr/>
          </p:nvSpPr>
          <p:spPr bwMode="auto">
            <a:xfrm>
              <a:off x="6643" y="378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2" name="Rectangle 333"/>
            <p:cNvSpPr>
              <a:spLocks noChangeArrowheads="1"/>
            </p:cNvSpPr>
            <p:nvPr/>
          </p:nvSpPr>
          <p:spPr bwMode="auto">
            <a:xfrm>
              <a:off x="6707" y="3787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3" name="Rectangle 334"/>
            <p:cNvSpPr>
              <a:spLocks noChangeArrowheads="1"/>
            </p:cNvSpPr>
            <p:nvPr/>
          </p:nvSpPr>
          <p:spPr bwMode="auto">
            <a:xfrm>
              <a:off x="6770" y="378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4" name="Rectangle 335"/>
            <p:cNvSpPr>
              <a:spLocks noChangeArrowheads="1"/>
            </p:cNvSpPr>
            <p:nvPr/>
          </p:nvSpPr>
          <p:spPr bwMode="auto">
            <a:xfrm>
              <a:off x="6834" y="3787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5" name="Rectangle 336"/>
            <p:cNvSpPr>
              <a:spLocks noChangeArrowheads="1"/>
            </p:cNvSpPr>
            <p:nvPr/>
          </p:nvSpPr>
          <p:spPr bwMode="auto">
            <a:xfrm>
              <a:off x="6896" y="3787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6" name="Rectangle 337"/>
            <p:cNvSpPr>
              <a:spLocks noChangeArrowheads="1"/>
            </p:cNvSpPr>
            <p:nvPr/>
          </p:nvSpPr>
          <p:spPr bwMode="auto">
            <a:xfrm>
              <a:off x="6960" y="3787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7" name="Rectangle 338"/>
            <p:cNvSpPr>
              <a:spLocks noChangeArrowheads="1"/>
            </p:cNvSpPr>
            <p:nvPr/>
          </p:nvSpPr>
          <p:spPr bwMode="auto">
            <a:xfrm>
              <a:off x="7023" y="3787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8" name="Rectangle 339"/>
            <p:cNvSpPr>
              <a:spLocks noChangeArrowheads="1"/>
            </p:cNvSpPr>
            <p:nvPr/>
          </p:nvSpPr>
          <p:spPr bwMode="auto">
            <a:xfrm>
              <a:off x="7087" y="378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29" name="Rectangle 340"/>
            <p:cNvSpPr>
              <a:spLocks noChangeArrowheads="1"/>
            </p:cNvSpPr>
            <p:nvPr/>
          </p:nvSpPr>
          <p:spPr bwMode="auto">
            <a:xfrm>
              <a:off x="7151" y="3787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0" name="Rectangle 341"/>
            <p:cNvSpPr>
              <a:spLocks noChangeArrowheads="1"/>
            </p:cNvSpPr>
            <p:nvPr/>
          </p:nvSpPr>
          <p:spPr bwMode="auto">
            <a:xfrm>
              <a:off x="7214" y="378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1" name="Rectangle 342"/>
            <p:cNvSpPr>
              <a:spLocks noChangeArrowheads="1"/>
            </p:cNvSpPr>
            <p:nvPr/>
          </p:nvSpPr>
          <p:spPr bwMode="auto">
            <a:xfrm>
              <a:off x="7278" y="3787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2" name="Rectangle 343"/>
            <p:cNvSpPr>
              <a:spLocks noChangeArrowheads="1"/>
            </p:cNvSpPr>
            <p:nvPr/>
          </p:nvSpPr>
          <p:spPr bwMode="auto">
            <a:xfrm>
              <a:off x="7342" y="3787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3" name="Rectangle 344"/>
            <p:cNvSpPr>
              <a:spLocks noChangeArrowheads="1"/>
            </p:cNvSpPr>
            <p:nvPr/>
          </p:nvSpPr>
          <p:spPr bwMode="auto">
            <a:xfrm>
              <a:off x="7404" y="3787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4" name="Rectangle 345"/>
            <p:cNvSpPr>
              <a:spLocks noChangeArrowheads="1"/>
            </p:cNvSpPr>
            <p:nvPr/>
          </p:nvSpPr>
          <p:spPr bwMode="auto">
            <a:xfrm>
              <a:off x="7468" y="3787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5" name="Rectangle 346"/>
            <p:cNvSpPr>
              <a:spLocks noChangeArrowheads="1"/>
            </p:cNvSpPr>
            <p:nvPr/>
          </p:nvSpPr>
          <p:spPr bwMode="auto">
            <a:xfrm>
              <a:off x="7531" y="3787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6" name="Rectangle 347"/>
            <p:cNvSpPr>
              <a:spLocks noChangeArrowheads="1"/>
            </p:cNvSpPr>
            <p:nvPr/>
          </p:nvSpPr>
          <p:spPr bwMode="auto">
            <a:xfrm>
              <a:off x="7595" y="3787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7" name="Rectangle 348"/>
            <p:cNvSpPr>
              <a:spLocks noChangeArrowheads="1"/>
            </p:cNvSpPr>
            <p:nvPr/>
          </p:nvSpPr>
          <p:spPr bwMode="auto">
            <a:xfrm>
              <a:off x="7657" y="3787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8" name="Rectangle 349"/>
            <p:cNvSpPr>
              <a:spLocks noChangeArrowheads="1"/>
            </p:cNvSpPr>
            <p:nvPr/>
          </p:nvSpPr>
          <p:spPr bwMode="auto">
            <a:xfrm>
              <a:off x="7721" y="3787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39" name="Rectangle 350"/>
            <p:cNvSpPr>
              <a:spLocks noChangeArrowheads="1"/>
            </p:cNvSpPr>
            <p:nvPr/>
          </p:nvSpPr>
          <p:spPr bwMode="auto">
            <a:xfrm>
              <a:off x="6643" y="386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0" name="Rectangle 351"/>
            <p:cNvSpPr>
              <a:spLocks noChangeArrowheads="1"/>
            </p:cNvSpPr>
            <p:nvPr/>
          </p:nvSpPr>
          <p:spPr bwMode="auto">
            <a:xfrm>
              <a:off x="6707" y="386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1" name="Rectangle 352"/>
            <p:cNvSpPr>
              <a:spLocks noChangeArrowheads="1"/>
            </p:cNvSpPr>
            <p:nvPr/>
          </p:nvSpPr>
          <p:spPr bwMode="auto">
            <a:xfrm>
              <a:off x="6770" y="386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2" name="Rectangle 353"/>
            <p:cNvSpPr>
              <a:spLocks noChangeArrowheads="1"/>
            </p:cNvSpPr>
            <p:nvPr/>
          </p:nvSpPr>
          <p:spPr bwMode="auto">
            <a:xfrm>
              <a:off x="6834" y="386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3" name="Rectangle 354"/>
            <p:cNvSpPr>
              <a:spLocks noChangeArrowheads="1"/>
            </p:cNvSpPr>
            <p:nvPr/>
          </p:nvSpPr>
          <p:spPr bwMode="auto">
            <a:xfrm>
              <a:off x="6896" y="3869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4" name="Rectangle 355"/>
            <p:cNvSpPr>
              <a:spLocks noChangeArrowheads="1"/>
            </p:cNvSpPr>
            <p:nvPr/>
          </p:nvSpPr>
          <p:spPr bwMode="auto">
            <a:xfrm>
              <a:off x="6960" y="386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5" name="Rectangle 356"/>
            <p:cNvSpPr>
              <a:spLocks noChangeArrowheads="1"/>
            </p:cNvSpPr>
            <p:nvPr/>
          </p:nvSpPr>
          <p:spPr bwMode="auto">
            <a:xfrm>
              <a:off x="7023" y="386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6" name="Rectangle 357"/>
            <p:cNvSpPr>
              <a:spLocks noChangeArrowheads="1"/>
            </p:cNvSpPr>
            <p:nvPr/>
          </p:nvSpPr>
          <p:spPr bwMode="auto">
            <a:xfrm>
              <a:off x="7087" y="386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7" name="Rectangle 358"/>
            <p:cNvSpPr>
              <a:spLocks noChangeArrowheads="1"/>
            </p:cNvSpPr>
            <p:nvPr/>
          </p:nvSpPr>
          <p:spPr bwMode="auto">
            <a:xfrm>
              <a:off x="7151" y="3869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8" name="Rectangle 359"/>
            <p:cNvSpPr>
              <a:spLocks noChangeArrowheads="1"/>
            </p:cNvSpPr>
            <p:nvPr/>
          </p:nvSpPr>
          <p:spPr bwMode="auto">
            <a:xfrm>
              <a:off x="7214" y="386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49" name="Rectangle 360"/>
            <p:cNvSpPr>
              <a:spLocks noChangeArrowheads="1"/>
            </p:cNvSpPr>
            <p:nvPr/>
          </p:nvSpPr>
          <p:spPr bwMode="auto">
            <a:xfrm>
              <a:off x="7278" y="3869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0" name="Rectangle 361"/>
            <p:cNvSpPr>
              <a:spLocks noChangeArrowheads="1"/>
            </p:cNvSpPr>
            <p:nvPr/>
          </p:nvSpPr>
          <p:spPr bwMode="auto">
            <a:xfrm>
              <a:off x="7342" y="386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1" name="Rectangle 362"/>
            <p:cNvSpPr>
              <a:spLocks noChangeArrowheads="1"/>
            </p:cNvSpPr>
            <p:nvPr/>
          </p:nvSpPr>
          <p:spPr bwMode="auto">
            <a:xfrm>
              <a:off x="7404" y="386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2" name="Rectangle 363"/>
            <p:cNvSpPr>
              <a:spLocks noChangeArrowheads="1"/>
            </p:cNvSpPr>
            <p:nvPr/>
          </p:nvSpPr>
          <p:spPr bwMode="auto">
            <a:xfrm>
              <a:off x="7468" y="386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3" name="Rectangle 364"/>
            <p:cNvSpPr>
              <a:spLocks noChangeArrowheads="1"/>
            </p:cNvSpPr>
            <p:nvPr/>
          </p:nvSpPr>
          <p:spPr bwMode="auto">
            <a:xfrm>
              <a:off x="7531" y="386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4" name="Rectangle 365"/>
            <p:cNvSpPr>
              <a:spLocks noChangeArrowheads="1"/>
            </p:cNvSpPr>
            <p:nvPr/>
          </p:nvSpPr>
          <p:spPr bwMode="auto">
            <a:xfrm>
              <a:off x="7595" y="3869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5" name="Rectangle 366"/>
            <p:cNvSpPr>
              <a:spLocks noChangeArrowheads="1"/>
            </p:cNvSpPr>
            <p:nvPr/>
          </p:nvSpPr>
          <p:spPr bwMode="auto">
            <a:xfrm>
              <a:off x="7657" y="3869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6" name="Rectangle 367"/>
            <p:cNvSpPr>
              <a:spLocks noChangeArrowheads="1"/>
            </p:cNvSpPr>
            <p:nvPr/>
          </p:nvSpPr>
          <p:spPr bwMode="auto">
            <a:xfrm>
              <a:off x="6517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7" name="Rectangle 368"/>
            <p:cNvSpPr>
              <a:spLocks noChangeArrowheads="1"/>
            </p:cNvSpPr>
            <p:nvPr/>
          </p:nvSpPr>
          <p:spPr bwMode="auto">
            <a:xfrm>
              <a:off x="6581" y="395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8" name="Rectangle 369"/>
            <p:cNvSpPr>
              <a:spLocks noChangeArrowheads="1"/>
            </p:cNvSpPr>
            <p:nvPr/>
          </p:nvSpPr>
          <p:spPr bwMode="auto">
            <a:xfrm>
              <a:off x="6644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59" name="Rectangle 370"/>
            <p:cNvSpPr>
              <a:spLocks noChangeArrowheads="1"/>
            </p:cNvSpPr>
            <p:nvPr/>
          </p:nvSpPr>
          <p:spPr bwMode="auto">
            <a:xfrm>
              <a:off x="6708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0" name="Rectangle 371"/>
            <p:cNvSpPr>
              <a:spLocks noChangeArrowheads="1"/>
            </p:cNvSpPr>
            <p:nvPr/>
          </p:nvSpPr>
          <p:spPr bwMode="auto">
            <a:xfrm>
              <a:off x="6770" y="3951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1" name="Rectangle 372"/>
            <p:cNvSpPr>
              <a:spLocks noChangeArrowheads="1"/>
            </p:cNvSpPr>
            <p:nvPr/>
          </p:nvSpPr>
          <p:spPr bwMode="auto">
            <a:xfrm>
              <a:off x="6834" y="395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2" name="Rectangle 373"/>
            <p:cNvSpPr>
              <a:spLocks noChangeArrowheads="1"/>
            </p:cNvSpPr>
            <p:nvPr/>
          </p:nvSpPr>
          <p:spPr bwMode="auto">
            <a:xfrm>
              <a:off x="6897" y="3951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3" name="Rectangle 374"/>
            <p:cNvSpPr>
              <a:spLocks noChangeArrowheads="1"/>
            </p:cNvSpPr>
            <p:nvPr/>
          </p:nvSpPr>
          <p:spPr bwMode="auto">
            <a:xfrm>
              <a:off x="6961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4" name="Rectangle 375"/>
            <p:cNvSpPr>
              <a:spLocks noChangeArrowheads="1"/>
            </p:cNvSpPr>
            <p:nvPr/>
          </p:nvSpPr>
          <p:spPr bwMode="auto">
            <a:xfrm>
              <a:off x="7025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5" name="Rectangle 376"/>
            <p:cNvSpPr>
              <a:spLocks noChangeArrowheads="1"/>
            </p:cNvSpPr>
            <p:nvPr/>
          </p:nvSpPr>
          <p:spPr bwMode="auto">
            <a:xfrm>
              <a:off x="7089" y="395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6" name="Rectangle 377"/>
            <p:cNvSpPr>
              <a:spLocks noChangeArrowheads="1"/>
            </p:cNvSpPr>
            <p:nvPr/>
          </p:nvSpPr>
          <p:spPr bwMode="auto">
            <a:xfrm>
              <a:off x="7152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7" name="Rectangle 378"/>
            <p:cNvSpPr>
              <a:spLocks noChangeArrowheads="1"/>
            </p:cNvSpPr>
            <p:nvPr/>
          </p:nvSpPr>
          <p:spPr bwMode="auto">
            <a:xfrm>
              <a:off x="7216" y="3951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8" name="Rectangle 379"/>
            <p:cNvSpPr>
              <a:spLocks noChangeArrowheads="1"/>
            </p:cNvSpPr>
            <p:nvPr/>
          </p:nvSpPr>
          <p:spPr bwMode="auto">
            <a:xfrm>
              <a:off x="7278" y="3951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69" name="Rectangle 380"/>
            <p:cNvSpPr>
              <a:spLocks noChangeArrowheads="1"/>
            </p:cNvSpPr>
            <p:nvPr/>
          </p:nvSpPr>
          <p:spPr bwMode="auto">
            <a:xfrm>
              <a:off x="7342" y="3951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0" name="Rectangle 381"/>
            <p:cNvSpPr>
              <a:spLocks noChangeArrowheads="1"/>
            </p:cNvSpPr>
            <p:nvPr/>
          </p:nvSpPr>
          <p:spPr bwMode="auto">
            <a:xfrm>
              <a:off x="7405" y="395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1" name="Rectangle 382"/>
            <p:cNvSpPr>
              <a:spLocks noChangeArrowheads="1"/>
            </p:cNvSpPr>
            <p:nvPr/>
          </p:nvSpPr>
          <p:spPr bwMode="auto">
            <a:xfrm>
              <a:off x="6517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2" name="Rectangle 383"/>
            <p:cNvSpPr>
              <a:spLocks noChangeArrowheads="1"/>
            </p:cNvSpPr>
            <p:nvPr/>
          </p:nvSpPr>
          <p:spPr bwMode="auto">
            <a:xfrm>
              <a:off x="6581" y="403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3" name="Rectangle 384"/>
            <p:cNvSpPr>
              <a:spLocks noChangeArrowheads="1"/>
            </p:cNvSpPr>
            <p:nvPr/>
          </p:nvSpPr>
          <p:spPr bwMode="auto">
            <a:xfrm>
              <a:off x="6644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4" name="Rectangle 385"/>
            <p:cNvSpPr>
              <a:spLocks noChangeArrowheads="1"/>
            </p:cNvSpPr>
            <p:nvPr/>
          </p:nvSpPr>
          <p:spPr bwMode="auto">
            <a:xfrm>
              <a:off x="6708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5" name="Rectangle 386"/>
            <p:cNvSpPr>
              <a:spLocks noChangeArrowheads="1"/>
            </p:cNvSpPr>
            <p:nvPr/>
          </p:nvSpPr>
          <p:spPr bwMode="auto">
            <a:xfrm>
              <a:off x="6770" y="4033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6" name="Rectangle 387"/>
            <p:cNvSpPr>
              <a:spLocks noChangeArrowheads="1"/>
            </p:cNvSpPr>
            <p:nvPr/>
          </p:nvSpPr>
          <p:spPr bwMode="auto">
            <a:xfrm>
              <a:off x="6834" y="403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7" name="Rectangle 388"/>
            <p:cNvSpPr>
              <a:spLocks noChangeArrowheads="1"/>
            </p:cNvSpPr>
            <p:nvPr/>
          </p:nvSpPr>
          <p:spPr bwMode="auto">
            <a:xfrm>
              <a:off x="6897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8" name="Rectangle 389"/>
            <p:cNvSpPr>
              <a:spLocks noChangeArrowheads="1"/>
            </p:cNvSpPr>
            <p:nvPr/>
          </p:nvSpPr>
          <p:spPr bwMode="auto">
            <a:xfrm>
              <a:off x="6961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79" name="Rectangle 390"/>
            <p:cNvSpPr>
              <a:spLocks noChangeArrowheads="1"/>
            </p:cNvSpPr>
            <p:nvPr/>
          </p:nvSpPr>
          <p:spPr bwMode="auto">
            <a:xfrm>
              <a:off x="7025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0" name="Rectangle 391"/>
            <p:cNvSpPr>
              <a:spLocks noChangeArrowheads="1"/>
            </p:cNvSpPr>
            <p:nvPr/>
          </p:nvSpPr>
          <p:spPr bwMode="auto">
            <a:xfrm>
              <a:off x="7089" y="403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1" name="Rectangle 392"/>
            <p:cNvSpPr>
              <a:spLocks noChangeArrowheads="1"/>
            </p:cNvSpPr>
            <p:nvPr/>
          </p:nvSpPr>
          <p:spPr bwMode="auto">
            <a:xfrm>
              <a:off x="7152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2" name="Rectangle 393"/>
            <p:cNvSpPr>
              <a:spLocks noChangeArrowheads="1"/>
            </p:cNvSpPr>
            <p:nvPr/>
          </p:nvSpPr>
          <p:spPr bwMode="auto">
            <a:xfrm>
              <a:off x="7216" y="4033"/>
              <a:ext cx="63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3" name="Rectangle 394"/>
            <p:cNvSpPr>
              <a:spLocks noChangeArrowheads="1"/>
            </p:cNvSpPr>
            <p:nvPr/>
          </p:nvSpPr>
          <p:spPr bwMode="auto">
            <a:xfrm>
              <a:off x="7278" y="4033"/>
              <a:ext cx="64" cy="8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4" name="Rectangle 395"/>
            <p:cNvSpPr>
              <a:spLocks noChangeArrowheads="1"/>
            </p:cNvSpPr>
            <p:nvPr/>
          </p:nvSpPr>
          <p:spPr bwMode="auto">
            <a:xfrm>
              <a:off x="7215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5" name="Rectangle 396"/>
            <p:cNvSpPr>
              <a:spLocks noChangeArrowheads="1"/>
            </p:cNvSpPr>
            <p:nvPr/>
          </p:nvSpPr>
          <p:spPr bwMode="auto">
            <a:xfrm>
              <a:off x="7279" y="3131"/>
              <a:ext cx="63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6" name="Rectangle 397"/>
            <p:cNvSpPr>
              <a:spLocks noChangeArrowheads="1"/>
            </p:cNvSpPr>
            <p:nvPr/>
          </p:nvSpPr>
          <p:spPr bwMode="auto">
            <a:xfrm>
              <a:off x="7342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7" name="Rectangle 398"/>
            <p:cNvSpPr>
              <a:spLocks noChangeArrowheads="1"/>
            </p:cNvSpPr>
            <p:nvPr/>
          </p:nvSpPr>
          <p:spPr bwMode="auto">
            <a:xfrm>
              <a:off x="7406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8" name="Rectangle 399"/>
            <p:cNvSpPr>
              <a:spLocks noChangeArrowheads="1"/>
            </p:cNvSpPr>
            <p:nvPr/>
          </p:nvSpPr>
          <p:spPr bwMode="auto">
            <a:xfrm>
              <a:off x="7468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89" name="Rectangle 400"/>
            <p:cNvSpPr>
              <a:spLocks noChangeArrowheads="1"/>
            </p:cNvSpPr>
            <p:nvPr/>
          </p:nvSpPr>
          <p:spPr bwMode="auto">
            <a:xfrm>
              <a:off x="7532" y="313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0" name="Rectangle 401"/>
            <p:cNvSpPr>
              <a:spLocks noChangeArrowheads="1"/>
            </p:cNvSpPr>
            <p:nvPr/>
          </p:nvSpPr>
          <p:spPr bwMode="auto">
            <a:xfrm>
              <a:off x="7595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1" name="Rectangle 402"/>
            <p:cNvSpPr>
              <a:spLocks noChangeArrowheads="1"/>
            </p:cNvSpPr>
            <p:nvPr/>
          </p:nvSpPr>
          <p:spPr bwMode="auto">
            <a:xfrm>
              <a:off x="7659" y="3131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2" name="Rectangle 403"/>
            <p:cNvSpPr>
              <a:spLocks noChangeArrowheads="1"/>
            </p:cNvSpPr>
            <p:nvPr/>
          </p:nvSpPr>
          <p:spPr bwMode="auto">
            <a:xfrm>
              <a:off x="7723" y="3131"/>
              <a:ext cx="64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3" name="Rectangle 404"/>
            <p:cNvSpPr>
              <a:spLocks noChangeArrowheads="1"/>
            </p:cNvSpPr>
            <p:nvPr/>
          </p:nvSpPr>
          <p:spPr bwMode="auto">
            <a:xfrm>
              <a:off x="7787" y="313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4" name="Rectangle 405"/>
            <p:cNvSpPr>
              <a:spLocks noChangeArrowheads="1"/>
            </p:cNvSpPr>
            <p:nvPr/>
          </p:nvSpPr>
          <p:spPr bwMode="auto">
            <a:xfrm>
              <a:off x="7850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5" name="Rectangle 406"/>
            <p:cNvSpPr>
              <a:spLocks noChangeArrowheads="1"/>
            </p:cNvSpPr>
            <p:nvPr/>
          </p:nvSpPr>
          <p:spPr bwMode="auto">
            <a:xfrm>
              <a:off x="7914" y="313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6" name="Rectangle 407"/>
            <p:cNvSpPr>
              <a:spLocks noChangeArrowheads="1"/>
            </p:cNvSpPr>
            <p:nvPr/>
          </p:nvSpPr>
          <p:spPr bwMode="auto">
            <a:xfrm>
              <a:off x="7976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7" name="Rectangle 408"/>
            <p:cNvSpPr>
              <a:spLocks noChangeArrowheads="1"/>
            </p:cNvSpPr>
            <p:nvPr/>
          </p:nvSpPr>
          <p:spPr bwMode="auto">
            <a:xfrm>
              <a:off x="8040" y="3131"/>
              <a:ext cx="63" cy="82"/>
            </a:xfrm>
            <a:prstGeom prst="rect">
              <a:avLst/>
            </a:prstGeom>
            <a:solidFill>
              <a:srgbClr val="77777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8" name="Rectangle 409"/>
            <p:cNvSpPr>
              <a:spLocks noChangeArrowheads="1"/>
            </p:cNvSpPr>
            <p:nvPr/>
          </p:nvSpPr>
          <p:spPr bwMode="auto">
            <a:xfrm>
              <a:off x="8103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399" name="Rectangle 410"/>
            <p:cNvSpPr>
              <a:spLocks noChangeArrowheads="1"/>
            </p:cNvSpPr>
            <p:nvPr/>
          </p:nvSpPr>
          <p:spPr bwMode="auto">
            <a:xfrm>
              <a:off x="8167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00" name="Rectangle 411"/>
            <p:cNvSpPr>
              <a:spLocks noChangeArrowheads="1"/>
            </p:cNvSpPr>
            <p:nvPr/>
          </p:nvSpPr>
          <p:spPr bwMode="auto">
            <a:xfrm>
              <a:off x="8229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01" name="Rectangle 412"/>
            <p:cNvSpPr>
              <a:spLocks noChangeArrowheads="1"/>
            </p:cNvSpPr>
            <p:nvPr/>
          </p:nvSpPr>
          <p:spPr bwMode="auto">
            <a:xfrm>
              <a:off x="8356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sp>
          <p:nvSpPr>
            <p:cNvPr id="402" name="Rectangle 413"/>
            <p:cNvSpPr>
              <a:spLocks noChangeArrowheads="1"/>
            </p:cNvSpPr>
            <p:nvPr/>
          </p:nvSpPr>
          <p:spPr bwMode="auto">
            <a:xfrm>
              <a:off x="8420" y="3131"/>
              <a:ext cx="64" cy="8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de-AT" altLang="de-DE">
                <a:solidFill>
                  <a:srgbClr val="000000"/>
                </a:solidFill>
              </a:endParaRPr>
            </a:p>
          </p:txBody>
        </p:sp>
        <p:grpSp>
          <p:nvGrpSpPr>
            <p:cNvPr id="403" name="Group 414"/>
            <p:cNvGrpSpPr>
              <a:grpSpLocks/>
            </p:cNvGrpSpPr>
            <p:nvPr/>
          </p:nvGrpSpPr>
          <p:grpSpPr bwMode="auto">
            <a:xfrm>
              <a:off x="7788" y="2478"/>
              <a:ext cx="634" cy="817"/>
              <a:chOff x="3040" y="1035"/>
              <a:chExt cx="1251" cy="1356"/>
            </a:xfrm>
          </p:grpSpPr>
          <p:sp>
            <p:nvSpPr>
              <p:cNvPr id="408" name="Rectangle 415"/>
              <p:cNvSpPr>
                <a:spLocks noChangeArrowheads="1"/>
              </p:cNvSpPr>
              <p:nvPr/>
            </p:nvSpPr>
            <p:spPr bwMode="auto">
              <a:xfrm>
                <a:off x="4166" y="2255"/>
                <a:ext cx="125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09" name="Rectangle 416"/>
              <p:cNvSpPr>
                <a:spLocks noChangeArrowheads="1"/>
              </p:cNvSpPr>
              <p:nvPr/>
            </p:nvSpPr>
            <p:spPr bwMode="auto">
              <a:xfrm>
                <a:off x="4040" y="2119"/>
                <a:ext cx="125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0" name="Rectangle 417"/>
              <p:cNvSpPr>
                <a:spLocks noChangeArrowheads="1"/>
              </p:cNvSpPr>
              <p:nvPr/>
            </p:nvSpPr>
            <p:spPr bwMode="auto">
              <a:xfrm>
                <a:off x="3412" y="1439"/>
                <a:ext cx="126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1" name="Rectangle 418"/>
              <p:cNvSpPr>
                <a:spLocks noChangeArrowheads="1"/>
              </p:cNvSpPr>
              <p:nvPr/>
            </p:nvSpPr>
            <p:spPr bwMode="auto">
              <a:xfrm>
                <a:off x="3286" y="1303"/>
                <a:ext cx="126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2" name="Rectangle 419"/>
              <p:cNvSpPr>
                <a:spLocks noChangeArrowheads="1"/>
              </p:cNvSpPr>
              <p:nvPr/>
            </p:nvSpPr>
            <p:spPr bwMode="auto">
              <a:xfrm>
                <a:off x="3159" y="1169"/>
                <a:ext cx="126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3" name="Rectangle 420"/>
              <p:cNvSpPr>
                <a:spLocks noChangeArrowheads="1"/>
              </p:cNvSpPr>
              <p:nvPr/>
            </p:nvSpPr>
            <p:spPr bwMode="auto">
              <a:xfrm>
                <a:off x="3040" y="1035"/>
                <a:ext cx="125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4" name="Rectangle 421"/>
              <p:cNvSpPr>
                <a:spLocks noChangeArrowheads="1"/>
              </p:cNvSpPr>
              <p:nvPr/>
            </p:nvSpPr>
            <p:spPr bwMode="auto">
              <a:xfrm>
                <a:off x="3541" y="1575"/>
                <a:ext cx="125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5" name="Rectangle 422"/>
              <p:cNvSpPr>
                <a:spLocks noChangeArrowheads="1"/>
              </p:cNvSpPr>
              <p:nvPr/>
            </p:nvSpPr>
            <p:spPr bwMode="auto">
              <a:xfrm>
                <a:off x="3664" y="1711"/>
                <a:ext cx="126" cy="136"/>
              </a:xfrm>
              <a:prstGeom prst="rect">
                <a:avLst/>
              </a:prstGeom>
              <a:solidFill>
                <a:srgbClr val="777777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6" name="Rectangle 423"/>
              <p:cNvSpPr>
                <a:spLocks noChangeArrowheads="1"/>
              </p:cNvSpPr>
              <p:nvPr/>
            </p:nvSpPr>
            <p:spPr bwMode="auto">
              <a:xfrm>
                <a:off x="3790" y="1847"/>
                <a:ext cx="125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  <p:sp>
            <p:nvSpPr>
              <p:cNvPr id="417" name="Rectangle 424"/>
              <p:cNvSpPr>
                <a:spLocks noChangeArrowheads="1"/>
              </p:cNvSpPr>
              <p:nvPr/>
            </p:nvSpPr>
            <p:spPr bwMode="auto">
              <a:xfrm>
                <a:off x="3917" y="1983"/>
                <a:ext cx="125" cy="136"/>
              </a:xfrm>
              <a:prstGeom prst="rect">
                <a:avLst/>
              </a:prstGeom>
              <a:solidFill>
                <a:srgbClr val="0000FF"/>
              </a:solidFill>
              <a:ln w="571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de-AT" altLang="de-DE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04" name="Line 427"/>
            <p:cNvSpPr>
              <a:spLocks noChangeShapeType="1"/>
            </p:cNvSpPr>
            <p:nvPr/>
          </p:nvSpPr>
          <p:spPr bwMode="auto">
            <a:xfrm rot="10800000">
              <a:off x="6463" y="2523"/>
              <a:ext cx="0" cy="17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405" name="Text Box 428"/>
            <p:cNvSpPr txBox="1">
              <a:spLocks noChangeArrowheads="1"/>
            </p:cNvSpPr>
            <p:nvPr/>
          </p:nvSpPr>
          <p:spPr bwMode="auto">
            <a:xfrm>
              <a:off x="6486" y="2519"/>
              <a:ext cx="21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de-DE" b="1">
                  <a:solidFill>
                    <a:srgbClr val="000000"/>
                  </a:solidFill>
                </a:rPr>
                <a:t>Z</a:t>
              </a:r>
              <a:endParaRPr lang="de-DE" altLang="de-DE" b="1">
                <a:solidFill>
                  <a:srgbClr val="000000"/>
                </a:solidFill>
              </a:endParaRPr>
            </a:p>
          </p:txBody>
        </p:sp>
        <p:sp>
          <p:nvSpPr>
            <p:cNvPr id="406" name="Line 429"/>
            <p:cNvSpPr>
              <a:spLocks noChangeShapeType="1"/>
            </p:cNvSpPr>
            <p:nvPr/>
          </p:nvSpPr>
          <p:spPr bwMode="auto">
            <a:xfrm rot="-5400000">
              <a:off x="7689" y="2749"/>
              <a:ext cx="0" cy="28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407" name="Text Box 430"/>
            <p:cNvSpPr txBox="1">
              <a:spLocks noChangeArrowheads="1"/>
            </p:cNvSpPr>
            <p:nvPr/>
          </p:nvSpPr>
          <p:spPr bwMode="auto">
            <a:xfrm>
              <a:off x="8838" y="3929"/>
              <a:ext cx="2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de-DE" altLang="de-DE" b="1">
                  <a:solidFill>
                    <a:srgbClr val="000000"/>
                  </a:solidFill>
                </a:rPr>
                <a:t>N</a:t>
              </a:r>
            </a:p>
          </p:txBody>
        </p:sp>
      </p:grpSp>
      <p:sp>
        <p:nvSpPr>
          <p:cNvPr id="418" name="Text Box 433"/>
          <p:cNvSpPr txBox="1">
            <a:spLocks noChangeArrowheads="1"/>
          </p:cNvSpPr>
          <p:nvPr/>
        </p:nvSpPr>
        <p:spPr bwMode="auto">
          <a:xfrm>
            <a:off x="3922602" y="3820824"/>
            <a:ext cx="9044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b="1" dirty="0">
                <a:solidFill>
                  <a:srgbClr val="6CE43C"/>
                </a:solidFill>
                <a:latin typeface="Comic Sans MS" panose="030F0702030302020204" pitchFamily="66" charset="0"/>
              </a:rPr>
              <a:t>Lasers</a:t>
            </a:r>
          </a:p>
        </p:txBody>
      </p:sp>
      <p:sp>
        <p:nvSpPr>
          <p:cNvPr id="419" name="Text Box 438"/>
          <p:cNvSpPr txBox="1">
            <a:spLocks noChangeArrowheads="1"/>
          </p:cNvSpPr>
          <p:nvPr/>
        </p:nvSpPr>
        <p:spPr bwMode="auto">
          <a:xfrm>
            <a:off x="3264352" y="4733732"/>
            <a:ext cx="13067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b="1">
                <a:solidFill>
                  <a:srgbClr val="0000FF"/>
                </a:solidFill>
                <a:latin typeface="Comic Sans MS" panose="030F0702030302020204" pitchFamily="66" charset="0"/>
              </a:rPr>
              <a:t>Mass </a:t>
            </a:r>
          </a:p>
          <a:p>
            <a:pPr algn="ctr" eaLnBrk="1" hangingPunct="1"/>
            <a:r>
              <a:rPr lang="de-DE" altLang="de-DE" b="1">
                <a:solidFill>
                  <a:srgbClr val="0000FF"/>
                </a:solidFill>
                <a:latin typeface="Comic Sans MS" panose="030F0702030302020204" pitchFamily="66" charset="0"/>
              </a:rPr>
              <a:t>Separator</a:t>
            </a:r>
          </a:p>
        </p:txBody>
      </p:sp>
      <p:sp>
        <p:nvSpPr>
          <p:cNvPr id="420" name="Rectangle 48"/>
          <p:cNvSpPr>
            <a:spLocks noChangeArrowheads="1"/>
          </p:cNvSpPr>
          <p:nvPr/>
        </p:nvSpPr>
        <p:spPr bwMode="auto">
          <a:xfrm>
            <a:off x="2155611" y="3957445"/>
            <a:ext cx="1700212" cy="111125"/>
          </a:xfrm>
          <a:prstGeom prst="rect">
            <a:avLst/>
          </a:prstGeom>
          <a:solidFill>
            <a:srgbClr val="6CE43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b="1">
              <a:solidFill>
                <a:srgbClr val="FF0000"/>
              </a:solidFill>
            </a:endParaRPr>
          </a:p>
        </p:txBody>
      </p:sp>
      <p:sp>
        <p:nvSpPr>
          <p:cNvPr id="421" name="Rechteck 420"/>
          <p:cNvSpPr/>
          <p:nvPr/>
        </p:nvSpPr>
        <p:spPr>
          <a:xfrm>
            <a:off x="3136686" y="3941570"/>
            <a:ext cx="144462" cy="1444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28" name="Textfeld 427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476C10-1E6E-7D58-B3AD-32722D4B3F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427" name="Line 6">
            <a:extLst>
              <a:ext uri="{FF2B5EF4-FFF2-40B4-BE49-F238E27FC236}">
                <a16:creationId xmlns:a16="http://schemas.microsoft.com/office/drawing/2014/main" id="{DB6C2E64-FC69-E3AC-8C10-E2EB2D28BA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06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3.7037E-6 L -0.01129 -0.4317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2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20" grpId="0" animBg="1"/>
      <p:bldP spid="21" grpId="0" animBg="1"/>
      <p:bldP spid="23" grpId="0" animBg="1"/>
      <p:bldP spid="24" grpId="0"/>
      <p:bldP spid="25" grpId="0" animBg="1"/>
      <p:bldP spid="27" grpId="0"/>
      <p:bldP spid="31" grpId="0"/>
      <p:bldP spid="424" grpId="0" animBg="1"/>
      <p:bldP spid="425" grpId="0" animBg="1"/>
      <p:bldP spid="418" grpId="0"/>
      <p:bldP spid="419" grpId="0"/>
      <p:bldP spid="420" grpId="0" animBg="1"/>
      <p:bldP spid="4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B6925BF-EB53-8FFE-5C1E-2F0EBA2FDA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3" y="0"/>
            <a:ext cx="701675" cy="701675"/>
          </a:xfrm>
          <a:prstGeom prst="rect">
            <a:avLst/>
          </a:prstGeom>
        </p:spPr>
      </p:pic>
      <p:sp>
        <p:nvSpPr>
          <p:cNvPr id="25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Laser </a:t>
            </a:r>
            <a:r>
              <a:rPr lang="en-US" sz="2800" b="1" dirty="0" err="1">
                <a:solidFill>
                  <a:srgbClr val="0066FF"/>
                </a:solidFill>
                <a:latin typeface="Calibri" pitchFamily="34" charset="0"/>
              </a:rPr>
              <a:t>photodetachment</a:t>
            </a:r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 of anions - principle</a:t>
            </a:r>
            <a:endParaRPr lang="en-US" sz="2800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4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499" y="1525508"/>
            <a:ext cx="4187070" cy="238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0" name="Straight Connector 7"/>
          <p:cNvCxnSpPr/>
          <p:nvPr/>
        </p:nvCxnSpPr>
        <p:spPr>
          <a:xfrm flipV="1">
            <a:off x="2648897" y="1559881"/>
            <a:ext cx="0" cy="2322000"/>
          </a:xfrm>
          <a:prstGeom prst="line">
            <a:avLst/>
          </a:prstGeom>
          <a:ln>
            <a:solidFill>
              <a:srgbClr val="30DD27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1" name="Text Box 8"/>
          <p:cNvSpPr txBox="1">
            <a:spLocks noChangeArrowheads="1"/>
          </p:cNvSpPr>
          <p:nvPr/>
        </p:nvSpPr>
        <p:spPr bwMode="auto">
          <a:xfrm>
            <a:off x="978512" y="1891273"/>
            <a:ext cx="10510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sz="1600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unwanted isobar</a:t>
            </a:r>
          </a:p>
        </p:txBody>
      </p:sp>
      <p:sp>
        <p:nvSpPr>
          <p:cNvPr id="432" name="Text Box 8"/>
          <p:cNvSpPr txBox="1">
            <a:spLocks noChangeArrowheads="1"/>
          </p:cNvSpPr>
          <p:nvPr/>
        </p:nvSpPr>
        <p:spPr bwMode="auto">
          <a:xfrm>
            <a:off x="3254422" y="2871320"/>
            <a:ext cx="18708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sz="1600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isotope of</a:t>
            </a:r>
          </a:p>
          <a:p>
            <a:pPr algn="ctr"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sz="1600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interest</a:t>
            </a:r>
          </a:p>
        </p:txBody>
      </p:sp>
      <p:sp>
        <p:nvSpPr>
          <p:cNvPr id="433" name="Text Box 8"/>
          <p:cNvSpPr txBox="1">
            <a:spLocks noChangeArrowheads="1"/>
          </p:cNvSpPr>
          <p:nvPr/>
        </p:nvSpPr>
        <p:spPr bwMode="auto">
          <a:xfrm>
            <a:off x="1997030" y="1531027"/>
            <a:ext cx="77046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dirty="0">
                <a:ln>
                  <a:solidFill>
                    <a:srgbClr val="30DD27"/>
                  </a:solidFill>
                </a:ln>
                <a:solidFill>
                  <a:srgbClr val="30DD27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laser</a:t>
            </a:r>
          </a:p>
        </p:txBody>
      </p:sp>
      <p:sp>
        <p:nvSpPr>
          <p:cNvPr id="434" name="Line 7"/>
          <p:cNvSpPr>
            <a:spLocks noChangeShapeType="1"/>
          </p:cNvSpPr>
          <p:nvPr/>
        </p:nvSpPr>
        <p:spPr bwMode="auto">
          <a:xfrm>
            <a:off x="1855582" y="2395688"/>
            <a:ext cx="347945" cy="34718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endParaRPr lang="de-AT" sz="21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35" name="Line 7"/>
          <p:cNvSpPr>
            <a:spLocks noChangeShapeType="1"/>
          </p:cNvSpPr>
          <p:nvPr/>
        </p:nvSpPr>
        <p:spPr bwMode="auto">
          <a:xfrm flipH="1" flipV="1">
            <a:off x="3764563" y="2497240"/>
            <a:ext cx="300202" cy="3281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endParaRPr lang="de-AT" sz="21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36" name="TextBox 2"/>
          <p:cNvSpPr txBox="1"/>
          <p:nvPr/>
        </p:nvSpPr>
        <p:spPr>
          <a:xfrm>
            <a:off x="876939" y="3913541"/>
            <a:ext cx="41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79821" fontAlgn="auto">
              <a:spcBef>
                <a:spcPts val="0"/>
              </a:spcBef>
              <a:spcAft>
                <a:spcPts val="0"/>
              </a:spcAft>
            </a:pP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photon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energy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(typ. eV) </a:t>
            </a:r>
          </a:p>
        </p:txBody>
      </p:sp>
      <p:sp>
        <p:nvSpPr>
          <p:cNvPr id="437" name="TextBox 14"/>
          <p:cNvSpPr txBox="1"/>
          <p:nvPr/>
        </p:nvSpPr>
        <p:spPr>
          <a:xfrm rot="16200000">
            <a:off x="-732680" y="2299888"/>
            <a:ext cx="282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cross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section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(typ. </a:t>
            </a:r>
            <a:r>
              <a:rPr lang="de-AT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Mb</a:t>
            </a:r>
            <a:r>
              <a:rPr lang="de-AT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) </a:t>
            </a:r>
          </a:p>
        </p:txBody>
      </p:sp>
      <p:graphicFrame>
        <p:nvGraphicFramePr>
          <p:cNvPr id="43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052836"/>
              </p:ext>
            </p:extLst>
          </p:nvPr>
        </p:nvGraphicFramePr>
        <p:xfrm>
          <a:off x="619717" y="4918104"/>
          <a:ext cx="4456686" cy="1112520"/>
        </p:xfrm>
        <a:graphic>
          <a:graphicData uri="http://schemas.openxmlformats.org/drawingml/2006/table">
            <a:tbl>
              <a:tblPr firstRow="1" bandRow="1"/>
              <a:tblGrid>
                <a:gridCol w="45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 isobar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 ion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of int.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B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suppr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de-AT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36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      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S</a:t>
                      </a:r>
                      <a:r>
                        <a:rPr lang="en-GB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−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: 2.08 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n-NO" sz="1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nn-NO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Cl</a:t>
                      </a:r>
                      <a:r>
                        <a:rPr lang="nn-NO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−</a:t>
                      </a:r>
                      <a:r>
                        <a:rPr lang="nn-NO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: 3.61 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B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&gt;10</a:t>
                      </a:r>
                      <a:r>
                        <a:rPr lang="en-GB" sz="18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de-AT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43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MgO</a:t>
                      </a:r>
                      <a:r>
                        <a:rPr lang="en-GB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−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: 1.63 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AlO</a:t>
                      </a:r>
                      <a:r>
                        <a:rPr lang="en-GB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−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: 2.60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B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&gt;10</a:t>
                      </a:r>
                      <a:r>
                        <a:rPr lang="en-GB" sz="18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39" name="Straight Arrow Connector 2"/>
          <p:cNvCxnSpPr/>
          <p:nvPr/>
        </p:nvCxnSpPr>
        <p:spPr>
          <a:xfrm>
            <a:off x="2648897" y="4282873"/>
            <a:ext cx="0" cy="637050"/>
          </a:xfrm>
          <a:prstGeom prst="straightConnector1">
            <a:avLst/>
          </a:prstGeom>
          <a:noFill/>
          <a:ln w="47625" cap="flat" cmpd="sng" algn="ctr">
            <a:solidFill>
              <a:srgbClr val="00FF00"/>
            </a:solidFill>
            <a:prstDash val="solid"/>
            <a:tailEnd type="triangle" w="med" len="lg"/>
          </a:ln>
          <a:effectLst/>
        </p:spPr>
      </p:cxnSp>
      <p:sp>
        <p:nvSpPr>
          <p:cNvPr id="440" name="TextBox 6"/>
          <p:cNvSpPr txBox="1"/>
          <p:nvPr/>
        </p:nvSpPr>
        <p:spPr>
          <a:xfrm>
            <a:off x="2665843" y="4280974"/>
            <a:ext cx="103586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r>
              <a:rPr lang="de-AT" sz="2100" b="1" dirty="0">
                <a:solidFill>
                  <a:srgbClr val="00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2.33 eV</a:t>
            </a:r>
            <a:endParaRPr lang="en-GB" sz="2100" b="1" dirty="0">
              <a:solidFill>
                <a:srgbClr val="00FF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43" name="Textfeld 442"/>
          <p:cNvSpPr txBox="1"/>
          <p:nvPr/>
        </p:nvSpPr>
        <p:spPr>
          <a:xfrm>
            <a:off x="257224" y="772836"/>
            <a:ext cx="4868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>
                <a:latin typeface="Calibri" panose="020F0502020204030204" pitchFamily="34" charset="0"/>
              </a:rPr>
              <a:t>non-resonant </a:t>
            </a:r>
            <a:r>
              <a:rPr lang="de-DE" sz="2000" b="1" dirty="0" err="1">
                <a:latin typeface="Calibri" panose="020F0502020204030204" pitchFamily="34" charset="0"/>
              </a:rPr>
              <a:t>neutralization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of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anions</a:t>
            </a:r>
            <a:endParaRPr lang="de-DE" sz="2000" b="1" dirty="0">
              <a:latin typeface="Calibri" panose="020F0502020204030204" pitchFamily="34" charset="0"/>
            </a:endParaRPr>
          </a:p>
          <a:p>
            <a:r>
              <a:rPr lang="de-DE" sz="2000" b="1" dirty="0">
                <a:latin typeface="Calibri" panose="020F0502020204030204" pitchFamily="34" charset="0"/>
              </a:rPr>
              <a:t>      </a:t>
            </a:r>
            <a:r>
              <a:rPr lang="de-DE" sz="2000" b="1" dirty="0" err="1">
                <a:latin typeface="Calibri" panose="020F0502020204030204" pitchFamily="34" charset="0"/>
              </a:rPr>
              <a:t>with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electron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affinities</a:t>
            </a:r>
            <a:r>
              <a:rPr lang="de-DE" sz="2000" b="1" dirty="0">
                <a:latin typeface="Calibri" panose="020F0502020204030204" pitchFamily="34" charset="0"/>
              </a:rPr>
              <a:t> &lt; </a:t>
            </a:r>
            <a:r>
              <a:rPr lang="de-DE" sz="2000" b="1" dirty="0" err="1">
                <a:latin typeface="Calibri" panose="020F0502020204030204" pitchFamily="34" charset="0"/>
              </a:rPr>
              <a:t>photon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energy</a:t>
            </a:r>
            <a:endParaRPr lang="de-AT" sz="2000" b="1" dirty="0">
              <a:latin typeface="Calibri" panose="020F050202020403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3F65CF4-E275-8D0C-A45F-07EF51B762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541B0A66-9818-0882-B143-6DF83A4EA4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8FB5887F-F7CF-F16E-0F4A-5A0DB3FC3FD4}"/>
                  </a:ext>
                </a:extLst>
              </p:cNvPr>
              <p:cNvSpPr txBox="1"/>
              <p:nvPr/>
            </p:nvSpPr>
            <p:spPr>
              <a:xfrm>
                <a:off x="6226604" y="1849898"/>
                <a:ext cx="4066315" cy="5457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AT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AT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de-AT" sz="3200" b="0" i="1" smtClean="0">
                              <a:latin typeface="Cambria Math" panose="02040503050406030204" pitchFamily="18" charset="0"/>
                            </a:rPr>
                            <m:t>𝑠𝑢𝑟𝑣</m:t>
                          </m:r>
                        </m:sub>
                      </m:sSub>
                      <m:r>
                        <a:rPr lang="de-AT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AT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de-AT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AT" sz="3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de-AT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/>
                          </m:sSubSup>
                          <m:r>
                            <a:rPr lang="de-AT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de-AT" sz="3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de-AT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A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𝜎𝜙</m:t>
                          </m:r>
                          <m:r>
                            <a:rPr lang="de-A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de-AT" sz="3200" dirty="0"/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8FB5887F-F7CF-F16E-0F4A-5A0DB3FC3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04" y="1849898"/>
                <a:ext cx="4066315" cy="5457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feld 6">
            <a:extLst>
              <a:ext uri="{FF2B5EF4-FFF2-40B4-BE49-F238E27FC236}">
                <a16:creationId xmlns:a16="http://schemas.microsoft.com/office/drawing/2014/main" id="{E2D64112-93DA-BAAB-1A4B-7DD6D9CC321A}"/>
              </a:ext>
            </a:extLst>
          </p:cNvPr>
          <p:cNvSpPr txBox="1"/>
          <p:nvPr/>
        </p:nvSpPr>
        <p:spPr>
          <a:xfrm>
            <a:off x="6481117" y="2871320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</a:t>
            </a:r>
            <a:r>
              <a:rPr lang="de-AT" dirty="0"/>
              <a:t>     </a:t>
            </a:r>
            <a:r>
              <a:rPr lang="de-AT" dirty="0" err="1"/>
              <a:t>cross</a:t>
            </a:r>
            <a:r>
              <a:rPr lang="de-AT" dirty="0"/>
              <a:t> </a:t>
            </a:r>
            <a:r>
              <a:rPr lang="de-AT" dirty="0" err="1"/>
              <a:t>section</a:t>
            </a:r>
            <a:r>
              <a:rPr lang="de-AT" dirty="0"/>
              <a:t> (</a:t>
            </a:r>
            <a:r>
              <a:rPr lang="de-AT" dirty="0" err="1"/>
              <a:t>Mb</a:t>
            </a:r>
            <a:r>
              <a:rPr lang="de-AT" dirty="0"/>
              <a:t>)</a:t>
            </a:r>
          </a:p>
          <a:p>
            <a:r>
              <a:rPr lang="el-GR" dirty="0"/>
              <a:t>Φ</a:t>
            </a:r>
            <a:r>
              <a:rPr lang="de-AT" dirty="0"/>
              <a:t>    </a:t>
            </a:r>
            <a:r>
              <a:rPr lang="de-AT" dirty="0" err="1"/>
              <a:t>photon</a:t>
            </a:r>
            <a:r>
              <a:rPr lang="de-AT" dirty="0"/>
              <a:t> </a:t>
            </a:r>
            <a:r>
              <a:rPr lang="de-AT" dirty="0" err="1"/>
              <a:t>flux</a:t>
            </a:r>
            <a:endParaRPr lang="de-AT" dirty="0"/>
          </a:p>
          <a:p>
            <a:r>
              <a:rPr lang="de-AT" dirty="0"/>
              <a:t> t     </a:t>
            </a:r>
            <a:r>
              <a:rPr lang="de-AT" dirty="0" err="1"/>
              <a:t>interaction</a:t>
            </a:r>
            <a:r>
              <a:rPr lang="de-AT" dirty="0"/>
              <a:t> time </a:t>
            </a:r>
            <a:r>
              <a:rPr lang="de-AT" dirty="0" err="1"/>
              <a:t>between</a:t>
            </a:r>
            <a:r>
              <a:rPr lang="de-AT" dirty="0"/>
              <a:t> </a:t>
            </a:r>
            <a:r>
              <a:rPr lang="de-AT" dirty="0" err="1"/>
              <a:t>photons</a:t>
            </a:r>
            <a:r>
              <a:rPr lang="de-AT" dirty="0"/>
              <a:t> and </a:t>
            </a:r>
            <a:r>
              <a:rPr lang="de-AT" dirty="0" err="1"/>
              <a:t>ions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87075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1ADA3A2-F84B-64C9-4BA2-E8C762C9FC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3" y="0"/>
            <a:ext cx="701675" cy="701675"/>
          </a:xfrm>
          <a:prstGeom prst="rect">
            <a:avLst/>
          </a:prstGeom>
        </p:spPr>
      </p:pic>
      <p:sp>
        <p:nvSpPr>
          <p:cNvPr id="27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Laser </a:t>
            </a:r>
            <a:r>
              <a:rPr lang="en-US" sz="2800" b="1" dirty="0" err="1">
                <a:solidFill>
                  <a:srgbClr val="0066FF"/>
                </a:solidFill>
                <a:latin typeface="Calibri" pitchFamily="34" charset="0"/>
              </a:rPr>
              <a:t>photodetachment</a:t>
            </a:r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 of anions - principle</a:t>
            </a:r>
            <a:endParaRPr lang="en-US" sz="2800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428" name="Picture 5" descr="D:\Martschini\Poster,Vortraege,Konferenzen,Reisen\2018 - DPG\ILIAMS_1.jpg">
            <a:extLst>
              <a:ext uri="{FF2B5EF4-FFF2-40B4-BE49-F238E27FC236}">
                <a16:creationId xmlns:a16="http://schemas.microsoft.com/office/drawing/2014/main" id="{9ADCF6B0-211E-4039-A6CB-27C455EDA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068" y="3628088"/>
            <a:ext cx="4556785" cy="249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499" y="1525508"/>
            <a:ext cx="4187070" cy="238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0" name="Straight Connector 7"/>
          <p:cNvCxnSpPr/>
          <p:nvPr/>
        </p:nvCxnSpPr>
        <p:spPr>
          <a:xfrm flipV="1">
            <a:off x="2648897" y="1559881"/>
            <a:ext cx="0" cy="2322000"/>
          </a:xfrm>
          <a:prstGeom prst="line">
            <a:avLst/>
          </a:prstGeom>
          <a:ln>
            <a:solidFill>
              <a:srgbClr val="30DD27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1" name="Text Box 8"/>
          <p:cNvSpPr txBox="1">
            <a:spLocks noChangeArrowheads="1"/>
          </p:cNvSpPr>
          <p:nvPr/>
        </p:nvSpPr>
        <p:spPr bwMode="auto">
          <a:xfrm>
            <a:off x="978512" y="1891273"/>
            <a:ext cx="10510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sz="1600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unwanted isobar</a:t>
            </a:r>
          </a:p>
        </p:txBody>
      </p:sp>
      <p:sp>
        <p:nvSpPr>
          <p:cNvPr id="432" name="Text Box 8"/>
          <p:cNvSpPr txBox="1">
            <a:spLocks noChangeArrowheads="1"/>
          </p:cNvSpPr>
          <p:nvPr/>
        </p:nvSpPr>
        <p:spPr bwMode="auto">
          <a:xfrm>
            <a:off x="3254422" y="2871320"/>
            <a:ext cx="18708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sz="1600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isotope of</a:t>
            </a:r>
          </a:p>
          <a:p>
            <a:pPr algn="ctr"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sz="1600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interest</a:t>
            </a:r>
          </a:p>
        </p:txBody>
      </p:sp>
      <p:sp>
        <p:nvSpPr>
          <p:cNvPr id="433" name="Text Box 8"/>
          <p:cNvSpPr txBox="1">
            <a:spLocks noChangeArrowheads="1"/>
          </p:cNvSpPr>
          <p:nvPr/>
        </p:nvSpPr>
        <p:spPr bwMode="auto">
          <a:xfrm>
            <a:off x="1997030" y="1531027"/>
            <a:ext cx="77046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defTabSz="107982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de-DE" dirty="0">
                <a:ln>
                  <a:solidFill>
                    <a:srgbClr val="30DD27"/>
                  </a:solidFill>
                </a:ln>
                <a:solidFill>
                  <a:srgbClr val="30DD27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laser</a:t>
            </a:r>
          </a:p>
        </p:txBody>
      </p:sp>
      <p:sp>
        <p:nvSpPr>
          <p:cNvPr id="434" name="Line 7"/>
          <p:cNvSpPr>
            <a:spLocks noChangeShapeType="1"/>
          </p:cNvSpPr>
          <p:nvPr/>
        </p:nvSpPr>
        <p:spPr bwMode="auto">
          <a:xfrm>
            <a:off x="1855582" y="2395688"/>
            <a:ext cx="347945" cy="34718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endParaRPr lang="de-AT" sz="21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35" name="Line 7"/>
          <p:cNvSpPr>
            <a:spLocks noChangeShapeType="1"/>
          </p:cNvSpPr>
          <p:nvPr/>
        </p:nvSpPr>
        <p:spPr bwMode="auto">
          <a:xfrm flipH="1" flipV="1">
            <a:off x="3764563" y="2497240"/>
            <a:ext cx="300202" cy="3281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endParaRPr lang="de-AT" sz="21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36" name="TextBox 2"/>
          <p:cNvSpPr txBox="1"/>
          <p:nvPr/>
        </p:nvSpPr>
        <p:spPr>
          <a:xfrm>
            <a:off x="876939" y="3913541"/>
            <a:ext cx="41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79821" fontAlgn="auto">
              <a:spcBef>
                <a:spcPts val="0"/>
              </a:spcBef>
              <a:spcAft>
                <a:spcPts val="0"/>
              </a:spcAft>
            </a:pP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photon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energy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(typ. eV) </a:t>
            </a:r>
          </a:p>
        </p:txBody>
      </p:sp>
      <p:sp>
        <p:nvSpPr>
          <p:cNvPr id="437" name="TextBox 14"/>
          <p:cNvSpPr txBox="1"/>
          <p:nvPr/>
        </p:nvSpPr>
        <p:spPr>
          <a:xfrm rot="16200000">
            <a:off x="-732680" y="2299888"/>
            <a:ext cx="2825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cross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b="1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section</a:t>
            </a:r>
            <a:r>
              <a:rPr lang="de-AT" b="1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 </a:t>
            </a:r>
            <a:r>
              <a:rPr lang="de-AT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(typ. </a:t>
            </a:r>
            <a:r>
              <a:rPr lang="de-AT" dirty="0" err="1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Mb</a:t>
            </a:r>
            <a:r>
              <a:rPr lang="de-AT" dirty="0">
                <a:solidFill>
                  <a:prstClr val="black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Estrangelo Edessa" panose="03080600000000000000" pitchFamily="66" charset="0"/>
              </a:rPr>
              <a:t>) </a:t>
            </a:r>
          </a:p>
        </p:txBody>
      </p:sp>
      <p:graphicFrame>
        <p:nvGraphicFramePr>
          <p:cNvPr id="438" name="Table 3"/>
          <p:cNvGraphicFramePr>
            <a:graphicFrameLocks noGrp="1"/>
          </p:cNvGraphicFramePr>
          <p:nvPr/>
        </p:nvGraphicFramePr>
        <p:xfrm>
          <a:off x="619717" y="4918104"/>
          <a:ext cx="4456686" cy="1112520"/>
        </p:xfrm>
        <a:graphic>
          <a:graphicData uri="http://schemas.openxmlformats.org/drawingml/2006/table">
            <a:tbl>
              <a:tblPr firstRow="1" bandRow="1"/>
              <a:tblGrid>
                <a:gridCol w="45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 isobar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EA ion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of int.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B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suppr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de-AT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36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      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S</a:t>
                      </a:r>
                      <a:r>
                        <a:rPr lang="en-GB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−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: 2.08 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n-NO" sz="1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nn-NO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Cl</a:t>
                      </a:r>
                      <a:r>
                        <a:rPr lang="nn-NO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−</a:t>
                      </a:r>
                      <a:r>
                        <a:rPr lang="nn-NO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: 3.61 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B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&gt;10</a:t>
                      </a:r>
                      <a:r>
                        <a:rPr lang="en-GB" sz="18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de-AT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43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MgO</a:t>
                      </a:r>
                      <a:r>
                        <a:rPr lang="en-GB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−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: 1.63 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CA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AlO</a:t>
                      </a:r>
                      <a:r>
                        <a:rPr lang="en-GB" sz="1800" b="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−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: 2.60</a:t>
                      </a:r>
                      <a:r>
                        <a:rPr lang="en-GB" sz="1800" b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pitchFamily="34" charset="0"/>
                          <a:cs typeface="Segoe UI" pitchFamily="34" charset="0"/>
                        </a:rPr>
                        <a:t>eV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B2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7982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&gt;10</a:t>
                      </a:r>
                      <a:r>
                        <a:rPr lang="en-GB" sz="1800" b="1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39" name="Straight Arrow Connector 2"/>
          <p:cNvCxnSpPr/>
          <p:nvPr/>
        </p:nvCxnSpPr>
        <p:spPr>
          <a:xfrm>
            <a:off x="2648897" y="4282873"/>
            <a:ext cx="0" cy="637050"/>
          </a:xfrm>
          <a:prstGeom prst="straightConnector1">
            <a:avLst/>
          </a:prstGeom>
          <a:noFill/>
          <a:ln w="47625" cap="flat" cmpd="sng" algn="ctr">
            <a:solidFill>
              <a:srgbClr val="00FF00"/>
            </a:solidFill>
            <a:prstDash val="solid"/>
            <a:tailEnd type="triangle" w="med" len="lg"/>
          </a:ln>
          <a:effectLst/>
        </p:spPr>
      </p:cxnSp>
      <p:sp>
        <p:nvSpPr>
          <p:cNvPr id="440" name="TextBox 6"/>
          <p:cNvSpPr txBox="1"/>
          <p:nvPr/>
        </p:nvSpPr>
        <p:spPr>
          <a:xfrm>
            <a:off x="2665843" y="4280974"/>
            <a:ext cx="103586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79821" fontAlgn="auto">
              <a:spcBef>
                <a:spcPts val="0"/>
              </a:spcBef>
              <a:spcAft>
                <a:spcPts val="0"/>
              </a:spcAft>
            </a:pPr>
            <a:r>
              <a:rPr lang="de-AT" sz="2100" b="1" dirty="0">
                <a:solidFill>
                  <a:srgbClr val="00FF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2.33 eV</a:t>
            </a:r>
            <a:endParaRPr lang="en-GB" sz="2100" b="1" dirty="0">
              <a:solidFill>
                <a:srgbClr val="00FF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41" name="Textfeld 440"/>
          <p:cNvSpPr txBox="1"/>
          <p:nvPr/>
        </p:nvSpPr>
        <p:spPr>
          <a:xfrm>
            <a:off x="5905054" y="728184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 err="1">
                <a:latin typeface="Calibri" panose="020F0502020204030204" pitchFamily="34" charset="0"/>
              </a:rPr>
              <a:t>extend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ion</a:t>
            </a:r>
            <a:r>
              <a:rPr lang="de-DE" sz="2000" b="1" dirty="0">
                <a:latin typeface="Calibri" panose="020F0502020204030204" pitchFamily="34" charset="0"/>
              </a:rPr>
              <a:t> laser-</a:t>
            </a:r>
            <a:r>
              <a:rPr lang="de-DE" sz="2000" b="1" dirty="0" err="1">
                <a:latin typeface="Calibri" panose="020F0502020204030204" pitchFamily="34" charset="0"/>
              </a:rPr>
              <a:t>interaction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times</a:t>
            </a:r>
            <a:r>
              <a:rPr lang="de-DE" sz="2000" b="1" dirty="0">
                <a:latin typeface="Calibri" panose="020F0502020204030204" pitchFamily="34" charset="0"/>
              </a:rPr>
              <a:t> in He-</a:t>
            </a:r>
            <a:r>
              <a:rPr lang="de-DE" sz="2000" b="1" dirty="0" err="1">
                <a:latin typeface="Calibri" panose="020F0502020204030204" pitchFamily="34" charset="0"/>
              </a:rPr>
              <a:t>filled</a:t>
            </a:r>
            <a:br>
              <a:rPr lang="de-DE" sz="2000" b="1" dirty="0">
                <a:latin typeface="Calibri" panose="020F0502020204030204" pitchFamily="34" charset="0"/>
              </a:rPr>
            </a:br>
            <a:r>
              <a:rPr lang="de-DE" sz="2000" b="1" dirty="0">
                <a:latin typeface="Calibri" panose="020F0502020204030204" pitchFamily="34" charset="0"/>
              </a:rPr>
              <a:t>RF-</a:t>
            </a:r>
            <a:r>
              <a:rPr lang="de-DE" sz="2000" b="1" dirty="0" err="1">
                <a:latin typeface="Calibri" panose="020F0502020204030204" pitchFamily="34" charset="0"/>
              </a:rPr>
              <a:t>ion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guide</a:t>
            </a:r>
            <a:r>
              <a:rPr lang="de-DE" sz="2000" b="1" dirty="0">
                <a:latin typeface="Calibri" panose="020F0502020204030204" pitchFamily="34" charset="0"/>
              </a:rPr>
              <a:t>:</a:t>
            </a:r>
            <a:endParaRPr lang="de-AT" sz="2000" b="1" dirty="0">
              <a:latin typeface="Calibri" panose="020F0502020204030204" pitchFamily="34" charset="0"/>
            </a:endParaRPr>
          </a:p>
        </p:txBody>
      </p:sp>
      <p:pic>
        <p:nvPicPr>
          <p:cNvPr id="442" name="Picture 2" descr="D:\Martschini\Poster,Vortraege,Konferenzen,Reisen\2017 - AMS14\Poster ILIAMS\Figure1.jpg">
            <a:extLst>
              <a:ext uri="{FF2B5EF4-FFF2-40B4-BE49-F238E27FC236}">
                <a16:creationId xmlns:a16="http://schemas.microsoft.com/office/drawing/2014/main" id="{6B1EE9CF-6092-4539-AABC-C88307C80C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1" b="34456"/>
          <a:stretch/>
        </p:blipFill>
        <p:spPr bwMode="auto">
          <a:xfrm>
            <a:off x="6387301" y="1550181"/>
            <a:ext cx="3694623" cy="212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3" name="Textfeld 442"/>
          <p:cNvSpPr txBox="1"/>
          <p:nvPr/>
        </p:nvSpPr>
        <p:spPr>
          <a:xfrm>
            <a:off x="257224" y="772836"/>
            <a:ext cx="4868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b="1" dirty="0">
                <a:latin typeface="Calibri" panose="020F0502020204030204" pitchFamily="34" charset="0"/>
              </a:rPr>
              <a:t>non-resonant </a:t>
            </a:r>
            <a:r>
              <a:rPr lang="de-DE" sz="2000" b="1" dirty="0" err="1">
                <a:latin typeface="Calibri" panose="020F0502020204030204" pitchFamily="34" charset="0"/>
              </a:rPr>
              <a:t>neutralization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of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anions</a:t>
            </a:r>
            <a:endParaRPr lang="de-DE" sz="2000" b="1" dirty="0">
              <a:latin typeface="Calibri" panose="020F0502020204030204" pitchFamily="34" charset="0"/>
            </a:endParaRPr>
          </a:p>
          <a:p>
            <a:r>
              <a:rPr lang="de-DE" sz="2000" b="1" dirty="0">
                <a:latin typeface="Calibri" panose="020F0502020204030204" pitchFamily="34" charset="0"/>
              </a:rPr>
              <a:t>      </a:t>
            </a:r>
            <a:r>
              <a:rPr lang="de-DE" sz="2000" b="1" dirty="0" err="1">
                <a:latin typeface="Calibri" panose="020F0502020204030204" pitchFamily="34" charset="0"/>
              </a:rPr>
              <a:t>with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electron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affinities</a:t>
            </a:r>
            <a:r>
              <a:rPr lang="de-DE" sz="2000" b="1" dirty="0">
                <a:latin typeface="Calibri" panose="020F0502020204030204" pitchFamily="34" charset="0"/>
              </a:rPr>
              <a:t> &lt; </a:t>
            </a:r>
            <a:r>
              <a:rPr lang="de-DE" sz="2000" b="1" dirty="0" err="1">
                <a:latin typeface="Calibri" panose="020F0502020204030204" pitchFamily="34" charset="0"/>
              </a:rPr>
              <a:t>photon</a:t>
            </a:r>
            <a:r>
              <a:rPr lang="de-DE" sz="2000" b="1" dirty="0">
                <a:latin typeface="Calibri" panose="020F0502020204030204" pitchFamily="34" charset="0"/>
              </a:rPr>
              <a:t> </a:t>
            </a:r>
            <a:r>
              <a:rPr lang="de-DE" sz="2000" b="1" dirty="0" err="1">
                <a:latin typeface="Calibri" panose="020F0502020204030204" pitchFamily="34" charset="0"/>
              </a:rPr>
              <a:t>energy</a:t>
            </a:r>
            <a:endParaRPr lang="de-AT" sz="2000" b="1" dirty="0">
              <a:latin typeface="Calibri" panose="020F050202020403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3F65CF4-E275-8D0C-A45F-07EF51B762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541B0A66-9818-0882-B143-6DF83A4EA4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8388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A8AA425-DD4E-A6FF-A79E-177BA3CCBB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3" y="0"/>
            <a:ext cx="701675" cy="701675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Isobar </a:t>
            </a:r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suppression</a:t>
            </a: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 in </a:t>
            </a:r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pictures</a:t>
            </a: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: </a:t>
            </a:r>
            <a:r>
              <a:rPr lang="de-DE" sz="2800" b="1" baseline="30000" dirty="0">
                <a:solidFill>
                  <a:srgbClr val="0066FF"/>
                </a:solidFill>
                <a:latin typeface="Calibri" pitchFamily="34" charset="0"/>
              </a:rPr>
              <a:t>36</a:t>
            </a: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Cl – </a:t>
            </a:r>
            <a:r>
              <a:rPr lang="de-DE" sz="2800" b="1" baseline="30000" dirty="0">
                <a:solidFill>
                  <a:srgbClr val="0066FF"/>
                </a:solidFill>
                <a:latin typeface="Calibri" pitchFamily="34" charset="0"/>
              </a:rPr>
              <a:t>36</a:t>
            </a: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S</a:t>
            </a:r>
            <a:endParaRPr lang="en-US" sz="2800" b="1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1DFD6979-DDB1-4AC4-80F0-DDD3D511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742" y="905770"/>
            <a:ext cx="4134267" cy="287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E4D83DAC-8D86-EA43-E204-51BEFF2FD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4042" y="933453"/>
            <a:ext cx="4134267" cy="287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Martschini\Poster,Vortraege, etc\2014 - DPG\ILIAS\M_Verdi_V2.jpg">
            <a:extLst>
              <a:ext uri="{FF2B5EF4-FFF2-40B4-BE49-F238E27FC236}">
                <a16:creationId xmlns:a16="http://schemas.microsoft.com/office/drawing/2014/main" id="{FA21B81B-A7CC-CE8E-97D3-9EAEB5D8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67" y="1090447"/>
            <a:ext cx="27051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8AB5866C-6F97-5FC0-4863-7B687F3CD727}"/>
              </a:ext>
            </a:extLst>
          </p:cNvPr>
          <p:cNvSpPr/>
          <p:nvPr/>
        </p:nvSpPr>
        <p:spPr>
          <a:xfrm rot="-4800000">
            <a:off x="3330506" y="310790"/>
            <a:ext cx="2121119" cy="3316113"/>
          </a:xfrm>
          <a:prstGeom prst="triangle">
            <a:avLst>
              <a:gd name="adj" fmla="val 23542"/>
            </a:avLst>
          </a:prstGeom>
          <a:gradFill>
            <a:gsLst>
              <a:gs pos="0">
                <a:srgbClr val="03F72C"/>
              </a:gs>
              <a:gs pos="50000">
                <a:srgbClr val="03F72C">
                  <a:alpha val="55000"/>
                </a:srgbClr>
              </a:gs>
              <a:gs pos="100000">
                <a:srgbClr val="03F72C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 Box 1059"/>
          <p:cNvSpPr txBox="1">
            <a:spLocks noChangeArrowheads="1"/>
          </p:cNvSpPr>
          <p:nvPr/>
        </p:nvSpPr>
        <p:spPr bwMode="auto">
          <a:xfrm>
            <a:off x="1168561" y="4005542"/>
            <a:ext cx="8624924" cy="1169551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Chemical </a:t>
            </a:r>
            <a:r>
              <a:rPr kumimoji="0" lang="de-DE" alt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sulfur</a:t>
            </a: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alt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removal</a:t>
            </a: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alt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to</a:t>
            </a: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ppm  </a:t>
            </a:r>
            <a: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  <a:r>
              <a:rPr kumimoji="0" lang="de-DE" alt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S/</a:t>
            </a:r>
            <a: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35</a:t>
            </a:r>
            <a:r>
              <a:rPr kumimoji="0" lang="de-DE" alt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  </a:t>
            </a:r>
            <a:r>
              <a:rPr kumimoji="0" lang="de-DE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~</a:t>
            </a:r>
            <a:r>
              <a:rPr kumimoji="0" lang="de-DE" alt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10</a:t>
            </a:r>
            <a: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–8</a:t>
            </a:r>
            <a:b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kumimoji="0" lang="de-DE" altLang="de-DE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36</a:t>
            </a: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S-induced </a:t>
            </a:r>
            <a:r>
              <a:rPr kumimoji="0" lang="de-DE" alt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background</a:t>
            </a:r>
            <a:r>
              <a:rPr kumimoji="0" lang="de-DE" alt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:   </a:t>
            </a:r>
            <a: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  <a:r>
              <a:rPr kumimoji="0" lang="de-DE" alt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S/</a:t>
            </a:r>
            <a: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35</a:t>
            </a:r>
            <a:r>
              <a:rPr kumimoji="0" lang="de-DE" alt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 &lt; </a:t>
            </a:r>
            <a:r>
              <a:rPr kumimoji="0" lang="de-DE" alt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10</a:t>
            </a:r>
            <a:r>
              <a:rPr kumimoji="0" lang="de-DE" alt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–19</a:t>
            </a:r>
            <a:endParaRPr kumimoji="0" lang="de-AT" altLang="de-DE" sz="2000" b="1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Nach links gekrümmter Pfeil 29"/>
          <p:cNvSpPr/>
          <p:nvPr/>
        </p:nvSpPr>
        <p:spPr>
          <a:xfrm>
            <a:off x="6362484" y="4248361"/>
            <a:ext cx="360040" cy="747373"/>
          </a:xfrm>
          <a:prstGeom prst="curvedLeftArrow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6823493" y="4248361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&gt;10</a:t>
            </a:r>
            <a:r>
              <a:rPr kumimoji="0" lang="de-DE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suppression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by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ILIAMS</a:t>
            </a:r>
            <a:endParaRPr kumimoji="0" lang="de-AT" sz="2000" b="1" i="0" u="none" strike="noStrike" kern="1200" cap="none" spc="0" normalizeH="0" baseline="0" noProof="0" dirty="0">
              <a:ln>
                <a:noFill/>
              </a:ln>
              <a:solidFill>
                <a:srgbClr val="00CC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10B3B0CE-11DE-E262-A978-6D91DC3FE1EF}"/>
              </a:ext>
            </a:extLst>
          </p:cNvPr>
          <p:cNvSpPr/>
          <p:nvPr/>
        </p:nvSpPr>
        <p:spPr>
          <a:xfrm>
            <a:off x="2902987" y="1081936"/>
            <a:ext cx="27160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10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 532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laser: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0E91AEA-8D9A-2199-9DDB-A531EE2EED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CF08E190-4E78-DD42-C784-1A1B7A6731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741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45C8094-4DDF-5FDD-C347-315500107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3" y="0"/>
            <a:ext cx="701675" cy="701675"/>
          </a:xfrm>
          <a:prstGeom prst="rect">
            <a:avLst/>
          </a:prstGeom>
        </p:spPr>
      </p:pic>
      <p:sp>
        <p:nvSpPr>
          <p:cNvPr id="160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ACBFD3E0-CD9A-52A6-174B-B61B19701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06502" y="486530"/>
            <a:ext cx="8358990" cy="579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08400" y="485999"/>
            <a:ext cx="8359200" cy="579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 Box 86"/>
          <p:cNvSpPr txBox="1">
            <a:spLocks noChangeArrowheads="1"/>
          </p:cNvSpPr>
          <p:nvPr/>
        </p:nvSpPr>
        <p:spPr bwMode="auto">
          <a:xfrm>
            <a:off x="149006" y="1522632"/>
            <a:ext cx="3733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de-DE" sz="2000" b="1" dirty="0">
                <a:solidFill>
                  <a:srgbClr val="3333CC"/>
                </a:solidFill>
                <a:latin typeface="Calibri" panose="020F0502020204030204" pitchFamily="34" charset="0"/>
              </a:rPr>
              <a:t>Laser + AMS </a:t>
            </a:r>
            <a:r>
              <a:rPr lang="en-US" altLang="de-D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at VERA</a:t>
            </a:r>
          </a:p>
          <a:p>
            <a:pPr eaLnBrk="1" hangingPunct="1"/>
            <a:r>
              <a:rPr lang="en-US" altLang="de-D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                       </a:t>
            </a:r>
            <a:r>
              <a:rPr lang="en-US" altLang="de-DE" sz="2000" b="1" dirty="0">
                <a:solidFill>
                  <a:srgbClr val="CC00FF"/>
                </a:solidFill>
                <a:latin typeface="Calibri" panose="020F0502020204030204" pitchFamily="34" charset="0"/>
              </a:rPr>
              <a:t>under development</a:t>
            </a:r>
          </a:p>
        </p:txBody>
      </p:sp>
      <p:sp>
        <p:nvSpPr>
          <p:cNvPr id="85" name="Text Box 5"/>
          <p:cNvSpPr txBox="1">
            <a:spLocks noChangeArrowheads="1"/>
          </p:cNvSpPr>
          <p:nvPr/>
        </p:nvSpPr>
        <p:spPr bwMode="auto">
          <a:xfrm>
            <a:off x="149006" y="828955"/>
            <a:ext cx="381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de-DE" sz="2000" b="1" dirty="0">
                <a:solidFill>
                  <a:srgbClr val="00CC00"/>
                </a:solidFill>
                <a:latin typeface="Calibri" panose="020F0502020204030204" pitchFamily="34" charset="0"/>
              </a:rPr>
              <a:t>AMS at VERA</a:t>
            </a:r>
          </a:p>
        </p:txBody>
      </p:sp>
      <p:sp>
        <p:nvSpPr>
          <p:cNvPr id="86" name="Text Box 18"/>
          <p:cNvSpPr txBox="1">
            <a:spLocks noChangeArrowheads="1"/>
          </p:cNvSpPr>
          <p:nvPr/>
        </p:nvSpPr>
        <p:spPr bwMode="auto">
          <a:xfrm>
            <a:off x="154779" y="1173815"/>
            <a:ext cx="3733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de-DE" sz="2000" b="1" dirty="0">
                <a:solidFill>
                  <a:srgbClr val="EEB500"/>
                </a:solidFill>
                <a:latin typeface="Calibri" panose="020F0502020204030204" pitchFamily="34" charset="0"/>
              </a:rPr>
              <a:t>Only largest AMS-facilities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7986955" y="5643188"/>
            <a:ext cx="3249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de-AT" altLang="de-DE" sz="1800" dirty="0">
                <a:solidFill>
                  <a:srgbClr val="000000"/>
                </a:solidFill>
              </a:rPr>
              <a:t>(</a:t>
            </a:r>
            <a:r>
              <a:rPr lang="de-AT" altLang="de-DE" sz="1800" dirty="0" err="1">
                <a:solidFill>
                  <a:srgbClr val="000000"/>
                </a:solidFill>
              </a:rPr>
              <a:t>some</a:t>
            </a:r>
            <a:r>
              <a:rPr lang="de-AT" altLang="de-DE" sz="1800" dirty="0">
                <a:solidFill>
                  <a:srgbClr val="000000"/>
                </a:solidFill>
              </a:rPr>
              <a:t> </a:t>
            </a:r>
            <a:r>
              <a:rPr lang="de-AT" altLang="de-DE" sz="1800" dirty="0" err="1">
                <a:solidFill>
                  <a:srgbClr val="000000"/>
                </a:solidFill>
              </a:rPr>
              <a:t>more</a:t>
            </a:r>
            <a:r>
              <a:rPr lang="de-AT" altLang="de-DE" sz="1800" dirty="0">
                <a:solidFill>
                  <a:srgbClr val="000000"/>
                </a:solidFill>
              </a:rPr>
              <a:t> </a:t>
            </a:r>
            <a:r>
              <a:rPr lang="de-AT" altLang="de-DE" sz="1800" dirty="0" err="1">
                <a:solidFill>
                  <a:srgbClr val="000000"/>
                </a:solidFill>
              </a:rPr>
              <a:t>actinides</a:t>
            </a:r>
            <a:r>
              <a:rPr lang="de-AT" altLang="de-DE" sz="1800" dirty="0">
                <a:solidFill>
                  <a:srgbClr val="000000"/>
                </a:solidFill>
              </a:rPr>
              <a:t> not </a:t>
            </a:r>
            <a:r>
              <a:rPr lang="de-AT" altLang="de-DE" sz="1800" dirty="0" err="1">
                <a:solidFill>
                  <a:srgbClr val="000000"/>
                </a:solidFill>
              </a:rPr>
              <a:t>shown</a:t>
            </a:r>
            <a:r>
              <a:rPr lang="de-AT" altLang="de-DE" sz="18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28" name="Textfeld 127"/>
          <p:cNvSpPr txBox="1"/>
          <p:nvPr/>
        </p:nvSpPr>
        <p:spPr>
          <a:xfrm>
            <a:off x="7986955" y="5033588"/>
            <a:ext cx="322848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alibri" panose="020F0502020204030204" pitchFamily="34" charset="0"/>
              </a:rPr>
              <a:t>Martschini et al., </a:t>
            </a:r>
            <a:r>
              <a:rPr lang="de-DE" sz="1600" dirty="0" err="1">
                <a:latin typeface="Calibri" panose="020F0502020204030204" pitchFamily="34" charset="0"/>
              </a:rPr>
              <a:t>Radiocarbon</a:t>
            </a:r>
            <a:r>
              <a:rPr lang="de-DE" sz="1600" dirty="0">
                <a:latin typeface="Calibri" panose="020F0502020204030204" pitchFamily="34" charset="0"/>
              </a:rPr>
              <a:t> 2022, DOI:10.1017/RDC.2021.73</a:t>
            </a:r>
            <a:endParaRPr lang="de-AT" sz="1600" dirty="0">
              <a:latin typeface="Calibri" panose="020F0502020204030204" pitchFamily="34" charset="0"/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34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Laser and AMS – present status</a:t>
            </a:r>
          </a:p>
        </p:txBody>
      </p:sp>
      <p:sp>
        <p:nvSpPr>
          <p:cNvPr id="139" name="Textfeld 138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86B0814-FDA5-94A8-AB14-ED7E1E9D2A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2658A0B2-CE20-28DC-434B-9FF510C108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6" name="Line 81">
            <a:extLst>
              <a:ext uri="{FF2B5EF4-FFF2-40B4-BE49-F238E27FC236}">
                <a16:creationId xmlns:a16="http://schemas.microsoft.com/office/drawing/2014/main" id="{7F20CCB2-87FC-8878-B83A-36E0728E2D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7334" y="1469645"/>
            <a:ext cx="251798" cy="806450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7" name="Line 47">
            <a:extLst>
              <a:ext uri="{FF2B5EF4-FFF2-40B4-BE49-F238E27FC236}">
                <a16:creationId xmlns:a16="http://schemas.microsoft.com/office/drawing/2014/main" id="{12F8EC93-707B-56C7-66B6-05628398E28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60964" y="3838146"/>
            <a:ext cx="439094" cy="377449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F63B01AB-DA3C-1657-6453-BA2A8E3B8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166" y="5293125"/>
            <a:ext cx="5597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FF0000"/>
                </a:solidFill>
                <a:latin typeface="Arial" charset="0"/>
              </a:rPr>
              <a:t>26</a:t>
            </a:r>
            <a:r>
              <a:rPr lang="de-DE" altLang="de-DE" sz="1800" dirty="0">
                <a:solidFill>
                  <a:srgbClr val="FF0000"/>
                </a:solidFill>
                <a:latin typeface="Arial" charset="0"/>
              </a:rPr>
              <a:t>Al</a:t>
            </a:r>
            <a:endParaRPr lang="de-AT" altLang="de-DE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CD8A6F9D-A1DF-1218-014B-8F4EC2D5B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3305" y="3033113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129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I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11D95E24-0E3A-7519-F44C-7EFA43351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6914" y="2390023"/>
            <a:ext cx="74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236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U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44F1929D-2F93-9B1B-3FB4-78193F151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2946" y="1703636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244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Pu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140" name="Line 12">
            <a:extLst>
              <a:ext uri="{FF2B5EF4-FFF2-40B4-BE49-F238E27FC236}">
                <a16:creationId xmlns:a16="http://schemas.microsoft.com/office/drawing/2014/main" id="{8F770E8F-ED69-4B70-5162-A6ABF2DC1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5700" y="5869734"/>
            <a:ext cx="287921" cy="120644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41" name="Line 13">
            <a:extLst>
              <a:ext uri="{FF2B5EF4-FFF2-40B4-BE49-F238E27FC236}">
                <a16:creationId xmlns:a16="http://schemas.microsoft.com/office/drawing/2014/main" id="{D898F674-8377-3C4B-7D44-C1505EB181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98645" y="5515290"/>
            <a:ext cx="589984" cy="3621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42" name="Line 14">
            <a:extLst>
              <a:ext uri="{FF2B5EF4-FFF2-40B4-BE49-F238E27FC236}">
                <a16:creationId xmlns:a16="http://schemas.microsoft.com/office/drawing/2014/main" id="{3A3B3C89-453D-F741-1C8A-65D853B4A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4306" y="3316512"/>
            <a:ext cx="444643" cy="343606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43" name="Line 15">
            <a:extLst>
              <a:ext uri="{FF2B5EF4-FFF2-40B4-BE49-F238E27FC236}">
                <a16:creationId xmlns:a16="http://schemas.microsoft.com/office/drawing/2014/main" id="{E5A52BE1-CBB9-3402-924A-0954C23802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4299" y="1972173"/>
            <a:ext cx="476231" cy="457200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44" name="Line 17">
            <a:extLst>
              <a:ext uri="{FF2B5EF4-FFF2-40B4-BE49-F238E27FC236}">
                <a16:creationId xmlns:a16="http://schemas.microsoft.com/office/drawing/2014/main" id="{78E3FC7C-18CD-DAC1-EDE8-4DBDC67C2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5979" y="1840287"/>
            <a:ext cx="509446" cy="30345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45" name="Text Box 19">
            <a:extLst>
              <a:ext uri="{FF2B5EF4-FFF2-40B4-BE49-F238E27FC236}">
                <a16:creationId xmlns:a16="http://schemas.microsoft.com/office/drawing/2014/main" id="{1794CB44-870F-1F68-D0BD-6F4B82412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222" y="5637263"/>
            <a:ext cx="782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CC33"/>
                </a:solidFill>
                <a:latin typeface="Arial" charset="0"/>
              </a:rPr>
              <a:t>10</a:t>
            </a:r>
            <a:r>
              <a:rPr lang="de-DE" altLang="de-DE" sz="1800" dirty="0">
                <a:solidFill>
                  <a:srgbClr val="33CC33"/>
                </a:solidFill>
                <a:latin typeface="Arial" charset="0"/>
              </a:rPr>
              <a:t>Be</a:t>
            </a:r>
            <a:endParaRPr lang="de-AT" altLang="de-DE" sz="1800" dirty="0">
              <a:solidFill>
                <a:srgbClr val="33CC33"/>
              </a:solidFill>
              <a:latin typeface="Arial" charset="0"/>
            </a:endParaRPr>
          </a:p>
        </p:txBody>
      </p:sp>
      <p:sp>
        <p:nvSpPr>
          <p:cNvPr id="146" name="Text Box 20">
            <a:extLst>
              <a:ext uri="{FF2B5EF4-FFF2-40B4-BE49-F238E27FC236}">
                <a16:creationId xmlns:a16="http://schemas.microsoft.com/office/drawing/2014/main" id="{763B55F1-5557-D295-8B5B-80E8E6248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9617" y="5021993"/>
            <a:ext cx="5725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FF0000"/>
                </a:solidFill>
                <a:latin typeface="Arial" charset="0"/>
              </a:rPr>
              <a:t>36</a:t>
            </a:r>
            <a:r>
              <a:rPr lang="de-DE" altLang="de-DE" sz="1800" dirty="0">
                <a:solidFill>
                  <a:srgbClr val="FF0000"/>
                </a:solidFill>
                <a:latin typeface="Arial" charset="0"/>
              </a:rPr>
              <a:t>Cl</a:t>
            </a:r>
            <a:endParaRPr lang="de-AT" altLang="de-DE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47" name="Text Box 21">
            <a:extLst>
              <a:ext uri="{FF2B5EF4-FFF2-40B4-BE49-F238E27FC236}">
                <a16:creationId xmlns:a16="http://schemas.microsoft.com/office/drawing/2014/main" id="{D416998A-2123-DD9B-D21B-390BD1716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076" y="4643799"/>
            <a:ext cx="649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FF0000"/>
                </a:solidFill>
                <a:latin typeface="Arial" charset="0"/>
              </a:rPr>
              <a:t>41</a:t>
            </a:r>
            <a:r>
              <a:rPr lang="de-DE" altLang="de-DE" sz="1800" dirty="0">
                <a:solidFill>
                  <a:srgbClr val="FF0000"/>
                </a:solidFill>
                <a:latin typeface="Arial" charset="0"/>
              </a:rPr>
              <a:t>Ca</a:t>
            </a:r>
            <a:endParaRPr lang="de-AT" altLang="de-DE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48" name="Text Box 22">
            <a:extLst>
              <a:ext uri="{FF2B5EF4-FFF2-40B4-BE49-F238E27FC236}">
                <a16:creationId xmlns:a16="http://schemas.microsoft.com/office/drawing/2014/main" id="{79A813EF-5156-B5C0-26DD-0EE27B3BC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986" y="3993917"/>
            <a:ext cx="674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EEB500"/>
                </a:solidFill>
                <a:latin typeface="Arial" charset="0"/>
              </a:rPr>
              <a:t>53</a:t>
            </a:r>
            <a:r>
              <a:rPr lang="de-DE" altLang="de-DE" sz="1800" dirty="0">
                <a:solidFill>
                  <a:srgbClr val="EEB500"/>
                </a:solidFill>
                <a:latin typeface="Arial" charset="0"/>
              </a:rPr>
              <a:t>Mn</a:t>
            </a:r>
            <a:endParaRPr lang="de-AT" altLang="de-DE" sz="1800" dirty="0">
              <a:solidFill>
                <a:srgbClr val="EEB500"/>
              </a:solidFill>
              <a:latin typeface="Arial" charset="0"/>
            </a:endParaRPr>
          </a:p>
        </p:txBody>
      </p:sp>
      <p:sp>
        <p:nvSpPr>
          <p:cNvPr id="149" name="Text Box 23">
            <a:extLst>
              <a:ext uri="{FF2B5EF4-FFF2-40B4-BE49-F238E27FC236}">
                <a16:creationId xmlns:a16="http://schemas.microsoft.com/office/drawing/2014/main" id="{B00C51BB-5337-6807-6884-20808D31D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007" y="5397360"/>
            <a:ext cx="6238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EEB500"/>
                </a:solidFill>
                <a:latin typeface="Arial" charset="0"/>
              </a:rPr>
              <a:t>60</a:t>
            </a:r>
            <a:r>
              <a:rPr lang="de-DE" altLang="de-DE" sz="1800" dirty="0">
                <a:solidFill>
                  <a:srgbClr val="EEB500"/>
                </a:solidFill>
                <a:latin typeface="Arial" charset="0"/>
              </a:rPr>
              <a:t>Fe</a:t>
            </a:r>
            <a:endParaRPr lang="de-AT" altLang="de-DE" sz="1800" dirty="0">
              <a:solidFill>
                <a:srgbClr val="EEB500"/>
              </a:solidFill>
              <a:latin typeface="Arial" charset="0"/>
            </a:endParaRPr>
          </a:p>
        </p:txBody>
      </p:sp>
      <p:sp>
        <p:nvSpPr>
          <p:cNvPr id="150" name="Line 24">
            <a:extLst>
              <a:ext uri="{FF2B5EF4-FFF2-40B4-BE49-F238E27FC236}">
                <a16:creationId xmlns:a16="http://schemas.microsoft.com/office/drawing/2014/main" id="{1D52929D-ADE9-6F77-D9C1-2F2C1B2DA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0251" y="5233852"/>
            <a:ext cx="572593" cy="801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1" name="Line 25">
            <a:extLst>
              <a:ext uri="{FF2B5EF4-FFF2-40B4-BE49-F238E27FC236}">
                <a16:creationId xmlns:a16="http://schemas.microsoft.com/office/drawing/2014/main" id="{09E8D39A-3235-588D-D2F5-B5A40109BA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1239" y="4929185"/>
            <a:ext cx="473239" cy="250646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2" name="Line 26">
            <a:extLst>
              <a:ext uri="{FF2B5EF4-FFF2-40B4-BE49-F238E27FC236}">
                <a16:creationId xmlns:a16="http://schemas.microsoft.com/office/drawing/2014/main" id="{0316E3CD-7119-BD2C-EB2E-54A94BC3A0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6305" y="4293046"/>
            <a:ext cx="391190" cy="636139"/>
          </a:xfrm>
          <a:prstGeom prst="line">
            <a:avLst/>
          </a:prstGeom>
          <a:noFill/>
          <a:ln w="12700">
            <a:solidFill>
              <a:srgbClr val="EEB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3" name="Line 27">
            <a:extLst>
              <a:ext uri="{FF2B5EF4-FFF2-40B4-BE49-F238E27FC236}">
                <a16:creationId xmlns:a16="http://schemas.microsoft.com/office/drawing/2014/main" id="{F776BFEE-37FD-17DC-997A-D63D421E7C5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90975" y="4980591"/>
            <a:ext cx="439612" cy="467636"/>
          </a:xfrm>
          <a:prstGeom prst="line">
            <a:avLst/>
          </a:prstGeom>
          <a:noFill/>
          <a:ln w="12700">
            <a:solidFill>
              <a:srgbClr val="EEB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4" name="Line 28">
            <a:extLst>
              <a:ext uri="{FF2B5EF4-FFF2-40B4-BE49-F238E27FC236}">
                <a16:creationId xmlns:a16="http://schemas.microsoft.com/office/drawing/2014/main" id="{3CEB19C7-ABFE-2D57-FA86-BE93410A53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9993" y="2719558"/>
            <a:ext cx="282503" cy="511186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5" name="Line 29">
            <a:extLst>
              <a:ext uri="{FF2B5EF4-FFF2-40B4-BE49-F238E27FC236}">
                <a16:creationId xmlns:a16="http://schemas.microsoft.com/office/drawing/2014/main" id="{DC7BB3EA-C2AA-FD66-5FF4-2466B0A83F4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91790" y="2893157"/>
            <a:ext cx="183577" cy="338069"/>
          </a:xfrm>
          <a:prstGeom prst="line">
            <a:avLst/>
          </a:prstGeom>
          <a:noFill/>
          <a:ln w="1270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6" name="Line 30">
            <a:extLst>
              <a:ext uri="{FF2B5EF4-FFF2-40B4-BE49-F238E27FC236}">
                <a16:creationId xmlns:a16="http://schemas.microsoft.com/office/drawing/2014/main" id="{550EA30C-71E5-B6DB-F030-72FE6AF1B8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8549" y="5852557"/>
            <a:ext cx="450605" cy="51798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57" name="Text Box 31">
            <a:extLst>
              <a:ext uri="{FF2B5EF4-FFF2-40B4-BE49-F238E27FC236}">
                <a16:creationId xmlns:a16="http://schemas.microsoft.com/office/drawing/2014/main" id="{F974C4CF-9214-7B66-E217-86731463A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437" y="2359689"/>
            <a:ext cx="979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>
                <a:solidFill>
                  <a:srgbClr val="3333CC"/>
                </a:solidFill>
                <a:latin typeface="Arial" charset="0"/>
              </a:rPr>
              <a:t>146</a:t>
            </a:r>
            <a:r>
              <a:rPr lang="de-DE" altLang="de-DE" sz="1800">
                <a:solidFill>
                  <a:srgbClr val="3333CC"/>
                </a:solidFill>
                <a:latin typeface="Arial" charset="0"/>
              </a:rPr>
              <a:t>Sm</a:t>
            </a:r>
            <a:endParaRPr lang="de-AT" altLang="de-DE" sz="180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58" name="Text Box 32">
            <a:extLst>
              <a:ext uri="{FF2B5EF4-FFF2-40B4-BE49-F238E27FC236}">
                <a16:creationId xmlns:a16="http://schemas.microsoft.com/office/drawing/2014/main" id="{9FB019C2-8919-D829-4968-8B99DE18D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542" y="1784596"/>
            <a:ext cx="1082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186m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Re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59" name="Rectangle 33">
            <a:extLst>
              <a:ext uri="{FF2B5EF4-FFF2-40B4-BE49-F238E27FC236}">
                <a16:creationId xmlns:a16="http://schemas.microsoft.com/office/drawing/2014/main" id="{8EDCF96C-8B3E-759A-F1B1-B73C3591B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2346" y="4518218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161" name="Text Box 40">
            <a:extLst>
              <a:ext uri="{FF2B5EF4-FFF2-40B4-BE49-F238E27FC236}">
                <a16:creationId xmlns:a16="http://schemas.microsoft.com/office/drawing/2014/main" id="{1C15A3C0-8327-7377-8EE2-A24506A84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697" y="5079189"/>
            <a:ext cx="782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79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Se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62" name="Line 41">
            <a:extLst>
              <a:ext uri="{FF2B5EF4-FFF2-40B4-BE49-F238E27FC236}">
                <a16:creationId xmlns:a16="http://schemas.microsoft.com/office/drawing/2014/main" id="{DFE09298-0284-ABA5-7037-2BD47B96E8F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65228" y="4642411"/>
            <a:ext cx="112314" cy="500412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64" name="Text Box 43">
            <a:extLst>
              <a:ext uri="{FF2B5EF4-FFF2-40B4-BE49-F238E27FC236}">
                <a16:creationId xmlns:a16="http://schemas.microsoft.com/office/drawing/2014/main" id="{99A1A21A-6754-5B94-4EAA-9A4D14C30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061" y="4685709"/>
            <a:ext cx="5725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EEB500"/>
                </a:solidFill>
                <a:latin typeface="Arial" charset="0"/>
              </a:rPr>
              <a:t>93</a:t>
            </a:r>
            <a:r>
              <a:rPr lang="de-DE" altLang="de-DE" sz="1800" dirty="0">
                <a:solidFill>
                  <a:srgbClr val="EEB500"/>
                </a:solidFill>
                <a:latin typeface="Arial" charset="0"/>
              </a:rPr>
              <a:t>Zr</a:t>
            </a:r>
            <a:endParaRPr lang="de-AT" altLang="de-DE" sz="1800" dirty="0">
              <a:solidFill>
                <a:srgbClr val="EEB500"/>
              </a:solidFill>
              <a:latin typeface="Arial" charset="0"/>
            </a:endParaRPr>
          </a:p>
        </p:txBody>
      </p:sp>
      <p:sp>
        <p:nvSpPr>
          <p:cNvPr id="165" name="Line 44">
            <a:extLst>
              <a:ext uri="{FF2B5EF4-FFF2-40B4-BE49-F238E27FC236}">
                <a16:creationId xmlns:a16="http://schemas.microsoft.com/office/drawing/2014/main" id="{F1819592-8C07-6DC0-B754-38ADD37B644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35955" y="4343390"/>
            <a:ext cx="268042" cy="390170"/>
          </a:xfrm>
          <a:prstGeom prst="line">
            <a:avLst/>
          </a:prstGeom>
          <a:noFill/>
          <a:ln w="12700">
            <a:solidFill>
              <a:srgbClr val="EEB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67" name="Text Box 46">
            <a:extLst>
              <a:ext uri="{FF2B5EF4-FFF2-40B4-BE49-F238E27FC236}">
                <a16:creationId xmlns:a16="http://schemas.microsoft.com/office/drawing/2014/main" id="{B6EC1699-82E0-4AF8-1AED-1F587DA32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7680" y="3479877"/>
            <a:ext cx="649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91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Nb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69" name="Text Box 49">
            <a:extLst>
              <a:ext uri="{FF2B5EF4-FFF2-40B4-BE49-F238E27FC236}">
                <a16:creationId xmlns:a16="http://schemas.microsoft.com/office/drawing/2014/main" id="{D49C03F6-DC49-8F44-6721-7D7B44837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12" y="2800175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94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Nb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70" name="Line 50">
            <a:extLst>
              <a:ext uri="{FF2B5EF4-FFF2-40B4-BE49-F238E27FC236}">
                <a16:creationId xmlns:a16="http://schemas.microsoft.com/office/drawing/2014/main" id="{ADEE4F3F-3C3D-B91C-2954-A433F82408C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94232" y="3145035"/>
            <a:ext cx="205928" cy="1037030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72" name="Text Box 52">
            <a:extLst>
              <a:ext uri="{FF2B5EF4-FFF2-40B4-BE49-F238E27FC236}">
                <a16:creationId xmlns:a16="http://schemas.microsoft.com/office/drawing/2014/main" id="{2C298414-4EAE-F6AE-4AD4-DFAC6DE03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5433" y="4676475"/>
            <a:ext cx="5854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EEB500"/>
                </a:solidFill>
                <a:latin typeface="Arial" charset="0"/>
              </a:rPr>
              <a:t>99</a:t>
            </a:r>
            <a:r>
              <a:rPr lang="de-DE" altLang="de-DE" sz="1800" dirty="0">
                <a:solidFill>
                  <a:srgbClr val="EEB500"/>
                </a:solidFill>
                <a:latin typeface="Arial" charset="0"/>
              </a:rPr>
              <a:t>Tc</a:t>
            </a:r>
            <a:endParaRPr lang="de-AT" altLang="de-DE" sz="1800" dirty="0">
              <a:solidFill>
                <a:srgbClr val="EEB500"/>
              </a:solidFill>
              <a:latin typeface="Arial" charset="0"/>
            </a:endParaRPr>
          </a:p>
        </p:txBody>
      </p:sp>
      <p:sp>
        <p:nvSpPr>
          <p:cNvPr id="173" name="Line 53">
            <a:extLst>
              <a:ext uri="{FF2B5EF4-FFF2-40B4-BE49-F238E27FC236}">
                <a16:creationId xmlns:a16="http://schemas.microsoft.com/office/drawing/2014/main" id="{8227CE27-C073-6E3F-0BA5-3B3B04260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0880" y="4182065"/>
            <a:ext cx="572593" cy="531546"/>
          </a:xfrm>
          <a:prstGeom prst="line">
            <a:avLst/>
          </a:prstGeom>
          <a:noFill/>
          <a:ln w="12700">
            <a:solidFill>
              <a:srgbClr val="EEB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75" name="Text Box 55">
            <a:extLst>
              <a:ext uri="{FF2B5EF4-FFF2-40B4-BE49-F238E27FC236}">
                <a16:creationId xmlns:a16="http://schemas.microsoft.com/office/drawing/2014/main" id="{74F3537F-3568-A06B-5EDD-6FD64816D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1888" y="4350543"/>
            <a:ext cx="721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107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Pd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76" name="Line 56">
            <a:extLst>
              <a:ext uri="{FF2B5EF4-FFF2-40B4-BE49-F238E27FC236}">
                <a16:creationId xmlns:a16="http://schemas.microsoft.com/office/drawing/2014/main" id="{B612D19E-BF23-3608-415C-DB2529571D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4439" y="4069161"/>
            <a:ext cx="598708" cy="309110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3333CC"/>
              </a:solidFill>
            </a:endParaRPr>
          </a:p>
        </p:txBody>
      </p:sp>
      <p:sp>
        <p:nvSpPr>
          <p:cNvPr id="178" name="Text Box 58">
            <a:extLst>
              <a:ext uri="{FF2B5EF4-FFF2-40B4-BE49-F238E27FC236}">
                <a16:creationId xmlns:a16="http://schemas.microsoft.com/office/drawing/2014/main" id="{7D271337-CF17-0AAF-CAE0-A577714F6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4378" y="4112705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126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Zn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79" name="Line 59">
            <a:extLst>
              <a:ext uri="{FF2B5EF4-FFF2-40B4-BE49-F238E27FC236}">
                <a16:creationId xmlns:a16="http://schemas.microsoft.com/office/drawing/2014/main" id="{21E43E36-1ED1-1D1E-E29C-03AFC50B4B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12855" y="3897531"/>
            <a:ext cx="486255" cy="324424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81" name="Text Box 61">
            <a:extLst>
              <a:ext uri="{FF2B5EF4-FFF2-40B4-BE49-F238E27FC236}">
                <a16:creationId xmlns:a16="http://schemas.microsoft.com/office/drawing/2014/main" id="{F28A4E67-32EA-0B2D-0412-8ED0CF83E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645" y="3861492"/>
            <a:ext cx="721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FF0000"/>
                </a:solidFill>
                <a:latin typeface="Arial" charset="0"/>
              </a:rPr>
              <a:t>135</a:t>
            </a:r>
            <a:r>
              <a:rPr lang="de-DE" altLang="de-DE" sz="1800" dirty="0">
                <a:solidFill>
                  <a:srgbClr val="FF0000"/>
                </a:solidFill>
                <a:latin typeface="Arial" charset="0"/>
              </a:rPr>
              <a:t>Cs</a:t>
            </a:r>
            <a:endParaRPr lang="de-AT" altLang="de-DE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82" name="Line 62">
            <a:extLst>
              <a:ext uri="{FF2B5EF4-FFF2-40B4-BE49-F238E27FC236}">
                <a16:creationId xmlns:a16="http://schemas.microsoft.com/office/drawing/2014/main" id="{E75D9403-43D9-0CE8-388E-6767C8C262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3668" y="3651462"/>
            <a:ext cx="367402" cy="31010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84" name="Text Box 64">
            <a:extLst>
              <a:ext uri="{FF2B5EF4-FFF2-40B4-BE49-F238E27FC236}">
                <a16:creationId xmlns:a16="http://schemas.microsoft.com/office/drawing/2014/main" id="{BD36D691-C1C5-B35C-DD8A-84531AA74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1134" y="2643089"/>
            <a:ext cx="86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137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La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85" name="Line 65">
            <a:extLst>
              <a:ext uri="{FF2B5EF4-FFF2-40B4-BE49-F238E27FC236}">
                <a16:creationId xmlns:a16="http://schemas.microsoft.com/office/drawing/2014/main" id="{796C11A1-0D59-FC43-C6CE-0C16995653E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32437" y="3229929"/>
            <a:ext cx="670373" cy="320384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87" name="Text Box 67">
            <a:extLst>
              <a:ext uri="{FF2B5EF4-FFF2-40B4-BE49-F238E27FC236}">
                <a16:creationId xmlns:a16="http://schemas.microsoft.com/office/drawing/2014/main" id="{25BAAFDF-9418-E7C3-24BC-ED33B5D29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7733" y="3409558"/>
            <a:ext cx="92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150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Gd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89" name="Text Box 69">
            <a:extLst>
              <a:ext uri="{FF2B5EF4-FFF2-40B4-BE49-F238E27FC236}">
                <a16:creationId xmlns:a16="http://schemas.microsoft.com/office/drawing/2014/main" id="{F7A546C0-4E1C-56AA-F6A1-49C827658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637" y="1978689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>
                <a:solidFill>
                  <a:srgbClr val="3333CC"/>
                </a:solidFill>
                <a:latin typeface="Arial" charset="0"/>
              </a:rPr>
              <a:t>154</a:t>
            </a:r>
            <a:r>
              <a:rPr lang="de-DE" altLang="de-DE" sz="1800">
                <a:solidFill>
                  <a:srgbClr val="3333CC"/>
                </a:solidFill>
                <a:latin typeface="Arial" charset="0"/>
              </a:rPr>
              <a:t>Dy</a:t>
            </a:r>
            <a:endParaRPr lang="de-AT" altLang="de-DE" sz="180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90" name="Line 70">
            <a:extLst>
              <a:ext uri="{FF2B5EF4-FFF2-40B4-BE49-F238E27FC236}">
                <a16:creationId xmlns:a16="http://schemas.microsoft.com/office/drawing/2014/main" id="{BFD0601C-EAEA-08B9-9397-D4759B29D5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7452" y="2969021"/>
            <a:ext cx="301838" cy="474903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 dirty="0">
              <a:solidFill>
                <a:srgbClr val="000000"/>
              </a:solidFill>
            </a:endParaRPr>
          </a:p>
        </p:txBody>
      </p:sp>
      <p:sp>
        <p:nvSpPr>
          <p:cNvPr id="191" name="Line 71">
            <a:extLst>
              <a:ext uri="{FF2B5EF4-FFF2-40B4-BE49-F238E27FC236}">
                <a16:creationId xmlns:a16="http://schemas.microsoft.com/office/drawing/2014/main" id="{8405F241-43AC-3A6B-CDEF-3926C195B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6237" y="2359689"/>
            <a:ext cx="111125" cy="700088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92" name="Rectangle 72">
            <a:extLst>
              <a:ext uri="{FF2B5EF4-FFF2-40B4-BE49-F238E27FC236}">
                <a16:creationId xmlns:a16="http://schemas.microsoft.com/office/drawing/2014/main" id="{DB2D9667-4784-0D16-D74D-D3DB2A5E6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6784" y="2812901"/>
            <a:ext cx="64800" cy="648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194" name="Text Box 74">
            <a:extLst>
              <a:ext uri="{FF2B5EF4-FFF2-40B4-BE49-F238E27FC236}">
                <a16:creationId xmlns:a16="http://schemas.microsoft.com/office/drawing/2014/main" id="{C5B25401-DCA5-BEFD-030E-1757BE20D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36" y="3192174"/>
            <a:ext cx="670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CC00FF"/>
                </a:solidFill>
                <a:latin typeface="Arial" charset="0"/>
              </a:rPr>
              <a:t>182</a:t>
            </a:r>
            <a:r>
              <a:rPr lang="de-DE" altLang="de-DE" sz="1800" dirty="0">
                <a:solidFill>
                  <a:srgbClr val="CC00FF"/>
                </a:solidFill>
                <a:latin typeface="Arial" charset="0"/>
              </a:rPr>
              <a:t>Hf</a:t>
            </a:r>
            <a:endParaRPr lang="de-AT" altLang="de-DE" sz="1800" dirty="0">
              <a:solidFill>
                <a:srgbClr val="CC00FF"/>
              </a:solidFill>
              <a:latin typeface="Arial" charset="0"/>
            </a:endParaRPr>
          </a:p>
        </p:txBody>
      </p:sp>
      <p:sp>
        <p:nvSpPr>
          <p:cNvPr id="195" name="Line 75">
            <a:extLst>
              <a:ext uri="{FF2B5EF4-FFF2-40B4-BE49-F238E27FC236}">
                <a16:creationId xmlns:a16="http://schemas.microsoft.com/office/drawing/2014/main" id="{F28789AA-F155-14CF-33C7-1D37E70234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4949" y="2079942"/>
            <a:ext cx="392483" cy="576776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97" name="Text Box 77">
            <a:extLst>
              <a:ext uri="{FF2B5EF4-FFF2-40B4-BE49-F238E27FC236}">
                <a16:creationId xmlns:a16="http://schemas.microsoft.com/office/drawing/2014/main" id="{B97E0278-1004-2EA4-BCEE-BB5CD3E0E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7757" y="1475036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205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Pb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198" name="Line 78">
            <a:extLst>
              <a:ext uri="{FF2B5EF4-FFF2-40B4-BE49-F238E27FC236}">
                <a16:creationId xmlns:a16="http://schemas.microsoft.com/office/drawing/2014/main" id="{FF8AE9DF-813C-C543-8E0F-04D562C2E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5369" y="1756489"/>
            <a:ext cx="325438" cy="574675"/>
          </a:xfrm>
          <a:prstGeom prst="line">
            <a:avLst/>
          </a:prstGeom>
          <a:noFill/>
          <a:ln w="127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199" name="Text Box 79">
            <a:extLst>
              <a:ext uri="{FF2B5EF4-FFF2-40B4-BE49-F238E27FC236}">
                <a16:creationId xmlns:a16="http://schemas.microsoft.com/office/drawing/2014/main" id="{08C99CEC-F597-27C4-E1BF-6A8AE2F78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404" y="1166867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33CC"/>
                </a:solidFill>
                <a:latin typeface="Arial" charset="0"/>
              </a:rPr>
              <a:t>208</a:t>
            </a:r>
            <a:r>
              <a:rPr lang="de-DE" altLang="de-DE" sz="1800" dirty="0">
                <a:solidFill>
                  <a:srgbClr val="3333CC"/>
                </a:solidFill>
                <a:latin typeface="Arial" charset="0"/>
              </a:rPr>
              <a:t>Bi</a:t>
            </a:r>
            <a:endParaRPr lang="de-AT" altLang="de-DE" sz="1800" dirty="0">
              <a:solidFill>
                <a:srgbClr val="3333CC"/>
              </a:solidFill>
              <a:latin typeface="Arial" charset="0"/>
            </a:endParaRPr>
          </a:p>
        </p:txBody>
      </p:sp>
      <p:sp>
        <p:nvSpPr>
          <p:cNvPr id="201" name="Rectangle 84">
            <a:extLst>
              <a:ext uri="{FF2B5EF4-FFF2-40B4-BE49-F238E27FC236}">
                <a16:creationId xmlns:a16="http://schemas.microsoft.com/office/drawing/2014/main" id="{6AB55949-BF88-DA9C-F712-014D3049E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1679" y="5158633"/>
            <a:ext cx="64800" cy="6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FF0000"/>
              </a:solidFill>
            </a:endParaRPr>
          </a:p>
        </p:txBody>
      </p:sp>
      <p:sp>
        <p:nvSpPr>
          <p:cNvPr id="202" name="Rectangle 84">
            <a:extLst>
              <a:ext uri="{FF2B5EF4-FFF2-40B4-BE49-F238E27FC236}">
                <a16:creationId xmlns:a16="http://schemas.microsoft.com/office/drawing/2014/main" id="{C2906838-60F0-847B-7C29-D02C87868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0906" y="5278429"/>
            <a:ext cx="64800" cy="6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3" name="Rectangle 84">
            <a:extLst>
              <a:ext uri="{FF2B5EF4-FFF2-40B4-BE49-F238E27FC236}">
                <a16:creationId xmlns:a16="http://schemas.microsoft.com/office/drawing/2014/main" id="{8049E2EB-070D-F3CA-BD16-1C733891A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041" y="5467666"/>
            <a:ext cx="64800" cy="6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4" name="Rectangle 84">
            <a:extLst>
              <a:ext uri="{FF2B5EF4-FFF2-40B4-BE49-F238E27FC236}">
                <a16:creationId xmlns:a16="http://schemas.microsoft.com/office/drawing/2014/main" id="{D9ED197C-2762-1A70-476F-2E31274D7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1036" y="5794900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5" name="Rectangle 84">
            <a:extLst>
              <a:ext uri="{FF2B5EF4-FFF2-40B4-BE49-F238E27FC236}">
                <a16:creationId xmlns:a16="http://schemas.microsoft.com/office/drawing/2014/main" id="{523C7B55-0E40-CF34-8BB1-32FE88CB3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937" y="3669021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6" name="Rectangle 84">
            <a:extLst>
              <a:ext uri="{FF2B5EF4-FFF2-40B4-BE49-F238E27FC236}">
                <a16:creationId xmlns:a16="http://schemas.microsoft.com/office/drawing/2014/main" id="{258A0F81-8EA8-76BD-1221-BB949B15A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340" y="5878164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7" name="Rectangle 84">
            <a:extLst>
              <a:ext uri="{FF2B5EF4-FFF2-40B4-BE49-F238E27FC236}">
                <a16:creationId xmlns:a16="http://schemas.microsoft.com/office/drawing/2014/main" id="{41B2DB3A-274F-40B4-3EC5-9B53A328D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7086" y="2306055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8" name="Rectangle 84">
            <a:extLst>
              <a:ext uri="{FF2B5EF4-FFF2-40B4-BE49-F238E27FC236}">
                <a16:creationId xmlns:a16="http://schemas.microsoft.com/office/drawing/2014/main" id="{B21C0A53-B33B-60DE-847B-BC3AEB617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7592" y="4874587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09" name="Rectangle 84">
            <a:extLst>
              <a:ext uri="{FF2B5EF4-FFF2-40B4-BE49-F238E27FC236}">
                <a16:creationId xmlns:a16="http://schemas.microsoft.com/office/drawing/2014/main" id="{F7263690-930F-C4D9-F2E4-235A106BF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0229" y="1904102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10" name="Rectangle 84">
            <a:extLst>
              <a:ext uri="{FF2B5EF4-FFF2-40B4-BE49-F238E27FC236}">
                <a16:creationId xmlns:a16="http://schemas.microsoft.com/office/drawing/2014/main" id="{A7C3B5A6-A4A2-632B-7E81-8EA2A9ABB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3383" y="1808070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11" name="Line 15">
            <a:extLst>
              <a:ext uri="{FF2B5EF4-FFF2-40B4-BE49-F238E27FC236}">
                <a16:creationId xmlns:a16="http://schemas.microsoft.com/office/drawing/2014/main" id="{B7BDD14C-6F36-C596-7CF0-28061F8FAA3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3291" y="1295871"/>
            <a:ext cx="169284" cy="993184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12" name="Text Box 10">
            <a:extLst>
              <a:ext uri="{FF2B5EF4-FFF2-40B4-BE49-F238E27FC236}">
                <a16:creationId xmlns:a16="http://schemas.microsoft.com/office/drawing/2014/main" id="{6FD8D099-F72B-8DB4-87F6-692F4F4B0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6790" y="959875"/>
            <a:ext cx="7729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210m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Bi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13" name="Text Box 7">
            <a:extLst>
              <a:ext uri="{FF2B5EF4-FFF2-40B4-BE49-F238E27FC236}">
                <a16:creationId xmlns:a16="http://schemas.microsoft.com/office/drawing/2014/main" id="{406A95DC-0B6C-E117-1811-73ACCFB22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659" y="5441380"/>
            <a:ext cx="6238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55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Fe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14" name="Line 13">
            <a:extLst>
              <a:ext uri="{FF2B5EF4-FFF2-40B4-BE49-F238E27FC236}">
                <a16:creationId xmlns:a16="http://schemas.microsoft.com/office/drawing/2014/main" id="{78B9AF2A-BD45-35FB-8D6E-FA29FF790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8276" y="4958227"/>
            <a:ext cx="242699" cy="509439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16" name="Line 47">
            <a:extLst>
              <a:ext uri="{FF2B5EF4-FFF2-40B4-BE49-F238E27FC236}">
                <a16:creationId xmlns:a16="http://schemas.microsoft.com/office/drawing/2014/main" id="{5CCCBCD7-FAB6-D461-EF9B-2AC4EBD40B1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64200" y="4428961"/>
            <a:ext cx="182150" cy="55913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17" name="Text Box 46">
            <a:extLst>
              <a:ext uri="{FF2B5EF4-FFF2-40B4-BE49-F238E27FC236}">
                <a16:creationId xmlns:a16="http://schemas.microsoft.com/office/drawing/2014/main" id="{F703387B-96C4-F2CD-9ACA-5895739F0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004" y="4936698"/>
            <a:ext cx="5854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FF0000"/>
                </a:solidFill>
                <a:latin typeface="Arial" charset="0"/>
              </a:rPr>
              <a:t>90</a:t>
            </a:r>
            <a:r>
              <a:rPr lang="de-DE" altLang="de-DE" sz="1800" dirty="0">
                <a:solidFill>
                  <a:srgbClr val="FF0000"/>
                </a:solidFill>
                <a:latin typeface="Arial" charset="0"/>
              </a:rPr>
              <a:t>Sr</a:t>
            </a:r>
            <a:endParaRPr lang="de-AT" altLang="de-DE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18" name="Rectangle 84">
            <a:extLst>
              <a:ext uri="{FF2B5EF4-FFF2-40B4-BE49-F238E27FC236}">
                <a16:creationId xmlns:a16="http://schemas.microsoft.com/office/drawing/2014/main" id="{2E6FF9CB-7C8D-4CA8-6355-3DF5EBA09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307" y="4929185"/>
            <a:ext cx="64800" cy="64800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19" name="Rectangle 84">
            <a:extLst>
              <a:ext uri="{FF2B5EF4-FFF2-40B4-BE49-F238E27FC236}">
                <a16:creationId xmlns:a16="http://schemas.microsoft.com/office/drawing/2014/main" id="{548E43D4-BF09-5954-C874-FE424657F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668" y="4879098"/>
            <a:ext cx="64800" cy="64800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20" name="Rectangle 84">
            <a:extLst>
              <a:ext uri="{FF2B5EF4-FFF2-40B4-BE49-F238E27FC236}">
                <a16:creationId xmlns:a16="http://schemas.microsoft.com/office/drawing/2014/main" id="{F60C2D62-9DF7-71EE-9CDD-819945AFD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951" y="4251501"/>
            <a:ext cx="64800" cy="64800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21" name="Rectangle 84">
            <a:extLst>
              <a:ext uri="{FF2B5EF4-FFF2-40B4-BE49-F238E27FC236}">
                <a16:creationId xmlns:a16="http://schemas.microsoft.com/office/drawing/2014/main" id="{B0141A9E-3D38-0C80-5E8A-F82D8DF82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6011" y="4110797"/>
            <a:ext cx="64800" cy="64800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22" name="Abgerundetes Rechteck 107">
            <a:extLst>
              <a:ext uri="{FF2B5EF4-FFF2-40B4-BE49-F238E27FC236}">
                <a16:creationId xmlns:a16="http://schemas.microsoft.com/office/drawing/2014/main" id="{44971FEA-1E16-B58C-42BD-366748C80323}"/>
              </a:ext>
            </a:extLst>
          </p:cNvPr>
          <p:cNvSpPr/>
          <p:nvPr/>
        </p:nvSpPr>
        <p:spPr>
          <a:xfrm>
            <a:off x="5044429" y="4395787"/>
            <a:ext cx="643732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23" name="Abgerundetes Rechteck 108">
            <a:extLst>
              <a:ext uri="{FF2B5EF4-FFF2-40B4-BE49-F238E27FC236}">
                <a16:creationId xmlns:a16="http://schemas.microsoft.com/office/drawing/2014/main" id="{054FE3CA-DB2A-BA3E-1EA0-73F9F7A7C8F0}"/>
              </a:ext>
            </a:extLst>
          </p:cNvPr>
          <p:cNvSpPr/>
          <p:nvPr/>
        </p:nvSpPr>
        <p:spPr>
          <a:xfrm>
            <a:off x="4761155" y="4741339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24" name="Abgerundetes Rechteck 109">
            <a:extLst>
              <a:ext uri="{FF2B5EF4-FFF2-40B4-BE49-F238E27FC236}">
                <a16:creationId xmlns:a16="http://schemas.microsoft.com/office/drawing/2014/main" id="{BBB1D683-016F-1E8B-9EB2-41FBB8B772A6}"/>
              </a:ext>
            </a:extLst>
          </p:cNvPr>
          <p:cNvSpPr/>
          <p:nvPr/>
        </p:nvSpPr>
        <p:spPr>
          <a:xfrm>
            <a:off x="1810994" y="4031577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25" name="Rectangle 84">
            <a:extLst>
              <a:ext uri="{FF2B5EF4-FFF2-40B4-BE49-F238E27FC236}">
                <a16:creationId xmlns:a16="http://schemas.microsoft.com/office/drawing/2014/main" id="{B3D5D4D4-5594-60A7-1C6C-195849D23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4185" y="1893093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26" name="Text Box 10">
            <a:extLst>
              <a:ext uri="{FF2B5EF4-FFF2-40B4-BE49-F238E27FC236}">
                <a16:creationId xmlns:a16="http://schemas.microsoft.com/office/drawing/2014/main" id="{4765F929-D2AE-3463-8643-73ED0A3C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580" y="2403517"/>
            <a:ext cx="606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233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U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27" name="Line 15">
            <a:extLst>
              <a:ext uri="{FF2B5EF4-FFF2-40B4-BE49-F238E27FC236}">
                <a16:creationId xmlns:a16="http://schemas.microsoft.com/office/drawing/2014/main" id="{60565E65-E8FE-41F7-5D63-48B3F6E34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3659" y="1984327"/>
            <a:ext cx="126570" cy="437219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28" name="Rectangle 84">
            <a:extLst>
              <a:ext uri="{FF2B5EF4-FFF2-40B4-BE49-F238E27FC236}">
                <a16:creationId xmlns:a16="http://schemas.microsoft.com/office/drawing/2014/main" id="{E0652A7C-05AE-8B95-2F30-C2CFF2A8B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0229" y="1849463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29" name="Line 15">
            <a:extLst>
              <a:ext uri="{FF2B5EF4-FFF2-40B4-BE49-F238E27FC236}">
                <a16:creationId xmlns:a16="http://schemas.microsoft.com/office/drawing/2014/main" id="{DB16FA00-A36C-DA0C-32C0-82BCF2FA40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357" y="1033125"/>
            <a:ext cx="170883" cy="774941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30" name="Text Box 10">
            <a:extLst>
              <a:ext uri="{FF2B5EF4-FFF2-40B4-BE49-F238E27FC236}">
                <a16:creationId xmlns:a16="http://schemas.microsoft.com/office/drawing/2014/main" id="{C7E94DB9-AD59-C5FF-F3A3-E58EA663A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3193" y="752064"/>
            <a:ext cx="734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237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Np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31" name="Rectangle 84">
            <a:extLst>
              <a:ext uri="{FF2B5EF4-FFF2-40B4-BE49-F238E27FC236}">
                <a16:creationId xmlns:a16="http://schemas.microsoft.com/office/drawing/2014/main" id="{03D199E0-D271-5D1E-AD9F-63409D2D3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5067" y="5420146"/>
            <a:ext cx="64800" cy="64800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32" name="Line 26">
            <a:extLst>
              <a:ext uri="{FF2B5EF4-FFF2-40B4-BE49-F238E27FC236}">
                <a16:creationId xmlns:a16="http://schemas.microsoft.com/office/drawing/2014/main" id="{97837600-D0F8-DA1D-EDE9-F8D8B2349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9491" y="5512747"/>
            <a:ext cx="309217" cy="310835"/>
          </a:xfrm>
          <a:prstGeom prst="line">
            <a:avLst/>
          </a:prstGeom>
          <a:noFill/>
          <a:ln w="12700">
            <a:solidFill>
              <a:srgbClr val="EEB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33" name="Text Box 43">
            <a:extLst>
              <a:ext uri="{FF2B5EF4-FFF2-40B4-BE49-F238E27FC236}">
                <a16:creationId xmlns:a16="http://schemas.microsoft.com/office/drawing/2014/main" id="{9E98547F-9FBE-F785-C25B-017C4CE4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305" y="5761371"/>
            <a:ext cx="5597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EEB500"/>
                </a:solidFill>
                <a:latin typeface="Arial" charset="0"/>
              </a:rPr>
              <a:t>32</a:t>
            </a:r>
            <a:r>
              <a:rPr lang="de-DE" altLang="de-DE" sz="1800" dirty="0">
                <a:solidFill>
                  <a:srgbClr val="EEB500"/>
                </a:solidFill>
                <a:latin typeface="Arial" charset="0"/>
              </a:rPr>
              <a:t>Si</a:t>
            </a:r>
            <a:endParaRPr lang="de-AT" altLang="de-DE" sz="1800" dirty="0">
              <a:solidFill>
                <a:srgbClr val="EEB500"/>
              </a:solidFill>
              <a:latin typeface="Arial" charset="0"/>
            </a:endParaRPr>
          </a:p>
        </p:txBody>
      </p:sp>
      <p:sp>
        <p:nvSpPr>
          <p:cNvPr id="234" name="Abgerundetes Rechteck 120">
            <a:extLst>
              <a:ext uri="{FF2B5EF4-FFF2-40B4-BE49-F238E27FC236}">
                <a16:creationId xmlns:a16="http://schemas.microsoft.com/office/drawing/2014/main" id="{BC1C6D48-E7FF-FEF0-24BF-6509FB7533A9}"/>
              </a:ext>
            </a:extLst>
          </p:cNvPr>
          <p:cNvSpPr/>
          <p:nvPr/>
        </p:nvSpPr>
        <p:spPr>
          <a:xfrm>
            <a:off x="2880717" y="5810795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35" name="Rectangle 84">
            <a:extLst>
              <a:ext uri="{FF2B5EF4-FFF2-40B4-BE49-F238E27FC236}">
                <a16:creationId xmlns:a16="http://schemas.microsoft.com/office/drawing/2014/main" id="{213FD840-B8D4-76A8-90CC-C071371E6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458" y="1748221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36" name="Line 17">
            <a:extLst>
              <a:ext uri="{FF2B5EF4-FFF2-40B4-BE49-F238E27FC236}">
                <a16:creationId xmlns:a16="http://schemas.microsoft.com/office/drawing/2014/main" id="{6507B716-C7CE-50E8-A9E4-6E468A0EDA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10086" y="1532731"/>
            <a:ext cx="764937" cy="243162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37" name="Text Box 11">
            <a:extLst>
              <a:ext uri="{FF2B5EF4-FFF2-40B4-BE49-F238E27FC236}">
                <a16:creationId xmlns:a16="http://schemas.microsoft.com/office/drawing/2014/main" id="{D36D17E4-C005-AB23-28CA-2960FB162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5023" y="1314446"/>
            <a:ext cx="7857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243</a:t>
            </a:r>
            <a:r>
              <a:rPr lang="de-DE" altLang="de-DE" dirty="0">
                <a:solidFill>
                  <a:srgbClr val="00CC00"/>
                </a:solidFill>
                <a:latin typeface="Arial" charset="0"/>
              </a:rPr>
              <a:t>Am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38" name="Rectangle 60">
            <a:extLst>
              <a:ext uri="{FF2B5EF4-FFF2-40B4-BE49-F238E27FC236}">
                <a16:creationId xmlns:a16="http://schemas.microsoft.com/office/drawing/2014/main" id="{9CB9ECC2-55E4-61F2-401F-50B9718B8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8433" y="3573332"/>
            <a:ext cx="64800" cy="6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39" name="Line 62">
            <a:extLst>
              <a:ext uri="{FF2B5EF4-FFF2-40B4-BE49-F238E27FC236}">
                <a16:creationId xmlns:a16="http://schemas.microsoft.com/office/drawing/2014/main" id="{BA981571-79FC-A770-3D2D-5040760D364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2723" y="3611319"/>
            <a:ext cx="535123" cy="19370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40" name="Text Box 61">
            <a:extLst>
              <a:ext uri="{FF2B5EF4-FFF2-40B4-BE49-F238E27FC236}">
                <a16:creationId xmlns:a16="http://schemas.microsoft.com/office/drawing/2014/main" id="{92E1502C-E264-2DEA-67E5-17FCC9245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7135" y="3693982"/>
            <a:ext cx="721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FF0000"/>
                </a:solidFill>
                <a:latin typeface="Arial" charset="0"/>
              </a:rPr>
              <a:t>137</a:t>
            </a:r>
            <a:r>
              <a:rPr lang="de-DE" altLang="de-DE" sz="1800" dirty="0">
                <a:solidFill>
                  <a:srgbClr val="FF0000"/>
                </a:solidFill>
                <a:latin typeface="Arial" charset="0"/>
              </a:rPr>
              <a:t>Cs</a:t>
            </a:r>
            <a:endParaRPr lang="de-AT" altLang="de-DE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1" name="Text Box 77">
            <a:extLst>
              <a:ext uri="{FF2B5EF4-FFF2-40B4-BE49-F238E27FC236}">
                <a16:creationId xmlns:a16="http://schemas.microsoft.com/office/drawing/2014/main" id="{5BE9C85C-0B35-73A6-7CF3-28D18EF0F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931" y="848412"/>
            <a:ext cx="734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CC00FF"/>
                </a:solidFill>
                <a:latin typeface="Arial" charset="0"/>
              </a:rPr>
              <a:t>236</a:t>
            </a:r>
            <a:r>
              <a:rPr lang="de-DE" altLang="de-DE" dirty="0">
                <a:solidFill>
                  <a:srgbClr val="CC00FF"/>
                </a:solidFill>
                <a:latin typeface="Arial" charset="0"/>
              </a:rPr>
              <a:t>Np</a:t>
            </a:r>
            <a:endParaRPr lang="de-AT" altLang="de-DE" sz="1800" dirty="0">
              <a:solidFill>
                <a:srgbClr val="CC00FF"/>
              </a:solidFill>
              <a:latin typeface="Arial" charset="0"/>
            </a:endParaRPr>
          </a:p>
        </p:txBody>
      </p:sp>
      <p:sp>
        <p:nvSpPr>
          <p:cNvPr id="242" name="Line 78">
            <a:extLst>
              <a:ext uri="{FF2B5EF4-FFF2-40B4-BE49-F238E27FC236}">
                <a16:creationId xmlns:a16="http://schemas.microsoft.com/office/drawing/2014/main" id="{0F2A1A5B-A3FC-13FF-58D9-F4E7B5751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7179" y="1229065"/>
            <a:ext cx="157895" cy="598860"/>
          </a:xfrm>
          <a:prstGeom prst="line">
            <a:avLst/>
          </a:prstGeom>
          <a:noFill/>
          <a:ln w="1270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43" name="Rectangle 80">
            <a:extLst>
              <a:ext uri="{FF2B5EF4-FFF2-40B4-BE49-F238E27FC236}">
                <a16:creationId xmlns:a16="http://schemas.microsoft.com/office/drawing/2014/main" id="{7D5DEEF7-9DFA-8C65-FC1B-94CAC7D18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1291" y="1850601"/>
            <a:ext cx="64800" cy="648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44" name="Rectangle 72">
            <a:extLst>
              <a:ext uri="{FF2B5EF4-FFF2-40B4-BE49-F238E27FC236}">
                <a16:creationId xmlns:a16="http://schemas.microsoft.com/office/drawing/2014/main" id="{696B29DB-3465-3708-39A3-8B0BDEB96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060" y="5064574"/>
            <a:ext cx="64800" cy="648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45" name="Line 29">
            <a:extLst>
              <a:ext uri="{FF2B5EF4-FFF2-40B4-BE49-F238E27FC236}">
                <a16:creationId xmlns:a16="http://schemas.microsoft.com/office/drawing/2014/main" id="{8C551686-2E18-4A33-70D1-2426BD3DED7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49607" y="4627417"/>
            <a:ext cx="402969" cy="412251"/>
          </a:xfrm>
          <a:prstGeom prst="line">
            <a:avLst/>
          </a:prstGeom>
          <a:noFill/>
          <a:ln w="1270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46" name="Text Box 74">
            <a:extLst>
              <a:ext uri="{FF2B5EF4-FFF2-40B4-BE49-F238E27FC236}">
                <a16:creationId xmlns:a16="http://schemas.microsoft.com/office/drawing/2014/main" id="{22A88284-32CC-21B9-AD8B-C7BE8A1FD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088" y="4358422"/>
            <a:ext cx="5383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CC00FF"/>
                </a:solidFill>
                <a:latin typeface="Arial" charset="0"/>
              </a:rPr>
              <a:t>44</a:t>
            </a:r>
            <a:r>
              <a:rPr lang="de-DE" altLang="de-DE" sz="1800" dirty="0">
                <a:solidFill>
                  <a:srgbClr val="CC00FF"/>
                </a:solidFill>
                <a:latin typeface="Arial" charset="0"/>
              </a:rPr>
              <a:t>Ti</a:t>
            </a:r>
            <a:endParaRPr lang="de-AT" altLang="de-DE" sz="1800" dirty="0">
              <a:solidFill>
                <a:srgbClr val="CC00FF"/>
              </a:solidFill>
              <a:latin typeface="Arial" charset="0"/>
            </a:endParaRPr>
          </a:p>
        </p:txBody>
      </p:sp>
      <p:sp>
        <p:nvSpPr>
          <p:cNvPr id="249" name="Text Box 46">
            <a:extLst>
              <a:ext uri="{FF2B5EF4-FFF2-40B4-BE49-F238E27FC236}">
                <a16:creationId xmlns:a16="http://schemas.microsoft.com/office/drawing/2014/main" id="{A4A5B38E-BDC2-1A5C-7E80-636E70264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551" y="3122707"/>
            <a:ext cx="6751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baseline="30000" dirty="0">
                <a:solidFill>
                  <a:srgbClr val="CC00FF"/>
                </a:solidFill>
                <a:latin typeface="Arial" charset="0"/>
              </a:rPr>
              <a:t>93</a:t>
            </a:r>
            <a:r>
              <a:rPr lang="de-DE" altLang="de-DE" dirty="0">
                <a:solidFill>
                  <a:srgbClr val="CC00FF"/>
                </a:solidFill>
                <a:latin typeface="Arial" charset="0"/>
              </a:rPr>
              <a:t>Mo</a:t>
            </a:r>
            <a:endParaRPr lang="de-AT" altLang="de-DE" dirty="0">
              <a:solidFill>
                <a:srgbClr val="CC00FF"/>
              </a:solidFill>
              <a:latin typeface="Arial" charset="0"/>
            </a:endParaRPr>
          </a:p>
        </p:txBody>
      </p:sp>
      <p:sp>
        <p:nvSpPr>
          <p:cNvPr id="250" name="Abgerundetes Rechteck 144">
            <a:extLst>
              <a:ext uri="{FF2B5EF4-FFF2-40B4-BE49-F238E27FC236}">
                <a16:creationId xmlns:a16="http://schemas.microsoft.com/office/drawing/2014/main" id="{C0156C8B-7211-2E2E-A079-44FA3701DEEF}"/>
              </a:ext>
            </a:extLst>
          </p:cNvPr>
          <p:cNvSpPr/>
          <p:nvPr/>
        </p:nvSpPr>
        <p:spPr>
          <a:xfrm>
            <a:off x="3676102" y="5452248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51" name="Abgerundetes Rechteck 145">
            <a:extLst>
              <a:ext uri="{FF2B5EF4-FFF2-40B4-BE49-F238E27FC236}">
                <a16:creationId xmlns:a16="http://schemas.microsoft.com/office/drawing/2014/main" id="{80D40C6D-C588-6595-C76C-8B403265820F}"/>
              </a:ext>
            </a:extLst>
          </p:cNvPr>
          <p:cNvSpPr/>
          <p:nvPr/>
        </p:nvSpPr>
        <p:spPr>
          <a:xfrm>
            <a:off x="2807656" y="3534765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53" name="Abgerundetes Rechteck 147">
            <a:extLst>
              <a:ext uri="{FF2B5EF4-FFF2-40B4-BE49-F238E27FC236}">
                <a16:creationId xmlns:a16="http://schemas.microsoft.com/office/drawing/2014/main" id="{D325CBE9-80EF-9111-DA85-3035C53C9623}"/>
              </a:ext>
            </a:extLst>
          </p:cNvPr>
          <p:cNvSpPr/>
          <p:nvPr/>
        </p:nvSpPr>
        <p:spPr>
          <a:xfrm>
            <a:off x="3500430" y="2851364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54" name="Text Box 22">
            <a:extLst>
              <a:ext uri="{FF2B5EF4-FFF2-40B4-BE49-F238E27FC236}">
                <a16:creationId xmlns:a16="http://schemas.microsoft.com/office/drawing/2014/main" id="{6ABBB104-9F12-0FDF-D50B-081555A61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2026" y="3896624"/>
            <a:ext cx="5725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EEB500"/>
                </a:solidFill>
                <a:latin typeface="Arial" charset="0"/>
              </a:rPr>
              <a:t>59</a:t>
            </a:r>
            <a:r>
              <a:rPr lang="de-DE" altLang="de-DE" sz="1800" dirty="0">
                <a:solidFill>
                  <a:srgbClr val="EEB500"/>
                </a:solidFill>
                <a:latin typeface="Arial" charset="0"/>
              </a:rPr>
              <a:t>Ni</a:t>
            </a:r>
            <a:endParaRPr lang="de-AT" altLang="de-DE" sz="1800" dirty="0">
              <a:solidFill>
                <a:srgbClr val="EEB500"/>
              </a:solidFill>
              <a:latin typeface="Arial" charset="0"/>
            </a:endParaRPr>
          </a:p>
        </p:txBody>
      </p:sp>
      <p:sp>
        <p:nvSpPr>
          <p:cNvPr id="255" name="Line 26">
            <a:extLst>
              <a:ext uri="{FF2B5EF4-FFF2-40B4-BE49-F238E27FC236}">
                <a16:creationId xmlns:a16="http://schemas.microsoft.com/office/drawing/2014/main" id="{F566D21A-3E7E-DB5F-3DF8-391033A8C74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8872" y="4248198"/>
            <a:ext cx="153996" cy="527791"/>
          </a:xfrm>
          <a:prstGeom prst="line">
            <a:avLst/>
          </a:prstGeom>
          <a:noFill/>
          <a:ln w="12700">
            <a:solidFill>
              <a:srgbClr val="EEB5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56" name="Rectangle 84">
            <a:extLst>
              <a:ext uri="{FF2B5EF4-FFF2-40B4-BE49-F238E27FC236}">
                <a16:creationId xmlns:a16="http://schemas.microsoft.com/office/drawing/2014/main" id="{36B63FDE-3BBD-93A8-BB1A-C38489E42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139" y="4791708"/>
            <a:ext cx="64800" cy="64800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57" name="Abgerundetes Rechteck 151">
            <a:extLst>
              <a:ext uri="{FF2B5EF4-FFF2-40B4-BE49-F238E27FC236}">
                <a16:creationId xmlns:a16="http://schemas.microsoft.com/office/drawing/2014/main" id="{9CEFDA91-B259-76BA-E9C4-24CA3FA09A6D}"/>
              </a:ext>
            </a:extLst>
          </p:cNvPr>
          <p:cNvSpPr/>
          <p:nvPr/>
        </p:nvSpPr>
        <p:spPr>
          <a:xfrm>
            <a:off x="2579987" y="3934284"/>
            <a:ext cx="572767" cy="259556"/>
          </a:xfrm>
          <a:prstGeom prst="roundRec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rgbClr val="FFFFFF"/>
              </a:solidFill>
            </a:endParaRPr>
          </a:p>
        </p:txBody>
      </p:sp>
      <p:sp>
        <p:nvSpPr>
          <p:cNvPr id="258" name="Text Box 19">
            <a:extLst>
              <a:ext uri="{FF2B5EF4-FFF2-40B4-BE49-F238E27FC236}">
                <a16:creationId xmlns:a16="http://schemas.microsoft.com/office/drawing/2014/main" id="{D8F19A76-E33B-FEBA-2D50-1866CD383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46" y="5853690"/>
            <a:ext cx="5212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33CC33"/>
                </a:solidFill>
                <a:latin typeface="Arial" charset="0"/>
              </a:rPr>
              <a:t>14</a:t>
            </a:r>
            <a:r>
              <a:rPr lang="de-DE" altLang="de-DE" sz="1800" dirty="0">
                <a:solidFill>
                  <a:srgbClr val="33CC33"/>
                </a:solidFill>
                <a:latin typeface="Arial" charset="0"/>
              </a:rPr>
              <a:t>C</a:t>
            </a:r>
            <a:endParaRPr lang="de-AT" altLang="de-DE" sz="1800" dirty="0">
              <a:solidFill>
                <a:srgbClr val="33CC33"/>
              </a:solidFill>
              <a:latin typeface="Arial" charset="0"/>
            </a:endParaRPr>
          </a:p>
        </p:txBody>
      </p:sp>
      <p:sp>
        <p:nvSpPr>
          <p:cNvPr id="260" name="Rectangle 33">
            <a:extLst>
              <a:ext uri="{FF2B5EF4-FFF2-40B4-BE49-F238E27FC236}">
                <a16:creationId xmlns:a16="http://schemas.microsoft.com/office/drawing/2014/main" id="{7C9C4FC5-506A-080E-0554-70C820EBB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770" y="4204718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61" name="Rectangle 33">
            <a:extLst>
              <a:ext uri="{FF2B5EF4-FFF2-40B4-BE49-F238E27FC236}">
                <a16:creationId xmlns:a16="http://schemas.microsoft.com/office/drawing/2014/main" id="{827ED1D1-24E6-8F53-F7FD-36410E760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951" y="4200530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63" name="Rectangle 72">
            <a:extLst>
              <a:ext uri="{FF2B5EF4-FFF2-40B4-BE49-F238E27FC236}">
                <a16:creationId xmlns:a16="http://schemas.microsoft.com/office/drawing/2014/main" id="{7641DE95-7A7B-DACE-5540-ABF1B7A3B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8564" y="4157155"/>
            <a:ext cx="64800" cy="648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64" name="Rectangle 33">
            <a:extLst>
              <a:ext uri="{FF2B5EF4-FFF2-40B4-BE49-F238E27FC236}">
                <a16:creationId xmlns:a16="http://schemas.microsoft.com/office/drawing/2014/main" id="{E06294CC-160C-B7BF-BD74-8E4108E44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5638" y="3979091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65" name="Rectangle 84">
            <a:extLst>
              <a:ext uri="{FF2B5EF4-FFF2-40B4-BE49-F238E27FC236}">
                <a16:creationId xmlns:a16="http://schemas.microsoft.com/office/drawing/2014/main" id="{AC31471C-0A45-D0D8-8B88-3672D61ED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8693" y="4336926"/>
            <a:ext cx="64800" cy="6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FF0000"/>
              </a:solidFill>
            </a:endParaRPr>
          </a:p>
        </p:txBody>
      </p:sp>
      <p:sp>
        <p:nvSpPr>
          <p:cNvPr id="266" name="Line 29">
            <a:extLst>
              <a:ext uri="{FF2B5EF4-FFF2-40B4-BE49-F238E27FC236}">
                <a16:creationId xmlns:a16="http://schemas.microsoft.com/office/drawing/2014/main" id="{01F108F9-9FDB-13D8-7007-AEE90D0CA8C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79743" y="3444935"/>
            <a:ext cx="316079" cy="675710"/>
          </a:xfrm>
          <a:prstGeom prst="line">
            <a:avLst/>
          </a:prstGeom>
          <a:noFill/>
          <a:ln w="12700">
            <a:solidFill>
              <a:srgbClr val="CC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67" name="Rectangle 33">
            <a:extLst>
              <a:ext uri="{FF2B5EF4-FFF2-40B4-BE49-F238E27FC236}">
                <a16:creationId xmlns:a16="http://schemas.microsoft.com/office/drawing/2014/main" id="{0AB542D4-5BA5-2125-5573-C34B83ED7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8838" y="3802825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68" name="Rectangle 84">
            <a:extLst>
              <a:ext uri="{FF2B5EF4-FFF2-40B4-BE49-F238E27FC236}">
                <a16:creationId xmlns:a16="http://schemas.microsoft.com/office/drawing/2014/main" id="{14DB6AE1-2544-134B-7DB7-55827FF1A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837" y="2358755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69" name="Rectangle 33">
            <a:extLst>
              <a:ext uri="{FF2B5EF4-FFF2-40B4-BE49-F238E27FC236}">
                <a16:creationId xmlns:a16="http://schemas.microsoft.com/office/drawing/2014/main" id="{0ABC45B6-2119-C8A4-6038-1899C804F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28" y="2305769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70" name="Rectangle 33">
            <a:extLst>
              <a:ext uri="{FF2B5EF4-FFF2-40B4-BE49-F238E27FC236}">
                <a16:creationId xmlns:a16="http://schemas.microsoft.com/office/drawing/2014/main" id="{985E95CF-FE7A-4DD2-F19A-218353880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880" y="2352436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71" name="Text Box 10">
            <a:extLst>
              <a:ext uri="{FF2B5EF4-FFF2-40B4-BE49-F238E27FC236}">
                <a16:creationId xmlns:a16="http://schemas.microsoft.com/office/drawing/2014/main" id="{C5F5DB95-8D00-C48C-EA33-92E949A26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9370" y="2774565"/>
            <a:ext cx="721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210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Pb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72" name="Line 15">
            <a:extLst>
              <a:ext uri="{FF2B5EF4-FFF2-40B4-BE49-F238E27FC236}">
                <a16:creationId xmlns:a16="http://schemas.microsoft.com/office/drawing/2014/main" id="{7DFA16E1-F7B3-2E2B-0854-859608FDB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3759" y="2441524"/>
            <a:ext cx="392482" cy="371378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73" name="Rectangle 84">
            <a:extLst>
              <a:ext uri="{FF2B5EF4-FFF2-40B4-BE49-F238E27FC236}">
                <a16:creationId xmlns:a16="http://schemas.microsoft.com/office/drawing/2014/main" id="{497934E7-8667-5647-4EFE-20575103A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4300" y="1804456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74" name="Line 17">
            <a:extLst>
              <a:ext uri="{FF2B5EF4-FFF2-40B4-BE49-F238E27FC236}">
                <a16:creationId xmlns:a16="http://schemas.microsoft.com/office/drawing/2014/main" id="{AAB52FE0-E645-5A45-2DCB-6CEF37DB22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68425" y="1871935"/>
            <a:ext cx="344597" cy="217712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75" name="Text Box 11">
            <a:extLst>
              <a:ext uri="{FF2B5EF4-FFF2-40B4-BE49-F238E27FC236}">
                <a16:creationId xmlns:a16="http://schemas.microsoft.com/office/drawing/2014/main" id="{6BD551CE-62A6-A788-64CF-142FDFC55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6930" y="1978689"/>
            <a:ext cx="721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239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Pu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  <p:sp>
        <p:nvSpPr>
          <p:cNvPr id="276" name="Rectangle 33">
            <a:extLst>
              <a:ext uri="{FF2B5EF4-FFF2-40B4-BE49-F238E27FC236}">
                <a16:creationId xmlns:a16="http://schemas.microsoft.com/office/drawing/2014/main" id="{B24FD231-765C-0CD6-4F59-E13B7FCEC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8103" y="2673151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77" name="Rectangle 33">
            <a:extLst>
              <a:ext uri="{FF2B5EF4-FFF2-40B4-BE49-F238E27FC236}">
                <a16:creationId xmlns:a16="http://schemas.microsoft.com/office/drawing/2014/main" id="{408CFE09-B626-0989-129B-AC9EF0F91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311" y="3081390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78" name="Rectangle 33">
            <a:extLst>
              <a:ext uri="{FF2B5EF4-FFF2-40B4-BE49-F238E27FC236}">
                <a16:creationId xmlns:a16="http://schemas.microsoft.com/office/drawing/2014/main" id="{4288D445-54F5-D289-FAAA-7A3D238CE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448" y="3168183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79" name="Rectangle 33">
            <a:extLst>
              <a:ext uri="{FF2B5EF4-FFF2-40B4-BE49-F238E27FC236}">
                <a16:creationId xmlns:a16="http://schemas.microsoft.com/office/drawing/2014/main" id="{2589DFCC-A52C-36A3-C002-A05F410E6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5574" y="3260208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80" name="Rectangle 33">
            <a:extLst>
              <a:ext uri="{FF2B5EF4-FFF2-40B4-BE49-F238E27FC236}">
                <a16:creationId xmlns:a16="http://schemas.microsoft.com/office/drawing/2014/main" id="{98826EB7-6797-18E6-8E12-5353FE2AD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6990" y="3485226"/>
            <a:ext cx="64800" cy="6480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81" name="Rectangle 60">
            <a:extLst>
              <a:ext uri="{FF2B5EF4-FFF2-40B4-BE49-F238E27FC236}">
                <a16:creationId xmlns:a16="http://schemas.microsoft.com/office/drawing/2014/main" id="{E9DCEED7-0472-9A41-F7F9-84695D9E1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90" y="3573332"/>
            <a:ext cx="64800" cy="6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82" name="Rectangle 84">
            <a:extLst>
              <a:ext uri="{FF2B5EF4-FFF2-40B4-BE49-F238E27FC236}">
                <a16:creationId xmlns:a16="http://schemas.microsoft.com/office/drawing/2014/main" id="{4FA5618F-4213-2B28-2BA5-8643A4DB8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9558" y="2352408"/>
            <a:ext cx="64800" cy="648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283" name="Line 15">
            <a:extLst>
              <a:ext uri="{FF2B5EF4-FFF2-40B4-BE49-F238E27FC236}">
                <a16:creationId xmlns:a16="http://schemas.microsoft.com/office/drawing/2014/main" id="{4281E6D9-5C24-4222-B47A-024EF48F61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127" y="2444198"/>
            <a:ext cx="216070" cy="506410"/>
          </a:xfrm>
          <a:prstGeom prst="line">
            <a:avLst/>
          </a:prstGeom>
          <a:noFill/>
          <a:ln w="1270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de-AT" sz="1800">
              <a:solidFill>
                <a:srgbClr val="000000"/>
              </a:solidFill>
            </a:endParaRPr>
          </a:p>
        </p:txBody>
      </p:sp>
      <p:sp>
        <p:nvSpPr>
          <p:cNvPr id="284" name="Text Box 10">
            <a:extLst>
              <a:ext uri="{FF2B5EF4-FFF2-40B4-BE49-F238E27FC236}">
                <a16:creationId xmlns:a16="http://schemas.microsoft.com/office/drawing/2014/main" id="{A52795D9-99F5-EAA4-3AED-04994D5C5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590" y="2886506"/>
            <a:ext cx="721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sz="1800" baseline="30000" dirty="0">
                <a:solidFill>
                  <a:srgbClr val="00CC00"/>
                </a:solidFill>
                <a:latin typeface="Arial" charset="0"/>
              </a:rPr>
              <a:t>202</a:t>
            </a:r>
            <a:r>
              <a:rPr lang="de-DE" altLang="de-DE" sz="1800" dirty="0">
                <a:solidFill>
                  <a:srgbClr val="00CC00"/>
                </a:solidFill>
                <a:latin typeface="Arial" charset="0"/>
              </a:rPr>
              <a:t>Pb</a:t>
            </a:r>
            <a:endParaRPr lang="de-AT" altLang="de-DE" sz="1800" dirty="0">
              <a:solidFill>
                <a:srgbClr val="00CC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60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BDD0762-89F8-7072-0D43-BEF00A5729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3" y="0"/>
            <a:ext cx="701675" cy="701675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BF580349-45BE-89EA-8B47-1F4C995C1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ILIAMS </a:t>
            </a:r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for</a:t>
            </a: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TiO</a:t>
            </a:r>
            <a:r>
              <a:rPr lang="de-DE" sz="2800" b="1" baseline="30000" dirty="0">
                <a:solidFill>
                  <a:srgbClr val="0066FF"/>
                </a:solidFill>
                <a:latin typeface="Calibri" pitchFamily="34" charset="0"/>
              </a:rPr>
              <a:t>−</a:t>
            </a:r>
            <a:endParaRPr lang="en-US" sz="2800" b="1" baseline="30000" dirty="0">
              <a:solidFill>
                <a:srgbClr val="0066FF"/>
              </a:solidFill>
              <a:latin typeface="Calibri" pitchFamily="34" charset="0"/>
            </a:endParaRP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34" name="Line 6"/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84" y="2447999"/>
            <a:ext cx="5155755" cy="345638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376661" y="1544614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3366FF"/>
                </a:solidFill>
              </a:rPr>
              <a:t>~</a:t>
            </a:r>
            <a:r>
              <a:rPr lang="de-DE" sz="4000" dirty="0">
                <a:solidFill>
                  <a:srgbClr val="3366FF"/>
                </a:solidFill>
              </a:rPr>
              <a:t>10</a:t>
            </a:r>
            <a:r>
              <a:rPr lang="de-DE" sz="4000" baseline="30000" dirty="0">
                <a:solidFill>
                  <a:srgbClr val="3366FF"/>
                </a:solidFill>
              </a:rPr>
              <a:t>6</a:t>
            </a:r>
            <a:endParaRPr lang="de-AT" sz="4000" baseline="30000" dirty="0">
              <a:solidFill>
                <a:srgbClr val="3366FF"/>
              </a:solidFill>
            </a:endParaRPr>
          </a:p>
        </p:txBody>
      </p:sp>
      <p:pic>
        <p:nvPicPr>
          <p:cNvPr id="12" name="Picture 2" descr="D:\Martschini\Poster,Vortraege,Konferenzen,Reisen\2025 - ECAART\OPO_Ti-Ca_photon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53" y="2256951"/>
            <a:ext cx="5184576" cy="384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/>
          <p:cNvSpPr txBox="1"/>
          <p:nvPr/>
        </p:nvSpPr>
        <p:spPr>
          <a:xfrm>
            <a:off x="8281317" y="1544614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3366FF"/>
                </a:solidFill>
              </a:rPr>
              <a:t>&gt;10</a:t>
            </a:r>
            <a:r>
              <a:rPr lang="de-DE" sz="4000" baseline="30000" dirty="0">
                <a:solidFill>
                  <a:srgbClr val="3366FF"/>
                </a:solidFill>
              </a:rPr>
              <a:t>5</a:t>
            </a:r>
            <a:endParaRPr lang="de-AT" sz="4000" baseline="30000" dirty="0">
              <a:solidFill>
                <a:srgbClr val="3366FF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288304" y="932434"/>
            <a:ext cx="4801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isobar </a:t>
            </a:r>
            <a:r>
              <a:rPr lang="de-DE" sz="2000" dirty="0" err="1"/>
              <a:t>suppression</a:t>
            </a:r>
            <a:r>
              <a:rPr lang="de-DE" sz="2000" dirty="0"/>
              <a:t> 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CaO</a:t>
            </a:r>
            <a:r>
              <a:rPr lang="de-DE" sz="2000" baseline="30000" dirty="0"/>
              <a:t>−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OPO </a:t>
            </a:r>
            <a:r>
              <a:rPr lang="de-DE" sz="2000" dirty="0" err="1"/>
              <a:t>laser</a:t>
            </a:r>
            <a:endParaRPr lang="de-AT" sz="2000" dirty="0"/>
          </a:p>
        </p:txBody>
      </p:sp>
      <p:sp>
        <p:nvSpPr>
          <p:cNvPr id="17" name="Textfeld 16"/>
          <p:cNvSpPr txBox="1"/>
          <p:nvPr/>
        </p:nvSpPr>
        <p:spPr>
          <a:xfrm>
            <a:off x="335914" y="932434"/>
            <a:ext cx="542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isobar </a:t>
            </a:r>
            <a:r>
              <a:rPr lang="de-DE" sz="2000" dirty="0" err="1"/>
              <a:t>suppression</a:t>
            </a:r>
            <a:r>
              <a:rPr lang="de-DE" sz="2000" dirty="0"/>
              <a:t> 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CaO</a:t>
            </a:r>
            <a:r>
              <a:rPr lang="de-DE" sz="2000" baseline="30000" dirty="0"/>
              <a:t>−</a:t>
            </a:r>
            <a:r>
              <a:rPr lang="de-DE" sz="2000" dirty="0"/>
              <a:t> in pure He (</a:t>
            </a:r>
            <a:r>
              <a:rPr lang="de-DE" sz="2000" dirty="0" err="1"/>
              <a:t>no</a:t>
            </a:r>
            <a:r>
              <a:rPr lang="de-DE" sz="2000" dirty="0"/>
              <a:t> </a:t>
            </a:r>
            <a:r>
              <a:rPr lang="de-DE" sz="2000" dirty="0" err="1"/>
              <a:t>laser</a:t>
            </a:r>
            <a:r>
              <a:rPr lang="de-DE" sz="2000" dirty="0"/>
              <a:t>!)</a:t>
            </a:r>
            <a:endParaRPr lang="de-AT" sz="2000" dirty="0"/>
          </a:p>
        </p:txBody>
      </p:sp>
      <p:pic>
        <p:nvPicPr>
          <p:cNvPr id="2" name="Picture 2" descr="D:\Martschini\Poster,Vortraege,Konferenzen,Reisen\2025 - DPG\JGU_Logo.jpg">
            <a:extLst>
              <a:ext uri="{FF2B5EF4-FFF2-40B4-BE49-F238E27FC236}">
                <a16:creationId xmlns:a16="http://schemas.microsoft.com/office/drawing/2014/main" id="{0DE3DB76-6826-E447-5C4A-10D1944E7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814" y="1369418"/>
            <a:ext cx="1700509" cy="89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911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34" name="Line 6"/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5" name="Rectangle 1053">
            <a:extLst>
              <a:ext uri="{FF2B5EF4-FFF2-40B4-BE49-F238E27FC236}">
                <a16:creationId xmlns:a16="http://schemas.microsoft.com/office/drawing/2014/main" id="{8512F438-796F-9626-3BC2-490CC9B19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Take </a:t>
            </a:r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home</a:t>
            </a:r>
            <a:r>
              <a:rPr lang="de-DE" sz="2800" b="1" dirty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messages</a:t>
            </a:r>
            <a:endParaRPr lang="en-US" sz="2800" b="1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BA2590E-6FCC-8F03-A7B9-75836606C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21" y="1103969"/>
            <a:ext cx="10874207" cy="3597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8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Middleton type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cesium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sputter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ion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sources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are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full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of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surprises</a:t>
            </a:r>
            <a:endParaRPr lang="de-DE" sz="2000" b="1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18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key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for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high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output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is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optimum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Cs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coverage</a:t>
            </a:r>
            <a:endParaRPr lang="de-DE" sz="2000" b="1" kern="0" dirty="0">
              <a:solidFill>
                <a:srgbClr val="000000"/>
              </a:solidFill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spcBef>
                <a:spcPts val="18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ILIAMS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opens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up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exciting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new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possibilities</a:t>
            </a:r>
            <a:r>
              <a:rPr lang="de-DE" sz="2000" b="1" kern="0" dirty="0">
                <a:solidFill>
                  <a:srgbClr val="000000"/>
                </a:solidFill>
                <a:latin typeface="Calibri" panose="020F0502020204030204" pitchFamily="34" charset="0"/>
              </a:rPr>
              <a:t>/</a:t>
            </a:r>
            <a:r>
              <a:rPr lang="de-DE" sz="2000" b="1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radionuclides</a:t>
            </a:r>
            <a:endParaRPr lang="en-US" sz="2000" b="1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EE6719-8A60-4F17-D346-3101BCF8E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955" y="3240087"/>
            <a:ext cx="3391593" cy="254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26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2800" b="1" dirty="0" err="1">
                <a:solidFill>
                  <a:srgbClr val="0066FF"/>
                </a:solidFill>
                <a:latin typeface="Calibri" pitchFamily="34" charset="0"/>
              </a:rPr>
              <a:t>Acknowledgement</a:t>
            </a:r>
            <a:endParaRPr lang="en-US" sz="2800" b="1" dirty="0">
              <a:solidFill>
                <a:srgbClr val="0066FF"/>
              </a:solidFill>
              <a:latin typeface="Calibri" pitchFamily="34" charset="0"/>
            </a:endParaRP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34" name="Line 6"/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72518C5-5867-7090-B8EF-4116D8E0DD7D}"/>
              </a:ext>
            </a:extLst>
          </p:cNvPr>
          <p:cNvSpPr txBox="1"/>
          <p:nvPr/>
        </p:nvSpPr>
        <p:spPr>
          <a:xfrm>
            <a:off x="163809" y="734932"/>
            <a:ext cx="2485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rgbClr val="0066FF"/>
                </a:solidFill>
                <a:latin typeface="Calibri" panose="020F0502020204030204" pitchFamily="34" charset="0"/>
              </a:rPr>
              <a:t>Collaborators</a:t>
            </a:r>
            <a:r>
              <a:rPr lang="de-DE" sz="2400" b="1" dirty="0">
                <a:solidFill>
                  <a:srgbClr val="0066FF"/>
                </a:solidFill>
                <a:latin typeface="Calibri" panose="020F0502020204030204" pitchFamily="34" charset="0"/>
              </a:rPr>
              <a:t>:</a:t>
            </a:r>
            <a:endParaRPr lang="de-AT" sz="2400" b="1" dirty="0">
              <a:solidFill>
                <a:srgbClr val="0066FF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1053">
            <a:extLst>
              <a:ext uri="{FF2B5EF4-FFF2-40B4-BE49-F238E27FC236}">
                <a16:creationId xmlns:a16="http://schemas.microsoft.com/office/drawing/2014/main" id="{283400B9-40E6-C087-EF1A-928BD8DFB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527" y="1646009"/>
            <a:ext cx="1933623" cy="2922770"/>
          </a:xfrm>
          <a:prstGeom prst="rect">
            <a:avLst/>
          </a:prstGeom>
          <a:solidFill>
            <a:schemeClr val="bg1"/>
          </a:solidFill>
          <a:ln w="31750" cap="rnd">
            <a:solidFill>
              <a:srgbClr val="0066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3600" dirty="0" err="1">
                <a:solidFill>
                  <a:srgbClr val="0066FF"/>
                </a:solidFill>
                <a:latin typeface="Calibri" pitchFamily="34" charset="0"/>
              </a:rPr>
              <a:t>Thank</a:t>
            </a:r>
            <a:r>
              <a:rPr lang="de-DE" sz="3600" dirty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de-DE" sz="3600" dirty="0" err="1">
                <a:solidFill>
                  <a:srgbClr val="0066FF"/>
                </a:solidFill>
                <a:latin typeface="Calibri" pitchFamily="34" charset="0"/>
              </a:rPr>
              <a:t>you</a:t>
            </a:r>
            <a:r>
              <a:rPr lang="de-DE" sz="3600" dirty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de-DE" sz="3600" dirty="0" err="1">
                <a:solidFill>
                  <a:srgbClr val="0066FF"/>
                </a:solidFill>
                <a:latin typeface="Calibri" pitchFamily="34" charset="0"/>
              </a:rPr>
              <a:t>for</a:t>
            </a:r>
            <a:br>
              <a:rPr lang="de-DE" sz="3600" dirty="0">
                <a:solidFill>
                  <a:srgbClr val="0066FF"/>
                </a:solidFill>
                <a:latin typeface="Calibri" pitchFamily="34" charset="0"/>
              </a:rPr>
            </a:br>
            <a:r>
              <a:rPr lang="de-DE" sz="3600" dirty="0" err="1">
                <a:solidFill>
                  <a:srgbClr val="0066FF"/>
                </a:solidFill>
                <a:latin typeface="Calibri" pitchFamily="34" charset="0"/>
              </a:rPr>
              <a:t>your</a:t>
            </a:r>
            <a:r>
              <a:rPr lang="de-DE" sz="3600" dirty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de-DE" sz="3600" dirty="0" err="1">
                <a:solidFill>
                  <a:srgbClr val="0066FF"/>
                </a:solidFill>
                <a:latin typeface="Calibri" pitchFamily="34" charset="0"/>
              </a:rPr>
              <a:t>attention</a:t>
            </a:r>
            <a:endParaRPr lang="en-US" sz="3600" dirty="0">
              <a:solidFill>
                <a:srgbClr val="0066FF"/>
              </a:solidFill>
              <a:latin typeface="Calibri" pitchFamily="34" charset="0"/>
            </a:endParaRPr>
          </a:p>
        </p:txBody>
      </p:sp>
      <p:pic>
        <p:nvPicPr>
          <p:cNvPr id="22" name="Grafik 21" descr="Geldsack-mit-Hand.gif">
            <a:extLst>
              <a:ext uri="{FF2B5EF4-FFF2-40B4-BE49-F238E27FC236}">
                <a16:creationId xmlns:a16="http://schemas.microsoft.com/office/drawing/2014/main" id="{844E073D-1914-3C3F-B00A-A3DA10846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600" y="719584"/>
            <a:ext cx="558209" cy="926425"/>
          </a:xfrm>
          <a:prstGeom prst="rect">
            <a:avLst/>
          </a:prstGeom>
        </p:spPr>
      </p:pic>
      <p:pic>
        <p:nvPicPr>
          <p:cNvPr id="23" name="Picture 15" descr="RZ Logo Uni CMYK">
            <a:extLst>
              <a:ext uri="{FF2B5EF4-FFF2-40B4-BE49-F238E27FC236}">
                <a16:creationId xmlns:a16="http://schemas.microsoft.com/office/drawing/2014/main" id="{571F5131-BB5B-AF60-B6CA-C5D55BDE6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3045" y="2068301"/>
            <a:ext cx="1933623" cy="53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D33E9538-3862-ABA8-2832-D7154054D2B6}"/>
              </a:ext>
            </a:extLst>
          </p:cNvPr>
          <p:cNvSpPr/>
          <p:nvPr/>
        </p:nvSpPr>
        <p:spPr>
          <a:xfrm>
            <a:off x="6902920" y="4844303"/>
            <a:ext cx="24194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</a:rPr>
              <a:t>This project received funding from the European Union under grant agreement No 101008324 (</a:t>
            </a:r>
            <a:r>
              <a:rPr lang="en-US" sz="1200" dirty="0" err="1">
                <a:latin typeface="Calibri" panose="020F0502020204030204" pitchFamily="34" charset="0"/>
              </a:rPr>
              <a:t>ChETEC</a:t>
            </a:r>
            <a:r>
              <a:rPr lang="en-US" sz="1200" dirty="0">
                <a:latin typeface="Calibri" panose="020F0502020204030204" pitchFamily="34" charset="0"/>
              </a:rPr>
              <a:t>-INFRA) and No 101058414 (</a:t>
            </a:r>
            <a:r>
              <a:rPr lang="en-US" sz="1200" dirty="0" err="1">
                <a:latin typeface="Calibri" panose="020F0502020204030204" pitchFamily="34" charset="0"/>
              </a:rPr>
              <a:t>ReMade@ARI</a:t>
            </a:r>
            <a:r>
              <a:rPr lang="en-US" sz="1200" dirty="0">
                <a:latin typeface="Calibri" panose="020F0502020204030204" pitchFamily="34" charset="0"/>
              </a:rPr>
              <a:t>)</a:t>
            </a:r>
            <a:endParaRPr lang="de-AT" sz="1200" dirty="0">
              <a:latin typeface="Calibri" panose="020F0502020204030204" pitchFamily="34" charset="0"/>
            </a:endParaRPr>
          </a:p>
        </p:txBody>
      </p:sp>
      <p:pic>
        <p:nvPicPr>
          <p:cNvPr id="26" name="Picture 2" descr="EU Emblem">
            <a:extLst>
              <a:ext uri="{FF2B5EF4-FFF2-40B4-BE49-F238E27FC236}">
                <a16:creationId xmlns:a16="http://schemas.microsoft.com/office/drawing/2014/main" id="{2EED25DD-A7EB-F5FC-392F-5DD124BEB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98" y="2982362"/>
            <a:ext cx="1071563" cy="7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209C0EAB-5B6E-E23F-5635-6AD1AA43A05C}"/>
              </a:ext>
            </a:extLst>
          </p:cNvPr>
          <p:cNvSpPr txBox="1"/>
          <p:nvPr/>
        </p:nvSpPr>
        <p:spPr>
          <a:xfrm>
            <a:off x="7416094" y="949153"/>
            <a:ext cx="1359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rgbClr val="0066FF"/>
                </a:solidFill>
                <a:latin typeface="Calibri" panose="020F0502020204030204" pitchFamily="34" charset="0"/>
              </a:rPr>
              <a:t>Funding</a:t>
            </a:r>
            <a:r>
              <a:rPr lang="de-DE" sz="2400" b="1" dirty="0">
                <a:solidFill>
                  <a:srgbClr val="0066FF"/>
                </a:solidFill>
                <a:latin typeface="Calibri" panose="020F0502020204030204" pitchFamily="34" charset="0"/>
              </a:rPr>
              <a:t>:</a:t>
            </a:r>
            <a:endParaRPr lang="de-AT" sz="2400" b="1" dirty="0">
              <a:solidFill>
                <a:srgbClr val="0066FF"/>
              </a:solidFill>
              <a:latin typeface="Calibri" panose="020F0502020204030204" pitchFamily="34" charset="0"/>
            </a:endParaRPr>
          </a:p>
        </p:txBody>
      </p:sp>
      <p:pic>
        <p:nvPicPr>
          <p:cNvPr id="58" name="Picture 6" descr="Logo ChETEC-INFRA">
            <a:extLst>
              <a:ext uri="{FF2B5EF4-FFF2-40B4-BE49-F238E27FC236}">
                <a16:creationId xmlns:a16="http://schemas.microsoft.com/office/drawing/2014/main" id="{B8E3773E-4735-F029-B48B-81CB5AA13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306" y="4079991"/>
            <a:ext cx="1008800" cy="69355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</a:ln>
        </p:spPr>
      </p:pic>
      <p:pic>
        <p:nvPicPr>
          <p:cNvPr id="36" name="Grafik 35" descr="Ein Bild, das Kleidung, Person, Gebäude, draußen enthält.&#10;&#10;Automatisch generierte Beschreibung">
            <a:extLst>
              <a:ext uri="{FF2B5EF4-FFF2-40B4-BE49-F238E27FC236}">
                <a16:creationId xmlns:a16="http://schemas.microsoft.com/office/drawing/2014/main" id="{C223E49F-FB5B-E84D-ACED-65AC1F5C88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81" b="1688"/>
          <a:stretch/>
        </p:blipFill>
        <p:spPr>
          <a:xfrm>
            <a:off x="248850" y="1279939"/>
            <a:ext cx="3952607" cy="241714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F6A8157-6400-97E3-5E32-CC7A329A3B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71" y="3907252"/>
            <a:ext cx="981156" cy="981156"/>
          </a:xfrm>
          <a:prstGeom prst="rect">
            <a:avLst/>
          </a:prstGeom>
        </p:spPr>
      </p:pic>
      <p:pic>
        <p:nvPicPr>
          <p:cNvPr id="7" name="Picture 2" descr="D:\Martschini\Poster,Vortraege,Konferenzen,Reisen\2019 - HIAS\HZDR-Logo-(Hochformat-ohne-Weißrand-als-jpg-Datei).jpg">
            <a:extLst>
              <a:ext uri="{FF2B5EF4-FFF2-40B4-BE49-F238E27FC236}">
                <a16:creationId xmlns:a16="http://schemas.microsoft.com/office/drawing/2014/main" id="{8D5F860E-E615-8C45-2C79-FBE3E1152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896" y="1428685"/>
            <a:ext cx="1512734" cy="61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F761C0A-0939-E2E6-3906-121B4DA48F0E}"/>
              </a:ext>
            </a:extLst>
          </p:cNvPr>
          <p:cNvSpPr txBox="1"/>
          <p:nvPr/>
        </p:nvSpPr>
        <p:spPr>
          <a:xfrm>
            <a:off x="4367748" y="2095878"/>
            <a:ext cx="19110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Johannes Lachner</a:t>
            </a:r>
            <a:endParaRPr lang="de-DE" sz="1600" dirty="0"/>
          </a:p>
        </p:txBody>
      </p:sp>
      <p:pic>
        <p:nvPicPr>
          <p:cNvPr id="40" name="Picture 16" descr="Gothenburg University Logo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29980" y="2830356"/>
            <a:ext cx="1427163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7F761C0A-0939-E2E6-3906-121B4DA48F0E}"/>
              </a:ext>
            </a:extLst>
          </p:cNvPr>
          <p:cNvSpPr txBox="1"/>
          <p:nvPr/>
        </p:nvSpPr>
        <p:spPr>
          <a:xfrm>
            <a:off x="248850" y="3900035"/>
            <a:ext cx="19110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Alfred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Priller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Pontus</a:t>
            </a:r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 Andersson</a:t>
            </a:r>
          </a:p>
          <a:p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Oliver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Forstner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Esad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Hrnjic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Tamara Bachmayer</a:t>
            </a:r>
          </a:p>
          <a:p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Petra Holzer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F761C0A-0939-E2E6-3906-121B4DA48F0E}"/>
              </a:ext>
            </a:extLst>
          </p:cNvPr>
          <p:cNvSpPr txBox="1"/>
          <p:nvPr/>
        </p:nvSpPr>
        <p:spPr>
          <a:xfrm>
            <a:off x="4288046" y="4066368"/>
            <a:ext cx="19110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Dag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Hanstorp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Johan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Rohlèn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Anton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Lindahl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Jakob </a:t>
            </a:r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Welander</a:t>
            </a:r>
            <a:endParaRPr lang="de-DE" sz="1600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de-DE" sz="1600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Haimei</a:t>
            </a:r>
            <a:r>
              <a:rPr lang="de-DE" sz="1600" kern="0" dirty="0">
                <a:solidFill>
                  <a:srgbClr val="000000"/>
                </a:solidFill>
                <a:latin typeface="Calibri" panose="020F0502020204030204" pitchFamily="34" charset="0"/>
              </a:rPr>
              <a:t> Liang</a:t>
            </a:r>
            <a:endParaRPr lang="de-DE" sz="1600" dirty="0"/>
          </a:p>
        </p:txBody>
      </p:sp>
      <p:sp>
        <p:nvSpPr>
          <p:cNvPr id="30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96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Accelerator Mass Spectrometry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1" name="Grafik 10" descr="Ein Bild, das Text, Diagramm, Schrift, Screenshot enthält.&#10;&#10;KI-generierte Inhalte können fehlerhaft sein.">
            <a:extLst>
              <a:ext uri="{FF2B5EF4-FFF2-40B4-BE49-F238E27FC236}">
                <a16:creationId xmlns:a16="http://schemas.microsoft.com/office/drawing/2014/main" id="{6FBC0869-8AA3-1B45-8229-2E2205D9B2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89" y="731339"/>
            <a:ext cx="7631128" cy="5404194"/>
          </a:xfrm>
          <a:prstGeom prst="rect">
            <a:avLst/>
          </a:prstGeom>
        </p:spPr>
      </p:pic>
      <p:sp>
        <p:nvSpPr>
          <p:cNvPr id="12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Light-induced changes in ion production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4" name="Picture 7" descr="06-3-LaserSpectr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477" y="948299"/>
            <a:ext cx="9451354" cy="445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051"/>
          <p:cNvSpPr txBox="1">
            <a:spLocks noChangeArrowheads="1"/>
          </p:cNvSpPr>
          <p:nvPr/>
        </p:nvSpPr>
        <p:spPr bwMode="auto">
          <a:xfrm>
            <a:off x="934791" y="5448893"/>
            <a:ext cx="89646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ct val="30000"/>
              </a:spcAft>
            </a:pP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stronger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effect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at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cold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source</a:t>
            </a:r>
            <a:r>
              <a:rPr lang="de-DE" sz="20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de-DE" sz="2000" b="1" dirty="0" err="1">
                <a:solidFill>
                  <a:srgbClr val="000000"/>
                </a:solidFill>
                <a:latin typeface="Calibri" pitchFamily="34" charset="0"/>
              </a:rPr>
              <a:t>conditions</a:t>
            </a:r>
            <a:endParaRPr lang="en-US" sz="2000" b="1" dirty="0">
              <a:solidFill>
                <a:srgbClr val="000000"/>
              </a:solidFill>
              <a:latin typeface="Calibri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28445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936501" y="63241"/>
            <a:ext cx="9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Pulsing effect on different target materials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5122" name="Picture 2" descr="D:\Martschini\Eigene Papers\2022 - AMS15_source pulsing\Figure3_rev_f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32" y="977800"/>
            <a:ext cx="10714826" cy="488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639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Power dependence</a:t>
            </a: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6E3C9D-8CF1-56C5-5FC1-E39A89B65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69F2DD27-E45E-6D6F-7DC8-901C2A1711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pic>
        <p:nvPicPr>
          <p:cNvPr id="10" name="Picture 7" descr="06-3-LaserPow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4573" y="935831"/>
            <a:ext cx="8071930" cy="4994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6237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3074" name="Picture 2" descr="D:\Martschini\Poster,Vortraege,Konferenzen,Reisen\2017 - AMS14\Poster ILIAMS\Figure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098" y="1248720"/>
            <a:ext cx="936145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"/>
            <a:ext cx="720476" cy="68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  <a:latin typeface="Calibri" pitchFamily="34" charset="0"/>
              </a:rPr>
              <a:t>Laser cleaning of ion beam</a:t>
            </a:r>
            <a:endParaRPr lang="en-US" sz="2800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3F65CF4-E275-8D0C-A45F-07EF51B762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541B0A66-9818-0882-B143-6DF83A4EA4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/>
          </a:p>
        </p:txBody>
      </p:sp>
      <p:sp>
        <p:nvSpPr>
          <p:cNvPr id="6" name="Rechteck 5"/>
          <p:cNvSpPr/>
          <p:nvPr/>
        </p:nvSpPr>
        <p:spPr>
          <a:xfrm>
            <a:off x="144413" y="791815"/>
            <a:ext cx="9721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mixed target (Al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+ </a:t>
            </a:r>
            <a:r>
              <a:rPr lang="en-US" dirty="0" err="1"/>
              <a:t>MgO</a:t>
            </a:r>
            <a:r>
              <a:rPr lang="en-US" dirty="0"/>
              <a:t> +</a:t>
            </a:r>
            <a:r>
              <a:rPr lang="en-US" baseline="30000" dirty="0"/>
              <a:t>35</a:t>
            </a:r>
            <a:r>
              <a:rPr lang="en-US" dirty="0"/>
              <a:t>Cl enriched </a:t>
            </a:r>
            <a:r>
              <a:rPr lang="en-US" dirty="0" err="1"/>
              <a:t>AgCl</a:t>
            </a:r>
            <a:r>
              <a:rPr lang="en-US" dirty="0"/>
              <a:t>)</a:t>
            </a:r>
            <a:br>
              <a:rPr lang="en-US" dirty="0"/>
            </a:b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646897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Laserlogo1.jpg">
            <a:extLst>
              <a:ext uri="{FF2B5EF4-FFF2-40B4-BE49-F238E27FC236}">
                <a16:creationId xmlns:a16="http://schemas.microsoft.com/office/drawing/2014/main" id="{38F484AA-EC81-8191-312B-6FB50A69B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90880" cy="690880"/>
          </a:xfrm>
          <a:prstGeom prst="rect">
            <a:avLst/>
          </a:prstGeom>
        </p:spPr>
      </p:pic>
      <p:sp>
        <p:nvSpPr>
          <p:cNvPr id="32" name="Rectangle 1053"/>
          <p:cNvSpPr>
            <a:spLocks noChangeArrowheads="1"/>
          </p:cNvSpPr>
          <p:nvPr/>
        </p:nvSpPr>
        <p:spPr bwMode="auto">
          <a:xfrm>
            <a:off x="1902659" y="63241"/>
            <a:ext cx="704276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66FF"/>
                </a:solidFill>
              </a:rPr>
              <a:t>AMS performance for </a:t>
            </a:r>
            <a:r>
              <a:rPr lang="en-US" sz="2800" b="1" baseline="30000" dirty="0">
                <a:solidFill>
                  <a:srgbClr val="0066FF"/>
                </a:solidFill>
              </a:rPr>
              <a:t>90</a:t>
            </a:r>
            <a:r>
              <a:rPr lang="en-US" sz="2800" b="1" dirty="0">
                <a:solidFill>
                  <a:srgbClr val="0066FF"/>
                </a:solidFill>
              </a:rPr>
              <a:t>Sr with ILIAMS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8" y="-3059"/>
            <a:ext cx="1417021" cy="666000"/>
          </a:xfrm>
          <a:prstGeom prst="rect">
            <a:avLst/>
          </a:prstGeom>
        </p:spPr>
      </p:pic>
      <p:sp>
        <p:nvSpPr>
          <p:cNvPr id="34" name="Line 6"/>
          <p:cNvSpPr>
            <a:spLocks noChangeShapeType="1"/>
          </p:cNvSpPr>
          <p:nvPr/>
        </p:nvSpPr>
        <p:spPr bwMode="auto">
          <a:xfrm flipH="1">
            <a:off x="-1" y="692151"/>
            <a:ext cx="11522075" cy="0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>
              <a:solidFill>
                <a:prstClr val="black"/>
              </a:solidFill>
            </a:endParaRPr>
          </a:p>
        </p:txBody>
      </p:sp>
      <p:sp>
        <p:nvSpPr>
          <p:cNvPr id="35" name="Line 2"/>
          <p:cNvSpPr>
            <a:spLocks noChangeShapeType="1"/>
          </p:cNvSpPr>
          <p:nvPr/>
        </p:nvSpPr>
        <p:spPr bwMode="auto">
          <a:xfrm flipH="1" flipV="1">
            <a:off x="-1953" y="6203176"/>
            <a:ext cx="11521011" cy="29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AT">
              <a:solidFill>
                <a:prstClr val="black"/>
              </a:solidFill>
            </a:endParaRPr>
          </a:p>
        </p:txBody>
      </p:sp>
      <p:sp>
        <p:nvSpPr>
          <p:cNvPr id="427" name="Textfeld 426">
            <a:extLst>
              <a:ext uri="{FF2B5EF4-FFF2-40B4-BE49-F238E27FC236}">
                <a16:creationId xmlns:a16="http://schemas.microsoft.com/office/drawing/2014/main" id="{FA3DE235-79B8-4E64-9734-61F29FA05F1E}"/>
              </a:ext>
            </a:extLst>
          </p:cNvPr>
          <p:cNvSpPr txBox="1"/>
          <p:nvPr/>
        </p:nvSpPr>
        <p:spPr>
          <a:xfrm>
            <a:off x="5290500" y="6222806"/>
            <a:ext cx="936104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de-DE" sz="1200" dirty="0">
                <a:solidFill>
                  <a:prstClr val="black"/>
                </a:solidFill>
                <a:cs typeface="Calibri" panose="020F0502020204030204" pitchFamily="34" charset="0"/>
              </a:rPr>
              <a:t>19</a:t>
            </a:r>
          </a:p>
        </p:txBody>
      </p:sp>
      <p:pic>
        <p:nvPicPr>
          <p:cNvPr id="10" name="Picture 2" descr="D:\Martschini\Poster,Vortraege,Konferenzen,Reisen\2018 - DPG\VERA_20170720_A0_no_label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247" y="1166600"/>
            <a:ext cx="4814783" cy="465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80-Grad-Pfeil 10"/>
          <p:cNvSpPr/>
          <p:nvPr/>
        </p:nvSpPr>
        <p:spPr>
          <a:xfrm rot="-5400000" flipH="1">
            <a:off x="2482423" y="1774239"/>
            <a:ext cx="2375420" cy="1449862"/>
          </a:xfrm>
          <a:prstGeom prst="uturnArrow">
            <a:avLst>
              <a:gd name="adj1" fmla="val 8956"/>
              <a:gd name="adj2" fmla="val 10990"/>
              <a:gd name="adj3" fmla="val 21510"/>
              <a:gd name="adj4" fmla="val 43750"/>
              <a:gd name="adj5" fmla="val 95900"/>
            </a:avLst>
          </a:prstGeom>
          <a:solidFill>
            <a:srgbClr val="C5D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prstClr val="black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313350" y="2763550"/>
            <a:ext cx="2664297" cy="923330"/>
          </a:xfrm>
          <a:prstGeom prst="rect">
            <a:avLst/>
          </a:prstGeom>
          <a:solidFill>
            <a:srgbClr val="C5DCFF"/>
          </a:solidFill>
          <a:ln w="22225"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He-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stripping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@ 3.0</a:t>
            </a:r>
            <a:r>
              <a: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MV</a:t>
            </a:r>
          </a:p>
          <a:p>
            <a:pPr algn="ctr">
              <a:defRPr/>
            </a:pP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to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3+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charge-state</a:t>
            </a:r>
            <a:endParaRPr lang="en-GB" altLang="de-DE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23% transmission &amp; yield </a:t>
            </a:r>
          </a:p>
        </p:txBody>
      </p:sp>
      <p:sp>
        <p:nvSpPr>
          <p:cNvPr id="13" name="180-Grad-Pfeil 12"/>
          <p:cNvSpPr/>
          <p:nvPr/>
        </p:nvSpPr>
        <p:spPr>
          <a:xfrm rot="-5400000" flipH="1" flipV="1">
            <a:off x="6387557" y="3991912"/>
            <a:ext cx="1962841" cy="747223"/>
          </a:xfrm>
          <a:prstGeom prst="uturnArrow">
            <a:avLst>
              <a:gd name="adj1" fmla="val 17614"/>
              <a:gd name="adj2" fmla="val 21586"/>
              <a:gd name="adj3" fmla="val 35023"/>
              <a:gd name="adj4" fmla="val 43750"/>
              <a:gd name="adj5" fmla="val 100000"/>
            </a:avLst>
          </a:prstGeom>
          <a:solidFill>
            <a:srgbClr val="C5D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prstClr val="black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573457" y="1962394"/>
            <a:ext cx="1390402" cy="923330"/>
          </a:xfrm>
          <a:prstGeom prst="rect">
            <a:avLst/>
          </a:prstGeom>
          <a:solidFill>
            <a:srgbClr val="C5DCFF"/>
          </a:solidFill>
          <a:ln w="222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LE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transport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efficiency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15" name="Rechteck 14"/>
          <p:cNvSpPr/>
          <p:nvPr/>
        </p:nvSpPr>
        <p:spPr>
          <a:xfrm>
            <a:off x="7728742" y="3974912"/>
            <a:ext cx="1390402" cy="923330"/>
          </a:xfrm>
          <a:prstGeom prst="rect">
            <a:avLst/>
          </a:prstGeom>
          <a:solidFill>
            <a:srgbClr val="C5DCFF"/>
          </a:solidFill>
          <a:ln w="222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HE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transport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efficiency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16" name="Rechteck 15"/>
          <p:cNvSpPr/>
          <p:nvPr/>
        </p:nvSpPr>
        <p:spPr>
          <a:xfrm>
            <a:off x="4478430" y="4854502"/>
            <a:ext cx="2499217" cy="1138773"/>
          </a:xfrm>
          <a:prstGeom prst="rect">
            <a:avLst/>
          </a:prstGeom>
          <a:solidFill>
            <a:srgbClr val="C5DCFF"/>
          </a:solidFill>
          <a:ln w="22225"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Gas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Ionization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chamber</a:t>
            </a:r>
            <a:endParaRPr lang="de-DE" altLang="de-DE" b="1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altLang="de-DE" sz="1400" dirty="0">
                <a:solidFill>
                  <a:prstClr val="black"/>
                </a:solidFill>
                <a:cs typeface="Arial" panose="020B0604020202020204" pitchFamily="34" charset="0"/>
              </a:rPr>
              <a:t>10x10</a:t>
            </a:r>
            <a:r>
              <a:rPr lang="de-DE" altLang="de-DE" sz="8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sz="1400" dirty="0">
                <a:solidFill>
                  <a:prstClr val="black"/>
                </a:solidFill>
                <a:cs typeface="Arial" panose="020B0604020202020204" pitchFamily="34" charset="0"/>
              </a:rPr>
              <a:t>mm, 100</a:t>
            </a:r>
            <a:r>
              <a:rPr lang="de-DE" altLang="de-DE" sz="8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sz="1400" dirty="0" err="1">
                <a:solidFill>
                  <a:prstClr val="black"/>
                </a:solidFill>
                <a:cs typeface="Arial" panose="020B0604020202020204" pitchFamily="34" charset="0"/>
              </a:rPr>
              <a:t>nm</a:t>
            </a:r>
            <a:r>
              <a:rPr lang="de-DE" altLang="de-DE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sz="1400" dirty="0" err="1">
                <a:solidFill>
                  <a:prstClr val="black"/>
                </a:solidFill>
                <a:cs typeface="Arial" panose="020B0604020202020204" pitchFamily="34" charset="0"/>
              </a:rPr>
              <a:t>SiN</a:t>
            </a:r>
            <a:r>
              <a:rPr lang="de-DE" altLang="de-DE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sz="1400" dirty="0" err="1">
                <a:solidFill>
                  <a:prstClr val="black"/>
                </a:solidFill>
                <a:cs typeface="Arial" panose="020B0604020202020204" pitchFamily="34" charset="0"/>
              </a:rPr>
              <a:t>window</a:t>
            </a:r>
            <a:endParaRPr lang="de-DE" altLang="de-DE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Efficiency: 100%</a:t>
            </a:r>
            <a:b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&gt;50% in ROI</a:t>
            </a:r>
            <a:endParaRPr lang="en-GB" altLang="de-DE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35914" y="3728691"/>
            <a:ext cx="3215402" cy="2339102"/>
          </a:xfrm>
          <a:prstGeom prst="rect">
            <a:avLst/>
          </a:prstGeom>
          <a:solidFill>
            <a:srgbClr val="FFD581"/>
          </a:solidFill>
          <a:ln w="222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493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overall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de-DE" altLang="de-DE" b="1" baseline="30000" dirty="0">
                <a:solidFill>
                  <a:prstClr val="black"/>
                </a:solidFill>
                <a:cs typeface="Arial" panose="020B0604020202020204" pitchFamily="34" charset="0"/>
              </a:rPr>
              <a:t>90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Sr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efficiency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: </a:t>
            </a:r>
            <a:b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&gt;1 out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of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4000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atoms</a:t>
            </a:r>
            <a:endParaRPr lang="de-DE" altLang="de-DE" b="1" baseline="30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493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prstClr val="black"/>
                </a:solidFill>
              </a:rPr>
              <a:t>typical ion currents: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baseline="30000" dirty="0">
                <a:solidFill>
                  <a:prstClr val="black"/>
                </a:solidFill>
              </a:rPr>
              <a:t>88</a:t>
            </a:r>
            <a:r>
              <a:rPr lang="en-US" b="1" dirty="0">
                <a:solidFill>
                  <a:prstClr val="black"/>
                </a:solidFill>
              </a:rPr>
              <a:t>SrF</a:t>
            </a:r>
            <a:r>
              <a:rPr lang="en-US" b="1" baseline="-25000" dirty="0">
                <a:solidFill>
                  <a:prstClr val="black"/>
                </a:solidFill>
              </a:rPr>
              <a:t>3</a:t>
            </a:r>
            <a:r>
              <a:rPr lang="en-US" b="1" baseline="30000" dirty="0">
                <a:solidFill>
                  <a:prstClr val="black"/>
                </a:solidFill>
              </a:rPr>
              <a:t>– </a:t>
            </a:r>
            <a:r>
              <a:rPr lang="en-US" b="1" dirty="0">
                <a:solidFill>
                  <a:prstClr val="black"/>
                </a:solidFill>
              </a:rPr>
              <a:t>: 200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baseline="30000" dirty="0">
                <a:solidFill>
                  <a:prstClr val="black"/>
                </a:solidFill>
              </a:rPr>
              <a:t>88</a:t>
            </a:r>
            <a:r>
              <a:rPr lang="en-US" b="1" dirty="0">
                <a:solidFill>
                  <a:prstClr val="black"/>
                </a:solidFill>
              </a:rPr>
              <a:t>Sr</a:t>
            </a:r>
            <a:r>
              <a:rPr lang="en-US" b="1" baseline="30000" dirty="0">
                <a:solidFill>
                  <a:prstClr val="black"/>
                </a:solidFill>
              </a:rPr>
              <a:t>3+</a:t>
            </a:r>
            <a:r>
              <a:rPr lang="en-US" b="1" dirty="0">
                <a:solidFill>
                  <a:prstClr val="black"/>
                </a:solidFill>
              </a:rPr>
              <a:t>: 40-50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</a:t>
            </a:r>
            <a:endParaRPr lang="en-US" b="1" dirty="0">
              <a:solidFill>
                <a:prstClr val="black"/>
              </a:solidFill>
            </a:endParaRPr>
          </a:p>
          <a:p>
            <a:pPr marL="493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prstClr val="black"/>
                </a:solidFill>
              </a:rPr>
              <a:t>measurement times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per sample: 1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h - 6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h</a:t>
            </a:r>
            <a:endParaRPr lang="en-GB" altLang="de-DE" b="1" baseline="30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1" name="Rechteckiger Pfeil 20"/>
          <p:cNvSpPr/>
          <p:nvPr/>
        </p:nvSpPr>
        <p:spPr>
          <a:xfrm rot="-2700000" flipH="1">
            <a:off x="7057285" y="573174"/>
            <a:ext cx="1121565" cy="1689644"/>
          </a:xfrm>
          <a:prstGeom prst="bentArrow">
            <a:avLst>
              <a:gd name="adj1" fmla="val 12978"/>
              <a:gd name="adj2" fmla="val 12610"/>
              <a:gd name="adj3" fmla="val 34482"/>
              <a:gd name="adj4" fmla="val 68488"/>
            </a:avLst>
          </a:prstGeom>
          <a:solidFill>
            <a:srgbClr val="C5D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prstClr val="black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8058973" y="1473959"/>
            <a:ext cx="2243072" cy="646331"/>
          </a:xfrm>
          <a:prstGeom prst="rect">
            <a:avLst/>
          </a:prstGeom>
          <a:solidFill>
            <a:srgbClr val="C5DCFF"/>
          </a:solidFill>
          <a:ln w="22225"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SrF</a:t>
            </a:r>
            <a:r>
              <a:rPr lang="en-GB" altLang="de-DE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3</a:t>
            </a:r>
            <a:r>
              <a:rPr lang="de-AT" baseline="30000" dirty="0">
                <a:solidFill>
                  <a:srgbClr val="330099"/>
                </a:solidFill>
              </a:rPr>
              <a:t> </a:t>
            </a:r>
            <a:r>
              <a:rPr lang="de-AT" b="1" baseline="30000" dirty="0">
                <a:solidFill>
                  <a:srgbClr val="330099"/>
                </a:solidFill>
              </a:rPr>
              <a:t>–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extraction</a:t>
            </a:r>
            <a:b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30 </a:t>
            </a:r>
            <a:r>
              <a:rPr lang="en-GB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keV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GB" altLang="de-DE" sz="1200" b="1" dirty="0">
                <a:solidFill>
                  <a:prstClr val="black"/>
                </a:solidFill>
                <a:cs typeface="Arial" panose="020B0604020202020204" pitchFamily="34" charset="0"/>
              </a:rPr>
              <a:t>~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1% yield</a:t>
            </a:r>
          </a:p>
        </p:txBody>
      </p:sp>
      <p:sp>
        <p:nvSpPr>
          <p:cNvPr id="23" name="Rechteck 22"/>
          <p:cNvSpPr/>
          <p:nvPr/>
        </p:nvSpPr>
        <p:spPr>
          <a:xfrm>
            <a:off x="4125799" y="847210"/>
            <a:ext cx="2596485" cy="1200329"/>
          </a:xfrm>
          <a:prstGeom prst="rect">
            <a:avLst/>
          </a:prstGeom>
          <a:solidFill>
            <a:srgbClr val="C5DCFF"/>
          </a:solidFill>
          <a:ln w="22225">
            <a:solidFill>
              <a:srgbClr val="0066FF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ILIAMS: 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532</a:t>
            </a:r>
            <a:r>
              <a:rPr lang="en-GB" altLang="de-DE" sz="8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prstClr val="black"/>
                </a:solidFill>
                <a:cs typeface="Arial" panose="020B0604020202020204" pitchFamily="34" charset="0"/>
              </a:rPr>
              <a:t>nm laser &amp; 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He+O</a:t>
            </a:r>
            <a:r>
              <a:rPr lang="de-DE" altLang="de-DE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gas </a:t>
            </a:r>
            <a:r>
              <a:rPr lang="de-DE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remove</a:t>
            </a:r>
            <a: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ZrF</a:t>
            </a:r>
            <a:r>
              <a:rPr lang="en-GB" altLang="de-DE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3</a:t>
            </a:r>
            <a:r>
              <a:rPr lang="de-AT" baseline="30000" dirty="0">
                <a:solidFill>
                  <a:srgbClr val="330099"/>
                </a:solidFill>
              </a:rPr>
              <a:t> </a:t>
            </a:r>
            <a:r>
              <a:rPr lang="de-AT" b="1" baseline="30000" dirty="0">
                <a:solidFill>
                  <a:srgbClr val="330099"/>
                </a:solidFill>
              </a:rPr>
              <a:t>–</a:t>
            </a:r>
            <a:r>
              <a:rPr lang="en-GB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br>
              <a:rPr lang="de-DE" altLang="de-DE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SrF</a:t>
            </a:r>
            <a:r>
              <a:rPr lang="en-GB" altLang="de-DE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3</a:t>
            </a:r>
            <a:r>
              <a:rPr lang="de-AT" baseline="30000" dirty="0">
                <a:solidFill>
                  <a:srgbClr val="330099"/>
                </a:solidFill>
              </a:rPr>
              <a:t> </a:t>
            </a:r>
            <a:r>
              <a:rPr lang="de-AT" b="1" baseline="30000" dirty="0">
                <a:solidFill>
                  <a:srgbClr val="330099"/>
                </a:solidFill>
              </a:rPr>
              <a:t>–</a:t>
            </a: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 transmission:</a:t>
            </a:r>
          </a:p>
          <a:p>
            <a:pPr algn="ctr">
              <a:defRPr/>
            </a:pPr>
            <a:r>
              <a:rPr lang="en-GB" altLang="de-DE" b="1" dirty="0">
                <a:solidFill>
                  <a:prstClr val="black"/>
                </a:solidFill>
                <a:cs typeface="Arial" panose="020B0604020202020204" pitchFamily="34" charset="0"/>
              </a:rPr>
              <a:t>40% @200</a:t>
            </a:r>
            <a:r>
              <a:rPr lang="en-GB" altLang="de-DE" sz="8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GB" altLang="de-DE" b="1" dirty="0" err="1">
                <a:solidFill>
                  <a:prstClr val="black"/>
                </a:solidFill>
                <a:cs typeface="Arial" panose="020B0604020202020204" pitchFamily="34" charset="0"/>
              </a:rPr>
              <a:t>nA</a:t>
            </a:r>
            <a:endParaRPr lang="en-GB" altLang="de-DE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8D661D-35B5-08FF-A09E-191001B449C6}"/>
              </a:ext>
            </a:extLst>
          </p:cNvPr>
          <p:cNvSpPr txBox="1"/>
          <p:nvPr/>
        </p:nvSpPr>
        <p:spPr>
          <a:xfrm>
            <a:off x="7559421" y="1464423"/>
            <a:ext cx="499552" cy="378490"/>
          </a:xfrm>
          <a:prstGeom prst="rect">
            <a:avLst/>
          </a:prstGeom>
          <a:solidFill>
            <a:srgbClr val="CC00CC">
              <a:alpha val="8000"/>
            </a:srgbClr>
          </a:solidFill>
          <a:ln>
            <a:solidFill>
              <a:srgbClr val="CC00CC"/>
            </a:solidFill>
          </a:ln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00CC"/>
                </a:solidFill>
              </a:rPr>
              <a:t>10</a:t>
            </a:r>
            <a:r>
              <a:rPr lang="de-AT" b="1" baseline="30000" dirty="0">
                <a:solidFill>
                  <a:srgbClr val="CC00CC"/>
                </a:solidFill>
              </a:rPr>
              <a:t>3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58B53BD-7F3F-99CE-00A2-2BA630A47F0C}"/>
              </a:ext>
            </a:extLst>
          </p:cNvPr>
          <p:cNvSpPr txBox="1"/>
          <p:nvPr/>
        </p:nvSpPr>
        <p:spPr>
          <a:xfrm>
            <a:off x="3626247" y="847210"/>
            <a:ext cx="499552" cy="378490"/>
          </a:xfrm>
          <a:prstGeom prst="rect">
            <a:avLst/>
          </a:prstGeom>
          <a:solidFill>
            <a:srgbClr val="CC00CC">
              <a:alpha val="8000"/>
            </a:srgbClr>
          </a:solidFill>
          <a:ln>
            <a:solidFill>
              <a:srgbClr val="CC00CC"/>
            </a:solidFill>
          </a:ln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00CC"/>
                </a:solidFill>
              </a:rPr>
              <a:t>10</a:t>
            </a:r>
            <a:r>
              <a:rPr lang="de-AT" b="1" baseline="30000" dirty="0">
                <a:solidFill>
                  <a:srgbClr val="CC00CC"/>
                </a:solidFill>
              </a:rPr>
              <a:t>7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83CB1B0-0B5D-56F1-ECB3-B113241D7B85}"/>
              </a:ext>
            </a:extLst>
          </p:cNvPr>
          <p:cNvSpPr txBox="1"/>
          <p:nvPr/>
        </p:nvSpPr>
        <p:spPr>
          <a:xfrm>
            <a:off x="3961159" y="4854502"/>
            <a:ext cx="499552" cy="378490"/>
          </a:xfrm>
          <a:prstGeom prst="rect">
            <a:avLst/>
          </a:prstGeom>
          <a:solidFill>
            <a:srgbClr val="CC00CC">
              <a:alpha val="8000"/>
            </a:srgbClr>
          </a:solidFill>
          <a:ln>
            <a:solidFill>
              <a:srgbClr val="CC00CC"/>
            </a:solidFill>
          </a:ln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CC00CC"/>
                </a:solidFill>
              </a:rPr>
              <a:t>10</a:t>
            </a:r>
            <a:r>
              <a:rPr lang="de-AT" b="1" baseline="30000" dirty="0">
                <a:solidFill>
                  <a:srgbClr val="CC00CC"/>
                </a:solidFill>
              </a:rPr>
              <a:t>3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F1FDFF8-B801-AAAE-DAFD-BF47E6F987C0}"/>
              </a:ext>
            </a:extLst>
          </p:cNvPr>
          <p:cNvSpPr txBox="1"/>
          <p:nvPr/>
        </p:nvSpPr>
        <p:spPr>
          <a:xfrm>
            <a:off x="72404" y="847210"/>
            <a:ext cx="1863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>
                <a:solidFill>
                  <a:srgbClr val="CC00CC"/>
                </a:solidFill>
              </a:rPr>
              <a:t>Zr</a:t>
            </a:r>
            <a:r>
              <a:rPr lang="de-AT" dirty="0">
                <a:solidFill>
                  <a:srgbClr val="CC00CC"/>
                </a:solidFill>
              </a:rPr>
              <a:t> </a:t>
            </a:r>
            <a:r>
              <a:rPr lang="de-AT" dirty="0" err="1">
                <a:solidFill>
                  <a:srgbClr val="CC00CC"/>
                </a:solidFill>
              </a:rPr>
              <a:t>suppression</a:t>
            </a:r>
            <a:r>
              <a:rPr lang="de-AT" dirty="0">
                <a:solidFill>
                  <a:srgbClr val="CC00CC"/>
                </a:solidFill>
              </a:rPr>
              <a:t>: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6D2346F-D86A-5A7F-FA2D-2FAE1BEC08C0}"/>
              </a:ext>
            </a:extLst>
          </p:cNvPr>
          <p:cNvSpPr txBox="1"/>
          <p:nvPr/>
        </p:nvSpPr>
        <p:spPr>
          <a:xfrm>
            <a:off x="1555944" y="862430"/>
            <a:ext cx="777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b="1" dirty="0">
                <a:solidFill>
                  <a:srgbClr val="CC00CC"/>
                </a:solidFill>
              </a:rPr>
              <a:t>10</a:t>
            </a:r>
            <a:r>
              <a:rPr lang="de-AT" b="1" baseline="30000" dirty="0">
                <a:solidFill>
                  <a:srgbClr val="CC00CC"/>
                </a:solidFill>
              </a:rPr>
              <a:t>13</a:t>
            </a: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7331A18A-D156-5903-4238-971724AC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53" y="6203176"/>
            <a:ext cx="11524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NIBS 10, 2026, Nelson                                                                                                                                                                                                                       Martin Martschini, University </a:t>
            </a:r>
            <a:r>
              <a:rPr lang="de-DE" sz="1200" dirty="0" err="1">
                <a:latin typeface="Calibri" pitchFamily="34" charset="0"/>
              </a:rPr>
              <a:t>of</a:t>
            </a:r>
            <a:r>
              <a:rPr lang="de-DE" sz="1200" dirty="0">
                <a:latin typeface="Calibri" pitchFamily="34" charset="0"/>
              </a:rPr>
              <a:t> Vienna</a:t>
            </a:r>
            <a:endParaRPr 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95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" grpId="0" animBg="1"/>
      <p:bldP spid="3" grpId="0" animBg="1"/>
      <p:bldP spid="4" grpId="0" animBg="1"/>
      <p:bldP spid="5" grpId="0"/>
      <p:bldP spid="7" grpId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1979</Words>
  <Application>Microsoft Office PowerPoint</Application>
  <PresentationFormat>Benutzerdefiniert</PresentationFormat>
  <Paragraphs>389</Paragraphs>
  <Slides>39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9" baseType="lpstr">
      <vt:lpstr>Malgun Gothic</vt:lpstr>
      <vt:lpstr>Arial</vt:lpstr>
      <vt:lpstr>Calibri</vt:lpstr>
      <vt:lpstr>Cambria Math</vt:lpstr>
      <vt:lpstr>Comic Sans MS</vt:lpstr>
      <vt:lpstr>Source Sans Pro</vt:lpstr>
      <vt:lpstr>Times New Roman</vt:lpstr>
      <vt:lpstr>Verdana</vt:lpstr>
      <vt:lpstr>Wingdings</vt:lpstr>
      <vt:lpstr>Larissa</vt:lpstr>
      <vt:lpstr>Shedding light on the cesium sputter ion source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 Martschini</dc:creator>
  <cp:lastModifiedBy>Martin Martschini</cp:lastModifiedBy>
  <cp:revision>248</cp:revision>
  <cp:lastPrinted>2023-09-13T08:35:33Z</cp:lastPrinted>
  <dcterms:created xsi:type="dcterms:W3CDTF">2022-09-09T13:08:16Z</dcterms:created>
  <dcterms:modified xsi:type="dcterms:W3CDTF">2026-09-21T04:08:17Z</dcterms:modified>
</cp:coreProperties>
</file>