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4"/>
  </p:sldMasterIdLst>
  <p:notesMasterIdLst>
    <p:notesMasterId r:id="rId12"/>
  </p:notesMasterIdLst>
  <p:sldIdLst>
    <p:sldId id="260" r:id="rId5"/>
    <p:sldId id="267" r:id="rId6"/>
    <p:sldId id="264" r:id="rId7"/>
    <p:sldId id="274" r:id="rId8"/>
    <p:sldId id="275" r:id="rId9"/>
    <p:sldId id="263" r:id="rId10"/>
    <p:sldId id="271" r:id="rId11"/>
  </p:sldIdLst>
  <p:sldSz cx="12192000" cy="6858000"/>
  <p:notesSz cx="6858000" cy="9144000"/>
  <p:photoAlbum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ADF"/>
    <a:srgbClr val="9F1F3B"/>
    <a:srgbClr val="27334A"/>
    <a:srgbClr val="BCD8D9"/>
    <a:srgbClr val="F1EDD7"/>
    <a:srgbClr val="EBEBEB"/>
    <a:srgbClr val="007B64"/>
    <a:srgbClr val="3A42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52" autoAdjust="0"/>
    <p:restoredTop sz="86762" autoAdjust="0"/>
  </p:normalViewPr>
  <p:slideViewPr>
    <p:cSldViewPr snapToGrid="0">
      <p:cViewPr varScale="1">
        <p:scale>
          <a:sx n="126" d="100"/>
          <a:sy n="126" d="100"/>
        </p:scale>
        <p:origin x="34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D37AFC-2770-3FDE-C27B-117F2E8F5E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AEEAE-A150-EA62-6F16-893656E1569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C011847-57EB-4962-8447-EAC5B503AE1E}" type="datetimeFigureOut">
              <a:rPr lang="en-US"/>
              <a:pPr>
                <a:defRPr/>
              </a:pPr>
              <a:t>9/19/2026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CE9BC1A-5FC2-6799-06C0-1FF46FE2F0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8D3A2A-2860-BA60-F1CD-F51792F237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9C1DE-3E1D-4FF6-E364-49B4F9346E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B6C70-8ACD-90C3-B165-8FD6A9E546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3E9936-BF01-41C2-BA0E-50AC6FEA7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961BA3BA-4ED3-DC11-B63F-4550719C1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3B6A42CE-A826-8885-CF2D-7CDAAA41BB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CD90B-59FD-B24A-7AFC-9F33E905C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824E2B-EE66-4B63-857A-891D03375B3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D6685E10-61BB-7CDB-3395-085DCFC7BB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8195D368-D15D-4A7B-4CBE-D484D6AA1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CNC Lathe, 3 axis Mill and 5 axis</a:t>
            </a:r>
          </a:p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AFA1FEF4-4081-A12A-0A87-F2B37363D2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DE634A9-17E4-41D7-B3A8-A62707DE609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D1082827-CA94-001D-8340-FFA4761F5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CB5EB6F0-A023-C8BF-4418-2196B216CA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/>
              <a:t>Tantalum , Tungsten , Rhenium , Titanium , Cobalt , Chromium , Silver , Copper </a:t>
            </a:r>
          </a:p>
          <a:p>
            <a:r>
              <a:rPr lang="en-CA" altLang="en-US" b="1"/>
              <a:t>Aluminum and Steels</a:t>
            </a:r>
            <a:endParaRPr lang="en-CA" altLang="en-US"/>
          </a:p>
          <a:p>
            <a:pPr eaLnBrk="1" hangingPunct="1">
              <a:spcBef>
                <a:spcPct val="0"/>
              </a:spcBef>
            </a:pPr>
            <a:endParaRPr lang="en-CA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07F40322-9667-7C3A-99D3-2A525FCC15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F4CDACC-F411-4D50-912A-E49C7DEBEA5C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B54E7D57-C285-80C8-FD77-AAA9B50E9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380B5086-8784-68D8-30E7-3F3A0EC71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b="1"/>
              <a:t>Al₂O₃</a:t>
            </a:r>
            <a:r>
              <a:rPr lang="en-CA" altLang="en-US"/>
              <a:t> = Alumina </a:t>
            </a:r>
          </a:p>
          <a:p>
            <a:r>
              <a:rPr lang="en-CA" altLang="en-US" b="1"/>
              <a:t>ZrO₂</a:t>
            </a:r>
            <a:r>
              <a:rPr lang="en-CA" altLang="en-US"/>
              <a:t> = Zirconia </a:t>
            </a:r>
          </a:p>
          <a:p>
            <a:r>
              <a:rPr lang="en-CA" altLang="en-US" b="1"/>
              <a:t>SiC</a:t>
            </a:r>
            <a:r>
              <a:rPr lang="en-CA" altLang="en-US"/>
              <a:t> = Silicon Carbide </a:t>
            </a:r>
          </a:p>
          <a:p>
            <a:r>
              <a:rPr lang="en-CA" altLang="en-US" b="1"/>
              <a:t>Si₃N₄</a:t>
            </a:r>
            <a:r>
              <a:rPr lang="en-CA" altLang="en-US"/>
              <a:t> = Silicon Nitride</a:t>
            </a:r>
          </a:p>
          <a:p>
            <a:pPr eaLnBrk="1" hangingPunct="1">
              <a:spcBef>
                <a:spcPct val="0"/>
              </a:spcBef>
            </a:pPr>
            <a:endParaRPr lang="en-CA" altLang="en-US"/>
          </a:p>
          <a:p>
            <a:pPr eaLnBrk="1" hangingPunct="1">
              <a:spcBef>
                <a:spcPct val="0"/>
              </a:spcBef>
            </a:pPr>
            <a:r>
              <a:rPr lang="en-CA" altLang="en-US"/>
              <a:t>More examples of tantalum parts – raw and polished.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CC4CB03C-DF7F-8532-8DFB-FE6D2062ED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DA90743-7EA4-4730-8743-FC54072E74FE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C38D75-44B7-0030-E435-D9B8ACB01460}"/>
              </a:ext>
            </a:extLst>
          </p:cNvPr>
          <p:cNvSpPr/>
          <p:nvPr/>
        </p:nvSpPr>
        <p:spPr>
          <a:xfrm>
            <a:off x="1581150" y="4908550"/>
            <a:ext cx="1363663" cy="534988"/>
          </a:xfrm>
          <a:prstGeom prst="rect">
            <a:avLst/>
          </a:prstGeom>
          <a:solidFill>
            <a:srgbClr val="2833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8334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3AD9B-4524-8131-4D83-2EB555D1D2CF}"/>
              </a:ext>
            </a:extLst>
          </p:cNvPr>
          <p:cNvSpPr/>
          <p:nvPr/>
        </p:nvSpPr>
        <p:spPr>
          <a:xfrm>
            <a:off x="2951163" y="4903788"/>
            <a:ext cx="1363662" cy="536575"/>
          </a:xfrm>
          <a:prstGeom prst="rect">
            <a:avLst/>
          </a:prstGeom>
          <a:solidFill>
            <a:srgbClr val="0078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33D80-301A-5020-7496-2A10D6625C52}"/>
              </a:ext>
            </a:extLst>
          </p:cNvPr>
          <p:cNvSpPr/>
          <p:nvPr/>
        </p:nvSpPr>
        <p:spPr>
          <a:xfrm>
            <a:off x="4316413" y="4903788"/>
            <a:ext cx="1363662" cy="536575"/>
          </a:xfrm>
          <a:prstGeom prst="rect">
            <a:avLst/>
          </a:prstGeom>
          <a:solidFill>
            <a:srgbClr val="BCD8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BDB75-BC48-FBE8-BDA7-A6AE073A5685}"/>
              </a:ext>
            </a:extLst>
          </p:cNvPr>
          <p:cNvSpPr/>
          <p:nvPr/>
        </p:nvSpPr>
        <p:spPr>
          <a:xfrm>
            <a:off x="5681663" y="4903788"/>
            <a:ext cx="1363662" cy="536575"/>
          </a:xfrm>
          <a:prstGeom prst="rect">
            <a:avLst/>
          </a:prstGeom>
          <a:solidFill>
            <a:srgbClr val="EDEA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9DCF3F-1B4E-86FD-F567-4A43D8FCAC32}"/>
              </a:ext>
            </a:extLst>
          </p:cNvPr>
          <p:cNvSpPr txBox="1"/>
          <p:nvPr/>
        </p:nvSpPr>
        <p:spPr>
          <a:xfrm>
            <a:off x="1479550" y="1285875"/>
            <a:ext cx="5894388" cy="3570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CA" sz="2800" b="1">
                <a:latin typeface="BC Sans" pitchFamily="2" charset="0"/>
                <a:ea typeface="BC Sans" pitchFamily="2" charset="0"/>
              </a:rPr>
              <a:t>PowerPoint Guidelines: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>
                <a:latin typeface="BC Sans" pitchFamily="2" charset="0"/>
                <a:ea typeface="BC Sans" pitchFamily="2" charset="0"/>
              </a:rPr>
              <a:t>Only use a minimum </a:t>
            </a:r>
            <a:r>
              <a:rPr lang="en-CA" b="1">
                <a:latin typeface="BC Sans" pitchFamily="2" charset="0"/>
                <a:ea typeface="BC Sans" pitchFamily="2" charset="0"/>
              </a:rPr>
              <a:t>30pt body text</a:t>
            </a:r>
            <a:r>
              <a:rPr lang="en-CA">
                <a:latin typeface="BC Sans" pitchFamily="2" charset="0"/>
                <a:ea typeface="BC Sans" pitchFamily="2" charset="0"/>
              </a:rPr>
              <a:t> at all times to ensure good legibility from a distance.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>
                <a:latin typeface="BC Sans" pitchFamily="2" charset="0"/>
                <a:ea typeface="BC Sans" pitchFamily="2" charset="0"/>
              </a:rPr>
              <a:t>Ensure maximize white space on content slides to maintain focus on content.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b="1">
                <a:latin typeface="BC Sans" pitchFamily="2" charset="0"/>
                <a:ea typeface="BC Sans" pitchFamily="2" charset="0"/>
              </a:rPr>
              <a:t>Do not alter colour combinations </a:t>
            </a:r>
            <a:r>
              <a:rPr lang="en-CA">
                <a:latin typeface="BC Sans" pitchFamily="2" charset="0"/>
                <a:ea typeface="BC Sans" pitchFamily="2" charset="0"/>
              </a:rPr>
              <a:t>to decrease the legibility of text on background. (Refer to brand guidelines for further guidance).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>
                <a:latin typeface="BC Sans" pitchFamily="2" charset="0"/>
                <a:ea typeface="BC Sans" pitchFamily="2" charset="0"/>
              </a:rPr>
              <a:t>Do not add new fonts outside of </a:t>
            </a:r>
            <a:r>
              <a:rPr lang="en-CA" b="1">
                <a:latin typeface="BC Sans" pitchFamily="2" charset="0"/>
                <a:ea typeface="BC Sans" pitchFamily="2" charset="0"/>
              </a:rPr>
              <a:t>BC Sans.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>
                <a:latin typeface="BC Sans" pitchFamily="2" charset="0"/>
                <a:ea typeface="BC Sans" pitchFamily="2" charset="0"/>
              </a:rPr>
              <a:t>Keep graphics </a:t>
            </a:r>
            <a:r>
              <a:rPr lang="en-CA" b="1">
                <a:latin typeface="BC Sans" pitchFamily="2" charset="0"/>
                <a:ea typeface="BC Sans" pitchFamily="2" charset="0"/>
              </a:rPr>
              <a:t>1MB or under </a:t>
            </a:r>
            <a:r>
              <a:rPr lang="en-CA">
                <a:latin typeface="BC Sans" pitchFamily="2" charset="0"/>
                <a:ea typeface="BC Sans" pitchFamily="2" charset="0"/>
              </a:rPr>
              <a:t>to ensure fast uploads and small PPT sizes.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>
                <a:latin typeface="BC Sans" pitchFamily="2" charset="0"/>
                <a:ea typeface="BC Sans" pitchFamily="2" charset="0"/>
              </a:rPr>
              <a:t>Only colour codes that should be used are: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90A8A05C-112F-3684-3634-E7122199C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5100638"/>
            <a:ext cx="113188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1600" b="1">
                <a:solidFill>
                  <a:schemeClr val="bg1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#28334A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CE054012-2814-9CC7-8EC3-E20923671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937125"/>
            <a:ext cx="1363663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800">
                <a:solidFill>
                  <a:schemeClr val="bg1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Blue Spruce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8956478E-6D1E-8EF5-ED86-295B52301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5100638"/>
            <a:ext cx="1131888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1600" b="1">
                <a:solidFill>
                  <a:schemeClr val="bg1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#007864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03BBB91-9F4E-9B77-75A6-AE4FFAFE0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925" y="4937125"/>
            <a:ext cx="1363663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800">
                <a:solidFill>
                  <a:schemeClr val="bg1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Tree Green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FC957AA2-5A78-1777-2370-A4F942F17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38" y="5100638"/>
            <a:ext cx="1133475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1600" b="1">
                <a:solidFill>
                  <a:srgbClr val="28334A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#BCD8D9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8584483D-283F-1EAF-FE90-D05CF30B8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3238" y="4937125"/>
            <a:ext cx="1365250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800">
                <a:solidFill>
                  <a:srgbClr val="28334A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Morning Dew</a:t>
            </a: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4ACCE06E-6EF0-8F9E-091B-B93FAE3C4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88" y="5100638"/>
            <a:ext cx="1131887" cy="339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1600" b="1">
                <a:solidFill>
                  <a:srgbClr val="28334A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#EDEADF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39BA5FAE-5822-4BCE-95D4-0A30C3831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8488" y="4937125"/>
            <a:ext cx="1363662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CA" altLang="en-US" sz="800">
                <a:solidFill>
                  <a:srgbClr val="28334A"/>
                </a:solidFill>
                <a:latin typeface="BC Sans" pitchFamily="2" charset="0"/>
                <a:ea typeface="BC Sans" pitchFamily="2" charset="0"/>
                <a:cs typeface="BC Sans" pitchFamily="2" charset="0"/>
              </a:rPr>
              <a:t>Light Sage</a:t>
            </a:r>
          </a:p>
        </p:txBody>
      </p:sp>
    </p:spTree>
    <p:extLst>
      <p:ext uri="{BB962C8B-B14F-4D97-AF65-F5344CB8AC3E}">
        <p14:creationId xmlns:p14="http://schemas.microsoft.com/office/powerpoint/2010/main" val="293204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C48BA72-7389-CA4C-C588-D1F72731E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74650"/>
            <a:ext cx="31861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3307194"/>
            <a:ext cx="5287983" cy="1754326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5153596"/>
            <a:ext cx="5287983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495300" y="6224981"/>
            <a:ext cx="2065338" cy="313932"/>
          </a:xfrm>
        </p:spPr>
        <p:txBody>
          <a:bodyPr anchor="b">
            <a:spAutoFit/>
          </a:bodyPr>
          <a:lstStyle>
            <a:lvl1pPr marL="0" indent="0" algn="l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6315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E6FF7761-AB62-6686-80E4-A013B11AA7F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74650"/>
            <a:ext cx="31861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A black and green logo&#10;&#10;AI-generated content may be incorrect.">
            <a:extLst>
              <a:ext uri="{FF2B5EF4-FFF2-40B4-BE49-F238E27FC236}">
                <a16:creationId xmlns:a16="http://schemas.microsoft.com/office/drawing/2014/main" id="{461E9BEF-96BC-CA65-C7B0-C4C7FA5D44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2" r="22713" b="14717"/>
          <a:stretch>
            <a:fillRect/>
          </a:stretch>
        </p:blipFill>
        <p:spPr bwMode="auto">
          <a:xfrm>
            <a:off x="7156450" y="-69850"/>
            <a:ext cx="5118100" cy="700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3307194"/>
            <a:ext cx="5287983" cy="1754326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5153596"/>
            <a:ext cx="5287983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495300" y="6224981"/>
            <a:ext cx="2065338" cy="313932"/>
          </a:xfrm>
        </p:spPr>
        <p:txBody>
          <a:bodyPr anchor="b">
            <a:spAutoFit/>
          </a:bodyPr>
          <a:lstStyle>
            <a:lvl1pPr marL="0" indent="0" algn="l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0450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70D9938D-12BA-4DF8-E2FC-BD2F6200C0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74650"/>
            <a:ext cx="31861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93E4BFF0-0675-8490-3FA3-EC9ADE0E6F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30" t="6667" r="20488" b="12566"/>
          <a:stretch>
            <a:fillRect/>
          </a:stretch>
        </p:blipFill>
        <p:spPr bwMode="auto">
          <a:xfrm>
            <a:off x="6951663" y="-107950"/>
            <a:ext cx="5287962" cy="705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3307194"/>
            <a:ext cx="5287983" cy="1754326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5153596"/>
            <a:ext cx="5287983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495300" y="6224981"/>
            <a:ext cx="2065338" cy="313932"/>
          </a:xfrm>
        </p:spPr>
        <p:txBody>
          <a:bodyPr anchor="b">
            <a:spAutoFit/>
          </a:bodyPr>
          <a:lstStyle>
            <a:lvl1pPr marL="0" indent="0" algn="l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1527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D15D5131-076D-4561-413C-5280880F45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0" y="0"/>
            <a:ext cx="321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08F100-1E4F-931F-9214-3E96E80D5F32}"/>
              </a:ext>
            </a:extLst>
          </p:cNvPr>
          <p:cNvCxnSpPr>
            <a:cxnSpLocks/>
          </p:cNvCxnSpPr>
          <p:nvPr/>
        </p:nvCxnSpPr>
        <p:spPr>
          <a:xfrm>
            <a:off x="838200" y="1008063"/>
            <a:ext cx="8008938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37AAD4EB-B3BD-027C-34F1-DC822ADC19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41486"/>
            <a:ext cx="8140700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38200" y="1329303"/>
            <a:ext cx="8140700" cy="2010807"/>
          </a:xfrm>
        </p:spPr>
        <p:txBody>
          <a:bodyPr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 sz="3200">
                <a:solidFill>
                  <a:srgbClr val="28334A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2800">
                <a:solidFill>
                  <a:srgbClr val="28334A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2400">
                <a:solidFill>
                  <a:srgbClr val="28334A"/>
                </a:solidFill>
              </a:defRPr>
            </a:lvl3pPr>
            <a:lvl4pPr marL="1371600" indent="0">
              <a:buNone/>
              <a:defRPr>
                <a:solidFill>
                  <a:srgbClr val="28334A"/>
                </a:solidFill>
              </a:defRPr>
            </a:lvl4pPr>
            <a:lvl5pPr marL="1828800" indent="0">
              <a:buNone/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EDEADF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4188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F084FD71-6F38-C0E9-91C3-7B940391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0" y="0"/>
            <a:ext cx="321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98047C-FD4B-039B-B01B-DEE5895AE98E}"/>
              </a:ext>
            </a:extLst>
          </p:cNvPr>
          <p:cNvCxnSpPr>
            <a:cxnSpLocks/>
          </p:cNvCxnSpPr>
          <p:nvPr/>
        </p:nvCxnSpPr>
        <p:spPr>
          <a:xfrm>
            <a:off x="838200" y="1006475"/>
            <a:ext cx="9837738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B10853F1-D1B0-7A3A-C0F6-8ACE4EA2211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199" y="339420"/>
            <a:ext cx="9837717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38199" y="1325171"/>
            <a:ext cx="9671462" cy="1900007"/>
          </a:xfrm>
        </p:spPr>
        <p:txBody>
          <a:bodyPr>
            <a:spAutoFit/>
          </a:bodyPr>
          <a:lstStyle>
            <a:lvl1pPr marL="0" indent="0">
              <a:buNone/>
              <a:defRPr sz="3200">
                <a:solidFill>
                  <a:srgbClr val="28334A"/>
                </a:solidFill>
              </a:defRPr>
            </a:lvl1pPr>
            <a:lvl2pPr marL="457200" indent="0">
              <a:buNone/>
              <a:defRPr>
                <a:solidFill>
                  <a:srgbClr val="28334A"/>
                </a:solidFill>
              </a:defRPr>
            </a:lvl2pPr>
            <a:lvl3pPr marL="914400" indent="0">
              <a:buNone/>
              <a:defRPr>
                <a:solidFill>
                  <a:srgbClr val="28334A"/>
                </a:solidFill>
              </a:defRPr>
            </a:lvl3pPr>
            <a:lvl4pPr marL="1371600" indent="0">
              <a:buNone/>
              <a:defRPr>
                <a:solidFill>
                  <a:srgbClr val="28334A"/>
                </a:solidFill>
              </a:defRPr>
            </a:lvl4pPr>
            <a:lvl5pPr marL="1828800" indent="0">
              <a:buNone/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EDEADF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367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0ED13DA0-84F3-3C3F-0077-934E5C8185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0" y="0"/>
            <a:ext cx="321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5BE994-281B-DDF0-8C19-EC4F05B176A8}"/>
              </a:ext>
            </a:extLst>
          </p:cNvPr>
          <p:cNvCxnSpPr>
            <a:cxnSpLocks/>
          </p:cNvCxnSpPr>
          <p:nvPr/>
        </p:nvCxnSpPr>
        <p:spPr>
          <a:xfrm>
            <a:off x="565150" y="1292225"/>
            <a:ext cx="71850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B6E8AEB7-1D43-319A-4D72-F89C4CF41A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3044" y="646131"/>
            <a:ext cx="6840793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3043" y="1549910"/>
            <a:ext cx="5011315" cy="2343206"/>
          </a:xfrm>
        </p:spPr>
        <p:txBody>
          <a:bodyPr>
            <a:spAutoFit/>
          </a:bodyPr>
          <a:lstStyle>
            <a:lvl1pPr>
              <a:defRPr sz="32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825367" y="1565310"/>
            <a:ext cx="4910654" cy="2343206"/>
          </a:xfrm>
        </p:spPr>
        <p:txBody>
          <a:bodyPr>
            <a:spAutoFit/>
          </a:bodyPr>
          <a:lstStyle>
            <a:lvl1pPr>
              <a:defRPr sz="32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91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Text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three dimensional logo&#10;&#10;AI-generated content may be incorrect.">
            <a:extLst>
              <a:ext uri="{FF2B5EF4-FFF2-40B4-BE49-F238E27FC236}">
                <a16:creationId xmlns:a16="http://schemas.microsoft.com/office/drawing/2014/main" id="{E0F32134-13C1-FD79-843F-88E42A2759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8723313" y="-1100138"/>
            <a:ext cx="3468687" cy="942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42FC2C-2CF0-899E-1861-8DA290AAB05F}"/>
              </a:ext>
            </a:extLst>
          </p:cNvPr>
          <p:cNvCxnSpPr>
            <a:cxnSpLocks/>
          </p:cNvCxnSpPr>
          <p:nvPr/>
        </p:nvCxnSpPr>
        <p:spPr>
          <a:xfrm>
            <a:off x="565150" y="1292225"/>
            <a:ext cx="590867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8">
            <a:extLst>
              <a:ext uri="{FF2B5EF4-FFF2-40B4-BE49-F238E27FC236}">
                <a16:creationId xmlns:a16="http://schemas.microsoft.com/office/drawing/2014/main" id="{D69F1330-33C5-D6EC-DAE4-11BA206204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3045" y="646131"/>
            <a:ext cx="6041328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3043" y="1549910"/>
            <a:ext cx="5011315" cy="2343206"/>
          </a:xfrm>
        </p:spPr>
        <p:txBody>
          <a:bodyPr>
            <a:spAutoFit/>
          </a:bodyPr>
          <a:lstStyle>
            <a:lvl1pPr>
              <a:defRPr sz="32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818103" y="404391"/>
            <a:ext cx="4961148" cy="5650334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38920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F9C2EE-2B5D-676F-8CEA-39571F14E740}"/>
              </a:ext>
            </a:extLst>
          </p:cNvPr>
          <p:cNvCxnSpPr>
            <a:cxnSpLocks/>
          </p:cNvCxnSpPr>
          <p:nvPr/>
        </p:nvCxnSpPr>
        <p:spPr>
          <a:xfrm>
            <a:off x="838200" y="993775"/>
            <a:ext cx="59023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7">
            <a:extLst>
              <a:ext uri="{FF2B5EF4-FFF2-40B4-BE49-F238E27FC236}">
                <a16:creationId xmlns:a16="http://schemas.microsoft.com/office/drawing/2014/main" id="{9E9A0E7F-FCD7-255C-1EFE-7F830B2DA3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34580"/>
            <a:ext cx="6034548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38200" y="1369888"/>
            <a:ext cx="6034548" cy="2010807"/>
          </a:xfrm>
        </p:spPr>
        <p:txBody>
          <a:bodyPr>
            <a:spAutoFit/>
          </a:bodyPr>
          <a:lstStyle>
            <a:lvl1pPr marL="457200" indent="-457200">
              <a:buFont typeface="Arial" panose="020B0604020202020204" pitchFamily="34" charset="0"/>
              <a:buChar char="•"/>
              <a:defRPr sz="3200">
                <a:solidFill>
                  <a:srgbClr val="28334A"/>
                </a:solidFill>
              </a:defRPr>
            </a:lvl1pPr>
            <a:lvl2pPr marL="914400" indent="-457200">
              <a:buFont typeface="Arial" panose="020B0604020202020204" pitchFamily="34" charset="0"/>
              <a:buChar char="•"/>
              <a:defRPr sz="2800">
                <a:solidFill>
                  <a:srgbClr val="28334A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2400">
                <a:solidFill>
                  <a:srgbClr val="28334A"/>
                </a:solidFill>
              </a:defRPr>
            </a:lvl3pPr>
            <a:lvl4pPr marL="1371600" indent="0">
              <a:buNone/>
              <a:defRPr>
                <a:solidFill>
                  <a:srgbClr val="28334A"/>
                </a:solidFill>
              </a:defRPr>
            </a:lvl4pPr>
            <a:lvl5pPr marL="1828800" indent="0">
              <a:buNone/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583488" y="319088"/>
            <a:ext cx="3841750" cy="5460928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99616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D5EB0C-838E-4C42-4B1C-3CDECD0B533A}"/>
              </a:ext>
            </a:extLst>
          </p:cNvPr>
          <p:cNvCxnSpPr>
            <a:cxnSpLocks/>
          </p:cNvCxnSpPr>
          <p:nvPr/>
        </p:nvCxnSpPr>
        <p:spPr>
          <a:xfrm>
            <a:off x="4559300" y="1974850"/>
            <a:ext cx="71850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7">
            <a:extLst>
              <a:ext uri="{FF2B5EF4-FFF2-40B4-BE49-F238E27FC236}">
                <a16:creationId xmlns:a16="http://schemas.microsoft.com/office/drawing/2014/main" id="{E51B59FB-57D9-1A5B-45DF-051089A8FD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5794375"/>
            <a:ext cx="318452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26975" y="1329303"/>
            <a:ext cx="6840793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26975" y="2142871"/>
            <a:ext cx="3512457" cy="2343206"/>
          </a:xfrm>
        </p:spPr>
        <p:txBody>
          <a:bodyPr>
            <a:spAutoFit/>
          </a:bodyPr>
          <a:lstStyle>
            <a:lvl1pPr>
              <a:defRPr sz="32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232058" y="2142871"/>
            <a:ext cx="3512457" cy="2343206"/>
          </a:xfrm>
        </p:spPr>
        <p:txBody>
          <a:bodyPr>
            <a:spAutoFit/>
          </a:bodyPr>
          <a:lstStyle>
            <a:lvl1pPr>
              <a:defRPr sz="32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22004" y="-29495"/>
            <a:ext cx="3512457" cy="6926823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9436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Lines">
    <p:bg>
      <p:bgPr>
        <a:solidFill>
          <a:srgbClr val="283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BD48194-B8F9-0C95-E45A-D24C176B7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641350"/>
            <a:ext cx="177165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3307194"/>
            <a:ext cx="5287983" cy="1754326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300" y="5153596"/>
            <a:ext cx="5287983" cy="424732"/>
          </a:xfrm>
        </p:spPr>
        <p:txBody>
          <a:bodyPr>
            <a:spAutoFit/>
          </a:bodyPr>
          <a:lstStyle>
            <a:lvl1pPr marL="0" indent="0" algn="l">
              <a:buNone/>
              <a:defRPr sz="2400" b="0" i="0">
                <a:solidFill>
                  <a:srgbClr val="EDEADF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495300" y="6224981"/>
            <a:ext cx="2065338" cy="313932"/>
          </a:xfrm>
        </p:spPr>
        <p:txBody>
          <a:bodyPr anchor="b">
            <a:spAutoFit/>
          </a:bodyPr>
          <a:lstStyle>
            <a:lvl1pPr marL="0" indent="0" algn="l">
              <a:buNone/>
              <a:defRPr sz="1600" b="1" i="0">
                <a:solidFill>
                  <a:srgbClr val="EDEADF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6096000" cy="6858000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26735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AD6E6C96-3F77-BDB0-1E10-FCEA6C7AF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0" y="0"/>
            <a:ext cx="321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35D18D-E084-7E1C-BDF1-DE9D6B199942}"/>
              </a:ext>
            </a:extLst>
          </p:cNvPr>
          <p:cNvCxnSpPr>
            <a:cxnSpLocks/>
          </p:cNvCxnSpPr>
          <p:nvPr/>
        </p:nvCxnSpPr>
        <p:spPr>
          <a:xfrm>
            <a:off x="838200" y="995363"/>
            <a:ext cx="8008938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8">
            <a:extLst>
              <a:ext uri="{FF2B5EF4-FFF2-40B4-BE49-F238E27FC236}">
                <a16:creationId xmlns:a16="http://schemas.microsoft.com/office/drawing/2014/main" id="{7997D424-5F41-B47B-1156-52355586C65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1486"/>
            <a:ext cx="8140700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38200" y="1329303"/>
            <a:ext cx="8140700" cy="1872307"/>
          </a:xfrm>
        </p:spPr>
        <p:txBody>
          <a:bodyPr>
            <a:spAutoFit/>
          </a:bodyPr>
          <a:lstStyle>
            <a:lvl1pPr marL="0" indent="0">
              <a:buNone/>
              <a:defRPr sz="3000">
                <a:solidFill>
                  <a:srgbClr val="28334A"/>
                </a:solidFill>
              </a:defRPr>
            </a:lvl1pPr>
            <a:lvl2pPr marL="457200" indent="0">
              <a:buNone/>
              <a:defRPr>
                <a:solidFill>
                  <a:srgbClr val="28334A"/>
                </a:solidFill>
              </a:defRPr>
            </a:lvl2pPr>
            <a:lvl3pPr marL="914400" indent="0">
              <a:buNone/>
              <a:defRPr>
                <a:solidFill>
                  <a:srgbClr val="28334A"/>
                </a:solidFill>
              </a:defRPr>
            </a:lvl3pPr>
            <a:lvl4pPr marL="1371600" indent="0">
              <a:buNone/>
              <a:defRPr>
                <a:solidFill>
                  <a:srgbClr val="28334A"/>
                </a:solidFill>
              </a:defRPr>
            </a:lvl4pPr>
            <a:lvl5pPr marL="1828800" indent="0">
              <a:buNone/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9"/>
          <p:cNvSpPr>
            <a:spLocks noGrp="1"/>
          </p:cNvSpPr>
          <p:nvPr>
            <p:ph type="body" sz="quarter" idx="14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EDEADF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045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697BE-3001-9B80-F83A-504DD01196A3}"/>
              </a:ext>
            </a:extLst>
          </p:cNvPr>
          <p:cNvCxnSpPr>
            <a:cxnSpLocks/>
          </p:cNvCxnSpPr>
          <p:nvPr/>
        </p:nvCxnSpPr>
        <p:spPr>
          <a:xfrm>
            <a:off x="838200" y="1011238"/>
            <a:ext cx="59023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7">
            <a:extLst>
              <a:ext uri="{FF2B5EF4-FFF2-40B4-BE49-F238E27FC236}">
                <a16:creationId xmlns:a16="http://schemas.microsoft.com/office/drawing/2014/main" id="{C36F1C78-F201-1DA0-4A06-10759F3A6C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19900"/>
            <a:ext cx="6034548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38200" y="1319088"/>
            <a:ext cx="6034548" cy="1872307"/>
          </a:xfrm>
        </p:spPr>
        <p:txBody>
          <a:bodyPr>
            <a:spAutoFit/>
          </a:bodyPr>
          <a:lstStyle>
            <a:lvl1pPr marL="0" indent="0">
              <a:buNone/>
              <a:defRPr sz="3000">
                <a:solidFill>
                  <a:srgbClr val="28334A"/>
                </a:solidFill>
              </a:defRPr>
            </a:lvl1pPr>
            <a:lvl2pPr marL="457200" indent="0">
              <a:buNone/>
              <a:defRPr>
                <a:solidFill>
                  <a:srgbClr val="28334A"/>
                </a:solidFill>
              </a:defRPr>
            </a:lvl2pPr>
            <a:lvl3pPr marL="914400" indent="0">
              <a:buNone/>
              <a:defRPr>
                <a:solidFill>
                  <a:srgbClr val="28334A"/>
                </a:solidFill>
              </a:defRPr>
            </a:lvl3pPr>
            <a:lvl4pPr marL="1371600" indent="0">
              <a:buNone/>
              <a:defRPr>
                <a:solidFill>
                  <a:srgbClr val="28334A"/>
                </a:solidFill>
              </a:defRPr>
            </a:lvl4pPr>
            <a:lvl5pPr marL="1828800" indent="0">
              <a:buNone/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583488" y="1319088"/>
            <a:ext cx="3841750" cy="4460927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96397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971D6F7-921B-68B7-0597-9DCE18BFC722}"/>
              </a:ext>
            </a:extLst>
          </p:cNvPr>
          <p:cNvCxnSpPr>
            <a:cxnSpLocks/>
          </p:cNvCxnSpPr>
          <p:nvPr/>
        </p:nvCxnSpPr>
        <p:spPr>
          <a:xfrm>
            <a:off x="4559300" y="1974850"/>
            <a:ext cx="71850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7">
            <a:extLst>
              <a:ext uri="{FF2B5EF4-FFF2-40B4-BE49-F238E27FC236}">
                <a16:creationId xmlns:a16="http://schemas.microsoft.com/office/drawing/2014/main" id="{494EEC23-9002-BECA-1CC2-C89CF556CE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5794375"/>
            <a:ext cx="318452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22004" y="-29495"/>
            <a:ext cx="3512457" cy="6926823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26975" y="1329303"/>
            <a:ext cx="6840793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426975" y="2142871"/>
            <a:ext cx="3512457" cy="2703304"/>
          </a:xfrm>
        </p:spPr>
        <p:txBody>
          <a:bodyPr>
            <a:spAutoFit/>
          </a:bodyPr>
          <a:lstStyle>
            <a:lvl1pPr>
              <a:defRPr sz="30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232058" y="2142871"/>
            <a:ext cx="3512457" cy="2703304"/>
          </a:xfrm>
        </p:spPr>
        <p:txBody>
          <a:bodyPr>
            <a:spAutoFit/>
          </a:bodyPr>
          <a:lstStyle>
            <a:lvl1pPr>
              <a:defRPr sz="30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447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Text Content Boxes 2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1039E3A-9304-E835-1A8C-D968F349FC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8900" y="0"/>
            <a:ext cx="3213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A2F9B6-1BAD-5531-EFAE-1B6D126214FB}"/>
              </a:ext>
            </a:extLst>
          </p:cNvPr>
          <p:cNvCxnSpPr>
            <a:cxnSpLocks/>
          </p:cNvCxnSpPr>
          <p:nvPr/>
        </p:nvCxnSpPr>
        <p:spPr>
          <a:xfrm>
            <a:off x="496888" y="1050925"/>
            <a:ext cx="718502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8">
            <a:extLst>
              <a:ext uri="{FF2B5EF4-FFF2-40B4-BE49-F238E27FC236}">
                <a16:creationId xmlns:a16="http://schemas.microsoft.com/office/drawing/2014/main" id="{103339A4-203F-DC6B-806D-15CF45D2F5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4971" y="404392"/>
            <a:ext cx="6840793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5348182" y="1323064"/>
            <a:ext cx="4679995" cy="2287806"/>
          </a:xfrm>
        </p:spPr>
        <p:txBody>
          <a:bodyPr>
            <a:spAutoFit/>
          </a:bodyPr>
          <a:lstStyle>
            <a:lvl1pPr>
              <a:defRPr sz="30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64971" y="1323064"/>
            <a:ext cx="4679995" cy="2287806"/>
          </a:xfrm>
        </p:spPr>
        <p:txBody>
          <a:bodyPr>
            <a:spAutoFit/>
          </a:bodyPr>
          <a:lstStyle>
            <a:lvl1pPr>
              <a:defRPr sz="30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62421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Text Content Boxes 2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 three dimensional logo&#10;&#10;AI-generated content may be incorrect.">
            <a:extLst>
              <a:ext uri="{FF2B5EF4-FFF2-40B4-BE49-F238E27FC236}">
                <a16:creationId xmlns:a16="http://schemas.microsoft.com/office/drawing/2014/main" id="{8BAE9F17-AB35-D030-6987-4DB5090048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8723313" y="-1100138"/>
            <a:ext cx="3468687" cy="942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DEF01D-3B31-67DF-52C6-21CF39962EE2}"/>
              </a:ext>
            </a:extLst>
          </p:cNvPr>
          <p:cNvCxnSpPr>
            <a:cxnSpLocks/>
          </p:cNvCxnSpPr>
          <p:nvPr/>
        </p:nvCxnSpPr>
        <p:spPr>
          <a:xfrm>
            <a:off x="496888" y="1050925"/>
            <a:ext cx="5908675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8">
            <a:extLst>
              <a:ext uri="{FF2B5EF4-FFF2-40B4-BE49-F238E27FC236}">
                <a16:creationId xmlns:a16="http://schemas.microsoft.com/office/drawing/2014/main" id="{CAF39E0D-7261-AA8E-58D7-0D6E77B2F72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5794375"/>
            <a:ext cx="3186113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4971" y="404392"/>
            <a:ext cx="6040383" cy="646331"/>
          </a:xfrm>
        </p:spPr>
        <p:txBody>
          <a:bodyPr anchor="b">
            <a:spAutoFit/>
          </a:bodyPr>
          <a:lstStyle>
            <a:lvl1pPr>
              <a:defRPr sz="4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9"/>
          <p:cNvSpPr>
            <a:spLocks noGrp="1"/>
          </p:cNvSpPr>
          <p:nvPr>
            <p:ph type="body" sz="quarter" idx="16"/>
          </p:nvPr>
        </p:nvSpPr>
        <p:spPr>
          <a:xfrm>
            <a:off x="9713862" y="6224981"/>
            <a:ext cx="2065338" cy="313932"/>
          </a:xfrm>
        </p:spPr>
        <p:txBody>
          <a:bodyPr anchor="b">
            <a:spAutoFit/>
          </a:bodyPr>
          <a:lstStyle>
            <a:lvl1pPr marL="0" indent="0" algn="r">
              <a:buNone/>
              <a:defRPr sz="1600" b="1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64971" y="1323064"/>
            <a:ext cx="4679995" cy="2287806"/>
          </a:xfrm>
        </p:spPr>
        <p:txBody>
          <a:bodyPr>
            <a:spAutoFit/>
          </a:bodyPr>
          <a:lstStyle>
            <a:lvl1pPr>
              <a:defRPr sz="3000">
                <a:solidFill>
                  <a:srgbClr val="28334A"/>
                </a:solidFill>
              </a:defRPr>
            </a:lvl1pPr>
            <a:lvl2pPr>
              <a:defRPr>
                <a:solidFill>
                  <a:srgbClr val="28334A"/>
                </a:solidFill>
              </a:defRPr>
            </a:lvl2pPr>
            <a:lvl3pPr>
              <a:defRPr>
                <a:solidFill>
                  <a:srgbClr val="28334A"/>
                </a:solidFill>
              </a:defRPr>
            </a:lvl3pPr>
            <a:lvl4pPr>
              <a:defRPr>
                <a:solidFill>
                  <a:srgbClr val="28334A"/>
                </a:solidFill>
              </a:defRPr>
            </a:lvl4pPr>
            <a:lvl5pPr>
              <a:defRPr>
                <a:solidFill>
                  <a:srgbClr val="28334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818103" y="404391"/>
            <a:ext cx="4961148" cy="5650334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4920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solidFill>
          <a:srgbClr val="2833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68F6E50-7F36-1388-D331-9776DE932154}"/>
              </a:ext>
            </a:extLst>
          </p:cNvPr>
          <p:cNvCxnSpPr>
            <a:cxnSpLocks/>
          </p:cNvCxnSpPr>
          <p:nvPr/>
        </p:nvCxnSpPr>
        <p:spPr>
          <a:xfrm>
            <a:off x="676275" y="4192588"/>
            <a:ext cx="4652963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7">
            <a:extLst>
              <a:ext uri="{FF2B5EF4-FFF2-40B4-BE49-F238E27FC236}">
                <a16:creationId xmlns:a16="http://schemas.microsoft.com/office/drawing/2014/main" id="{DAF4C468-6AB0-ACCD-A709-4CB626D63A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74650"/>
            <a:ext cx="31861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A three dimensional logo&#10;&#10;AI-generated content may be incorrect.">
            <a:extLst>
              <a:ext uri="{FF2B5EF4-FFF2-40B4-BE49-F238E27FC236}">
                <a16:creationId xmlns:a16="http://schemas.microsoft.com/office/drawing/2014/main" id="{FEB8A470-488D-54CC-0227-C680AF2C20A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9802813" y="295275"/>
            <a:ext cx="2416175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630" y="3269995"/>
            <a:ext cx="5287983" cy="923330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126" y="4387860"/>
            <a:ext cx="3811586" cy="774571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64126" y="5175907"/>
            <a:ext cx="3811587" cy="369332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1pPr>
            <a:lvl2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2pPr>
            <a:lvl3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3pPr>
            <a:lvl4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4pPr>
            <a:lvl5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4148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Pr>
        <a:solidFill>
          <a:srgbClr val="EDE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DBD0AEB-D43D-59BB-E415-FCB09D036532}"/>
              </a:ext>
            </a:extLst>
          </p:cNvPr>
          <p:cNvCxnSpPr>
            <a:cxnSpLocks/>
          </p:cNvCxnSpPr>
          <p:nvPr/>
        </p:nvCxnSpPr>
        <p:spPr>
          <a:xfrm>
            <a:off x="676275" y="4192588"/>
            <a:ext cx="4652963" cy="0"/>
          </a:xfrm>
          <a:prstGeom prst="line">
            <a:avLst/>
          </a:prstGeom>
          <a:ln w="28575">
            <a:solidFill>
              <a:srgbClr val="007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7">
            <a:extLst>
              <a:ext uri="{FF2B5EF4-FFF2-40B4-BE49-F238E27FC236}">
                <a16:creationId xmlns:a16="http://schemas.microsoft.com/office/drawing/2014/main" id="{0E15FC1B-DBD4-715B-FADE-EA05F78D9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374650"/>
            <a:ext cx="318611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A three dimensional logo&#10;&#10;AI-generated content may be incorrect.">
            <a:extLst>
              <a:ext uri="{FF2B5EF4-FFF2-40B4-BE49-F238E27FC236}">
                <a16:creationId xmlns:a16="http://schemas.microsoft.com/office/drawing/2014/main" id="{FC4257A1-D8F2-8BCA-8E5B-8F11B689B3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 bwMode="auto">
          <a:xfrm>
            <a:off x="9802813" y="295275"/>
            <a:ext cx="2416175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4630" y="3269995"/>
            <a:ext cx="5287983" cy="923330"/>
          </a:xfrm>
        </p:spPr>
        <p:txBody>
          <a:bodyPr anchor="b">
            <a:spAutoFit/>
          </a:bodyPr>
          <a:lstStyle>
            <a:lvl1pPr algn="l">
              <a:defRPr sz="6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564126" y="4387860"/>
            <a:ext cx="3811586" cy="774571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rgbClr val="28334A"/>
                </a:solidFill>
                <a:latin typeface="BC Sans" pitchFamily="2" charset="0"/>
                <a:ea typeface="BC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564126" y="5175907"/>
            <a:ext cx="3811587" cy="369332"/>
          </a:xfrm>
        </p:spPr>
        <p:txBody>
          <a:bodyPr>
            <a:spAutoFit/>
          </a:bodyPr>
          <a:lstStyle>
            <a:lvl1pPr marL="0" indent="0">
              <a:buNone/>
              <a:defRPr sz="2000" b="1" i="0">
                <a:solidFill>
                  <a:srgbClr val="007864"/>
                </a:solidFill>
                <a:latin typeface="BC Sans" pitchFamily="2" charset="0"/>
                <a:ea typeface="BC Sans" pitchFamily="2" charset="0"/>
              </a:defRPr>
            </a:lvl1pPr>
            <a:lvl2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2pPr>
            <a:lvl3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3pPr>
            <a:lvl4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4pPr>
            <a:lvl5pPr>
              <a:defRPr b="1" i="0">
                <a:solidFill>
                  <a:srgbClr val="BCD8D9"/>
                </a:solidFill>
                <a:latin typeface="BC Sans" pitchFamily="2" charset="0"/>
                <a:ea typeface="BC Sans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678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76850" cy="6858000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370513" y="0"/>
            <a:ext cx="3668712" cy="408781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9132888" y="0"/>
            <a:ext cx="3059112" cy="408781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5370513" y="4183116"/>
            <a:ext cx="6821487" cy="267488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91917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hot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915150" y="0"/>
            <a:ext cx="5276850" cy="6858000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668712" cy="408781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3762375" y="0"/>
            <a:ext cx="3059112" cy="408781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0" y="4183116"/>
            <a:ext cx="6821487" cy="2674883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233137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397875" cy="6858000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493125" y="0"/>
            <a:ext cx="3698875" cy="4256088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8482013" y="4340225"/>
            <a:ext cx="3709987" cy="2517775"/>
          </a:xfrm>
          <a:solidFill>
            <a:srgbClr val="BCD8D9"/>
          </a:solidFill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0363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061A984-38F2-BC6C-9CCC-E18A1C0093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53084AF-C2CF-4A15-47D2-F3ED909D2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488AE-2D01-1BE3-C3AA-08BFF8BF3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>
              <a:defRPr/>
            </a:pPr>
            <a:fld id="{EE3631C2-2925-4F41-83AD-2A9A5DB9B46A}" type="datetimeFigureOut">
              <a:rPr lang="en-US"/>
              <a:pPr>
                <a:defRPr/>
              </a:pPr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C6B99-230E-E9DC-80AD-A54476B7C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B000A-CC6B-BB48-ABC5-7C5049A9B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BC Sans" pitchFamily="2" charset="0"/>
                <a:ea typeface="BC Sans" pitchFamily="2" charset="0"/>
              </a:defRPr>
            </a:lvl1pPr>
          </a:lstStyle>
          <a:p>
            <a:pPr>
              <a:defRPr/>
            </a:pPr>
            <a:fld id="{BFB44DE6-94AB-4AFD-A6D1-9BF23206254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  <p:sldLayoutId id="2147483810" r:id="rId18"/>
    <p:sldLayoutId id="2147483811" r:id="rId19"/>
    <p:sldLayoutId id="2147483812" r:id="rId20"/>
    <p:sldLayoutId id="2147483813" r:id="rId2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BC Sans" pitchFamily="2" charset="0"/>
          <a:ea typeface="BC Sans" pitchFamily="2" charset="0"/>
          <a:cs typeface="BC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taylor@selkirk.ca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jdoyle@selkirk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2">
            <a:extLst>
              <a:ext uri="{FF2B5EF4-FFF2-40B4-BE49-F238E27FC236}">
                <a16:creationId xmlns:a16="http://schemas.microsoft.com/office/drawing/2014/main" id="{F4101334-8A1B-FCFA-6DD1-9BEAA315F8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3050" y="1598613"/>
            <a:ext cx="4171950" cy="2973387"/>
          </a:xfrm>
        </p:spPr>
        <p:txBody>
          <a:bodyPr/>
          <a:lstStyle/>
          <a:p>
            <a:pPr eaLnBrk="1" hangingPunct="1"/>
            <a:r>
              <a:rPr lang="en-US" altLang="en-US" sz="5200"/>
              <a:t>Selkirk</a:t>
            </a:r>
            <a:br>
              <a:rPr lang="en-US" altLang="en-US" sz="5200"/>
            </a:br>
            <a:r>
              <a:rPr lang="en-US" altLang="en-US" sz="5200"/>
              <a:t>Technology</a:t>
            </a:r>
            <a:br>
              <a:rPr lang="en-US" altLang="en-US" sz="5200"/>
            </a:br>
            <a:r>
              <a:rPr lang="en-US" altLang="en-US" sz="5200"/>
              <a:t>Access </a:t>
            </a:r>
            <a:br>
              <a:rPr lang="en-US" altLang="en-US" sz="5200"/>
            </a:br>
            <a:r>
              <a:rPr lang="en-US" altLang="en-US" sz="5200"/>
              <a:t>Centre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7E76ED4-641D-1D2B-311C-D8C939908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2800" y="1162050"/>
            <a:ext cx="6859588" cy="5238750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2800" b="1" dirty="0">
                <a:solidFill>
                  <a:schemeClr val="tx1"/>
                </a:solidFill>
                <a:latin typeface="BC Sans"/>
                <a:cs typeface="+mn-cs"/>
              </a:rPr>
              <a:t>What’s a TAC?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>
                <a:solidFill>
                  <a:schemeClr val="tx1"/>
                </a:solidFill>
                <a:latin typeface="BC Sans"/>
                <a:cs typeface="+mn-cs"/>
              </a:rPr>
              <a:t>A specialized College R&amp;D centre that provides Canadian businesses with applied research and innovation services to: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BC Sans"/>
                <a:cs typeface="+mn-cs"/>
              </a:rPr>
              <a:t>precision prototypes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BC Sans"/>
                <a:cs typeface="+mn-cs"/>
              </a:rPr>
              <a:t>advanced manufacturing</a:t>
            </a:r>
          </a:p>
          <a:p>
            <a:pPr marL="457200" indent="-45720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tx1"/>
                </a:solidFill>
                <a:latin typeface="BC Sans"/>
                <a:cs typeface="+mn-cs"/>
              </a:rPr>
              <a:t>provide customized training on the latest equipment and emerging technologies.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CA" sz="1800" dirty="0">
              <a:solidFill>
                <a:schemeClr val="tx1"/>
              </a:solidFill>
              <a:latin typeface="BC Sans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sz="1800" dirty="0">
              <a:solidFill>
                <a:schemeClr val="tx1"/>
              </a:solidFill>
              <a:latin typeface="BC Sans"/>
              <a:cs typeface="+mn-cs"/>
            </a:endParaRPr>
          </a:p>
        </p:txBody>
      </p:sp>
      <p:sp>
        <p:nvSpPr>
          <p:cNvPr id="24580" name="Text Placeholder 4">
            <a:extLst>
              <a:ext uri="{FF2B5EF4-FFF2-40B4-BE49-F238E27FC236}">
                <a16:creationId xmlns:a16="http://schemas.microsoft.com/office/drawing/2014/main" id="{D373F733-240F-731B-DD35-11D6963368DC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5300" y="6224588"/>
            <a:ext cx="2339975" cy="314325"/>
          </a:xfrm>
        </p:spPr>
        <p:txBody>
          <a:bodyPr/>
          <a:lstStyle/>
          <a:p>
            <a:pPr eaLnBrk="1" hangingPunct="1"/>
            <a:r>
              <a:rPr lang="en-US" altLang="en-US"/>
              <a:t>www.selkirk.ca/stac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2">
            <a:extLst>
              <a:ext uri="{FF2B5EF4-FFF2-40B4-BE49-F238E27FC236}">
                <a16:creationId xmlns:a16="http://schemas.microsoft.com/office/drawing/2014/main" id="{9DD6B4D6-15F3-C78A-FFAE-B2C548D327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73050" y="1598613"/>
            <a:ext cx="4171950" cy="2973387"/>
          </a:xfrm>
        </p:spPr>
        <p:txBody>
          <a:bodyPr/>
          <a:lstStyle/>
          <a:p>
            <a:pPr eaLnBrk="1" hangingPunct="1"/>
            <a:r>
              <a:rPr lang="en-US" altLang="en-US" sz="5200"/>
              <a:t>Selkirk</a:t>
            </a:r>
            <a:br>
              <a:rPr lang="en-US" altLang="en-US" sz="5200"/>
            </a:br>
            <a:r>
              <a:rPr lang="en-US" altLang="en-US" sz="5200"/>
              <a:t>Technology</a:t>
            </a:r>
            <a:br>
              <a:rPr lang="en-US" altLang="en-US" sz="5200"/>
            </a:br>
            <a:r>
              <a:rPr lang="en-US" altLang="en-US" sz="5200"/>
              <a:t>Access </a:t>
            </a:r>
            <a:br>
              <a:rPr lang="en-US" altLang="en-US" sz="5200"/>
            </a:br>
            <a:r>
              <a:rPr lang="en-US" altLang="en-US" sz="5200"/>
              <a:t>Centre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794016F-5344-A7D8-92D4-604305621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0100" y="541338"/>
            <a:ext cx="6859588" cy="5997575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CA" sz="1800" b="1" dirty="0">
                <a:solidFill>
                  <a:schemeClr val="tx1"/>
                </a:solidFill>
                <a:latin typeface="BC Sans"/>
                <a:cs typeface="+mn-cs"/>
              </a:rPr>
              <a:t>Technology Highlights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3D printing engineering grade materials like PEEK, and Refractory Metals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3d Scanning and Reverse Engineering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High Precision Machining</a:t>
            </a:r>
            <a:b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</a:br>
            <a:endParaRPr lang="en-CA" sz="1800" dirty="0">
              <a:solidFill>
                <a:schemeClr val="tx1"/>
              </a:solidFill>
              <a:latin typeface="BC Sans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1800" b="1" dirty="0">
                <a:solidFill>
                  <a:schemeClr val="tx1"/>
                </a:solidFill>
                <a:latin typeface="BC Sans"/>
                <a:cs typeface="+mn-cs"/>
              </a:rPr>
              <a:t>Advanced Computing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Internet of Things (IoT)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Robotics and Automation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High-Performance Computing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AI, Machine Learning and Machine Vision</a:t>
            </a:r>
            <a:b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</a:br>
            <a:endParaRPr lang="en-CA" sz="1800" dirty="0">
              <a:solidFill>
                <a:schemeClr val="tx1"/>
              </a:solidFill>
              <a:latin typeface="BC Sans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CA" sz="1800" b="1" dirty="0">
                <a:solidFill>
                  <a:schemeClr val="tx1"/>
                </a:solidFill>
                <a:latin typeface="BC Sans"/>
                <a:cs typeface="+mn-cs"/>
              </a:rPr>
              <a:t>Geographic Information Systems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Drones and Remotely Piloted Aircraft Systems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LiDAR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Ground Penetrating Radar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1800" dirty="0">
                <a:solidFill>
                  <a:schemeClr val="tx1"/>
                </a:solidFill>
                <a:latin typeface="BC Sans"/>
                <a:cs typeface="+mn-cs"/>
              </a:rPr>
              <a:t>Multispectral and Hyperspectral Imaging</a:t>
            </a:r>
          </a:p>
        </p:txBody>
      </p:sp>
      <p:sp>
        <p:nvSpPr>
          <p:cNvPr id="25604" name="Text Placeholder 4">
            <a:extLst>
              <a:ext uri="{FF2B5EF4-FFF2-40B4-BE49-F238E27FC236}">
                <a16:creationId xmlns:a16="http://schemas.microsoft.com/office/drawing/2014/main" id="{DB602A71-C918-735A-9C90-856F7FEA3B3F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5300" y="6224588"/>
            <a:ext cx="2339975" cy="314325"/>
          </a:xfrm>
        </p:spPr>
        <p:txBody>
          <a:bodyPr/>
          <a:lstStyle/>
          <a:p>
            <a:pPr eaLnBrk="1" hangingPunct="1"/>
            <a:r>
              <a:rPr lang="en-US" altLang="en-US"/>
              <a:t>www.selkirk.ca/stac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Placeholder 4">
            <a:extLst>
              <a:ext uri="{FF2B5EF4-FFF2-40B4-BE49-F238E27FC236}">
                <a16:creationId xmlns:a16="http://schemas.microsoft.com/office/drawing/2014/main" id="{2A93B632-A699-21A3-A2D7-2BC2BB675894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5300" y="6224588"/>
            <a:ext cx="2339975" cy="314325"/>
          </a:xfrm>
        </p:spPr>
        <p:txBody>
          <a:bodyPr/>
          <a:lstStyle/>
          <a:p>
            <a:pPr eaLnBrk="1" hangingPunct="1"/>
            <a:r>
              <a:rPr lang="en-US" altLang="en-US"/>
              <a:t>www.selkirk.ca/stac</a:t>
            </a:r>
          </a:p>
        </p:txBody>
      </p:sp>
      <p:pic>
        <p:nvPicPr>
          <p:cNvPr id="27651" name="Picture 8">
            <a:extLst>
              <a:ext uri="{FF2B5EF4-FFF2-40B4-BE49-F238E27FC236}">
                <a16:creationId xmlns:a16="http://schemas.microsoft.com/office/drawing/2014/main" id="{896383B4-2928-1F97-6B65-78BE2B64A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71" r="9039"/>
          <a:stretch>
            <a:fillRect/>
          </a:stretch>
        </p:blipFill>
        <p:spPr bwMode="auto">
          <a:xfrm>
            <a:off x="6096000" y="217488"/>
            <a:ext cx="5943600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>
            <a:extLst>
              <a:ext uri="{FF2B5EF4-FFF2-40B4-BE49-F238E27FC236}">
                <a16:creationId xmlns:a16="http://schemas.microsoft.com/office/drawing/2014/main" id="{94F0635D-791B-7DE0-7622-FE8DF8657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3"/>
          <a:stretch>
            <a:fillRect/>
          </a:stretch>
        </p:blipFill>
        <p:spPr bwMode="auto">
          <a:xfrm>
            <a:off x="152400" y="217488"/>
            <a:ext cx="5778500" cy="632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Placeholder 4">
            <a:extLst>
              <a:ext uri="{FF2B5EF4-FFF2-40B4-BE49-F238E27FC236}">
                <a16:creationId xmlns:a16="http://schemas.microsoft.com/office/drawing/2014/main" id="{D32736D0-1079-2CBF-FE8B-78B3829A651E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5300" y="6224588"/>
            <a:ext cx="2339975" cy="314325"/>
          </a:xfrm>
        </p:spPr>
        <p:txBody>
          <a:bodyPr/>
          <a:lstStyle/>
          <a:p>
            <a:pPr eaLnBrk="1" hangingPunct="1"/>
            <a:r>
              <a:rPr lang="en-US" altLang="en-US"/>
              <a:t>www.selkirk.ca/stac</a:t>
            </a:r>
          </a:p>
        </p:txBody>
      </p:sp>
      <p:pic>
        <p:nvPicPr>
          <p:cNvPr id="29699" name="Picture 3">
            <a:extLst>
              <a:ext uri="{FF2B5EF4-FFF2-40B4-BE49-F238E27FC236}">
                <a16:creationId xmlns:a16="http://schemas.microsoft.com/office/drawing/2014/main" id="{86E7797D-6962-A28D-0B67-ED59AFFF5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9721" r="12468" b="4260"/>
          <a:stretch>
            <a:fillRect/>
          </a:stretch>
        </p:blipFill>
        <p:spPr bwMode="auto">
          <a:xfrm>
            <a:off x="7099300" y="368300"/>
            <a:ext cx="4714875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5">
            <a:extLst>
              <a:ext uri="{FF2B5EF4-FFF2-40B4-BE49-F238E27FC236}">
                <a16:creationId xmlns:a16="http://schemas.microsoft.com/office/drawing/2014/main" id="{6D261E3B-5195-E798-8BEC-B97E26A15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28875"/>
            <a:ext cx="60960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CA" altLang="en-US" b="1">
                <a:latin typeface="Aptos" panose="020B0004020202020204" pitchFamily="34" charset="0"/>
              </a:rPr>
              <a:t>Metal 3d Printer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CA" altLang="en-US" sz="2400"/>
              <a:t>Ta, W, Re (experimental), Ti, Co, Cr, Ag, Cu, Steels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CA" altLang="en-US" sz="2400"/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CA" altLang="en-US" sz="2400"/>
              <a:t>Resolution: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CA" altLang="en-US" sz="2400">
                <a:latin typeface="Aptos" panose="020B0004020202020204" pitchFamily="34" charset="0"/>
              </a:rPr>
              <a:t>approximately </a:t>
            </a:r>
            <a:r>
              <a:rPr lang="en-CA" altLang="en-US" sz="2400" b="1">
                <a:latin typeface="Aptos" panose="020B0004020202020204" pitchFamily="34" charset="0"/>
              </a:rPr>
              <a:t>60–70 µm XY laser spot size</a:t>
            </a:r>
            <a:r>
              <a:rPr lang="en-CA" altLang="en-US" sz="2400">
                <a:latin typeface="Aptos" panose="020B0004020202020204" pitchFamily="34" charset="0"/>
              </a:rPr>
              <a:t>, with </a:t>
            </a:r>
            <a:r>
              <a:rPr lang="en-CA" altLang="en-US" sz="2400" b="1">
                <a:latin typeface="Aptos" panose="020B0004020202020204" pitchFamily="34" charset="0"/>
              </a:rPr>
              <a:t>20–100 µm selectable layer thickness</a:t>
            </a:r>
            <a:endParaRPr lang="en-CA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Placeholder 4">
            <a:extLst>
              <a:ext uri="{FF2B5EF4-FFF2-40B4-BE49-F238E27FC236}">
                <a16:creationId xmlns:a16="http://schemas.microsoft.com/office/drawing/2014/main" id="{D3BA2721-A145-E5A5-6ACE-ACACD4BDDD09}"/>
              </a:ext>
            </a:extLst>
          </p:cNvPr>
          <p:cNvSpPr>
            <a:spLocks noGrp="1" noChangeArrowheads="1"/>
          </p:cNvSpPr>
          <p:nvPr>
            <p:ph type="body" sz="quarter" idx="14"/>
          </p:nvPr>
        </p:nvSpPr>
        <p:spPr>
          <a:xfrm>
            <a:off x="495300" y="6224588"/>
            <a:ext cx="2339975" cy="314325"/>
          </a:xfrm>
        </p:spPr>
        <p:txBody>
          <a:bodyPr/>
          <a:lstStyle/>
          <a:p>
            <a:pPr eaLnBrk="1" hangingPunct="1"/>
            <a:r>
              <a:rPr lang="en-US" altLang="en-US"/>
              <a:t>www.selkirk.ca/stac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3D6076-E005-C618-0873-0E242E2540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A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pic>
        <p:nvPicPr>
          <p:cNvPr id="31748" name="Picture 6">
            <a:extLst>
              <a:ext uri="{FF2B5EF4-FFF2-40B4-BE49-F238E27FC236}">
                <a16:creationId xmlns:a16="http://schemas.microsoft.com/office/drawing/2014/main" id="{4DA43E59-2705-AB3C-A76D-CDBDA3C5C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525838"/>
            <a:ext cx="4341813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8">
            <a:extLst>
              <a:ext uri="{FF2B5EF4-FFF2-40B4-BE49-F238E27FC236}">
                <a16:creationId xmlns:a16="http://schemas.microsoft.com/office/drawing/2014/main" id="{6782544D-0BC3-D108-9D7F-3EC722BF8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101600"/>
            <a:ext cx="4341813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0">
            <a:extLst>
              <a:ext uri="{FF2B5EF4-FFF2-40B4-BE49-F238E27FC236}">
                <a16:creationId xmlns:a16="http://schemas.microsoft.com/office/drawing/2014/main" id="{B9C3F65B-B0A0-BD6F-4D40-6D80BA308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475" y="3529013"/>
            <a:ext cx="4340225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2">
            <a:extLst>
              <a:ext uri="{FF2B5EF4-FFF2-40B4-BE49-F238E27FC236}">
                <a16:creationId xmlns:a16="http://schemas.microsoft.com/office/drawing/2014/main" id="{2F98ADAB-B43F-58E0-B878-34CE489DD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01600"/>
            <a:ext cx="4341813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4">
            <a:extLst>
              <a:ext uri="{FF2B5EF4-FFF2-40B4-BE49-F238E27FC236}">
                <a16:creationId xmlns:a16="http://schemas.microsoft.com/office/drawing/2014/main" id="{94B04C7A-1AF6-DFBD-6841-DB17CE393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" y="1568450"/>
            <a:ext cx="3049587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4" descr="Vivacity Technologies Secures $100,000 of NRC IRAP Funding to Support R&amp;D  Activities">
            <a:extLst>
              <a:ext uri="{FF2B5EF4-FFF2-40B4-BE49-F238E27FC236}">
                <a16:creationId xmlns:a16="http://schemas.microsoft.com/office/drawing/2014/main" id="{42BAD545-4BC9-642D-2DAE-D93038971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016000"/>
            <a:ext cx="1681163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Natural Sciences and Engineering Research Council - Wikipedia">
            <a:extLst>
              <a:ext uri="{FF2B5EF4-FFF2-40B4-BE49-F238E27FC236}">
                <a16:creationId xmlns:a16="http://schemas.microsoft.com/office/drawing/2014/main" id="{A6802A1A-443C-08B4-206E-377E65472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913" y="1016000"/>
            <a:ext cx="2154237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8">
            <a:extLst>
              <a:ext uri="{FF2B5EF4-FFF2-40B4-BE49-F238E27FC236}">
                <a16:creationId xmlns:a16="http://schemas.microsoft.com/office/drawing/2014/main" id="{200D9994-66B3-5DAE-AC83-3BB7F172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575" y="2595563"/>
            <a:ext cx="20605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9">
            <a:extLst>
              <a:ext uri="{FF2B5EF4-FFF2-40B4-BE49-F238E27FC236}">
                <a16:creationId xmlns:a16="http://schemas.microsoft.com/office/drawing/2014/main" id="{2CC86DFE-AED5-2914-721E-4F6A540AE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5191125"/>
            <a:ext cx="2060575" cy="55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2" descr="PacifiCan Visibility Guidelines: Quick Reference - Canada.ca">
            <a:extLst>
              <a:ext uri="{FF2B5EF4-FFF2-40B4-BE49-F238E27FC236}">
                <a16:creationId xmlns:a16="http://schemas.microsoft.com/office/drawing/2014/main" id="{7737AA7E-7A63-00E8-7BFC-19E60C918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11"/>
          <a:stretch>
            <a:fillRect/>
          </a:stretch>
        </p:blipFill>
        <p:spPr bwMode="auto">
          <a:xfrm>
            <a:off x="3952875" y="2493963"/>
            <a:ext cx="35337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3">
            <a:extLst>
              <a:ext uri="{FF2B5EF4-FFF2-40B4-BE49-F238E27FC236}">
                <a16:creationId xmlns:a16="http://schemas.microsoft.com/office/drawing/2014/main" id="{36FF0D44-3D3F-3088-33D7-02E960620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83000"/>
            <a:ext cx="24034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 descr="Mitacs Logo">
            <a:extLst>
              <a:ext uri="{FF2B5EF4-FFF2-40B4-BE49-F238E27FC236}">
                <a16:creationId xmlns:a16="http://schemas.microsoft.com/office/drawing/2014/main" id="{34BD7179-2F40-7158-BA1A-0395B854C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3767138"/>
            <a:ext cx="2843213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2" descr="ETSI-BC Logos › Economic Trust of the Southern Interior">
            <a:extLst>
              <a:ext uri="{FF2B5EF4-FFF2-40B4-BE49-F238E27FC236}">
                <a16:creationId xmlns:a16="http://schemas.microsoft.com/office/drawing/2014/main" id="{3A996351-1F7C-5398-782A-CEEB9292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84738"/>
            <a:ext cx="32988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7AD9FCF5-7806-201D-6FDA-B38148302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63" y="2152650"/>
            <a:ext cx="34099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2">
            <a:extLst>
              <a:ext uri="{FF2B5EF4-FFF2-40B4-BE49-F238E27FC236}">
                <a16:creationId xmlns:a16="http://schemas.microsoft.com/office/drawing/2014/main" id="{7C4247ED-ECF6-1197-A826-526CB9781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038" y="2439988"/>
            <a:ext cx="5402262" cy="275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28334A"/>
                </a:solidFill>
              </a:rPr>
              <a:t>Jason Taylor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28334A"/>
                </a:solidFill>
                <a:hlinkClick r:id="rId3"/>
              </a:rPr>
              <a:t>jtaylor@selkirk.ca</a:t>
            </a:r>
            <a:endParaRPr lang="en-US" altLang="en-US" sz="3200" b="1">
              <a:solidFill>
                <a:srgbClr val="28334A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200" b="1">
              <a:solidFill>
                <a:srgbClr val="28334A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28334A"/>
                </a:solidFill>
              </a:rPr>
              <a:t>Jonathan Doyle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200" b="1">
                <a:solidFill>
                  <a:srgbClr val="28334A"/>
                </a:solidFill>
                <a:hlinkClick r:id="rId4"/>
              </a:rPr>
              <a:t>jdoyle@selkirk.ca</a:t>
            </a:r>
            <a:endParaRPr lang="en-US" altLang="en-US" sz="3200" b="1">
              <a:solidFill>
                <a:srgbClr val="28334A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200" b="1">
              <a:solidFill>
                <a:srgbClr val="28334A"/>
              </a:solidFill>
            </a:endParaRPr>
          </a:p>
        </p:txBody>
      </p:sp>
      <p:sp>
        <p:nvSpPr>
          <p:cNvPr id="34820" name="Text Placeholder 4">
            <a:extLst>
              <a:ext uri="{FF2B5EF4-FFF2-40B4-BE49-F238E27FC236}">
                <a16:creationId xmlns:a16="http://schemas.microsoft.com/office/drawing/2014/main" id="{644757DA-4523-A3C0-5BF4-3CD83E752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6224588"/>
            <a:ext cx="23399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BC Sans" pitchFamily="2" charset="0"/>
                <a:ea typeface="BC Sans" pitchFamily="2" charset="0"/>
                <a:cs typeface="BC Sans" pitchFamily="2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600" b="1">
                <a:solidFill>
                  <a:srgbClr val="007864"/>
                </a:solidFill>
              </a:rPr>
              <a:t>www.selkirk.ca/stac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lkirk_Branded PPT Template_D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(Proof 1) 127-1019_Selkirk_Branded PPT Template_D1 (5)  -  Read-Only" id="{983AE4A1-BDF5-E943-AB86-7C1191F57316}" vid="{4776BF76-E75D-C44E-98AE-A52271F1D3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ee85eed-a379-4271-a619-bf637c10e67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98DDE69250E34BA257F1054D45BD2A" ma:contentTypeVersion="18" ma:contentTypeDescription="Create a new document." ma:contentTypeScope="" ma:versionID="f876439df94b0957aadcd79216c481f6">
  <xsd:schema xmlns:xsd="http://www.w3.org/2001/XMLSchema" xmlns:xs="http://www.w3.org/2001/XMLSchema" xmlns:p="http://schemas.microsoft.com/office/2006/metadata/properties" xmlns:ns3="aee85eed-a379-4271-a619-bf637c10e676" xmlns:ns4="546ec245-6d5f-4be6-8f4e-ecbbc67c53d2" targetNamespace="http://schemas.microsoft.com/office/2006/metadata/properties" ma:root="true" ma:fieldsID="fac92b426f7d8602c0264a9fb779c9f2" ns3:_="" ns4:_="">
    <xsd:import namespace="aee85eed-a379-4271-a619-bf637c10e676"/>
    <xsd:import namespace="546ec245-6d5f-4be6-8f4e-ecbbc67c53d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85eed-a379-4271-a619-bf637c10e6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6ec245-6d5f-4be6-8f4e-ecbbc67c53d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5D51A9-10BB-4B6F-821B-9141E3D79387}">
  <ds:schemaRefs>
    <ds:schemaRef ds:uri="http://schemas.microsoft.com/office/infopath/2007/PartnerControls"/>
    <ds:schemaRef ds:uri="546ec245-6d5f-4be6-8f4e-ecbbc67c53d2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aee85eed-a379-4271-a619-bf637c10e67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B522324-A1ED-4385-BB6C-D23A066B5C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0DF64F-DE7A-43EA-BDC0-81677114C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e85eed-a379-4271-a619-bf637c10e676"/>
    <ds:schemaRef ds:uri="546ec245-6d5f-4be6-8f4e-ecbbc67c53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Selkirk_Branded PPT Template_D1</Template>
  <TotalTime>26428</TotalTime>
  <Words>268</Words>
  <Application>Microsoft Office PowerPoint</Application>
  <PresentationFormat>Widescreen</PresentationFormat>
  <Paragraphs>50</Paragraphs>
  <Slides>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Selkirk_Branded PPT Template_D1</vt:lpstr>
      <vt:lpstr>Selkirk Technology Access  Centre</vt:lpstr>
      <vt:lpstr>Selkirk Technology Access  Centre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Selkirk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ralhashmy</dc:creator>
  <cp:lastModifiedBy>Jason Taylor</cp:lastModifiedBy>
  <cp:revision>38</cp:revision>
  <dcterms:created xsi:type="dcterms:W3CDTF">2019-02-01T23:32:08Z</dcterms:created>
  <dcterms:modified xsi:type="dcterms:W3CDTF">2026-09-20T05:40:39Z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0x0101007D98DDE69250E34BA257F1054D45BD2A</vt:lpwstr>
  </property>
  <property fmtid="{D5CDD505-2E9C-101B-9397-08002B2CF9AE}" pid="3" name="MediaServiceImageTags">
    <vt:lpwstr/>
  </property>
</Properties>
</file>