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C8_9261A3F8.xml" ContentType="application/vnd.ms-powerpoint.comments+xml"/>
  <Override PartName="/ppt/notesSlides/notesSlide3.xml" ContentType="application/vnd.openxmlformats-officedocument.presentationml.notesSlide+xml"/>
  <Override PartName="/ppt/comments/modernComment_25A0_56C466FE.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25A4_EA6616AB.xml" ContentType="application/vnd.ms-powerpoint.comments+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259E_8568AEB1.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259D_AD2CC9F7.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259C_FF55A385.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2590_E9742A44.xml" ContentType="application/vnd.ms-powerpoint.comments+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1"/>
  </p:notesMasterIdLst>
  <p:sldIdLst>
    <p:sldId id="257" r:id="rId6"/>
    <p:sldId id="456" r:id="rId7"/>
    <p:sldId id="9632" r:id="rId8"/>
    <p:sldId id="9643" r:id="rId9"/>
    <p:sldId id="9636" r:id="rId10"/>
    <p:sldId id="9640" r:id="rId11"/>
    <p:sldId id="9644" r:id="rId12"/>
    <p:sldId id="9630" r:id="rId13"/>
    <p:sldId id="9646" r:id="rId14"/>
    <p:sldId id="9629" r:id="rId15"/>
    <p:sldId id="9645" r:id="rId16"/>
    <p:sldId id="9628" r:id="rId17"/>
    <p:sldId id="9649" r:id="rId18"/>
    <p:sldId id="9616" r:id="rId19"/>
    <p:sldId id="963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5B633206-70F1-7867-8143-8DC0AAE484B8}" name="Dominick Bindl" initials="DB" userId="S::dbindl@realtafusion.com::7463da92-df94-493c-9a3f-56e4be6c9afb" providerId="AD"/>
  <p188:author id="{6EF4CD56-93F9-3694-A8F1-B42B884255A6}" name="Robb Hughes" initials="RH" userId="S::rhughes@realtafusion.com::d62df9bc-c404-46d8-ab49-40992d49e82b" providerId="AD"/>
  <p188:author id="{9C2D3F65-3C5E-21B7-C2DE-D2413DF5A51F}" name="Anthony Cooper" initials="AC" userId="S::acooper@realtafusion.com::1cfd7fa5-c5ed-4650-9ba3-79fc39d324f0" providerId="AD"/>
  <p188:author id="{F7825366-26A1-F9BA-6950-3DCAE374B4C1}" name="Joey Eickman" initials="JE" userId="S::jeickman@realtafusion.com::faf6d5f3-5fe0-48fc-8259-1557d9a972fc" providerId="AD"/>
  <p188:author id="{E4FE446C-4D1C-7F51-AE19-0CE4534AEC17}" name="Jeff Maskalunas" initials="JM" userId="S::jmaskalunas@realtafusion.com::68242750-9ce1-4ff5-bfea-01cd2db1ee63" providerId="AD"/>
  <p188:author id="{86539DB7-E298-0E32-7FF7-041479AFEAB5}" name="Dev Ashish Khaitan" initials="DK" userId="S::dakhaitan@realtafusion.com::e4768395-1171-4967-a544-65b74cebbe73" providerId="AD"/>
  <p188:author id="{F8438DBC-061C-745A-72D1-45C61DF8ECDA}" name="Craig Jacobson" initials="CJ" userId="S::cjacobson@realtafusion.com::74c4b80a-2d24-4035-a536-4d68f211e9fa" providerId="AD"/>
  <p188:author id="{C52149ED-DA4F-11A5-1CE5-000B751C3D47}" name="Joey Eickman" initials="" userId="S::JEickman@realtafusion.com::faf6d5f3-5fe0-48fc-8259-1557d9a972f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3444A"/>
    <a:srgbClr val="221F1F"/>
    <a:srgbClr val="E16E38"/>
    <a:srgbClr val="F58220"/>
    <a:srgbClr val="C1430C"/>
    <a:srgbClr val="000000"/>
    <a:srgbClr val="002060"/>
    <a:srgbClr val="00205F"/>
    <a:srgbClr val="FBCDA6"/>
    <a:srgbClr val="514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F109B4-A590-498B-B805-60EDDD441EAD}" v="31794" dt="2026-09-23T15:14:57.4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26" autoAdjust="0"/>
    <p:restoredTop sz="71686" autoAdjust="0"/>
  </p:normalViewPr>
  <p:slideViewPr>
    <p:cSldViewPr snapToGrid="0">
      <p:cViewPr varScale="1">
        <p:scale>
          <a:sx n="79" d="100"/>
          <a:sy n="79" d="100"/>
        </p:scale>
        <p:origin x="97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2" Type="http://schemas.openxmlformats.org/officeDocument/2006/relationships/oleObject" Target="Book2"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94032945874386"/>
          <c:y val="0.13447356924669326"/>
          <c:w val="0.71373456156012904"/>
          <c:h val="0.6718126312173619"/>
        </c:manualLayout>
      </c:layout>
      <c:scatterChart>
        <c:scatterStyle val="lineMarker"/>
        <c:varyColors val="0"/>
        <c:ser>
          <c:idx val="1"/>
          <c:order val="0"/>
          <c:spPr>
            <a:ln w="28575">
              <a:solidFill>
                <a:srgbClr val="E97132"/>
              </a:solidFill>
            </a:ln>
          </c:spPr>
          <c:marker>
            <c:symbol val="circle"/>
            <c:size val="13"/>
            <c:spPr>
              <a:noFill/>
              <a:ln w="53975">
                <a:solidFill>
                  <a:srgbClr val="FFC000"/>
                </a:solidFill>
              </a:ln>
            </c:spPr>
          </c:marker>
          <c:dPt>
            <c:idx val="0"/>
            <c:marker>
              <c:spPr>
                <a:noFill/>
                <a:ln w="53975">
                  <a:solidFill>
                    <a:srgbClr val="F58220">
                      <a:lumMod val="20000"/>
                      <a:lumOff val="80000"/>
                    </a:srgbClr>
                  </a:solidFill>
                </a:ln>
              </c:spPr>
            </c:marker>
            <c:bubble3D val="0"/>
            <c:spPr>
              <a:ln w="28575">
                <a:solidFill>
                  <a:srgbClr val="F58220">
                    <a:lumMod val="20000"/>
                    <a:lumOff val="80000"/>
                  </a:srgbClr>
                </a:solidFill>
              </a:ln>
            </c:spPr>
            <c:extLst>
              <c:ext xmlns:c16="http://schemas.microsoft.com/office/drawing/2014/chart" uri="{C3380CC4-5D6E-409C-BE32-E72D297353CC}">
                <c16:uniqueId val="{00000001-9503-4A81-8987-0F6C165460C3}"/>
              </c:ext>
            </c:extLst>
          </c:dPt>
          <c:dPt>
            <c:idx val="1"/>
            <c:marker>
              <c:spPr>
                <a:noFill/>
                <a:ln w="53975">
                  <a:solidFill>
                    <a:srgbClr val="F58220">
                      <a:lumMod val="40000"/>
                      <a:lumOff val="60000"/>
                    </a:srgbClr>
                  </a:solidFill>
                </a:ln>
              </c:spPr>
            </c:marker>
            <c:bubble3D val="0"/>
            <c:extLst>
              <c:ext xmlns:c16="http://schemas.microsoft.com/office/drawing/2014/chart" uri="{C3380CC4-5D6E-409C-BE32-E72D297353CC}">
                <c16:uniqueId val="{00000002-9503-4A81-8987-0F6C165460C3}"/>
              </c:ext>
            </c:extLst>
          </c:dPt>
          <c:dPt>
            <c:idx val="2"/>
            <c:marker>
              <c:spPr>
                <a:noFill/>
                <a:ln w="53975">
                  <a:solidFill>
                    <a:srgbClr val="F58220">
                      <a:lumMod val="60000"/>
                      <a:lumOff val="40000"/>
                    </a:srgbClr>
                  </a:solidFill>
                </a:ln>
              </c:spPr>
            </c:marker>
            <c:bubble3D val="0"/>
            <c:extLst>
              <c:ext xmlns:c16="http://schemas.microsoft.com/office/drawing/2014/chart" uri="{C3380CC4-5D6E-409C-BE32-E72D297353CC}">
                <c16:uniqueId val="{00000003-9503-4A81-8987-0F6C165460C3}"/>
              </c:ext>
            </c:extLst>
          </c:dPt>
          <c:dPt>
            <c:idx val="3"/>
            <c:marker>
              <c:spPr>
                <a:noFill/>
                <a:ln w="53975">
                  <a:solidFill>
                    <a:srgbClr val="F58220">
                      <a:lumMod val="75000"/>
                    </a:srgbClr>
                  </a:solidFill>
                </a:ln>
              </c:spPr>
            </c:marker>
            <c:bubble3D val="0"/>
            <c:extLst>
              <c:ext xmlns:c16="http://schemas.microsoft.com/office/drawing/2014/chart" uri="{C3380CC4-5D6E-409C-BE32-E72D297353CC}">
                <c16:uniqueId val="{00000004-9503-4A81-8987-0F6C165460C3}"/>
              </c:ext>
            </c:extLst>
          </c:dPt>
          <c:dPt>
            <c:idx val="4"/>
            <c:marker>
              <c:spPr>
                <a:noFill/>
                <a:ln w="53975">
                  <a:solidFill>
                    <a:srgbClr val="F15A22">
                      <a:lumMod val="75000"/>
                    </a:srgbClr>
                  </a:solidFill>
                </a:ln>
              </c:spPr>
            </c:marker>
            <c:bubble3D val="0"/>
            <c:extLst>
              <c:ext xmlns:c16="http://schemas.microsoft.com/office/drawing/2014/chart" uri="{C3380CC4-5D6E-409C-BE32-E72D297353CC}">
                <c16:uniqueId val="{00000005-9503-4A81-8987-0F6C165460C3}"/>
              </c:ext>
            </c:extLst>
          </c:dPt>
          <c:xVal>
            <c:numRef>
              <c:f>Sheet1!$B$1:$B$5</c:f>
              <c:numCache>
                <c:formatCode>General</c:formatCode>
                <c:ptCount val="5"/>
                <c:pt idx="0">
                  <c:v>2024</c:v>
                </c:pt>
                <c:pt idx="1">
                  <c:v>2029</c:v>
                </c:pt>
                <c:pt idx="2">
                  <c:v>2031</c:v>
                </c:pt>
                <c:pt idx="3">
                  <c:v>2034</c:v>
                </c:pt>
                <c:pt idx="4">
                  <c:v>2034</c:v>
                </c:pt>
              </c:numCache>
            </c:numRef>
          </c:xVal>
          <c:yVal>
            <c:numRef>
              <c:f>Sheet1!$D$1:$D$5</c:f>
              <c:numCache>
                <c:formatCode>General</c:formatCode>
                <c:ptCount val="5"/>
                <c:pt idx="0">
                  <c:v>1</c:v>
                </c:pt>
                <c:pt idx="1">
                  <c:v>9</c:v>
                </c:pt>
                <c:pt idx="2">
                  <c:v>20</c:v>
                </c:pt>
                <c:pt idx="3">
                  <c:v>70</c:v>
                </c:pt>
                <c:pt idx="4">
                  <c:v>70</c:v>
                </c:pt>
              </c:numCache>
            </c:numRef>
          </c:yVal>
          <c:smooth val="0"/>
          <c:extLst>
            <c:ext xmlns:c16="http://schemas.microsoft.com/office/drawing/2014/chart" uri="{C3380CC4-5D6E-409C-BE32-E72D297353CC}">
              <c16:uniqueId val="{00000006-9503-4A81-8987-0F6C165460C3}"/>
            </c:ext>
          </c:extLst>
        </c:ser>
        <c:dLbls>
          <c:showLegendKey val="0"/>
          <c:showVal val="0"/>
          <c:showCatName val="0"/>
          <c:showSerName val="0"/>
          <c:showPercent val="0"/>
          <c:showBubbleSize val="0"/>
        </c:dLbls>
        <c:axId val="814789759"/>
        <c:axId val="814786623"/>
      </c:scatterChart>
      <c:valAx>
        <c:axId val="814789759"/>
        <c:scaling>
          <c:orientation val="minMax"/>
          <c:max val="2035"/>
          <c:min val="2023"/>
        </c:scaling>
        <c:delete val="0"/>
        <c:axPos val="b"/>
        <c:title>
          <c:tx>
            <c:rich>
              <a:bodyPr rot="0" spcFirstLastPara="1" vertOverflow="ellipsis" vert="horz" wrap="square" anchor="ctr" anchorCtr="1"/>
              <a:lstStyle/>
              <a:p>
                <a:pPr>
                  <a:defRPr sz="2400" b="1" i="0" u="none" strike="noStrike" kern="1200" baseline="0">
                    <a:solidFill>
                      <a:schemeClr val="bg1"/>
                    </a:solidFill>
                    <a:latin typeface="Biome" panose="020B0503030204020804" pitchFamily="34" charset="0"/>
                    <a:ea typeface="+mn-ea"/>
                    <a:cs typeface="Biome" panose="020B0503030204020804" pitchFamily="34" charset="0"/>
                  </a:defRPr>
                </a:pPr>
                <a:r>
                  <a:rPr lang="en-US" sz="2400">
                    <a:solidFill>
                      <a:schemeClr val="bg1"/>
                    </a:solidFill>
                    <a:latin typeface="Biome" panose="020B0503030204020804" pitchFamily="34" charset="0"/>
                    <a:cs typeface="Biome" panose="020B0503030204020804" pitchFamily="34" charset="0"/>
                  </a:rPr>
                  <a:t>Timeline</a:t>
                </a:r>
              </a:p>
            </c:rich>
          </c:tx>
          <c:layout>
            <c:manualLayout>
              <c:xMode val="edge"/>
              <c:yMode val="edge"/>
              <c:x val="0.48651091859467921"/>
              <c:y val="0.89140395736509215"/>
            </c:manualLayout>
          </c:layout>
          <c:overlay val="0"/>
          <c:spPr>
            <a:noFill/>
            <a:ln>
              <a:noFill/>
            </a:ln>
            <a:effectLst/>
          </c:spPr>
        </c:title>
        <c:numFmt formatCode="General" sourceLinked="1"/>
        <c:majorTickMark val="in"/>
        <c:minorTickMark val="in"/>
        <c:tickLblPos val="nextTo"/>
        <c:spPr>
          <a:noFill/>
          <a:ln w="25400" cap="flat" cmpd="sng" algn="ctr">
            <a:solidFill>
              <a:srgbClr val="FFFFFF"/>
            </a:solidFill>
            <a:round/>
          </a:ln>
          <a:effectLst/>
        </c:spPr>
        <c:txPr>
          <a:bodyPr rot="-6000000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en-US"/>
          </a:p>
        </c:txPr>
        <c:crossAx val="814786623"/>
        <c:crossesAt val="0.1"/>
        <c:crossBetween val="midCat"/>
        <c:majorUnit val="3"/>
        <c:minorUnit val="0.5"/>
      </c:valAx>
      <c:valAx>
        <c:axId val="814786623"/>
        <c:scaling>
          <c:logBase val="10"/>
          <c:orientation val="minMax"/>
          <c:min val="0.1"/>
        </c:scaling>
        <c:delete val="0"/>
        <c:axPos val="l"/>
        <c:title>
          <c:tx>
            <c:rich>
              <a:bodyPr rot="-5400000" spcFirstLastPara="1" vertOverflow="ellipsis" vert="horz" wrap="square" anchor="ctr" anchorCtr="1"/>
              <a:lstStyle/>
              <a:p>
                <a:pPr>
                  <a:defRPr sz="2400" b="1" i="0" u="none" strike="noStrike" kern="1200" baseline="0">
                    <a:solidFill>
                      <a:schemeClr val="bg1"/>
                    </a:solidFill>
                    <a:latin typeface="Biome" panose="020B0503030204020804" pitchFamily="34" charset="0"/>
                    <a:ea typeface="+mn-ea"/>
                    <a:cs typeface="Biome" panose="020B0503030204020804" pitchFamily="34" charset="0"/>
                  </a:defRPr>
                </a:pPr>
                <a:r>
                  <a:rPr lang="en-US" sz="2400" b="1">
                    <a:solidFill>
                      <a:schemeClr val="bg1"/>
                    </a:solidFill>
                    <a:latin typeface="Biome" panose="020B0503030204020804" pitchFamily="34" charset="0"/>
                    <a:cs typeface="Biome" panose="020B0503030204020804" pitchFamily="34" charset="0"/>
                  </a:rPr>
                  <a:t>NBI Power [MW]</a:t>
                </a:r>
              </a:p>
            </c:rich>
          </c:tx>
          <c:layout>
            <c:manualLayout>
              <c:xMode val="edge"/>
              <c:yMode val="edge"/>
              <c:x val="5.8630006813414473E-2"/>
              <c:y val="0.19342520892047985"/>
            </c:manualLayout>
          </c:layout>
          <c:overlay val="0"/>
          <c:spPr>
            <a:noFill/>
            <a:ln>
              <a:noFill/>
            </a:ln>
            <a:effectLst/>
          </c:spPr>
        </c:title>
        <c:numFmt formatCode="General" sourceLinked="0"/>
        <c:majorTickMark val="in"/>
        <c:minorTickMark val="in"/>
        <c:tickLblPos val="nextTo"/>
        <c:spPr>
          <a:noFill/>
          <a:ln w="25400" cap="flat" cmpd="sng" algn="ctr">
            <a:solidFill>
              <a:srgbClr val="FFFFFF"/>
            </a:solidFill>
            <a:round/>
          </a:ln>
          <a:effectLst/>
        </c:spPr>
        <c:txPr>
          <a:bodyPr rot="-60000000" spcFirstLastPara="1" vertOverflow="ellipsis" vert="horz" wrap="square" anchor="ctr" anchorCtr="1"/>
          <a:lstStyle/>
          <a:p>
            <a:pPr>
              <a:defRPr sz="2000" b="1" i="0" u="none" strike="noStrike" kern="1200" baseline="0">
                <a:solidFill>
                  <a:schemeClr val="bg1"/>
                </a:solidFill>
                <a:latin typeface="+mn-lt"/>
                <a:ea typeface="+mn-ea"/>
                <a:cs typeface="+mn-cs"/>
              </a:defRPr>
            </a:pPr>
            <a:endParaRPr lang="en-US"/>
          </a:p>
        </c:txPr>
        <c:crossAx val="814789759"/>
        <c:crosses val="autoZero"/>
        <c:crossBetween val="midCat"/>
        <c:dispUnits>
          <c:custUnit val="1"/>
        </c:dispUnits>
      </c:valAx>
      <c:spPr>
        <a:noFill/>
        <a:ln w="25400">
          <a:solidFill>
            <a:srgbClr val="FFFFFF"/>
          </a:solidFill>
        </a:ln>
        <a:effectLst/>
      </c:spPr>
    </c:plotArea>
    <c:plotVisOnly val="1"/>
    <c:dispBlanksAs val="gap"/>
    <c:showDLblsOverMax val="0"/>
    <c:extLst/>
  </c:chart>
  <c:txPr>
    <a:bodyPr/>
    <a:lstStyle/>
    <a:p>
      <a:pPr>
        <a:defRPr/>
      </a:pPr>
      <a:endParaRPr lang="en-US"/>
    </a:p>
  </c:txPr>
  <c:externalData r:id="rId2">
    <c:autoUpdate val="0"/>
  </c:externalData>
</c:chartSpace>
</file>

<file path=ppt/comments/modernComment_1C8_9261A3F8.xml><?xml version="1.0" encoding="utf-8"?>
<p188:cmLst xmlns:a="http://schemas.openxmlformats.org/drawingml/2006/main" xmlns:r="http://schemas.openxmlformats.org/officeDocument/2006/relationships" xmlns:p188="http://schemas.microsoft.com/office/powerpoint/2018/8/main">
  <p188:cm id="{0FB9087B-530F-42E5-BADF-178B81E81C75}" authorId="{F8438DBC-061C-745A-72D1-45C61DF8ECDA}" status="resolved" created="2026-09-09T15:45:18.285" complete="100000">
    <pc:sldMkLst xmlns:pc="http://schemas.microsoft.com/office/powerpoint/2013/main/command">
      <pc:docMk/>
      <pc:sldMk cId="2455872504" sldId="456"/>
    </pc:sldMkLst>
    <p188:txBody>
      <a:bodyPr/>
      <a:lstStyle/>
      <a:p>
        <a:r>
          <a:rPr lang="en-US"/>
          <a:t>For a 17 minute talk you may not need a contents slide.  See Maria’s slides: https://realtafusion.sharepoint.com/:b:/r/sites/GeneralCompany/Shared%20Documents/Brownbag%20Realtalks/HowTo%20PresentData_Stefaniak.pdf?d=w38c9af0b30b6447094edb142104a7ffc&amp;csf=1&amp;web=1&amp;e=wI6mj5 </a:t>
        </a:r>
      </a:p>
    </p188:txBody>
  </p188:cm>
</p188:cmLst>
</file>

<file path=ppt/comments/modernComment_25A0_56C466FE.xml><?xml version="1.0" encoding="utf-8"?>
<p188:cmLst xmlns:a="http://schemas.openxmlformats.org/drawingml/2006/main" xmlns:r="http://schemas.openxmlformats.org/officeDocument/2006/relationships" xmlns:p188="http://schemas.microsoft.com/office/powerpoint/2018/8/main">
  <p188:cm id="{190077FC-FBF5-4777-89E2-C2F227C6033C}" authorId="{F8438DBC-061C-745A-72D1-45C61DF8ECDA}" status="resolved" created="2026-09-09T13:49:55.536" complete="100000">
    <ac:txMkLst xmlns:ac="http://schemas.microsoft.com/office/drawing/2013/main/command">
      <pc:docMk xmlns:pc="http://schemas.microsoft.com/office/powerpoint/2013/main/command"/>
      <pc:sldMk xmlns:pc="http://schemas.microsoft.com/office/powerpoint/2013/main/command" cId="1455711998" sldId="9632"/>
      <ac:spMk id="5" creationId="{58B34E89-69EE-B7E6-6C1B-AFBE606D60EA}"/>
      <ac:txMk cp="140" len="5">
        <ac:context len="148" hash="1399276793"/>
      </ac:txMk>
    </ac:txMkLst>
    <p188:pos x="4441570" y="1184179"/>
    <p188:replyLst>
      <p188:reply id="{65F3BBDF-976E-4A03-B458-38685A3A2DD8}" authorId="{9C2D3F65-3C5E-21B7-C2DE-D2413DF5A51F}" created="2026-09-09T15:42:59.402">
        <p188:txBody>
          <a:bodyPr/>
          <a:lstStyle/>
          <a:p>
            <a:r>
              <a:rPr lang="en-US"/>
              <a:t>WHAM has a simple mirror... not a tandem.</a:t>
            </a:r>
          </a:p>
        </p188:txBody>
      </p188:reply>
      <p188:reply id="{F0BB4C1B-CEA2-4131-8F4A-DF2073288606}" authorId="{F8438DBC-061C-745A-72D1-45C61DF8ECDA}" created="2026-09-09T15:56:45.143">
        <p188:txBody>
          <a:bodyPr/>
          <a:lstStyle/>
          <a:p>
            <a:r>
              <a:rPr lang="en-US"/>
              <a:t>Our goal is development of the axisymmetric tandem mirror.  WHAM is one step toward that.  Suggest having one slide introducing Realta as a company and discussing our overall roadmap (WHAM, Hammir-DD, Hammir-DT).  Then you have framed things well and can show how NBI fits in to this road map.  </a:t>
            </a:r>
          </a:p>
        </p188:txBody>
      </p188:reply>
      <p188:reply id="{510A94E1-3577-4A2E-BAA6-F9B54A0DD0C6}" authorId="{9C2D3F65-3C5E-21B7-C2DE-D2413DF5A51F}" created="2026-09-09T16:16:25.045">
        <p188:txBody>
          <a:bodyPr/>
          <a:lstStyle/>
          <a:p>
            <a:r>
              <a:rPr lang="en-US"/>
              <a:t>This is a good point! I have rephrased the slide to try and reflect what our end goal is more clearly.
 My current structure is first to have one slide which introduces who we are and what our current status is then having one slide showing our road map. After that I explain how NBI fits within this road map. This seems to fit within what you are requesting, how else should I restructure this?
FYI, Dominick will present who our company is in another presentation</a:t>
            </a:r>
          </a:p>
        </p188:txBody>
      </p188:reply>
    </p188:replyLst>
    <p188:txBody>
      <a:bodyPr/>
      <a:lstStyle/>
      <a:p>
        <a:r>
          <a:rPr lang="en-US"/>
          <a:t>Axisymmetric Tandem Mirror</a:t>
        </a:r>
      </a:p>
    </p188:txBody>
  </p188:cm>
  <p188:cm id="{975471FB-7BDD-4605-9353-648B8D77087D}" authorId="{F8438DBC-061C-745A-72D1-45C61DF8ECDA}" status="resolved" created="2026-09-09T13:50:05.545" complete="100000">
    <ac:txMkLst xmlns:ac="http://schemas.microsoft.com/office/drawing/2013/main/command">
      <pc:docMk xmlns:pc="http://schemas.microsoft.com/office/powerpoint/2013/main/command"/>
      <pc:sldMk xmlns:pc="http://schemas.microsoft.com/office/powerpoint/2013/main/command" cId="1455711998" sldId="9632"/>
      <ac:spMk id="5" creationId="{58B34E89-69EE-B7E6-6C1B-AFBE606D60EA}"/>
      <ac:txMk cp="147">
        <ac:context len="148" hash="1399276793"/>
      </ac:txMk>
    </ac:txMkLst>
    <p188:pos x="3886765" y="2715029"/>
    <p188:txBody>
      <a:bodyPr/>
      <a:lstStyle/>
      <a:p>
        <a:r>
          <a:rPr lang="en-US"/>
          <a:t>UW-Madison</a:t>
        </a:r>
      </a:p>
    </p188:txBody>
  </p188:cm>
  <p188:cm id="{66DAF896-08E2-418B-B05F-56088755D5C2}" authorId="{F8438DBC-061C-745A-72D1-45C61DF8ECDA}" status="resolved" created="2026-09-09T13:50:31.595" complete="100000">
    <ac:txMkLst xmlns:ac="http://schemas.microsoft.com/office/drawing/2013/main/command">
      <pc:docMk xmlns:pc="http://schemas.microsoft.com/office/powerpoint/2013/main/command"/>
      <pc:sldMk xmlns:pc="http://schemas.microsoft.com/office/powerpoint/2013/main/command" cId="1455711998" sldId="9632"/>
      <ac:spMk id="5" creationId="{58B34E89-69EE-B7E6-6C1B-AFBE606D60EA}"/>
      <ac:txMk cp="147">
        <ac:context len="148" hash="1399276793"/>
      </ac:txMk>
    </ac:txMkLst>
    <p188:pos x="5088842" y="3105447"/>
    <p188:replyLst>
      <p188:reply id="{EE816AB9-13C4-408E-8A9B-9A9710914EF0}" authorId="{9C2D3F65-3C5E-21B7-C2DE-D2413DF5A51F}" created="2026-09-09T13:57:22.770">
        <p188:txBody>
          <a:bodyPr/>
          <a:lstStyle/>
          <a:p>
            <a:r>
              <a:rPr lang="en-US"/>
              <a:t>I introduce and define in my notes.</a:t>
            </a:r>
          </a:p>
        </p188:txBody>
      </p188:reply>
      <p188:reply id="{2A1CF654-928D-48AC-865A-ADC57EFCF9EF}" authorId="{9C2D3F65-3C5E-21B7-C2DE-D2413DF5A51F}" created="2026-09-09T13:57:43.880">
        <p188:txBody>
          <a:bodyPr/>
          <a:lstStyle/>
          <a:p>
            <a:r>
              <a:rPr lang="en-US"/>
              <a:t>In other words, I will be speaking the introduction and definition</a:t>
            </a:r>
          </a:p>
        </p188:txBody>
      </p188:reply>
      <p188:reply id="{2B3E5ADF-BB76-4234-83FD-6373D5CCBE84}" authorId="{9C2D3F65-3C5E-21B7-C2DE-D2413DF5A51F}" created="2026-09-09T13:58:20.116">
        <p188:txBody>
          <a:bodyPr/>
          <a:lstStyle/>
          <a:p>
            <a:r>
              <a:rPr lang="en-US"/>
              <a:t>please like this comment if you think that resolved your concern.</a:t>
            </a:r>
          </a:p>
        </p188:txBody>
      </p188:reply>
    </p188:replyLst>
    <p188:txBody>
      <a:bodyPr/>
      <a:lstStyle/>
      <a:p>
        <a:r>
          <a:rPr lang="en-US"/>
          <a:t>Introduce and define</a:t>
        </a:r>
      </a:p>
    </p188:txBody>
  </p188:cm>
</p188:cmLst>
</file>

<file path=ppt/comments/modernComment_25A4_EA6616AB.xml><?xml version="1.0" encoding="utf-8"?>
<p188:cmLst xmlns:a="http://schemas.openxmlformats.org/drawingml/2006/main" xmlns:r="http://schemas.openxmlformats.org/officeDocument/2006/relationships" xmlns:p188="http://schemas.microsoft.com/office/powerpoint/2018/8/main">
  <p188:cm id="{24758176-26AC-400E-8413-0C5AEAB2AFAF}" authorId="{F8438DBC-061C-745A-72D1-45C61DF8ECDA}" status="resolved" created="2026-09-09T13:51:22.596" complete="100000">
    <pc:sldMkLst xmlns:pc="http://schemas.microsoft.com/office/powerpoint/2013/main/command">
      <pc:docMk/>
      <pc:sldMk cId="1886543149" sldId="457"/>
    </pc:sldMkLst>
    <p188:replyLst>
      <p188:reply id="{713FFE37-5196-4E98-A8A9-E6FE0181535C}" authorId="{9C2D3F65-3C5E-21B7-C2DE-D2413DF5A51F}" created="2026-09-09T14:02:24.142">
        <p188:txBody>
          <a:bodyPr/>
          <a:lstStyle/>
          <a:p>
            <a:r>
              <a:rPr lang="en-US"/>
              <a:t>I'd defer to [@Dominick Bindl]</a:t>
            </a:r>
          </a:p>
        </p188:txBody>
      </p188:reply>
      <p188:reply id="{219B0F47-7FA6-4FC4-B40B-C71FC9C9B320}" authorId="{5B633206-70F1-7867-8143-8DC0AAE484B8}" created="2026-09-09T20:00:31.603">
        <p188:txBody>
          <a:bodyPr/>
          <a:lstStyle/>
          <a:p>
            <a:r>
              <a:rPr lang="en-US"/>
              <a:t>Good catch. Please remove dates. You can leave an arbitrary ‘time’ axis though.</a:t>
            </a:r>
          </a:p>
        </p188:txBody>
      </p188:reply>
      <p188:reply id="{3763E27E-957F-4783-9280-D7A575AE16D6}" authorId="{9C2D3F65-3C5E-21B7-C2DE-D2413DF5A51F}" created="2026-09-09T21:06:29.183">
        <p188:txBody>
          <a:bodyPr/>
          <a:lstStyle/>
          <a:p>
            <a:r>
              <a:rPr lang="en-US"/>
              <a:t>Took out the Timeline axis, fixed the font, adjusted the dotted line to fit closer to reality and removed Hammir-EP from the roadmap.</a:t>
            </a:r>
          </a:p>
        </p188:txBody>
      </p188:reply>
    </p188:replyLst>
    <p188:txBody>
      <a:bodyPr/>
      <a:lstStyle/>
      <a:p>
        <a:r>
          <a:rPr lang="en-US"/>
          <a:t>Are we comfortable sharing these dates publicly?</a:t>
        </a:r>
      </a:p>
    </p188:txBody>
  </p188:cm>
  <p188:cm id="{1AC7CBE2-F17F-4313-9272-149A8C178165}" authorId="{F8438DBC-061C-745A-72D1-45C61DF8ECDA}" status="resolved" created="2026-09-09T15:39:43.310">
    <pc:sldMkLst xmlns:pc="http://schemas.microsoft.com/office/powerpoint/2013/main/command">
      <pc:docMk/>
      <pc:sldMk cId="1886543149" sldId="457"/>
    </pc:sldMkLst>
    <p188:txBody>
      <a:bodyPr/>
      <a:lstStyle/>
      <a:p>
        <a:r>
          <a:rPr lang="en-US"/>
          <a:t>Slides 4 to 8 all have titles starting with “Realta’s NBI Roadmap”
Instead, create titles appropriate for each slide.
For here, suggest “Realta’s NBI Roadmap”</a:t>
        </a:r>
      </a:p>
    </p188:txBody>
  </p188:cm>
  <p188:cm id="{69D60D38-883B-4189-9E2D-D99F77EE5228}" authorId="{F8438DBC-061C-745A-72D1-45C61DF8ECDA}" status="resolved" created="2026-09-09T15:46:58.814">
    <pc:sldMkLst xmlns:pc="http://schemas.microsoft.com/office/powerpoint/2013/main/command">
      <pc:docMk/>
      <pc:sldMk cId="1886543149" sldId="457"/>
    </pc:sldMkLst>
    <p188:replyLst>
      <p188:reply id="{8D520D37-47F4-4744-AC2E-6B86522F19D2}" authorId="{9C2D3F65-3C5E-21B7-C2DE-D2413DF5A51F}" created="2026-09-09T16:19:00.952">
        <p188:txBody>
          <a:bodyPr/>
          <a:lstStyle/>
          <a:p>
            <a:r>
              <a:rPr lang="en-US"/>
              <a:t>I will try to get another figure to represent this timeline. Thank you for the comment</a:t>
            </a:r>
          </a:p>
        </p188:txBody>
      </p188:reply>
    </p188:replyLst>
    <p188:txBody>
      <a:bodyPr/>
      <a:lstStyle/>
      <a:p>
        <a:r>
          <a:rPr lang="en-US"/>
          <a:t>Ensure proper formatting of device names throughout:
1. WHAM
2. NARSIL
3. Hammir-DD
4. Hammir-DT
Hammir-EP is not on our public-facing roadmap</a:t>
        </a:r>
      </a:p>
    </p188:txBody>
  </p188:cm>
  <p188:cm id="{1881764A-8103-4225-B403-049D68BDDCEF}" authorId="{F8438DBC-061C-745A-72D1-45C61DF8ECDA}" status="resolved" created="2026-09-09T15:49:43.952" complete="100000">
    <pc:sldMkLst xmlns:pc="http://schemas.microsoft.com/office/powerpoint/2013/main/command">
      <pc:docMk/>
      <pc:sldMk cId="1886543149" sldId="457"/>
    </pc:sldMkLst>
    <p188:replyLst>
      <p188:reply id="{BF56439E-6B14-4F58-88E9-DBDD56072DDA}" authorId="{9C2D3F65-3C5E-21B7-C2DE-D2413DF5A51F}" created="2026-09-09T16:20:28.639">
        <p188:txBody>
          <a:bodyPr/>
          <a:lstStyle/>
          <a:p>
            <a:r>
              <a:rPr lang="en-US"/>
              <a:t>I agree the visual clutter is too much! This figure should be revised. It is tough to alter because I copied and pasted this from another slide deck. I can work on producing another figure which is more appropriately public facing. </a:t>
            </a:r>
          </a:p>
        </p188:txBody>
      </p188:reply>
      <p188:reply id="{187972E1-D9FC-4462-AA00-5C5ECC18FF0D}" authorId="{9C2D3F65-3C5E-21B7-C2DE-D2413DF5A51F}" created="2026-09-09T21:08:31.840">
        <p188:txBody>
          <a:bodyPr/>
          <a:lstStyle/>
          <a:p>
            <a:r>
              <a:rPr lang="en-US"/>
              <a:t>Figured it out, changed title to just NARSIL and adjusted this slides color wheel a bit</a:t>
            </a:r>
          </a:p>
        </p188:txBody>
      </p188:reply>
    </p188:replyLst>
    <p188:txBody>
      <a:bodyPr/>
      <a:lstStyle/>
      <a:p>
        <a:r>
          <a:rPr lang="en-US"/>
          <a:t>Too much visual clutter on chart.  See Maria’s slides 27 and 28
Purple text on blue is not legible
Here NARSIL is first called an N-NBI Test Stand, suggest instead using just NARSIL
https://realtafusion.sharepoint.com/:b:/r/sites/GeneralCompany/Shared%20Documents/Brownbag%20Realtalks/HowTo%20PresentData_Stefaniak.pdf?d=w38c9af0b30b6447094edb142104a7ffc&amp;csf=1&amp;web=1&amp;e=xbbRsa</a:t>
        </a:r>
      </a:p>
    </p188:txBody>
  </p188:cm>
  <p188:cm id="{5198C986-D935-4F51-B6FC-5DC1A505E3E0}" authorId="{5B633206-70F1-7867-8143-8DC0AAE484B8}" created="2026-09-09T20:01:06.367">
    <pc:sldMkLst xmlns:pc="http://schemas.microsoft.com/office/powerpoint/2013/main/command">
      <pc:docMk/>
      <pc:sldMk cId="1886543149" sldId="457"/>
    </pc:sldMkLst>
    <p188:txBody>
      <a:bodyPr/>
      <a:lstStyle/>
      <a:p>
        <a:r>
          <a:rPr lang="en-US"/>
          <a:t>For clarity, consider titling th y axis ‘Total NBI Power’ to avoid confusion re: per beamline or per endcell</a:t>
        </a:r>
      </a:p>
    </p188:txBody>
  </p188:cm>
</p188:cmLst>
</file>

<file path=ppt/comments/modernComment_259C_FF55A385.xml><?xml version="1.0" encoding="utf-8"?>
<p188:cmLst xmlns:a="http://schemas.openxmlformats.org/drawingml/2006/main" xmlns:r="http://schemas.openxmlformats.org/officeDocument/2006/relationships" xmlns:p188="http://schemas.microsoft.com/office/powerpoint/2018/8/main">
  <p188:cm id="{2A5C53F2-D7E7-4468-B5CA-A90882AB13DF}" authorId="{F8438DBC-061C-745A-72D1-45C61DF8ECDA}" status="resolved" created="2026-09-09T15:15:14.871" complete="100000">
    <ac:txMkLst xmlns:ac="http://schemas.microsoft.com/office/drawing/2013/main/command">
      <pc:docMk xmlns:pc="http://schemas.microsoft.com/office/powerpoint/2013/main/command"/>
      <pc:sldMk xmlns:pc="http://schemas.microsoft.com/office/powerpoint/2013/main/command" cId="4283802501" sldId="9628"/>
      <ac:spMk id="2" creationId="{612A1837-7A60-6B26-DC12-69AFB853286D}"/>
      <ac:txMk cp="1" len="6">
        <ac:context len="42" hash="2108776144"/>
      </ac:txMk>
    </ac:txMkLst>
    <p188:pos x="8757692" y="231238"/>
    <p188:txBody>
      <a:bodyPr/>
      <a:lstStyle/>
      <a:p>
        <a:r>
          <a:rPr lang="en-US"/>
          <a:t>“Hammir-DD” is the correct way to write this.</a:t>
        </a:r>
      </a:p>
    </p188:txBody>
  </p188:cm>
  <p188:cm id="{DD31EEAB-B7ED-4C39-9875-B0C94F9128EE}" authorId="{F8438DBC-061C-745A-72D1-45C61DF8ECDA}" status="resolved" created="2026-09-09T16:44:27.668" complete="100000">
    <pc:sldMkLst xmlns:pc="http://schemas.microsoft.com/office/powerpoint/2013/main/command">
      <pc:docMk/>
      <pc:sldMk cId="4283802501" sldId="9628"/>
    </pc:sldMkLst>
    <p188:txBody>
      <a:bodyPr/>
      <a:lstStyle/>
      <a:p>
        <a:r>
          <a:rPr lang="en-US"/>
          <a:t>This slide should come after NARSIL slide.  Suggested take-home message for title:
Hammir-DD is Realta’s next axisymmetric tandem mirror</a:t>
        </a:r>
      </a:p>
    </p188:txBody>
  </p188:cm>
  <p188:cm id="{4141CBB1-AC3E-48C5-92D0-9875430EC8E6}" authorId="{5B633206-70F1-7867-8143-8DC0AAE484B8}" status="resolved" created="2026-09-09T20:06:13.706" complete="100000">
    <pc:sldMkLst xmlns:pc="http://schemas.microsoft.com/office/powerpoint/2013/main/command">
      <pc:docMk/>
      <pc:sldMk cId="4283802501" sldId="9628"/>
    </pc:sldMkLst>
    <p188:replyLst>
      <p188:reply id="{C4720D12-C7FF-8C4C-AE4E-AD08B176D128}" authorId="{6EF4CD56-93F9-3694-A8F1-B42B884255A6}" created="2026-09-09T20:30:39.757">
        <p188:txBody>
          <a:bodyPr/>
          <a:lstStyle/>
          <a:p>
            <a:r>
              <a:rPr lang="en-US"/>
              <a:t>Dropped in - high res image in case you need to scale it up/down</a:t>
            </a:r>
          </a:p>
        </p188:txBody>
      </p188:reply>
      <p188:reply id="{95286565-6B1C-43B0-B785-62A68400DB3F}" authorId="{9C2D3F65-3C5E-21B7-C2DE-D2413DF5A51F}" created="2026-09-09T21:15:20.996">
        <p188:txBody>
          <a:bodyPr/>
          <a:lstStyle/>
          <a:p>
            <a:r>
              <a:rPr lang="en-US"/>
              <a:t>at the risk of sounding picky, it is a little dark, do we have another photo with better contrast?</a:t>
            </a:r>
          </a:p>
        </p188:txBody>
      </p188:reply>
      <p188:reply id="{6F78BF85-CB58-7345-86CE-D351EC5CF711}" authorId="{6EF4CD56-93F9-3694-A8F1-B42B884255A6}" created="2026-09-09T21:22:06.023">
        <p188:txBody>
          <a:bodyPr/>
          <a:lstStyle/>
          <a:p>
            <a:r>
              <a:rPr lang="en-US"/>
              <a:t>I bumped the contrast down so the gray is a little easier to see.</a:t>
            </a:r>
          </a:p>
        </p188:txBody>
      </p188:reply>
      <p188:reply id="{0CE27DCA-74B9-4667-A9DF-2026946F5905}" authorId="{9C2D3F65-3C5E-21B7-C2DE-D2413DF5A51F}" created="2026-09-09T21:22:56.324">
        <p188:txBody>
          <a:bodyPr/>
          <a:lstStyle/>
          <a:p>
            <a:r>
              <a:rPr lang="en-US"/>
              <a:t>Nice!</a:t>
            </a:r>
          </a:p>
        </p188:txBody>
      </p188:reply>
    </p188:replyLst>
    <p188:txBody>
      <a:bodyPr/>
      <a:lstStyle/>
      <a:p>
        <a:r>
          <a:rPr lang="en-US"/>
          <a:t>Let’s replace the Hammir CAD with the stylized version which is in the pitch deck. [@Robb Hughes] can help you with that</a:t>
        </a:r>
      </a:p>
    </p188:txBody>
  </p188:cm>
  <p188:cm id="{3B32CC54-0593-41EE-AB52-362885004568}" authorId="{F8438DBC-061C-745A-72D1-45C61DF8ECDA}" status="resolved" created="2026-09-17T18:13:28.208" complete="100000">
    <ac:txMkLst xmlns:ac="http://schemas.microsoft.com/office/drawing/2013/main/command">
      <pc:docMk xmlns:pc="http://schemas.microsoft.com/office/powerpoint/2013/main/command"/>
      <pc:sldMk xmlns:pc="http://schemas.microsoft.com/office/powerpoint/2013/main/command" cId="4283802501" sldId="9628"/>
      <ac:spMk id="2" creationId="{612A1837-7A60-6B26-DC12-69AFB853286D}"/>
      <ac:txMk cp="29">
        <ac:context len="42" hash="2108776144"/>
      </ac:txMk>
    </ac:txMkLst>
    <p188:pos x="6461760" y="91440"/>
    <p188:txBody>
      <a:bodyPr/>
      <a:lstStyle/>
      <a:p>
        <a:r>
          <a:rPr lang="en-US"/>
          <a:t>Avoid the term reactor</a:t>
        </a:r>
      </a:p>
    </p188:txBody>
  </p188:cm>
</p188:cmLst>
</file>

<file path=ppt/comments/modernComment_259D_AD2CC9F7.xml><?xml version="1.0" encoding="utf-8"?>
<p188:cmLst xmlns:a="http://schemas.openxmlformats.org/drawingml/2006/main" xmlns:r="http://schemas.openxmlformats.org/officeDocument/2006/relationships" xmlns:p188="http://schemas.microsoft.com/office/powerpoint/2018/8/main">
  <p188:cm id="{6C47A3B7-8DE3-4AD8-BE1E-7A073B5D0375}" authorId="{F8438DBC-061C-745A-72D1-45C61DF8ECDA}" status="resolved" created="2026-09-09T15:42:58.862" complete="100000">
    <ac:deMkLst xmlns:ac="http://schemas.microsoft.com/office/drawing/2013/main/command">
      <pc:docMk xmlns:pc="http://schemas.microsoft.com/office/powerpoint/2013/main/command"/>
      <pc:sldMk xmlns:pc="http://schemas.microsoft.com/office/powerpoint/2013/main/command" cId="2905393655" sldId="9629"/>
      <ac:graphicFrameMk id="10" creationId="{DDB4341B-21DB-A607-8BA8-1D2C88ED0D71}"/>
    </ac:deMkLst>
    <p188:txBody>
      <a:bodyPr/>
      <a:lstStyle/>
      <a:p>
        <a:r>
          <a:rPr lang="en-US"/>
          <a:t>Keep consistent formatting as previous tables</a:t>
        </a:r>
      </a:p>
    </p188:txBody>
  </p188:cm>
  <p188:cm id="{E7E56D4C-25F4-429E-9120-31B2E23A47E7}" authorId="{F8438DBC-061C-745A-72D1-45C61DF8ECDA}" status="resolved" created="2026-09-09T16:40:44.897" complete="100000">
    <pc:sldMkLst xmlns:pc="http://schemas.microsoft.com/office/powerpoint/2013/main/command">
      <pc:docMk/>
      <pc:sldMk cId="2905393655" sldId="9629"/>
    </pc:sldMkLst>
    <p188:txBody>
      <a:bodyPr/>
      <a:lstStyle/>
      <a:p>
        <a:r>
          <a:rPr lang="en-US"/>
          <a:t>What are these quantities?  What are the units?  
Guesses:
Output power (MW)
Beam energy (keV)
Pulse duration (s)
Make table cleaner with simple headers:
Parameter | NARSIL | Hammir-DD (NARSIL first since it’s chronologically first)
Remove qualifiers (per source) (full power) by making the Parameter on the left descriptive.  Don’t compare unlike quantities (no sense in comparing non-full power to full power, compare per source values to each other, and total to each other).  </a:t>
        </a:r>
      </a:p>
    </p188:txBody>
  </p188:cm>
  <p188:cm id="{00DB6439-DE28-4B82-B033-22ECB09ABDA6}" authorId="{F8438DBC-061C-745A-72D1-45C61DF8ECDA}" status="resolved" created="2026-09-09T16:41:18.919" complete="100000">
    <pc:sldMkLst xmlns:pc="http://schemas.microsoft.com/office/powerpoint/2013/main/command">
      <pc:docMk/>
      <pc:sldMk cId="2905393655" sldId="9629"/>
    </pc:sldMkLst>
    <p188:txBody>
      <a:bodyPr/>
      <a:lstStyle/>
      <a:p>
        <a:r>
          <a:rPr lang="en-US"/>
          <a:t>Visually define “beamline” “module” and “beamlet” with arrows to an image.</a:t>
        </a:r>
      </a:p>
    </p188:txBody>
  </p188:cm>
  <p188:cm id="{F8CDFDEA-1BC6-40DA-99CD-808DFBE487F5}" authorId="{F8438DBC-061C-745A-72D1-45C61DF8ECDA}" status="resolved" created="2026-09-09T16:41:54.581" complete="100000">
    <ac:deMkLst xmlns:ac="http://schemas.microsoft.com/office/drawing/2013/main/command">
      <pc:docMk xmlns:pc="http://schemas.microsoft.com/office/powerpoint/2013/main/command"/>
      <pc:sldMk xmlns:pc="http://schemas.microsoft.com/office/powerpoint/2013/main/command" cId="2905393655" sldId="9629"/>
      <ac:spMk id="6" creationId="{681D19F8-A573-65B8-E7BC-4D0AABD00723}"/>
    </ac:deMkLst>
    <p188:txBody>
      <a:bodyPr/>
      <a:lstStyle/>
      <a:p>
        <a:r>
          <a:rPr lang="en-US"/>
          <a:t>Revised using this guide: https://www.nngroup.com/articles/presenting-bulleted-lists/</a:t>
        </a:r>
      </a:p>
    </p188:txBody>
  </p188:cm>
  <p188:cm id="{7153A101-2367-4EB0-88F1-CAA5C76E2609}" authorId="{F8438DBC-061C-745A-72D1-45C61DF8ECDA}" status="resolved" created="2026-09-09T16:43:06.648" complete="100000">
    <ac:deMkLst xmlns:ac="http://schemas.microsoft.com/office/drawing/2013/main/command">
      <pc:docMk xmlns:pc="http://schemas.microsoft.com/office/powerpoint/2013/main/command"/>
      <pc:sldMk xmlns:pc="http://schemas.microsoft.com/office/powerpoint/2013/main/command" cId="2905393655" sldId="9629"/>
      <ac:spMk id="2" creationId="{28290A12-F191-820D-1977-33FADE7DC2F2}"/>
    </ac:deMkLst>
    <p188:txBody>
      <a:bodyPr/>
      <a:lstStyle/>
      <a:p>
        <a:r>
          <a:rPr lang="en-US"/>
          <a:t>Use a take-home message in title.  Suggestion:
NARSIL derisks negative ion source performance at small scales</a:t>
        </a:r>
      </a:p>
    </p188:txBody>
  </p188:cm>
  <p188:cm id="{8C0CA629-2377-480C-A660-531CE64FC8D7}" authorId="{5B633206-70F1-7867-8143-8DC0AAE484B8}" status="resolved" created="2026-09-09T20:42:49.816" complete="100000">
    <pc:sldMkLst xmlns:pc="http://schemas.microsoft.com/office/powerpoint/2013/main/command">
      <pc:docMk/>
      <pc:sldMk cId="2905393655" sldId="9629"/>
    </pc:sldMkLst>
    <p188:txBody>
      <a:bodyPr/>
      <a:lstStyle/>
      <a:p>
        <a:r>
          <a:rPr lang="en-US"/>
          <a:t>May be less confusing to compare Narsil vs a single HDD beamline (from a power standpoint)</a:t>
        </a:r>
      </a:p>
    </p188:txBody>
  </p188:cm>
</p188:cmLst>
</file>

<file path=ppt/comments/modernComment_259E_8568AEB1.xml><?xml version="1.0" encoding="utf-8"?>
<p188:cmLst xmlns:a="http://schemas.openxmlformats.org/drawingml/2006/main" xmlns:r="http://schemas.openxmlformats.org/officeDocument/2006/relationships" xmlns:p188="http://schemas.microsoft.com/office/powerpoint/2018/8/main">
  <p188:cm id="{E5703519-C3FF-4EAA-9CF0-ED1DA76F4648}" authorId="{F7825366-26A1-F9BA-6950-3DCAE374B4C1}" status="resolved" created="2026-09-09T13:47:53.243" complete="100000">
    <ac:deMkLst xmlns:ac="http://schemas.microsoft.com/office/drawing/2013/main/command">
      <pc:docMk xmlns:pc="http://schemas.microsoft.com/office/powerpoint/2013/main/command"/>
      <pc:sldMk xmlns:pc="http://schemas.microsoft.com/office/powerpoint/2013/main/command" cId="2238230193" sldId="9630"/>
      <ac:picMk id="3" creationId="{64CA3FC6-A9AA-5982-7FE9-2EB289729B11}"/>
    </ac:deMkLst>
    <p188:replyLst>
      <p188:reply id="{F2225F5E-7FD1-4EC2-9C21-531DE755D18A}" authorId="{9C2D3F65-3C5E-21B7-C2DE-D2413DF5A51F}" created="2026-09-09T13:55:10.561">
        <p188:txBody>
          <a:bodyPr/>
          <a:lstStyle/>
          <a:p>
            <a:r>
              <a:rPr lang="en-US"/>
              <a:t>I found this diagram in a published paper! It is okay to use.</a:t>
            </a:r>
          </a:p>
        </p188:txBody>
      </p188:reply>
      <p188:reply id="{A98EACFE-4BBD-4C11-8E3D-DCA65BB196BA}" authorId="{F8438DBC-061C-745A-72D1-45C61DF8ECDA}" created="2026-09-09T15:16:36.069">
        <p188:txBody>
          <a:bodyPr/>
          <a:lstStyle/>
          <a:p>
            <a:r>
              <a:rPr lang="en-US"/>
              <a:t>Please credit the paper the image came from</a:t>
            </a:r>
          </a:p>
        </p188:txBody>
      </p188:reply>
    </p188:replyLst>
    <p188:txBody>
      <a:bodyPr/>
      <a:lstStyle/>
      <a:p>
        <a:r>
          <a:rPr lang="en-US"/>
          <a:t>I don't think we are allowed to use this diagram (worth checking). I have added a simplified diagram of a budker beam below the slide  if you want to use that instead. This picture is publicly available so no IP issues.</a:t>
        </a:r>
      </a:p>
    </p188:txBody>
  </p188:cm>
  <p188:cm id="{FED96A10-662B-40D3-9364-2714CC41FE1D}" authorId="{F8438DBC-061C-745A-72D1-45C61DF8ECDA}" status="resolved" created="2026-09-09T15:20:49.447" complete="100000">
    <ac:deMkLst xmlns:ac="http://schemas.microsoft.com/office/drawing/2013/main/command">
      <pc:docMk xmlns:pc="http://schemas.microsoft.com/office/powerpoint/2013/main/command"/>
      <pc:sldMk xmlns:pc="http://schemas.microsoft.com/office/powerpoint/2013/main/command" cId="2238230193" sldId="9630"/>
      <ac:graphicFrameMk id="10" creationId="{09C08A6E-76A1-469E-C818-762FF43374F7}"/>
    </ac:deMkLst>
    <p188:replyLst>
      <p188:reply id="{7764A339-F3EE-4285-BA76-E5480A6AAD0D}" authorId="{F8438DBC-061C-745A-72D1-45C61DF8ECDA}" created="2026-09-09T15:40:57.940">
        <p188:txBody>
          <a:bodyPr/>
          <a:lstStyle/>
          <a:p>
            <a:r>
              <a:rPr lang="en-US"/>
              <a:t>Inconsistent font compared to last slide</a:t>
            </a:r>
          </a:p>
        </p188:txBody>
      </p188:reply>
    </p188:replyLst>
    <p188:txBody>
      <a:bodyPr/>
      <a:lstStyle/>
      <a:p>
        <a:r>
          <a:rPr lang="en-US"/>
          <a:t>Hard to read dark rows.  Prefer formatting like on last slide.</a:t>
        </a:r>
      </a:p>
    </p188:txBody>
  </p188:cm>
  <p188:cm id="{A8583ED2-E1D8-4A9D-BD06-8A097FC09B59}" authorId="{F8438DBC-061C-745A-72D1-45C61DF8ECDA}" status="resolved" created="2026-09-09T15:36:20.046" complete="100000">
    <pc:sldMkLst xmlns:pc="http://schemas.microsoft.com/office/powerpoint/2013/main/command">
      <pc:docMk/>
      <pc:sldMk cId="2238230193" sldId="9630"/>
    </pc:sldMkLst>
    <p188:txBody>
      <a:bodyPr/>
      <a:lstStyle/>
      <a:p>
        <a:r>
          <a:rPr lang="en-US"/>
          <a:t>Bullets might be better here.  I suggest reading this quick guide on writing good bulleted lists: 
https://www.nngroup.com/articles/presenting-bulleted-lists/
2. Use numbered lists only when the sequence or count of items are important.
4. Avoid repeating the same word(s) at the beginning of each list item.
When possible, omit articles such as “a,” “am,” or “the,” and repetitive words from the beginning of list items.
</a:t>
        </a:r>
      </a:p>
    </p188:txBody>
  </p188:cm>
</p188:cmLst>
</file>

<file path=ppt/comments/modernComment_2590_E9742A44.xml><?xml version="1.0" encoding="utf-8"?>
<p188:cmLst xmlns:a="http://schemas.openxmlformats.org/drawingml/2006/main" xmlns:r="http://schemas.openxmlformats.org/officeDocument/2006/relationships" xmlns:p188="http://schemas.microsoft.com/office/powerpoint/2018/8/main">
  <p188:cm id="{96F20304-02BD-4CEE-8ED1-22BBAF45CF52}" authorId="{5B633206-70F1-7867-8143-8DC0AAE484B8}" status="resolved" created="2026-09-09T20:45:06.560" complete="100000">
    <pc:sldMkLst xmlns:pc="http://schemas.microsoft.com/office/powerpoint/2013/main/command">
      <pc:docMk/>
      <pc:sldMk cId="3916704324" sldId="9616"/>
    </pc:sldMkLst>
    <p188:txBody>
      <a:bodyPr/>
      <a:lstStyle/>
      <a:p>
        <a:r>
          <a:rPr lang="en-US"/>
          <a:t>Same here re: replacing HDD CAD with stylized flavor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4ABBF2-8CF8-4B32-9BEB-046593F01BBE}"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40275C-4201-49C1-8DEE-67E3864C5307}" type="slidenum">
              <a:rPr lang="en-US" smtClean="0"/>
              <a:t>‹#›</a:t>
            </a:fld>
            <a:endParaRPr lang="en-US"/>
          </a:p>
        </p:txBody>
      </p:sp>
    </p:spTree>
    <p:extLst>
      <p:ext uri="{BB962C8B-B14F-4D97-AF65-F5344CB8AC3E}">
        <p14:creationId xmlns:p14="http://schemas.microsoft.com/office/powerpoint/2010/main" val="927110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Hello everyone and thank you for coming to my talk.</a:t>
            </a:r>
          </a:p>
          <a:p>
            <a:endParaRPr lang="en-US" dirty="0"/>
          </a:p>
          <a:p>
            <a:r>
              <a:rPr lang="en-US" dirty="0"/>
              <a:t>My name is Anthony Cooper and today, I will present </a:t>
            </a:r>
            <a:r>
              <a:rPr lang="en-US" dirty="0" err="1"/>
              <a:t>Realta</a:t>
            </a:r>
            <a:r>
              <a:rPr lang="en-US" dirty="0"/>
              <a:t> Fusion’s Neutral Beam roadmap.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explain a little about my background, I have obtained education surrounding plasma physics and aerospace engineering at SUNY Geneseo, UCI, &amp; the University of Illinois Urbana-Champaign. While simultaneously gaining over a decade of experimental experience with particle accelerators from SUNY Geneseo to TAE Technologies and most recently </a:t>
            </a:r>
            <a:r>
              <a:rPr lang="en-US" dirty="0" err="1"/>
              <a:t>Realta</a:t>
            </a:r>
            <a:r>
              <a:rPr lang="en-US" dirty="0"/>
              <a:t> fusion. </a:t>
            </a:r>
          </a:p>
        </p:txBody>
      </p:sp>
      <p:sp>
        <p:nvSpPr>
          <p:cNvPr id="4" name="Slide Number Placeholder 3"/>
          <p:cNvSpPr>
            <a:spLocks noGrp="1"/>
          </p:cNvSpPr>
          <p:nvPr>
            <p:ph type="sldNum" sz="quarter" idx="5"/>
          </p:nvPr>
        </p:nvSpPr>
        <p:spPr/>
        <p:txBody>
          <a:bodyPr/>
          <a:lstStyle/>
          <a:p>
            <a:fld id="{F240275C-4201-49C1-8DEE-67E3864C5307}" type="slidenum">
              <a:rPr lang="en-US" smtClean="0"/>
              <a:t>1</a:t>
            </a:fld>
            <a:endParaRPr lang="en-US"/>
          </a:p>
        </p:txBody>
      </p:sp>
    </p:spTree>
    <p:extLst>
      <p:ext uri="{BB962C8B-B14F-4D97-AF65-F5344CB8AC3E}">
        <p14:creationId xmlns:p14="http://schemas.microsoft.com/office/powerpoint/2010/main" val="1482520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To give a brief overview of my presentation, I will first tell you who </a:t>
            </a:r>
            <a:r>
              <a:rPr lang="en-US" dirty="0" err="1"/>
              <a:t>Realta</a:t>
            </a:r>
            <a:r>
              <a:rPr lang="en-US" dirty="0"/>
              <a:t> Fusion is, how NBI’s enhance axisymmetric tandem mirrors and summarize our roadmap to a fusion based power plant. Along the way I will highlight how crucial of a role Negative ion based NBIs will play throughout our anticipated journey.</a:t>
            </a:r>
          </a:p>
        </p:txBody>
      </p:sp>
      <p:sp>
        <p:nvSpPr>
          <p:cNvPr id="4" name="Slide Number Placeholder 3"/>
          <p:cNvSpPr>
            <a:spLocks noGrp="1"/>
          </p:cNvSpPr>
          <p:nvPr>
            <p:ph type="sldNum" sz="quarter" idx="5"/>
          </p:nvPr>
        </p:nvSpPr>
        <p:spPr/>
        <p:txBody>
          <a:bodyPr/>
          <a:lstStyle/>
          <a:p>
            <a:fld id="{F240275C-4201-49C1-8DEE-67E3864C5307}" type="slidenum">
              <a:rPr lang="en-US" smtClean="0"/>
              <a:t>2</a:t>
            </a:fld>
            <a:endParaRPr lang="en-US"/>
          </a:p>
        </p:txBody>
      </p:sp>
    </p:spTree>
    <p:extLst>
      <p:ext uri="{BB962C8B-B14F-4D97-AF65-F5344CB8AC3E}">
        <p14:creationId xmlns:p14="http://schemas.microsoft.com/office/powerpoint/2010/main" val="2903554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 lets get started, </a:t>
            </a:r>
            <a:r>
              <a:rPr lang="en-US" dirty="0" err="1"/>
              <a:t>Realta</a:t>
            </a:r>
            <a:r>
              <a:rPr lang="en-US" dirty="0"/>
              <a:t> Fusion is a rapidly growing, privately fusion company located in Madison, Wisconsin. Being here unlocks the ability to collaborate with one of North America’s top plasma physics graduate programs… the University of Wisconsin - Madison. </a:t>
            </a:r>
          </a:p>
          <a:p>
            <a:endParaRPr lang="en-US" dirty="0"/>
          </a:p>
          <a:p>
            <a:r>
              <a:rPr lang="en-US" dirty="0"/>
              <a:t>Together we conduct modeled experiments on the Wisconsin, High temperature superconducting magnet, Axisymmetric simple Mirror device or WHAM for short. This device gives us a suitable platform to study the physics in simple mirrors equipped with NBIs and Electron Cyclotron Heating, or ECH. </a:t>
            </a:r>
          </a:p>
          <a:p>
            <a:endParaRPr lang="en-US" dirty="0"/>
          </a:p>
          <a:p>
            <a:r>
              <a:rPr lang="en-US" dirty="0"/>
              <a:t>Utilizing the knowledge gained on WHAM will unlock our ability to focus on our final fusion power plant concept, the Axisymmetric Tandem Mirror. Which is basically just one large mirror, the “central mirror” sandwiched between 2 smaller mirrors, the ‘end plugs’. This magnetic configuration enhances the confinement within the central plasma. To maximize this confining phenomenon we boost our end plug plasma metrics by equipping them with NBI and ECH.</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fld id="{F240275C-4201-49C1-8DEE-67E3864C5307}" type="slidenum">
              <a:rPr lang="en-US" smtClean="0"/>
              <a:t>3</a:t>
            </a:fld>
            <a:endParaRPr lang="en-US"/>
          </a:p>
        </p:txBody>
      </p:sp>
    </p:spTree>
    <p:extLst>
      <p:ext uri="{BB962C8B-B14F-4D97-AF65-F5344CB8AC3E}">
        <p14:creationId xmlns:p14="http://schemas.microsoft.com/office/powerpoint/2010/main" val="180517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Actually, this confining property is attributed to an ambipolar potential established between the end plug and the central cell. Such potentials are proportional to the build up of a dense, hot-ion population which “sloshes” back and forth within these end plugs. NBI is most effective at producing this population due to its direct ion heating, ability to penetrate the plasma core, and its lack of density cutoff limitation.</a:t>
            </a:r>
          </a:p>
          <a:p>
            <a:endParaRPr lang="en-US" dirty="0"/>
          </a:p>
          <a:p>
            <a:r>
              <a:rPr lang="en-US" dirty="0"/>
              <a:t>Another benefit of injecting neutral beams into these plasmas is the momentum and rotational drive that it provides. This drive acts as a stabilization component to the infamous mirror related MHD instabilities that have been observed in previous experiments. </a:t>
            </a:r>
          </a:p>
          <a:p>
            <a:endParaRPr lang="en-US" dirty="0"/>
          </a:p>
          <a:p>
            <a:r>
              <a:rPr lang="en-US" dirty="0"/>
              <a:t>So, between plasma heating and MHD wave stabilization the importance of NBI within a tandem mirror has been established within our experiment. With the benefits of NBI systems coupled with axisymmetric mirrors highlighted, let's discuss how we plan to execute the a clear, goal-oriented strategy to build this complex device.. </a:t>
            </a:r>
          </a:p>
          <a:p>
            <a:endParaRPr lang="en-US" dirty="0"/>
          </a:p>
        </p:txBody>
      </p:sp>
      <p:sp>
        <p:nvSpPr>
          <p:cNvPr id="4" name="Slide Number Placeholder 3"/>
          <p:cNvSpPr>
            <a:spLocks noGrp="1"/>
          </p:cNvSpPr>
          <p:nvPr>
            <p:ph type="sldNum" sz="quarter" idx="5"/>
          </p:nvPr>
        </p:nvSpPr>
        <p:spPr/>
        <p:txBody>
          <a:bodyPr/>
          <a:lstStyle/>
          <a:p>
            <a:fld id="{F240275C-4201-49C1-8DEE-67E3864C5307}" type="slidenum">
              <a:rPr lang="en-US" smtClean="0"/>
              <a:t>4</a:t>
            </a:fld>
            <a:endParaRPr lang="en-US"/>
          </a:p>
        </p:txBody>
      </p:sp>
    </p:spTree>
    <p:extLst>
      <p:ext uri="{BB962C8B-B14F-4D97-AF65-F5344CB8AC3E}">
        <p14:creationId xmlns:p14="http://schemas.microsoft.com/office/powerpoint/2010/main" val="4085377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5DAF7-B903-603C-DE21-C3A101AB02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344B3-E8C8-ED3D-D932-2E1CEAC82B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088276-04F5-2253-E26B-A66B41C5F0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we start with WHAM, which is currently equipped with a positive NBI. Once we have demonstrated success here, we will execute the building of our first Axisymmetric Tandem mirror named Hammir-DD where we will demonstrate fusion relevant plasma performance with Deuterium-Deuterium reactions. This device will require about 10 MW of symmetrically injected neutral beam power at 200 keV into each end plug. And considering the degradation of neutralization efficiencies of a positive beam at these energies, we must utilize negative beam technology.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several other experiments have demonstrated technology readiness for high-power, 200 keV negative-ion-based NBI systems, giving us confidence to proceed with an ion source design built around these parameters.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Regardless of demonstrated designs, we still must ensure a successful execution. To do this, we are designing a test stand, named NARSIL, which will conduct performance-based experiments aiming to measure 1.5 MW of neutral power. The success of these tests will allow us to replicate these sources to meet the demand of HAMMIR-DD.</a:t>
            </a:r>
          </a:p>
          <a:p>
            <a:endParaRPr lang="en-US" dirty="0"/>
          </a:p>
          <a:p>
            <a:r>
              <a:rPr lang="en-US" dirty="0"/>
              <a:t>And, </a:t>
            </a:r>
          </a:p>
          <a:p>
            <a:endParaRPr lang="en-US" dirty="0"/>
          </a:p>
          <a:p>
            <a:r>
              <a:rPr lang="en-US" dirty="0"/>
              <a:t>After completion of our fusion experiments on Hammir DD we may then focus on deploying our commercial fusion power plant, Hammir DT, for deuterium tritium fusion… The main goal of this device is to demonstrate a Q much greater than 1. To reach this goal we must first address the major engineering challenges of deploying a NBI compatible with a 24/7, high performing fusion power plant.</a:t>
            </a:r>
          </a:p>
          <a:p>
            <a:endParaRPr lang="en-US" dirty="0"/>
          </a:p>
          <a:p>
            <a:r>
              <a:rPr lang="en-US" dirty="0"/>
              <a:t>As hinted at by this graph, our path to a fusion power plant will involve building complex devices and solving complex problems. </a:t>
            </a:r>
          </a:p>
          <a:p>
            <a:endParaRPr lang="en-US" dirty="0"/>
          </a:p>
          <a:p>
            <a:endParaRPr lang="en-US" dirty="0"/>
          </a:p>
        </p:txBody>
      </p:sp>
      <p:sp>
        <p:nvSpPr>
          <p:cNvPr id="4" name="Slide Number Placeholder 3">
            <a:extLst>
              <a:ext uri="{FF2B5EF4-FFF2-40B4-BE49-F238E27FC236}">
                <a16:creationId xmlns:a16="http://schemas.microsoft.com/office/drawing/2014/main" id="{AAE662D6-5918-A1FC-CE36-41F8CD76E9A9}"/>
              </a:ext>
            </a:extLst>
          </p:cNvPr>
          <p:cNvSpPr>
            <a:spLocks noGrp="1"/>
          </p:cNvSpPr>
          <p:nvPr>
            <p:ph type="sldNum" sz="quarter" idx="5"/>
          </p:nvPr>
        </p:nvSpPr>
        <p:spPr/>
        <p:txBody>
          <a:bodyPr/>
          <a:lstStyle/>
          <a:p>
            <a:fld id="{F240275C-4201-49C1-8DEE-67E3864C5307}" type="slidenum">
              <a:rPr lang="en-US" smtClean="0"/>
              <a:t>5</a:t>
            </a:fld>
            <a:endParaRPr lang="en-US"/>
          </a:p>
        </p:txBody>
      </p:sp>
    </p:spTree>
    <p:extLst>
      <p:ext uri="{BB962C8B-B14F-4D97-AF65-F5344CB8AC3E}">
        <p14:creationId xmlns:p14="http://schemas.microsoft.com/office/powerpoint/2010/main" val="244209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to solve these problems </a:t>
            </a:r>
            <a:r>
              <a:rPr lang="en-US" dirty="0" err="1"/>
              <a:t>Realta</a:t>
            </a:r>
            <a:r>
              <a:rPr lang="en-US" dirty="0"/>
              <a:t> must execute a reliable, scientifically informed solution, outlined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of today, </a:t>
            </a:r>
            <a:r>
              <a:rPr lang="en-US" b="1" dirty="0" err="1"/>
              <a:t>Realta’s</a:t>
            </a:r>
            <a:r>
              <a:rPr lang="en-US" b="1" dirty="0"/>
              <a:t> NBI roadmap follows a dual-track development strategy</a:t>
            </a:r>
            <a:r>
              <a:rPr lang="en-US" dirty="0"/>
              <a:t>.</a:t>
            </a:r>
          </a:p>
          <a:p>
            <a:endParaRPr lang="en-US" dirty="0"/>
          </a:p>
          <a:p>
            <a:r>
              <a:rPr lang="en-US" dirty="0"/>
              <a:t>The first track is the </a:t>
            </a:r>
            <a:r>
              <a:rPr lang="en-US" b="1" dirty="0"/>
              <a:t>system track</a:t>
            </a:r>
            <a:r>
              <a:rPr lang="en-US" dirty="0"/>
              <a:t>, where we build and operate systems step by step starting with</a:t>
            </a:r>
            <a:r>
              <a:rPr lang="en-US" dirty="0">
                <a:cs typeface="+mn-lt"/>
              </a:rPr>
              <a:t> </a:t>
            </a:r>
            <a:r>
              <a:rPr lang="en-US" b="1" dirty="0"/>
              <a:t>WHAM.</a:t>
            </a:r>
            <a:r>
              <a:rPr lang="en-US" dirty="0"/>
              <a:t>  WHAM will develop NBI diagnostics, modeling and beam characterization techniques to help us understand the beam–plasma interaction.</a:t>
            </a:r>
            <a:r>
              <a:rPr lang="en-US" dirty="0">
                <a:cs typeface="+mn-lt"/>
              </a:rPr>
              <a:t> While </a:t>
            </a:r>
            <a:r>
              <a:rPr lang="en-US" b="1" dirty="0"/>
              <a:t>NARSIL, our N-NBI test stand</a:t>
            </a:r>
            <a:r>
              <a:rPr lang="en-US" dirty="0"/>
              <a:t>, will allow us to </a:t>
            </a:r>
            <a:r>
              <a:rPr lang="en-US" b="1" dirty="0"/>
              <a:t>validate negative-ion source technology, beamline components, and operational procedures</a:t>
            </a:r>
            <a:r>
              <a:rPr lang="en-US" dirty="0"/>
              <a:t>. Which will help us achieve our goals for the </a:t>
            </a:r>
            <a:r>
              <a:rPr lang="en-US" b="1" dirty="0"/>
              <a:t>HAMMIR-DD</a:t>
            </a:r>
            <a:r>
              <a:rPr lang="en-US" dirty="0"/>
              <a:t> NBI systems.</a:t>
            </a:r>
            <a:endParaRPr lang="en-US" dirty="0">
              <a:cs typeface="+mn-lt"/>
            </a:endParaRPr>
          </a:p>
          <a:p>
            <a:br>
              <a:rPr lang="en-US" dirty="0">
                <a:cs typeface="+mn-lt"/>
              </a:rPr>
            </a:br>
            <a:r>
              <a:rPr lang="en-US" dirty="0"/>
              <a:t>At the same time, we run a second track, the </a:t>
            </a:r>
            <a:r>
              <a:rPr lang="en-US" b="1" dirty="0"/>
              <a:t>capability development track</a:t>
            </a:r>
            <a:r>
              <a:rPr lang="en-US" dirty="0"/>
              <a:t>.</a:t>
            </a:r>
          </a:p>
          <a:p>
            <a:r>
              <a:rPr lang="en-US" dirty="0"/>
              <a:t>This focuses on the </a:t>
            </a:r>
            <a:r>
              <a:rPr lang="en-US" b="1" dirty="0"/>
              <a:t>long-term technologies required for HAMMIR-DT</a:t>
            </a:r>
            <a:r>
              <a:rPr lang="en-US" dirty="0"/>
              <a:t>, particularly </a:t>
            </a:r>
            <a:r>
              <a:rPr lang="en-US" b="1" dirty="0"/>
              <a:t>high-current continuous-wave negative-ion beams and advanced-neutralization techniques</a:t>
            </a:r>
            <a:r>
              <a:rPr lang="en-US" dirty="0"/>
              <a:t>, which are essential for the tandem mirror power plants but still at relatively </a:t>
            </a:r>
            <a:r>
              <a:rPr lang="en-US" b="1" dirty="0"/>
              <a:t>low technology readiness levels today</a:t>
            </a:r>
            <a:r>
              <a:rPr lang="en-US" dirty="0"/>
              <a:t>.</a:t>
            </a:r>
            <a:br>
              <a:rPr lang="en-US" dirty="0">
                <a:cs typeface="+mn-lt"/>
              </a:rPr>
            </a:br>
            <a:endParaRPr lang="en-US" dirty="0"/>
          </a:p>
          <a:p>
            <a:r>
              <a:rPr lang="en-US" dirty="0"/>
              <a:t>These low TRL related issues may be addressed in parallel to the building and operating </a:t>
            </a:r>
            <a:r>
              <a:rPr lang="en-US" b="1" dirty="0"/>
              <a:t>HAMMIR-DD. </a:t>
            </a:r>
            <a:r>
              <a:rPr lang="en-US" b="0" dirty="0"/>
              <a:t>The experience from which will assist in reducing engineering risks related to</a:t>
            </a:r>
            <a:r>
              <a:rPr lang="en-US" dirty="0"/>
              <a:t> </a:t>
            </a:r>
            <a:r>
              <a:rPr lang="en-US" b="1" dirty="0"/>
              <a:t>full beamline architecture and system operation</a:t>
            </a:r>
            <a:r>
              <a:rPr lang="en-US" b="0" dirty="0"/>
              <a:t> for the DT power plant. </a:t>
            </a:r>
            <a:endParaRPr lang="en-US" dirty="0"/>
          </a:p>
          <a:p>
            <a:endParaRPr lang="en-US" dirty="0"/>
          </a:p>
          <a:p>
            <a:r>
              <a:rPr lang="en-US" dirty="0"/>
              <a:t>By advancing these </a:t>
            </a:r>
            <a:r>
              <a:rPr lang="en-US" b="1" dirty="0"/>
              <a:t>two tracks at the same time—system deployment and capability development—we can steadily reduce both scientific and engineering risks for the execution of Hammir DT, our high Q commercial power plant</a:t>
            </a:r>
            <a:br>
              <a:rPr lang="en-US" dirty="0">
                <a:cs typeface="+mn-lt"/>
              </a:rPr>
            </a:br>
            <a:endParaRPr lang="en-US" dirty="0"/>
          </a:p>
          <a:p>
            <a:r>
              <a:rPr lang="en-US" dirty="0"/>
              <a:t>With this approach, we can progress the development of </a:t>
            </a:r>
            <a:r>
              <a:rPr lang="en-US" b="1" dirty="0"/>
              <a:t>NBI in step with the over arching roadmap that we have built</a:t>
            </a:r>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48126-E210-8944-B885-119E4D16FFF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7699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74BDE-D09A-93B9-254E-685BAA1180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D17F6-BDE9-5658-66D5-9856A0560B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38EE77-7233-39F2-581A-2FDE6F620C69}"/>
              </a:ext>
            </a:extLst>
          </p:cNvPr>
          <p:cNvSpPr>
            <a:spLocks noGrp="1"/>
          </p:cNvSpPr>
          <p:nvPr>
            <p:ph type="body" idx="1"/>
          </p:nvPr>
        </p:nvSpPr>
        <p:spPr/>
        <p:txBody>
          <a:bodyPr/>
          <a:lstStyle/>
          <a:p>
            <a:r>
              <a:rPr lang="en-US" dirty="0"/>
              <a:t>Now, With the entirety of the roadmap described, I will now highlight our very first step… Validating our diagnostic capability and modeling techniques on WHAM.</a:t>
            </a:r>
          </a:p>
        </p:txBody>
      </p:sp>
      <p:sp>
        <p:nvSpPr>
          <p:cNvPr id="4" name="Slide Number Placeholder 3">
            <a:extLst>
              <a:ext uri="{FF2B5EF4-FFF2-40B4-BE49-F238E27FC236}">
                <a16:creationId xmlns:a16="http://schemas.microsoft.com/office/drawing/2014/main" id="{EAD0FD64-E7FB-77E2-EE56-7FD017C75F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48126-E210-8944-B885-119E4D16FFF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4638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WHAM NBI serves as a validation platform and is capable of reliably achieving an ion energy of 25 keV while extracting a sub 20 </a:t>
            </a:r>
            <a:r>
              <a:rPr lang="en-US" dirty="0" err="1"/>
              <a:t>mRad</a:t>
            </a:r>
            <a:r>
              <a:rPr lang="en-US" dirty="0"/>
              <a:t> beam at about 50 A of current in hydrogen and deuterium for about 15 </a:t>
            </a:r>
            <a:r>
              <a:rPr lang="en-US" dirty="0" err="1"/>
              <a:t>ms</a:t>
            </a:r>
            <a:r>
              <a:rPr lang="en-US" dirty="0"/>
              <a:t> while maintaining a decent molecular composition fraction within its RF ion 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in-house deployed and maintained diagnostic suite on this beam produces measurements via multiple negative ion beam relevant techniques such as optical emission spectroscopy within the ion source, Doppler Shift Spectroscopy of the neutral beam, multiple forms of calorimetry, Secondary Electron Emission detectors, &amp; temporally well resolved vacuum gauges.</a:t>
            </a:r>
          </a:p>
          <a:p>
            <a:endParaRPr lang="en-US" dirty="0"/>
          </a:p>
          <a:p>
            <a:r>
              <a:rPr lang="en-US" dirty="0"/>
              <a:t>With this beam, we are gaining experience:</a:t>
            </a:r>
          </a:p>
          <a:p>
            <a:r>
              <a:rPr lang="en-US" dirty="0"/>
              <a:t>Operating and maintaining NBI systems and their power supplies,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Handling NBI relevant control parameters and DAQ devices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building + deploying NBI relevant diagnostics such as this wire calorimeter</a:t>
            </a:r>
          </a:p>
          <a:p>
            <a:r>
              <a:rPr lang="en-US" dirty="0"/>
              <a:t>And Verifying modelling techniques of certain NBI components such as ion sources, ion extraction systems, and power absorption processes within our plasmas.. please see Joey </a:t>
            </a:r>
            <a:r>
              <a:rPr lang="en-US" dirty="0" err="1"/>
              <a:t>Eickmans</a:t>
            </a:r>
            <a:r>
              <a:rPr lang="en-US" dirty="0"/>
              <a:t> presentation for a more detailed explanation of our modeling capabilities…</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Ultimately, this device is being utilized to derisk multiple concepts which are critical to properly deploying a Hammir-DD relevant NBI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Still, it is obvious to recognize that there are certain things about a negative ion based NBI system which cannot be derisked while utilizing a positive ion source, other than just negative ion production. Such as the prediction of cesium dynamics, minimization of coextracted electron &amp; </a:t>
            </a:r>
            <a:r>
              <a:rPr lang="en-US" dirty="0" err="1"/>
              <a:t>backstreaming</a:t>
            </a:r>
            <a:r>
              <a:rPr lang="en-US" dirty="0"/>
              <a:t> ions, and compensation for drift derived non-uniformities of the beam, and so-on. The cruciality of derisking these things is not lost on us. </a:t>
            </a:r>
            <a:endParaRPr lang="en-US" dirty="0">
              <a:solidFill>
                <a:srgbClr val="44444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240275C-4201-49C1-8DEE-67E3864C5307}" type="slidenum">
              <a:rPr lang="en-US" smtClean="0"/>
              <a:t>8</a:t>
            </a:fld>
            <a:endParaRPr lang="en-US"/>
          </a:p>
        </p:txBody>
      </p:sp>
    </p:spTree>
    <p:extLst>
      <p:ext uri="{BB962C8B-B14F-4D97-AF65-F5344CB8AC3E}">
        <p14:creationId xmlns:p14="http://schemas.microsoft.com/office/powerpoint/2010/main" val="6505452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88769-FC36-8636-3D80-98C638C008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27B68-F965-CF0C-E6CD-2E9CD8F80D4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EB66062-E930-1B51-F8A0-DDC313547B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Which is exactly why we plan to deploy NARSIL as soon as possible. With this test stand we are executing our first step in the system track, which will allow us to validate our negative ion source related modeling and engineering constraints…..</a:t>
            </a:r>
          </a:p>
        </p:txBody>
      </p:sp>
      <p:sp>
        <p:nvSpPr>
          <p:cNvPr id="4" name="Slide Number Placeholder 3">
            <a:extLst>
              <a:ext uri="{FF2B5EF4-FFF2-40B4-BE49-F238E27FC236}">
                <a16:creationId xmlns:a16="http://schemas.microsoft.com/office/drawing/2014/main" id="{5051B972-14C5-5AE1-3CDF-E7D7C75CF8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48126-E210-8944-B885-119E4D16FFF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0884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lvl="0" indent="0">
              <a:buFont typeface="Arial"/>
              <a:buNone/>
            </a:pPr>
            <a:r>
              <a:rPr lang="en-US" dirty="0"/>
              <a:t>Along with this model verification, NARSIL will also :</a:t>
            </a:r>
          </a:p>
          <a:p>
            <a:pPr marL="628650" lvl="1" indent="-171450">
              <a:buFont typeface="Arial"/>
              <a:buChar char="•"/>
            </a:pPr>
            <a:r>
              <a:rPr lang="en-US" dirty="0"/>
              <a:t>Give us experience building, operating, and controlling a negative NBI system</a:t>
            </a:r>
          </a:p>
          <a:p>
            <a:pPr marL="628650" lvl="1" indent="-171450">
              <a:buFont typeface="Arial"/>
              <a:buChar char="•"/>
            </a:pPr>
            <a:r>
              <a:rPr lang="en-US" dirty="0"/>
              <a:t>Refine our ability to </a:t>
            </a:r>
            <a:r>
              <a:rPr lang="en-US" dirty="0" err="1"/>
              <a:t>develope</a:t>
            </a:r>
            <a:r>
              <a:rPr lang="en-US" dirty="0"/>
              <a:t> a full suite of negative ion source and beamline diagnostics </a:t>
            </a:r>
          </a:p>
          <a:p>
            <a:pPr marL="628650" lvl="1" indent="-171450">
              <a:buFont typeface="Arial"/>
              <a:buChar char="•"/>
            </a:pPr>
            <a:r>
              <a:rPr lang="en-US" dirty="0"/>
              <a:t>And provide a platform to optimize high power deuterium operations</a:t>
            </a:r>
          </a:p>
          <a:p>
            <a:pPr marL="457200" lvl="1" indent="0">
              <a:buFont typeface="Arial"/>
              <a:buNone/>
            </a:pPr>
            <a:endParaRPr lang="en-US" dirty="0"/>
          </a:p>
          <a:p>
            <a:pPr marL="0" lvl="0" indent="0">
              <a:buFont typeface="Arial"/>
              <a:buNone/>
            </a:pPr>
            <a:r>
              <a:rPr lang="en-US" dirty="0"/>
              <a:t>As currently designed, NARSIL will serve as Hammir-DD’s single module derisking device. Each ion source is rated for 1.5 MW of injected neutral power while extracting about 15-20 A at the energy of about 200 keV. Our modeling and design efforts should unlock our ability to operate the NARSIL device up to 1.5 seconds. Once validated, we will utilize these models to extend the pulse length to 10s for the Hammir-DD NBI system which will need about 5 of these ion sources per beam line to meet the previously mentioned requirement of symmetrically injecting 10 MWs of NBI power into each of the 2 end plugs.</a:t>
            </a:r>
          </a:p>
          <a:p>
            <a:pPr marL="0" lvl="0" indent="0">
              <a:buFont typeface="Arial"/>
              <a:buNone/>
            </a:pPr>
            <a:endParaRPr lang="en-US" dirty="0"/>
          </a:p>
          <a:p>
            <a:r>
              <a:rPr lang="en-US" dirty="0"/>
              <a:t>Upon achieving our goals on NARSIL, we will have unlocked our capability to build Hammir-DD. </a:t>
            </a:r>
          </a:p>
          <a:p>
            <a:endParaRPr lang="en-US" dirty="0"/>
          </a:p>
          <a:p>
            <a:endParaRPr lang="en-US" dirty="0"/>
          </a:p>
        </p:txBody>
      </p:sp>
      <p:sp>
        <p:nvSpPr>
          <p:cNvPr id="4" name="Slide Number Placeholder 3"/>
          <p:cNvSpPr>
            <a:spLocks noGrp="1"/>
          </p:cNvSpPr>
          <p:nvPr>
            <p:ph type="sldNum" sz="quarter" idx="5"/>
          </p:nvPr>
        </p:nvSpPr>
        <p:spPr/>
        <p:txBody>
          <a:bodyPr/>
          <a:lstStyle/>
          <a:p>
            <a:fld id="{F240275C-4201-49C1-8DEE-67E3864C5307}" type="slidenum">
              <a:rPr lang="en-US" smtClean="0"/>
              <a:t>10</a:t>
            </a:fld>
            <a:endParaRPr lang="en-US"/>
          </a:p>
        </p:txBody>
      </p:sp>
    </p:spTree>
    <p:extLst>
      <p:ext uri="{BB962C8B-B14F-4D97-AF65-F5344CB8AC3E}">
        <p14:creationId xmlns:p14="http://schemas.microsoft.com/office/powerpoint/2010/main" val="3557091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3BF9F-9A07-8F86-FFDC-E6CFC4CBB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CB3E7-F402-3B97-BD05-1C352434744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EA491F0-96FE-1BB0-5A24-AA42353445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parallel with this development, we'll advance our capability track by developing advanced neutralization techniques and an NBI system suitable for continuous-wave operation on our final demonstration power plant. Hammir-DD will serve as the platform for proving our ability to successfully couple high-energy neutral beam injectors onto an axisymmetric tandem mirror while also validating our ability to produce high-performing plasmas.</a:t>
            </a:r>
          </a:p>
        </p:txBody>
      </p:sp>
      <p:sp>
        <p:nvSpPr>
          <p:cNvPr id="4" name="Slide Number Placeholder 3">
            <a:extLst>
              <a:ext uri="{FF2B5EF4-FFF2-40B4-BE49-F238E27FC236}">
                <a16:creationId xmlns:a16="http://schemas.microsoft.com/office/drawing/2014/main" id="{52B65B9A-A880-8A1E-9B99-DE16D7BB80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48126-E210-8944-B885-119E4D16FFF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8553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With this successful demonstration, we will have built our first power plant like device…</a:t>
            </a:r>
          </a:p>
          <a:p>
            <a:endParaRPr lang="en-US" dirty="0"/>
          </a:p>
          <a:p>
            <a:r>
              <a:rPr lang="en-US" dirty="0"/>
              <a:t>To reiterate this devices NBI demands, </a:t>
            </a:r>
            <a:r>
              <a:rPr lang="en-US" dirty="0" err="1"/>
              <a:t>wll</a:t>
            </a:r>
            <a:r>
              <a:rPr lang="en-US" dirty="0"/>
              <a:t> require 10 MW of symmetric power injection on each end plug totaling for 20 MW of required neutral power originating from 2 separate beam lines equipped with 5 ion sources each. </a:t>
            </a:r>
          </a:p>
          <a:p>
            <a:endParaRPr lang="en-US" dirty="0"/>
          </a:p>
          <a:p>
            <a:r>
              <a:rPr lang="en-US" dirty="0"/>
              <a:t>This means that HAMMIR-DD’s entire NBI system has up to 20 total ion sources. </a:t>
            </a:r>
          </a:p>
          <a:p>
            <a:endParaRPr lang="en-US" dirty="0"/>
          </a:p>
          <a:p>
            <a:r>
              <a:rPr lang="en-US" dirty="0"/>
              <a:t>Additional to these ion sources, we must construct 4 neutral beam dumps to appropriately absorb the </a:t>
            </a:r>
            <a:r>
              <a:rPr lang="en-US" dirty="0" err="1"/>
              <a:t>shinethrough</a:t>
            </a:r>
            <a:r>
              <a:rPr lang="en-US" dirty="0"/>
              <a:t> power of the neutral beams on the opposite side of each beamline. These dumps are also scoped to serve as a diagnostic region to measure the power profile of the beams, estimate the power deposition into the target plasma, and to act as a line integrated plasma density diagnostic……</a:t>
            </a:r>
          </a:p>
          <a:p>
            <a:endParaRPr lang="en-US" dirty="0"/>
          </a:p>
          <a:p>
            <a:r>
              <a:rPr lang="en-US" dirty="0"/>
              <a:t>The development of this NBI system is no small task. To achieve this within an appropriate timeline will take a massive feat of physics, engineering and manufacturability. Which is exactly why we are calling on all our international &amp; domestic collaborations to construct the complex physics modeling tools, staple down a plan to appropriately handle the high-power deposition of the beam, and to establish the correct supply chains to make this roadmap a reality…...</a:t>
            </a:r>
          </a:p>
          <a:p>
            <a:endParaRPr lang="en-US" dirty="0"/>
          </a:p>
          <a:p>
            <a:r>
              <a:rPr lang="en-US" dirty="0"/>
              <a:t>At this stage, HAMMIR DD is not only a technical challenge, but also, a political one. Over the last year or so, </a:t>
            </a:r>
            <a:r>
              <a:rPr lang="en-US" dirty="0" err="1"/>
              <a:t>Realta</a:t>
            </a:r>
            <a:r>
              <a:rPr lang="en-US" dirty="0"/>
              <a:t> has established deep ties within the political sector of Wisconsin. Utilizing these political ties and collaborating with the local electric company, we have been able to lock down a relatively cost-effective, and a completely suitable factory to host this device. We are now leveraging our man-power to retrofit an existing facility to meet our needs for HAMMIR DD and beyond.</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240275C-4201-49C1-8DEE-67E3864C5307}" type="slidenum">
              <a:rPr lang="en-US" smtClean="0"/>
              <a:t>12</a:t>
            </a:fld>
            <a:endParaRPr lang="en-US"/>
          </a:p>
        </p:txBody>
      </p:sp>
    </p:spTree>
    <p:extLst>
      <p:ext uri="{BB962C8B-B14F-4D97-AF65-F5344CB8AC3E}">
        <p14:creationId xmlns:p14="http://schemas.microsoft.com/office/powerpoint/2010/main" val="1176047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C22EE-7E90-6805-9721-EE4C50E05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ECD21-DA8E-A8CD-0EB4-8D7D78BEBA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4EA2EB-00EB-AB1D-B0D9-7880CB19BDD2}"/>
              </a:ext>
            </a:extLst>
          </p:cNvPr>
          <p:cNvSpPr>
            <a:spLocks noGrp="1"/>
          </p:cNvSpPr>
          <p:nvPr>
            <p:ph type="body" idx="1"/>
          </p:nvPr>
        </p:nvSpPr>
        <p:spPr/>
        <p:txBody>
          <a:bodyPr/>
          <a:lstStyle/>
          <a:p>
            <a:r>
              <a:rPr lang="en-US" dirty="0"/>
              <a:t>Beyond being Hammir DT! The tasks in front of our team in order to achieve these goals are complex and will require time, effort, and dedication. </a:t>
            </a:r>
            <a:r>
              <a:rPr lang="en-US" dirty="0" err="1"/>
              <a:t>Realta</a:t>
            </a:r>
            <a:r>
              <a:rPr lang="en-US" dirty="0"/>
              <a:t> has established a strategic plan to address each of these issues and we will leverage all our connections to make this dream a reality. </a:t>
            </a:r>
          </a:p>
        </p:txBody>
      </p:sp>
      <p:sp>
        <p:nvSpPr>
          <p:cNvPr id="4" name="Slide Number Placeholder 3">
            <a:extLst>
              <a:ext uri="{FF2B5EF4-FFF2-40B4-BE49-F238E27FC236}">
                <a16:creationId xmlns:a16="http://schemas.microsoft.com/office/drawing/2014/main" id="{70BB5613-E4D3-6F5B-D7C4-FA1D3F8791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48126-E210-8944-B885-119E4D16FFF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73923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To summarize all of our efforts… to develop an NBI for a viable commercial power plant we will utilized our domestic and international collaborations while building multiple devices, creating intelligent modeling, and deploy an extensive diagnostic suite, we’ve thus far been able to unlock the ability to derisk our designs, optimize operational parameters, create digital twins of each newly developed NBI system to pinpoint/predict critical system failures.</a:t>
            </a:r>
          </a:p>
        </p:txBody>
      </p:sp>
      <p:sp>
        <p:nvSpPr>
          <p:cNvPr id="4" name="Slide Number Placeholder 3"/>
          <p:cNvSpPr>
            <a:spLocks noGrp="1"/>
          </p:cNvSpPr>
          <p:nvPr>
            <p:ph type="sldNum" sz="quarter" idx="5"/>
          </p:nvPr>
        </p:nvSpPr>
        <p:spPr/>
        <p:txBody>
          <a:bodyPr/>
          <a:lstStyle/>
          <a:p>
            <a:fld id="{F844B9D4-2E64-FD45-BCB8-69EC58FF2DCA}" type="slidenum">
              <a:rPr lang="en-US" smtClean="0"/>
              <a:t>14</a:t>
            </a:fld>
            <a:endParaRPr lang="en-US"/>
          </a:p>
        </p:txBody>
      </p:sp>
    </p:spTree>
    <p:extLst>
      <p:ext uri="{BB962C8B-B14F-4D97-AF65-F5344CB8AC3E}">
        <p14:creationId xmlns:p14="http://schemas.microsoft.com/office/powerpoint/2010/main" val="435486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Thank you all again for listening to my talk, please stay tuned for Joey Eickman’s presentation at 3:35 PM today where he will discuss all of our modeling capabilities! Do you have any further questions for me?</a:t>
            </a:r>
          </a:p>
        </p:txBody>
      </p:sp>
      <p:sp>
        <p:nvSpPr>
          <p:cNvPr id="4" name="Slide Number Placeholder 3"/>
          <p:cNvSpPr>
            <a:spLocks noGrp="1"/>
          </p:cNvSpPr>
          <p:nvPr>
            <p:ph type="sldNum" sz="quarter" idx="5"/>
          </p:nvPr>
        </p:nvSpPr>
        <p:spPr/>
        <p:txBody>
          <a:bodyPr/>
          <a:lstStyle/>
          <a:p>
            <a:fld id="{F240275C-4201-49C1-8DEE-67E3864C5307}" type="slidenum">
              <a:rPr lang="en-US" smtClean="0"/>
              <a:t>15</a:t>
            </a:fld>
            <a:endParaRPr lang="en-US"/>
          </a:p>
        </p:txBody>
      </p:sp>
    </p:spTree>
    <p:extLst>
      <p:ext uri="{BB962C8B-B14F-4D97-AF65-F5344CB8AC3E}">
        <p14:creationId xmlns:p14="http://schemas.microsoft.com/office/powerpoint/2010/main" val="3152625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F7516-B51E-43FA-27E7-5A1479AF49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764B69-F929-0C0D-E881-B303A33C89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05454A-8322-B487-EC2F-B7E1F143D58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6FC2640-E353-6EE9-2706-C3176C96F605}"/>
              </a:ext>
            </a:extLst>
          </p:cNvPr>
          <p:cNvSpPr>
            <a:spLocks noGrp="1"/>
          </p:cNvSpPr>
          <p:nvPr>
            <p:ph type="ftr" sz="quarter" idx="11"/>
          </p:nvPr>
        </p:nvSpPr>
        <p:spPr/>
        <p:txBody>
          <a:bodyPr/>
          <a:lstStyle/>
          <a:p>
            <a:r>
              <a:rPr lang="en-US"/>
              <a:t>Presenter: Anthony Cooper</a:t>
            </a:r>
          </a:p>
        </p:txBody>
      </p:sp>
      <p:sp>
        <p:nvSpPr>
          <p:cNvPr id="6" name="Slide Number Placeholder 5">
            <a:extLst>
              <a:ext uri="{FF2B5EF4-FFF2-40B4-BE49-F238E27FC236}">
                <a16:creationId xmlns:a16="http://schemas.microsoft.com/office/drawing/2014/main" id="{39CDF876-E7AC-3CFF-2506-A9D87149DA23}"/>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302020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FAE8D-CF0A-2FEC-CE51-478DA2C54D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608129-342E-5239-47C6-7B4C8C1AF6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9A62AF-12C1-4F3C-B6BF-545F12194B1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AB6A7FF-0EA7-15CE-200F-45CFEE4A0F49}"/>
              </a:ext>
            </a:extLst>
          </p:cNvPr>
          <p:cNvSpPr>
            <a:spLocks noGrp="1"/>
          </p:cNvSpPr>
          <p:nvPr>
            <p:ph type="ftr" sz="quarter" idx="11"/>
          </p:nvPr>
        </p:nvSpPr>
        <p:spPr/>
        <p:txBody>
          <a:bodyPr/>
          <a:lstStyle/>
          <a:p>
            <a:r>
              <a:rPr lang="en-US"/>
              <a:t>Presenter: Anthony Cooper</a:t>
            </a:r>
          </a:p>
        </p:txBody>
      </p:sp>
      <p:sp>
        <p:nvSpPr>
          <p:cNvPr id="6" name="Slide Number Placeholder 5">
            <a:extLst>
              <a:ext uri="{FF2B5EF4-FFF2-40B4-BE49-F238E27FC236}">
                <a16:creationId xmlns:a16="http://schemas.microsoft.com/office/drawing/2014/main" id="{2206AF6A-783E-A3A8-6327-B3D3106C6F37}"/>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1073574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5759B-6934-6DC0-FC53-5F0F4758A8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22ECF-FCB7-543C-7190-7762C4FF62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94BDB4-DF09-5C88-3FE8-C3BBDEEF9AD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871D756-B6DB-9634-63B3-B459A50AC5A3}"/>
              </a:ext>
            </a:extLst>
          </p:cNvPr>
          <p:cNvSpPr>
            <a:spLocks noGrp="1"/>
          </p:cNvSpPr>
          <p:nvPr>
            <p:ph type="ftr" sz="quarter" idx="11"/>
          </p:nvPr>
        </p:nvSpPr>
        <p:spPr/>
        <p:txBody>
          <a:bodyPr/>
          <a:lstStyle/>
          <a:p>
            <a:r>
              <a:rPr lang="en-US"/>
              <a:t>Presenter: Anthony Cooper</a:t>
            </a:r>
          </a:p>
        </p:txBody>
      </p:sp>
      <p:sp>
        <p:nvSpPr>
          <p:cNvPr id="6" name="Slide Number Placeholder 5">
            <a:extLst>
              <a:ext uri="{FF2B5EF4-FFF2-40B4-BE49-F238E27FC236}">
                <a16:creationId xmlns:a16="http://schemas.microsoft.com/office/drawing/2014/main" id="{57D478AA-5ABB-491F-3DDF-84E7B21AF231}"/>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40670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9C983-9AA4-9429-C98B-E43B62F7D4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A59272-3A8A-14F3-7BBE-646C478683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FA3ACA-E785-D5D4-58ED-D81F087055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6FC2FF-DA97-41C5-8CAD-E76ACFC63BE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ED7CB3E-1C7C-DEF8-62AF-F6CB99659ABE}"/>
              </a:ext>
            </a:extLst>
          </p:cNvPr>
          <p:cNvSpPr>
            <a:spLocks noGrp="1"/>
          </p:cNvSpPr>
          <p:nvPr>
            <p:ph type="ftr" sz="quarter" idx="11"/>
          </p:nvPr>
        </p:nvSpPr>
        <p:spPr/>
        <p:txBody>
          <a:bodyPr/>
          <a:lstStyle/>
          <a:p>
            <a:r>
              <a:rPr lang="en-US"/>
              <a:t>Presenter: Anthony Cooper</a:t>
            </a:r>
          </a:p>
        </p:txBody>
      </p:sp>
      <p:sp>
        <p:nvSpPr>
          <p:cNvPr id="7" name="Slide Number Placeholder 6">
            <a:extLst>
              <a:ext uri="{FF2B5EF4-FFF2-40B4-BE49-F238E27FC236}">
                <a16:creationId xmlns:a16="http://schemas.microsoft.com/office/drawing/2014/main" id="{69C9B4E6-0225-7A96-8BFC-C3FA0A60AFFE}"/>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2942847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7E23C-B255-85B6-488D-E264095DA0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2AA20A-E4E7-9447-D8B7-9334A77690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B3DA38-3D35-2D39-2360-54BA3192AC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DD039C-AE44-38A5-0EC3-61E2A0CF96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5251AA-626F-F745-9CFB-6EB1AE4588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FA7F8B-36C4-0E9E-9116-7BD5B205B2CE}"/>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5630AD82-E32B-2CB1-3535-FECF1DE95526}"/>
              </a:ext>
            </a:extLst>
          </p:cNvPr>
          <p:cNvSpPr>
            <a:spLocks noGrp="1"/>
          </p:cNvSpPr>
          <p:nvPr>
            <p:ph type="ftr" sz="quarter" idx="11"/>
          </p:nvPr>
        </p:nvSpPr>
        <p:spPr/>
        <p:txBody>
          <a:bodyPr/>
          <a:lstStyle/>
          <a:p>
            <a:r>
              <a:rPr lang="en-US"/>
              <a:t>Presenter: Anthony Cooper</a:t>
            </a:r>
          </a:p>
        </p:txBody>
      </p:sp>
      <p:sp>
        <p:nvSpPr>
          <p:cNvPr id="9" name="Slide Number Placeholder 8">
            <a:extLst>
              <a:ext uri="{FF2B5EF4-FFF2-40B4-BE49-F238E27FC236}">
                <a16:creationId xmlns:a16="http://schemas.microsoft.com/office/drawing/2014/main" id="{824EF281-EA73-111C-9D7E-3DF365174FB3}"/>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3865238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B10B1-406E-6A5D-3813-803E43918D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A531AA-2DA1-814B-D2BB-44522EC3B161}"/>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3961A51D-B02C-4927-4A9B-C84D0ECD2823}"/>
              </a:ext>
            </a:extLst>
          </p:cNvPr>
          <p:cNvSpPr>
            <a:spLocks noGrp="1"/>
          </p:cNvSpPr>
          <p:nvPr>
            <p:ph type="ftr" sz="quarter" idx="11"/>
          </p:nvPr>
        </p:nvSpPr>
        <p:spPr/>
        <p:txBody>
          <a:bodyPr/>
          <a:lstStyle/>
          <a:p>
            <a:r>
              <a:rPr lang="en-US"/>
              <a:t>Presenter: Anthony Cooper</a:t>
            </a:r>
          </a:p>
        </p:txBody>
      </p:sp>
      <p:sp>
        <p:nvSpPr>
          <p:cNvPr id="5" name="Slide Number Placeholder 4">
            <a:extLst>
              <a:ext uri="{FF2B5EF4-FFF2-40B4-BE49-F238E27FC236}">
                <a16:creationId xmlns:a16="http://schemas.microsoft.com/office/drawing/2014/main" id="{E2CF10F1-FECB-D1DB-CCF3-84EB04E97B63}"/>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3058978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A34D5D-2AB2-D609-1951-D5486023D1E0}"/>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F0A64891-903F-D339-B63A-47EECF2E20AF}"/>
              </a:ext>
            </a:extLst>
          </p:cNvPr>
          <p:cNvSpPr>
            <a:spLocks noGrp="1"/>
          </p:cNvSpPr>
          <p:nvPr>
            <p:ph type="ftr" sz="quarter" idx="11"/>
          </p:nvPr>
        </p:nvSpPr>
        <p:spPr/>
        <p:txBody>
          <a:bodyPr/>
          <a:lstStyle/>
          <a:p>
            <a:r>
              <a:rPr lang="en-US"/>
              <a:t>Presenter: Anthony Cooper</a:t>
            </a:r>
          </a:p>
        </p:txBody>
      </p:sp>
      <p:sp>
        <p:nvSpPr>
          <p:cNvPr id="4" name="Slide Number Placeholder 3">
            <a:extLst>
              <a:ext uri="{FF2B5EF4-FFF2-40B4-BE49-F238E27FC236}">
                <a16:creationId xmlns:a16="http://schemas.microsoft.com/office/drawing/2014/main" id="{66F63749-A640-88B4-41D2-D3F961ABAAE5}"/>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133219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51493-6686-93E9-39ED-54412E39BB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19E795-D099-4B6E-620F-260CCD36EF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B9ECE7-0403-B1BA-C08A-310986B976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6BA1FE-E897-17AD-5E14-562DE326D6D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908F5C4-1325-BB07-5517-E6A0CB39E0D4}"/>
              </a:ext>
            </a:extLst>
          </p:cNvPr>
          <p:cNvSpPr>
            <a:spLocks noGrp="1"/>
          </p:cNvSpPr>
          <p:nvPr>
            <p:ph type="ftr" sz="quarter" idx="11"/>
          </p:nvPr>
        </p:nvSpPr>
        <p:spPr/>
        <p:txBody>
          <a:bodyPr/>
          <a:lstStyle/>
          <a:p>
            <a:r>
              <a:rPr lang="en-US"/>
              <a:t>Presenter: Anthony Cooper</a:t>
            </a:r>
          </a:p>
        </p:txBody>
      </p:sp>
      <p:sp>
        <p:nvSpPr>
          <p:cNvPr id="7" name="Slide Number Placeholder 6">
            <a:extLst>
              <a:ext uri="{FF2B5EF4-FFF2-40B4-BE49-F238E27FC236}">
                <a16:creationId xmlns:a16="http://schemas.microsoft.com/office/drawing/2014/main" id="{2D6C1C74-3901-BC0B-57DA-29A1E208DCA0}"/>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914483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1945B-6959-8E0E-628A-097C8CC283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69DA57-1C5E-DBC6-C643-04D44CB408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07095C-01E0-832C-678C-79A97D5F20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83544A-67C6-8013-103B-CD3E9D0EAF2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37FB132-A62B-364C-CEBF-F62E34AA35EC}"/>
              </a:ext>
            </a:extLst>
          </p:cNvPr>
          <p:cNvSpPr>
            <a:spLocks noGrp="1"/>
          </p:cNvSpPr>
          <p:nvPr>
            <p:ph type="ftr" sz="quarter" idx="11"/>
          </p:nvPr>
        </p:nvSpPr>
        <p:spPr/>
        <p:txBody>
          <a:bodyPr/>
          <a:lstStyle/>
          <a:p>
            <a:r>
              <a:rPr lang="en-US"/>
              <a:t>Presenter: Anthony Cooper</a:t>
            </a:r>
          </a:p>
        </p:txBody>
      </p:sp>
      <p:sp>
        <p:nvSpPr>
          <p:cNvPr id="7" name="Slide Number Placeholder 6">
            <a:extLst>
              <a:ext uri="{FF2B5EF4-FFF2-40B4-BE49-F238E27FC236}">
                <a16:creationId xmlns:a16="http://schemas.microsoft.com/office/drawing/2014/main" id="{7CACC64E-C66A-CD1F-4BE7-7A0B4406291D}"/>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2042854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C41C8-5BFD-DEAC-861C-1BA6FF9810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B8BDF0-6A87-4EB7-D8D0-F3BA2E2BC0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BC9435-EF47-4E23-6B68-A0B44D45295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2029EA6-E742-747E-D28E-51AD2ECC0206}"/>
              </a:ext>
            </a:extLst>
          </p:cNvPr>
          <p:cNvSpPr>
            <a:spLocks noGrp="1"/>
          </p:cNvSpPr>
          <p:nvPr>
            <p:ph type="ftr" sz="quarter" idx="11"/>
          </p:nvPr>
        </p:nvSpPr>
        <p:spPr/>
        <p:txBody>
          <a:bodyPr/>
          <a:lstStyle/>
          <a:p>
            <a:r>
              <a:rPr lang="en-US"/>
              <a:t>Presenter: Anthony Cooper</a:t>
            </a:r>
          </a:p>
        </p:txBody>
      </p:sp>
      <p:sp>
        <p:nvSpPr>
          <p:cNvPr id="6" name="Slide Number Placeholder 5">
            <a:extLst>
              <a:ext uri="{FF2B5EF4-FFF2-40B4-BE49-F238E27FC236}">
                <a16:creationId xmlns:a16="http://schemas.microsoft.com/office/drawing/2014/main" id="{CF6DC11A-C60D-2009-CE76-A27F55F8B0C4}"/>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3949795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1DC4C3-56F3-F1A3-2BDA-0BC7C7DBEB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30691F-0CD9-95F1-D243-363D04E8A4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B7E508-1C24-1214-A492-3B8D904DD50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1F250A5-64F5-BA80-842E-2109E4515E23}"/>
              </a:ext>
            </a:extLst>
          </p:cNvPr>
          <p:cNvSpPr>
            <a:spLocks noGrp="1"/>
          </p:cNvSpPr>
          <p:nvPr>
            <p:ph type="ftr" sz="quarter" idx="11"/>
          </p:nvPr>
        </p:nvSpPr>
        <p:spPr/>
        <p:txBody>
          <a:bodyPr/>
          <a:lstStyle/>
          <a:p>
            <a:r>
              <a:rPr lang="en-US"/>
              <a:t>Presenter: Anthony Cooper</a:t>
            </a:r>
          </a:p>
        </p:txBody>
      </p:sp>
      <p:sp>
        <p:nvSpPr>
          <p:cNvPr id="6" name="Slide Number Placeholder 5">
            <a:extLst>
              <a:ext uri="{FF2B5EF4-FFF2-40B4-BE49-F238E27FC236}">
                <a16:creationId xmlns:a16="http://schemas.microsoft.com/office/drawing/2014/main" id="{536BEC5F-3D54-6CB3-E28D-BCC69BED2151}"/>
              </a:ext>
            </a:extLst>
          </p:cNvPr>
          <p:cNvSpPr>
            <a:spLocks noGrp="1"/>
          </p:cNvSpPr>
          <p:nvPr>
            <p:ph type="sldNum" sz="quarter" idx="12"/>
          </p:nvPr>
        </p:nvSpPr>
        <p:spPr/>
        <p:txBody>
          <a:bodyPr/>
          <a:lstStyle/>
          <a:p>
            <a:fld id="{C67A4F04-2B18-49A6-AFE1-7F5365A92E14}" type="slidenum">
              <a:rPr lang="en-US" smtClean="0"/>
              <a:t>‹#›</a:t>
            </a:fld>
            <a:endParaRPr lang="en-US"/>
          </a:p>
        </p:txBody>
      </p:sp>
    </p:spTree>
    <p:extLst>
      <p:ext uri="{BB962C8B-B14F-4D97-AF65-F5344CB8AC3E}">
        <p14:creationId xmlns:p14="http://schemas.microsoft.com/office/powerpoint/2010/main" val="418979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Cover Slide">
    <p:bg>
      <p:bgPr>
        <a:solidFill>
          <a:schemeClr val="tx1"/>
        </a:solidFill>
        <a:effectLst/>
      </p:bgPr>
    </p:bg>
    <p:spTree>
      <p:nvGrpSpPr>
        <p:cNvPr id="1" name=""/>
        <p:cNvGrpSpPr/>
        <p:nvPr/>
      </p:nvGrpSpPr>
      <p:grpSpPr>
        <a:xfrm>
          <a:off x="0" y="0"/>
          <a:ext cx="0" cy="0"/>
          <a:chOff x="0" y="0"/>
          <a:chExt cx="0" cy="0"/>
        </a:xfrm>
      </p:grpSpPr>
      <p:pic>
        <p:nvPicPr>
          <p:cNvPr id="5" name="Picture 4" descr="A bright light in the dark&#10;&#10;Description automatically generated">
            <a:extLst>
              <a:ext uri="{FF2B5EF4-FFF2-40B4-BE49-F238E27FC236}">
                <a16:creationId xmlns:a16="http://schemas.microsoft.com/office/drawing/2014/main" id="{38B4C127-75B3-31BD-2793-37DD7D6A05F8}"/>
              </a:ext>
            </a:extLst>
          </p:cNvPr>
          <p:cNvPicPr/>
          <p:nvPr userDrawn="1"/>
        </p:nvPicPr>
        <p:blipFill>
          <a:blip r:embed="rId2"/>
          <a:stretch>
            <a:fillRect/>
          </a:stretch>
        </p:blipFill>
        <p:spPr>
          <a:xfrm rot="19800000">
            <a:off x="-238197" y="-517124"/>
            <a:ext cx="12315404" cy="7646896"/>
          </a:xfrm>
          <a:prstGeom prst="rect">
            <a:avLst/>
          </a:prstGeom>
        </p:spPr>
      </p:pic>
      <p:grpSp>
        <p:nvGrpSpPr>
          <p:cNvPr id="6" name="Group 5">
            <a:extLst>
              <a:ext uri="{FF2B5EF4-FFF2-40B4-BE49-F238E27FC236}">
                <a16:creationId xmlns:a16="http://schemas.microsoft.com/office/drawing/2014/main" id="{DFDB8F95-CE02-142A-3A08-AD6670BFB3CF}"/>
              </a:ext>
            </a:extLst>
          </p:cNvPr>
          <p:cNvGrpSpPr/>
          <p:nvPr userDrawn="1"/>
        </p:nvGrpSpPr>
        <p:grpSpPr>
          <a:xfrm>
            <a:off x="4018547" y="2690594"/>
            <a:ext cx="3764280" cy="1157790"/>
            <a:chOff x="1057919" y="2670591"/>
            <a:chExt cx="3894355" cy="1197796"/>
          </a:xfrm>
        </p:grpSpPr>
        <p:sp>
          <p:nvSpPr>
            <p:cNvPr id="7" name="Freeform 21">
              <a:extLst>
                <a:ext uri="{FF2B5EF4-FFF2-40B4-BE49-F238E27FC236}">
                  <a16:creationId xmlns:a16="http://schemas.microsoft.com/office/drawing/2014/main" id="{B291A00B-FB80-F14D-CC3F-3112656C8CE0}"/>
                </a:ext>
              </a:extLst>
            </p:cNvPr>
            <p:cNvSpPr/>
            <p:nvPr/>
          </p:nvSpPr>
          <p:spPr>
            <a:xfrm>
              <a:off x="3464283" y="2670914"/>
              <a:ext cx="1487991" cy="1197473"/>
            </a:xfrm>
            <a:custGeom>
              <a:avLst/>
              <a:gdLst>
                <a:gd name="connsiteX0" fmla="*/ 939403 w 943761"/>
                <a:gd name="connsiteY0" fmla="*/ 589019 h 759499"/>
                <a:gd name="connsiteX1" fmla="*/ 934092 w 943761"/>
                <a:gd name="connsiteY1" fmla="*/ 566026 h 759499"/>
                <a:gd name="connsiteX2" fmla="*/ 906755 w 943761"/>
                <a:gd name="connsiteY2" fmla="*/ 491638 h 759499"/>
                <a:gd name="connsiteX3" fmla="*/ 753363 w 943761"/>
                <a:gd name="connsiteY3" fmla="*/ 269432 h 759499"/>
                <a:gd name="connsiteX4" fmla="*/ 697240 w 943761"/>
                <a:gd name="connsiteY4" fmla="*/ 213305 h 759499"/>
                <a:gd name="connsiteX5" fmla="*/ 683909 w 943761"/>
                <a:gd name="connsiteY5" fmla="*/ 201322 h 759499"/>
                <a:gd name="connsiteX6" fmla="*/ 637352 w 943761"/>
                <a:gd name="connsiteY6" fmla="*/ 161327 h 759499"/>
                <a:gd name="connsiteX7" fmla="*/ 587896 w 943761"/>
                <a:gd name="connsiteY7" fmla="*/ 122971 h 759499"/>
                <a:gd name="connsiteX8" fmla="*/ 532356 w 943761"/>
                <a:gd name="connsiteY8" fmla="*/ 84328 h 759499"/>
                <a:gd name="connsiteX9" fmla="*/ 530712 w 943761"/>
                <a:gd name="connsiteY9" fmla="*/ 83267 h 759499"/>
                <a:gd name="connsiteX10" fmla="*/ 405042 w 943761"/>
                <a:gd name="connsiteY10" fmla="*/ 18343 h 759499"/>
                <a:gd name="connsiteX11" fmla="*/ 324290 w 943761"/>
                <a:gd name="connsiteY11" fmla="*/ 179 h 759499"/>
                <a:gd name="connsiteX12" fmla="*/ 293091 w 943761"/>
                <a:gd name="connsiteY12" fmla="*/ 1725 h 759499"/>
                <a:gd name="connsiteX13" fmla="*/ 153799 w 943761"/>
                <a:gd name="connsiteY13" fmla="*/ 81623 h 759499"/>
                <a:gd name="connsiteX14" fmla="*/ 161045 w 943761"/>
                <a:gd name="connsiteY14" fmla="*/ 28103 h 759499"/>
                <a:gd name="connsiteX15" fmla="*/ 154285 w 943761"/>
                <a:gd name="connsiteY15" fmla="*/ 26071 h 759499"/>
                <a:gd name="connsiteX16" fmla="*/ 129652 w 943761"/>
                <a:gd name="connsiteY16" fmla="*/ 74280 h 759499"/>
                <a:gd name="connsiteX17" fmla="*/ 110428 w 943761"/>
                <a:gd name="connsiteY17" fmla="*/ 18149 h 759499"/>
                <a:gd name="connsiteX18" fmla="*/ 103380 w 943761"/>
                <a:gd name="connsiteY18" fmla="*/ 19116 h 759499"/>
                <a:gd name="connsiteX19" fmla="*/ 100093 w 943761"/>
                <a:gd name="connsiteY19" fmla="*/ 76405 h 759499"/>
                <a:gd name="connsiteX20" fmla="*/ 40594 w 943761"/>
                <a:gd name="connsiteY20" fmla="*/ 32738 h 759499"/>
                <a:gd name="connsiteX21" fmla="*/ 35473 w 943761"/>
                <a:gd name="connsiteY21" fmla="*/ 37956 h 759499"/>
                <a:gd name="connsiteX22" fmla="*/ 82030 w 943761"/>
                <a:gd name="connsiteY22" fmla="*/ 99496 h 759499"/>
                <a:gd name="connsiteX23" fmla="*/ 38468 w 943761"/>
                <a:gd name="connsiteY23" fmla="*/ 103552 h 759499"/>
                <a:gd name="connsiteX24" fmla="*/ 37403 w 943761"/>
                <a:gd name="connsiteY24" fmla="*/ 111766 h 759499"/>
                <a:gd name="connsiteX25" fmla="*/ 81451 w 943761"/>
                <a:gd name="connsiteY25" fmla="*/ 128092 h 759499"/>
                <a:gd name="connsiteX26" fmla="*/ 5816 w 943761"/>
                <a:gd name="connsiteY26" fmla="*/ 179778 h 759499"/>
                <a:gd name="connsiteX27" fmla="*/ 8136 w 943761"/>
                <a:gd name="connsiteY27" fmla="*/ 184514 h 759499"/>
                <a:gd name="connsiteX28" fmla="*/ 93717 w 943761"/>
                <a:gd name="connsiteY28" fmla="*/ 156206 h 759499"/>
                <a:gd name="connsiteX29" fmla="*/ 82998 w 943761"/>
                <a:gd name="connsiteY29" fmla="*/ 216491 h 759499"/>
                <a:gd name="connsiteX30" fmla="*/ 89179 w 943761"/>
                <a:gd name="connsiteY30" fmla="*/ 218810 h 759499"/>
                <a:gd name="connsiteX31" fmla="*/ 120475 w 943761"/>
                <a:gd name="connsiteY31" fmla="*/ 166253 h 759499"/>
                <a:gd name="connsiteX32" fmla="*/ 144622 w 943761"/>
                <a:gd name="connsiteY32" fmla="*/ 227603 h 759499"/>
                <a:gd name="connsiteX33" fmla="*/ 151095 w 943761"/>
                <a:gd name="connsiteY33" fmla="*/ 226251 h 759499"/>
                <a:gd name="connsiteX34" fmla="*/ 150225 w 943761"/>
                <a:gd name="connsiteY34" fmla="*/ 155919 h 759499"/>
                <a:gd name="connsiteX35" fmla="*/ 222091 w 943761"/>
                <a:gd name="connsiteY35" fmla="*/ 192724 h 759499"/>
                <a:gd name="connsiteX36" fmla="*/ 226633 w 943761"/>
                <a:gd name="connsiteY36" fmla="*/ 186251 h 759499"/>
                <a:gd name="connsiteX37" fmla="*/ 174376 w 943761"/>
                <a:gd name="connsiteY37" fmla="*/ 137463 h 759499"/>
                <a:gd name="connsiteX38" fmla="*/ 228180 w 943761"/>
                <a:gd name="connsiteY38" fmla="*/ 119012 h 759499"/>
                <a:gd name="connsiteX39" fmla="*/ 225957 w 943761"/>
                <a:gd name="connsiteY39" fmla="*/ 110608 h 759499"/>
                <a:gd name="connsiteX40" fmla="*/ 164523 w 943761"/>
                <a:gd name="connsiteY40" fmla="*/ 107900 h 759499"/>
                <a:gd name="connsiteX41" fmla="*/ 222480 w 943761"/>
                <a:gd name="connsiteY41" fmla="*/ 56796 h 759499"/>
                <a:gd name="connsiteX42" fmla="*/ 380992 w 943761"/>
                <a:gd name="connsiteY42" fmla="*/ 62978 h 759499"/>
                <a:gd name="connsiteX43" fmla="*/ 533416 w 943761"/>
                <a:gd name="connsiteY43" fmla="*/ 156012 h 759499"/>
                <a:gd name="connsiteX44" fmla="*/ 661309 w 943761"/>
                <a:gd name="connsiteY44" fmla="*/ 264991 h 759499"/>
                <a:gd name="connsiteX45" fmla="*/ 836143 w 943761"/>
                <a:gd name="connsiteY45" fmla="*/ 505357 h 759499"/>
                <a:gd name="connsiteX46" fmla="*/ 854595 w 943761"/>
                <a:gd name="connsiteY46" fmla="*/ 706885 h 759499"/>
                <a:gd name="connsiteX47" fmla="*/ 812959 w 943761"/>
                <a:gd name="connsiteY47" fmla="*/ 740504 h 759499"/>
                <a:gd name="connsiteX48" fmla="*/ 753071 w 943761"/>
                <a:gd name="connsiteY48" fmla="*/ 751422 h 759499"/>
                <a:gd name="connsiteX49" fmla="*/ 871787 w 943761"/>
                <a:gd name="connsiteY49" fmla="*/ 749588 h 759499"/>
                <a:gd name="connsiteX50" fmla="*/ 939208 w 943761"/>
                <a:gd name="connsiteY50" fmla="*/ 589019 h 759499"/>
                <a:gd name="connsiteX51" fmla="*/ 939403 w 943761"/>
                <a:gd name="connsiteY51" fmla="*/ 589019 h 75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43761" h="759499">
                  <a:moveTo>
                    <a:pt x="939403" y="589019"/>
                  </a:moveTo>
                  <a:cubicBezTo>
                    <a:pt x="937953" y="581583"/>
                    <a:pt x="936120" y="573851"/>
                    <a:pt x="934092" y="566026"/>
                  </a:cubicBezTo>
                  <a:cubicBezTo>
                    <a:pt x="927813" y="542551"/>
                    <a:pt x="918636" y="517627"/>
                    <a:pt x="906755" y="491638"/>
                  </a:cubicBezTo>
                  <a:cubicBezTo>
                    <a:pt x="869083" y="409420"/>
                    <a:pt x="815182" y="335514"/>
                    <a:pt x="753363" y="269432"/>
                  </a:cubicBezTo>
                  <a:cubicBezTo>
                    <a:pt x="735203" y="250110"/>
                    <a:pt x="716464" y="231368"/>
                    <a:pt x="697240" y="213305"/>
                  </a:cubicBezTo>
                  <a:cubicBezTo>
                    <a:pt x="692892" y="209245"/>
                    <a:pt x="688257" y="205383"/>
                    <a:pt x="683909" y="201322"/>
                  </a:cubicBezTo>
                  <a:cubicBezTo>
                    <a:pt x="668745" y="187603"/>
                    <a:pt x="653192" y="174273"/>
                    <a:pt x="637352" y="161327"/>
                  </a:cubicBezTo>
                  <a:cubicBezTo>
                    <a:pt x="621220" y="148090"/>
                    <a:pt x="604704" y="135338"/>
                    <a:pt x="587896" y="122971"/>
                  </a:cubicBezTo>
                  <a:cubicBezTo>
                    <a:pt x="569736" y="109640"/>
                    <a:pt x="551285" y="96597"/>
                    <a:pt x="532356" y="84328"/>
                  </a:cubicBezTo>
                  <a:cubicBezTo>
                    <a:pt x="531773" y="83943"/>
                    <a:pt x="531291" y="83651"/>
                    <a:pt x="530712" y="83267"/>
                  </a:cubicBezTo>
                  <a:cubicBezTo>
                    <a:pt x="491109" y="57565"/>
                    <a:pt x="449284" y="34961"/>
                    <a:pt x="405042" y="18343"/>
                  </a:cubicBezTo>
                  <a:cubicBezTo>
                    <a:pt x="379927" y="8874"/>
                    <a:pt x="351914" y="1341"/>
                    <a:pt x="324290" y="179"/>
                  </a:cubicBezTo>
                  <a:cubicBezTo>
                    <a:pt x="313761" y="-303"/>
                    <a:pt x="303329" y="179"/>
                    <a:pt x="293091" y="1725"/>
                  </a:cubicBezTo>
                  <a:cubicBezTo>
                    <a:pt x="236677" y="10712"/>
                    <a:pt x="198138" y="49064"/>
                    <a:pt x="153799" y="81623"/>
                  </a:cubicBezTo>
                  <a:lnTo>
                    <a:pt x="161045" y="28103"/>
                  </a:lnTo>
                  <a:cubicBezTo>
                    <a:pt x="162009" y="17764"/>
                    <a:pt x="159017" y="16894"/>
                    <a:pt x="154285" y="26071"/>
                  </a:cubicBezTo>
                  <a:lnTo>
                    <a:pt x="129652" y="74280"/>
                  </a:lnTo>
                  <a:cubicBezTo>
                    <a:pt x="128782" y="73025"/>
                    <a:pt x="110428" y="18149"/>
                    <a:pt x="110428" y="18149"/>
                  </a:cubicBezTo>
                  <a:cubicBezTo>
                    <a:pt x="107145" y="8296"/>
                    <a:pt x="104056" y="8684"/>
                    <a:pt x="103380" y="19116"/>
                  </a:cubicBezTo>
                  <a:lnTo>
                    <a:pt x="100093" y="76405"/>
                  </a:lnTo>
                  <a:lnTo>
                    <a:pt x="40594" y="32738"/>
                  </a:lnTo>
                  <a:cubicBezTo>
                    <a:pt x="29388" y="24529"/>
                    <a:pt x="27069" y="26844"/>
                    <a:pt x="35473" y="37956"/>
                  </a:cubicBezTo>
                  <a:cubicBezTo>
                    <a:pt x="35473" y="37956"/>
                    <a:pt x="82127" y="99399"/>
                    <a:pt x="82030" y="99496"/>
                  </a:cubicBezTo>
                  <a:lnTo>
                    <a:pt x="38468" y="103552"/>
                  </a:lnTo>
                  <a:cubicBezTo>
                    <a:pt x="28129" y="104520"/>
                    <a:pt x="27648" y="108191"/>
                    <a:pt x="37403" y="111766"/>
                  </a:cubicBezTo>
                  <a:cubicBezTo>
                    <a:pt x="37403" y="111766"/>
                    <a:pt x="80872" y="127804"/>
                    <a:pt x="81451" y="128092"/>
                  </a:cubicBezTo>
                  <a:cubicBezTo>
                    <a:pt x="81160" y="128286"/>
                    <a:pt x="5816" y="179778"/>
                    <a:pt x="5816" y="179778"/>
                  </a:cubicBezTo>
                  <a:cubicBezTo>
                    <a:pt x="-2778" y="185672"/>
                    <a:pt x="-1718" y="187798"/>
                    <a:pt x="8136" y="184514"/>
                  </a:cubicBezTo>
                  <a:lnTo>
                    <a:pt x="93717" y="156206"/>
                  </a:lnTo>
                  <a:lnTo>
                    <a:pt x="82998" y="216491"/>
                  </a:lnTo>
                  <a:cubicBezTo>
                    <a:pt x="81160" y="226732"/>
                    <a:pt x="83961" y="227793"/>
                    <a:pt x="89179" y="218810"/>
                  </a:cubicBezTo>
                  <a:cubicBezTo>
                    <a:pt x="89179" y="218810"/>
                    <a:pt x="119896" y="166253"/>
                    <a:pt x="120475" y="166253"/>
                  </a:cubicBezTo>
                  <a:lnTo>
                    <a:pt x="144622" y="227603"/>
                  </a:lnTo>
                  <a:cubicBezTo>
                    <a:pt x="148488" y="237262"/>
                    <a:pt x="151386" y="236683"/>
                    <a:pt x="151095" y="226251"/>
                  </a:cubicBezTo>
                  <a:cubicBezTo>
                    <a:pt x="151095" y="226251"/>
                    <a:pt x="149743" y="157752"/>
                    <a:pt x="150225" y="155919"/>
                  </a:cubicBezTo>
                  <a:lnTo>
                    <a:pt x="222091" y="192724"/>
                  </a:lnTo>
                  <a:cubicBezTo>
                    <a:pt x="236001" y="199873"/>
                    <a:pt x="238029" y="196975"/>
                    <a:pt x="226633" y="186251"/>
                  </a:cubicBezTo>
                  <a:lnTo>
                    <a:pt x="174376" y="137463"/>
                  </a:lnTo>
                  <a:lnTo>
                    <a:pt x="228180" y="119012"/>
                  </a:lnTo>
                  <a:cubicBezTo>
                    <a:pt x="237741" y="115822"/>
                    <a:pt x="237162" y="110316"/>
                    <a:pt x="225957" y="110608"/>
                  </a:cubicBezTo>
                  <a:lnTo>
                    <a:pt x="164523" y="107900"/>
                  </a:lnTo>
                  <a:cubicBezTo>
                    <a:pt x="180460" y="89157"/>
                    <a:pt x="201806" y="70321"/>
                    <a:pt x="222480" y="56796"/>
                  </a:cubicBezTo>
                  <a:cubicBezTo>
                    <a:pt x="271547" y="24622"/>
                    <a:pt x="331148" y="41336"/>
                    <a:pt x="380992" y="62978"/>
                  </a:cubicBezTo>
                  <a:cubicBezTo>
                    <a:pt x="435856" y="86744"/>
                    <a:pt x="486085" y="119785"/>
                    <a:pt x="533416" y="156012"/>
                  </a:cubicBezTo>
                  <a:cubicBezTo>
                    <a:pt x="577755" y="189923"/>
                    <a:pt x="621512" y="225668"/>
                    <a:pt x="661309" y="264991"/>
                  </a:cubicBezTo>
                  <a:cubicBezTo>
                    <a:pt x="731244" y="334064"/>
                    <a:pt x="795188" y="415703"/>
                    <a:pt x="836143" y="505357"/>
                  </a:cubicBezTo>
                  <a:cubicBezTo>
                    <a:pt x="875459" y="591242"/>
                    <a:pt x="882219" y="664667"/>
                    <a:pt x="854595" y="706885"/>
                  </a:cubicBezTo>
                  <a:cubicBezTo>
                    <a:pt x="844932" y="721668"/>
                    <a:pt x="830832" y="732971"/>
                    <a:pt x="812959" y="740504"/>
                  </a:cubicBezTo>
                  <a:cubicBezTo>
                    <a:pt x="796152" y="747560"/>
                    <a:pt x="777413" y="750746"/>
                    <a:pt x="753071" y="751422"/>
                  </a:cubicBezTo>
                  <a:cubicBezTo>
                    <a:pt x="790262" y="762340"/>
                    <a:pt x="834407" y="762631"/>
                    <a:pt x="871787" y="749588"/>
                  </a:cubicBezTo>
                  <a:cubicBezTo>
                    <a:pt x="941143" y="725530"/>
                    <a:pt x="951766" y="652879"/>
                    <a:pt x="939208" y="589019"/>
                  </a:cubicBezTo>
                  <a:lnTo>
                    <a:pt x="939403" y="589019"/>
                  </a:lnTo>
                  <a:close/>
                </a:path>
              </a:pathLst>
            </a:custGeom>
            <a:gradFill>
              <a:gsLst>
                <a:gs pos="0">
                  <a:srgbClr val="F15A22"/>
                </a:gs>
                <a:gs pos="50000">
                  <a:srgbClr val="F36E21"/>
                </a:gs>
                <a:gs pos="100000">
                  <a:srgbClr val="F58220"/>
                </a:gs>
              </a:gsLst>
              <a:lin ang="0" scaled="1"/>
            </a:gradFill>
            <a:ln w="4048" cap="flat">
              <a:noFill/>
              <a:prstDash val="solid"/>
              <a:miter/>
            </a:ln>
          </p:spPr>
          <p:txBody>
            <a:bodyPr rtlCol="0" anchor="ctr"/>
            <a:lstStyle/>
            <a:p>
              <a:endParaRPr lang="en-US"/>
            </a:p>
          </p:txBody>
        </p:sp>
        <p:sp>
          <p:nvSpPr>
            <p:cNvPr id="8" name="Freeform 4">
              <a:extLst>
                <a:ext uri="{FF2B5EF4-FFF2-40B4-BE49-F238E27FC236}">
                  <a16:creationId xmlns:a16="http://schemas.microsoft.com/office/drawing/2014/main" id="{FE4F4117-D8BF-E961-F5D8-33ED5978DBE1}"/>
                </a:ext>
              </a:extLst>
            </p:cNvPr>
            <p:cNvSpPr/>
            <p:nvPr/>
          </p:nvSpPr>
          <p:spPr>
            <a:xfrm>
              <a:off x="1064771" y="3307751"/>
              <a:ext cx="843983" cy="548360"/>
            </a:xfrm>
            <a:custGeom>
              <a:avLst/>
              <a:gdLst>
                <a:gd name="connsiteX0" fmla="*/ 350900 w 535298"/>
                <a:gd name="connsiteY0" fmla="*/ 134965 h 347798"/>
                <a:gd name="connsiteX1" fmla="*/ 242617 w 535298"/>
                <a:gd name="connsiteY1" fmla="*/ 134965 h 347798"/>
                <a:gd name="connsiteX2" fmla="*/ 281738 w 535298"/>
                <a:gd name="connsiteY2" fmla="*/ 83760 h 347798"/>
                <a:gd name="connsiteX3" fmla="*/ 466235 w 535298"/>
                <a:gd name="connsiteY3" fmla="*/ 83760 h 347798"/>
                <a:gd name="connsiteX4" fmla="*/ 489707 w 535298"/>
                <a:gd name="connsiteY4" fmla="*/ 70429 h 347798"/>
                <a:gd name="connsiteX5" fmla="*/ 530665 w 535298"/>
                <a:gd name="connsiteY5" fmla="*/ 16229 h 347798"/>
                <a:gd name="connsiteX6" fmla="*/ 526415 w 535298"/>
                <a:gd name="connsiteY6" fmla="*/ 0 h 347798"/>
                <a:gd name="connsiteX7" fmla="*/ 272468 w 535298"/>
                <a:gd name="connsiteY7" fmla="*/ 0 h 347798"/>
                <a:gd name="connsiteX8" fmla="*/ 248993 w 535298"/>
                <a:gd name="connsiteY8" fmla="*/ 13331 h 347798"/>
                <a:gd name="connsiteX9" fmla="*/ 4705 w 535298"/>
                <a:gd name="connsiteY9" fmla="*/ 331566 h 347798"/>
                <a:gd name="connsiteX10" fmla="*/ 8955 w 535298"/>
                <a:gd name="connsiteY10" fmla="*/ 347799 h 347798"/>
                <a:gd name="connsiteX11" fmla="*/ 66139 w 535298"/>
                <a:gd name="connsiteY11" fmla="*/ 347799 h 347798"/>
                <a:gd name="connsiteX12" fmla="*/ 89804 w 535298"/>
                <a:gd name="connsiteY12" fmla="*/ 334464 h 347798"/>
                <a:gd name="connsiteX13" fmla="*/ 184470 w 535298"/>
                <a:gd name="connsiteY13" fmla="*/ 210802 h 347798"/>
                <a:gd name="connsiteX14" fmla="*/ 296421 w 535298"/>
                <a:gd name="connsiteY14" fmla="*/ 210802 h 347798"/>
                <a:gd name="connsiteX15" fmla="*/ 319993 w 535298"/>
                <a:gd name="connsiteY15" fmla="*/ 197472 h 347798"/>
                <a:gd name="connsiteX16" fmla="*/ 355345 w 535298"/>
                <a:gd name="connsiteY16" fmla="*/ 151193 h 347798"/>
                <a:gd name="connsiteX17" fmla="*/ 351095 w 535298"/>
                <a:gd name="connsiteY17" fmla="*/ 134965 h 347798"/>
                <a:gd name="connsiteX18" fmla="*/ 350900 w 535298"/>
                <a:gd name="connsiteY18" fmla="*/ 134965 h 347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5298" h="347798">
                  <a:moveTo>
                    <a:pt x="350900" y="134965"/>
                  </a:moveTo>
                  <a:lnTo>
                    <a:pt x="242617" y="134965"/>
                  </a:lnTo>
                  <a:lnTo>
                    <a:pt x="281738" y="83760"/>
                  </a:lnTo>
                  <a:lnTo>
                    <a:pt x="466235" y="83760"/>
                  </a:lnTo>
                  <a:cubicBezTo>
                    <a:pt x="475024" y="83760"/>
                    <a:pt x="483140" y="78833"/>
                    <a:pt x="489707" y="70429"/>
                  </a:cubicBezTo>
                  <a:lnTo>
                    <a:pt x="530665" y="16229"/>
                  </a:lnTo>
                  <a:cubicBezTo>
                    <a:pt x="538005" y="6376"/>
                    <a:pt x="536653" y="0"/>
                    <a:pt x="526415" y="0"/>
                  </a:cubicBezTo>
                  <a:lnTo>
                    <a:pt x="272468" y="0"/>
                  </a:lnTo>
                  <a:cubicBezTo>
                    <a:pt x="263675" y="0"/>
                    <a:pt x="255563" y="4927"/>
                    <a:pt x="248993" y="13331"/>
                  </a:cubicBezTo>
                  <a:lnTo>
                    <a:pt x="4705" y="331566"/>
                  </a:lnTo>
                  <a:cubicBezTo>
                    <a:pt x="-2732" y="341419"/>
                    <a:pt x="-1380" y="347799"/>
                    <a:pt x="8955" y="347799"/>
                  </a:cubicBezTo>
                  <a:lnTo>
                    <a:pt x="66139" y="347799"/>
                  </a:lnTo>
                  <a:cubicBezTo>
                    <a:pt x="75029" y="347799"/>
                    <a:pt x="83141" y="342868"/>
                    <a:pt x="89804" y="334464"/>
                  </a:cubicBezTo>
                  <a:lnTo>
                    <a:pt x="184470" y="210802"/>
                  </a:lnTo>
                  <a:lnTo>
                    <a:pt x="296421" y="210802"/>
                  </a:lnTo>
                  <a:cubicBezTo>
                    <a:pt x="305213" y="210802"/>
                    <a:pt x="313423" y="205875"/>
                    <a:pt x="319993" y="197472"/>
                  </a:cubicBezTo>
                  <a:lnTo>
                    <a:pt x="355345" y="151193"/>
                  </a:lnTo>
                  <a:cubicBezTo>
                    <a:pt x="362684" y="141340"/>
                    <a:pt x="361332" y="134965"/>
                    <a:pt x="351095" y="134965"/>
                  </a:cubicBezTo>
                  <a:lnTo>
                    <a:pt x="350900" y="134965"/>
                  </a:lnTo>
                  <a:close/>
                </a:path>
              </a:pathLst>
            </a:custGeom>
            <a:solidFill>
              <a:schemeClr val="bg1"/>
            </a:solidFill>
            <a:ln w="4048" cap="flat">
              <a:noFill/>
              <a:prstDash val="solid"/>
              <a:miter/>
            </a:ln>
          </p:spPr>
          <p:txBody>
            <a:bodyPr rtlCol="0" anchor="ctr"/>
            <a:lstStyle/>
            <a:p>
              <a:endParaRPr lang="en-US"/>
            </a:p>
          </p:txBody>
        </p:sp>
        <p:sp>
          <p:nvSpPr>
            <p:cNvPr id="9" name="Freeform 5">
              <a:extLst>
                <a:ext uri="{FF2B5EF4-FFF2-40B4-BE49-F238E27FC236}">
                  <a16:creationId xmlns:a16="http://schemas.microsoft.com/office/drawing/2014/main" id="{98F7B566-E32E-A4CB-577E-0DC1243B9ACD}"/>
                </a:ext>
              </a:extLst>
            </p:cNvPr>
            <p:cNvSpPr/>
            <p:nvPr/>
          </p:nvSpPr>
          <p:spPr>
            <a:xfrm>
              <a:off x="1701476" y="3307598"/>
              <a:ext cx="857253" cy="548513"/>
            </a:xfrm>
            <a:custGeom>
              <a:avLst/>
              <a:gdLst>
                <a:gd name="connsiteX0" fmla="*/ 534752 w 543714"/>
                <a:gd name="connsiteY0" fmla="*/ 0 h 347895"/>
                <a:gd name="connsiteX1" fmla="*/ 477665 w 543714"/>
                <a:gd name="connsiteY1" fmla="*/ 0 h 347895"/>
                <a:gd name="connsiteX2" fmla="*/ 454384 w 543714"/>
                <a:gd name="connsiteY2" fmla="*/ 13335 h 347895"/>
                <a:gd name="connsiteX3" fmla="*/ 291043 w 543714"/>
                <a:gd name="connsiteY3" fmla="*/ 231091 h 347895"/>
                <a:gd name="connsiteX4" fmla="*/ 236757 w 543714"/>
                <a:gd name="connsiteY4" fmla="*/ 264132 h 347895"/>
                <a:gd name="connsiteX5" fmla="*/ 122195 w 543714"/>
                <a:gd name="connsiteY5" fmla="*/ 264132 h 347895"/>
                <a:gd name="connsiteX6" fmla="*/ 118621 w 543714"/>
                <a:gd name="connsiteY6" fmla="*/ 231091 h 347895"/>
                <a:gd name="connsiteX7" fmla="*/ 280805 w 543714"/>
                <a:gd name="connsiteY7" fmla="*/ 16326 h 347895"/>
                <a:gd name="connsiteX8" fmla="*/ 276457 w 543714"/>
                <a:gd name="connsiteY8" fmla="*/ 97 h 347895"/>
                <a:gd name="connsiteX9" fmla="*/ 219371 w 543714"/>
                <a:gd name="connsiteY9" fmla="*/ 97 h 347895"/>
                <a:gd name="connsiteX10" fmla="*/ 195993 w 543714"/>
                <a:gd name="connsiteY10" fmla="*/ 13428 h 347895"/>
                <a:gd name="connsiteX11" fmla="*/ 33331 w 543714"/>
                <a:gd name="connsiteY11" fmla="*/ 228193 h 347895"/>
                <a:gd name="connsiteX12" fmla="*/ 68683 w 543714"/>
                <a:gd name="connsiteY12" fmla="*/ 347896 h 347895"/>
                <a:gd name="connsiteX13" fmla="*/ 183435 w 543714"/>
                <a:gd name="connsiteY13" fmla="*/ 347896 h 347895"/>
                <a:gd name="connsiteX14" fmla="*/ 380490 w 543714"/>
                <a:gd name="connsiteY14" fmla="*/ 228193 h 347895"/>
                <a:gd name="connsiteX15" fmla="*/ 539193 w 543714"/>
                <a:gd name="connsiteY15" fmla="*/ 16326 h 347895"/>
                <a:gd name="connsiteX16" fmla="*/ 534752 w 543714"/>
                <a:gd name="connsiteY16" fmla="*/ 97 h 347895"/>
                <a:gd name="connsiteX17" fmla="*/ 534752 w 543714"/>
                <a:gd name="connsiteY17" fmla="*/ 0 h 347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3714" h="347895">
                  <a:moveTo>
                    <a:pt x="534752" y="0"/>
                  </a:moveTo>
                  <a:lnTo>
                    <a:pt x="477665" y="0"/>
                  </a:lnTo>
                  <a:cubicBezTo>
                    <a:pt x="468873" y="0"/>
                    <a:pt x="460857" y="4926"/>
                    <a:pt x="454384" y="13335"/>
                  </a:cubicBezTo>
                  <a:lnTo>
                    <a:pt x="291043" y="231091"/>
                  </a:lnTo>
                  <a:cubicBezTo>
                    <a:pt x="268632" y="260655"/>
                    <a:pt x="254047" y="264132"/>
                    <a:pt x="236757" y="264132"/>
                  </a:cubicBezTo>
                  <a:lnTo>
                    <a:pt x="122195" y="264132"/>
                  </a:lnTo>
                  <a:cubicBezTo>
                    <a:pt x="105003" y="264132"/>
                    <a:pt x="96020" y="260655"/>
                    <a:pt x="118621" y="231091"/>
                  </a:cubicBezTo>
                  <a:lnTo>
                    <a:pt x="280805" y="16326"/>
                  </a:lnTo>
                  <a:cubicBezTo>
                    <a:pt x="288144" y="6473"/>
                    <a:pt x="286695" y="97"/>
                    <a:pt x="276457" y="97"/>
                  </a:cubicBezTo>
                  <a:lnTo>
                    <a:pt x="219371" y="97"/>
                  </a:lnTo>
                  <a:cubicBezTo>
                    <a:pt x="210578" y="97"/>
                    <a:pt x="202563" y="5024"/>
                    <a:pt x="195993" y="13428"/>
                  </a:cubicBezTo>
                  <a:lnTo>
                    <a:pt x="33331" y="228193"/>
                  </a:lnTo>
                  <a:cubicBezTo>
                    <a:pt x="-19991" y="298622"/>
                    <a:pt x="-10138" y="347896"/>
                    <a:pt x="68683" y="347896"/>
                  </a:cubicBezTo>
                  <a:lnTo>
                    <a:pt x="183435" y="347896"/>
                  </a:lnTo>
                  <a:cubicBezTo>
                    <a:pt x="262256" y="347896"/>
                    <a:pt x="327751" y="298622"/>
                    <a:pt x="380490" y="228193"/>
                  </a:cubicBezTo>
                  <a:lnTo>
                    <a:pt x="539193" y="16326"/>
                  </a:lnTo>
                  <a:cubicBezTo>
                    <a:pt x="546439" y="6473"/>
                    <a:pt x="544990" y="97"/>
                    <a:pt x="534752" y="97"/>
                  </a:cubicBezTo>
                  <a:lnTo>
                    <a:pt x="534752" y="0"/>
                  </a:lnTo>
                  <a:close/>
                </a:path>
              </a:pathLst>
            </a:custGeom>
            <a:solidFill>
              <a:schemeClr val="bg1"/>
            </a:solidFill>
            <a:ln w="4048" cap="flat">
              <a:noFill/>
              <a:prstDash val="solid"/>
              <a:miter/>
            </a:ln>
          </p:spPr>
          <p:txBody>
            <a:bodyPr rtlCol="0" anchor="ctr"/>
            <a:lstStyle/>
            <a:p>
              <a:endParaRPr lang="en-US"/>
            </a:p>
          </p:txBody>
        </p:sp>
        <p:sp>
          <p:nvSpPr>
            <p:cNvPr id="10" name="Freeform 6">
              <a:extLst>
                <a:ext uri="{FF2B5EF4-FFF2-40B4-BE49-F238E27FC236}">
                  <a16:creationId xmlns:a16="http://schemas.microsoft.com/office/drawing/2014/main" id="{E87748DB-3686-9758-BCB7-17982C0ED84C}"/>
                </a:ext>
              </a:extLst>
            </p:cNvPr>
            <p:cNvSpPr/>
            <p:nvPr/>
          </p:nvSpPr>
          <p:spPr>
            <a:xfrm>
              <a:off x="2363222" y="3307751"/>
              <a:ext cx="753795" cy="548506"/>
            </a:xfrm>
            <a:custGeom>
              <a:avLst/>
              <a:gdLst>
                <a:gd name="connsiteX0" fmla="*/ 319335 w 478096"/>
                <a:gd name="connsiteY0" fmla="*/ 139409 h 347891"/>
                <a:gd name="connsiteX1" fmla="*/ 223512 w 478096"/>
                <a:gd name="connsiteY1" fmla="*/ 132548 h 347891"/>
                <a:gd name="connsiteX2" fmla="*/ 214432 w 478096"/>
                <a:gd name="connsiteY2" fmla="*/ 107429 h 347891"/>
                <a:gd name="connsiteX3" fmla="*/ 262827 w 478096"/>
                <a:gd name="connsiteY3" fmla="*/ 83760 h 347891"/>
                <a:gd name="connsiteX4" fmla="*/ 353821 w 478096"/>
                <a:gd name="connsiteY4" fmla="*/ 83760 h 347891"/>
                <a:gd name="connsiteX5" fmla="*/ 367633 w 478096"/>
                <a:gd name="connsiteY5" fmla="*/ 102021 h 347891"/>
                <a:gd name="connsiteX6" fmla="*/ 373236 w 478096"/>
                <a:gd name="connsiteY6" fmla="*/ 117286 h 347891"/>
                <a:gd name="connsiteX7" fmla="*/ 431480 w 478096"/>
                <a:gd name="connsiteY7" fmla="*/ 117286 h 347891"/>
                <a:gd name="connsiteX8" fmla="*/ 454955 w 478096"/>
                <a:gd name="connsiteY8" fmla="*/ 103470 h 347891"/>
                <a:gd name="connsiteX9" fmla="*/ 406078 w 478096"/>
                <a:gd name="connsiteY9" fmla="*/ 0 h 347891"/>
                <a:gd name="connsiteX10" fmla="*/ 314311 w 478096"/>
                <a:gd name="connsiteY10" fmla="*/ 0 h 347891"/>
                <a:gd name="connsiteX11" fmla="*/ 131170 w 478096"/>
                <a:gd name="connsiteY11" fmla="*/ 102021 h 347891"/>
                <a:gd name="connsiteX12" fmla="*/ 168166 w 478096"/>
                <a:gd name="connsiteY12" fmla="*/ 206940 h 347891"/>
                <a:gd name="connsiteX13" fmla="*/ 263600 w 478096"/>
                <a:gd name="connsiteY13" fmla="*/ 214862 h 347891"/>
                <a:gd name="connsiteX14" fmla="*/ 272583 w 478096"/>
                <a:gd name="connsiteY14" fmla="*/ 240463 h 347891"/>
                <a:gd name="connsiteX15" fmla="*/ 223609 w 478096"/>
                <a:gd name="connsiteY15" fmla="*/ 264132 h 347891"/>
                <a:gd name="connsiteX16" fmla="*/ 124794 w 478096"/>
                <a:gd name="connsiteY16" fmla="*/ 264132 h 347891"/>
                <a:gd name="connsiteX17" fmla="*/ 111464 w 478096"/>
                <a:gd name="connsiteY17" fmla="*/ 245875 h 347891"/>
                <a:gd name="connsiteX18" fmla="*/ 105861 w 478096"/>
                <a:gd name="connsiteY18" fmla="*/ 230610 h 347891"/>
                <a:gd name="connsiteX19" fmla="*/ 47423 w 478096"/>
                <a:gd name="connsiteY19" fmla="*/ 230610 h 347891"/>
                <a:gd name="connsiteX20" fmla="*/ 23757 w 478096"/>
                <a:gd name="connsiteY20" fmla="*/ 244426 h 347891"/>
                <a:gd name="connsiteX21" fmla="*/ 72051 w 478096"/>
                <a:gd name="connsiteY21" fmla="*/ 347892 h 347891"/>
                <a:gd name="connsiteX22" fmla="*/ 172028 w 478096"/>
                <a:gd name="connsiteY22" fmla="*/ 347892 h 347891"/>
                <a:gd name="connsiteX23" fmla="*/ 356525 w 478096"/>
                <a:gd name="connsiteY23" fmla="*/ 243940 h 347891"/>
                <a:gd name="connsiteX24" fmla="*/ 319141 w 478096"/>
                <a:gd name="connsiteY24" fmla="*/ 139507 h 347891"/>
                <a:gd name="connsiteX25" fmla="*/ 319335 w 478096"/>
                <a:gd name="connsiteY25" fmla="*/ 139409 h 34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8096" h="347891">
                  <a:moveTo>
                    <a:pt x="319335" y="139409"/>
                  </a:moveTo>
                  <a:lnTo>
                    <a:pt x="223512" y="132548"/>
                  </a:lnTo>
                  <a:cubicBezTo>
                    <a:pt x="204676" y="131099"/>
                    <a:pt x="201008" y="125111"/>
                    <a:pt x="214432" y="107429"/>
                  </a:cubicBezTo>
                  <a:cubicBezTo>
                    <a:pt x="227860" y="89751"/>
                    <a:pt x="241287" y="83760"/>
                    <a:pt x="262827" y="83760"/>
                  </a:cubicBezTo>
                  <a:lnTo>
                    <a:pt x="353821" y="83760"/>
                  </a:lnTo>
                  <a:cubicBezTo>
                    <a:pt x="368504" y="83760"/>
                    <a:pt x="373236" y="89654"/>
                    <a:pt x="367633" y="102021"/>
                  </a:cubicBezTo>
                  <a:cubicBezTo>
                    <a:pt x="362901" y="111874"/>
                    <a:pt x="363962" y="117286"/>
                    <a:pt x="373236" y="117286"/>
                  </a:cubicBezTo>
                  <a:lnTo>
                    <a:pt x="431480" y="117286"/>
                  </a:lnTo>
                  <a:cubicBezTo>
                    <a:pt x="440273" y="117286"/>
                    <a:pt x="448482" y="112841"/>
                    <a:pt x="454955" y="103470"/>
                  </a:cubicBezTo>
                  <a:cubicBezTo>
                    <a:pt x="498133" y="37486"/>
                    <a:pt x="480357" y="0"/>
                    <a:pt x="406078" y="0"/>
                  </a:cubicBezTo>
                  <a:lnTo>
                    <a:pt x="314311" y="0"/>
                  </a:lnTo>
                  <a:cubicBezTo>
                    <a:pt x="231819" y="0"/>
                    <a:pt x="181302" y="34972"/>
                    <a:pt x="131170" y="102021"/>
                  </a:cubicBezTo>
                  <a:cubicBezTo>
                    <a:pt x="82293" y="167524"/>
                    <a:pt x="97652" y="201046"/>
                    <a:pt x="168166" y="206940"/>
                  </a:cubicBezTo>
                  <a:lnTo>
                    <a:pt x="263600" y="214862"/>
                  </a:lnTo>
                  <a:cubicBezTo>
                    <a:pt x="282436" y="216312"/>
                    <a:pt x="285719" y="222206"/>
                    <a:pt x="272583" y="240463"/>
                  </a:cubicBezTo>
                  <a:cubicBezTo>
                    <a:pt x="259253" y="258141"/>
                    <a:pt x="245246" y="264132"/>
                    <a:pt x="223609" y="264132"/>
                  </a:cubicBezTo>
                  <a:lnTo>
                    <a:pt x="124794" y="264132"/>
                  </a:lnTo>
                  <a:cubicBezTo>
                    <a:pt x="110015" y="264132"/>
                    <a:pt x="105861" y="258238"/>
                    <a:pt x="111464" y="245875"/>
                  </a:cubicBezTo>
                  <a:cubicBezTo>
                    <a:pt x="116196" y="236018"/>
                    <a:pt x="115233" y="230610"/>
                    <a:pt x="105861" y="230610"/>
                  </a:cubicBezTo>
                  <a:lnTo>
                    <a:pt x="47423" y="230610"/>
                  </a:lnTo>
                  <a:cubicBezTo>
                    <a:pt x="38537" y="230610"/>
                    <a:pt x="30323" y="235054"/>
                    <a:pt x="23757" y="244426"/>
                  </a:cubicBezTo>
                  <a:cubicBezTo>
                    <a:pt x="-20096" y="310410"/>
                    <a:pt x="-2807" y="347892"/>
                    <a:pt x="72051" y="347892"/>
                  </a:cubicBezTo>
                  <a:lnTo>
                    <a:pt x="172028" y="347892"/>
                  </a:lnTo>
                  <a:cubicBezTo>
                    <a:pt x="255294" y="347892"/>
                    <a:pt x="306875" y="310989"/>
                    <a:pt x="356525" y="243940"/>
                  </a:cubicBezTo>
                  <a:cubicBezTo>
                    <a:pt x="404629" y="178923"/>
                    <a:pt x="389558" y="144433"/>
                    <a:pt x="319141" y="139507"/>
                  </a:cubicBezTo>
                  <a:lnTo>
                    <a:pt x="319335" y="139409"/>
                  </a:lnTo>
                  <a:close/>
                </a:path>
              </a:pathLst>
            </a:custGeom>
            <a:solidFill>
              <a:schemeClr val="bg1"/>
            </a:solidFill>
            <a:ln w="4048" cap="flat">
              <a:noFill/>
              <a:prstDash val="solid"/>
              <a:miter/>
            </a:ln>
          </p:spPr>
          <p:txBody>
            <a:bodyPr rtlCol="0" anchor="ctr"/>
            <a:lstStyle/>
            <a:p>
              <a:endParaRPr lang="en-US"/>
            </a:p>
          </p:txBody>
        </p:sp>
        <p:sp>
          <p:nvSpPr>
            <p:cNvPr id="11" name="Freeform 7">
              <a:extLst>
                <a:ext uri="{FF2B5EF4-FFF2-40B4-BE49-F238E27FC236}">
                  <a16:creationId xmlns:a16="http://schemas.microsoft.com/office/drawing/2014/main" id="{37CE6479-495A-0526-B35B-6E09EC05D384}"/>
                </a:ext>
              </a:extLst>
            </p:cNvPr>
            <p:cNvSpPr/>
            <p:nvPr/>
          </p:nvSpPr>
          <p:spPr>
            <a:xfrm>
              <a:off x="2930279" y="3307598"/>
              <a:ext cx="517381" cy="548360"/>
            </a:xfrm>
            <a:custGeom>
              <a:avLst/>
              <a:gdLst>
                <a:gd name="connsiteX0" fmla="*/ 318913 w 328150"/>
                <a:gd name="connsiteY0" fmla="*/ 0 h 347798"/>
                <a:gd name="connsiteX1" fmla="*/ 262308 w 328150"/>
                <a:gd name="connsiteY1" fmla="*/ 0 h 347798"/>
                <a:gd name="connsiteX2" fmla="*/ 239221 w 328150"/>
                <a:gd name="connsiteY2" fmla="*/ 13335 h 347798"/>
                <a:gd name="connsiteX3" fmla="*/ 4402 w 328150"/>
                <a:gd name="connsiteY3" fmla="*/ 331566 h 347798"/>
                <a:gd name="connsiteX4" fmla="*/ 9134 w 328150"/>
                <a:gd name="connsiteY4" fmla="*/ 347799 h 347798"/>
                <a:gd name="connsiteX5" fmla="*/ 66318 w 328150"/>
                <a:gd name="connsiteY5" fmla="*/ 347799 h 347798"/>
                <a:gd name="connsiteX6" fmla="*/ 89599 w 328150"/>
                <a:gd name="connsiteY6" fmla="*/ 334464 h 347798"/>
                <a:gd name="connsiteX7" fmla="*/ 323742 w 328150"/>
                <a:gd name="connsiteY7" fmla="*/ 16233 h 347798"/>
                <a:gd name="connsiteX8" fmla="*/ 319107 w 328150"/>
                <a:gd name="connsiteY8" fmla="*/ 0 h 347798"/>
                <a:gd name="connsiteX9" fmla="*/ 318913 w 328150"/>
                <a:gd name="connsiteY9" fmla="*/ 0 h 347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150" h="347798">
                  <a:moveTo>
                    <a:pt x="318913" y="0"/>
                  </a:moveTo>
                  <a:lnTo>
                    <a:pt x="262308" y="0"/>
                  </a:lnTo>
                  <a:cubicBezTo>
                    <a:pt x="253519" y="0"/>
                    <a:pt x="245597" y="4926"/>
                    <a:pt x="239221" y="13335"/>
                  </a:cubicBezTo>
                  <a:lnTo>
                    <a:pt x="4402" y="331566"/>
                  </a:lnTo>
                  <a:cubicBezTo>
                    <a:pt x="-2747" y="341423"/>
                    <a:pt x="-1201" y="347799"/>
                    <a:pt x="9134" y="347799"/>
                  </a:cubicBezTo>
                  <a:lnTo>
                    <a:pt x="66318" y="347799"/>
                  </a:lnTo>
                  <a:cubicBezTo>
                    <a:pt x="75203" y="347799"/>
                    <a:pt x="83223" y="342872"/>
                    <a:pt x="89599" y="334464"/>
                  </a:cubicBezTo>
                  <a:lnTo>
                    <a:pt x="323742" y="16233"/>
                  </a:lnTo>
                  <a:cubicBezTo>
                    <a:pt x="330891" y="6376"/>
                    <a:pt x="329345" y="0"/>
                    <a:pt x="319107" y="0"/>
                  </a:cubicBezTo>
                  <a:lnTo>
                    <a:pt x="318913" y="0"/>
                  </a:lnTo>
                  <a:close/>
                </a:path>
              </a:pathLst>
            </a:custGeom>
            <a:solidFill>
              <a:schemeClr val="bg1"/>
            </a:solidFill>
            <a:ln w="4048" cap="flat">
              <a:noFill/>
              <a:prstDash val="solid"/>
              <a:miter/>
            </a:ln>
          </p:spPr>
          <p:txBody>
            <a:bodyPr rtlCol="0" anchor="ctr"/>
            <a:lstStyle/>
            <a:p>
              <a:endParaRPr lang="en-US"/>
            </a:p>
          </p:txBody>
        </p:sp>
        <p:sp>
          <p:nvSpPr>
            <p:cNvPr id="12" name="Freeform 8">
              <a:extLst>
                <a:ext uri="{FF2B5EF4-FFF2-40B4-BE49-F238E27FC236}">
                  <a16:creationId xmlns:a16="http://schemas.microsoft.com/office/drawing/2014/main" id="{5BCA3391-6DFC-4CFE-51EF-25466ABC703F}"/>
                </a:ext>
              </a:extLst>
            </p:cNvPr>
            <p:cNvSpPr/>
            <p:nvPr/>
          </p:nvSpPr>
          <p:spPr>
            <a:xfrm>
              <a:off x="3271816" y="3307598"/>
              <a:ext cx="792337" cy="548360"/>
            </a:xfrm>
            <a:custGeom>
              <a:avLst/>
              <a:gdLst>
                <a:gd name="connsiteX0" fmla="*/ 432936 w 502541"/>
                <a:gd name="connsiteY0" fmla="*/ 0 h 347798"/>
                <a:gd name="connsiteX1" fmla="*/ 304562 w 502541"/>
                <a:gd name="connsiteY1" fmla="*/ 0 h 347798"/>
                <a:gd name="connsiteX2" fmla="*/ 110406 w 502541"/>
                <a:gd name="connsiteY2" fmla="*/ 120185 h 347798"/>
                <a:gd name="connsiteX3" fmla="*/ 31491 w 502541"/>
                <a:gd name="connsiteY3" fmla="*/ 228100 h 347798"/>
                <a:gd name="connsiteX4" fmla="*/ 69839 w 502541"/>
                <a:gd name="connsiteY4" fmla="*/ 347799 h 347798"/>
                <a:gd name="connsiteX5" fmla="*/ 199371 w 502541"/>
                <a:gd name="connsiteY5" fmla="*/ 347799 h 347798"/>
                <a:gd name="connsiteX6" fmla="*/ 393333 w 502541"/>
                <a:gd name="connsiteY6" fmla="*/ 228100 h 347798"/>
                <a:gd name="connsiteX7" fmla="*/ 471284 w 502541"/>
                <a:gd name="connsiteY7" fmla="*/ 120185 h 347798"/>
                <a:gd name="connsiteX8" fmla="*/ 432839 w 502541"/>
                <a:gd name="connsiteY8" fmla="*/ 0 h 347798"/>
                <a:gd name="connsiteX9" fmla="*/ 432936 w 502541"/>
                <a:gd name="connsiteY9" fmla="*/ 0 h 347798"/>
                <a:gd name="connsiteX10" fmla="*/ 386666 w 502541"/>
                <a:gd name="connsiteY10" fmla="*/ 117286 h 347798"/>
                <a:gd name="connsiteX11" fmla="*/ 303983 w 502541"/>
                <a:gd name="connsiteY11" fmla="*/ 231091 h 347798"/>
                <a:gd name="connsiteX12" fmla="*/ 250564 w 502541"/>
                <a:gd name="connsiteY12" fmla="*/ 264132 h 347798"/>
                <a:gd name="connsiteX13" fmla="*/ 121323 w 502541"/>
                <a:gd name="connsiteY13" fmla="*/ 264132 h 347798"/>
                <a:gd name="connsiteX14" fmla="*/ 116878 w 502541"/>
                <a:gd name="connsiteY14" fmla="*/ 231091 h 347798"/>
                <a:gd name="connsiteX15" fmla="*/ 200144 w 502541"/>
                <a:gd name="connsiteY15" fmla="*/ 117286 h 347798"/>
                <a:gd name="connsiteX16" fmla="*/ 253272 w 502541"/>
                <a:gd name="connsiteY16" fmla="*/ 83764 h 347798"/>
                <a:gd name="connsiteX17" fmla="*/ 381934 w 502541"/>
                <a:gd name="connsiteY17" fmla="*/ 83764 h 347798"/>
                <a:gd name="connsiteX18" fmla="*/ 386666 w 502541"/>
                <a:gd name="connsiteY18" fmla="*/ 117286 h 347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2541" h="347798">
                  <a:moveTo>
                    <a:pt x="432936" y="0"/>
                  </a:moveTo>
                  <a:lnTo>
                    <a:pt x="304562" y="0"/>
                  </a:lnTo>
                  <a:cubicBezTo>
                    <a:pt x="226417" y="0"/>
                    <a:pt x="162663" y="49274"/>
                    <a:pt x="110406" y="120185"/>
                  </a:cubicBezTo>
                  <a:lnTo>
                    <a:pt x="31491" y="228100"/>
                  </a:lnTo>
                  <a:cubicBezTo>
                    <a:pt x="-20094" y="298525"/>
                    <a:pt x="-8982" y="347799"/>
                    <a:pt x="69839" y="347799"/>
                  </a:cubicBezTo>
                  <a:lnTo>
                    <a:pt x="199371" y="347799"/>
                  </a:lnTo>
                  <a:cubicBezTo>
                    <a:pt x="278192" y="347799"/>
                    <a:pt x="342428" y="298525"/>
                    <a:pt x="393333" y="228100"/>
                  </a:cubicBezTo>
                  <a:lnTo>
                    <a:pt x="471284" y="120185"/>
                  </a:lnTo>
                  <a:cubicBezTo>
                    <a:pt x="522865" y="49274"/>
                    <a:pt x="510984" y="0"/>
                    <a:pt x="432839" y="0"/>
                  </a:cubicBezTo>
                  <a:lnTo>
                    <a:pt x="432936" y="0"/>
                  </a:lnTo>
                  <a:close/>
                  <a:moveTo>
                    <a:pt x="386666" y="117286"/>
                  </a:moveTo>
                  <a:lnTo>
                    <a:pt x="303983" y="231091"/>
                  </a:lnTo>
                  <a:cubicBezTo>
                    <a:pt x="285823" y="255728"/>
                    <a:pt x="272201" y="264132"/>
                    <a:pt x="250564" y="264132"/>
                  </a:cubicBezTo>
                  <a:lnTo>
                    <a:pt x="121323" y="264132"/>
                  </a:lnTo>
                  <a:cubicBezTo>
                    <a:pt x="99686" y="264132"/>
                    <a:pt x="98621" y="255728"/>
                    <a:pt x="116878" y="231091"/>
                  </a:cubicBezTo>
                  <a:lnTo>
                    <a:pt x="200144" y="117286"/>
                  </a:lnTo>
                  <a:cubicBezTo>
                    <a:pt x="218883" y="91682"/>
                    <a:pt x="231246" y="83764"/>
                    <a:pt x="253272" y="83764"/>
                  </a:cubicBezTo>
                  <a:lnTo>
                    <a:pt x="381934" y="83764"/>
                  </a:lnTo>
                  <a:cubicBezTo>
                    <a:pt x="404441" y="83764"/>
                    <a:pt x="405312" y="91682"/>
                    <a:pt x="386666" y="117286"/>
                  </a:cubicBezTo>
                  <a:close/>
                </a:path>
              </a:pathLst>
            </a:custGeom>
            <a:solidFill>
              <a:schemeClr val="bg1"/>
            </a:solidFill>
            <a:ln w="4048" cap="flat">
              <a:noFill/>
              <a:prstDash val="solid"/>
              <a:miter/>
            </a:ln>
          </p:spPr>
          <p:txBody>
            <a:bodyPr rtlCol="0" anchor="ctr"/>
            <a:lstStyle/>
            <a:p>
              <a:endParaRPr lang="en-US"/>
            </a:p>
          </p:txBody>
        </p:sp>
        <p:sp>
          <p:nvSpPr>
            <p:cNvPr id="13" name="Freeform 9">
              <a:extLst>
                <a:ext uri="{FF2B5EF4-FFF2-40B4-BE49-F238E27FC236}">
                  <a16:creationId xmlns:a16="http://schemas.microsoft.com/office/drawing/2014/main" id="{D3FB7198-CFF5-9D99-BEDA-9F65B10CCF35}"/>
                </a:ext>
              </a:extLst>
            </p:cNvPr>
            <p:cNvSpPr/>
            <p:nvPr/>
          </p:nvSpPr>
          <p:spPr>
            <a:xfrm>
              <a:off x="1057919" y="2670591"/>
              <a:ext cx="842438" cy="548360"/>
            </a:xfrm>
            <a:custGeom>
              <a:avLst/>
              <a:gdLst>
                <a:gd name="connsiteX0" fmla="*/ 66429 w 534318"/>
                <a:gd name="connsiteY0" fmla="*/ 347799 h 347798"/>
                <a:gd name="connsiteX1" fmla="*/ 90289 w 534318"/>
                <a:gd name="connsiteY1" fmla="*/ 334464 h 347798"/>
                <a:gd name="connsiteX2" fmla="*/ 141676 w 534318"/>
                <a:gd name="connsiteY2" fmla="*/ 268480 h 347798"/>
                <a:gd name="connsiteX3" fmla="*/ 241458 w 534318"/>
                <a:gd name="connsiteY3" fmla="*/ 268480 h 347798"/>
                <a:gd name="connsiteX4" fmla="*/ 230447 w 534318"/>
                <a:gd name="connsiteY4" fmla="*/ 336492 h 347798"/>
                <a:gd name="connsiteX5" fmla="*/ 240782 w 534318"/>
                <a:gd name="connsiteY5" fmla="*/ 347799 h 347798"/>
                <a:gd name="connsiteX6" fmla="*/ 304342 w 534318"/>
                <a:gd name="connsiteY6" fmla="*/ 347799 h 347798"/>
                <a:gd name="connsiteX7" fmla="*/ 324918 w 534318"/>
                <a:gd name="connsiteY7" fmla="*/ 330505 h 347798"/>
                <a:gd name="connsiteX8" fmla="*/ 330711 w 534318"/>
                <a:gd name="connsiteY8" fmla="*/ 261039 h 347798"/>
                <a:gd name="connsiteX9" fmla="*/ 487969 w 534318"/>
                <a:gd name="connsiteY9" fmla="*/ 139891 h 347798"/>
                <a:gd name="connsiteX10" fmla="*/ 495215 w 534318"/>
                <a:gd name="connsiteY10" fmla="*/ 130520 h 347798"/>
                <a:gd name="connsiteX11" fmla="*/ 446625 w 534318"/>
                <a:gd name="connsiteY11" fmla="*/ 0 h 347798"/>
                <a:gd name="connsiteX12" fmla="*/ 277681 w 534318"/>
                <a:gd name="connsiteY12" fmla="*/ 0 h 347798"/>
                <a:gd name="connsiteX13" fmla="*/ 254015 w 534318"/>
                <a:gd name="connsiteY13" fmla="*/ 13330 h 347798"/>
                <a:gd name="connsiteX14" fmla="*/ 4898 w 534318"/>
                <a:gd name="connsiteY14" fmla="*/ 331566 h 347798"/>
                <a:gd name="connsiteX15" fmla="*/ 8861 w 534318"/>
                <a:gd name="connsiteY15" fmla="*/ 347799 h 347798"/>
                <a:gd name="connsiteX16" fmla="*/ 66527 w 534318"/>
                <a:gd name="connsiteY16" fmla="*/ 347799 h 347798"/>
                <a:gd name="connsiteX17" fmla="*/ 66429 w 534318"/>
                <a:gd name="connsiteY17" fmla="*/ 347799 h 347798"/>
                <a:gd name="connsiteX18" fmla="*/ 286182 w 534318"/>
                <a:gd name="connsiteY18" fmla="*/ 83760 h 347798"/>
                <a:gd name="connsiteX19" fmla="*/ 384033 w 534318"/>
                <a:gd name="connsiteY19" fmla="*/ 83760 h 347798"/>
                <a:gd name="connsiteX20" fmla="*/ 407217 w 534318"/>
                <a:gd name="connsiteY20" fmla="*/ 131099 h 347798"/>
                <a:gd name="connsiteX21" fmla="*/ 400841 w 534318"/>
                <a:gd name="connsiteY21" fmla="*/ 139021 h 347798"/>
                <a:gd name="connsiteX22" fmla="*/ 304730 w 534318"/>
                <a:gd name="connsiteY22" fmla="*/ 185781 h 347798"/>
                <a:gd name="connsiteX23" fmla="*/ 206588 w 534318"/>
                <a:gd name="connsiteY23" fmla="*/ 185781 h 347798"/>
                <a:gd name="connsiteX24" fmla="*/ 286182 w 534318"/>
                <a:gd name="connsiteY24" fmla="*/ 83760 h 347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4318" h="347798">
                  <a:moveTo>
                    <a:pt x="66429" y="347799"/>
                  </a:moveTo>
                  <a:cubicBezTo>
                    <a:pt x="75315" y="347799"/>
                    <a:pt x="83529" y="342868"/>
                    <a:pt x="90289" y="334464"/>
                  </a:cubicBezTo>
                  <a:lnTo>
                    <a:pt x="141676" y="268480"/>
                  </a:lnTo>
                  <a:lnTo>
                    <a:pt x="241458" y="268480"/>
                  </a:lnTo>
                  <a:lnTo>
                    <a:pt x="230447" y="336492"/>
                  </a:lnTo>
                  <a:cubicBezTo>
                    <a:pt x="228901" y="344415"/>
                    <a:pt x="232378" y="347799"/>
                    <a:pt x="240782" y="347799"/>
                  </a:cubicBezTo>
                  <a:lnTo>
                    <a:pt x="304342" y="347799"/>
                  </a:lnTo>
                  <a:cubicBezTo>
                    <a:pt x="315644" y="347799"/>
                    <a:pt x="323951" y="340937"/>
                    <a:pt x="324918" y="330505"/>
                  </a:cubicBezTo>
                  <a:lnTo>
                    <a:pt x="330711" y="261039"/>
                  </a:lnTo>
                  <a:cubicBezTo>
                    <a:pt x="393016" y="243843"/>
                    <a:pt x="441602" y="199500"/>
                    <a:pt x="487969" y="139891"/>
                  </a:cubicBezTo>
                  <a:lnTo>
                    <a:pt x="495215" y="130520"/>
                  </a:lnTo>
                  <a:cubicBezTo>
                    <a:pt x="560220" y="46274"/>
                    <a:pt x="544282" y="0"/>
                    <a:pt x="446625" y="0"/>
                  </a:cubicBezTo>
                  <a:lnTo>
                    <a:pt x="277681" y="0"/>
                  </a:lnTo>
                  <a:cubicBezTo>
                    <a:pt x="268892" y="0"/>
                    <a:pt x="260683" y="4926"/>
                    <a:pt x="254015" y="13330"/>
                  </a:cubicBezTo>
                  <a:lnTo>
                    <a:pt x="4898" y="331566"/>
                  </a:lnTo>
                  <a:cubicBezTo>
                    <a:pt x="-2733" y="341419"/>
                    <a:pt x="-1474" y="347799"/>
                    <a:pt x="8861" y="347799"/>
                  </a:cubicBezTo>
                  <a:lnTo>
                    <a:pt x="66527" y="347799"/>
                  </a:lnTo>
                  <a:lnTo>
                    <a:pt x="66429" y="347799"/>
                  </a:lnTo>
                  <a:close/>
                  <a:moveTo>
                    <a:pt x="286182" y="83760"/>
                  </a:moveTo>
                  <a:lnTo>
                    <a:pt x="384033" y="83760"/>
                  </a:lnTo>
                  <a:cubicBezTo>
                    <a:pt x="422187" y="83760"/>
                    <a:pt x="440832" y="89654"/>
                    <a:pt x="407217" y="131099"/>
                  </a:cubicBezTo>
                  <a:lnTo>
                    <a:pt x="400841" y="139021"/>
                  </a:lnTo>
                  <a:cubicBezTo>
                    <a:pt x="367128" y="180372"/>
                    <a:pt x="341532" y="185781"/>
                    <a:pt x="304730" y="185781"/>
                  </a:cubicBezTo>
                  <a:lnTo>
                    <a:pt x="206588" y="185781"/>
                  </a:lnTo>
                  <a:lnTo>
                    <a:pt x="286182" y="83760"/>
                  </a:lnTo>
                  <a:close/>
                </a:path>
              </a:pathLst>
            </a:custGeom>
            <a:solidFill>
              <a:schemeClr val="bg1"/>
            </a:solidFill>
            <a:ln w="4048" cap="flat">
              <a:noFill/>
              <a:prstDash val="solid"/>
              <a:miter/>
            </a:ln>
          </p:spPr>
          <p:txBody>
            <a:bodyPr rtlCol="0" anchor="ctr"/>
            <a:lstStyle/>
            <a:p>
              <a:endParaRPr lang="en-US"/>
            </a:p>
          </p:txBody>
        </p:sp>
        <p:sp>
          <p:nvSpPr>
            <p:cNvPr id="14" name="Freeform 10">
              <a:extLst>
                <a:ext uri="{FF2B5EF4-FFF2-40B4-BE49-F238E27FC236}">
                  <a16:creationId xmlns:a16="http://schemas.microsoft.com/office/drawing/2014/main" id="{8B5455BC-A797-791D-3923-18F1540CA84A}"/>
                </a:ext>
              </a:extLst>
            </p:cNvPr>
            <p:cNvSpPr/>
            <p:nvPr/>
          </p:nvSpPr>
          <p:spPr>
            <a:xfrm>
              <a:off x="1698508" y="3086885"/>
              <a:ext cx="540233" cy="132059"/>
            </a:xfrm>
            <a:custGeom>
              <a:avLst/>
              <a:gdLst>
                <a:gd name="connsiteX0" fmla="*/ 333786 w 342644"/>
                <a:gd name="connsiteY0" fmla="*/ 0 h 83759"/>
                <a:gd name="connsiteX1" fmla="*/ 56943 w 342644"/>
                <a:gd name="connsiteY1" fmla="*/ 0 h 83759"/>
                <a:gd name="connsiteX2" fmla="*/ 4783 w 342644"/>
                <a:gd name="connsiteY2" fmla="*/ 67531 h 83759"/>
                <a:gd name="connsiteX3" fmla="*/ 8936 w 342644"/>
                <a:gd name="connsiteY3" fmla="*/ 83760 h 83759"/>
                <a:gd name="connsiteX4" fmla="*/ 272931 w 342644"/>
                <a:gd name="connsiteY4" fmla="*/ 83760 h 83759"/>
                <a:gd name="connsiteX5" fmla="*/ 296596 w 342644"/>
                <a:gd name="connsiteY5" fmla="*/ 70429 h 83759"/>
                <a:gd name="connsiteX6" fmla="*/ 337940 w 342644"/>
                <a:gd name="connsiteY6" fmla="*/ 16233 h 83759"/>
                <a:gd name="connsiteX7" fmla="*/ 333689 w 342644"/>
                <a:gd name="connsiteY7" fmla="*/ 0 h 83759"/>
                <a:gd name="connsiteX8" fmla="*/ 333786 w 342644"/>
                <a:gd name="connsiteY8" fmla="*/ 0 h 83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644" h="83759">
                  <a:moveTo>
                    <a:pt x="333786" y="0"/>
                  </a:moveTo>
                  <a:lnTo>
                    <a:pt x="56943" y="0"/>
                  </a:lnTo>
                  <a:lnTo>
                    <a:pt x="4783" y="67531"/>
                  </a:lnTo>
                  <a:cubicBezTo>
                    <a:pt x="-2751" y="77384"/>
                    <a:pt x="-1398" y="83760"/>
                    <a:pt x="8936" y="83760"/>
                  </a:cubicBezTo>
                  <a:lnTo>
                    <a:pt x="272931" y="83760"/>
                  </a:lnTo>
                  <a:cubicBezTo>
                    <a:pt x="281816" y="83760"/>
                    <a:pt x="289929" y="78833"/>
                    <a:pt x="296596" y="70429"/>
                  </a:cubicBezTo>
                  <a:lnTo>
                    <a:pt x="337940" y="16233"/>
                  </a:lnTo>
                  <a:cubicBezTo>
                    <a:pt x="345376" y="6376"/>
                    <a:pt x="344024" y="0"/>
                    <a:pt x="333689" y="0"/>
                  </a:cubicBezTo>
                  <a:lnTo>
                    <a:pt x="333786" y="0"/>
                  </a:lnTo>
                  <a:close/>
                </a:path>
              </a:pathLst>
            </a:custGeom>
            <a:solidFill>
              <a:schemeClr val="bg1"/>
            </a:solidFill>
            <a:ln w="4048" cap="flat">
              <a:noFill/>
              <a:prstDash val="solid"/>
              <a:miter/>
            </a:ln>
          </p:spPr>
          <p:txBody>
            <a:bodyPr rtlCol="0" anchor="ctr"/>
            <a:lstStyle/>
            <a:p>
              <a:endParaRPr lang="en-US"/>
            </a:p>
          </p:txBody>
        </p:sp>
        <p:sp>
          <p:nvSpPr>
            <p:cNvPr id="15" name="Freeform 11">
              <a:extLst>
                <a:ext uri="{FF2B5EF4-FFF2-40B4-BE49-F238E27FC236}">
                  <a16:creationId xmlns:a16="http://schemas.microsoft.com/office/drawing/2014/main" id="{90283D11-F705-246F-D4F0-6DC6A6A8CDA4}"/>
                </a:ext>
              </a:extLst>
            </p:cNvPr>
            <p:cNvSpPr/>
            <p:nvPr/>
          </p:nvSpPr>
          <p:spPr>
            <a:xfrm>
              <a:off x="2008059" y="2670591"/>
              <a:ext cx="549605" cy="132059"/>
            </a:xfrm>
            <a:custGeom>
              <a:avLst/>
              <a:gdLst>
                <a:gd name="connsiteX0" fmla="*/ 302630 w 348588"/>
                <a:gd name="connsiteY0" fmla="*/ 70429 h 83759"/>
                <a:gd name="connsiteX1" fmla="*/ 343876 w 348588"/>
                <a:gd name="connsiteY1" fmla="*/ 16229 h 83759"/>
                <a:gd name="connsiteX2" fmla="*/ 339723 w 348588"/>
                <a:gd name="connsiteY2" fmla="*/ 0 h 83759"/>
                <a:gd name="connsiteX3" fmla="*/ 78048 w 348588"/>
                <a:gd name="connsiteY3" fmla="*/ 0 h 83759"/>
                <a:gd name="connsiteX4" fmla="*/ 54480 w 348588"/>
                <a:gd name="connsiteY4" fmla="*/ 13330 h 83759"/>
                <a:gd name="connsiteX5" fmla="*/ 0 w 348588"/>
                <a:gd name="connsiteY5" fmla="*/ 83760 h 83759"/>
                <a:gd name="connsiteX6" fmla="*/ 279155 w 348588"/>
                <a:gd name="connsiteY6" fmla="*/ 83760 h 83759"/>
                <a:gd name="connsiteX7" fmla="*/ 302630 w 348588"/>
                <a:gd name="connsiteY7" fmla="*/ 70429 h 83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588" h="83759">
                  <a:moveTo>
                    <a:pt x="302630" y="70429"/>
                  </a:moveTo>
                  <a:lnTo>
                    <a:pt x="343876" y="16229"/>
                  </a:lnTo>
                  <a:cubicBezTo>
                    <a:pt x="351312" y="6376"/>
                    <a:pt x="349960" y="0"/>
                    <a:pt x="339723" y="0"/>
                  </a:cubicBezTo>
                  <a:lnTo>
                    <a:pt x="78048" y="0"/>
                  </a:lnTo>
                  <a:cubicBezTo>
                    <a:pt x="69255" y="0"/>
                    <a:pt x="61143" y="4926"/>
                    <a:pt x="54480" y="13330"/>
                  </a:cubicBezTo>
                  <a:lnTo>
                    <a:pt x="0" y="83760"/>
                  </a:lnTo>
                  <a:lnTo>
                    <a:pt x="279155" y="83760"/>
                  </a:lnTo>
                  <a:cubicBezTo>
                    <a:pt x="287947" y="83760"/>
                    <a:pt x="296060" y="78833"/>
                    <a:pt x="302630" y="70429"/>
                  </a:cubicBezTo>
                  <a:close/>
                </a:path>
              </a:pathLst>
            </a:custGeom>
            <a:solidFill>
              <a:schemeClr val="bg1"/>
            </a:solidFill>
            <a:ln w="4048" cap="flat">
              <a:noFill/>
              <a:prstDash val="solid"/>
              <a:miter/>
            </a:ln>
          </p:spPr>
          <p:txBody>
            <a:bodyPr rtlCol="0" anchor="ctr"/>
            <a:lstStyle/>
            <a:p>
              <a:endParaRPr lang="en-US"/>
            </a:p>
          </p:txBody>
        </p:sp>
        <p:sp>
          <p:nvSpPr>
            <p:cNvPr id="16" name="Freeform 12">
              <a:extLst>
                <a:ext uri="{FF2B5EF4-FFF2-40B4-BE49-F238E27FC236}">
                  <a16:creationId xmlns:a16="http://schemas.microsoft.com/office/drawing/2014/main" id="{0337D382-21F5-558D-408E-04F564E94B98}"/>
                </a:ext>
              </a:extLst>
            </p:cNvPr>
            <p:cNvSpPr/>
            <p:nvPr/>
          </p:nvSpPr>
          <p:spPr>
            <a:xfrm>
              <a:off x="1852408" y="2883536"/>
              <a:ext cx="424267" cy="120482"/>
            </a:xfrm>
            <a:custGeom>
              <a:avLst/>
              <a:gdLst>
                <a:gd name="connsiteX0" fmla="*/ 205264 w 269092"/>
                <a:gd name="connsiteY0" fmla="*/ 75838 h 76416"/>
                <a:gd name="connsiteX1" fmla="*/ 228832 w 269092"/>
                <a:gd name="connsiteY1" fmla="*/ 62507 h 76416"/>
                <a:gd name="connsiteX2" fmla="*/ 264379 w 269092"/>
                <a:gd name="connsiteY2" fmla="*/ 16229 h 76416"/>
                <a:gd name="connsiteX3" fmla="*/ 260226 w 269092"/>
                <a:gd name="connsiteY3" fmla="*/ 0 h 76416"/>
                <a:gd name="connsiteX4" fmla="*/ 59022 w 269092"/>
                <a:gd name="connsiteY4" fmla="*/ 0 h 76416"/>
                <a:gd name="connsiteX5" fmla="*/ 0 w 269092"/>
                <a:gd name="connsiteY5" fmla="*/ 76416 h 76416"/>
                <a:gd name="connsiteX6" fmla="*/ 205264 w 269092"/>
                <a:gd name="connsiteY6" fmla="*/ 75935 h 76416"/>
                <a:gd name="connsiteX7" fmla="*/ 205264 w 269092"/>
                <a:gd name="connsiteY7" fmla="*/ 75838 h 7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092" h="76416">
                  <a:moveTo>
                    <a:pt x="205264" y="75838"/>
                  </a:moveTo>
                  <a:cubicBezTo>
                    <a:pt x="214053" y="75838"/>
                    <a:pt x="222266" y="70911"/>
                    <a:pt x="228832" y="62507"/>
                  </a:cubicBezTo>
                  <a:lnTo>
                    <a:pt x="264379" y="16229"/>
                  </a:lnTo>
                  <a:cubicBezTo>
                    <a:pt x="271819" y="6376"/>
                    <a:pt x="270463" y="0"/>
                    <a:pt x="260226" y="0"/>
                  </a:cubicBezTo>
                  <a:lnTo>
                    <a:pt x="59022" y="0"/>
                  </a:lnTo>
                  <a:lnTo>
                    <a:pt x="0" y="76416"/>
                  </a:lnTo>
                  <a:lnTo>
                    <a:pt x="205264" y="75935"/>
                  </a:lnTo>
                  <a:lnTo>
                    <a:pt x="205264" y="75838"/>
                  </a:lnTo>
                  <a:close/>
                </a:path>
              </a:pathLst>
            </a:custGeom>
            <a:solidFill>
              <a:schemeClr val="bg1"/>
            </a:solidFill>
            <a:ln w="4048" cap="flat">
              <a:noFill/>
              <a:prstDash val="solid"/>
              <a:miter/>
            </a:ln>
          </p:spPr>
          <p:txBody>
            <a:bodyPr rtlCol="0" anchor="ctr"/>
            <a:lstStyle/>
            <a:p>
              <a:endParaRPr lang="en-US"/>
            </a:p>
          </p:txBody>
        </p:sp>
        <p:sp>
          <p:nvSpPr>
            <p:cNvPr id="17" name="Freeform 13">
              <a:extLst>
                <a:ext uri="{FF2B5EF4-FFF2-40B4-BE49-F238E27FC236}">
                  <a16:creationId xmlns:a16="http://schemas.microsoft.com/office/drawing/2014/main" id="{2DAA8FE5-4971-E242-E072-14E526149CDB}"/>
                </a:ext>
              </a:extLst>
            </p:cNvPr>
            <p:cNvSpPr/>
            <p:nvPr/>
          </p:nvSpPr>
          <p:spPr>
            <a:xfrm>
              <a:off x="2235453" y="2670744"/>
              <a:ext cx="789112" cy="548506"/>
            </a:xfrm>
            <a:custGeom>
              <a:avLst/>
              <a:gdLst>
                <a:gd name="connsiteX0" fmla="*/ 8777 w 500496"/>
                <a:gd name="connsiteY0" fmla="*/ 347697 h 347891"/>
                <a:gd name="connsiteX1" fmla="*/ 77264 w 500496"/>
                <a:gd name="connsiteY1" fmla="*/ 347697 h 347891"/>
                <a:gd name="connsiteX2" fmla="*/ 100447 w 500496"/>
                <a:gd name="connsiteY2" fmla="*/ 337845 h 347891"/>
                <a:gd name="connsiteX3" fmla="*/ 180236 w 500496"/>
                <a:gd name="connsiteY3" fmla="*/ 275629 h 347891"/>
                <a:gd name="connsiteX4" fmla="*/ 330150 w 500496"/>
                <a:gd name="connsiteY4" fmla="*/ 275629 h 347891"/>
                <a:gd name="connsiteX5" fmla="*/ 308221 w 500496"/>
                <a:gd name="connsiteY5" fmla="*/ 334464 h 347891"/>
                <a:gd name="connsiteX6" fmla="*/ 316722 w 500496"/>
                <a:gd name="connsiteY6" fmla="*/ 347795 h 347891"/>
                <a:gd name="connsiteX7" fmla="*/ 381245 w 500496"/>
                <a:gd name="connsiteY7" fmla="*/ 347795 h 347891"/>
                <a:gd name="connsiteX8" fmla="*/ 402883 w 500496"/>
                <a:gd name="connsiteY8" fmla="*/ 331566 h 347891"/>
                <a:gd name="connsiteX9" fmla="*/ 499576 w 500496"/>
                <a:gd name="connsiteY9" fmla="*/ 12849 h 347891"/>
                <a:gd name="connsiteX10" fmla="*/ 490496 w 500496"/>
                <a:gd name="connsiteY10" fmla="*/ 0 h 347891"/>
                <a:gd name="connsiteX11" fmla="*/ 421140 w 500496"/>
                <a:gd name="connsiteY11" fmla="*/ 0 h 347891"/>
                <a:gd name="connsiteX12" fmla="*/ 398442 w 500496"/>
                <a:gd name="connsiteY12" fmla="*/ 9371 h 347891"/>
                <a:gd name="connsiteX13" fmla="*/ 8875 w 500496"/>
                <a:gd name="connsiteY13" fmla="*/ 330117 h 347891"/>
                <a:gd name="connsiteX14" fmla="*/ 8875 w 500496"/>
                <a:gd name="connsiteY14" fmla="*/ 347892 h 347891"/>
                <a:gd name="connsiteX15" fmla="*/ 8777 w 500496"/>
                <a:gd name="connsiteY15" fmla="*/ 347697 h 347891"/>
                <a:gd name="connsiteX16" fmla="*/ 392936 w 500496"/>
                <a:gd name="connsiteY16" fmla="*/ 89557 h 347891"/>
                <a:gd name="connsiteX17" fmla="*/ 350528 w 500496"/>
                <a:gd name="connsiteY17" fmla="*/ 211284 h 347891"/>
                <a:gd name="connsiteX18" fmla="*/ 250070 w 500496"/>
                <a:gd name="connsiteY18" fmla="*/ 211094 h 347891"/>
                <a:gd name="connsiteX19" fmla="*/ 392839 w 500496"/>
                <a:gd name="connsiteY19" fmla="*/ 89557 h 347891"/>
                <a:gd name="connsiteX20" fmla="*/ 392936 w 500496"/>
                <a:gd name="connsiteY20" fmla="*/ 89557 h 347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0496" h="347891">
                  <a:moveTo>
                    <a:pt x="8777" y="347697"/>
                  </a:moveTo>
                  <a:lnTo>
                    <a:pt x="77264" y="347697"/>
                  </a:lnTo>
                  <a:cubicBezTo>
                    <a:pt x="85186" y="347697"/>
                    <a:pt x="92719" y="344706"/>
                    <a:pt x="100447" y="337845"/>
                  </a:cubicBezTo>
                  <a:lnTo>
                    <a:pt x="180236" y="275629"/>
                  </a:lnTo>
                  <a:lnTo>
                    <a:pt x="330150" y="275629"/>
                  </a:lnTo>
                  <a:lnTo>
                    <a:pt x="308221" y="334464"/>
                  </a:lnTo>
                  <a:cubicBezTo>
                    <a:pt x="305323" y="343350"/>
                    <a:pt x="307837" y="347795"/>
                    <a:pt x="316722" y="347795"/>
                  </a:cubicBezTo>
                  <a:lnTo>
                    <a:pt x="381245" y="347795"/>
                  </a:lnTo>
                  <a:cubicBezTo>
                    <a:pt x="391584" y="347795"/>
                    <a:pt x="399984" y="341419"/>
                    <a:pt x="402883" y="331566"/>
                  </a:cubicBezTo>
                  <a:lnTo>
                    <a:pt x="499576" y="12849"/>
                  </a:lnTo>
                  <a:cubicBezTo>
                    <a:pt x="502183" y="4441"/>
                    <a:pt x="499285" y="0"/>
                    <a:pt x="490496" y="0"/>
                  </a:cubicBezTo>
                  <a:lnTo>
                    <a:pt x="421140" y="0"/>
                  </a:lnTo>
                  <a:cubicBezTo>
                    <a:pt x="413315" y="0"/>
                    <a:pt x="406360" y="2996"/>
                    <a:pt x="398442" y="9371"/>
                  </a:cubicBezTo>
                  <a:lnTo>
                    <a:pt x="8875" y="330117"/>
                  </a:lnTo>
                  <a:cubicBezTo>
                    <a:pt x="-3007" y="339970"/>
                    <a:pt x="-2910" y="347892"/>
                    <a:pt x="8875" y="347892"/>
                  </a:cubicBezTo>
                  <a:lnTo>
                    <a:pt x="8777" y="347697"/>
                  </a:lnTo>
                  <a:close/>
                  <a:moveTo>
                    <a:pt x="392936" y="89557"/>
                  </a:moveTo>
                  <a:lnTo>
                    <a:pt x="350528" y="211284"/>
                  </a:lnTo>
                  <a:lnTo>
                    <a:pt x="250070" y="211094"/>
                  </a:lnTo>
                  <a:lnTo>
                    <a:pt x="392839" y="89557"/>
                  </a:lnTo>
                  <a:lnTo>
                    <a:pt x="392936" y="89557"/>
                  </a:lnTo>
                  <a:close/>
                </a:path>
              </a:pathLst>
            </a:custGeom>
            <a:solidFill>
              <a:schemeClr val="bg1"/>
            </a:solidFill>
            <a:ln w="4048" cap="flat">
              <a:noFill/>
              <a:prstDash val="solid"/>
              <a:miter/>
            </a:ln>
          </p:spPr>
          <p:txBody>
            <a:bodyPr rtlCol="0" anchor="ctr"/>
            <a:lstStyle/>
            <a:p>
              <a:endParaRPr lang="en-US"/>
            </a:p>
          </p:txBody>
        </p:sp>
        <p:sp>
          <p:nvSpPr>
            <p:cNvPr id="18" name="Freeform 14">
              <a:extLst>
                <a:ext uri="{FF2B5EF4-FFF2-40B4-BE49-F238E27FC236}">
                  <a16:creationId xmlns:a16="http://schemas.microsoft.com/office/drawing/2014/main" id="{54FEA027-4E96-1456-F76E-50BEEFFEA9F4}"/>
                </a:ext>
              </a:extLst>
            </p:cNvPr>
            <p:cNvSpPr/>
            <p:nvPr/>
          </p:nvSpPr>
          <p:spPr>
            <a:xfrm>
              <a:off x="2962877" y="2670591"/>
              <a:ext cx="525778" cy="548360"/>
            </a:xfrm>
            <a:custGeom>
              <a:avLst/>
              <a:gdLst>
                <a:gd name="connsiteX0" fmla="*/ 9036 w 333476"/>
                <a:gd name="connsiteY0" fmla="*/ 347799 h 347798"/>
                <a:gd name="connsiteX1" fmla="*/ 261242 w 333476"/>
                <a:gd name="connsiteY1" fmla="*/ 347799 h 347798"/>
                <a:gd name="connsiteX2" fmla="*/ 284620 w 333476"/>
                <a:gd name="connsiteY2" fmla="*/ 334464 h 347798"/>
                <a:gd name="connsiteX3" fmla="*/ 324899 w 333476"/>
                <a:gd name="connsiteY3" fmla="*/ 280268 h 347798"/>
                <a:gd name="connsiteX4" fmla="*/ 320357 w 333476"/>
                <a:gd name="connsiteY4" fmla="*/ 264035 h 347798"/>
                <a:gd name="connsiteX5" fmla="*/ 142915 w 333476"/>
                <a:gd name="connsiteY5" fmla="*/ 264035 h 347798"/>
                <a:gd name="connsiteX6" fmla="*/ 328955 w 333476"/>
                <a:gd name="connsiteY6" fmla="*/ 16229 h 347798"/>
                <a:gd name="connsiteX7" fmla="*/ 324510 w 333476"/>
                <a:gd name="connsiteY7" fmla="*/ 0 h 347798"/>
                <a:gd name="connsiteX8" fmla="*/ 267424 w 333476"/>
                <a:gd name="connsiteY8" fmla="*/ 0 h 347798"/>
                <a:gd name="connsiteX9" fmla="*/ 244147 w 333476"/>
                <a:gd name="connsiteY9" fmla="*/ 13330 h 347798"/>
                <a:gd name="connsiteX10" fmla="*/ 4591 w 333476"/>
                <a:gd name="connsiteY10" fmla="*/ 331566 h 347798"/>
                <a:gd name="connsiteX11" fmla="*/ 9036 w 333476"/>
                <a:gd name="connsiteY11" fmla="*/ 347799 h 347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3476" h="347798">
                  <a:moveTo>
                    <a:pt x="9036" y="347799"/>
                  </a:moveTo>
                  <a:lnTo>
                    <a:pt x="261242" y="347799"/>
                  </a:lnTo>
                  <a:cubicBezTo>
                    <a:pt x="270128" y="347799"/>
                    <a:pt x="278147" y="342868"/>
                    <a:pt x="284620" y="334464"/>
                  </a:cubicBezTo>
                  <a:lnTo>
                    <a:pt x="324899" y="280268"/>
                  </a:lnTo>
                  <a:cubicBezTo>
                    <a:pt x="332141" y="270411"/>
                    <a:pt x="330696" y="264035"/>
                    <a:pt x="320357" y="264035"/>
                  </a:cubicBezTo>
                  <a:lnTo>
                    <a:pt x="142915" y="264035"/>
                  </a:lnTo>
                  <a:lnTo>
                    <a:pt x="328955" y="16229"/>
                  </a:lnTo>
                  <a:cubicBezTo>
                    <a:pt x="336201" y="6376"/>
                    <a:pt x="334752" y="0"/>
                    <a:pt x="324510" y="0"/>
                  </a:cubicBezTo>
                  <a:lnTo>
                    <a:pt x="267424" y="0"/>
                  </a:lnTo>
                  <a:cubicBezTo>
                    <a:pt x="258635" y="0"/>
                    <a:pt x="250616" y="4926"/>
                    <a:pt x="244147" y="13330"/>
                  </a:cubicBezTo>
                  <a:lnTo>
                    <a:pt x="4591" y="331566"/>
                  </a:lnTo>
                  <a:cubicBezTo>
                    <a:pt x="-2748" y="341419"/>
                    <a:pt x="-1303" y="347799"/>
                    <a:pt x="9036" y="347799"/>
                  </a:cubicBezTo>
                  <a:close/>
                </a:path>
              </a:pathLst>
            </a:custGeom>
            <a:solidFill>
              <a:schemeClr val="bg1"/>
            </a:solidFill>
            <a:ln w="4048" cap="flat">
              <a:noFill/>
              <a:prstDash val="solid"/>
              <a:miter/>
            </a:ln>
          </p:spPr>
          <p:txBody>
            <a:bodyPr rtlCol="0" anchor="ctr"/>
            <a:lstStyle/>
            <a:p>
              <a:endParaRPr lang="en-US"/>
            </a:p>
          </p:txBody>
        </p:sp>
        <p:sp>
          <p:nvSpPr>
            <p:cNvPr id="19" name="Freeform 15">
              <a:extLst>
                <a:ext uri="{FF2B5EF4-FFF2-40B4-BE49-F238E27FC236}">
                  <a16:creationId xmlns:a16="http://schemas.microsoft.com/office/drawing/2014/main" id="{939B5BC2-A8D7-0D7F-A04C-58F58B33D038}"/>
                </a:ext>
              </a:extLst>
            </p:cNvPr>
            <p:cNvSpPr/>
            <p:nvPr/>
          </p:nvSpPr>
          <p:spPr>
            <a:xfrm>
              <a:off x="3892971" y="3307751"/>
              <a:ext cx="821856" cy="548360"/>
            </a:xfrm>
            <a:custGeom>
              <a:avLst/>
              <a:gdLst>
                <a:gd name="connsiteX0" fmla="*/ 481079 w 521264"/>
                <a:gd name="connsiteY0" fmla="*/ 14492 h 347798"/>
                <a:gd name="connsiteX1" fmla="*/ 331938 w 521264"/>
                <a:gd name="connsiteY1" fmla="*/ 222206 h 347798"/>
                <a:gd name="connsiteX2" fmla="*/ 327206 w 521264"/>
                <a:gd name="connsiteY2" fmla="*/ 10339 h 347798"/>
                <a:gd name="connsiteX3" fmla="*/ 315324 w 521264"/>
                <a:gd name="connsiteY3" fmla="*/ 0 h 347798"/>
                <a:gd name="connsiteX4" fmla="*/ 257173 w 521264"/>
                <a:gd name="connsiteY4" fmla="*/ 0 h 347798"/>
                <a:gd name="connsiteX5" fmla="*/ 234281 w 521264"/>
                <a:gd name="connsiteY5" fmla="*/ 13331 h 347798"/>
                <a:gd name="connsiteX6" fmla="*/ 4291 w 521264"/>
                <a:gd name="connsiteY6" fmla="*/ 331566 h 347798"/>
                <a:gd name="connsiteX7" fmla="*/ 9217 w 521264"/>
                <a:gd name="connsiteY7" fmla="*/ 347799 h 347798"/>
                <a:gd name="connsiteX8" fmla="*/ 66883 w 521264"/>
                <a:gd name="connsiteY8" fmla="*/ 347799 h 347798"/>
                <a:gd name="connsiteX9" fmla="*/ 89969 w 521264"/>
                <a:gd name="connsiteY9" fmla="*/ 334464 h 347798"/>
                <a:gd name="connsiteX10" fmla="*/ 242588 w 521264"/>
                <a:gd name="connsiteY10" fmla="*/ 121634 h 347798"/>
                <a:gd name="connsiteX11" fmla="*/ 246644 w 521264"/>
                <a:gd name="connsiteY11" fmla="*/ 321037 h 347798"/>
                <a:gd name="connsiteX12" fmla="*/ 246644 w 521264"/>
                <a:gd name="connsiteY12" fmla="*/ 327991 h 347798"/>
                <a:gd name="connsiteX13" fmla="*/ 246935 w 521264"/>
                <a:gd name="connsiteY13" fmla="*/ 337460 h 347798"/>
                <a:gd name="connsiteX14" fmla="*/ 258914 w 521264"/>
                <a:gd name="connsiteY14" fmla="*/ 347799 h 347798"/>
                <a:gd name="connsiteX15" fmla="*/ 316579 w 521264"/>
                <a:gd name="connsiteY15" fmla="*/ 347799 h 347798"/>
                <a:gd name="connsiteX16" fmla="*/ 327590 w 521264"/>
                <a:gd name="connsiteY16" fmla="*/ 344900 h 347798"/>
                <a:gd name="connsiteX17" fmla="*/ 339569 w 521264"/>
                <a:gd name="connsiteY17" fmla="*/ 334464 h 347798"/>
                <a:gd name="connsiteX18" fmla="*/ 350000 w 521264"/>
                <a:gd name="connsiteY18" fmla="*/ 319875 h 347798"/>
                <a:gd name="connsiteX19" fmla="*/ 521265 w 521264"/>
                <a:gd name="connsiteY19" fmla="*/ 79995 h 347798"/>
                <a:gd name="connsiteX20" fmla="*/ 480982 w 521264"/>
                <a:gd name="connsiteY20" fmla="*/ 14395 h 347798"/>
                <a:gd name="connsiteX21" fmla="*/ 481079 w 521264"/>
                <a:gd name="connsiteY21" fmla="*/ 14492 h 347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21264" h="347798">
                  <a:moveTo>
                    <a:pt x="481079" y="14492"/>
                  </a:moveTo>
                  <a:lnTo>
                    <a:pt x="331938" y="222206"/>
                  </a:lnTo>
                  <a:lnTo>
                    <a:pt x="327206" y="10339"/>
                  </a:lnTo>
                  <a:cubicBezTo>
                    <a:pt x="326817" y="3477"/>
                    <a:pt x="323149" y="0"/>
                    <a:pt x="315324" y="0"/>
                  </a:cubicBezTo>
                  <a:lnTo>
                    <a:pt x="257173" y="0"/>
                  </a:lnTo>
                  <a:cubicBezTo>
                    <a:pt x="248384" y="0"/>
                    <a:pt x="240462" y="4927"/>
                    <a:pt x="234281" y="13331"/>
                  </a:cubicBezTo>
                  <a:lnTo>
                    <a:pt x="4291" y="331566"/>
                  </a:lnTo>
                  <a:cubicBezTo>
                    <a:pt x="-2761" y="341419"/>
                    <a:pt x="-1122" y="347799"/>
                    <a:pt x="9217" y="347799"/>
                  </a:cubicBezTo>
                  <a:lnTo>
                    <a:pt x="66883" y="347799"/>
                  </a:lnTo>
                  <a:cubicBezTo>
                    <a:pt x="75768" y="347799"/>
                    <a:pt x="83690" y="342868"/>
                    <a:pt x="89969" y="334464"/>
                  </a:cubicBezTo>
                  <a:lnTo>
                    <a:pt x="242588" y="121634"/>
                  </a:lnTo>
                  <a:lnTo>
                    <a:pt x="246644" y="321037"/>
                  </a:lnTo>
                  <a:lnTo>
                    <a:pt x="246644" y="327991"/>
                  </a:lnTo>
                  <a:lnTo>
                    <a:pt x="246935" y="337460"/>
                  </a:lnTo>
                  <a:cubicBezTo>
                    <a:pt x="247417" y="344317"/>
                    <a:pt x="251089" y="347799"/>
                    <a:pt x="258914" y="347799"/>
                  </a:cubicBezTo>
                  <a:lnTo>
                    <a:pt x="316579" y="347799"/>
                  </a:lnTo>
                  <a:cubicBezTo>
                    <a:pt x="320445" y="347799"/>
                    <a:pt x="324113" y="346734"/>
                    <a:pt x="327590" y="344900"/>
                  </a:cubicBezTo>
                  <a:cubicBezTo>
                    <a:pt x="332035" y="342678"/>
                    <a:pt x="336091" y="339200"/>
                    <a:pt x="339569" y="334464"/>
                  </a:cubicBezTo>
                  <a:lnTo>
                    <a:pt x="350000" y="319875"/>
                  </a:lnTo>
                  <a:lnTo>
                    <a:pt x="521265" y="79995"/>
                  </a:lnTo>
                  <a:cubicBezTo>
                    <a:pt x="509480" y="58159"/>
                    <a:pt x="496053" y="36231"/>
                    <a:pt x="480982" y="14395"/>
                  </a:cubicBezTo>
                  <a:lnTo>
                    <a:pt x="481079" y="14492"/>
                  </a:lnTo>
                  <a:close/>
                </a:path>
              </a:pathLst>
            </a:custGeom>
            <a:solidFill>
              <a:schemeClr val="bg1"/>
            </a:solidFill>
            <a:ln w="4048" cap="flat">
              <a:noFill/>
              <a:prstDash val="solid"/>
              <a:miter/>
            </a:ln>
          </p:spPr>
          <p:txBody>
            <a:bodyPr rtlCol="0" anchor="ctr"/>
            <a:lstStyle/>
            <a:p>
              <a:endParaRPr lang="en-US"/>
            </a:p>
          </p:txBody>
        </p:sp>
        <p:sp>
          <p:nvSpPr>
            <p:cNvPr id="20" name="Freeform 16">
              <a:extLst>
                <a:ext uri="{FF2B5EF4-FFF2-40B4-BE49-F238E27FC236}">
                  <a16:creationId xmlns:a16="http://schemas.microsoft.com/office/drawing/2014/main" id="{70B4F6DA-6030-0A1A-801A-618B82DF29B6}"/>
                </a:ext>
              </a:extLst>
            </p:cNvPr>
            <p:cNvSpPr/>
            <p:nvPr/>
          </p:nvSpPr>
          <p:spPr>
            <a:xfrm>
              <a:off x="3707543" y="2795037"/>
              <a:ext cx="399616" cy="423907"/>
            </a:xfrm>
            <a:custGeom>
              <a:avLst/>
              <a:gdLst>
                <a:gd name="connsiteX0" fmla="*/ 4438 w 253457"/>
                <a:gd name="connsiteY0" fmla="*/ 252635 h 268864"/>
                <a:gd name="connsiteX1" fmla="*/ 9073 w 253457"/>
                <a:gd name="connsiteY1" fmla="*/ 268864 h 268864"/>
                <a:gd name="connsiteX2" fmla="*/ 67224 w 253457"/>
                <a:gd name="connsiteY2" fmla="*/ 268864 h 268864"/>
                <a:gd name="connsiteX3" fmla="*/ 90505 w 253457"/>
                <a:gd name="connsiteY3" fmla="*/ 255534 h 268864"/>
                <a:gd name="connsiteX4" fmla="*/ 253458 w 253457"/>
                <a:gd name="connsiteY4" fmla="*/ 29272 h 268864"/>
                <a:gd name="connsiteX5" fmla="*/ 186615 w 253457"/>
                <a:gd name="connsiteY5" fmla="*/ 0 h 268864"/>
                <a:gd name="connsiteX6" fmla="*/ 4438 w 253457"/>
                <a:gd name="connsiteY6" fmla="*/ 252635 h 26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457" h="268864">
                  <a:moveTo>
                    <a:pt x="4438" y="252635"/>
                  </a:moveTo>
                  <a:cubicBezTo>
                    <a:pt x="-2711" y="262488"/>
                    <a:pt x="-1262" y="268864"/>
                    <a:pt x="9073" y="268864"/>
                  </a:cubicBezTo>
                  <a:lnTo>
                    <a:pt x="67224" y="268864"/>
                  </a:lnTo>
                  <a:cubicBezTo>
                    <a:pt x="76110" y="268864"/>
                    <a:pt x="84129" y="263938"/>
                    <a:pt x="90505" y="255534"/>
                  </a:cubicBezTo>
                  <a:lnTo>
                    <a:pt x="253458" y="29272"/>
                  </a:lnTo>
                  <a:cubicBezTo>
                    <a:pt x="229987" y="16617"/>
                    <a:pt x="207771" y="6955"/>
                    <a:pt x="186615" y="0"/>
                  </a:cubicBezTo>
                  <a:lnTo>
                    <a:pt x="4438" y="252635"/>
                  </a:lnTo>
                  <a:close/>
                </a:path>
              </a:pathLst>
            </a:custGeom>
            <a:solidFill>
              <a:schemeClr val="bg1"/>
            </a:solidFill>
            <a:ln w="4048" cap="flat">
              <a:noFill/>
              <a:prstDash val="solid"/>
              <a:miter/>
            </a:ln>
          </p:spPr>
          <p:txBody>
            <a:bodyPr rtlCol="0" anchor="ctr"/>
            <a:lstStyle/>
            <a:p>
              <a:endParaRPr lang="en-US"/>
            </a:p>
          </p:txBody>
        </p:sp>
        <p:sp>
          <p:nvSpPr>
            <p:cNvPr id="21" name="Freeform 17">
              <a:extLst>
                <a:ext uri="{FF2B5EF4-FFF2-40B4-BE49-F238E27FC236}">
                  <a16:creationId xmlns:a16="http://schemas.microsoft.com/office/drawing/2014/main" id="{4BA582B2-2769-AFF9-2359-642C1A589B82}"/>
                </a:ext>
              </a:extLst>
            </p:cNvPr>
            <p:cNvSpPr/>
            <p:nvPr/>
          </p:nvSpPr>
          <p:spPr>
            <a:xfrm>
              <a:off x="4474510" y="3141109"/>
              <a:ext cx="90915" cy="77834"/>
            </a:xfrm>
            <a:custGeom>
              <a:avLst/>
              <a:gdLst>
                <a:gd name="connsiteX0" fmla="*/ 57664 w 57663"/>
                <a:gd name="connsiteY0" fmla="*/ 49367 h 49366"/>
                <a:gd name="connsiteX1" fmla="*/ 12264 w 57663"/>
                <a:gd name="connsiteY1" fmla="*/ 0 h 49366"/>
                <a:gd name="connsiteX2" fmla="*/ 962 w 57663"/>
                <a:gd name="connsiteY2" fmla="*/ 36037 h 49366"/>
                <a:gd name="connsiteX3" fmla="*/ 9847 w 57663"/>
                <a:gd name="connsiteY3" fmla="*/ 49367 h 49366"/>
                <a:gd name="connsiteX4" fmla="*/ 57664 w 57663"/>
                <a:gd name="connsiteY4" fmla="*/ 49367 h 49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3" h="49366">
                  <a:moveTo>
                    <a:pt x="57664" y="49367"/>
                  </a:moveTo>
                  <a:cubicBezTo>
                    <a:pt x="43366" y="32656"/>
                    <a:pt x="28202" y="16136"/>
                    <a:pt x="12264" y="0"/>
                  </a:cubicBezTo>
                  <a:lnTo>
                    <a:pt x="962" y="36037"/>
                  </a:lnTo>
                  <a:cubicBezTo>
                    <a:pt x="-1646" y="44926"/>
                    <a:pt x="962" y="49367"/>
                    <a:pt x="9847" y="49367"/>
                  </a:cubicBezTo>
                  <a:lnTo>
                    <a:pt x="57664" y="49367"/>
                  </a:lnTo>
                  <a:close/>
                </a:path>
              </a:pathLst>
            </a:custGeom>
            <a:solidFill>
              <a:schemeClr val="bg1"/>
            </a:solidFill>
            <a:ln w="4048" cap="flat">
              <a:noFill/>
              <a:prstDash val="solid"/>
              <a:miter/>
            </a:ln>
          </p:spPr>
          <p:txBody>
            <a:bodyPr rtlCol="0" anchor="ctr"/>
            <a:lstStyle/>
            <a:p>
              <a:endParaRPr lang="en-US"/>
            </a:p>
          </p:txBody>
        </p:sp>
        <p:sp>
          <p:nvSpPr>
            <p:cNvPr id="22" name="Freeform 18">
              <a:extLst>
                <a:ext uri="{FF2B5EF4-FFF2-40B4-BE49-F238E27FC236}">
                  <a16:creationId xmlns:a16="http://schemas.microsoft.com/office/drawing/2014/main" id="{609BEF0A-36C6-2B78-FD70-75B82A5AF8FF}"/>
                </a:ext>
              </a:extLst>
            </p:cNvPr>
            <p:cNvSpPr/>
            <p:nvPr/>
          </p:nvSpPr>
          <p:spPr>
            <a:xfrm>
              <a:off x="3990461" y="2956649"/>
              <a:ext cx="370123" cy="262301"/>
            </a:xfrm>
            <a:custGeom>
              <a:avLst/>
              <a:gdLst>
                <a:gd name="connsiteX0" fmla="*/ 9008 w 234751"/>
                <a:gd name="connsiteY0" fmla="*/ 166366 h 166365"/>
                <a:gd name="connsiteX1" fmla="*/ 77495 w 234751"/>
                <a:gd name="connsiteY1" fmla="*/ 166366 h 166365"/>
                <a:gd name="connsiteX2" fmla="*/ 100387 w 234751"/>
                <a:gd name="connsiteY2" fmla="*/ 156509 h 166365"/>
                <a:gd name="connsiteX3" fmla="*/ 151680 w 234751"/>
                <a:gd name="connsiteY3" fmla="*/ 112165 h 166365"/>
                <a:gd name="connsiteX4" fmla="*/ 234752 w 234751"/>
                <a:gd name="connsiteY4" fmla="*/ 40000 h 166365"/>
                <a:gd name="connsiteX5" fmla="*/ 184810 w 234751"/>
                <a:gd name="connsiteY5" fmla="*/ 0 h 166365"/>
                <a:gd name="connsiteX6" fmla="*/ 8527 w 234751"/>
                <a:gd name="connsiteY6" fmla="*/ 148587 h 166365"/>
                <a:gd name="connsiteX7" fmla="*/ 9008 w 234751"/>
                <a:gd name="connsiteY7" fmla="*/ 166366 h 16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751" h="166365">
                  <a:moveTo>
                    <a:pt x="9008" y="166366"/>
                  </a:moveTo>
                  <a:lnTo>
                    <a:pt x="77495" y="166366"/>
                  </a:lnTo>
                  <a:cubicBezTo>
                    <a:pt x="85417" y="166366"/>
                    <a:pt x="92853" y="163370"/>
                    <a:pt x="100387" y="156509"/>
                  </a:cubicBezTo>
                  <a:lnTo>
                    <a:pt x="151680" y="112165"/>
                  </a:lnTo>
                  <a:lnTo>
                    <a:pt x="234752" y="40000"/>
                  </a:lnTo>
                  <a:cubicBezTo>
                    <a:pt x="217556" y="25604"/>
                    <a:pt x="200942" y="12270"/>
                    <a:pt x="184810" y="0"/>
                  </a:cubicBezTo>
                  <a:lnTo>
                    <a:pt x="8527" y="148587"/>
                  </a:lnTo>
                  <a:cubicBezTo>
                    <a:pt x="-3063" y="158444"/>
                    <a:pt x="-2776" y="166366"/>
                    <a:pt x="9008" y="166366"/>
                  </a:cubicBezTo>
                  <a:close/>
                </a:path>
              </a:pathLst>
            </a:custGeom>
            <a:solidFill>
              <a:schemeClr val="bg1"/>
            </a:solidFill>
            <a:ln w="4048" cap="flat">
              <a:noFill/>
              <a:prstDash val="solid"/>
              <a:miter/>
            </a:ln>
          </p:spPr>
          <p:txBody>
            <a:bodyPr rtlCol="0" anchor="ctr"/>
            <a:lstStyle/>
            <a:p>
              <a:endParaRPr lang="en-US"/>
            </a:p>
          </p:txBody>
        </p:sp>
        <p:sp>
          <p:nvSpPr>
            <p:cNvPr id="23" name="Freeform 19">
              <a:extLst>
                <a:ext uri="{FF2B5EF4-FFF2-40B4-BE49-F238E27FC236}">
                  <a16:creationId xmlns:a16="http://schemas.microsoft.com/office/drawing/2014/main" id="{1B15BD4F-4636-9F86-D22D-016E9F6B3B20}"/>
                </a:ext>
              </a:extLst>
            </p:cNvPr>
            <p:cNvSpPr/>
            <p:nvPr/>
          </p:nvSpPr>
          <p:spPr>
            <a:xfrm>
              <a:off x="3975579" y="2670591"/>
              <a:ext cx="422414" cy="131607"/>
            </a:xfrm>
            <a:custGeom>
              <a:avLst/>
              <a:gdLst>
                <a:gd name="connsiteX0" fmla="*/ 206325 w 267917"/>
                <a:gd name="connsiteY0" fmla="*/ 83375 h 83472"/>
                <a:gd name="connsiteX1" fmla="*/ 223614 w 267917"/>
                <a:gd name="connsiteY1" fmla="*/ 70911 h 83472"/>
                <a:gd name="connsiteX2" fmla="*/ 228254 w 267917"/>
                <a:gd name="connsiteY2" fmla="*/ 64535 h 83472"/>
                <a:gd name="connsiteX3" fmla="*/ 263509 w 267917"/>
                <a:gd name="connsiteY3" fmla="*/ 16229 h 83472"/>
                <a:gd name="connsiteX4" fmla="*/ 258873 w 267917"/>
                <a:gd name="connsiteY4" fmla="*/ 0 h 83472"/>
                <a:gd name="connsiteX5" fmla="*/ 0 w 267917"/>
                <a:gd name="connsiteY5" fmla="*/ 384 h 83472"/>
                <a:gd name="connsiteX6" fmla="*/ 80752 w 267917"/>
                <a:gd name="connsiteY6" fmla="*/ 18548 h 83472"/>
                <a:gd name="connsiteX7" fmla="*/ 206422 w 267917"/>
                <a:gd name="connsiteY7" fmla="*/ 83472 h 83472"/>
                <a:gd name="connsiteX8" fmla="*/ 206325 w 267917"/>
                <a:gd name="connsiteY8" fmla="*/ 83375 h 8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917" h="83472">
                  <a:moveTo>
                    <a:pt x="206325" y="83375"/>
                  </a:moveTo>
                  <a:cubicBezTo>
                    <a:pt x="212798" y="81732"/>
                    <a:pt x="218688" y="77384"/>
                    <a:pt x="223614" y="70911"/>
                  </a:cubicBezTo>
                  <a:lnTo>
                    <a:pt x="228254" y="64535"/>
                  </a:lnTo>
                  <a:lnTo>
                    <a:pt x="263509" y="16229"/>
                  </a:lnTo>
                  <a:cubicBezTo>
                    <a:pt x="270658" y="6376"/>
                    <a:pt x="269111" y="0"/>
                    <a:pt x="258873" y="0"/>
                  </a:cubicBezTo>
                  <a:lnTo>
                    <a:pt x="0" y="384"/>
                  </a:lnTo>
                  <a:cubicBezTo>
                    <a:pt x="27624" y="1644"/>
                    <a:pt x="55540" y="9177"/>
                    <a:pt x="80752" y="18548"/>
                  </a:cubicBezTo>
                  <a:cubicBezTo>
                    <a:pt x="124994" y="35166"/>
                    <a:pt x="166819" y="57771"/>
                    <a:pt x="206422" y="83472"/>
                  </a:cubicBezTo>
                  <a:lnTo>
                    <a:pt x="206325" y="83375"/>
                  </a:lnTo>
                  <a:close/>
                </a:path>
              </a:pathLst>
            </a:custGeom>
            <a:solidFill>
              <a:schemeClr val="bg1"/>
            </a:solidFill>
            <a:ln w="4048" cap="flat">
              <a:noFill/>
              <a:prstDash val="solid"/>
              <a:miter/>
            </a:ln>
          </p:spPr>
          <p:txBody>
            <a:bodyPr rtlCol="0" anchor="ctr"/>
            <a:lstStyle/>
            <a:p>
              <a:endParaRPr lang="en-US"/>
            </a:p>
          </p:txBody>
        </p:sp>
        <p:sp>
          <p:nvSpPr>
            <p:cNvPr id="24" name="Freeform 20">
              <a:extLst>
                <a:ext uri="{FF2B5EF4-FFF2-40B4-BE49-F238E27FC236}">
                  <a16:creationId xmlns:a16="http://schemas.microsoft.com/office/drawing/2014/main" id="{AC561FA7-0BF1-5DB5-5F07-4053B4E5B68F}"/>
                </a:ext>
              </a:extLst>
            </p:cNvPr>
            <p:cNvSpPr/>
            <p:nvPr/>
          </p:nvSpPr>
          <p:spPr>
            <a:xfrm>
              <a:off x="4391043" y="2670591"/>
              <a:ext cx="373765" cy="425126"/>
            </a:xfrm>
            <a:custGeom>
              <a:avLst/>
              <a:gdLst>
                <a:gd name="connsiteX0" fmla="*/ 75149 w 237061"/>
                <a:gd name="connsiteY0" fmla="*/ 139215 h 269637"/>
                <a:gd name="connsiteX1" fmla="*/ 131949 w 237061"/>
                <a:gd name="connsiteY1" fmla="*/ 89654 h 269637"/>
                <a:gd name="connsiteX2" fmla="*/ 107316 w 237061"/>
                <a:gd name="connsiteY2" fmla="*/ 166459 h 269637"/>
                <a:gd name="connsiteX3" fmla="*/ 96111 w 237061"/>
                <a:gd name="connsiteY3" fmla="*/ 201528 h 269637"/>
                <a:gd name="connsiteX4" fmla="*/ 109441 w 237061"/>
                <a:gd name="connsiteY4" fmla="*/ 213510 h 269637"/>
                <a:gd name="connsiteX5" fmla="*/ 165564 w 237061"/>
                <a:gd name="connsiteY5" fmla="*/ 269637 h 269637"/>
                <a:gd name="connsiteX6" fmla="*/ 175899 w 237061"/>
                <a:gd name="connsiteY6" fmla="*/ 232156 h 269637"/>
                <a:gd name="connsiteX7" fmla="*/ 236269 w 237061"/>
                <a:gd name="connsiteY7" fmla="*/ 12849 h 269637"/>
                <a:gd name="connsiteX8" fmla="*/ 226804 w 237061"/>
                <a:gd name="connsiteY8" fmla="*/ 0 h 269637"/>
                <a:gd name="connsiteX9" fmla="*/ 157448 w 237061"/>
                <a:gd name="connsiteY9" fmla="*/ 0 h 269637"/>
                <a:gd name="connsiteX10" fmla="*/ 135041 w 237061"/>
                <a:gd name="connsiteY10" fmla="*/ 9371 h 269637"/>
                <a:gd name="connsiteX11" fmla="*/ 25212 w 237061"/>
                <a:gd name="connsiteY11" fmla="*/ 101924 h 269637"/>
                <a:gd name="connsiteX12" fmla="*/ 0 w 237061"/>
                <a:gd name="connsiteY12" fmla="*/ 123176 h 269637"/>
                <a:gd name="connsiteX13" fmla="*/ 49456 w 237061"/>
                <a:gd name="connsiteY13" fmla="*/ 161532 h 269637"/>
                <a:gd name="connsiteX14" fmla="*/ 75052 w 237061"/>
                <a:gd name="connsiteY14" fmla="*/ 139215 h 269637"/>
                <a:gd name="connsiteX15" fmla="*/ 75149 w 237061"/>
                <a:gd name="connsiteY15" fmla="*/ 139215 h 26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7061" h="269637">
                  <a:moveTo>
                    <a:pt x="75149" y="139215"/>
                  </a:moveTo>
                  <a:lnTo>
                    <a:pt x="131949" y="89654"/>
                  </a:lnTo>
                  <a:lnTo>
                    <a:pt x="107316" y="166459"/>
                  </a:lnTo>
                  <a:lnTo>
                    <a:pt x="96111" y="201528"/>
                  </a:lnTo>
                  <a:cubicBezTo>
                    <a:pt x="100555" y="205588"/>
                    <a:pt x="105093" y="209353"/>
                    <a:pt x="109441" y="213510"/>
                  </a:cubicBezTo>
                  <a:cubicBezTo>
                    <a:pt x="128666" y="231573"/>
                    <a:pt x="147502" y="250219"/>
                    <a:pt x="165564" y="269637"/>
                  </a:cubicBezTo>
                  <a:lnTo>
                    <a:pt x="175899" y="232156"/>
                  </a:lnTo>
                  <a:lnTo>
                    <a:pt x="236269" y="12849"/>
                  </a:lnTo>
                  <a:cubicBezTo>
                    <a:pt x="238685" y="4445"/>
                    <a:pt x="235593" y="0"/>
                    <a:pt x="226804" y="0"/>
                  </a:cubicBezTo>
                  <a:lnTo>
                    <a:pt x="157448" y="0"/>
                  </a:lnTo>
                  <a:cubicBezTo>
                    <a:pt x="149627" y="0"/>
                    <a:pt x="142765" y="2996"/>
                    <a:pt x="135041" y="9371"/>
                  </a:cubicBezTo>
                  <a:lnTo>
                    <a:pt x="25212" y="101924"/>
                  </a:lnTo>
                  <a:lnTo>
                    <a:pt x="0" y="123176"/>
                  </a:lnTo>
                  <a:cubicBezTo>
                    <a:pt x="16808" y="135543"/>
                    <a:pt x="33324" y="148295"/>
                    <a:pt x="49456" y="161532"/>
                  </a:cubicBezTo>
                  <a:lnTo>
                    <a:pt x="75052" y="139215"/>
                  </a:lnTo>
                  <a:lnTo>
                    <a:pt x="75149" y="139215"/>
                  </a:lnTo>
                  <a:close/>
                </a:path>
              </a:pathLst>
            </a:custGeom>
            <a:solidFill>
              <a:schemeClr val="bg1"/>
            </a:solidFill>
            <a:ln w="4048" cap="flat">
              <a:noFill/>
              <a:prstDash val="solid"/>
              <a:miter/>
            </a:ln>
          </p:spPr>
          <p:txBody>
            <a:bodyPr rtlCol="0" anchor="ctr"/>
            <a:lstStyle/>
            <a:p>
              <a:endParaRPr lang="en-US"/>
            </a:p>
          </p:txBody>
        </p:sp>
      </p:grpSp>
      <p:pic>
        <p:nvPicPr>
          <p:cNvPr id="26" name="Picture 25" descr="A red light in the dark&#10;&#10;Description automatically generated">
            <a:extLst>
              <a:ext uri="{FF2B5EF4-FFF2-40B4-BE49-F238E27FC236}">
                <a16:creationId xmlns:a16="http://schemas.microsoft.com/office/drawing/2014/main" id="{1B1E975F-E7F0-4347-2093-CA159A02594D}"/>
              </a:ext>
            </a:extLst>
          </p:cNvPr>
          <p:cNvPicPr>
            <a:picLocks noChangeAspect="1"/>
          </p:cNvPicPr>
          <p:nvPr userDrawn="1"/>
        </p:nvPicPr>
        <p:blipFill>
          <a:blip r:embed="rId3"/>
          <a:stretch>
            <a:fillRect/>
          </a:stretch>
        </p:blipFill>
        <p:spPr>
          <a:xfrm>
            <a:off x="4435603" y="3709299"/>
            <a:ext cx="10310804" cy="10310804"/>
          </a:xfrm>
          <a:prstGeom prst="rect">
            <a:avLst/>
          </a:prstGeom>
        </p:spPr>
      </p:pic>
      <p:pic>
        <p:nvPicPr>
          <p:cNvPr id="25" name="Picture 24" descr="A red light in the dark&#10;&#10;Description automatically generated">
            <a:extLst>
              <a:ext uri="{FF2B5EF4-FFF2-40B4-BE49-F238E27FC236}">
                <a16:creationId xmlns:a16="http://schemas.microsoft.com/office/drawing/2014/main" id="{5E48429B-2FFD-D7EF-E49C-C8DDB7FC875C}"/>
              </a:ext>
            </a:extLst>
          </p:cNvPr>
          <p:cNvPicPr>
            <a:picLocks noChangeAspect="1"/>
          </p:cNvPicPr>
          <p:nvPr userDrawn="1"/>
        </p:nvPicPr>
        <p:blipFill>
          <a:blip r:embed="rId3"/>
          <a:stretch>
            <a:fillRect/>
          </a:stretch>
        </p:blipFill>
        <p:spPr>
          <a:xfrm>
            <a:off x="-4482436" y="-5988910"/>
            <a:ext cx="10310804" cy="10310804"/>
          </a:xfrm>
          <a:prstGeom prst="rect">
            <a:avLst/>
          </a:prstGeom>
        </p:spPr>
      </p:pic>
      <p:sp>
        <p:nvSpPr>
          <p:cNvPr id="35" name="Title Placeholder 1">
            <a:extLst>
              <a:ext uri="{FF2B5EF4-FFF2-40B4-BE49-F238E27FC236}">
                <a16:creationId xmlns:a16="http://schemas.microsoft.com/office/drawing/2014/main" id="{AEEE620F-76F4-9707-39E6-D47FD967E33C}"/>
              </a:ext>
            </a:extLst>
          </p:cNvPr>
          <p:cNvSpPr>
            <a:spLocks noGrp="1"/>
          </p:cNvSpPr>
          <p:nvPr>
            <p:ph type="title" hasCustomPrompt="1"/>
          </p:nvPr>
        </p:nvSpPr>
        <p:spPr>
          <a:xfrm>
            <a:off x="4146341" y="4965919"/>
            <a:ext cx="7189315" cy="523220"/>
          </a:xfrm>
          <a:prstGeom prst="rect">
            <a:avLst/>
          </a:prstGeom>
          <a:noFill/>
        </p:spPr>
        <p:txBody>
          <a:bodyPr vert="horz" wrap="square" lIns="0" tIns="45720" rIns="91440" bIns="45720" rtlCol="0" anchor="ctr">
            <a:spAutoFit/>
          </a:bodyPr>
          <a:lstStyle>
            <a:lvl1pPr>
              <a:defRPr sz="2800">
                <a:gradFill>
                  <a:gsLst>
                    <a:gs pos="0">
                      <a:schemeClr val="bg1">
                        <a:lumMod val="95000"/>
                      </a:schemeClr>
                    </a:gs>
                    <a:gs pos="100000">
                      <a:schemeClr val="bg1"/>
                    </a:gs>
                  </a:gsLst>
                  <a:lin ang="0" scaled="0"/>
                </a:gradFill>
                <a:latin typeface="Segoe UI" panose="020B0502040204020203" pitchFamily="34" charset="0"/>
                <a:cs typeface="Segoe UI" panose="020B0502040204020203" pitchFamily="34" charset="0"/>
              </a:defRPr>
            </a:lvl1pPr>
          </a:lstStyle>
          <a:p>
            <a:r>
              <a:rPr lang="en-US"/>
              <a:t>Presentation Title</a:t>
            </a:r>
          </a:p>
        </p:txBody>
      </p:sp>
      <p:sp>
        <p:nvSpPr>
          <p:cNvPr id="37" name="Text Placeholder 36">
            <a:extLst>
              <a:ext uri="{FF2B5EF4-FFF2-40B4-BE49-F238E27FC236}">
                <a16:creationId xmlns:a16="http://schemas.microsoft.com/office/drawing/2014/main" id="{DD6A9573-6C2D-0F1C-3571-5882824DB817}"/>
              </a:ext>
            </a:extLst>
          </p:cNvPr>
          <p:cNvSpPr>
            <a:spLocks noGrp="1"/>
          </p:cNvSpPr>
          <p:nvPr>
            <p:ph type="body" sz="quarter" idx="10" hasCustomPrompt="1"/>
          </p:nvPr>
        </p:nvSpPr>
        <p:spPr>
          <a:xfrm>
            <a:off x="4146550" y="5602288"/>
            <a:ext cx="7189106" cy="413465"/>
          </a:xfrm>
          <a:prstGeom prst="rect">
            <a:avLst/>
          </a:prstGeom>
        </p:spPr>
        <p:txBody>
          <a:bodyPr>
            <a:noAutofit/>
          </a:bodyPr>
          <a:lstStyle>
            <a:lvl1pPr marL="0" indent="0">
              <a:buNone/>
              <a:defRPr sz="1600">
                <a:solidFill>
                  <a:schemeClr val="bg1"/>
                </a:solidFill>
                <a:latin typeface="Biome" panose="020B0503030204020804" pitchFamily="34" charset="0"/>
                <a:cs typeface="Biome" panose="020B0503030204020804" pitchFamily="34" charset="0"/>
              </a:defRPr>
            </a:lvl1pPr>
            <a:lvl2pPr marL="457200" indent="0">
              <a:buNone/>
              <a:defRPr sz="1600">
                <a:latin typeface="Biome" panose="020B0503030204020804" pitchFamily="34" charset="0"/>
                <a:cs typeface="Biome" panose="020B0503030204020804" pitchFamily="34" charset="0"/>
              </a:defRPr>
            </a:lvl2pPr>
            <a:lvl3pPr>
              <a:defRPr sz="1600">
                <a:latin typeface="Biome" panose="020B0503030204020804" pitchFamily="34" charset="0"/>
                <a:cs typeface="Biome" panose="020B0503030204020804" pitchFamily="34" charset="0"/>
              </a:defRPr>
            </a:lvl3pPr>
            <a:lvl4pPr>
              <a:defRPr sz="1600">
                <a:latin typeface="Biome" panose="020B0503030204020804" pitchFamily="34" charset="0"/>
                <a:cs typeface="Biome" panose="020B0503030204020804" pitchFamily="34" charset="0"/>
              </a:defRPr>
            </a:lvl4pPr>
            <a:lvl5pPr>
              <a:defRPr sz="1600">
                <a:latin typeface="Biome" panose="020B0503030204020804" pitchFamily="34" charset="0"/>
                <a:cs typeface="Biome" panose="020B0503030204020804" pitchFamily="34" charset="0"/>
              </a:defRPr>
            </a:lvl5pPr>
          </a:lstStyle>
          <a:p>
            <a:pPr lvl="0"/>
            <a:r>
              <a:rPr lang="en-US"/>
              <a:t>Presentation Subtitle</a:t>
            </a:r>
          </a:p>
        </p:txBody>
      </p:sp>
    </p:spTree>
    <p:extLst>
      <p:ext uri="{BB962C8B-B14F-4D97-AF65-F5344CB8AC3E}">
        <p14:creationId xmlns:p14="http://schemas.microsoft.com/office/powerpoint/2010/main" val="4253187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ark Mode - Title +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8AD-9DA3-B048-B1CC-9C07C1FC9232}"/>
              </a:ext>
            </a:extLst>
          </p:cNvPr>
          <p:cNvSpPr>
            <a:spLocks noGrp="1"/>
          </p:cNvSpPr>
          <p:nvPr>
            <p:ph type="title"/>
          </p:nvPr>
        </p:nvSpPr>
        <p:spPr>
          <a:xfrm>
            <a:off x="365760" y="600969"/>
            <a:ext cx="11457432" cy="535531"/>
          </a:xfrm>
          <a:prstGeom prst="rect">
            <a:avLst/>
          </a:prstGeom>
        </p:spPr>
        <p:txBody>
          <a:bodyPr/>
          <a:lstStyle>
            <a:lvl1pPr>
              <a:defRPr b="1" i="0">
                <a:gradFill>
                  <a:gsLst>
                    <a:gs pos="0">
                      <a:srgbClr val="DE5A35"/>
                    </a:gs>
                    <a:gs pos="100000">
                      <a:srgbClr val="E6883C"/>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13" name="Date Placeholder 12">
            <a:extLst>
              <a:ext uri="{FF2B5EF4-FFF2-40B4-BE49-F238E27FC236}">
                <a16:creationId xmlns:a16="http://schemas.microsoft.com/office/drawing/2014/main" id="{23BC3C65-6232-F21E-2C24-B01A02FCF141}"/>
              </a:ext>
            </a:extLst>
          </p:cNvPr>
          <p:cNvSpPr>
            <a:spLocks noGrp="1"/>
          </p:cNvSpPr>
          <p:nvPr>
            <p:ph type="dt" sz="half" idx="10"/>
          </p:nvPr>
        </p:nvSpPr>
        <p:spPr>
          <a:xfrm>
            <a:off x="8526453" y="6510528"/>
            <a:ext cx="2743200" cy="215444"/>
          </a:xfrm>
        </p:spPr>
        <p:txBody>
          <a:bodyPr/>
          <a:lstStyle>
            <a:lvl1pPr>
              <a:defRPr/>
            </a:lvl1pPr>
          </a:lstStyle>
          <a:p>
            <a:pPr algn="r"/>
            <a:r>
              <a:rPr lang="en-US"/>
              <a:t>8/6/2026</a:t>
            </a:r>
          </a:p>
        </p:txBody>
      </p:sp>
      <p:sp>
        <p:nvSpPr>
          <p:cNvPr id="14" name="Footer Placeholder 13">
            <a:extLst>
              <a:ext uri="{FF2B5EF4-FFF2-40B4-BE49-F238E27FC236}">
                <a16:creationId xmlns:a16="http://schemas.microsoft.com/office/drawing/2014/main" id="{FAC4164B-71E5-096F-A5F8-B4A0E5DACE05}"/>
              </a:ext>
            </a:extLst>
          </p:cNvPr>
          <p:cNvSpPr>
            <a:spLocks noGrp="1"/>
          </p:cNvSpPr>
          <p:nvPr>
            <p:ph type="ftr" sz="quarter" idx="11"/>
          </p:nvPr>
        </p:nvSpPr>
        <p:spPr/>
        <p:txBody>
          <a:bodyPr/>
          <a:lstStyle>
            <a:lvl1pPr>
              <a:defRPr/>
            </a:lvl1pPr>
          </a:lstStyle>
          <a:p>
            <a:r>
              <a:rPr lang="en-US"/>
              <a:t>NARSIL CDR</a:t>
            </a:r>
          </a:p>
        </p:txBody>
      </p:sp>
      <p:sp>
        <p:nvSpPr>
          <p:cNvPr id="15" name="Slide Number Placeholder 14">
            <a:extLst>
              <a:ext uri="{FF2B5EF4-FFF2-40B4-BE49-F238E27FC236}">
                <a16:creationId xmlns:a16="http://schemas.microsoft.com/office/drawing/2014/main" id="{8302EA4F-B74E-D8E3-F239-413513FF9FB4}"/>
              </a:ext>
            </a:extLst>
          </p:cNvPr>
          <p:cNvSpPr>
            <a:spLocks noGrp="1"/>
          </p:cNvSpPr>
          <p:nvPr>
            <p:ph type="sldNum" sz="quarter" idx="12"/>
          </p:nvPr>
        </p:nvSpPr>
        <p:spPr/>
        <p:txBody>
          <a:bodyPr/>
          <a:lstStyle/>
          <a:p>
            <a:fld id="{0BB17459-B6F1-6943-BC50-6CD59A6A1984}" type="slidenum">
              <a:rPr lang="en-US" smtClean="0"/>
              <a:pPr/>
              <a:t>‹#›</a:t>
            </a:fld>
            <a:endParaRPr lang="en-US"/>
          </a:p>
        </p:txBody>
      </p:sp>
      <p:sp>
        <p:nvSpPr>
          <p:cNvPr id="38" name="Text Placeholder 37">
            <a:extLst>
              <a:ext uri="{FF2B5EF4-FFF2-40B4-BE49-F238E27FC236}">
                <a16:creationId xmlns:a16="http://schemas.microsoft.com/office/drawing/2014/main" id="{E672FAC6-1342-8BD9-11CF-6C7467979BDE}"/>
              </a:ext>
            </a:extLst>
          </p:cNvPr>
          <p:cNvSpPr>
            <a:spLocks noGrp="1"/>
          </p:cNvSpPr>
          <p:nvPr>
            <p:ph type="body" sz="quarter" idx="13" hasCustomPrompt="1"/>
          </p:nvPr>
        </p:nvSpPr>
        <p:spPr>
          <a:xfrm>
            <a:off x="365125" y="1389063"/>
            <a:ext cx="11457432" cy="4867968"/>
          </a:xfrm>
        </p:spPr>
        <p:txBody>
          <a:bodyPr/>
          <a:lstStyle>
            <a:lvl1pPr>
              <a:buFont typeface="Arial" panose="020B0604020202020204" pitchFamily="34" charset="0"/>
              <a:buNone/>
              <a:defRPr lang="en-US" dirty="0" smtClean="0"/>
            </a:lvl1pPr>
          </a:lstStyle>
          <a:p>
            <a:pPr lvl="0"/>
            <a:r>
              <a:rPr lang="en-US"/>
              <a:t>Click to add text</a:t>
            </a:r>
          </a:p>
        </p:txBody>
      </p:sp>
    </p:spTree>
    <p:extLst>
      <p:ext uri="{BB962C8B-B14F-4D97-AF65-F5344CB8AC3E}">
        <p14:creationId xmlns:p14="http://schemas.microsoft.com/office/powerpoint/2010/main" val="35612234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ark Mode - Title + Sub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8AD-9DA3-B048-B1CC-9C07C1FC9232}"/>
              </a:ext>
            </a:extLst>
          </p:cNvPr>
          <p:cNvSpPr>
            <a:spLocks noGrp="1"/>
          </p:cNvSpPr>
          <p:nvPr>
            <p:ph type="title"/>
          </p:nvPr>
        </p:nvSpPr>
        <p:spPr>
          <a:xfrm>
            <a:off x="365760" y="497510"/>
            <a:ext cx="11457432" cy="535531"/>
          </a:xfrm>
          <a:prstGeom prst="rect">
            <a:avLst/>
          </a:prstGeom>
        </p:spPr>
        <p:txBody>
          <a:bodyPr anchor="b"/>
          <a:lstStyle>
            <a:lvl1pPr>
              <a:defRPr>
                <a:gradFill>
                  <a:gsLst>
                    <a:gs pos="0">
                      <a:srgbClr val="DE5A35"/>
                    </a:gs>
                    <a:gs pos="100000">
                      <a:srgbClr val="E6883C"/>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7" name="Text Placeholder 6">
            <a:extLst>
              <a:ext uri="{FF2B5EF4-FFF2-40B4-BE49-F238E27FC236}">
                <a16:creationId xmlns:a16="http://schemas.microsoft.com/office/drawing/2014/main" id="{6786F9D0-EEF4-3045-A736-006FF30CF353}"/>
              </a:ext>
            </a:extLst>
          </p:cNvPr>
          <p:cNvSpPr>
            <a:spLocks noGrp="1"/>
          </p:cNvSpPr>
          <p:nvPr>
            <p:ph type="body" sz="quarter" idx="13" hasCustomPrompt="1"/>
          </p:nvPr>
        </p:nvSpPr>
        <p:spPr>
          <a:xfrm>
            <a:off x="365760" y="1090660"/>
            <a:ext cx="11457432" cy="258532"/>
          </a:xfrm>
          <a:prstGeom prst="rect">
            <a:avLst/>
          </a:prstGeom>
        </p:spPr>
        <p:txBody>
          <a:bodyPr vert="horz" lIns="0" tIns="45720" rIns="91440" bIns="45720" rtlCol="0" anchor="b">
            <a:spAutoFit/>
          </a:bodyPr>
          <a:lstStyle>
            <a:lvl1pPr marL="0" indent="0">
              <a:buNone/>
              <a:defRPr lang="en-US" sz="1200" b="1" cap="all" spc="200">
                <a:gradFill>
                  <a:gsLst>
                    <a:gs pos="0">
                      <a:schemeClr val="bg1">
                        <a:lumMod val="95000"/>
                      </a:schemeClr>
                    </a:gs>
                    <a:gs pos="100000">
                      <a:schemeClr val="bg1"/>
                    </a:gs>
                  </a:gsLst>
                  <a:lin ang="0" scaled="0"/>
                </a:gradFill>
                <a:latin typeface="Biome" panose="020B0503030204020804" pitchFamily="34" charset="0"/>
                <a:cs typeface="Biome" panose="020B0503030204020804" pitchFamily="34" charset="0"/>
              </a:defRPr>
            </a:lvl1pPr>
          </a:lstStyle>
          <a:p>
            <a:pPr marL="228600" lvl="0" indent="-228600"/>
            <a:r>
              <a:rPr lang="en-US" err="1"/>
              <a:t>SuBtitle</a:t>
            </a:r>
            <a:endParaRPr lang="en-US"/>
          </a:p>
        </p:txBody>
      </p:sp>
      <p:sp>
        <p:nvSpPr>
          <p:cNvPr id="3" name="Footer Placeholder 4">
            <a:extLst>
              <a:ext uri="{FF2B5EF4-FFF2-40B4-BE49-F238E27FC236}">
                <a16:creationId xmlns:a16="http://schemas.microsoft.com/office/drawing/2014/main" id="{BDE217D2-F693-7C4F-DF6D-0FBB4DDE7971}"/>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4" name="Slide Number Placeholder 5">
            <a:extLst>
              <a:ext uri="{FF2B5EF4-FFF2-40B4-BE49-F238E27FC236}">
                <a16:creationId xmlns:a16="http://schemas.microsoft.com/office/drawing/2014/main" id="{DA707609-6D2F-EE86-63CD-BC3EBE7A56E0}"/>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8" name="Date Placeholder 3">
            <a:extLst>
              <a:ext uri="{FF2B5EF4-FFF2-40B4-BE49-F238E27FC236}">
                <a16:creationId xmlns:a16="http://schemas.microsoft.com/office/drawing/2014/main" id="{7CA1E189-C28A-4337-9D0B-962E8D966096}"/>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4045906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sic Slide - Text w/ Subhea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3C1952-8A13-3707-44EA-F103B7A26B2B}"/>
              </a:ext>
            </a:extLst>
          </p:cNvPr>
          <p:cNvSpPr>
            <a:spLocks noGrp="1"/>
          </p:cNvSpPr>
          <p:nvPr>
            <p:ph type="title" hasCustomPrompt="1"/>
          </p:nvPr>
        </p:nvSpPr>
        <p:spPr>
          <a:xfrm>
            <a:off x="309074" y="229824"/>
            <a:ext cx="11251555" cy="960348"/>
          </a:xfrm>
          <a:prstGeom prst="rect">
            <a:avLst/>
          </a:prstGeom>
        </p:spPr>
        <p:txBody>
          <a:bodyPr/>
          <a:lstStyle>
            <a:lvl1pPr>
              <a:defRPr lang="en-US" sz="3200" b="1" kern="1200" dirty="0" smtClean="0">
                <a:solidFill>
                  <a:srgbClr val="F58020"/>
                </a:solidFill>
                <a:latin typeface="Segoe UI" panose="020B0502040204020203" pitchFamily="34" charset="0"/>
                <a:ea typeface="+mn-ea"/>
                <a:cs typeface="Segoe UI" panose="020B0502040204020203" pitchFamily="34" charset="0"/>
              </a:defRPr>
            </a:lvl1pPr>
          </a:lstStyle>
          <a:p>
            <a:r>
              <a:rPr lang="en-US"/>
              <a:t>Put Master Text Here</a:t>
            </a:r>
          </a:p>
        </p:txBody>
      </p:sp>
      <p:sp>
        <p:nvSpPr>
          <p:cNvPr id="7" name="Text Placeholder 7">
            <a:extLst>
              <a:ext uri="{FF2B5EF4-FFF2-40B4-BE49-F238E27FC236}">
                <a16:creationId xmlns:a16="http://schemas.microsoft.com/office/drawing/2014/main" id="{6F8FD82D-C5A8-B44E-F707-84A76491C1B8}"/>
              </a:ext>
            </a:extLst>
          </p:cNvPr>
          <p:cNvSpPr>
            <a:spLocks noGrp="1"/>
          </p:cNvSpPr>
          <p:nvPr>
            <p:ph type="body" sz="quarter" idx="13" hasCustomPrompt="1"/>
          </p:nvPr>
        </p:nvSpPr>
        <p:spPr>
          <a:xfrm>
            <a:off x="309074" y="1413921"/>
            <a:ext cx="11251554" cy="377825"/>
          </a:xfrm>
          <a:prstGeom prst="rect">
            <a:avLst/>
          </a:prstGeom>
        </p:spPr>
        <p:txBody>
          <a:bodyPr/>
          <a:lstStyle>
            <a:lvl1pPr marL="0">
              <a:buNone/>
              <a:defRPr sz="2400" b="1">
                <a:solidFill>
                  <a:schemeClr val="tx1"/>
                </a:solidFill>
                <a:latin typeface="Biome" panose="020B0503030204020804" pitchFamily="34" charset="0"/>
                <a:cs typeface="Biome" panose="020B0503030204020804" pitchFamily="34" charset="0"/>
              </a:defRPr>
            </a:lvl1pPr>
            <a:lvl2pPr>
              <a:defRPr sz="1200">
                <a:solidFill>
                  <a:schemeClr val="bg1">
                    <a:lumMod val="75000"/>
                  </a:schemeClr>
                </a:solidFill>
                <a:latin typeface="+mj-lt"/>
              </a:defRPr>
            </a:lvl2pPr>
            <a:lvl3pPr>
              <a:defRPr sz="1200">
                <a:solidFill>
                  <a:schemeClr val="bg1">
                    <a:lumMod val="75000"/>
                  </a:schemeClr>
                </a:solidFill>
                <a:latin typeface="+mj-lt"/>
              </a:defRPr>
            </a:lvl3pPr>
            <a:lvl4pPr>
              <a:defRPr sz="1200">
                <a:solidFill>
                  <a:schemeClr val="bg1">
                    <a:lumMod val="75000"/>
                  </a:schemeClr>
                </a:solidFill>
                <a:latin typeface="+mj-lt"/>
              </a:defRPr>
            </a:lvl4pPr>
            <a:lvl5pPr>
              <a:defRPr sz="1200">
                <a:solidFill>
                  <a:schemeClr val="bg1">
                    <a:lumMod val="75000"/>
                  </a:schemeClr>
                </a:solidFill>
                <a:latin typeface="+mj-lt"/>
              </a:defRPr>
            </a:lvl5pPr>
          </a:lstStyle>
          <a:p>
            <a:pPr lvl="0"/>
            <a:r>
              <a:rPr lang="en-US" err="1"/>
              <a:t>Subheader</a:t>
            </a:r>
            <a:endParaRPr lang="en-US"/>
          </a:p>
        </p:txBody>
      </p:sp>
      <p:sp>
        <p:nvSpPr>
          <p:cNvPr id="8" name="Text Placeholder 7">
            <a:extLst>
              <a:ext uri="{FF2B5EF4-FFF2-40B4-BE49-F238E27FC236}">
                <a16:creationId xmlns:a16="http://schemas.microsoft.com/office/drawing/2014/main" id="{DE9713F4-09D3-C5C5-2EF8-8874AA837BFB}"/>
              </a:ext>
            </a:extLst>
          </p:cNvPr>
          <p:cNvSpPr>
            <a:spLocks noGrp="1"/>
          </p:cNvSpPr>
          <p:nvPr>
            <p:ph type="body" sz="quarter" idx="14"/>
          </p:nvPr>
        </p:nvSpPr>
        <p:spPr>
          <a:xfrm>
            <a:off x="309073" y="1718720"/>
            <a:ext cx="11251555" cy="4689337"/>
          </a:xfrm>
          <a:prstGeom prst="rect">
            <a:avLst/>
          </a:prstGeom>
        </p:spPr>
        <p:txBody>
          <a:bodyPr/>
          <a:lstStyle>
            <a:lvl1pPr>
              <a:buFont typeface="Wingdings" pitchFamily="2" charset="2"/>
              <a:buChar char="§"/>
              <a:defRPr sz="2000" b="0">
                <a:solidFill>
                  <a:srgbClr val="5E5E5E"/>
                </a:solidFill>
                <a:latin typeface="+mj-lt"/>
              </a:defRPr>
            </a:lvl1pPr>
            <a:lvl2pPr>
              <a:defRPr sz="1200">
                <a:solidFill>
                  <a:schemeClr val="bg1">
                    <a:lumMod val="75000"/>
                  </a:schemeClr>
                </a:solidFill>
                <a:latin typeface="+mj-lt"/>
              </a:defRPr>
            </a:lvl2pPr>
            <a:lvl3pPr>
              <a:defRPr sz="1200">
                <a:solidFill>
                  <a:schemeClr val="bg1">
                    <a:lumMod val="75000"/>
                  </a:schemeClr>
                </a:solidFill>
                <a:latin typeface="+mj-lt"/>
              </a:defRPr>
            </a:lvl3pPr>
            <a:lvl4pPr>
              <a:defRPr sz="1200">
                <a:solidFill>
                  <a:schemeClr val="bg1">
                    <a:lumMod val="75000"/>
                  </a:schemeClr>
                </a:solidFill>
                <a:latin typeface="+mj-lt"/>
              </a:defRPr>
            </a:lvl4pPr>
            <a:lvl5pPr>
              <a:defRPr sz="1200">
                <a:solidFill>
                  <a:schemeClr val="bg1">
                    <a:lumMod val="75000"/>
                  </a:schemeClr>
                </a:solidFill>
                <a:latin typeface="+mj-lt"/>
              </a:defRPr>
            </a:lvl5pPr>
          </a:lstStyle>
          <a:p>
            <a:pPr lvl="0"/>
            <a:r>
              <a:rPr lang="en-US"/>
              <a:t>Click to edit Master text styles</a:t>
            </a:r>
          </a:p>
        </p:txBody>
      </p:sp>
      <p:sp>
        <p:nvSpPr>
          <p:cNvPr id="10" name="Slide Number Placeholder 3">
            <a:extLst>
              <a:ext uri="{FF2B5EF4-FFF2-40B4-BE49-F238E27FC236}">
                <a16:creationId xmlns:a16="http://schemas.microsoft.com/office/drawing/2014/main" id="{DAEDEB6A-F981-ABF5-E047-57BD0CE27B36}"/>
              </a:ext>
            </a:extLst>
          </p:cNvPr>
          <p:cNvSpPr>
            <a:spLocks noGrp="1"/>
          </p:cNvSpPr>
          <p:nvPr>
            <p:ph type="sldNum" sz="quarter" idx="4"/>
          </p:nvPr>
        </p:nvSpPr>
        <p:spPr>
          <a:xfrm>
            <a:off x="9180576" y="6492875"/>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811B1A-F0F2-7B4A-BF18-4B181C3E1143}" type="slidenum">
              <a:rPr lang="en-US" smtClean="0"/>
              <a:t>‹#›</a:t>
            </a:fld>
            <a:endParaRPr lang="en-US"/>
          </a:p>
        </p:txBody>
      </p:sp>
      <p:sp>
        <p:nvSpPr>
          <p:cNvPr id="11" name="TextBox 10">
            <a:extLst>
              <a:ext uri="{FF2B5EF4-FFF2-40B4-BE49-F238E27FC236}">
                <a16:creationId xmlns:a16="http://schemas.microsoft.com/office/drawing/2014/main" id="{9DAAF0DF-7AC3-6880-A5E7-D3530B44724A}"/>
              </a:ext>
            </a:extLst>
          </p:cNvPr>
          <p:cNvSpPr txBox="1"/>
          <p:nvPr userDrawn="1"/>
        </p:nvSpPr>
        <p:spPr>
          <a:xfrm>
            <a:off x="265176" y="6492875"/>
            <a:ext cx="1259191" cy="276999"/>
          </a:xfrm>
          <a:prstGeom prst="rect">
            <a:avLst/>
          </a:prstGeom>
          <a:noFill/>
        </p:spPr>
        <p:txBody>
          <a:bodyPr wrap="none" rtlCol="0">
            <a:spAutoFit/>
          </a:bodyPr>
          <a:lstStyle/>
          <a:p>
            <a:r>
              <a:rPr lang="en-US" sz="1200">
                <a:solidFill>
                  <a:schemeClr val="tx2"/>
                </a:solidFill>
              </a:rPr>
              <a:t>© Realta Fusion</a:t>
            </a:r>
          </a:p>
        </p:txBody>
      </p:sp>
    </p:spTree>
    <p:extLst>
      <p:ext uri="{BB962C8B-B14F-4D97-AF65-F5344CB8AC3E}">
        <p14:creationId xmlns:p14="http://schemas.microsoft.com/office/powerpoint/2010/main" val="3083022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Dark Mode - Title +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8AD-9DA3-B048-B1CC-9C07C1FC9232}"/>
              </a:ext>
            </a:extLst>
          </p:cNvPr>
          <p:cNvSpPr>
            <a:spLocks noGrp="1"/>
          </p:cNvSpPr>
          <p:nvPr>
            <p:ph type="title"/>
          </p:nvPr>
        </p:nvSpPr>
        <p:spPr>
          <a:xfrm>
            <a:off x="365760" y="600969"/>
            <a:ext cx="11457432" cy="535531"/>
          </a:xfrm>
          <a:prstGeom prst="rect">
            <a:avLst/>
          </a:prstGeom>
        </p:spPr>
        <p:txBody>
          <a:bodyPr/>
          <a:lstStyle>
            <a:lvl1pPr>
              <a:defRPr b="1" i="0">
                <a:gradFill>
                  <a:gsLst>
                    <a:gs pos="0">
                      <a:srgbClr val="DE5A35"/>
                    </a:gs>
                    <a:gs pos="100000">
                      <a:srgbClr val="E6883C"/>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D59C24DA-49F0-FC4A-8972-182F0EFD35A0}"/>
              </a:ext>
            </a:extLst>
          </p:cNvPr>
          <p:cNvSpPr>
            <a:spLocks noGrp="1"/>
          </p:cNvSpPr>
          <p:nvPr>
            <p:ph idx="1"/>
          </p:nvPr>
        </p:nvSpPr>
        <p:spPr>
          <a:xfrm>
            <a:off x="365760" y="1600200"/>
            <a:ext cx="11457432" cy="4351338"/>
          </a:xfrm>
          <a:prstGeom prst="rect">
            <a:avLst/>
          </a:prstGeom>
        </p:spPr>
        <p:txBody>
          <a:bodyPr/>
          <a:lstStyle>
            <a:lvl1pPr>
              <a:defRPr>
                <a:solidFill>
                  <a:schemeClr val="bg1"/>
                </a:solidFill>
                <a:latin typeface="Segoe UI" panose="020B0502040204020203" pitchFamily="34" charset="0"/>
                <a:cs typeface="Segoe UI" panose="020B0502040204020203" pitchFamily="34" charset="0"/>
              </a:defRPr>
            </a:lvl1pPr>
            <a:lvl2pPr>
              <a:defRPr>
                <a:solidFill>
                  <a:schemeClr val="bg1"/>
                </a:solidFill>
                <a:latin typeface="Segoe UI" panose="020B0502040204020203" pitchFamily="34" charset="0"/>
                <a:cs typeface="Segoe UI" panose="020B0502040204020203" pitchFamily="34" charset="0"/>
              </a:defRPr>
            </a:lvl2pPr>
            <a:lvl3pPr>
              <a:defRPr>
                <a:solidFill>
                  <a:schemeClr val="bg1"/>
                </a:solidFill>
                <a:latin typeface="Segoe UI" panose="020B0502040204020203" pitchFamily="34" charset="0"/>
                <a:cs typeface="Segoe UI" panose="020B0502040204020203" pitchFamily="34" charset="0"/>
              </a:defRPr>
            </a:lvl3pPr>
            <a:lvl4pPr>
              <a:defRPr>
                <a:solidFill>
                  <a:schemeClr val="bg1"/>
                </a:solidFill>
                <a:latin typeface="Segoe UI" panose="020B0502040204020203" pitchFamily="34" charset="0"/>
                <a:cs typeface="Segoe UI" panose="020B0502040204020203" pitchFamily="34" charset="0"/>
              </a:defRPr>
            </a:lvl4pPr>
            <a:lvl5pPr>
              <a:defRPr>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F14E3B59-ADD5-6826-DE0E-711E10EC5DD1}"/>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7" name="Slide Number Placeholder 5">
            <a:extLst>
              <a:ext uri="{FF2B5EF4-FFF2-40B4-BE49-F238E27FC236}">
                <a16:creationId xmlns:a16="http://schemas.microsoft.com/office/drawing/2014/main" id="{93ACA7A3-A0F6-51F7-418B-7ED2BE33DEB7}"/>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8" name="Date Placeholder 3">
            <a:extLst>
              <a:ext uri="{FF2B5EF4-FFF2-40B4-BE49-F238E27FC236}">
                <a16:creationId xmlns:a16="http://schemas.microsoft.com/office/drawing/2014/main" id="{D25172BF-B636-C775-C5A0-7D04703C0267}"/>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2848961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ark Mode - Title + Super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8AD-9DA3-B048-B1CC-9C07C1FC9232}"/>
              </a:ext>
            </a:extLst>
          </p:cNvPr>
          <p:cNvSpPr>
            <a:spLocks noGrp="1"/>
          </p:cNvSpPr>
          <p:nvPr>
            <p:ph type="title"/>
          </p:nvPr>
        </p:nvSpPr>
        <p:spPr>
          <a:xfrm>
            <a:off x="365760" y="603504"/>
            <a:ext cx="11457432" cy="535531"/>
          </a:xfrm>
          <a:prstGeom prst="rect">
            <a:avLst/>
          </a:prstGeom>
        </p:spPr>
        <p:txBody>
          <a:bodyPr lIns="0" anchor="t"/>
          <a:lstStyle>
            <a:lvl1pPr>
              <a:defRPr>
                <a:gradFill>
                  <a:gsLst>
                    <a:gs pos="0">
                      <a:schemeClr val="tx2"/>
                    </a:gs>
                    <a:gs pos="100000">
                      <a:schemeClr val="bg2"/>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7" name="Text Placeholder 6">
            <a:extLst>
              <a:ext uri="{FF2B5EF4-FFF2-40B4-BE49-F238E27FC236}">
                <a16:creationId xmlns:a16="http://schemas.microsoft.com/office/drawing/2014/main" id="{6786F9D0-EEF4-3045-A736-006FF30CF353}"/>
              </a:ext>
            </a:extLst>
          </p:cNvPr>
          <p:cNvSpPr>
            <a:spLocks noGrp="1"/>
          </p:cNvSpPr>
          <p:nvPr>
            <p:ph type="body" sz="quarter" idx="13" hasCustomPrompt="1"/>
          </p:nvPr>
        </p:nvSpPr>
        <p:spPr>
          <a:xfrm>
            <a:off x="365760" y="341543"/>
            <a:ext cx="11457432" cy="258532"/>
          </a:xfrm>
          <a:prstGeom prst="rect">
            <a:avLst/>
          </a:prstGeom>
        </p:spPr>
        <p:txBody>
          <a:bodyPr vert="horz" lIns="0" tIns="45720" rIns="91440" bIns="45720" rtlCol="0" anchor="b">
            <a:spAutoFit/>
          </a:bodyPr>
          <a:lstStyle>
            <a:lvl1pPr marL="0" indent="0">
              <a:buNone/>
              <a:defRPr lang="en-US" sz="1200" b="1" cap="all" spc="200">
                <a:gradFill>
                  <a:gsLst>
                    <a:gs pos="0">
                      <a:schemeClr val="bg1">
                        <a:lumMod val="95000"/>
                      </a:schemeClr>
                    </a:gs>
                    <a:gs pos="100000">
                      <a:schemeClr val="bg1"/>
                    </a:gs>
                  </a:gsLst>
                  <a:lin ang="0" scaled="0"/>
                </a:gradFill>
                <a:latin typeface="Biome" panose="020B0503030204020804" pitchFamily="34" charset="0"/>
                <a:cs typeface="Biome" panose="020B0503030204020804" pitchFamily="34" charset="0"/>
              </a:defRPr>
            </a:lvl1pPr>
          </a:lstStyle>
          <a:p>
            <a:pPr marL="228600" lvl="0" indent="-228600"/>
            <a:r>
              <a:rPr lang="en-US"/>
              <a:t>Supertitle</a:t>
            </a:r>
          </a:p>
        </p:txBody>
      </p:sp>
      <p:sp>
        <p:nvSpPr>
          <p:cNvPr id="3" name="Footer Placeholder 4">
            <a:extLst>
              <a:ext uri="{FF2B5EF4-FFF2-40B4-BE49-F238E27FC236}">
                <a16:creationId xmlns:a16="http://schemas.microsoft.com/office/drawing/2014/main" id="{9A1D73A9-5B96-A104-5E2E-5899E71BD7C8}"/>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4" name="Slide Number Placeholder 5">
            <a:extLst>
              <a:ext uri="{FF2B5EF4-FFF2-40B4-BE49-F238E27FC236}">
                <a16:creationId xmlns:a16="http://schemas.microsoft.com/office/drawing/2014/main" id="{984B1A9E-3C0F-02F6-A71E-7E0F59CB3920}"/>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8" name="Date Placeholder 3">
            <a:extLst>
              <a:ext uri="{FF2B5EF4-FFF2-40B4-BE49-F238E27FC236}">
                <a16:creationId xmlns:a16="http://schemas.microsoft.com/office/drawing/2014/main" id="{E7FAE73D-58A9-AB36-61D7-CF3CC3C8201C}"/>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1638084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Dark Mode - 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ACA5A-6700-E74E-B80E-3865E61013A7}"/>
              </a:ext>
            </a:extLst>
          </p:cNvPr>
          <p:cNvSpPr>
            <a:spLocks noGrp="1"/>
          </p:cNvSpPr>
          <p:nvPr>
            <p:ph type="title"/>
          </p:nvPr>
        </p:nvSpPr>
        <p:spPr>
          <a:xfrm>
            <a:off x="365760" y="600969"/>
            <a:ext cx="11457432" cy="535531"/>
          </a:xfrm>
          <a:prstGeom prst="rect">
            <a:avLst/>
          </a:prstGeom>
        </p:spPr>
        <p:txBody>
          <a:bodyPr/>
          <a:lstStyle>
            <a:lvl1pPr>
              <a:defRPr>
                <a:gradFill>
                  <a:gsLst>
                    <a:gs pos="0">
                      <a:schemeClr val="tx2"/>
                    </a:gs>
                    <a:gs pos="100000">
                      <a:schemeClr val="bg2"/>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3" name="Footer Placeholder 4">
            <a:extLst>
              <a:ext uri="{FF2B5EF4-FFF2-40B4-BE49-F238E27FC236}">
                <a16:creationId xmlns:a16="http://schemas.microsoft.com/office/drawing/2014/main" id="{DFE7C811-5BDA-C38D-1815-D2BB49062156}"/>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6" name="Slide Number Placeholder 5">
            <a:extLst>
              <a:ext uri="{FF2B5EF4-FFF2-40B4-BE49-F238E27FC236}">
                <a16:creationId xmlns:a16="http://schemas.microsoft.com/office/drawing/2014/main" id="{9400F0B8-F65D-4A33-DFD4-F984FC8B7BB9}"/>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7" name="Date Placeholder 3">
            <a:extLst>
              <a:ext uri="{FF2B5EF4-FFF2-40B4-BE49-F238E27FC236}">
                <a16:creationId xmlns:a16="http://schemas.microsoft.com/office/drawing/2014/main" id="{B66E29EA-8719-FCF6-49F4-1BD2ADF9D3B6}"/>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1992090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ark Mode - Title Left Middle">
    <p:bg>
      <p:bgPr>
        <a:solidFill>
          <a:schemeClr val="tx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74B940-3147-FEDB-1B07-50F5085D65A4}"/>
              </a:ext>
            </a:extLst>
          </p:cNvPr>
          <p:cNvSpPr>
            <a:spLocks noGrp="1"/>
          </p:cNvSpPr>
          <p:nvPr>
            <p:ph type="title"/>
          </p:nvPr>
        </p:nvSpPr>
        <p:spPr>
          <a:xfrm>
            <a:off x="365760" y="2923995"/>
            <a:ext cx="4717228" cy="978729"/>
          </a:xfrm>
          <a:prstGeom prst="rect">
            <a:avLst/>
          </a:prstGeom>
        </p:spPr>
        <p:txBody>
          <a:bodyPr/>
          <a:lstStyle>
            <a:lvl1pPr>
              <a:defRPr>
                <a:gradFill>
                  <a:gsLst>
                    <a:gs pos="0">
                      <a:schemeClr val="tx2"/>
                    </a:gs>
                    <a:gs pos="100000">
                      <a:schemeClr val="bg2"/>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2" name="Footer Placeholder 4">
            <a:extLst>
              <a:ext uri="{FF2B5EF4-FFF2-40B4-BE49-F238E27FC236}">
                <a16:creationId xmlns:a16="http://schemas.microsoft.com/office/drawing/2014/main" id="{FEC402D8-133C-FCB9-3B38-23B1BA9F1433}"/>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6" name="Slide Number Placeholder 5">
            <a:extLst>
              <a:ext uri="{FF2B5EF4-FFF2-40B4-BE49-F238E27FC236}">
                <a16:creationId xmlns:a16="http://schemas.microsoft.com/office/drawing/2014/main" id="{907BB5C7-7A13-F7A7-C2D9-0AB94DC3C139}"/>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7" name="Date Placeholder 3">
            <a:extLst>
              <a:ext uri="{FF2B5EF4-FFF2-40B4-BE49-F238E27FC236}">
                <a16:creationId xmlns:a16="http://schemas.microsoft.com/office/drawing/2014/main" id="{2C657DCF-8ED4-BB77-055B-4A39C363FC08}"/>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1280078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Dark Mode - Title Center">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ACA5A-6700-E74E-B80E-3865E61013A7}"/>
              </a:ext>
            </a:extLst>
          </p:cNvPr>
          <p:cNvSpPr>
            <a:spLocks noGrp="1"/>
          </p:cNvSpPr>
          <p:nvPr>
            <p:ph type="title"/>
          </p:nvPr>
        </p:nvSpPr>
        <p:spPr>
          <a:xfrm>
            <a:off x="365760" y="600969"/>
            <a:ext cx="11457432" cy="535531"/>
          </a:xfrm>
          <a:prstGeom prst="rect">
            <a:avLst/>
          </a:prstGeom>
        </p:spPr>
        <p:txBody>
          <a:bodyPr/>
          <a:lstStyle>
            <a:lvl1pPr algn="ctr">
              <a:defRPr>
                <a:gradFill>
                  <a:gsLst>
                    <a:gs pos="0">
                      <a:schemeClr val="tx2"/>
                    </a:gs>
                    <a:gs pos="100000">
                      <a:schemeClr val="bg2"/>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3" name="Footer Placeholder 4">
            <a:extLst>
              <a:ext uri="{FF2B5EF4-FFF2-40B4-BE49-F238E27FC236}">
                <a16:creationId xmlns:a16="http://schemas.microsoft.com/office/drawing/2014/main" id="{E2DA09ED-EF15-D24C-668B-A4E3EB8E6A30}"/>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6" name="Slide Number Placeholder 5">
            <a:extLst>
              <a:ext uri="{FF2B5EF4-FFF2-40B4-BE49-F238E27FC236}">
                <a16:creationId xmlns:a16="http://schemas.microsoft.com/office/drawing/2014/main" id="{343701E7-6940-955F-17B0-9749E99A8510}"/>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7" name="Date Placeholder 3">
            <a:extLst>
              <a:ext uri="{FF2B5EF4-FFF2-40B4-BE49-F238E27FC236}">
                <a16:creationId xmlns:a16="http://schemas.microsoft.com/office/drawing/2014/main" id="{00F5D283-5B51-5DDD-124E-A62E5CC3BD2E}"/>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1122258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Dark Mode - Title Center +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8AD-9DA3-B048-B1CC-9C07C1FC9232}"/>
              </a:ext>
            </a:extLst>
          </p:cNvPr>
          <p:cNvSpPr>
            <a:spLocks noGrp="1"/>
          </p:cNvSpPr>
          <p:nvPr>
            <p:ph type="title"/>
          </p:nvPr>
        </p:nvSpPr>
        <p:spPr>
          <a:xfrm>
            <a:off x="365760" y="600969"/>
            <a:ext cx="11457432" cy="535531"/>
          </a:xfrm>
          <a:prstGeom prst="rect">
            <a:avLst/>
          </a:prstGeom>
        </p:spPr>
        <p:txBody>
          <a:bodyPr/>
          <a:lstStyle>
            <a:lvl1pPr algn="ctr">
              <a:defRPr b="1" i="0">
                <a:gradFill>
                  <a:gsLst>
                    <a:gs pos="0">
                      <a:schemeClr val="tx2"/>
                    </a:gs>
                    <a:gs pos="100000">
                      <a:schemeClr val="bg2"/>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D59C24DA-49F0-FC4A-8972-182F0EFD35A0}"/>
              </a:ext>
            </a:extLst>
          </p:cNvPr>
          <p:cNvSpPr>
            <a:spLocks noGrp="1"/>
          </p:cNvSpPr>
          <p:nvPr>
            <p:ph idx="1"/>
          </p:nvPr>
        </p:nvSpPr>
        <p:spPr>
          <a:xfrm>
            <a:off x="365760" y="1600200"/>
            <a:ext cx="11457432" cy="4351338"/>
          </a:xfrm>
          <a:prstGeom prst="rect">
            <a:avLst/>
          </a:prstGeom>
        </p:spPr>
        <p:txBody>
          <a:bodyPr/>
          <a:lstStyle>
            <a:lvl1pPr>
              <a:defRPr>
                <a:solidFill>
                  <a:schemeClr val="bg1"/>
                </a:solidFill>
                <a:latin typeface="Segoe UI" panose="020B0502040204020203" pitchFamily="34" charset="0"/>
                <a:cs typeface="Segoe UI" panose="020B0502040204020203" pitchFamily="34" charset="0"/>
              </a:defRPr>
            </a:lvl1pPr>
            <a:lvl2pPr>
              <a:defRPr>
                <a:solidFill>
                  <a:schemeClr val="bg1"/>
                </a:solidFill>
                <a:latin typeface="Segoe UI" panose="020B0502040204020203" pitchFamily="34" charset="0"/>
                <a:cs typeface="Segoe UI" panose="020B0502040204020203" pitchFamily="34" charset="0"/>
              </a:defRPr>
            </a:lvl2pPr>
            <a:lvl3pPr>
              <a:defRPr>
                <a:solidFill>
                  <a:schemeClr val="bg1"/>
                </a:solidFill>
                <a:latin typeface="Segoe UI" panose="020B0502040204020203" pitchFamily="34" charset="0"/>
                <a:cs typeface="Segoe UI" panose="020B0502040204020203" pitchFamily="34" charset="0"/>
              </a:defRPr>
            </a:lvl3pPr>
            <a:lvl4pPr>
              <a:defRPr>
                <a:solidFill>
                  <a:schemeClr val="bg1"/>
                </a:solidFill>
                <a:latin typeface="Segoe UI" panose="020B0502040204020203" pitchFamily="34" charset="0"/>
                <a:cs typeface="Segoe UI" panose="020B0502040204020203" pitchFamily="34" charset="0"/>
              </a:defRPr>
            </a:lvl4pPr>
            <a:lvl5pPr>
              <a:defRPr>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6E464056-5F06-5B0C-3E87-878546BFA408}"/>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7" name="Slide Number Placeholder 5">
            <a:extLst>
              <a:ext uri="{FF2B5EF4-FFF2-40B4-BE49-F238E27FC236}">
                <a16:creationId xmlns:a16="http://schemas.microsoft.com/office/drawing/2014/main" id="{EBC968D4-AAFE-B342-53C2-6BC66E7ABA3F}"/>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8" name="Date Placeholder 3">
            <a:extLst>
              <a:ext uri="{FF2B5EF4-FFF2-40B4-BE49-F238E27FC236}">
                <a16:creationId xmlns:a16="http://schemas.microsoft.com/office/drawing/2014/main" id="{BF0099A0-71EF-8B5A-A846-7820EC2744AE}"/>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42219816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Dark Mode - Title + Subtitle Center">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8AD-9DA3-B048-B1CC-9C07C1FC9232}"/>
              </a:ext>
            </a:extLst>
          </p:cNvPr>
          <p:cNvSpPr>
            <a:spLocks noGrp="1"/>
          </p:cNvSpPr>
          <p:nvPr>
            <p:ph type="title"/>
          </p:nvPr>
        </p:nvSpPr>
        <p:spPr>
          <a:xfrm>
            <a:off x="365760" y="497510"/>
            <a:ext cx="11457432" cy="535531"/>
          </a:xfrm>
          <a:prstGeom prst="rect">
            <a:avLst/>
          </a:prstGeom>
        </p:spPr>
        <p:txBody>
          <a:bodyPr anchor="b"/>
          <a:lstStyle>
            <a:lvl1pPr algn="ctr">
              <a:defRPr>
                <a:gradFill>
                  <a:gsLst>
                    <a:gs pos="0">
                      <a:schemeClr val="tx2"/>
                    </a:gs>
                    <a:gs pos="100000">
                      <a:schemeClr val="bg2"/>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7" name="Text Placeholder 6">
            <a:extLst>
              <a:ext uri="{FF2B5EF4-FFF2-40B4-BE49-F238E27FC236}">
                <a16:creationId xmlns:a16="http://schemas.microsoft.com/office/drawing/2014/main" id="{6786F9D0-EEF4-3045-A736-006FF30CF353}"/>
              </a:ext>
            </a:extLst>
          </p:cNvPr>
          <p:cNvSpPr>
            <a:spLocks noGrp="1"/>
          </p:cNvSpPr>
          <p:nvPr>
            <p:ph type="body" sz="quarter" idx="13" hasCustomPrompt="1"/>
          </p:nvPr>
        </p:nvSpPr>
        <p:spPr>
          <a:xfrm>
            <a:off x="365760" y="1046480"/>
            <a:ext cx="11457432" cy="313034"/>
          </a:xfrm>
          <a:prstGeom prst="rect">
            <a:avLst/>
          </a:prstGeom>
        </p:spPr>
        <p:txBody>
          <a:bodyPr anchor="t">
            <a:spAutoFit/>
          </a:bodyPr>
          <a:lstStyle>
            <a:lvl1pPr marL="0" indent="0" algn="ctr">
              <a:buNone/>
              <a:defRPr lang="en-US" sz="1200" b="1" i="0" kern="1200" cap="all" spc="200" baseline="0" dirty="0">
                <a:gradFill>
                  <a:gsLst>
                    <a:gs pos="0">
                      <a:schemeClr val="bg1">
                        <a:lumMod val="95000"/>
                      </a:schemeClr>
                    </a:gs>
                    <a:gs pos="100000">
                      <a:schemeClr val="bg1"/>
                    </a:gs>
                  </a:gsLst>
                  <a:lin ang="0" scaled="0"/>
                </a:gradFill>
                <a:latin typeface="Biome" panose="020B0503030204020804" pitchFamily="34" charset="0"/>
                <a:ea typeface="+mn-ea"/>
                <a:cs typeface="Biome" panose="020B05030302040208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ctr" defTabSz="914400" rtl="0" eaLnBrk="1" latinLnBrk="0" hangingPunct="1">
              <a:lnSpc>
                <a:spcPct val="130000"/>
              </a:lnSpc>
              <a:spcBef>
                <a:spcPts val="1000"/>
              </a:spcBef>
              <a:buFont typeface="Arial" panose="020B0604020202020204" pitchFamily="34" charset="0"/>
              <a:buNone/>
            </a:pPr>
            <a:r>
              <a:rPr lang="en-US" err="1"/>
              <a:t>SuBtitle</a:t>
            </a:r>
            <a:endParaRPr lang="en-US"/>
          </a:p>
        </p:txBody>
      </p:sp>
      <p:sp>
        <p:nvSpPr>
          <p:cNvPr id="3" name="Footer Placeholder 4">
            <a:extLst>
              <a:ext uri="{FF2B5EF4-FFF2-40B4-BE49-F238E27FC236}">
                <a16:creationId xmlns:a16="http://schemas.microsoft.com/office/drawing/2014/main" id="{1A6E3BED-0AF3-4F29-455D-9E437FCEC9FB}"/>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4" name="Slide Number Placeholder 5">
            <a:extLst>
              <a:ext uri="{FF2B5EF4-FFF2-40B4-BE49-F238E27FC236}">
                <a16:creationId xmlns:a16="http://schemas.microsoft.com/office/drawing/2014/main" id="{9818EE6E-55AE-94A6-2739-6623C77D7CAB}"/>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8" name="Date Placeholder 3">
            <a:extLst>
              <a:ext uri="{FF2B5EF4-FFF2-40B4-BE49-F238E27FC236}">
                <a16:creationId xmlns:a16="http://schemas.microsoft.com/office/drawing/2014/main" id="{2376CE34-565C-49D0-9790-CFCF1D659939}"/>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3636548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Dark Mode - Title + Supertitle Center">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8AD-9DA3-B048-B1CC-9C07C1FC9232}"/>
              </a:ext>
            </a:extLst>
          </p:cNvPr>
          <p:cNvSpPr>
            <a:spLocks noGrp="1"/>
          </p:cNvSpPr>
          <p:nvPr>
            <p:ph type="title"/>
          </p:nvPr>
        </p:nvSpPr>
        <p:spPr>
          <a:xfrm>
            <a:off x="365760" y="603504"/>
            <a:ext cx="11457432" cy="535531"/>
          </a:xfrm>
          <a:prstGeom prst="rect">
            <a:avLst/>
          </a:prstGeom>
        </p:spPr>
        <p:txBody>
          <a:bodyPr lIns="0" anchor="t"/>
          <a:lstStyle>
            <a:lvl1pPr algn="ctr">
              <a:defRPr>
                <a:gradFill>
                  <a:gsLst>
                    <a:gs pos="0">
                      <a:schemeClr val="tx2"/>
                    </a:gs>
                    <a:gs pos="100000">
                      <a:schemeClr val="bg2"/>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7" name="Text Placeholder 6">
            <a:extLst>
              <a:ext uri="{FF2B5EF4-FFF2-40B4-BE49-F238E27FC236}">
                <a16:creationId xmlns:a16="http://schemas.microsoft.com/office/drawing/2014/main" id="{6786F9D0-EEF4-3045-A736-006FF30CF353}"/>
              </a:ext>
            </a:extLst>
          </p:cNvPr>
          <p:cNvSpPr>
            <a:spLocks noGrp="1"/>
          </p:cNvSpPr>
          <p:nvPr>
            <p:ph type="body" sz="quarter" idx="13" hasCustomPrompt="1"/>
          </p:nvPr>
        </p:nvSpPr>
        <p:spPr>
          <a:xfrm>
            <a:off x="365760" y="341543"/>
            <a:ext cx="11457432" cy="258532"/>
          </a:xfrm>
          <a:prstGeom prst="rect">
            <a:avLst/>
          </a:prstGeom>
        </p:spPr>
        <p:txBody>
          <a:bodyPr lIns="0" anchor="b">
            <a:spAutoFit/>
          </a:bodyPr>
          <a:lstStyle>
            <a:lvl1pPr marL="0" indent="0" algn="ctr">
              <a:buNone/>
              <a:defRPr lang="en-US" sz="1200" b="1" i="0" kern="1200" cap="all" spc="200" baseline="0" dirty="0">
                <a:gradFill>
                  <a:gsLst>
                    <a:gs pos="0">
                      <a:schemeClr val="bg1">
                        <a:lumMod val="95000"/>
                      </a:schemeClr>
                    </a:gs>
                    <a:gs pos="100000">
                      <a:schemeClr val="bg1"/>
                    </a:gs>
                  </a:gsLst>
                  <a:lin ang="0" scaled="0"/>
                </a:gradFill>
                <a:latin typeface="Biome" panose="020B0503030204020804" pitchFamily="34" charset="0"/>
                <a:ea typeface="+mn-ea"/>
                <a:cs typeface="Biome" panose="020B05030302040208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Supertitle</a:t>
            </a:r>
          </a:p>
        </p:txBody>
      </p:sp>
      <p:sp>
        <p:nvSpPr>
          <p:cNvPr id="3" name="Footer Placeholder 4">
            <a:extLst>
              <a:ext uri="{FF2B5EF4-FFF2-40B4-BE49-F238E27FC236}">
                <a16:creationId xmlns:a16="http://schemas.microsoft.com/office/drawing/2014/main" id="{1C227869-8BF7-7C2C-6BC4-588142A5C7ED}"/>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4" name="Slide Number Placeholder 5">
            <a:extLst>
              <a:ext uri="{FF2B5EF4-FFF2-40B4-BE49-F238E27FC236}">
                <a16:creationId xmlns:a16="http://schemas.microsoft.com/office/drawing/2014/main" id="{7B1F410C-60A9-6300-CB9A-2785DA8EA64B}"/>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8" name="Date Placeholder 3">
            <a:extLst>
              <a:ext uri="{FF2B5EF4-FFF2-40B4-BE49-F238E27FC236}">
                <a16:creationId xmlns:a16="http://schemas.microsoft.com/office/drawing/2014/main" id="{C4F81E1A-A789-6B59-F2CC-DED9C2E38BBA}"/>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3890246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Dark Mode - Title + Two Column">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5089F-42CD-0F40-FA3E-42E965619C82}"/>
              </a:ext>
            </a:extLst>
          </p:cNvPr>
          <p:cNvSpPr>
            <a:spLocks noGrp="1"/>
          </p:cNvSpPr>
          <p:nvPr>
            <p:ph type="title"/>
          </p:nvPr>
        </p:nvSpPr>
        <p:spPr>
          <a:xfrm>
            <a:off x="838200" y="760141"/>
            <a:ext cx="10515600" cy="535531"/>
          </a:xfrm>
          <a:prstGeom prst="rect">
            <a:avLst/>
          </a:prstGeom>
        </p:spPr>
        <p:txBody>
          <a:bodyPr/>
          <a:lstStyle>
            <a:lvl1pPr>
              <a:defRPr lang="en-US" sz="3200" b="1" i="0" kern="1200" dirty="0">
                <a:gradFill>
                  <a:gsLst>
                    <a:gs pos="0">
                      <a:schemeClr val="tx2"/>
                    </a:gs>
                    <a:gs pos="100000">
                      <a:schemeClr val="bg2"/>
                    </a:gs>
                  </a:gsLst>
                  <a:lin ang="0" scaled="0"/>
                </a:gradFill>
                <a:latin typeface="Segoe UI" panose="020B0502040204020203" pitchFamily="34" charset="0"/>
                <a:ea typeface="+mj-ea"/>
                <a:cs typeface="Segoe UI" panose="020B05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2FC53160-D4B5-5160-3B6A-7A4DCF84AF7C}"/>
              </a:ext>
            </a:extLst>
          </p:cNvPr>
          <p:cNvSpPr>
            <a:spLocks noGrp="1"/>
          </p:cNvSpPr>
          <p:nvPr>
            <p:ph sz="half" idx="1"/>
          </p:nvPr>
        </p:nvSpPr>
        <p:spPr>
          <a:xfrm>
            <a:off x="838200" y="1825625"/>
            <a:ext cx="5181600" cy="4351338"/>
          </a:xfrm>
          <a:prstGeom prst="rect">
            <a:avLst/>
          </a:prstGeom>
        </p:spPr>
        <p:txBody>
          <a:bodyPr/>
          <a:lstStyle>
            <a:lvl1pPr>
              <a:defRPr>
                <a:solidFill>
                  <a:schemeClr val="bg1"/>
                </a:solidFill>
                <a:latin typeface="Segoe UI" panose="020B0502040204020203" pitchFamily="34" charset="0"/>
                <a:cs typeface="Segoe UI" panose="020B0502040204020203" pitchFamily="34" charset="0"/>
              </a:defRPr>
            </a:lvl1pPr>
            <a:lvl2pPr>
              <a:defRPr>
                <a:solidFill>
                  <a:schemeClr val="bg1"/>
                </a:solidFill>
                <a:latin typeface="Segoe UI" panose="020B0502040204020203" pitchFamily="34" charset="0"/>
                <a:cs typeface="Segoe UI" panose="020B0502040204020203" pitchFamily="34" charset="0"/>
              </a:defRPr>
            </a:lvl2pPr>
            <a:lvl3pPr>
              <a:defRPr>
                <a:solidFill>
                  <a:schemeClr val="bg1"/>
                </a:solidFill>
                <a:latin typeface="Segoe UI" panose="020B0502040204020203" pitchFamily="34" charset="0"/>
                <a:cs typeface="Segoe UI" panose="020B0502040204020203" pitchFamily="34" charset="0"/>
              </a:defRPr>
            </a:lvl3pPr>
            <a:lvl4pPr>
              <a:defRPr>
                <a:solidFill>
                  <a:schemeClr val="bg1"/>
                </a:solidFill>
                <a:latin typeface="Segoe UI" panose="020B0502040204020203" pitchFamily="34" charset="0"/>
                <a:cs typeface="Segoe UI" panose="020B0502040204020203" pitchFamily="34" charset="0"/>
              </a:defRPr>
            </a:lvl4pPr>
            <a:lvl5pPr>
              <a:defRPr>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F0B40E-D674-D2F9-72EA-12089E1251A9}"/>
              </a:ext>
            </a:extLst>
          </p:cNvPr>
          <p:cNvSpPr>
            <a:spLocks noGrp="1"/>
          </p:cNvSpPr>
          <p:nvPr>
            <p:ph sz="half" idx="2"/>
          </p:nvPr>
        </p:nvSpPr>
        <p:spPr>
          <a:xfrm>
            <a:off x="6172200" y="1825625"/>
            <a:ext cx="5181600" cy="4351338"/>
          </a:xfrm>
          <a:prstGeom prst="rect">
            <a:avLst/>
          </a:prstGeom>
        </p:spPr>
        <p:txBody>
          <a:bodyPr/>
          <a:lstStyle>
            <a:lvl1pPr>
              <a:defRPr>
                <a:solidFill>
                  <a:schemeClr val="bg1"/>
                </a:solidFill>
                <a:latin typeface="Segoe UI" panose="020B0502040204020203" pitchFamily="34" charset="0"/>
                <a:cs typeface="Segoe UI" panose="020B0502040204020203" pitchFamily="34" charset="0"/>
              </a:defRPr>
            </a:lvl1pPr>
            <a:lvl2pPr>
              <a:defRPr>
                <a:solidFill>
                  <a:schemeClr val="bg1"/>
                </a:solidFill>
                <a:latin typeface="Segoe UI" panose="020B0502040204020203" pitchFamily="34" charset="0"/>
                <a:cs typeface="Segoe UI" panose="020B0502040204020203" pitchFamily="34" charset="0"/>
              </a:defRPr>
            </a:lvl2pPr>
            <a:lvl3pPr>
              <a:defRPr>
                <a:solidFill>
                  <a:schemeClr val="bg1"/>
                </a:solidFill>
                <a:latin typeface="Segoe UI" panose="020B0502040204020203" pitchFamily="34" charset="0"/>
                <a:cs typeface="Segoe UI" panose="020B0502040204020203" pitchFamily="34" charset="0"/>
              </a:defRPr>
            </a:lvl3pPr>
            <a:lvl4pPr>
              <a:defRPr>
                <a:solidFill>
                  <a:schemeClr val="bg1"/>
                </a:solidFill>
                <a:latin typeface="Segoe UI" panose="020B0502040204020203" pitchFamily="34" charset="0"/>
                <a:cs typeface="Segoe UI" panose="020B0502040204020203" pitchFamily="34" charset="0"/>
              </a:defRPr>
            </a:lvl4pPr>
            <a:lvl5pPr>
              <a:defRPr>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a:extLst>
              <a:ext uri="{FF2B5EF4-FFF2-40B4-BE49-F238E27FC236}">
                <a16:creationId xmlns:a16="http://schemas.microsoft.com/office/drawing/2014/main" id="{E4EAF688-DF4D-9BCE-92F9-8A728A7FF981}"/>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7" name="Slide Number Placeholder 5">
            <a:extLst>
              <a:ext uri="{FF2B5EF4-FFF2-40B4-BE49-F238E27FC236}">
                <a16:creationId xmlns:a16="http://schemas.microsoft.com/office/drawing/2014/main" id="{448451D1-8CBD-6178-0B64-7160A313E300}"/>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9" name="Date Placeholder 3">
            <a:extLst>
              <a:ext uri="{FF2B5EF4-FFF2-40B4-BE49-F238E27FC236}">
                <a16:creationId xmlns:a16="http://schemas.microsoft.com/office/drawing/2014/main" id="{05A0901E-7E54-2F00-E53C-D6A4145E3908}"/>
              </a:ext>
            </a:extLst>
          </p:cNvPr>
          <p:cNvSpPr>
            <a:spLocks noGrp="1"/>
          </p:cNvSpPr>
          <p:nvPr>
            <p:ph type="dt" sz="half" idx="10"/>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33292824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Dark Mode - Blank + Footer">
    <p:bg>
      <p:bgPr>
        <a:solidFill>
          <a:schemeClr val="tx1"/>
        </a:solidFill>
        <a:effectLst/>
      </p:bgPr>
    </p:bg>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3C9548C1-A1AB-0D06-238B-0C70D5902ED5}"/>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5" name="Slide Number Placeholder 5">
            <a:extLst>
              <a:ext uri="{FF2B5EF4-FFF2-40B4-BE49-F238E27FC236}">
                <a16:creationId xmlns:a16="http://schemas.microsoft.com/office/drawing/2014/main" id="{730A47CA-1EBB-C013-B8E8-D07706868BD8}"/>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6" name="Date Placeholder 3">
            <a:extLst>
              <a:ext uri="{FF2B5EF4-FFF2-40B4-BE49-F238E27FC236}">
                <a16:creationId xmlns:a16="http://schemas.microsoft.com/office/drawing/2014/main" id="{EA986116-030F-23FF-ABAC-5328C57FC270}"/>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10348495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Dark Mode - Blank No Footer">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82774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Dark Title and Super 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8AD-9DA3-B048-B1CC-9C07C1FC9232}"/>
              </a:ext>
            </a:extLst>
          </p:cNvPr>
          <p:cNvSpPr>
            <a:spLocks noGrp="1"/>
          </p:cNvSpPr>
          <p:nvPr>
            <p:ph type="title"/>
          </p:nvPr>
        </p:nvSpPr>
        <p:spPr>
          <a:xfrm>
            <a:off x="365760" y="603504"/>
            <a:ext cx="11457432" cy="707886"/>
          </a:xfrm>
        </p:spPr>
        <p:txBody>
          <a:bodyPr lIns="0" anchor="t"/>
          <a:lstStyle>
            <a:lvl1pPr>
              <a:defRPr>
                <a:solidFill>
                  <a:schemeClr val="bg1"/>
                </a:solidFill>
              </a:defRPr>
            </a:lvl1pPr>
          </a:lstStyle>
          <a:p>
            <a:r>
              <a:rPr lang="en-US"/>
              <a:t>Click to edit Master title style</a:t>
            </a:r>
          </a:p>
        </p:txBody>
      </p:sp>
      <p:sp>
        <p:nvSpPr>
          <p:cNvPr id="7" name="Text Placeholder 6">
            <a:extLst>
              <a:ext uri="{FF2B5EF4-FFF2-40B4-BE49-F238E27FC236}">
                <a16:creationId xmlns:a16="http://schemas.microsoft.com/office/drawing/2014/main" id="{6786F9D0-EEF4-3045-A736-006FF30CF353}"/>
              </a:ext>
            </a:extLst>
          </p:cNvPr>
          <p:cNvSpPr>
            <a:spLocks noGrp="1"/>
          </p:cNvSpPr>
          <p:nvPr>
            <p:ph type="body" sz="quarter" idx="13" hasCustomPrompt="1"/>
          </p:nvPr>
        </p:nvSpPr>
        <p:spPr>
          <a:xfrm>
            <a:off x="365760" y="297363"/>
            <a:ext cx="11457432" cy="302712"/>
          </a:xfrm>
        </p:spPr>
        <p:txBody>
          <a:bodyPr vert="horz" lIns="0" tIns="45720" rIns="91440" bIns="45720" rtlCol="0" anchor="b">
            <a:spAutoFit/>
          </a:bodyPr>
          <a:lstStyle>
            <a:lvl1pPr marL="0" indent="0">
              <a:buNone/>
              <a:defRPr lang="en-US" sz="1200" b="1" cap="all" spc="200">
                <a:solidFill>
                  <a:schemeClr val="accent2"/>
                </a:solidFill>
                <a:latin typeface="Kallisto Bold" pitchFamily="2" charset="77"/>
              </a:defRPr>
            </a:lvl1pPr>
          </a:lstStyle>
          <a:p>
            <a:pPr marL="228600" lvl="0" indent="-228600"/>
            <a:r>
              <a:rPr lang="en-US"/>
              <a:t>Supertitle</a:t>
            </a:r>
          </a:p>
        </p:txBody>
      </p:sp>
      <p:sp>
        <p:nvSpPr>
          <p:cNvPr id="5" name="Footer Placeholder 4">
            <a:extLst>
              <a:ext uri="{FF2B5EF4-FFF2-40B4-BE49-F238E27FC236}">
                <a16:creationId xmlns:a16="http://schemas.microsoft.com/office/drawing/2014/main" id="{9765397B-85D8-35DF-1926-4AD8BD4CBB32}"/>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lgn="l">
              <a:defRPr sz="800" b="0" i="0">
                <a:solidFill>
                  <a:schemeClr val="bg1">
                    <a:alpha val="25000"/>
                  </a:schemeClr>
                </a:solidFill>
                <a:latin typeface="Nunito Sans Normal" pitchFamily="2" charset="77"/>
              </a:defRPr>
            </a:lvl1pPr>
          </a:lstStyle>
          <a:p>
            <a:r>
              <a:rPr lang="en-US"/>
              <a:t>© Realta Fusion Inc. All Rights Reserved.</a:t>
            </a:r>
          </a:p>
        </p:txBody>
      </p:sp>
      <p:sp>
        <p:nvSpPr>
          <p:cNvPr id="6" name="Slide Number Placeholder 5">
            <a:extLst>
              <a:ext uri="{FF2B5EF4-FFF2-40B4-BE49-F238E27FC236}">
                <a16:creationId xmlns:a16="http://schemas.microsoft.com/office/drawing/2014/main" id="{DF0966EB-8BDE-39D6-7361-157993488B5A}"/>
              </a:ext>
            </a:extLst>
          </p:cNvPr>
          <p:cNvSpPr>
            <a:spLocks noGrp="1"/>
          </p:cNvSpPr>
          <p:nvPr>
            <p:ph type="sldNum" sz="quarter" idx="4"/>
          </p:nvPr>
        </p:nvSpPr>
        <p:spPr>
          <a:xfrm>
            <a:off x="9079992" y="6510528"/>
            <a:ext cx="2743200" cy="215444"/>
          </a:xfrm>
          <a:prstGeom prst="rect">
            <a:avLst/>
          </a:prstGeom>
        </p:spPr>
        <p:txBody>
          <a:bodyPr vert="horz" lIns="91440" tIns="45720" rIns="0" bIns="45720" rtlCol="0" anchor="ctr">
            <a:spAutoFit/>
          </a:bodyPr>
          <a:lstStyle>
            <a:lvl1pPr algn="r">
              <a:defRPr sz="800" b="0" i="0">
                <a:solidFill>
                  <a:schemeClr val="bg1">
                    <a:alpha val="25000"/>
                  </a:schemeClr>
                </a:solidFill>
                <a:latin typeface="Nunito Sans Normal" pitchFamily="2" charset="77"/>
              </a:defRPr>
            </a:lvl1pPr>
          </a:lstStyle>
          <a:p>
            <a:r>
              <a:rPr lang="en-US"/>
              <a:t>Proprietary and Confidential | </a:t>
            </a:r>
            <a:fld id="{0BB17459-B6F1-6943-BC50-6CD59A6A1984}" type="slidenum">
              <a:rPr lang="en-US" smtClean="0"/>
              <a:pPr/>
              <a:t>‹#›</a:t>
            </a:fld>
            <a:endParaRPr lang="en-US"/>
          </a:p>
        </p:txBody>
      </p:sp>
    </p:spTree>
    <p:extLst>
      <p:ext uri="{BB962C8B-B14F-4D97-AF65-F5344CB8AC3E}">
        <p14:creationId xmlns:p14="http://schemas.microsoft.com/office/powerpoint/2010/main" val="262333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losing Slide">
    <p:bg>
      <p:bgPr>
        <a:gradFill>
          <a:gsLst>
            <a:gs pos="0">
              <a:srgbClr val="DE5A35"/>
            </a:gs>
            <a:gs pos="100000">
              <a:srgbClr val="E6883C"/>
            </a:gs>
          </a:gsLst>
          <a:lin ang="0" scaled="0"/>
        </a:gradFill>
        <a:effectLst/>
      </p:bgPr>
    </p:bg>
    <p:spTree>
      <p:nvGrpSpPr>
        <p:cNvPr id="1" name=""/>
        <p:cNvGrpSpPr/>
        <p:nvPr/>
      </p:nvGrpSpPr>
      <p:grpSpPr>
        <a:xfrm>
          <a:off x="0" y="0"/>
          <a:ext cx="0" cy="0"/>
          <a:chOff x="0" y="0"/>
          <a:chExt cx="0" cy="0"/>
        </a:xfrm>
      </p:grpSpPr>
      <p:pic>
        <p:nvPicPr>
          <p:cNvPr id="5" name="Realta-Fusion-Logo-White-Tag.pdf">
            <a:extLst>
              <a:ext uri="{FF2B5EF4-FFF2-40B4-BE49-F238E27FC236}">
                <a16:creationId xmlns:a16="http://schemas.microsoft.com/office/drawing/2014/main" id="{3BCF2962-836B-33F7-9DBD-381CEE078949}"/>
              </a:ext>
            </a:extLst>
          </p:cNvPr>
          <p:cNvPicPr>
            <a:picLocks noChangeAspect="1"/>
          </p:cNvPicPr>
          <p:nvPr userDrawn="1"/>
        </p:nvPicPr>
        <p:blipFill>
          <a:blip r:embed="rId2"/>
          <a:srcRect/>
          <a:stretch/>
        </p:blipFill>
        <p:spPr>
          <a:xfrm>
            <a:off x="1646902" y="2879192"/>
            <a:ext cx="3594900" cy="1099616"/>
          </a:xfrm>
          <a:prstGeom prst="rect">
            <a:avLst/>
          </a:prstGeom>
          <a:ln w="12700">
            <a:miter lim="400000"/>
          </a:ln>
        </p:spPr>
      </p:pic>
      <p:sp>
        <p:nvSpPr>
          <p:cNvPr id="9" name="Picture Placeholder 10">
            <a:extLst>
              <a:ext uri="{FF2B5EF4-FFF2-40B4-BE49-F238E27FC236}">
                <a16:creationId xmlns:a16="http://schemas.microsoft.com/office/drawing/2014/main" id="{21C190EA-0671-9F98-C600-F014BB0EBFC7}"/>
              </a:ext>
            </a:extLst>
          </p:cNvPr>
          <p:cNvSpPr>
            <a:spLocks noGrp="1"/>
          </p:cNvSpPr>
          <p:nvPr>
            <p:ph type="pic" sz="quarter" idx="13"/>
          </p:nvPr>
        </p:nvSpPr>
        <p:spPr>
          <a:xfrm>
            <a:off x="7137278" y="1947713"/>
            <a:ext cx="4024312" cy="2604887"/>
          </a:xfrm>
        </p:spPr>
        <p:txBody>
          <a:bodyPr>
            <a:normAutofit/>
          </a:bodyPr>
          <a:lstStyle>
            <a:lvl1pPr marL="0" indent="0">
              <a:buNone/>
              <a:defRPr sz="1600">
                <a:solidFill>
                  <a:schemeClr val="bg1"/>
                </a:solidFill>
                <a:latin typeface="Biome" panose="020B0503030204020804" pitchFamily="34" charset="0"/>
                <a:cs typeface="Biome" panose="020B0503030204020804" pitchFamily="34" charset="0"/>
              </a:defRPr>
            </a:lvl1pPr>
          </a:lstStyle>
          <a:p>
            <a:r>
              <a:rPr lang="en-US"/>
              <a:t>Click icon to add picture</a:t>
            </a:r>
          </a:p>
        </p:txBody>
      </p:sp>
      <p:sp>
        <p:nvSpPr>
          <p:cNvPr id="4" name="Title Placeholder 1">
            <a:extLst>
              <a:ext uri="{FF2B5EF4-FFF2-40B4-BE49-F238E27FC236}">
                <a16:creationId xmlns:a16="http://schemas.microsoft.com/office/drawing/2014/main" id="{4A86D4BE-45F4-7ECE-7B13-F565B75C65B2}"/>
              </a:ext>
            </a:extLst>
          </p:cNvPr>
          <p:cNvSpPr>
            <a:spLocks noGrp="1"/>
          </p:cNvSpPr>
          <p:nvPr>
            <p:ph type="title" hasCustomPrompt="1"/>
          </p:nvPr>
        </p:nvSpPr>
        <p:spPr>
          <a:xfrm>
            <a:off x="7137278" y="1182836"/>
            <a:ext cx="4024312" cy="584775"/>
          </a:xfrm>
          <a:prstGeom prst="rect">
            <a:avLst/>
          </a:prstGeom>
          <a:noFill/>
        </p:spPr>
        <p:txBody>
          <a:bodyPr vert="horz" wrap="square" lIns="0" tIns="45720" rIns="91440" bIns="45720" rtlCol="0" anchor="ctr">
            <a:spAutoFit/>
          </a:bodyPr>
          <a:lstStyle>
            <a:lvl1pPr>
              <a:defRPr>
                <a:gradFill>
                  <a:gsLst>
                    <a:gs pos="0">
                      <a:schemeClr val="bg1">
                        <a:lumMod val="95000"/>
                      </a:schemeClr>
                    </a:gs>
                    <a:gs pos="100000">
                      <a:schemeClr val="bg1"/>
                    </a:gs>
                  </a:gsLst>
                  <a:lin ang="0" scaled="0"/>
                </a:gradFill>
                <a:latin typeface="Segoe UI" panose="020B0502040204020203" pitchFamily="34" charset="0"/>
                <a:cs typeface="Segoe UI" panose="020B0502040204020203" pitchFamily="34" charset="0"/>
              </a:defRPr>
            </a:lvl1pPr>
          </a:lstStyle>
          <a:p>
            <a:r>
              <a:rPr lang="en-US"/>
              <a:t>Click to edit text</a:t>
            </a:r>
          </a:p>
        </p:txBody>
      </p:sp>
      <p:sp>
        <p:nvSpPr>
          <p:cNvPr id="3" name="Text Placeholder 2">
            <a:extLst>
              <a:ext uri="{FF2B5EF4-FFF2-40B4-BE49-F238E27FC236}">
                <a16:creationId xmlns:a16="http://schemas.microsoft.com/office/drawing/2014/main" id="{1A1FF29F-CA8B-0D27-1FC8-2BAA58FBA6FC}"/>
              </a:ext>
            </a:extLst>
          </p:cNvPr>
          <p:cNvSpPr>
            <a:spLocks noGrp="1"/>
          </p:cNvSpPr>
          <p:nvPr>
            <p:ph type="body" sz="quarter" idx="14" hasCustomPrompt="1"/>
          </p:nvPr>
        </p:nvSpPr>
        <p:spPr>
          <a:xfrm>
            <a:off x="7137400" y="4760913"/>
            <a:ext cx="4024190" cy="914400"/>
          </a:xfrm>
        </p:spPr>
        <p:txBody>
          <a:bodyPr>
            <a:normAutofit/>
          </a:bodyPr>
          <a:lstStyle>
            <a:lvl1pPr marL="0" indent="0">
              <a:buNone/>
              <a:defRPr sz="2400">
                <a:solidFill>
                  <a:schemeClr val="bg1"/>
                </a:solidFill>
                <a:latin typeface="Biome" panose="020B0503030204020804" pitchFamily="34" charset="0"/>
                <a:cs typeface="Biome" panose="020B0503030204020804" pitchFamily="34" charset="0"/>
              </a:defRPr>
            </a:lvl1pPr>
          </a:lstStyle>
          <a:p>
            <a:pPr lvl="0"/>
            <a:r>
              <a:rPr lang="en-US"/>
              <a:t>Click to edit text</a:t>
            </a:r>
          </a:p>
        </p:txBody>
      </p:sp>
    </p:spTree>
    <p:extLst>
      <p:ext uri="{BB962C8B-B14F-4D97-AF65-F5344CB8AC3E}">
        <p14:creationId xmlns:p14="http://schemas.microsoft.com/office/powerpoint/2010/main" val="11074396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Dark Mode - Title +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C8AD-9DA3-B048-B1CC-9C07C1FC9232}"/>
              </a:ext>
            </a:extLst>
          </p:cNvPr>
          <p:cNvSpPr>
            <a:spLocks noGrp="1"/>
          </p:cNvSpPr>
          <p:nvPr>
            <p:ph type="title"/>
          </p:nvPr>
        </p:nvSpPr>
        <p:spPr>
          <a:xfrm>
            <a:off x="365760" y="600969"/>
            <a:ext cx="11457432" cy="535531"/>
          </a:xfrm>
          <a:prstGeom prst="rect">
            <a:avLst/>
          </a:prstGeom>
        </p:spPr>
        <p:txBody>
          <a:bodyPr/>
          <a:lstStyle>
            <a:lvl1pPr>
              <a:defRPr b="1" i="0">
                <a:gradFill>
                  <a:gsLst>
                    <a:gs pos="0">
                      <a:srgbClr val="DE5A35"/>
                    </a:gs>
                    <a:gs pos="100000">
                      <a:srgbClr val="E6883C"/>
                    </a:gs>
                  </a:gsLst>
                  <a:lin ang="0" scaled="0"/>
                </a:gradFill>
                <a:latin typeface="Segoe UI" panose="020B0502040204020203" pitchFamily="34" charset="0"/>
                <a:cs typeface="Segoe UI" panose="020B0502040204020203" pitchFamily="34" charset="0"/>
              </a:defRPr>
            </a:lvl1pPr>
          </a:lstStyle>
          <a:p>
            <a:r>
              <a:rPr lang="en-US"/>
              <a:t>Click to edit Master title style</a:t>
            </a:r>
          </a:p>
        </p:txBody>
      </p:sp>
      <p:sp>
        <p:nvSpPr>
          <p:cNvPr id="13" name="Date Placeholder 12">
            <a:extLst>
              <a:ext uri="{FF2B5EF4-FFF2-40B4-BE49-F238E27FC236}">
                <a16:creationId xmlns:a16="http://schemas.microsoft.com/office/drawing/2014/main" id="{23BC3C65-6232-F21E-2C24-B01A02FCF141}"/>
              </a:ext>
            </a:extLst>
          </p:cNvPr>
          <p:cNvSpPr>
            <a:spLocks noGrp="1"/>
          </p:cNvSpPr>
          <p:nvPr>
            <p:ph type="dt" sz="half" idx="10"/>
          </p:nvPr>
        </p:nvSpPr>
        <p:spPr/>
        <p:txBody>
          <a:bodyPr/>
          <a:lstStyle/>
          <a:p>
            <a:pPr algn="r"/>
            <a:fld id="{410204AB-81E0-9B41-98AE-157DD6ABB3DA}" type="datetime1">
              <a:rPr lang="en-US" smtClean="0"/>
              <a:t>9/21/2026</a:t>
            </a:fld>
            <a:endParaRPr lang="en-US"/>
          </a:p>
        </p:txBody>
      </p:sp>
      <p:sp>
        <p:nvSpPr>
          <p:cNvPr id="14" name="Footer Placeholder 13">
            <a:extLst>
              <a:ext uri="{FF2B5EF4-FFF2-40B4-BE49-F238E27FC236}">
                <a16:creationId xmlns:a16="http://schemas.microsoft.com/office/drawing/2014/main" id="{FAC4164B-71E5-096F-A5F8-B4A0E5DACE05}"/>
              </a:ext>
            </a:extLst>
          </p:cNvPr>
          <p:cNvSpPr>
            <a:spLocks noGrp="1"/>
          </p:cNvSpPr>
          <p:nvPr>
            <p:ph type="ftr" sz="quarter" idx="11"/>
          </p:nvPr>
        </p:nvSpPr>
        <p:spPr/>
        <p:txBody>
          <a:bodyPr/>
          <a:lstStyle/>
          <a:p>
            <a:r>
              <a:rPr lang="en-US"/>
              <a:t>Presentation Title</a:t>
            </a:r>
          </a:p>
        </p:txBody>
      </p:sp>
      <p:sp>
        <p:nvSpPr>
          <p:cNvPr id="15" name="Slide Number Placeholder 14">
            <a:extLst>
              <a:ext uri="{FF2B5EF4-FFF2-40B4-BE49-F238E27FC236}">
                <a16:creationId xmlns:a16="http://schemas.microsoft.com/office/drawing/2014/main" id="{8302EA4F-B74E-D8E3-F239-413513FF9FB4}"/>
              </a:ext>
            </a:extLst>
          </p:cNvPr>
          <p:cNvSpPr>
            <a:spLocks noGrp="1"/>
          </p:cNvSpPr>
          <p:nvPr>
            <p:ph type="sldNum" sz="quarter" idx="12"/>
          </p:nvPr>
        </p:nvSpPr>
        <p:spPr/>
        <p:txBody>
          <a:bodyPr/>
          <a:lstStyle/>
          <a:p>
            <a:fld id="{0BB17459-B6F1-6943-BC50-6CD59A6A1984}" type="slidenum">
              <a:rPr lang="en-US" smtClean="0"/>
              <a:pPr/>
              <a:t>‹#›</a:t>
            </a:fld>
            <a:endParaRPr lang="en-US"/>
          </a:p>
        </p:txBody>
      </p:sp>
      <p:sp>
        <p:nvSpPr>
          <p:cNvPr id="38" name="Text Placeholder 37">
            <a:extLst>
              <a:ext uri="{FF2B5EF4-FFF2-40B4-BE49-F238E27FC236}">
                <a16:creationId xmlns:a16="http://schemas.microsoft.com/office/drawing/2014/main" id="{E672FAC6-1342-8BD9-11CF-6C7467979BDE}"/>
              </a:ext>
            </a:extLst>
          </p:cNvPr>
          <p:cNvSpPr>
            <a:spLocks noGrp="1"/>
          </p:cNvSpPr>
          <p:nvPr>
            <p:ph type="body" sz="quarter" idx="13" hasCustomPrompt="1"/>
          </p:nvPr>
        </p:nvSpPr>
        <p:spPr>
          <a:xfrm>
            <a:off x="365125" y="1389063"/>
            <a:ext cx="11457432" cy="4867968"/>
          </a:xfrm>
        </p:spPr>
        <p:txBody>
          <a:bodyPr/>
          <a:lstStyle>
            <a:lvl1pPr>
              <a:buFont typeface="Arial" panose="020B0604020202020204" pitchFamily="34" charset="0"/>
              <a:buNone/>
              <a:defRPr lang="en-US" dirty="0" smtClean="0"/>
            </a:lvl1pPr>
          </a:lstStyle>
          <a:p>
            <a:pPr lvl="0"/>
            <a:r>
              <a:rPr lang="en-US"/>
              <a:t>Click to add text</a:t>
            </a:r>
          </a:p>
        </p:txBody>
      </p:sp>
    </p:spTree>
    <p:extLst>
      <p:ext uri="{BB962C8B-B14F-4D97-AF65-F5344CB8AC3E}">
        <p14:creationId xmlns:p14="http://schemas.microsoft.com/office/powerpoint/2010/main" val="15595624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Dark Mode - Title + Two Column">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5089F-42CD-0F40-FA3E-42E965619C82}"/>
              </a:ext>
            </a:extLst>
          </p:cNvPr>
          <p:cNvSpPr>
            <a:spLocks noGrp="1"/>
          </p:cNvSpPr>
          <p:nvPr>
            <p:ph type="title"/>
          </p:nvPr>
        </p:nvSpPr>
        <p:spPr>
          <a:xfrm>
            <a:off x="838200" y="760141"/>
            <a:ext cx="10515600" cy="535531"/>
          </a:xfrm>
          <a:prstGeom prst="rect">
            <a:avLst/>
          </a:prstGeom>
        </p:spPr>
        <p:txBody>
          <a:bodyPr/>
          <a:lstStyle>
            <a:lvl1pPr>
              <a:defRPr lang="en-US" sz="3200" b="1" i="0" kern="1200" dirty="0">
                <a:gradFill>
                  <a:gsLst>
                    <a:gs pos="0">
                      <a:schemeClr val="tx2"/>
                    </a:gs>
                    <a:gs pos="100000">
                      <a:schemeClr val="bg2"/>
                    </a:gs>
                  </a:gsLst>
                  <a:lin ang="0" scaled="0"/>
                </a:gradFill>
                <a:latin typeface="Segoe UI" panose="020B0502040204020203" pitchFamily="34" charset="0"/>
                <a:ea typeface="+mj-ea"/>
                <a:cs typeface="Segoe UI" panose="020B0502040204020203" pitchFamily="34" charset="0"/>
              </a:defRPr>
            </a:lvl1pPr>
          </a:lstStyle>
          <a:p>
            <a:r>
              <a:rPr lang="en-US"/>
              <a:t>Click to edit Master title style</a:t>
            </a:r>
          </a:p>
        </p:txBody>
      </p:sp>
      <p:sp>
        <p:nvSpPr>
          <p:cNvPr id="6" name="Date Placeholder 5">
            <a:extLst>
              <a:ext uri="{FF2B5EF4-FFF2-40B4-BE49-F238E27FC236}">
                <a16:creationId xmlns:a16="http://schemas.microsoft.com/office/drawing/2014/main" id="{87BAD5CC-EB80-A8AB-A768-60C7606C7316}"/>
              </a:ext>
            </a:extLst>
          </p:cNvPr>
          <p:cNvSpPr>
            <a:spLocks noGrp="1"/>
          </p:cNvSpPr>
          <p:nvPr>
            <p:ph type="dt" sz="half" idx="10"/>
          </p:nvPr>
        </p:nvSpPr>
        <p:spPr/>
        <p:txBody>
          <a:bodyPr/>
          <a:lstStyle/>
          <a:p>
            <a:pPr algn="r"/>
            <a:fld id="{8EDAD12A-D7D3-024E-8D55-8773312F24BD}" type="datetime1">
              <a:rPr lang="en-US" smtClean="0"/>
              <a:t>9/21/2026</a:t>
            </a:fld>
            <a:endParaRPr lang="en-US"/>
          </a:p>
        </p:txBody>
      </p:sp>
      <p:sp>
        <p:nvSpPr>
          <p:cNvPr id="7" name="Footer Placeholder 6">
            <a:extLst>
              <a:ext uri="{FF2B5EF4-FFF2-40B4-BE49-F238E27FC236}">
                <a16:creationId xmlns:a16="http://schemas.microsoft.com/office/drawing/2014/main" id="{84FF79FA-1F15-1305-6687-1E3DF98E1EB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FB8121FF-3D48-F2BB-1E44-7D5FA3D9B6CE}"/>
              </a:ext>
            </a:extLst>
          </p:cNvPr>
          <p:cNvSpPr>
            <a:spLocks noGrp="1"/>
          </p:cNvSpPr>
          <p:nvPr>
            <p:ph type="sldNum" sz="quarter" idx="12"/>
          </p:nvPr>
        </p:nvSpPr>
        <p:spPr/>
        <p:txBody>
          <a:bodyPr/>
          <a:lstStyle/>
          <a:p>
            <a:fld id="{0BB17459-B6F1-6943-BC50-6CD59A6A1984}" type="slidenum">
              <a:rPr lang="en-US" smtClean="0"/>
              <a:pPr/>
              <a:t>‹#›</a:t>
            </a:fld>
            <a:endParaRPr lang="en-US"/>
          </a:p>
        </p:txBody>
      </p:sp>
      <p:sp>
        <p:nvSpPr>
          <p:cNvPr id="20" name="Content Placeholder 19">
            <a:extLst>
              <a:ext uri="{FF2B5EF4-FFF2-40B4-BE49-F238E27FC236}">
                <a16:creationId xmlns:a16="http://schemas.microsoft.com/office/drawing/2014/main" id="{94584834-52B0-D19F-2261-92401C195895}"/>
              </a:ext>
            </a:extLst>
          </p:cNvPr>
          <p:cNvSpPr>
            <a:spLocks noGrp="1"/>
          </p:cNvSpPr>
          <p:nvPr>
            <p:ph sz="quarter" idx="19" hasCustomPrompt="1"/>
          </p:nvPr>
        </p:nvSpPr>
        <p:spPr>
          <a:xfrm>
            <a:off x="838200" y="1600200"/>
            <a:ext cx="4845424" cy="4656830"/>
          </a:xfrm>
        </p:spPr>
        <p:txBody>
          <a:bodyPr/>
          <a:lstStyle>
            <a:lvl1pPr>
              <a:buNone/>
              <a:defRPr/>
            </a:lvl1pPr>
          </a:lstStyle>
          <a:p>
            <a:pPr lvl="0"/>
            <a:r>
              <a:rPr lang="en-US"/>
              <a:t>Click to add text</a:t>
            </a:r>
          </a:p>
        </p:txBody>
      </p:sp>
      <p:sp>
        <p:nvSpPr>
          <p:cNvPr id="21" name="Content Placeholder 19">
            <a:extLst>
              <a:ext uri="{FF2B5EF4-FFF2-40B4-BE49-F238E27FC236}">
                <a16:creationId xmlns:a16="http://schemas.microsoft.com/office/drawing/2014/main" id="{23AE6091-F0DE-F22A-B367-81EE869D334D}"/>
              </a:ext>
            </a:extLst>
          </p:cNvPr>
          <p:cNvSpPr>
            <a:spLocks noGrp="1"/>
          </p:cNvSpPr>
          <p:nvPr>
            <p:ph sz="quarter" idx="20" hasCustomPrompt="1"/>
          </p:nvPr>
        </p:nvSpPr>
        <p:spPr>
          <a:xfrm>
            <a:off x="6103741" y="1600200"/>
            <a:ext cx="4845424" cy="4656830"/>
          </a:xfrm>
        </p:spPr>
        <p:txBody>
          <a:bodyPr/>
          <a:lstStyle>
            <a:lvl1pPr>
              <a:buNone/>
              <a:defRPr/>
            </a:lvl1pPr>
          </a:lstStyle>
          <a:p>
            <a:pPr lvl="0"/>
            <a:r>
              <a:rPr lang="en-US"/>
              <a:t>Click to add text</a:t>
            </a:r>
          </a:p>
        </p:txBody>
      </p:sp>
    </p:spTree>
    <p:extLst>
      <p:ext uri="{BB962C8B-B14F-4D97-AF65-F5344CB8AC3E}">
        <p14:creationId xmlns:p14="http://schemas.microsoft.com/office/powerpoint/2010/main" val="1787609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1962FB-2963-BE67-AFFC-074872E8C7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C8FBE0-5884-4B78-D7FC-5BDF3E376F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A95BE-50CC-3E29-E1AC-9196B45522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DA9F654B-8120-6601-EC48-C054C5FF69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Presenter: Anthony Cooper</a:t>
            </a:r>
          </a:p>
        </p:txBody>
      </p:sp>
      <p:sp>
        <p:nvSpPr>
          <p:cNvPr id="6" name="Slide Number Placeholder 5">
            <a:extLst>
              <a:ext uri="{FF2B5EF4-FFF2-40B4-BE49-F238E27FC236}">
                <a16:creationId xmlns:a16="http://schemas.microsoft.com/office/drawing/2014/main" id="{7CA435CB-8504-686C-5A81-B261377B50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67A4F04-2B18-49A6-AFE1-7F5365A92E14}" type="slidenum">
              <a:rPr lang="en-US" smtClean="0"/>
              <a:t>‹#›</a:t>
            </a:fld>
            <a:endParaRPr lang="en-US"/>
          </a:p>
        </p:txBody>
      </p:sp>
    </p:spTree>
    <p:extLst>
      <p:ext uri="{BB962C8B-B14F-4D97-AF65-F5344CB8AC3E}">
        <p14:creationId xmlns:p14="http://schemas.microsoft.com/office/powerpoint/2010/main" val="1421234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0" r:id="rId12"/>
    <p:sldLayoutId id="2147483691" r:id="rId13"/>
    <p:sldLayoutId id="2147483692" r:id="rId14"/>
    <p:sldLayoutId id="2147483693"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5454289E-543E-9F09-D2EF-4DD67DEC7EC2}"/>
              </a:ext>
            </a:extLst>
          </p:cNvPr>
          <p:cNvSpPr>
            <a:spLocks noGrp="1"/>
          </p:cNvSpPr>
          <p:nvPr>
            <p:ph type="title"/>
          </p:nvPr>
        </p:nvSpPr>
        <p:spPr>
          <a:xfrm>
            <a:off x="365760" y="600969"/>
            <a:ext cx="11457432" cy="535531"/>
          </a:xfrm>
          <a:prstGeom prst="rect">
            <a:avLst/>
          </a:prstGeom>
        </p:spPr>
        <p:txBody>
          <a:bodyPr vert="horz" lIns="0" tIns="45720" rIns="91440" bIns="45720" rtlCol="0" anchor="ctr">
            <a:spAutoFit/>
          </a:bodyPr>
          <a:lstStyle/>
          <a:p>
            <a:r>
              <a:rPr lang="en-US"/>
              <a:t>Click to edit Master title style</a:t>
            </a:r>
          </a:p>
        </p:txBody>
      </p:sp>
      <p:sp>
        <p:nvSpPr>
          <p:cNvPr id="12" name="Text Placeholder 2">
            <a:extLst>
              <a:ext uri="{FF2B5EF4-FFF2-40B4-BE49-F238E27FC236}">
                <a16:creationId xmlns:a16="http://schemas.microsoft.com/office/drawing/2014/main" id="{585D1CC1-A4C4-66DC-AC84-691E85C36A53}"/>
              </a:ext>
            </a:extLst>
          </p:cNvPr>
          <p:cNvSpPr>
            <a:spLocks noGrp="1"/>
          </p:cNvSpPr>
          <p:nvPr>
            <p:ph type="body" idx="1"/>
          </p:nvPr>
        </p:nvSpPr>
        <p:spPr>
          <a:xfrm>
            <a:off x="365760" y="1600200"/>
            <a:ext cx="11457432" cy="4351338"/>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4">
            <a:extLst>
              <a:ext uri="{FF2B5EF4-FFF2-40B4-BE49-F238E27FC236}">
                <a16:creationId xmlns:a16="http://schemas.microsoft.com/office/drawing/2014/main" id="{612D7171-48F4-082F-A293-C21A90DF5EDE}"/>
              </a:ext>
            </a:extLst>
          </p:cNvPr>
          <p:cNvSpPr>
            <a:spLocks noGrp="1"/>
          </p:cNvSpPr>
          <p:nvPr>
            <p:ph type="ftr" sz="quarter" idx="3"/>
          </p:nvPr>
        </p:nvSpPr>
        <p:spPr>
          <a:xfrm>
            <a:off x="365760" y="6510528"/>
            <a:ext cx="7175500" cy="215444"/>
          </a:xfrm>
          <a:prstGeom prst="rect">
            <a:avLst/>
          </a:prstGeom>
        </p:spPr>
        <p:txBody>
          <a:bodyPr vert="horz" lIns="0" tIns="45720" rIns="91440" bIns="45720" rtlCol="0" anchor="ctr">
            <a:spAutoFit/>
          </a:bodyPr>
          <a:lstStyle>
            <a:lvl1pPr>
              <a:defRPr lang="en-US" sz="800" b="0" i="0" kern="1200" dirty="0" smtClean="0">
                <a:solidFill>
                  <a:schemeClr val="bg1">
                    <a:alpha val="25000"/>
                  </a:schemeClr>
                </a:solidFill>
                <a:latin typeface="Biome" panose="020B0503030204020804" pitchFamily="34" charset="0"/>
                <a:ea typeface="+mn-ea"/>
                <a:cs typeface="Biome" panose="020B0503030204020804" pitchFamily="34" charset="0"/>
              </a:defRPr>
            </a:lvl1pPr>
          </a:lstStyle>
          <a:p>
            <a:r>
              <a:rPr lang="en-US"/>
              <a:t>© Realta Fusion Inc. All Rights Reserved.</a:t>
            </a:r>
          </a:p>
        </p:txBody>
      </p:sp>
      <p:sp>
        <p:nvSpPr>
          <p:cNvPr id="3" name="Slide Number Placeholder 5">
            <a:extLst>
              <a:ext uri="{FF2B5EF4-FFF2-40B4-BE49-F238E27FC236}">
                <a16:creationId xmlns:a16="http://schemas.microsoft.com/office/drawing/2014/main" id="{E067857D-A963-F84F-C087-04AE9E37F9A2}"/>
              </a:ext>
            </a:extLst>
          </p:cNvPr>
          <p:cNvSpPr>
            <a:spLocks noGrp="1"/>
          </p:cNvSpPr>
          <p:nvPr>
            <p:ph type="sldNum" sz="quarter" idx="4"/>
          </p:nvPr>
        </p:nvSpPr>
        <p:spPr>
          <a:xfrm>
            <a:off x="11406752" y="6510528"/>
            <a:ext cx="416439" cy="215444"/>
          </a:xfrm>
          <a:prstGeom prst="rect">
            <a:avLst/>
          </a:prstGeom>
        </p:spPr>
        <p:txBody>
          <a:bodyPr vert="horz" wrap="square" lIns="91440" tIns="45720" rIns="0" bIns="45720" rtlCol="0" anchor="ctr">
            <a:spAutoFit/>
          </a:bodyPr>
          <a:lstStyle>
            <a:lvl1pPr algn="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fld id="{0BB17459-B6F1-6943-BC50-6CD59A6A1984}" type="slidenum">
              <a:rPr lang="en-US" smtClean="0"/>
              <a:pPr/>
              <a:t>‹#›</a:t>
            </a:fld>
            <a:endParaRPr lang="en-US"/>
          </a:p>
        </p:txBody>
      </p:sp>
      <p:sp>
        <p:nvSpPr>
          <p:cNvPr id="4" name="Date Placeholder 3">
            <a:extLst>
              <a:ext uri="{FF2B5EF4-FFF2-40B4-BE49-F238E27FC236}">
                <a16:creationId xmlns:a16="http://schemas.microsoft.com/office/drawing/2014/main" id="{5557CCAE-CBFC-58B0-FA33-17CB077BF190}"/>
              </a:ext>
            </a:extLst>
          </p:cNvPr>
          <p:cNvSpPr>
            <a:spLocks noGrp="1"/>
          </p:cNvSpPr>
          <p:nvPr>
            <p:ph type="dt" sz="half" idx="2"/>
          </p:nvPr>
        </p:nvSpPr>
        <p:spPr>
          <a:xfrm>
            <a:off x="8526453" y="6510528"/>
            <a:ext cx="2743200" cy="215444"/>
          </a:xfrm>
          <a:prstGeom prst="rect">
            <a:avLst/>
          </a:prstGeom>
        </p:spPr>
        <p:txBody>
          <a:bodyPr vert="horz" lIns="91440" tIns="45720" rIns="0" bIns="45720" rtlCol="0" anchor="ctr">
            <a:spAutoFit/>
          </a:bodyPr>
          <a:lstStyle>
            <a:lvl1pPr>
              <a:defRPr lang="en-US" sz="800" b="0" i="0" kern="1200" smtClean="0">
                <a:solidFill>
                  <a:schemeClr val="bg1">
                    <a:alpha val="25000"/>
                  </a:schemeClr>
                </a:solidFill>
                <a:latin typeface="Biome" panose="020B0503030204020804" pitchFamily="34" charset="0"/>
                <a:ea typeface="+mn-ea"/>
                <a:cs typeface="Biome" panose="020B0503030204020804" pitchFamily="34" charset="0"/>
              </a:defRPr>
            </a:lvl1pPr>
          </a:lstStyle>
          <a:p>
            <a:pPr algn="r"/>
            <a:r>
              <a:rPr lang="en-US"/>
              <a:t>October 2025</a:t>
            </a:r>
          </a:p>
        </p:txBody>
      </p:sp>
    </p:spTree>
    <p:extLst>
      <p:ext uri="{BB962C8B-B14F-4D97-AF65-F5344CB8AC3E}">
        <p14:creationId xmlns:p14="http://schemas.microsoft.com/office/powerpoint/2010/main" val="2939207840"/>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88" r:id="rId14"/>
    <p:sldLayoutId id="2147483689" r:id="rId15"/>
  </p:sldLayoutIdLst>
  <p:hf hdr="0"/>
  <p:txStyles>
    <p:titleStyle>
      <a:lvl1pPr algn="l" defTabSz="914400" rtl="0" eaLnBrk="1" latinLnBrk="0" hangingPunct="1">
        <a:lnSpc>
          <a:spcPct val="90000"/>
        </a:lnSpc>
        <a:spcBef>
          <a:spcPct val="0"/>
        </a:spcBef>
        <a:buNone/>
        <a:defRPr lang="en-US" sz="3200" b="1" i="0" kern="1200" dirty="0">
          <a:gradFill>
            <a:gsLst>
              <a:gs pos="0">
                <a:srgbClr val="DE5A35"/>
              </a:gs>
              <a:gs pos="100000">
                <a:srgbClr val="E6883C"/>
              </a:gs>
            </a:gsLst>
            <a:lin ang="0" scaled="0"/>
          </a:gra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C8_9261A3F8.xml"/><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18/10/relationships/comments" Target="../comments/modernComment_25A0_56C466FE.xml"/><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microsoft.com/office/2018/10/relationships/comments" Target="../comments/modernComment_25A4_EA6616AB.xml"/><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7.jpe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microsoft.com/office/2018/10/relationships/comments" Target="../comments/modernComment_259E_8568AEB1.xml"/><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7.jpe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7.gif"/><Relationship Id="rId3" Type="http://schemas.microsoft.com/office/2018/10/relationships/comments" Target="../comments/modernComment_259D_AD2CC9F7.xml"/><Relationship Id="rId7"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microsoft.com/office/2018/10/relationships/comments" Target="../comments/modernComment_259C_FF55A385.xml"/><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9.png"/><Relationship Id="rId11" Type="http://schemas.openxmlformats.org/officeDocument/2006/relationships/image" Target="../media/image34.jpeg"/><Relationship Id="rId5" Type="http://schemas.microsoft.com/office/2007/relationships/hdphoto" Target="../media/hdphoto1.wdp"/><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32.png"/><Relationship Id="rId14"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pn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7.jpeg"/><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2590_E9742A44.xml"/><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microsoft.com/office/2007/relationships/hdphoto" Target="../media/hdphoto1.wdp"/><Relationship Id="rId5" Type="http://schemas.openxmlformats.org/officeDocument/2006/relationships/image" Target="../media/image28.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0.png"/><Relationship Id="rId5" Type="http://schemas.openxmlformats.org/officeDocument/2006/relationships/image" Target="../media/image39.gif"/><Relationship Id="rId4"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57800-9C48-D1E8-0A99-0328B5561311}"/>
              </a:ext>
            </a:extLst>
          </p:cNvPr>
          <p:cNvSpPr>
            <a:spLocks noGrp="1"/>
          </p:cNvSpPr>
          <p:nvPr>
            <p:ph type="title"/>
          </p:nvPr>
        </p:nvSpPr>
        <p:spPr>
          <a:xfrm>
            <a:off x="3749041" y="4987463"/>
            <a:ext cx="7586616" cy="480131"/>
          </a:xfrm>
        </p:spPr>
        <p:txBody>
          <a:bodyPr/>
          <a:lstStyle/>
          <a:p>
            <a:r>
              <a:rPr lang="en-US"/>
              <a:t>Neutral Beam Roadmap at Realta Fusion</a:t>
            </a:r>
          </a:p>
        </p:txBody>
      </p:sp>
      <p:sp>
        <p:nvSpPr>
          <p:cNvPr id="3" name="Text Placeholder 2">
            <a:extLst>
              <a:ext uri="{FF2B5EF4-FFF2-40B4-BE49-F238E27FC236}">
                <a16:creationId xmlns:a16="http://schemas.microsoft.com/office/drawing/2014/main" id="{55CF3ABE-1CBC-3FFA-7596-C39B191EC363}"/>
              </a:ext>
            </a:extLst>
          </p:cNvPr>
          <p:cNvSpPr>
            <a:spLocks noGrp="1"/>
          </p:cNvSpPr>
          <p:nvPr>
            <p:ph type="body" sz="quarter" idx="10"/>
          </p:nvPr>
        </p:nvSpPr>
        <p:spPr>
          <a:xfrm>
            <a:off x="3749040" y="5602288"/>
            <a:ext cx="7586616" cy="413465"/>
          </a:xfrm>
        </p:spPr>
        <p:txBody>
          <a:bodyPr vert="horz" lIns="0" tIns="45720" rIns="91440" bIns="45720" rtlCol="0" anchor="t">
            <a:noAutofit/>
          </a:bodyPr>
          <a:lstStyle/>
          <a:p>
            <a:r>
              <a:rPr lang="en-US">
                <a:latin typeface="Biome"/>
                <a:cs typeface="Biome"/>
              </a:rPr>
              <a:t>September 24th, 2026</a:t>
            </a:r>
          </a:p>
        </p:txBody>
      </p:sp>
      <p:sp>
        <p:nvSpPr>
          <p:cNvPr id="4" name="Text Placeholder 2">
            <a:extLst>
              <a:ext uri="{FF2B5EF4-FFF2-40B4-BE49-F238E27FC236}">
                <a16:creationId xmlns:a16="http://schemas.microsoft.com/office/drawing/2014/main" id="{98CFD0AC-C156-2C32-25EC-41B988A3F3C9}"/>
              </a:ext>
            </a:extLst>
          </p:cNvPr>
          <p:cNvSpPr txBox="1">
            <a:spLocks/>
          </p:cNvSpPr>
          <p:nvPr/>
        </p:nvSpPr>
        <p:spPr>
          <a:xfrm>
            <a:off x="3749040" y="5904542"/>
            <a:ext cx="7586616" cy="74339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1"/>
                </a:solidFill>
                <a:latin typeface="Biome" panose="020B0503030204020804" pitchFamily="34" charset="0"/>
                <a:ea typeface="+mn-ea"/>
                <a:cs typeface="Biome" panose="020B05030302040208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Biome" panose="020B0503030204020804" pitchFamily="34" charset="0"/>
                <a:ea typeface="+mn-ea"/>
                <a:cs typeface="Biome" panose="020B05030302040208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Biome" panose="020B0503030204020804" pitchFamily="34" charset="0"/>
                <a:ea typeface="+mn-ea"/>
                <a:cs typeface="Biome" panose="020B05030302040208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Biome" panose="020B0503030204020804" pitchFamily="34" charset="0"/>
                <a:ea typeface="+mn-ea"/>
                <a:cs typeface="Biome" panose="020B05030302040208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Biome" panose="020B0503030204020804" pitchFamily="34" charset="0"/>
                <a:ea typeface="+mn-ea"/>
                <a:cs typeface="Biome" panose="020B05030302040208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Biome"/>
                <a:cs typeface="Biome"/>
              </a:rPr>
              <a:t>Anthony Cooper, Kai Shih, </a:t>
            </a:r>
            <a:r>
              <a:rPr lang="en-US"/>
              <a:t>Joey Eickman, Miral Shah, Eleanor Powell, &amp; Ikhlas Addow</a:t>
            </a:r>
            <a:endParaRPr lang="en-US">
              <a:highlight>
                <a:srgbClr val="FFFF00"/>
              </a:highlight>
              <a:latin typeface="Biome"/>
              <a:cs typeface="Biome"/>
            </a:endParaRPr>
          </a:p>
        </p:txBody>
      </p:sp>
    </p:spTree>
    <p:extLst>
      <p:ext uri="{BB962C8B-B14F-4D97-AF65-F5344CB8AC3E}">
        <p14:creationId xmlns:p14="http://schemas.microsoft.com/office/powerpoint/2010/main" val="2433326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08F13-EEAC-65CC-1224-2DB85D544E59}"/>
              </a:ext>
            </a:extLst>
          </p:cNvPr>
          <p:cNvSpPr>
            <a:spLocks noGrp="1"/>
          </p:cNvSpPr>
          <p:nvPr>
            <p:ph type="title"/>
          </p:nvPr>
        </p:nvSpPr>
        <p:spPr/>
        <p:txBody>
          <a:bodyPr>
            <a:normAutofit fontScale="90000"/>
          </a:bodyPr>
          <a:lstStyle/>
          <a:p>
            <a:r>
              <a:rPr lang="en-US" dirty="0"/>
              <a:t>Presentation Overview</a:t>
            </a:r>
          </a:p>
        </p:txBody>
      </p:sp>
      <p:sp>
        <p:nvSpPr>
          <p:cNvPr id="4" name="Slide Number Placeholder 3">
            <a:extLst>
              <a:ext uri="{FF2B5EF4-FFF2-40B4-BE49-F238E27FC236}">
                <a16:creationId xmlns:a16="http://schemas.microsoft.com/office/drawing/2014/main" id="{FB7752D1-2E29-45D2-2969-1AFA36D3BA0E}"/>
              </a:ext>
            </a:extLst>
          </p:cNvPr>
          <p:cNvSpPr>
            <a:spLocks noGrp="1"/>
          </p:cNvSpPr>
          <p:nvPr>
            <p:ph type="sldNum" sz="quarter" idx="12"/>
          </p:nvPr>
        </p:nvSpPr>
        <p:spPr/>
        <p:txBody>
          <a:bodyPr/>
          <a:lstStyle/>
          <a:p>
            <a:fld id="{0BB17459-B6F1-6943-BC50-6CD59A6A1984}" type="slidenum">
              <a:rPr lang="en-US" smtClean="0"/>
              <a:pPr/>
              <a:t>2</a:t>
            </a:fld>
            <a:endParaRPr lang="en-US"/>
          </a:p>
        </p:txBody>
      </p:sp>
      <p:sp>
        <p:nvSpPr>
          <p:cNvPr id="5" name="Text Placeholder 4">
            <a:extLst>
              <a:ext uri="{FF2B5EF4-FFF2-40B4-BE49-F238E27FC236}">
                <a16:creationId xmlns:a16="http://schemas.microsoft.com/office/drawing/2014/main" id="{CA6F05A5-1CBA-B4E6-C745-B8EA38181844}"/>
              </a:ext>
            </a:extLst>
          </p:cNvPr>
          <p:cNvSpPr>
            <a:spLocks noGrp="1"/>
          </p:cNvSpPr>
          <p:nvPr>
            <p:ph type="body" sz="quarter" idx="13"/>
          </p:nvPr>
        </p:nvSpPr>
        <p:spPr/>
        <p:txBody>
          <a:bodyPr vert="horz" lIns="91440" tIns="45720" rIns="91440" bIns="45720" rtlCol="0" anchor="t">
            <a:normAutofit/>
          </a:bodyPr>
          <a:lstStyle/>
          <a:p>
            <a:pPr marL="514350" indent="-514350">
              <a:lnSpc>
                <a:spcPct val="200000"/>
              </a:lnSpc>
              <a:buFont typeface="+mj-lt"/>
              <a:buAutoNum type="arabicPeriod"/>
            </a:pPr>
            <a:r>
              <a:rPr lang="en-US" err="1">
                <a:solidFill>
                  <a:schemeClr val="bg1"/>
                </a:solidFill>
              </a:rPr>
              <a:t>Realta</a:t>
            </a:r>
            <a:r>
              <a:rPr lang="en-US">
                <a:solidFill>
                  <a:schemeClr val="bg1"/>
                </a:solidFill>
              </a:rPr>
              <a:t> Fusion: Who We Are</a:t>
            </a:r>
          </a:p>
          <a:p>
            <a:pPr marL="514350" indent="-514350">
              <a:lnSpc>
                <a:spcPct val="200000"/>
              </a:lnSpc>
              <a:buFont typeface="+mj-lt"/>
              <a:buAutoNum type="arabicPeriod"/>
            </a:pPr>
            <a:r>
              <a:rPr lang="en-US">
                <a:solidFill>
                  <a:schemeClr val="bg1"/>
                </a:solidFill>
              </a:rPr>
              <a:t>NBI in Axisymmetric Tandem Mirrors</a:t>
            </a:r>
          </a:p>
          <a:p>
            <a:pPr marL="514350" indent="-514350">
              <a:lnSpc>
                <a:spcPct val="200000"/>
              </a:lnSpc>
              <a:buFont typeface="+mj-lt"/>
              <a:buAutoNum type="arabicPeriod"/>
            </a:pPr>
            <a:r>
              <a:rPr lang="en-US" err="1">
                <a:solidFill>
                  <a:schemeClr val="bg1"/>
                </a:solidFill>
              </a:rPr>
              <a:t>Realta’s</a:t>
            </a:r>
            <a:r>
              <a:rPr lang="en-US">
                <a:solidFill>
                  <a:schemeClr val="bg1"/>
                </a:solidFill>
              </a:rPr>
              <a:t> NBI Roadmap </a:t>
            </a:r>
          </a:p>
          <a:p>
            <a:pPr marL="971550" lvl="1" indent="-514350">
              <a:lnSpc>
                <a:spcPct val="100000"/>
              </a:lnSpc>
              <a:buFont typeface="+mj-lt"/>
              <a:buAutoNum type="arabicPeriod"/>
            </a:pPr>
            <a:r>
              <a:rPr lang="en-US">
                <a:solidFill>
                  <a:schemeClr val="bg1"/>
                </a:solidFill>
              </a:rPr>
              <a:t>Overview</a:t>
            </a:r>
          </a:p>
          <a:p>
            <a:pPr marL="971550" lvl="1" indent="-514350">
              <a:lnSpc>
                <a:spcPct val="100000"/>
              </a:lnSpc>
              <a:buFont typeface="+mj-lt"/>
              <a:buAutoNum type="arabicPeriod"/>
            </a:pPr>
            <a:r>
              <a:rPr lang="en-US">
                <a:solidFill>
                  <a:schemeClr val="bg1"/>
                </a:solidFill>
              </a:rPr>
              <a:t>WHAM: Current Experimental NBI</a:t>
            </a:r>
          </a:p>
          <a:p>
            <a:pPr marL="971550" lvl="1" indent="-514350">
              <a:lnSpc>
                <a:spcPct val="100000"/>
              </a:lnSpc>
              <a:buFont typeface="+mj-lt"/>
              <a:buAutoNum type="arabicPeriod"/>
            </a:pPr>
            <a:r>
              <a:rPr lang="en-US">
                <a:solidFill>
                  <a:schemeClr val="bg1"/>
                </a:solidFill>
              </a:rPr>
              <a:t>NARSIL: Single Module Derisking Device</a:t>
            </a:r>
          </a:p>
          <a:p>
            <a:pPr marL="971550" lvl="1" indent="-514350">
              <a:lnSpc>
                <a:spcPct val="100000"/>
              </a:lnSpc>
              <a:buFont typeface="+mj-lt"/>
              <a:buAutoNum type="arabicPeriod"/>
            </a:pPr>
            <a:r>
              <a:rPr lang="en-US" err="1">
                <a:solidFill>
                  <a:schemeClr val="bg1"/>
                </a:solidFill>
              </a:rPr>
              <a:t>Hammir</a:t>
            </a:r>
            <a:r>
              <a:rPr lang="en-US">
                <a:solidFill>
                  <a:schemeClr val="bg1"/>
                </a:solidFill>
              </a:rPr>
              <a:t>-DD: First Reactor Like Device</a:t>
            </a:r>
          </a:p>
        </p:txBody>
      </p:sp>
      <p:sp>
        <p:nvSpPr>
          <p:cNvPr id="7" name="Footer Placeholder 2">
            <a:extLst>
              <a:ext uri="{FF2B5EF4-FFF2-40B4-BE49-F238E27FC236}">
                <a16:creationId xmlns:a16="http://schemas.microsoft.com/office/drawing/2014/main" id="{858E98A9-CBC4-F6E7-63C2-550900AFA570}"/>
              </a:ext>
            </a:extLst>
          </p:cNvPr>
          <p:cNvSpPr txBox="1">
            <a:spLocks/>
          </p:cNvSpPr>
          <p:nvPr/>
        </p:nvSpPr>
        <p:spPr>
          <a:xfrm>
            <a:off x="221848" y="6356350"/>
            <a:ext cx="31326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Presenter: Anthony Cooper</a:t>
            </a:r>
          </a:p>
        </p:txBody>
      </p:sp>
      <p:pic>
        <p:nvPicPr>
          <p:cNvPr id="3" name="Picture 2" descr="Realta-Fusion-Logo-Reverse-Tag.pdf">
            <a:extLst>
              <a:ext uri="{FF2B5EF4-FFF2-40B4-BE49-F238E27FC236}">
                <a16:creationId xmlns:a16="http://schemas.microsoft.com/office/drawing/2014/main" id="{C63B3D6C-1D45-B736-6D0A-C49C97F31A97}"/>
              </a:ext>
            </a:extLst>
          </p:cNvPr>
          <p:cNvPicPr>
            <a:picLocks noChangeAspect="1"/>
          </p:cNvPicPr>
          <p:nvPr/>
        </p:nvPicPr>
        <p:blipFill>
          <a:blip r:embed="rId4"/>
          <a:srcRect/>
          <a:stretch>
            <a:fillRect/>
          </a:stretch>
        </p:blipFill>
        <p:spPr>
          <a:xfrm>
            <a:off x="8153222" y="848133"/>
            <a:ext cx="3657955" cy="1430906"/>
          </a:xfrm>
          <a:prstGeom prst="rect">
            <a:avLst/>
          </a:prstGeom>
        </p:spPr>
      </p:pic>
      <p:pic>
        <p:nvPicPr>
          <p:cNvPr id="9" name="Picture 8">
            <a:extLst>
              <a:ext uri="{FF2B5EF4-FFF2-40B4-BE49-F238E27FC236}">
                <a16:creationId xmlns:a16="http://schemas.microsoft.com/office/drawing/2014/main" id="{65B4CA82-E255-7498-660F-D2B304582C66}"/>
              </a:ext>
            </a:extLst>
          </p:cNvPr>
          <p:cNvPicPr>
            <a:picLocks noChangeAspect="1"/>
          </p:cNvPicPr>
          <p:nvPr/>
        </p:nvPicPr>
        <p:blipFill>
          <a:blip r:embed="rId5"/>
          <a:stretch>
            <a:fillRect/>
          </a:stretch>
        </p:blipFill>
        <p:spPr>
          <a:xfrm>
            <a:off x="6748163" y="3059768"/>
            <a:ext cx="5265351" cy="2557654"/>
          </a:xfrm>
          <a:prstGeom prst="rect">
            <a:avLst/>
          </a:prstGeom>
        </p:spPr>
      </p:pic>
      <p:sp>
        <p:nvSpPr>
          <p:cNvPr id="10" name="Rectangle 9">
            <a:extLst>
              <a:ext uri="{FF2B5EF4-FFF2-40B4-BE49-F238E27FC236}">
                <a16:creationId xmlns:a16="http://schemas.microsoft.com/office/drawing/2014/main" id="{A40BA066-81F9-A795-00CF-B074F6C7DBF2}"/>
              </a:ext>
            </a:extLst>
          </p:cNvPr>
          <p:cNvSpPr/>
          <p:nvPr/>
        </p:nvSpPr>
        <p:spPr>
          <a:xfrm>
            <a:off x="9237015" y="3135303"/>
            <a:ext cx="574877" cy="197041"/>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E929B2-173D-1811-15E8-4AC9F9B1CAF5}"/>
              </a:ext>
            </a:extLst>
          </p:cNvPr>
          <p:cNvSpPr/>
          <p:nvPr/>
        </p:nvSpPr>
        <p:spPr>
          <a:xfrm>
            <a:off x="7893049" y="4240074"/>
            <a:ext cx="328613" cy="252679"/>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DE3733-DA6C-B99E-A03C-154F01732790}"/>
              </a:ext>
            </a:extLst>
          </p:cNvPr>
          <p:cNvSpPr/>
          <p:nvPr/>
        </p:nvSpPr>
        <p:spPr>
          <a:xfrm>
            <a:off x="6832599" y="4957625"/>
            <a:ext cx="323851" cy="123964"/>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2">
            <a:extLst>
              <a:ext uri="{FF2B5EF4-FFF2-40B4-BE49-F238E27FC236}">
                <a16:creationId xmlns:a16="http://schemas.microsoft.com/office/drawing/2014/main" id="{46868458-AF00-E59D-35A1-6B50DAFBAC89}"/>
              </a:ext>
            </a:extLst>
          </p:cNvPr>
          <p:cNvSpPr>
            <a:spLocks noGrp="1"/>
          </p:cNvSpPr>
          <p:nvPr>
            <p:ph type="ftr" sz="quarter" idx="11"/>
          </p:nvPr>
        </p:nvSpPr>
        <p:spPr>
          <a:xfrm>
            <a:off x="10436" y="6377591"/>
            <a:ext cx="12192000" cy="365125"/>
          </a:xfrm>
        </p:spPr>
        <p:txBody>
          <a:bodyPr/>
          <a:lstStyle/>
          <a:p>
            <a:r>
              <a:rPr lang="en-US"/>
              <a:t>NIBS 2026</a:t>
            </a:r>
          </a:p>
        </p:txBody>
      </p:sp>
    </p:spTree>
    <p:extLst>
      <p:ext uri="{BB962C8B-B14F-4D97-AF65-F5344CB8AC3E}">
        <p14:creationId xmlns:p14="http://schemas.microsoft.com/office/powerpoint/2010/main" val="2455872504"/>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7DCB3EC9-C1CE-76F5-FCB8-043CC1E23599}"/>
              </a:ext>
            </a:extLst>
          </p:cNvPr>
          <p:cNvPicPr>
            <a:picLocks noChangeAspect="1"/>
          </p:cNvPicPr>
          <p:nvPr/>
        </p:nvPicPr>
        <p:blipFill>
          <a:blip r:embed="rId4"/>
          <a:srcRect b="31291"/>
          <a:stretch>
            <a:fillRect/>
          </a:stretch>
        </p:blipFill>
        <p:spPr>
          <a:xfrm>
            <a:off x="7172230" y="3118979"/>
            <a:ext cx="4811327" cy="2725260"/>
          </a:xfrm>
          <a:prstGeom prst="rect">
            <a:avLst/>
          </a:prstGeom>
        </p:spPr>
      </p:pic>
      <p:sp>
        <p:nvSpPr>
          <p:cNvPr id="2" name="Title 1">
            <a:extLst>
              <a:ext uri="{FF2B5EF4-FFF2-40B4-BE49-F238E27FC236}">
                <a16:creationId xmlns:a16="http://schemas.microsoft.com/office/drawing/2014/main" id="{652717BB-39B4-56D9-84F6-45A9C45E0B09}"/>
              </a:ext>
            </a:extLst>
          </p:cNvPr>
          <p:cNvSpPr>
            <a:spLocks noGrp="1"/>
          </p:cNvSpPr>
          <p:nvPr>
            <p:ph type="title"/>
          </p:nvPr>
        </p:nvSpPr>
        <p:spPr>
          <a:xfrm>
            <a:off x="365760" y="600969"/>
            <a:ext cx="7186507" cy="535531"/>
          </a:xfrm>
        </p:spPr>
        <p:txBody>
          <a:bodyPr>
            <a:normAutofit fontScale="90000"/>
          </a:bodyPr>
          <a:lstStyle/>
          <a:p>
            <a:r>
              <a:rPr lang="en-US" err="1"/>
              <a:t>Realta</a:t>
            </a:r>
            <a:r>
              <a:rPr lang="en-US"/>
              <a:t> Fusion: Who We Are</a:t>
            </a:r>
          </a:p>
        </p:txBody>
      </p:sp>
      <p:sp>
        <p:nvSpPr>
          <p:cNvPr id="4" name="Slide Number Placeholder 3">
            <a:extLst>
              <a:ext uri="{FF2B5EF4-FFF2-40B4-BE49-F238E27FC236}">
                <a16:creationId xmlns:a16="http://schemas.microsoft.com/office/drawing/2014/main" id="{310553FF-3D00-FBB7-7934-906941B74811}"/>
              </a:ext>
            </a:extLst>
          </p:cNvPr>
          <p:cNvSpPr>
            <a:spLocks noGrp="1"/>
          </p:cNvSpPr>
          <p:nvPr>
            <p:ph type="sldNum" sz="quarter" idx="12"/>
          </p:nvPr>
        </p:nvSpPr>
        <p:spPr/>
        <p:txBody>
          <a:bodyPr/>
          <a:lstStyle/>
          <a:p>
            <a:fld id="{0BB17459-B6F1-6943-BC50-6CD59A6A1984}" type="slidenum">
              <a:rPr lang="en-US" smtClean="0"/>
              <a:pPr/>
              <a:t>3</a:t>
            </a:fld>
            <a:endParaRPr lang="en-US"/>
          </a:p>
        </p:txBody>
      </p:sp>
      <p:sp>
        <p:nvSpPr>
          <p:cNvPr id="5" name="Text Placeholder 4">
            <a:extLst>
              <a:ext uri="{FF2B5EF4-FFF2-40B4-BE49-F238E27FC236}">
                <a16:creationId xmlns:a16="http://schemas.microsoft.com/office/drawing/2014/main" id="{58B34E89-69EE-B7E6-6C1B-AFBE606D60EA}"/>
              </a:ext>
            </a:extLst>
          </p:cNvPr>
          <p:cNvSpPr>
            <a:spLocks noGrp="1"/>
          </p:cNvSpPr>
          <p:nvPr>
            <p:ph type="body" sz="quarter" idx="13"/>
          </p:nvPr>
        </p:nvSpPr>
        <p:spPr>
          <a:xfrm>
            <a:off x="638267" y="1460962"/>
            <a:ext cx="6373835" cy="3669438"/>
          </a:xfrm>
        </p:spPr>
        <p:txBody>
          <a:bodyPr vert="horz" lIns="91440" tIns="45720" rIns="91440" bIns="45720" rtlCol="0" anchor="t">
            <a:noAutofit/>
          </a:bodyPr>
          <a:lstStyle/>
          <a:p>
            <a:r>
              <a:rPr lang="en-US" sz="2200" b="1">
                <a:solidFill>
                  <a:schemeClr val="bg1"/>
                </a:solidFill>
              </a:rPr>
              <a:t>Location:</a:t>
            </a:r>
            <a:r>
              <a:rPr lang="en-US" sz="2200">
                <a:solidFill>
                  <a:schemeClr val="bg1"/>
                </a:solidFill>
              </a:rPr>
              <a:t> </a:t>
            </a:r>
          </a:p>
          <a:p>
            <a:r>
              <a:rPr lang="en-US" sz="2200">
                <a:solidFill>
                  <a:schemeClr val="bg1"/>
                </a:solidFill>
              </a:rPr>
              <a:t>   Madison, Wisconsin</a:t>
            </a:r>
          </a:p>
          <a:p>
            <a:endParaRPr lang="en-US" sz="2200">
              <a:solidFill>
                <a:schemeClr val="bg1"/>
              </a:solidFill>
            </a:endParaRPr>
          </a:p>
          <a:p>
            <a:r>
              <a:rPr lang="en-US" sz="2200" b="1">
                <a:solidFill>
                  <a:schemeClr val="bg1"/>
                </a:solidFill>
              </a:rPr>
              <a:t>Current Status:</a:t>
            </a:r>
            <a:r>
              <a:rPr lang="en-US" sz="2200">
                <a:solidFill>
                  <a:schemeClr val="bg1"/>
                </a:solidFill>
              </a:rPr>
              <a:t>  </a:t>
            </a:r>
          </a:p>
          <a:p>
            <a:r>
              <a:rPr lang="en-US" sz="2200">
                <a:solidFill>
                  <a:schemeClr val="bg1"/>
                </a:solidFill>
              </a:rPr>
              <a:t>   Our current experiment is WHAM</a:t>
            </a:r>
          </a:p>
          <a:p>
            <a:endParaRPr lang="en-US" sz="2200">
              <a:solidFill>
                <a:schemeClr val="bg1"/>
              </a:solidFill>
            </a:endParaRPr>
          </a:p>
          <a:p>
            <a:r>
              <a:rPr lang="en-US" sz="2200" b="1">
                <a:solidFill>
                  <a:schemeClr val="bg1"/>
                </a:solidFill>
              </a:rPr>
              <a:t>Fusion Power Plant Concept:</a:t>
            </a:r>
            <a:r>
              <a:rPr lang="en-US" sz="2200">
                <a:solidFill>
                  <a:schemeClr val="bg1"/>
                </a:solidFill>
              </a:rPr>
              <a:t> </a:t>
            </a:r>
          </a:p>
          <a:p>
            <a:r>
              <a:rPr lang="en-US" sz="2200">
                <a:solidFill>
                  <a:schemeClr val="bg1"/>
                </a:solidFill>
              </a:rPr>
              <a:t>    Axisymmetric Tandem Mirror</a:t>
            </a:r>
          </a:p>
          <a:p>
            <a:endParaRPr lang="en-US" sz="2200">
              <a:solidFill>
                <a:schemeClr val="bg1"/>
              </a:solidFill>
            </a:endParaRPr>
          </a:p>
        </p:txBody>
      </p:sp>
      <p:pic>
        <p:nvPicPr>
          <p:cNvPr id="14" name="Picture 13">
            <a:extLst>
              <a:ext uri="{FF2B5EF4-FFF2-40B4-BE49-F238E27FC236}">
                <a16:creationId xmlns:a16="http://schemas.microsoft.com/office/drawing/2014/main" id="{008D5C02-1B91-F3CC-D8F8-2DC928BF659B}"/>
              </a:ext>
            </a:extLst>
          </p:cNvPr>
          <p:cNvPicPr>
            <a:picLocks noChangeAspect="1"/>
          </p:cNvPicPr>
          <p:nvPr/>
        </p:nvPicPr>
        <p:blipFill>
          <a:blip r:embed="rId5"/>
          <a:srcRect t="25304"/>
          <a:stretch>
            <a:fillRect/>
          </a:stretch>
        </p:blipFill>
        <p:spPr>
          <a:xfrm>
            <a:off x="7350578" y="396601"/>
            <a:ext cx="4557757" cy="2128723"/>
          </a:xfrm>
          <a:prstGeom prst="rect">
            <a:avLst/>
          </a:prstGeom>
        </p:spPr>
      </p:pic>
      <p:pic>
        <p:nvPicPr>
          <p:cNvPr id="18" name="Picture 17" descr="Realta-Fusion-Logo-Reverse-Tag.pdf">
            <a:extLst>
              <a:ext uri="{FF2B5EF4-FFF2-40B4-BE49-F238E27FC236}">
                <a16:creationId xmlns:a16="http://schemas.microsoft.com/office/drawing/2014/main" id="{A213AEEC-AB9A-9949-79B2-16A709E29BCF}"/>
              </a:ext>
            </a:extLst>
          </p:cNvPr>
          <p:cNvPicPr>
            <a:picLocks noChangeAspect="1"/>
          </p:cNvPicPr>
          <p:nvPr/>
        </p:nvPicPr>
        <p:blipFill>
          <a:blip r:embed="rId6"/>
          <a:srcRect/>
          <a:stretch>
            <a:fillRect/>
          </a:stretch>
        </p:blipFill>
        <p:spPr>
          <a:xfrm>
            <a:off x="1966729" y="5018419"/>
            <a:ext cx="2775571" cy="1085738"/>
          </a:xfrm>
          <a:prstGeom prst="rect">
            <a:avLst/>
          </a:prstGeom>
        </p:spPr>
      </p:pic>
      <p:sp>
        <p:nvSpPr>
          <p:cNvPr id="19" name="TextBox 18">
            <a:extLst>
              <a:ext uri="{FF2B5EF4-FFF2-40B4-BE49-F238E27FC236}">
                <a16:creationId xmlns:a16="http://schemas.microsoft.com/office/drawing/2014/main" id="{736E1B9A-0D57-8618-B5AC-E33352F83CC3}"/>
              </a:ext>
            </a:extLst>
          </p:cNvPr>
          <p:cNvSpPr txBox="1"/>
          <p:nvPr/>
        </p:nvSpPr>
        <p:spPr>
          <a:xfrm rot="20722729">
            <a:off x="9423929" y="5001404"/>
            <a:ext cx="1103782" cy="276999"/>
          </a:xfrm>
          <a:prstGeom prst="rect">
            <a:avLst/>
          </a:prstGeom>
          <a:solidFill>
            <a:schemeClr val="bg1"/>
          </a:solidFill>
          <a:ln>
            <a:solidFill>
              <a:srgbClr val="E16E38"/>
            </a:solidFill>
          </a:ln>
        </p:spPr>
        <p:txBody>
          <a:bodyPr wrap="square" rtlCol="0">
            <a:spAutoFit/>
          </a:bodyPr>
          <a:lstStyle/>
          <a:p>
            <a:pPr algn="ctr"/>
            <a:r>
              <a:rPr lang="en-US" sz="1200"/>
              <a:t>Central Mirror</a:t>
            </a:r>
          </a:p>
        </p:txBody>
      </p:sp>
      <p:cxnSp>
        <p:nvCxnSpPr>
          <p:cNvPr id="23" name="Straight Connector 22">
            <a:extLst>
              <a:ext uri="{FF2B5EF4-FFF2-40B4-BE49-F238E27FC236}">
                <a16:creationId xmlns:a16="http://schemas.microsoft.com/office/drawing/2014/main" id="{6FAC397A-0EBE-F550-D10C-84BEA5CE19A4}"/>
              </a:ext>
            </a:extLst>
          </p:cNvPr>
          <p:cNvCxnSpPr>
            <a:cxnSpLocks/>
            <a:stCxn id="19" idx="0"/>
          </p:cNvCxnSpPr>
          <p:nvPr/>
        </p:nvCxnSpPr>
        <p:spPr>
          <a:xfrm flipH="1" flipV="1">
            <a:off x="9762838" y="4844345"/>
            <a:ext cx="178021" cy="161544"/>
          </a:xfrm>
          <a:prstGeom prst="line">
            <a:avLst/>
          </a:prstGeom>
          <a:ln>
            <a:headEnd type="none" w="med" len="med"/>
            <a:tailEnd type="triangle" w="med" len="med"/>
          </a:ln>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21B22253-AEE4-3DA0-74CB-40BF927628DB}"/>
              </a:ext>
            </a:extLst>
          </p:cNvPr>
          <p:cNvCxnSpPr>
            <a:cxnSpLocks/>
          </p:cNvCxnSpPr>
          <p:nvPr/>
        </p:nvCxnSpPr>
        <p:spPr>
          <a:xfrm flipH="1" flipV="1">
            <a:off x="11120438" y="4279900"/>
            <a:ext cx="195981" cy="254560"/>
          </a:xfrm>
          <a:prstGeom prst="line">
            <a:avLst/>
          </a:prstGeom>
          <a:ln>
            <a:headEnd type="none" w="med" len="med"/>
            <a:tailEnd type="triangle" w="med" len="med"/>
          </a:ln>
        </p:spPr>
        <p:style>
          <a:lnRef idx="2">
            <a:schemeClr val="dk1"/>
          </a:lnRef>
          <a:fillRef idx="0">
            <a:schemeClr val="dk1"/>
          </a:fillRef>
          <a:effectRef idx="1">
            <a:schemeClr val="dk1"/>
          </a:effectRef>
          <a:fontRef idx="minor">
            <a:schemeClr val="tx1"/>
          </a:fontRef>
        </p:style>
      </p:cxnSp>
      <p:cxnSp>
        <p:nvCxnSpPr>
          <p:cNvPr id="25" name="Straight Connector 24">
            <a:extLst>
              <a:ext uri="{FF2B5EF4-FFF2-40B4-BE49-F238E27FC236}">
                <a16:creationId xmlns:a16="http://schemas.microsoft.com/office/drawing/2014/main" id="{2133D807-314A-7D63-7B0E-C1FA5380A064}"/>
              </a:ext>
            </a:extLst>
          </p:cNvPr>
          <p:cNvCxnSpPr>
            <a:cxnSpLocks/>
            <a:endCxn id="26" idx="2"/>
          </p:cNvCxnSpPr>
          <p:nvPr/>
        </p:nvCxnSpPr>
        <p:spPr>
          <a:xfrm flipH="1" flipV="1">
            <a:off x="11398151" y="3396300"/>
            <a:ext cx="82650" cy="240013"/>
          </a:xfrm>
          <a:prstGeom prst="line">
            <a:avLst/>
          </a:prstGeom>
          <a:ln>
            <a:headEnd type="triangle" w="med" len="med"/>
            <a:tailEnd type="none" w="med" len="med"/>
          </a:ln>
        </p:spPr>
        <p:style>
          <a:lnRef idx="2">
            <a:schemeClr val="dk1"/>
          </a:lnRef>
          <a:fillRef idx="0">
            <a:schemeClr val="dk1"/>
          </a:fillRef>
          <a:effectRef idx="1">
            <a:schemeClr val="dk1"/>
          </a:effectRef>
          <a:fontRef idx="minor">
            <a:schemeClr val="tx1"/>
          </a:fontRef>
        </p:style>
      </p:cxnSp>
      <p:sp>
        <p:nvSpPr>
          <p:cNvPr id="26" name="TextBox 25">
            <a:extLst>
              <a:ext uri="{FF2B5EF4-FFF2-40B4-BE49-F238E27FC236}">
                <a16:creationId xmlns:a16="http://schemas.microsoft.com/office/drawing/2014/main" id="{4F2FDFDA-B390-D142-741C-1DA2B0BBFD2D}"/>
              </a:ext>
            </a:extLst>
          </p:cNvPr>
          <p:cNvSpPr txBox="1"/>
          <p:nvPr/>
        </p:nvSpPr>
        <p:spPr>
          <a:xfrm>
            <a:off x="11003795" y="3119301"/>
            <a:ext cx="788711" cy="276999"/>
          </a:xfrm>
          <a:prstGeom prst="rect">
            <a:avLst/>
          </a:prstGeom>
          <a:solidFill>
            <a:schemeClr val="bg1"/>
          </a:solidFill>
          <a:ln>
            <a:solidFill>
              <a:srgbClr val="E16E38"/>
            </a:solidFill>
          </a:ln>
        </p:spPr>
        <p:txBody>
          <a:bodyPr wrap="square" rtlCol="0">
            <a:spAutoFit/>
          </a:bodyPr>
          <a:lstStyle/>
          <a:p>
            <a:pPr algn="ctr"/>
            <a:r>
              <a:rPr lang="en-US" sz="1200"/>
              <a:t>Diverter</a:t>
            </a:r>
          </a:p>
        </p:txBody>
      </p:sp>
      <p:sp>
        <p:nvSpPr>
          <p:cNvPr id="27" name="TextBox 26">
            <a:extLst>
              <a:ext uri="{FF2B5EF4-FFF2-40B4-BE49-F238E27FC236}">
                <a16:creationId xmlns:a16="http://schemas.microsoft.com/office/drawing/2014/main" id="{4C41DF7C-336B-8EA8-5402-8F50978CB90E}"/>
              </a:ext>
            </a:extLst>
          </p:cNvPr>
          <p:cNvSpPr txBox="1"/>
          <p:nvPr/>
        </p:nvSpPr>
        <p:spPr>
          <a:xfrm>
            <a:off x="11316419" y="4534460"/>
            <a:ext cx="788711" cy="276999"/>
          </a:xfrm>
          <a:prstGeom prst="rect">
            <a:avLst/>
          </a:prstGeom>
          <a:solidFill>
            <a:schemeClr val="bg1"/>
          </a:solidFill>
          <a:ln>
            <a:solidFill>
              <a:srgbClr val="E16E38"/>
            </a:solidFill>
          </a:ln>
        </p:spPr>
        <p:txBody>
          <a:bodyPr wrap="square" rtlCol="0">
            <a:spAutoFit/>
          </a:bodyPr>
          <a:lstStyle/>
          <a:p>
            <a:pPr algn="ctr"/>
            <a:r>
              <a:rPr lang="en-US" sz="1200"/>
              <a:t>End Plug</a:t>
            </a:r>
          </a:p>
        </p:txBody>
      </p:sp>
      <p:sp>
        <p:nvSpPr>
          <p:cNvPr id="31" name="TextBox 30">
            <a:extLst>
              <a:ext uri="{FF2B5EF4-FFF2-40B4-BE49-F238E27FC236}">
                <a16:creationId xmlns:a16="http://schemas.microsoft.com/office/drawing/2014/main" id="{4740FAF3-36B2-4152-DDFE-C87C0DE92394}"/>
              </a:ext>
            </a:extLst>
          </p:cNvPr>
          <p:cNvSpPr txBox="1"/>
          <p:nvPr/>
        </p:nvSpPr>
        <p:spPr>
          <a:xfrm>
            <a:off x="7172230" y="5882281"/>
            <a:ext cx="4811327" cy="430887"/>
          </a:xfrm>
          <a:prstGeom prst="rect">
            <a:avLst/>
          </a:prstGeom>
          <a:noFill/>
        </p:spPr>
        <p:txBody>
          <a:bodyPr wrap="square">
            <a:spAutoFit/>
          </a:bodyPr>
          <a:lstStyle/>
          <a:p>
            <a:pPr algn="ctr"/>
            <a:r>
              <a:rPr lang="en-US" sz="1100">
                <a:solidFill>
                  <a:schemeClr val="bg1"/>
                </a:solidFill>
              </a:rPr>
              <a:t>T.K. Fowler et. al, </a:t>
            </a:r>
            <a:r>
              <a:rPr lang="en-US" sz="1100" b="0" i="1" u="none" strike="noStrike" spc="0">
                <a:solidFill>
                  <a:schemeClr val="bg1"/>
                </a:solidFill>
                <a:effectLst/>
              </a:rPr>
              <a:t>A new simpler way to obtain high fusion power gain </a:t>
            </a:r>
            <a:r>
              <a:rPr lang="en-US" sz="1100" i="1" u="none" strike="noStrike" spc="0">
                <a:solidFill>
                  <a:schemeClr val="bg1"/>
                </a:solidFill>
                <a:effectLst/>
              </a:rPr>
              <a:t>in</a:t>
            </a:r>
            <a:r>
              <a:rPr lang="en-US" sz="1100" b="1" i="1" u="none" strike="noStrike" spc="0">
                <a:solidFill>
                  <a:schemeClr val="bg1"/>
                </a:solidFill>
                <a:effectLst/>
              </a:rPr>
              <a:t> tandem mirrors</a:t>
            </a:r>
            <a:r>
              <a:rPr lang="en-US" sz="1100" i="1">
                <a:solidFill>
                  <a:schemeClr val="bg1"/>
                </a:solidFill>
              </a:rPr>
              <a:t>. </a:t>
            </a:r>
            <a:r>
              <a:rPr lang="en-US" sz="1100" b="0" i="0" u="none" strike="noStrike" spc="0">
                <a:solidFill>
                  <a:schemeClr val="bg1"/>
                </a:solidFill>
                <a:effectLst/>
              </a:rPr>
              <a:t>2017, </a:t>
            </a:r>
            <a:r>
              <a:rPr lang="en-US" sz="1100" b="0" i="0" u="none" strike="noStrike" spc="0" err="1">
                <a:solidFill>
                  <a:schemeClr val="bg1"/>
                </a:solidFill>
                <a:effectLst/>
              </a:rPr>
              <a:t>Nucl</a:t>
            </a:r>
            <a:r>
              <a:rPr lang="en-US" sz="1100" b="0" i="0" u="none" strike="noStrike" spc="0">
                <a:solidFill>
                  <a:schemeClr val="bg1"/>
                </a:solidFill>
                <a:effectLst/>
              </a:rPr>
              <a:t>. Fusion 57, 056014</a:t>
            </a:r>
            <a:r>
              <a:rPr lang="en-US" sz="1100" b="0" i="0">
                <a:solidFill>
                  <a:schemeClr val="bg1"/>
                </a:solidFill>
                <a:effectLst/>
              </a:rPr>
              <a:t>​</a:t>
            </a:r>
            <a:endParaRPr lang="en-US" sz="1100">
              <a:solidFill>
                <a:schemeClr val="bg1"/>
              </a:solidFill>
            </a:endParaRPr>
          </a:p>
        </p:txBody>
      </p:sp>
      <p:sp>
        <p:nvSpPr>
          <p:cNvPr id="45" name="Footer Placeholder 2">
            <a:extLst>
              <a:ext uri="{FF2B5EF4-FFF2-40B4-BE49-F238E27FC236}">
                <a16:creationId xmlns:a16="http://schemas.microsoft.com/office/drawing/2014/main" id="{5D00A4D7-1944-B671-C898-5FD2095D56C5}"/>
              </a:ext>
            </a:extLst>
          </p:cNvPr>
          <p:cNvSpPr txBox="1">
            <a:spLocks/>
          </p:cNvSpPr>
          <p:nvPr/>
        </p:nvSpPr>
        <p:spPr>
          <a:xfrm>
            <a:off x="221848" y="6356350"/>
            <a:ext cx="31326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Presenter: Anthony Cooper</a:t>
            </a:r>
          </a:p>
        </p:txBody>
      </p:sp>
      <p:pic>
        <p:nvPicPr>
          <p:cNvPr id="47" name="Picture 46">
            <a:extLst>
              <a:ext uri="{FF2B5EF4-FFF2-40B4-BE49-F238E27FC236}">
                <a16:creationId xmlns:a16="http://schemas.microsoft.com/office/drawing/2014/main" id="{E38ED139-0825-01CF-43BD-A807DD5ACB32}"/>
              </a:ext>
            </a:extLst>
          </p:cNvPr>
          <p:cNvPicPr>
            <a:picLocks noChangeAspect="1"/>
          </p:cNvPicPr>
          <p:nvPr/>
        </p:nvPicPr>
        <p:blipFill>
          <a:blip r:embed="rId7"/>
          <a:stretch>
            <a:fillRect/>
          </a:stretch>
        </p:blipFill>
        <p:spPr>
          <a:xfrm>
            <a:off x="-2786141" y="5001185"/>
            <a:ext cx="2290831" cy="1301103"/>
          </a:xfrm>
          <a:prstGeom prst="rect">
            <a:avLst/>
          </a:prstGeom>
        </p:spPr>
      </p:pic>
      <p:sp>
        <p:nvSpPr>
          <p:cNvPr id="48" name="Footer Placeholder 2">
            <a:extLst>
              <a:ext uri="{FF2B5EF4-FFF2-40B4-BE49-F238E27FC236}">
                <a16:creationId xmlns:a16="http://schemas.microsoft.com/office/drawing/2014/main" id="{37FFE522-4A4D-F74F-BBF0-64329DDCFBAF}"/>
              </a:ext>
            </a:extLst>
          </p:cNvPr>
          <p:cNvSpPr>
            <a:spLocks noGrp="1"/>
          </p:cNvSpPr>
          <p:nvPr>
            <p:ph type="ftr" sz="quarter" idx="11"/>
          </p:nvPr>
        </p:nvSpPr>
        <p:spPr>
          <a:xfrm>
            <a:off x="10436" y="6377591"/>
            <a:ext cx="12192000" cy="365125"/>
          </a:xfrm>
        </p:spPr>
        <p:txBody>
          <a:bodyPr/>
          <a:lstStyle/>
          <a:p>
            <a:r>
              <a:rPr lang="en-US"/>
              <a:t>NIBS 2026</a:t>
            </a:r>
          </a:p>
        </p:txBody>
      </p:sp>
      <p:sp>
        <p:nvSpPr>
          <p:cNvPr id="50" name="TextBox 49">
            <a:extLst>
              <a:ext uri="{FF2B5EF4-FFF2-40B4-BE49-F238E27FC236}">
                <a16:creationId xmlns:a16="http://schemas.microsoft.com/office/drawing/2014/main" id="{DDE11562-02CE-1C2F-4FDE-5722C7622725}"/>
              </a:ext>
            </a:extLst>
          </p:cNvPr>
          <p:cNvSpPr txBox="1"/>
          <p:nvPr/>
        </p:nvSpPr>
        <p:spPr>
          <a:xfrm>
            <a:off x="7382347" y="2568506"/>
            <a:ext cx="4494217" cy="430887"/>
          </a:xfrm>
          <a:prstGeom prst="rect">
            <a:avLst/>
          </a:prstGeom>
          <a:noFill/>
        </p:spPr>
        <p:txBody>
          <a:bodyPr wrap="square">
            <a:spAutoFit/>
          </a:bodyPr>
          <a:lstStyle/>
          <a:p>
            <a:pPr algn="ctr"/>
            <a:r>
              <a:rPr lang="en-US" sz="1100">
                <a:solidFill>
                  <a:schemeClr val="bg1"/>
                </a:solidFill>
              </a:rPr>
              <a:t>Wisconsin High temperature superconducting magnet, Axisymmetric simple Mirror device (WHAM) </a:t>
            </a:r>
            <a:endParaRPr lang="en-US" sz="1100"/>
          </a:p>
        </p:txBody>
      </p:sp>
      <p:sp>
        <p:nvSpPr>
          <p:cNvPr id="63" name="Rectangle 62">
            <a:extLst>
              <a:ext uri="{FF2B5EF4-FFF2-40B4-BE49-F238E27FC236}">
                <a16:creationId xmlns:a16="http://schemas.microsoft.com/office/drawing/2014/main" id="{4DDA9C7D-DACD-AFF7-38B1-790E1E35234A}"/>
              </a:ext>
            </a:extLst>
          </p:cNvPr>
          <p:cNvSpPr/>
          <p:nvPr/>
        </p:nvSpPr>
        <p:spPr>
          <a:xfrm>
            <a:off x="7382347" y="396601"/>
            <a:ext cx="1705009" cy="2203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4FBAC4B-1873-417E-BCBE-4B8AE4288DF4}"/>
              </a:ext>
            </a:extLst>
          </p:cNvPr>
          <p:cNvSpPr/>
          <p:nvPr/>
        </p:nvSpPr>
        <p:spPr>
          <a:xfrm>
            <a:off x="10668000" y="5230284"/>
            <a:ext cx="1240335" cy="6139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5711998"/>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8D483-C0B6-F142-D977-5DC3DAE661C5}"/>
              </a:ext>
            </a:extLst>
          </p:cNvPr>
          <p:cNvSpPr>
            <a:spLocks noGrp="1"/>
          </p:cNvSpPr>
          <p:nvPr>
            <p:ph type="title"/>
          </p:nvPr>
        </p:nvSpPr>
        <p:spPr/>
        <p:txBody>
          <a:bodyPr>
            <a:normAutofit fontScale="90000"/>
          </a:bodyPr>
          <a:lstStyle/>
          <a:p>
            <a:r>
              <a:rPr lang="en-US">
                <a:latin typeface="Segoe UI"/>
                <a:cs typeface="Segoe UI"/>
              </a:rPr>
              <a:t>NBI in Axisymmetric Tandem Mirrors</a:t>
            </a:r>
            <a:endParaRPr lang="en-US"/>
          </a:p>
        </p:txBody>
      </p:sp>
      <p:sp>
        <p:nvSpPr>
          <p:cNvPr id="4" name="Slide Number Placeholder 3">
            <a:extLst>
              <a:ext uri="{FF2B5EF4-FFF2-40B4-BE49-F238E27FC236}">
                <a16:creationId xmlns:a16="http://schemas.microsoft.com/office/drawing/2014/main" id="{945A5A1A-CFCF-40C3-38B4-9499E7B9C1F4}"/>
              </a:ext>
            </a:extLst>
          </p:cNvPr>
          <p:cNvSpPr>
            <a:spLocks noGrp="1"/>
          </p:cNvSpPr>
          <p:nvPr>
            <p:ph type="sldNum" sz="quarter" idx="12"/>
          </p:nvPr>
        </p:nvSpPr>
        <p:spPr/>
        <p:txBody>
          <a:bodyPr/>
          <a:lstStyle/>
          <a:p>
            <a:fld id="{0BB17459-B6F1-6943-BC50-6CD59A6A1984}" type="slidenum">
              <a:rPr lang="en-US" smtClean="0"/>
              <a:pPr/>
              <a:t>4</a:t>
            </a:fld>
            <a:endParaRPr lang="en-US"/>
          </a:p>
        </p:txBody>
      </p:sp>
      <p:sp>
        <p:nvSpPr>
          <p:cNvPr id="5" name="Text Placeholder 4">
            <a:extLst>
              <a:ext uri="{FF2B5EF4-FFF2-40B4-BE49-F238E27FC236}">
                <a16:creationId xmlns:a16="http://schemas.microsoft.com/office/drawing/2014/main" id="{2FB139D2-D905-D83C-A82A-FB991C81B9E9}"/>
              </a:ext>
            </a:extLst>
          </p:cNvPr>
          <p:cNvSpPr>
            <a:spLocks noGrp="1"/>
          </p:cNvSpPr>
          <p:nvPr>
            <p:ph type="body" sz="quarter" idx="13"/>
          </p:nvPr>
        </p:nvSpPr>
        <p:spPr>
          <a:xfrm>
            <a:off x="365760" y="2101341"/>
            <a:ext cx="5867583" cy="3896595"/>
          </a:xfrm>
        </p:spPr>
        <p:txBody>
          <a:bodyPr vert="horz" lIns="91440" tIns="45720" rIns="91440" bIns="45720" rtlCol="0" anchor="t">
            <a:normAutofit fontScale="77500" lnSpcReduction="20000"/>
          </a:bodyPr>
          <a:lstStyle/>
          <a:p>
            <a:pPr marL="457200" indent="-457200">
              <a:buChar char="•"/>
            </a:pPr>
            <a:r>
              <a:rPr lang="en-US">
                <a:solidFill>
                  <a:schemeClr val="bg1"/>
                </a:solidFill>
              </a:rPr>
              <a:t>End plug plasmas must have a </a:t>
            </a:r>
            <a:r>
              <a:rPr lang="en-US" b="1">
                <a:solidFill>
                  <a:schemeClr val="bg1"/>
                </a:solidFill>
              </a:rPr>
              <a:t>high density</a:t>
            </a:r>
            <a:r>
              <a:rPr lang="en-US">
                <a:solidFill>
                  <a:schemeClr val="bg1"/>
                </a:solidFill>
              </a:rPr>
              <a:t>, </a:t>
            </a:r>
            <a:r>
              <a:rPr lang="en-US" b="1">
                <a:solidFill>
                  <a:schemeClr val="bg1"/>
                </a:solidFill>
              </a:rPr>
              <a:t>high temperature</a:t>
            </a:r>
            <a:r>
              <a:rPr lang="en-US">
                <a:solidFill>
                  <a:schemeClr val="bg1"/>
                </a:solidFill>
              </a:rPr>
              <a:t> plasma</a:t>
            </a:r>
          </a:p>
          <a:p>
            <a:pPr marL="457200" indent="-457200">
              <a:buChar char="•"/>
            </a:pPr>
            <a:endParaRPr lang="en-US">
              <a:solidFill>
                <a:schemeClr val="bg1"/>
              </a:solidFill>
            </a:endParaRPr>
          </a:p>
          <a:p>
            <a:pPr marL="457200" indent="-457200">
              <a:buChar char="•"/>
            </a:pPr>
            <a:r>
              <a:rPr lang="en-US">
                <a:solidFill>
                  <a:schemeClr val="bg1"/>
                </a:solidFill>
              </a:rPr>
              <a:t>The “sloshing” ions effect produces a Central Cell confining ambipolar potential</a:t>
            </a:r>
          </a:p>
          <a:p>
            <a:pPr marL="0" indent="0"/>
            <a:endParaRPr lang="en-US">
              <a:solidFill>
                <a:schemeClr val="bg1"/>
              </a:solidFill>
            </a:endParaRPr>
          </a:p>
          <a:p>
            <a:pPr marL="457200" indent="-457200">
              <a:buChar char="•"/>
            </a:pPr>
            <a:r>
              <a:rPr lang="en-US" b="1">
                <a:solidFill>
                  <a:schemeClr val="bg1"/>
                </a:solidFill>
              </a:rPr>
              <a:t>NBI provides direct power injection deep within the plasma core</a:t>
            </a:r>
          </a:p>
          <a:p>
            <a:pPr marL="457200" indent="-457200">
              <a:buChar char="•"/>
            </a:pPr>
            <a:endParaRPr lang="en-US">
              <a:solidFill>
                <a:schemeClr val="bg1"/>
              </a:solidFill>
            </a:endParaRPr>
          </a:p>
          <a:p>
            <a:pPr marL="457200" indent="-457200">
              <a:buChar char="•"/>
            </a:pPr>
            <a:r>
              <a:rPr lang="en-US" b="1">
                <a:solidFill>
                  <a:schemeClr val="bg1"/>
                </a:solidFill>
              </a:rPr>
              <a:t>NBI stabilizes plasma against Alven-ion cyclotron (AIC) instabilities</a:t>
            </a:r>
          </a:p>
          <a:p>
            <a:pPr marL="457200" indent="-457200">
              <a:buChar char="•"/>
            </a:pPr>
            <a:endParaRPr lang="en-US">
              <a:solidFill>
                <a:schemeClr val="bg1"/>
              </a:solidFill>
            </a:endParaRPr>
          </a:p>
        </p:txBody>
      </p:sp>
      <p:pic>
        <p:nvPicPr>
          <p:cNvPr id="7" name="Picture 6" descr="Realta Fusion Models Commercially Viable Energy Gain in Magnetic Mirror  Power Plant">
            <a:extLst>
              <a:ext uri="{FF2B5EF4-FFF2-40B4-BE49-F238E27FC236}">
                <a16:creationId xmlns:a16="http://schemas.microsoft.com/office/drawing/2014/main" id="{E016CC8E-2080-8BF0-749B-4D81926796F9}"/>
              </a:ext>
            </a:extLst>
          </p:cNvPr>
          <p:cNvPicPr>
            <a:picLocks noChangeAspect="1"/>
          </p:cNvPicPr>
          <p:nvPr/>
        </p:nvPicPr>
        <p:blipFill>
          <a:blip r:embed="rId3"/>
          <a:srcRect t="18843" b="20159"/>
          <a:stretch>
            <a:fillRect/>
          </a:stretch>
        </p:blipFill>
        <p:spPr>
          <a:xfrm>
            <a:off x="7487178" y="4871891"/>
            <a:ext cx="3005500" cy="1294631"/>
          </a:xfrm>
          <a:prstGeom prst="rect">
            <a:avLst/>
          </a:prstGeom>
        </p:spPr>
      </p:pic>
      <p:grpSp>
        <p:nvGrpSpPr>
          <p:cNvPr id="11" name="Group 10">
            <a:extLst>
              <a:ext uri="{FF2B5EF4-FFF2-40B4-BE49-F238E27FC236}">
                <a16:creationId xmlns:a16="http://schemas.microsoft.com/office/drawing/2014/main" id="{7CCBC0C4-1BCB-6D3F-0196-E67FA843EB38}"/>
              </a:ext>
            </a:extLst>
          </p:cNvPr>
          <p:cNvGrpSpPr/>
          <p:nvPr/>
        </p:nvGrpSpPr>
        <p:grpSpPr>
          <a:xfrm>
            <a:off x="6959717" y="1135021"/>
            <a:ext cx="4093298" cy="5466141"/>
            <a:chOff x="6064147" y="861877"/>
            <a:chExt cx="5035098" cy="6932732"/>
          </a:xfrm>
        </p:grpSpPr>
        <p:pic>
          <p:nvPicPr>
            <p:cNvPr id="9" name="Picture 8">
              <a:extLst>
                <a:ext uri="{FF2B5EF4-FFF2-40B4-BE49-F238E27FC236}">
                  <a16:creationId xmlns:a16="http://schemas.microsoft.com/office/drawing/2014/main" id="{9DE911B3-A343-D05D-3F8E-A47EE4C88D6C}"/>
                </a:ext>
              </a:extLst>
            </p:cNvPr>
            <p:cNvPicPr>
              <a:picLocks noChangeAspect="1"/>
            </p:cNvPicPr>
            <p:nvPr/>
          </p:nvPicPr>
          <p:blipFill>
            <a:blip r:embed="rId4"/>
            <a:stretch>
              <a:fillRect/>
            </a:stretch>
          </p:blipFill>
          <p:spPr>
            <a:xfrm>
              <a:off x="6232463" y="861877"/>
              <a:ext cx="4698466" cy="3993695"/>
            </a:xfrm>
            <a:prstGeom prst="rect">
              <a:avLst/>
            </a:prstGeom>
          </p:spPr>
        </p:pic>
        <p:sp>
          <p:nvSpPr>
            <p:cNvPr id="10" name="TextBox 9">
              <a:extLst>
                <a:ext uri="{FF2B5EF4-FFF2-40B4-BE49-F238E27FC236}">
                  <a16:creationId xmlns:a16="http://schemas.microsoft.com/office/drawing/2014/main" id="{2CD9107C-8B65-8665-4864-CE526A0F766A}"/>
                </a:ext>
              </a:extLst>
            </p:cNvPr>
            <p:cNvSpPr txBox="1"/>
            <p:nvPr/>
          </p:nvSpPr>
          <p:spPr>
            <a:xfrm>
              <a:off x="6064147" y="4855572"/>
              <a:ext cx="5035098" cy="546496"/>
            </a:xfrm>
            <a:prstGeom prst="rect">
              <a:avLst/>
            </a:prstGeom>
            <a:noFill/>
          </p:spPr>
          <p:txBody>
            <a:bodyPr wrap="square">
              <a:spAutoFit/>
            </a:bodyPr>
            <a:lstStyle/>
            <a:p>
              <a:pPr algn="ctr"/>
              <a:r>
                <a:rPr lang="en-US" sz="1100">
                  <a:solidFill>
                    <a:schemeClr val="bg1"/>
                  </a:solidFill>
                </a:rPr>
                <a:t>T.K. Fowler et. al, </a:t>
              </a:r>
              <a:r>
                <a:rPr lang="en-US" sz="1100" b="0" i="1" u="none" strike="noStrike" spc="0">
                  <a:solidFill>
                    <a:schemeClr val="bg1"/>
                  </a:solidFill>
                  <a:effectLst/>
                </a:rPr>
                <a:t>A new simpler way to obtain high fusion power gain in tandem mirrors</a:t>
              </a:r>
              <a:r>
                <a:rPr lang="en-US" sz="1100" i="1">
                  <a:solidFill>
                    <a:schemeClr val="bg1"/>
                  </a:solidFill>
                </a:rPr>
                <a:t>. </a:t>
              </a:r>
              <a:r>
                <a:rPr lang="en-US" sz="1100" b="0" i="0" u="none" strike="noStrike" spc="0">
                  <a:solidFill>
                    <a:schemeClr val="bg1"/>
                  </a:solidFill>
                  <a:effectLst/>
                </a:rPr>
                <a:t>2017, </a:t>
              </a:r>
              <a:r>
                <a:rPr lang="en-US" sz="1100" b="0" i="0" u="none" strike="noStrike" spc="0" err="1">
                  <a:solidFill>
                    <a:schemeClr val="bg1"/>
                  </a:solidFill>
                  <a:effectLst/>
                </a:rPr>
                <a:t>Nucl</a:t>
              </a:r>
              <a:r>
                <a:rPr lang="en-US" sz="1100" b="0" i="0" u="none" strike="noStrike" spc="0">
                  <a:solidFill>
                    <a:schemeClr val="bg1"/>
                  </a:solidFill>
                  <a:effectLst/>
                </a:rPr>
                <a:t>. Fusion 57, 056014</a:t>
              </a:r>
              <a:r>
                <a:rPr lang="en-US" sz="1100" b="0" i="0">
                  <a:solidFill>
                    <a:schemeClr val="bg1"/>
                  </a:solidFill>
                  <a:effectLst/>
                </a:rPr>
                <a:t>​</a:t>
              </a:r>
              <a:endParaRPr lang="en-US" sz="1100">
                <a:solidFill>
                  <a:schemeClr val="bg1"/>
                </a:solidFill>
              </a:endParaRPr>
            </a:p>
          </p:txBody>
        </p:sp>
        <p:sp>
          <p:nvSpPr>
            <p:cNvPr id="8" name="TextBox 7">
              <a:extLst>
                <a:ext uri="{FF2B5EF4-FFF2-40B4-BE49-F238E27FC236}">
                  <a16:creationId xmlns:a16="http://schemas.microsoft.com/office/drawing/2014/main" id="{B02FE97F-3F35-1B7C-4208-03FFA776D30B}"/>
                </a:ext>
              </a:extLst>
            </p:cNvPr>
            <p:cNvSpPr txBox="1"/>
            <p:nvPr/>
          </p:nvSpPr>
          <p:spPr>
            <a:xfrm>
              <a:off x="6633757" y="7248113"/>
              <a:ext cx="3962858" cy="546496"/>
            </a:xfrm>
            <a:prstGeom prst="rect">
              <a:avLst/>
            </a:prstGeom>
            <a:noFill/>
          </p:spPr>
          <p:txBody>
            <a:bodyPr wrap="square">
              <a:spAutoFit/>
            </a:bodyPr>
            <a:lstStyle/>
            <a:p>
              <a:pPr algn="ctr"/>
              <a:r>
                <a:rPr lang="en-US" sz="1100">
                  <a:solidFill>
                    <a:schemeClr val="bg1"/>
                  </a:solidFill>
                </a:rPr>
                <a:t>Representation of the “Sloshing” ion distribution within the end plugs</a:t>
              </a:r>
            </a:p>
          </p:txBody>
        </p:sp>
      </p:grpSp>
      <p:sp>
        <p:nvSpPr>
          <p:cNvPr id="12" name="TextBox 11">
            <a:extLst>
              <a:ext uri="{FF2B5EF4-FFF2-40B4-BE49-F238E27FC236}">
                <a16:creationId xmlns:a16="http://schemas.microsoft.com/office/drawing/2014/main" id="{1665BB5E-19A9-5854-C644-59619D6209C2}"/>
              </a:ext>
            </a:extLst>
          </p:cNvPr>
          <p:cNvSpPr txBox="1"/>
          <p:nvPr/>
        </p:nvSpPr>
        <p:spPr>
          <a:xfrm rot="20722729">
            <a:off x="8684054" y="2774021"/>
            <a:ext cx="1278051" cy="323165"/>
          </a:xfrm>
          <a:prstGeom prst="rect">
            <a:avLst/>
          </a:prstGeom>
          <a:solidFill>
            <a:schemeClr val="bg1"/>
          </a:solidFill>
          <a:ln>
            <a:solidFill>
              <a:srgbClr val="E16E38"/>
            </a:solidFill>
          </a:ln>
        </p:spPr>
        <p:txBody>
          <a:bodyPr wrap="square" rtlCol="0">
            <a:spAutoFit/>
          </a:bodyPr>
          <a:lstStyle/>
          <a:p>
            <a:r>
              <a:rPr lang="en-US" sz="1500"/>
              <a:t>Central Cell</a:t>
            </a:r>
          </a:p>
        </p:txBody>
      </p:sp>
      <p:sp>
        <p:nvSpPr>
          <p:cNvPr id="20" name="TextBox 19">
            <a:extLst>
              <a:ext uri="{FF2B5EF4-FFF2-40B4-BE49-F238E27FC236}">
                <a16:creationId xmlns:a16="http://schemas.microsoft.com/office/drawing/2014/main" id="{A1DD0BF7-6FE9-EF37-A0FF-6D21A018B97B}"/>
              </a:ext>
            </a:extLst>
          </p:cNvPr>
          <p:cNvSpPr txBox="1"/>
          <p:nvPr/>
        </p:nvSpPr>
        <p:spPr>
          <a:xfrm>
            <a:off x="10448228" y="2223053"/>
            <a:ext cx="392344" cy="168493"/>
          </a:xfrm>
          <a:prstGeom prst="rect">
            <a:avLst/>
          </a:prstGeom>
          <a:solidFill>
            <a:schemeClr val="bg1"/>
          </a:solidFill>
        </p:spPr>
        <p:txBody>
          <a:bodyPr wrap="square" rtlCol="0">
            <a:spAutoFit/>
          </a:bodyPr>
          <a:lstStyle/>
          <a:p>
            <a:endParaRPr lang="en-US" sz="1500"/>
          </a:p>
        </p:txBody>
      </p:sp>
      <p:cxnSp>
        <p:nvCxnSpPr>
          <p:cNvPr id="22" name="Straight Connector 21">
            <a:extLst>
              <a:ext uri="{FF2B5EF4-FFF2-40B4-BE49-F238E27FC236}">
                <a16:creationId xmlns:a16="http://schemas.microsoft.com/office/drawing/2014/main" id="{A861C56A-A42E-09CC-6A2D-2298C628DFF2}"/>
              </a:ext>
            </a:extLst>
          </p:cNvPr>
          <p:cNvCxnSpPr>
            <a:stCxn id="12" idx="0"/>
          </p:cNvCxnSpPr>
          <p:nvPr/>
        </p:nvCxnSpPr>
        <p:spPr>
          <a:xfrm flipH="1" flipV="1">
            <a:off x="9188450" y="2495760"/>
            <a:ext cx="93842" cy="283494"/>
          </a:xfrm>
          <a:prstGeom prst="line">
            <a:avLst/>
          </a:prstGeom>
          <a:ln>
            <a:headEnd type="none" w="med" len="med"/>
            <a:tailEnd type="triangle" w="med" len="med"/>
          </a:ln>
        </p:spPr>
        <p:style>
          <a:lnRef idx="2">
            <a:schemeClr val="dk1"/>
          </a:lnRef>
          <a:fillRef idx="0">
            <a:schemeClr val="dk1"/>
          </a:fillRef>
          <a:effectRef idx="1">
            <a:schemeClr val="dk1"/>
          </a:effectRef>
          <a:fontRef idx="minor">
            <a:schemeClr val="tx1"/>
          </a:fontRef>
        </p:style>
      </p:cxnSp>
      <p:cxnSp>
        <p:nvCxnSpPr>
          <p:cNvPr id="23" name="Straight Connector 22">
            <a:extLst>
              <a:ext uri="{FF2B5EF4-FFF2-40B4-BE49-F238E27FC236}">
                <a16:creationId xmlns:a16="http://schemas.microsoft.com/office/drawing/2014/main" id="{B8332A4C-AB43-C05F-AEEC-4E9EC43CB6D4}"/>
              </a:ext>
            </a:extLst>
          </p:cNvPr>
          <p:cNvCxnSpPr>
            <a:cxnSpLocks/>
            <a:stCxn id="16" idx="1"/>
          </p:cNvCxnSpPr>
          <p:nvPr/>
        </p:nvCxnSpPr>
        <p:spPr>
          <a:xfrm flipH="1" flipV="1">
            <a:off x="10227844" y="2054600"/>
            <a:ext cx="210440" cy="274088"/>
          </a:xfrm>
          <a:prstGeom prst="line">
            <a:avLst/>
          </a:prstGeom>
          <a:ln>
            <a:headEnd type="none" w="med" len="med"/>
            <a:tailEnd type="triangle" w="med" len="med"/>
          </a:ln>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DB79F29C-DFED-8C5A-D88C-CF5DD88D6F1F}"/>
              </a:ext>
            </a:extLst>
          </p:cNvPr>
          <p:cNvCxnSpPr>
            <a:cxnSpLocks/>
          </p:cNvCxnSpPr>
          <p:nvPr/>
        </p:nvCxnSpPr>
        <p:spPr>
          <a:xfrm flipH="1" flipV="1">
            <a:off x="10460928" y="1365389"/>
            <a:ext cx="63500" cy="183181"/>
          </a:xfrm>
          <a:prstGeom prst="line">
            <a:avLst/>
          </a:prstGeom>
          <a:ln>
            <a:headEnd type="triangle" w="med" len="med"/>
            <a:tailEnd type="none" w="med" len="med"/>
          </a:ln>
        </p:spPr>
        <p:style>
          <a:lnRef idx="2">
            <a:schemeClr val="dk1"/>
          </a:lnRef>
          <a:fillRef idx="0">
            <a:schemeClr val="dk1"/>
          </a:fillRef>
          <a:effectRef idx="1">
            <a:schemeClr val="dk1"/>
          </a:effectRef>
          <a:fontRef idx="minor">
            <a:schemeClr val="tx1"/>
          </a:fontRef>
        </p:style>
      </p:cxnSp>
      <p:sp>
        <p:nvSpPr>
          <p:cNvPr id="19" name="TextBox 18">
            <a:extLst>
              <a:ext uri="{FF2B5EF4-FFF2-40B4-BE49-F238E27FC236}">
                <a16:creationId xmlns:a16="http://schemas.microsoft.com/office/drawing/2014/main" id="{80C08064-CA39-3493-2B01-FA2D468720F0}"/>
              </a:ext>
            </a:extLst>
          </p:cNvPr>
          <p:cNvSpPr txBox="1"/>
          <p:nvPr/>
        </p:nvSpPr>
        <p:spPr>
          <a:xfrm>
            <a:off x="10287168" y="1056129"/>
            <a:ext cx="902681" cy="323165"/>
          </a:xfrm>
          <a:prstGeom prst="rect">
            <a:avLst/>
          </a:prstGeom>
          <a:solidFill>
            <a:schemeClr val="bg1"/>
          </a:solidFill>
          <a:ln>
            <a:solidFill>
              <a:srgbClr val="E16E38"/>
            </a:solidFill>
          </a:ln>
        </p:spPr>
        <p:txBody>
          <a:bodyPr wrap="square" rtlCol="0">
            <a:spAutoFit/>
          </a:bodyPr>
          <a:lstStyle/>
          <a:p>
            <a:r>
              <a:rPr lang="en-US" sz="1500"/>
              <a:t>Diverter</a:t>
            </a:r>
          </a:p>
        </p:txBody>
      </p:sp>
      <p:sp>
        <p:nvSpPr>
          <p:cNvPr id="16" name="TextBox 15">
            <a:extLst>
              <a:ext uri="{FF2B5EF4-FFF2-40B4-BE49-F238E27FC236}">
                <a16:creationId xmlns:a16="http://schemas.microsoft.com/office/drawing/2014/main" id="{82253A16-C061-ED03-76DB-2163300503F2}"/>
              </a:ext>
            </a:extLst>
          </p:cNvPr>
          <p:cNvSpPr txBox="1"/>
          <p:nvPr/>
        </p:nvSpPr>
        <p:spPr>
          <a:xfrm>
            <a:off x="10438284" y="2167105"/>
            <a:ext cx="935908" cy="323165"/>
          </a:xfrm>
          <a:prstGeom prst="rect">
            <a:avLst/>
          </a:prstGeom>
          <a:solidFill>
            <a:schemeClr val="bg1"/>
          </a:solidFill>
          <a:ln>
            <a:solidFill>
              <a:srgbClr val="E16E38"/>
            </a:solidFill>
          </a:ln>
        </p:spPr>
        <p:txBody>
          <a:bodyPr wrap="square" rtlCol="0">
            <a:spAutoFit/>
          </a:bodyPr>
          <a:lstStyle/>
          <a:p>
            <a:r>
              <a:rPr lang="en-US" sz="1500"/>
              <a:t>End Plug</a:t>
            </a:r>
          </a:p>
        </p:txBody>
      </p:sp>
      <p:sp>
        <p:nvSpPr>
          <p:cNvPr id="29" name="Footer Placeholder 2">
            <a:extLst>
              <a:ext uri="{FF2B5EF4-FFF2-40B4-BE49-F238E27FC236}">
                <a16:creationId xmlns:a16="http://schemas.microsoft.com/office/drawing/2014/main" id="{9F07663F-8843-DABE-9DBE-CB46B335C9E8}"/>
              </a:ext>
            </a:extLst>
          </p:cNvPr>
          <p:cNvSpPr txBox="1">
            <a:spLocks/>
          </p:cNvSpPr>
          <p:nvPr/>
        </p:nvSpPr>
        <p:spPr>
          <a:xfrm>
            <a:off x="221848" y="6356350"/>
            <a:ext cx="31326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Presenter: Anthony Cooper</a:t>
            </a:r>
          </a:p>
        </p:txBody>
      </p:sp>
      <p:sp>
        <p:nvSpPr>
          <p:cNvPr id="30" name="Footer Placeholder 2">
            <a:extLst>
              <a:ext uri="{FF2B5EF4-FFF2-40B4-BE49-F238E27FC236}">
                <a16:creationId xmlns:a16="http://schemas.microsoft.com/office/drawing/2014/main" id="{4373C0EB-6005-7827-D8FD-0C3265873656}"/>
              </a:ext>
            </a:extLst>
          </p:cNvPr>
          <p:cNvSpPr>
            <a:spLocks noGrp="1"/>
          </p:cNvSpPr>
          <p:nvPr>
            <p:ph type="ftr" sz="quarter" idx="11"/>
          </p:nvPr>
        </p:nvSpPr>
        <p:spPr>
          <a:xfrm>
            <a:off x="10436" y="6377591"/>
            <a:ext cx="12192000" cy="365125"/>
          </a:xfrm>
        </p:spPr>
        <p:txBody>
          <a:bodyPr/>
          <a:lstStyle/>
          <a:p>
            <a:r>
              <a:rPr lang="en-US"/>
              <a:t>NIBS 2026</a:t>
            </a:r>
          </a:p>
        </p:txBody>
      </p:sp>
    </p:spTree>
    <p:extLst>
      <p:ext uri="{BB962C8B-B14F-4D97-AF65-F5344CB8AC3E}">
        <p14:creationId xmlns:p14="http://schemas.microsoft.com/office/powerpoint/2010/main" val="955017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B881F-4E7C-562A-CE33-4B4081F835A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1528CAE-DD41-798E-FBF0-B82FF156EACF}"/>
              </a:ext>
            </a:extLst>
          </p:cNvPr>
          <p:cNvSpPr/>
          <p:nvPr/>
        </p:nvSpPr>
        <p:spPr>
          <a:xfrm>
            <a:off x="3272375" y="1802781"/>
            <a:ext cx="5615814" cy="3573054"/>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62DEB18-9CA4-ACC2-165E-62582E73F169}"/>
              </a:ext>
            </a:extLst>
          </p:cNvPr>
          <p:cNvSpPr/>
          <p:nvPr/>
        </p:nvSpPr>
        <p:spPr>
          <a:xfrm>
            <a:off x="4618800" y="1802781"/>
            <a:ext cx="4300617" cy="3574286"/>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graphicFrame>
        <p:nvGraphicFramePr>
          <p:cNvPr id="33" name="Chart 32">
            <a:extLst>
              <a:ext uri="{FF2B5EF4-FFF2-40B4-BE49-F238E27FC236}">
                <a16:creationId xmlns:a16="http://schemas.microsoft.com/office/drawing/2014/main" id="{477BF9A7-B1C4-7E05-6619-8559BA7435E3}"/>
              </a:ext>
            </a:extLst>
          </p:cNvPr>
          <p:cNvGraphicFramePr>
            <a:graphicFrameLocks/>
          </p:cNvGraphicFramePr>
          <p:nvPr>
            <p:extLst>
              <p:ext uri="{D42A27DB-BD31-4B8C-83A1-F6EECF244321}">
                <p14:modId xmlns:p14="http://schemas.microsoft.com/office/powerpoint/2010/main" val="2756654669"/>
              </p:ext>
            </p:extLst>
          </p:nvPr>
        </p:nvGraphicFramePr>
        <p:xfrm>
          <a:off x="1553702" y="1086501"/>
          <a:ext cx="7909397" cy="531984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BDABDB4A-FC5C-067B-C1E3-48610E6243D8}"/>
              </a:ext>
            </a:extLst>
          </p:cNvPr>
          <p:cNvSpPr>
            <a:spLocks noGrp="1"/>
          </p:cNvSpPr>
          <p:nvPr>
            <p:ph type="title"/>
          </p:nvPr>
        </p:nvSpPr>
        <p:spPr/>
        <p:txBody>
          <a:bodyPr>
            <a:normAutofit fontScale="90000"/>
          </a:bodyPr>
          <a:lstStyle/>
          <a:p>
            <a:r>
              <a:rPr lang="en-US" err="1">
                <a:latin typeface="Segoe UI"/>
                <a:cs typeface="Segoe UI"/>
              </a:rPr>
              <a:t>Realta</a:t>
            </a:r>
            <a:r>
              <a:rPr lang="en-US">
                <a:latin typeface="Segoe UI"/>
                <a:cs typeface="Segoe UI"/>
              </a:rPr>
              <a:t> NBI Roadmap</a:t>
            </a:r>
          </a:p>
        </p:txBody>
      </p:sp>
      <p:sp>
        <p:nvSpPr>
          <p:cNvPr id="3" name="Footer Placeholder 2">
            <a:extLst>
              <a:ext uri="{FF2B5EF4-FFF2-40B4-BE49-F238E27FC236}">
                <a16:creationId xmlns:a16="http://schemas.microsoft.com/office/drawing/2014/main" id="{B5C68B99-8A5C-239F-84E7-A5DF420AE91F}"/>
              </a:ext>
            </a:extLst>
          </p:cNvPr>
          <p:cNvSpPr>
            <a:spLocks noGrp="1"/>
          </p:cNvSpPr>
          <p:nvPr>
            <p:ph type="ftr" sz="quarter" idx="11"/>
          </p:nvPr>
        </p:nvSpPr>
        <p:spPr>
          <a:xfrm>
            <a:off x="10436" y="6377591"/>
            <a:ext cx="12192000" cy="365125"/>
          </a:xfrm>
        </p:spPr>
        <p:txBody>
          <a:bodyPr/>
          <a:lstStyle/>
          <a:p>
            <a:r>
              <a:rPr lang="en-US"/>
              <a:t>NIBS 2026</a:t>
            </a:r>
          </a:p>
        </p:txBody>
      </p:sp>
      <p:sp>
        <p:nvSpPr>
          <p:cNvPr id="4" name="Slide Number Placeholder 3">
            <a:extLst>
              <a:ext uri="{FF2B5EF4-FFF2-40B4-BE49-F238E27FC236}">
                <a16:creationId xmlns:a16="http://schemas.microsoft.com/office/drawing/2014/main" id="{56D41A3B-7F9C-E9C1-494B-3967AC68E4EC}"/>
              </a:ext>
            </a:extLst>
          </p:cNvPr>
          <p:cNvSpPr>
            <a:spLocks noGrp="1"/>
          </p:cNvSpPr>
          <p:nvPr>
            <p:ph type="sldNum" sz="quarter" idx="12"/>
          </p:nvPr>
        </p:nvSpPr>
        <p:spPr/>
        <p:txBody>
          <a:bodyPr/>
          <a:lstStyle/>
          <a:p>
            <a:fld id="{0BB17459-B6F1-6943-BC50-6CD59A6A1984}" type="slidenum">
              <a:rPr lang="en-US" smtClean="0"/>
              <a:pPr/>
              <a:t>5</a:t>
            </a:fld>
            <a:endParaRPr lang="en-US"/>
          </a:p>
        </p:txBody>
      </p:sp>
      <p:cxnSp>
        <p:nvCxnSpPr>
          <p:cNvPr id="8" name="Elbow Connector 8">
            <a:extLst>
              <a:ext uri="{FF2B5EF4-FFF2-40B4-BE49-F238E27FC236}">
                <a16:creationId xmlns:a16="http://schemas.microsoft.com/office/drawing/2014/main" id="{CD306393-2E51-376B-495D-468F0DEC52D4}"/>
              </a:ext>
            </a:extLst>
          </p:cNvPr>
          <p:cNvCxnSpPr>
            <a:cxnSpLocks/>
          </p:cNvCxnSpPr>
          <p:nvPr/>
        </p:nvCxnSpPr>
        <p:spPr>
          <a:xfrm flipV="1">
            <a:off x="5513106" y="2578120"/>
            <a:ext cx="2443190" cy="1050308"/>
          </a:xfrm>
          <a:prstGeom prst="bentConnector3">
            <a:avLst>
              <a:gd name="adj1" fmla="val 56854"/>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9" name="Elbow Connector 9">
            <a:extLst>
              <a:ext uri="{FF2B5EF4-FFF2-40B4-BE49-F238E27FC236}">
                <a16:creationId xmlns:a16="http://schemas.microsoft.com/office/drawing/2014/main" id="{57B1103E-1D61-56B2-048D-05629F1081C3}"/>
              </a:ext>
            </a:extLst>
          </p:cNvPr>
          <p:cNvCxnSpPr>
            <a:cxnSpLocks/>
          </p:cNvCxnSpPr>
          <p:nvPr/>
        </p:nvCxnSpPr>
        <p:spPr>
          <a:xfrm flipV="1">
            <a:off x="7876249" y="1966031"/>
            <a:ext cx="1025041" cy="606483"/>
          </a:xfrm>
          <a:prstGeom prst="bentConnector3">
            <a:avLst>
              <a:gd name="adj1" fmla="val 48201"/>
            </a:avLst>
          </a:prstGeom>
          <a:ln w="38100">
            <a:solidFill>
              <a:schemeClr val="bg1"/>
            </a:solidFill>
            <a:prstDash val="dash"/>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17FD4B02-150A-A933-AE16-ADCAD97AE786}"/>
              </a:ext>
            </a:extLst>
          </p:cNvPr>
          <p:cNvSpPr txBox="1"/>
          <p:nvPr/>
        </p:nvSpPr>
        <p:spPr>
          <a:xfrm>
            <a:off x="3274540" y="3628143"/>
            <a:ext cx="1292797" cy="400110"/>
          </a:xfrm>
          <a:prstGeom prst="rect">
            <a:avLst/>
          </a:prstGeom>
          <a:noFill/>
        </p:spPr>
        <p:txBody>
          <a:bodyPr wrap="square" rtlCol="0">
            <a:spAutoFit/>
          </a:bodyPr>
          <a:lstStyle/>
          <a:p>
            <a:r>
              <a:rPr lang="en-US" sz="2000" b="1">
                <a:solidFill>
                  <a:schemeClr val="bg2">
                    <a:lumMod val="20000"/>
                    <a:lumOff val="80000"/>
                  </a:schemeClr>
                </a:solidFill>
              </a:rPr>
              <a:t>WHAM</a:t>
            </a:r>
          </a:p>
        </p:txBody>
      </p:sp>
      <p:sp>
        <p:nvSpPr>
          <p:cNvPr id="11" name="TextBox 10">
            <a:extLst>
              <a:ext uri="{FF2B5EF4-FFF2-40B4-BE49-F238E27FC236}">
                <a16:creationId xmlns:a16="http://schemas.microsoft.com/office/drawing/2014/main" id="{222ECA70-ACEF-61D5-8F3D-F9A7A8C4966D}"/>
              </a:ext>
            </a:extLst>
          </p:cNvPr>
          <p:cNvSpPr txBox="1"/>
          <p:nvPr/>
        </p:nvSpPr>
        <p:spPr>
          <a:xfrm>
            <a:off x="3275290" y="1792408"/>
            <a:ext cx="1491498" cy="338554"/>
          </a:xfrm>
          <a:prstGeom prst="rect">
            <a:avLst/>
          </a:prstGeom>
          <a:noFill/>
          <a:ln>
            <a:noFill/>
          </a:ln>
        </p:spPr>
        <p:txBody>
          <a:bodyPr wrap="square" lIns="91440" tIns="45720" rIns="91440" bIns="45720" rtlCol="0" anchor="t">
            <a:spAutoFit/>
          </a:bodyPr>
          <a:lstStyle/>
          <a:p>
            <a:r>
              <a:rPr lang="en-US" sz="1600" b="1"/>
              <a:t>Positive ions </a:t>
            </a:r>
          </a:p>
        </p:txBody>
      </p:sp>
      <p:sp>
        <p:nvSpPr>
          <p:cNvPr id="12" name="TextBox 11">
            <a:extLst>
              <a:ext uri="{FF2B5EF4-FFF2-40B4-BE49-F238E27FC236}">
                <a16:creationId xmlns:a16="http://schemas.microsoft.com/office/drawing/2014/main" id="{54AE463E-4C5F-8694-F6DB-2179EC664D0C}"/>
              </a:ext>
            </a:extLst>
          </p:cNvPr>
          <p:cNvSpPr txBox="1"/>
          <p:nvPr/>
        </p:nvSpPr>
        <p:spPr>
          <a:xfrm>
            <a:off x="4614938" y="1798707"/>
            <a:ext cx="1491498" cy="338554"/>
          </a:xfrm>
          <a:prstGeom prst="rect">
            <a:avLst/>
          </a:prstGeom>
          <a:noFill/>
        </p:spPr>
        <p:txBody>
          <a:bodyPr wrap="square" lIns="91440" tIns="45720" rIns="91440" bIns="45720" rtlCol="0" anchor="t">
            <a:spAutoFit/>
          </a:bodyPr>
          <a:lstStyle/>
          <a:p>
            <a:r>
              <a:rPr lang="en-US" sz="1600" b="1">
                <a:solidFill>
                  <a:schemeClr val="accent2"/>
                </a:solidFill>
              </a:rPr>
              <a:t>Negative ions </a:t>
            </a:r>
          </a:p>
        </p:txBody>
      </p:sp>
      <p:sp>
        <p:nvSpPr>
          <p:cNvPr id="13" name="TextBox 12">
            <a:extLst>
              <a:ext uri="{FF2B5EF4-FFF2-40B4-BE49-F238E27FC236}">
                <a16:creationId xmlns:a16="http://schemas.microsoft.com/office/drawing/2014/main" id="{5F8B1F58-33D9-3C73-067F-98DCB9F64A04}"/>
              </a:ext>
            </a:extLst>
          </p:cNvPr>
          <p:cNvSpPr txBox="1"/>
          <p:nvPr/>
        </p:nvSpPr>
        <p:spPr>
          <a:xfrm rot="1800000">
            <a:off x="7491309" y="2872294"/>
            <a:ext cx="917239" cy="307777"/>
          </a:xfrm>
          <a:prstGeom prst="rect">
            <a:avLst/>
          </a:prstGeom>
          <a:noFill/>
        </p:spPr>
        <p:txBody>
          <a:bodyPr wrap="square" lIns="91440" tIns="45720" rIns="91440" bIns="45720" rtlCol="0" anchor="t">
            <a:spAutoFit/>
          </a:bodyPr>
          <a:lstStyle/>
          <a:p>
            <a:r>
              <a:rPr lang="en-US" sz="1400" b="1">
                <a:solidFill>
                  <a:schemeClr val="bg1"/>
                </a:solidFill>
              </a:rPr>
              <a:t>200 keV</a:t>
            </a:r>
          </a:p>
        </p:txBody>
      </p:sp>
      <p:sp>
        <p:nvSpPr>
          <p:cNvPr id="16" name="TextBox 15">
            <a:extLst>
              <a:ext uri="{FF2B5EF4-FFF2-40B4-BE49-F238E27FC236}">
                <a16:creationId xmlns:a16="http://schemas.microsoft.com/office/drawing/2014/main" id="{DC230CD4-809D-473A-1A8E-32A99411EC2F}"/>
              </a:ext>
            </a:extLst>
          </p:cNvPr>
          <p:cNvSpPr txBox="1"/>
          <p:nvPr/>
        </p:nvSpPr>
        <p:spPr>
          <a:xfrm rot="1440000">
            <a:off x="8862509" y="1977460"/>
            <a:ext cx="917239" cy="307777"/>
          </a:xfrm>
          <a:prstGeom prst="rect">
            <a:avLst/>
          </a:prstGeom>
          <a:noFill/>
          <a:ln>
            <a:noFill/>
          </a:ln>
        </p:spPr>
        <p:txBody>
          <a:bodyPr wrap="square" rtlCol="0">
            <a:spAutoFit/>
          </a:bodyPr>
          <a:lstStyle/>
          <a:p>
            <a:r>
              <a:rPr lang="en-US" sz="1400" b="1">
                <a:solidFill>
                  <a:srgbClr val="FFFFFF"/>
                </a:solidFill>
              </a:rPr>
              <a:t>500 keV</a:t>
            </a:r>
          </a:p>
        </p:txBody>
      </p:sp>
      <p:pic>
        <p:nvPicPr>
          <p:cNvPr id="18" name="Picture 17">
            <a:extLst>
              <a:ext uri="{FF2B5EF4-FFF2-40B4-BE49-F238E27FC236}">
                <a16:creationId xmlns:a16="http://schemas.microsoft.com/office/drawing/2014/main" id="{A1980163-682C-C4D7-11BD-3D4ABBA45531}"/>
              </a:ext>
            </a:extLst>
          </p:cNvPr>
          <p:cNvPicPr>
            <a:picLocks noChangeAspect="1"/>
          </p:cNvPicPr>
          <p:nvPr/>
        </p:nvPicPr>
        <p:blipFill>
          <a:blip r:embed="rId5">
            <a:alphaModFix/>
          </a:blip>
          <a:stretch>
            <a:fillRect/>
          </a:stretch>
        </p:blipFill>
        <p:spPr>
          <a:xfrm flipH="1">
            <a:off x="7942574" y="1877322"/>
            <a:ext cx="3214289" cy="1819049"/>
          </a:xfrm>
          <a:prstGeom prst="rect">
            <a:avLst/>
          </a:prstGeom>
        </p:spPr>
      </p:pic>
      <p:sp>
        <p:nvSpPr>
          <p:cNvPr id="19" name="TextBox 18">
            <a:extLst>
              <a:ext uri="{FF2B5EF4-FFF2-40B4-BE49-F238E27FC236}">
                <a16:creationId xmlns:a16="http://schemas.microsoft.com/office/drawing/2014/main" id="{9A15C69E-BFD2-5A90-41BF-5C1ABEDFEFEE}"/>
              </a:ext>
            </a:extLst>
          </p:cNvPr>
          <p:cNvSpPr txBox="1"/>
          <p:nvPr/>
        </p:nvSpPr>
        <p:spPr>
          <a:xfrm>
            <a:off x="8298008" y="1257551"/>
            <a:ext cx="2045165" cy="369332"/>
          </a:xfrm>
          <a:prstGeom prst="rect">
            <a:avLst/>
          </a:prstGeom>
          <a:noFill/>
        </p:spPr>
        <p:txBody>
          <a:bodyPr wrap="square" lIns="91440" tIns="45720" rIns="91440" bIns="45720" rtlCol="0" anchor="t">
            <a:spAutoFit/>
          </a:bodyPr>
          <a:lstStyle/>
          <a:p>
            <a:r>
              <a:rPr lang="en-US" b="1">
                <a:solidFill>
                  <a:srgbClr val="FF8B58"/>
                </a:solidFill>
                <a:latin typeface="Biome" panose="020B0503030204020804" pitchFamily="34" charset="0"/>
                <a:cs typeface="Biome" panose="020B0503030204020804" pitchFamily="34" charset="0"/>
              </a:rPr>
              <a:t>HAMMIR-DT</a:t>
            </a:r>
          </a:p>
        </p:txBody>
      </p:sp>
      <p:pic>
        <p:nvPicPr>
          <p:cNvPr id="20" name="Picture 19">
            <a:extLst>
              <a:ext uri="{FF2B5EF4-FFF2-40B4-BE49-F238E27FC236}">
                <a16:creationId xmlns:a16="http://schemas.microsoft.com/office/drawing/2014/main" id="{DB477DA6-F5E0-0AAD-152A-DCF584E4F5ED}"/>
              </a:ext>
            </a:extLst>
          </p:cNvPr>
          <p:cNvPicPr>
            <a:picLocks noChangeAspect="1"/>
          </p:cNvPicPr>
          <p:nvPr/>
        </p:nvPicPr>
        <p:blipFill rotWithShape="1">
          <a:blip r:embed="rId6">
            <a:clrChange>
              <a:clrFrom>
                <a:srgbClr val="FFFFFF"/>
              </a:clrFrom>
              <a:clrTo>
                <a:srgbClr val="FFFFFF">
                  <a:alpha val="0"/>
                </a:srgbClr>
              </a:clrTo>
            </a:clrChange>
          </a:blip>
          <a:srcRect b="1666"/>
          <a:stretch/>
        </p:blipFill>
        <p:spPr>
          <a:xfrm>
            <a:off x="3220158" y="4225684"/>
            <a:ext cx="1344539" cy="1171392"/>
          </a:xfrm>
          <a:prstGeom prst="rect">
            <a:avLst/>
          </a:prstGeom>
        </p:spPr>
      </p:pic>
      <p:sp>
        <p:nvSpPr>
          <p:cNvPr id="22" name="TextBox 21">
            <a:extLst>
              <a:ext uri="{FF2B5EF4-FFF2-40B4-BE49-F238E27FC236}">
                <a16:creationId xmlns:a16="http://schemas.microsoft.com/office/drawing/2014/main" id="{44C3057C-3498-0E9F-D517-10B74FE3FED2}"/>
              </a:ext>
            </a:extLst>
          </p:cNvPr>
          <p:cNvSpPr txBox="1"/>
          <p:nvPr/>
        </p:nvSpPr>
        <p:spPr>
          <a:xfrm>
            <a:off x="4668477" y="3695065"/>
            <a:ext cx="2103055" cy="369332"/>
          </a:xfrm>
          <a:prstGeom prst="rect">
            <a:avLst/>
          </a:prstGeom>
          <a:noFill/>
        </p:spPr>
        <p:txBody>
          <a:bodyPr wrap="square" lIns="91440" tIns="45720" rIns="91440" bIns="45720" rtlCol="0" anchor="t">
            <a:spAutoFit/>
          </a:bodyPr>
          <a:lstStyle/>
          <a:p>
            <a:r>
              <a:rPr lang="en-US" b="1">
                <a:solidFill>
                  <a:schemeClr val="accent2"/>
                </a:solidFill>
                <a:latin typeface="Biome"/>
                <a:cs typeface="Biome"/>
              </a:rPr>
              <a:t>NARSIL</a:t>
            </a:r>
          </a:p>
        </p:txBody>
      </p:sp>
      <p:sp>
        <p:nvSpPr>
          <p:cNvPr id="26" name="TextBox 25">
            <a:extLst>
              <a:ext uri="{FF2B5EF4-FFF2-40B4-BE49-F238E27FC236}">
                <a16:creationId xmlns:a16="http://schemas.microsoft.com/office/drawing/2014/main" id="{C10BB3F5-6BB7-0064-1990-CD19950228A3}"/>
              </a:ext>
            </a:extLst>
          </p:cNvPr>
          <p:cNvSpPr txBox="1"/>
          <p:nvPr/>
        </p:nvSpPr>
        <p:spPr>
          <a:xfrm>
            <a:off x="5754793" y="2224800"/>
            <a:ext cx="1826073" cy="369332"/>
          </a:xfrm>
          <a:prstGeom prst="rect">
            <a:avLst/>
          </a:prstGeom>
          <a:noFill/>
        </p:spPr>
        <p:txBody>
          <a:bodyPr wrap="square" lIns="91440" tIns="45720" rIns="91440" bIns="45720" rtlCol="0" anchor="t">
            <a:spAutoFit/>
          </a:bodyPr>
          <a:lstStyle/>
          <a:p>
            <a:r>
              <a:rPr lang="en-US" b="1">
                <a:solidFill>
                  <a:schemeClr val="accent2"/>
                </a:solidFill>
                <a:latin typeface="Biome"/>
                <a:cs typeface="Biome"/>
              </a:rPr>
              <a:t>HAMMIR-DD</a:t>
            </a:r>
          </a:p>
        </p:txBody>
      </p:sp>
      <p:pic>
        <p:nvPicPr>
          <p:cNvPr id="28" name="Picture 27">
            <a:extLst>
              <a:ext uri="{FF2B5EF4-FFF2-40B4-BE49-F238E27FC236}">
                <a16:creationId xmlns:a16="http://schemas.microsoft.com/office/drawing/2014/main" id="{57D4E8F5-BA08-E960-D692-4890E78A26A7}"/>
              </a:ext>
            </a:extLst>
          </p:cNvPr>
          <p:cNvPicPr>
            <a:picLocks noChangeAspect="1"/>
          </p:cNvPicPr>
          <p:nvPr/>
        </p:nvPicPr>
        <p:blipFill>
          <a:blip r:embed="rId5">
            <a:alphaModFix/>
          </a:blip>
          <a:stretch>
            <a:fillRect/>
          </a:stretch>
        </p:blipFill>
        <p:spPr>
          <a:xfrm rot="240000" flipH="1">
            <a:off x="6840670" y="2766677"/>
            <a:ext cx="2439245" cy="1359364"/>
          </a:xfrm>
          <a:prstGeom prst="rect">
            <a:avLst/>
          </a:prstGeom>
        </p:spPr>
      </p:pic>
      <p:pic>
        <p:nvPicPr>
          <p:cNvPr id="34" name="Picture 33">
            <a:extLst>
              <a:ext uri="{FF2B5EF4-FFF2-40B4-BE49-F238E27FC236}">
                <a16:creationId xmlns:a16="http://schemas.microsoft.com/office/drawing/2014/main" id="{F10A20AF-0C79-68A2-7627-003D098BC57C}"/>
              </a:ext>
            </a:extLst>
          </p:cNvPr>
          <p:cNvPicPr>
            <a:picLocks noChangeAspect="1"/>
          </p:cNvPicPr>
          <p:nvPr/>
        </p:nvPicPr>
        <p:blipFill>
          <a:blip r:embed="rId7"/>
          <a:stretch>
            <a:fillRect/>
          </a:stretch>
        </p:blipFill>
        <p:spPr>
          <a:xfrm>
            <a:off x="4665817" y="3860322"/>
            <a:ext cx="1799606" cy="1137670"/>
          </a:xfrm>
          <a:prstGeom prst="rect">
            <a:avLst/>
          </a:prstGeom>
        </p:spPr>
      </p:pic>
      <p:sp>
        <p:nvSpPr>
          <p:cNvPr id="36" name="Footer Placeholder 2">
            <a:extLst>
              <a:ext uri="{FF2B5EF4-FFF2-40B4-BE49-F238E27FC236}">
                <a16:creationId xmlns:a16="http://schemas.microsoft.com/office/drawing/2014/main" id="{1A182E37-300F-59EF-F1C5-F64F855EFED4}"/>
              </a:ext>
            </a:extLst>
          </p:cNvPr>
          <p:cNvSpPr txBox="1">
            <a:spLocks/>
          </p:cNvSpPr>
          <p:nvPr/>
        </p:nvSpPr>
        <p:spPr>
          <a:xfrm>
            <a:off x="221848" y="6356350"/>
            <a:ext cx="31326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Presenter: Anthony Cooper</a:t>
            </a:r>
          </a:p>
        </p:txBody>
      </p:sp>
      <p:sp>
        <p:nvSpPr>
          <p:cNvPr id="15" name="TextBox 14">
            <a:extLst>
              <a:ext uri="{FF2B5EF4-FFF2-40B4-BE49-F238E27FC236}">
                <a16:creationId xmlns:a16="http://schemas.microsoft.com/office/drawing/2014/main" id="{360308B9-FF9B-FD43-CA1D-A19968A1B0E5}"/>
              </a:ext>
            </a:extLst>
          </p:cNvPr>
          <p:cNvSpPr txBox="1"/>
          <p:nvPr/>
        </p:nvSpPr>
        <p:spPr>
          <a:xfrm rot="771039">
            <a:off x="5276647" y="4024312"/>
            <a:ext cx="917239" cy="307777"/>
          </a:xfrm>
          <a:prstGeom prst="rect">
            <a:avLst/>
          </a:prstGeom>
          <a:noFill/>
          <a:ln>
            <a:noFill/>
          </a:ln>
        </p:spPr>
        <p:txBody>
          <a:bodyPr wrap="square" lIns="91440" tIns="45720" rIns="91440" bIns="45720" rtlCol="0" anchor="t">
            <a:spAutoFit/>
          </a:bodyPr>
          <a:lstStyle/>
          <a:p>
            <a:r>
              <a:rPr lang="en-US" sz="1400" b="1">
                <a:solidFill>
                  <a:schemeClr val="bg1"/>
                </a:solidFill>
              </a:rPr>
              <a:t>200 keV</a:t>
            </a:r>
          </a:p>
        </p:txBody>
      </p:sp>
      <p:sp>
        <p:nvSpPr>
          <p:cNvPr id="23" name="Circle: Hollow 22">
            <a:extLst>
              <a:ext uri="{FF2B5EF4-FFF2-40B4-BE49-F238E27FC236}">
                <a16:creationId xmlns:a16="http://schemas.microsoft.com/office/drawing/2014/main" id="{FA8CA71C-C253-6D7A-764F-E320A6037E74}"/>
              </a:ext>
            </a:extLst>
          </p:cNvPr>
          <p:cNvSpPr/>
          <p:nvPr/>
        </p:nvSpPr>
        <p:spPr>
          <a:xfrm>
            <a:off x="4616751" y="3576937"/>
            <a:ext cx="230288" cy="235868"/>
          </a:xfrm>
          <a:prstGeom prst="donut">
            <a:avLst/>
          </a:prstGeom>
          <a:solidFill>
            <a:srgbClr val="FBCD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1" name="Elbow Connector 8">
            <a:extLst>
              <a:ext uri="{FF2B5EF4-FFF2-40B4-BE49-F238E27FC236}">
                <a16:creationId xmlns:a16="http://schemas.microsoft.com/office/drawing/2014/main" id="{4C6F56FD-EBE4-F70B-E31A-2AA5254C16BD}"/>
              </a:ext>
            </a:extLst>
          </p:cNvPr>
          <p:cNvCxnSpPr>
            <a:cxnSpLocks/>
          </p:cNvCxnSpPr>
          <p:nvPr/>
        </p:nvCxnSpPr>
        <p:spPr>
          <a:xfrm flipV="1">
            <a:off x="3426185" y="3625576"/>
            <a:ext cx="2067829" cy="515185"/>
          </a:xfrm>
          <a:prstGeom prst="bentConnector3">
            <a:avLst>
              <a:gd name="adj1" fmla="val 56854"/>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899BA519-175B-434E-2E24-6E2779E0BF35}"/>
              </a:ext>
            </a:extLst>
          </p:cNvPr>
          <p:cNvSpPr/>
          <p:nvPr/>
        </p:nvSpPr>
        <p:spPr>
          <a:xfrm>
            <a:off x="2919048" y="5500004"/>
            <a:ext cx="6353903" cy="36001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434C58A-839F-E571-3DE6-C4AA2C6DD11F}"/>
              </a:ext>
            </a:extLst>
          </p:cNvPr>
          <p:cNvSpPr/>
          <p:nvPr/>
        </p:nvSpPr>
        <p:spPr>
          <a:xfrm rot="180000">
            <a:off x="5814973" y="2855749"/>
            <a:ext cx="604597" cy="398209"/>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14A5B7D2-CBF7-0900-80E0-EF4B633E47B9}"/>
              </a:ext>
            </a:extLst>
          </p:cNvPr>
          <p:cNvCxnSpPr/>
          <p:nvPr/>
        </p:nvCxnSpPr>
        <p:spPr>
          <a:xfrm flipV="1">
            <a:off x="5712624" y="2849026"/>
            <a:ext cx="783736" cy="358479"/>
          </a:xfrm>
          <a:prstGeom prst="straightConnector1">
            <a:avLst/>
          </a:prstGeom>
          <a:ln w="28575"/>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A0FA6A65-0664-7906-D9BA-6268B318F536}"/>
              </a:ext>
            </a:extLst>
          </p:cNvPr>
          <p:cNvSpPr txBox="1"/>
          <p:nvPr/>
        </p:nvSpPr>
        <p:spPr>
          <a:xfrm>
            <a:off x="6932270" y="3910508"/>
            <a:ext cx="2172192" cy="307777"/>
          </a:xfrm>
          <a:prstGeom prst="rect">
            <a:avLst/>
          </a:prstGeom>
          <a:noFill/>
          <a:ln>
            <a:noFill/>
          </a:ln>
        </p:spPr>
        <p:txBody>
          <a:bodyPr wrap="square" lIns="91440" tIns="45720" rIns="91440" bIns="45720" rtlCol="0" anchor="t">
            <a:spAutoFit/>
          </a:bodyPr>
          <a:lstStyle/>
          <a:p>
            <a:r>
              <a:rPr lang="en-US" sz="1400" b="1">
                <a:solidFill>
                  <a:schemeClr val="bg1"/>
                </a:solidFill>
              </a:rPr>
              <a:t>Deuterium-Deuterium</a:t>
            </a:r>
          </a:p>
        </p:txBody>
      </p:sp>
      <p:sp>
        <p:nvSpPr>
          <p:cNvPr id="17" name="TextBox 16">
            <a:extLst>
              <a:ext uri="{FF2B5EF4-FFF2-40B4-BE49-F238E27FC236}">
                <a16:creationId xmlns:a16="http://schemas.microsoft.com/office/drawing/2014/main" id="{47C4FD31-E10A-940B-231B-BFEB601AACC2}"/>
              </a:ext>
            </a:extLst>
          </p:cNvPr>
          <p:cNvSpPr txBox="1"/>
          <p:nvPr/>
        </p:nvSpPr>
        <p:spPr>
          <a:xfrm>
            <a:off x="9145465" y="3367510"/>
            <a:ext cx="2172192" cy="307777"/>
          </a:xfrm>
          <a:prstGeom prst="rect">
            <a:avLst/>
          </a:prstGeom>
          <a:noFill/>
          <a:ln>
            <a:noFill/>
          </a:ln>
        </p:spPr>
        <p:txBody>
          <a:bodyPr wrap="square" lIns="91440" tIns="45720" rIns="91440" bIns="45720" rtlCol="0" anchor="t">
            <a:spAutoFit/>
          </a:bodyPr>
          <a:lstStyle/>
          <a:p>
            <a:r>
              <a:rPr lang="en-US" sz="1400" b="1">
                <a:solidFill>
                  <a:schemeClr val="bg1"/>
                </a:solidFill>
              </a:rPr>
              <a:t>Deuterium-Tritium</a:t>
            </a:r>
          </a:p>
        </p:txBody>
      </p:sp>
      <p:sp>
        <p:nvSpPr>
          <p:cNvPr id="14" name="TextBox 13">
            <a:extLst>
              <a:ext uri="{FF2B5EF4-FFF2-40B4-BE49-F238E27FC236}">
                <a16:creationId xmlns:a16="http://schemas.microsoft.com/office/drawing/2014/main" id="{DDF42650-CDAF-DDBA-9A48-9D2EB5D850FF}"/>
              </a:ext>
            </a:extLst>
          </p:cNvPr>
          <p:cNvSpPr txBox="1"/>
          <p:nvPr/>
        </p:nvSpPr>
        <p:spPr>
          <a:xfrm rot="2280000">
            <a:off x="3921177" y="4529738"/>
            <a:ext cx="917239" cy="307777"/>
          </a:xfrm>
          <a:prstGeom prst="rect">
            <a:avLst/>
          </a:prstGeom>
          <a:noFill/>
          <a:ln>
            <a:noFill/>
          </a:ln>
        </p:spPr>
        <p:txBody>
          <a:bodyPr wrap="square" lIns="91440" tIns="45720" rIns="91440" bIns="45720" rtlCol="0" anchor="t">
            <a:spAutoFit/>
          </a:bodyPr>
          <a:lstStyle/>
          <a:p>
            <a:r>
              <a:rPr lang="en-US" sz="1400" b="1">
                <a:solidFill>
                  <a:schemeClr val="bg1"/>
                </a:solidFill>
              </a:rPr>
              <a:t>25 keV</a:t>
            </a:r>
          </a:p>
        </p:txBody>
      </p:sp>
    </p:spTree>
    <p:extLst>
      <p:ext uri="{BB962C8B-B14F-4D97-AF65-F5344CB8AC3E}">
        <p14:creationId xmlns:p14="http://schemas.microsoft.com/office/powerpoint/2010/main" val="3932559019"/>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E03BC0D1-9BD0-B0EE-8097-1A13E1849ED1}"/>
            </a:ext>
          </a:extLst>
        </p:cNvPr>
        <p:cNvGrpSpPr/>
        <p:nvPr/>
      </p:nvGrpSpPr>
      <p:grpSpPr>
        <a:xfrm>
          <a:off x="0" y="0"/>
          <a:ext cx="0" cy="0"/>
          <a:chOff x="0" y="0"/>
          <a:chExt cx="0" cy="0"/>
        </a:xfrm>
      </p:grpSpPr>
      <p:sp>
        <p:nvSpPr>
          <p:cNvPr id="163" name="Bent Arrow 162">
            <a:extLst>
              <a:ext uri="{FF2B5EF4-FFF2-40B4-BE49-F238E27FC236}">
                <a16:creationId xmlns:a16="http://schemas.microsoft.com/office/drawing/2014/main" id="{52A13018-B26F-5BB4-E185-993E0722B1B7}"/>
              </a:ext>
            </a:extLst>
          </p:cNvPr>
          <p:cNvSpPr/>
          <p:nvPr/>
        </p:nvSpPr>
        <p:spPr>
          <a:xfrm rot="5400000" flipH="1">
            <a:off x="8962041" y="2751739"/>
            <a:ext cx="1575167" cy="2446349"/>
          </a:xfrm>
          <a:prstGeom prst="bentArrow">
            <a:avLst>
              <a:gd name="adj1" fmla="val 11944"/>
              <a:gd name="adj2" fmla="val 10130"/>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6" name="Bent Arrow 165">
            <a:extLst>
              <a:ext uri="{FF2B5EF4-FFF2-40B4-BE49-F238E27FC236}">
                <a16:creationId xmlns:a16="http://schemas.microsoft.com/office/drawing/2014/main" id="{BFB06506-0C95-EA76-E07D-E2075AFB0C25}"/>
              </a:ext>
            </a:extLst>
          </p:cNvPr>
          <p:cNvSpPr/>
          <p:nvPr/>
        </p:nvSpPr>
        <p:spPr>
          <a:xfrm>
            <a:off x="2006395" y="3848891"/>
            <a:ext cx="2044123" cy="1110648"/>
          </a:xfrm>
          <a:prstGeom prst="bentArrow">
            <a:avLst>
              <a:gd name="adj1" fmla="val 7492"/>
              <a:gd name="adj2" fmla="val 7967"/>
              <a:gd name="adj3" fmla="val 10907"/>
              <a:gd name="adj4" fmla="val 66262"/>
            </a:avLst>
          </a:prstGeom>
          <a:ln>
            <a:solidFill>
              <a:srgbClr val="686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4" name="Bent Arrow 163">
            <a:extLst>
              <a:ext uri="{FF2B5EF4-FFF2-40B4-BE49-F238E27FC236}">
                <a16:creationId xmlns:a16="http://schemas.microsoft.com/office/drawing/2014/main" id="{11960B04-7CA0-BB63-A2BD-D7FA41785042}"/>
              </a:ext>
            </a:extLst>
          </p:cNvPr>
          <p:cNvSpPr/>
          <p:nvPr/>
        </p:nvSpPr>
        <p:spPr>
          <a:xfrm rot="5400000" flipH="1">
            <a:off x="8269510" y="3632345"/>
            <a:ext cx="1864437" cy="3520972"/>
          </a:xfrm>
          <a:prstGeom prst="bentArrow">
            <a:avLst>
              <a:gd name="adj1" fmla="val 10029"/>
              <a:gd name="adj2" fmla="val 8761"/>
              <a:gd name="adj3" fmla="val 10133"/>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pic>
        <p:nvPicPr>
          <p:cNvPr id="124" name="Picture 123">
            <a:extLst>
              <a:ext uri="{FF2B5EF4-FFF2-40B4-BE49-F238E27FC236}">
                <a16:creationId xmlns:a16="http://schemas.microsoft.com/office/drawing/2014/main" id="{F6BE6530-ECCB-4510-43C2-79D8B1B266EE}"/>
              </a:ext>
            </a:extLst>
          </p:cNvPr>
          <p:cNvPicPr>
            <a:picLocks noChangeAspect="1"/>
          </p:cNvPicPr>
          <p:nvPr/>
        </p:nvPicPr>
        <p:blipFill>
          <a:blip r:embed="rId3"/>
          <a:stretch>
            <a:fillRect/>
          </a:stretch>
        </p:blipFill>
        <p:spPr>
          <a:xfrm>
            <a:off x="744258" y="4959540"/>
            <a:ext cx="3761641" cy="1368471"/>
          </a:xfrm>
          <a:prstGeom prst="rect">
            <a:avLst/>
          </a:prstGeom>
        </p:spPr>
      </p:pic>
      <p:pic>
        <p:nvPicPr>
          <p:cNvPr id="131" name="Picture 130">
            <a:extLst>
              <a:ext uri="{FF2B5EF4-FFF2-40B4-BE49-F238E27FC236}">
                <a16:creationId xmlns:a16="http://schemas.microsoft.com/office/drawing/2014/main" id="{C5806CFB-07B0-064B-DBBE-FA629D0895F8}"/>
              </a:ext>
            </a:extLst>
          </p:cNvPr>
          <p:cNvPicPr>
            <a:picLocks noChangeAspect="1"/>
          </p:cNvPicPr>
          <p:nvPr/>
        </p:nvPicPr>
        <p:blipFill>
          <a:blip r:embed="rId4"/>
          <a:stretch>
            <a:fillRect/>
          </a:stretch>
        </p:blipFill>
        <p:spPr>
          <a:xfrm>
            <a:off x="4148769" y="3288214"/>
            <a:ext cx="4377684" cy="1601781"/>
          </a:xfrm>
          <a:prstGeom prst="rect">
            <a:avLst/>
          </a:prstGeom>
        </p:spPr>
      </p:pic>
      <p:pic>
        <p:nvPicPr>
          <p:cNvPr id="133" name="Picture 132">
            <a:extLst>
              <a:ext uri="{FF2B5EF4-FFF2-40B4-BE49-F238E27FC236}">
                <a16:creationId xmlns:a16="http://schemas.microsoft.com/office/drawing/2014/main" id="{B854ECB4-CB75-D124-9EF0-8033CDD4C38E}"/>
              </a:ext>
            </a:extLst>
          </p:cNvPr>
          <p:cNvPicPr>
            <a:picLocks noChangeAspect="1"/>
          </p:cNvPicPr>
          <p:nvPr/>
        </p:nvPicPr>
        <p:blipFill>
          <a:blip r:embed="rId5"/>
          <a:stretch>
            <a:fillRect/>
          </a:stretch>
        </p:blipFill>
        <p:spPr>
          <a:xfrm>
            <a:off x="5607745" y="873086"/>
            <a:ext cx="6358665" cy="2314245"/>
          </a:xfrm>
          <a:prstGeom prst="rect">
            <a:avLst/>
          </a:prstGeom>
        </p:spPr>
      </p:pic>
      <p:sp>
        <p:nvSpPr>
          <p:cNvPr id="156" name="Bent Arrow 155">
            <a:extLst>
              <a:ext uri="{FF2B5EF4-FFF2-40B4-BE49-F238E27FC236}">
                <a16:creationId xmlns:a16="http://schemas.microsoft.com/office/drawing/2014/main" id="{B299901F-A7FF-8F6A-BF0D-7952BF7206F2}"/>
              </a:ext>
            </a:extLst>
          </p:cNvPr>
          <p:cNvSpPr/>
          <p:nvPr/>
        </p:nvSpPr>
        <p:spPr>
          <a:xfrm rot="5400000" flipH="1">
            <a:off x="7329917" y="5143276"/>
            <a:ext cx="1293364" cy="1079896"/>
          </a:xfrm>
          <a:prstGeom prst="bentArrow">
            <a:avLst>
              <a:gd name="adj1" fmla="val 16651"/>
              <a:gd name="adj2" fmla="val 12483"/>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57" name="Up Arrow 156">
            <a:extLst>
              <a:ext uri="{FF2B5EF4-FFF2-40B4-BE49-F238E27FC236}">
                <a16:creationId xmlns:a16="http://schemas.microsoft.com/office/drawing/2014/main" id="{E03249CD-F35B-86C4-F574-2165F9767417}"/>
              </a:ext>
            </a:extLst>
          </p:cNvPr>
          <p:cNvSpPr/>
          <p:nvPr/>
        </p:nvSpPr>
        <p:spPr>
          <a:xfrm rot="5400000">
            <a:off x="4998072" y="5536397"/>
            <a:ext cx="282287" cy="1300943"/>
          </a:xfrm>
          <a:prstGeom prst="upArrow">
            <a:avLst>
              <a:gd name="adj1" fmla="val 62293"/>
              <a:gd name="adj2" fmla="val 58998"/>
            </a:avLst>
          </a:prstGeom>
          <a:solidFill>
            <a:srgbClr val="5936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8" name="Group 157">
            <a:extLst>
              <a:ext uri="{FF2B5EF4-FFF2-40B4-BE49-F238E27FC236}">
                <a16:creationId xmlns:a16="http://schemas.microsoft.com/office/drawing/2014/main" id="{9FB661D5-4615-1DE5-8787-6B79F98353A5}"/>
              </a:ext>
            </a:extLst>
          </p:cNvPr>
          <p:cNvGrpSpPr/>
          <p:nvPr/>
        </p:nvGrpSpPr>
        <p:grpSpPr>
          <a:xfrm>
            <a:off x="5611240" y="5124191"/>
            <a:ext cx="1930020" cy="1601781"/>
            <a:chOff x="450811" y="4208126"/>
            <a:chExt cx="3094891" cy="2223045"/>
          </a:xfrm>
        </p:grpSpPr>
        <p:sp>
          <p:nvSpPr>
            <p:cNvPr id="159" name="TextBox 158">
              <a:extLst>
                <a:ext uri="{FF2B5EF4-FFF2-40B4-BE49-F238E27FC236}">
                  <a16:creationId xmlns:a16="http://schemas.microsoft.com/office/drawing/2014/main" id="{1D3C4666-AC8F-13E0-59A7-FD527928D056}"/>
                </a:ext>
              </a:extLst>
            </p:cNvPr>
            <p:cNvSpPr txBox="1"/>
            <p:nvPr/>
          </p:nvSpPr>
          <p:spPr>
            <a:xfrm>
              <a:off x="932932" y="4208126"/>
              <a:ext cx="2470765" cy="811585"/>
            </a:xfrm>
            <a:prstGeom prst="rect">
              <a:avLst/>
            </a:prstGeom>
            <a:noFill/>
          </p:spPr>
          <p:txBody>
            <a:bodyPr wrap="none" rtlCol="0">
              <a:spAutoFit/>
            </a:bodyPr>
            <a:lstStyle/>
            <a:p>
              <a:r>
                <a:rPr lang="en-US" sz="3200" b="1" i="1">
                  <a:solidFill>
                    <a:schemeClr val="bg1"/>
                  </a:solidFill>
                  <a:latin typeface="Aptos SemiBold" panose="020B0004020202020204" pitchFamily="34" charset="0"/>
                </a:rPr>
                <a:t>NARSIL</a:t>
              </a:r>
            </a:p>
          </p:txBody>
        </p:sp>
        <p:pic>
          <p:nvPicPr>
            <p:cNvPr id="160" name="Picture 159">
              <a:extLst>
                <a:ext uri="{FF2B5EF4-FFF2-40B4-BE49-F238E27FC236}">
                  <a16:creationId xmlns:a16="http://schemas.microsoft.com/office/drawing/2014/main" id="{CECDE937-E13F-FFA0-6520-5526272D0E55}"/>
                </a:ext>
              </a:extLst>
            </p:cNvPr>
            <p:cNvPicPr>
              <a:picLocks noChangeAspect="1"/>
            </p:cNvPicPr>
            <p:nvPr/>
          </p:nvPicPr>
          <p:blipFill>
            <a:blip r:embed="rId6"/>
            <a:stretch>
              <a:fillRect/>
            </a:stretch>
          </p:blipFill>
          <p:spPr>
            <a:xfrm>
              <a:off x="450811" y="4723702"/>
              <a:ext cx="3094891" cy="1707469"/>
            </a:xfrm>
            <a:prstGeom prst="rect">
              <a:avLst/>
            </a:prstGeom>
          </p:spPr>
        </p:pic>
        <p:sp>
          <p:nvSpPr>
            <p:cNvPr id="161" name="TextBox 160">
              <a:extLst>
                <a:ext uri="{FF2B5EF4-FFF2-40B4-BE49-F238E27FC236}">
                  <a16:creationId xmlns:a16="http://schemas.microsoft.com/office/drawing/2014/main" id="{7699F662-26EC-6429-A00E-ACCF06ABA05C}"/>
                </a:ext>
              </a:extLst>
            </p:cNvPr>
            <p:cNvSpPr txBox="1"/>
            <p:nvPr/>
          </p:nvSpPr>
          <p:spPr>
            <a:xfrm>
              <a:off x="932934" y="4826515"/>
              <a:ext cx="1730462" cy="299006"/>
            </a:xfrm>
            <a:prstGeom prst="rect">
              <a:avLst/>
            </a:prstGeom>
            <a:noFill/>
          </p:spPr>
          <p:txBody>
            <a:bodyPr wrap="none" rtlCol="0">
              <a:spAutoFit/>
            </a:bodyPr>
            <a:lstStyle/>
            <a:p>
              <a:r>
                <a:rPr lang="en-US" sz="800">
                  <a:solidFill>
                    <a:srgbClr val="C00000"/>
                  </a:solidFill>
                </a:rPr>
                <a:t>N-NBI Test Stand</a:t>
              </a:r>
            </a:p>
          </p:txBody>
        </p:sp>
      </p:grpSp>
      <p:sp>
        <p:nvSpPr>
          <p:cNvPr id="155" name="Bent Arrow 154">
            <a:extLst>
              <a:ext uri="{FF2B5EF4-FFF2-40B4-BE49-F238E27FC236}">
                <a16:creationId xmlns:a16="http://schemas.microsoft.com/office/drawing/2014/main" id="{9CFE75EC-0F59-0932-2B57-1277ECA7E06B}"/>
              </a:ext>
            </a:extLst>
          </p:cNvPr>
          <p:cNvSpPr/>
          <p:nvPr/>
        </p:nvSpPr>
        <p:spPr>
          <a:xfrm>
            <a:off x="4255636" y="1542628"/>
            <a:ext cx="1351343" cy="1733407"/>
          </a:xfrm>
          <a:prstGeom prst="bentArrow">
            <a:avLst>
              <a:gd name="adj1" fmla="val 29887"/>
              <a:gd name="adj2" fmla="val 31447"/>
              <a:gd name="adj3" fmla="val 25000"/>
              <a:gd name="adj4" fmla="val 59210"/>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5" name="Bent Arrow 164">
            <a:extLst>
              <a:ext uri="{FF2B5EF4-FFF2-40B4-BE49-F238E27FC236}">
                <a16:creationId xmlns:a16="http://schemas.microsoft.com/office/drawing/2014/main" id="{5554EED9-B89A-2F5C-BBC6-E2FC05D34E6B}"/>
              </a:ext>
            </a:extLst>
          </p:cNvPr>
          <p:cNvSpPr/>
          <p:nvPr/>
        </p:nvSpPr>
        <p:spPr>
          <a:xfrm>
            <a:off x="2006395" y="1659289"/>
            <a:ext cx="2494562" cy="3304537"/>
          </a:xfrm>
          <a:prstGeom prst="bentArrow">
            <a:avLst>
              <a:gd name="adj1" fmla="val 14560"/>
              <a:gd name="adj2" fmla="val 11243"/>
              <a:gd name="adj3" fmla="val 9275"/>
              <a:gd name="adj4" fmla="val 62263"/>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grpSp>
        <p:nvGrpSpPr>
          <p:cNvPr id="169" name="Group 168">
            <a:extLst>
              <a:ext uri="{FF2B5EF4-FFF2-40B4-BE49-F238E27FC236}">
                <a16:creationId xmlns:a16="http://schemas.microsoft.com/office/drawing/2014/main" id="{9DD94AB6-EA93-506B-76F6-760DAD0EDEA2}"/>
              </a:ext>
            </a:extLst>
          </p:cNvPr>
          <p:cNvGrpSpPr/>
          <p:nvPr/>
        </p:nvGrpSpPr>
        <p:grpSpPr>
          <a:xfrm>
            <a:off x="4495931" y="6325051"/>
            <a:ext cx="1287525" cy="461665"/>
            <a:chOff x="684443" y="3993057"/>
            <a:chExt cx="2267966" cy="726521"/>
          </a:xfrm>
        </p:grpSpPr>
        <p:sp>
          <p:nvSpPr>
            <p:cNvPr id="170" name="Pentagon 169">
              <a:extLst>
                <a:ext uri="{FF2B5EF4-FFF2-40B4-BE49-F238E27FC236}">
                  <a16:creationId xmlns:a16="http://schemas.microsoft.com/office/drawing/2014/main" id="{651F70F7-3DE4-05AA-ABDF-B93BAE2A0CF3}"/>
                </a:ext>
              </a:extLst>
            </p:cNvPr>
            <p:cNvSpPr/>
            <p:nvPr/>
          </p:nvSpPr>
          <p:spPr>
            <a:xfrm>
              <a:off x="698489" y="4003681"/>
              <a:ext cx="2253918" cy="652416"/>
            </a:xfrm>
            <a:prstGeom prst="homePlate">
              <a:avLst/>
            </a:prstGeom>
            <a:solidFill>
              <a:srgbClr val="5935A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Biome"/>
                <a:ea typeface="+mn-ea"/>
                <a:cs typeface="+mn-cs"/>
              </a:endParaRPr>
            </a:p>
          </p:txBody>
        </p:sp>
        <p:sp>
          <p:nvSpPr>
            <p:cNvPr id="171" name="TextBox 170">
              <a:extLst>
                <a:ext uri="{FF2B5EF4-FFF2-40B4-BE49-F238E27FC236}">
                  <a16:creationId xmlns:a16="http://schemas.microsoft.com/office/drawing/2014/main" id="{BDC2C002-61D4-7678-8873-DC5B9EE21DA5}"/>
                </a:ext>
              </a:extLst>
            </p:cNvPr>
            <p:cNvSpPr txBox="1"/>
            <p:nvPr/>
          </p:nvSpPr>
          <p:spPr>
            <a:xfrm>
              <a:off x="684443" y="3993057"/>
              <a:ext cx="2267966" cy="7265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System Track</a:t>
              </a:r>
            </a:p>
            <a:p>
              <a:pPr lvl="0">
                <a:defRPr/>
              </a:pPr>
              <a:r>
                <a:rPr lang="en-US" sz="1200" i="1">
                  <a:solidFill>
                    <a:srgbClr val="FFFFFF"/>
                  </a:solidFill>
                </a:rPr>
                <a:t>(Validate</a:t>
              </a:r>
              <a:r>
                <a:rPr kumimoji="0" lang="en-US" sz="1200" b="0" i="1" u="none" strike="noStrike" kern="1200" cap="none" spc="0" normalizeH="0" baseline="0" noProof="0">
                  <a:ln>
                    <a:noFill/>
                  </a:ln>
                  <a:solidFill>
                    <a:srgbClr val="FFFFFF"/>
                  </a:solidFill>
                  <a:effectLst/>
                  <a:uLnTx/>
                  <a:uFillTx/>
                  <a:latin typeface="Biome"/>
                  <a:ea typeface="+mn-ea"/>
                  <a:cs typeface="+mn-cs"/>
                </a:rPr>
                <a:t>)</a:t>
              </a:r>
            </a:p>
          </p:txBody>
        </p:sp>
      </p:grpSp>
      <p:grpSp>
        <p:nvGrpSpPr>
          <p:cNvPr id="175" name="Group 174">
            <a:extLst>
              <a:ext uri="{FF2B5EF4-FFF2-40B4-BE49-F238E27FC236}">
                <a16:creationId xmlns:a16="http://schemas.microsoft.com/office/drawing/2014/main" id="{EF5A0835-02C4-709B-7193-BB4E46E5F099}"/>
              </a:ext>
            </a:extLst>
          </p:cNvPr>
          <p:cNvGrpSpPr/>
          <p:nvPr/>
        </p:nvGrpSpPr>
        <p:grpSpPr>
          <a:xfrm rot="16200000">
            <a:off x="817951" y="3756267"/>
            <a:ext cx="1881593" cy="484142"/>
            <a:chOff x="551841" y="3673817"/>
            <a:chExt cx="1881593" cy="484142"/>
          </a:xfrm>
        </p:grpSpPr>
        <p:sp>
          <p:nvSpPr>
            <p:cNvPr id="173" name="Pentagon 172">
              <a:extLst>
                <a:ext uri="{FF2B5EF4-FFF2-40B4-BE49-F238E27FC236}">
                  <a16:creationId xmlns:a16="http://schemas.microsoft.com/office/drawing/2014/main" id="{C26742A7-E3FF-6AA8-3F8B-9DA75CFB5E18}"/>
                </a:ext>
              </a:extLst>
            </p:cNvPr>
            <p:cNvSpPr/>
            <p:nvPr/>
          </p:nvSpPr>
          <p:spPr>
            <a:xfrm>
              <a:off x="556799" y="3673817"/>
              <a:ext cx="1876635" cy="44329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Biome"/>
                <a:ea typeface="+mn-ea"/>
                <a:cs typeface="+mn-cs"/>
              </a:endParaRPr>
            </a:p>
          </p:txBody>
        </p:sp>
        <p:sp>
          <p:nvSpPr>
            <p:cNvPr id="174" name="TextBox 173">
              <a:extLst>
                <a:ext uri="{FF2B5EF4-FFF2-40B4-BE49-F238E27FC236}">
                  <a16:creationId xmlns:a16="http://schemas.microsoft.com/office/drawing/2014/main" id="{8CEC1CEC-4828-252E-1A63-E7CE083517FD}"/>
                </a:ext>
              </a:extLst>
            </p:cNvPr>
            <p:cNvSpPr txBox="1"/>
            <p:nvPr/>
          </p:nvSpPr>
          <p:spPr>
            <a:xfrm>
              <a:off x="551841" y="3696294"/>
              <a:ext cx="16064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Capability Track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(Learn &amp; Develop)</a:t>
              </a:r>
            </a:p>
          </p:txBody>
        </p:sp>
      </p:grpSp>
      <p:pic>
        <p:nvPicPr>
          <p:cNvPr id="183" name="Picture 182" descr="Checkmark icon check mark isolated Royalty Free Vector Image">
            <a:extLst>
              <a:ext uri="{FF2B5EF4-FFF2-40B4-BE49-F238E27FC236}">
                <a16:creationId xmlns:a16="http://schemas.microsoft.com/office/drawing/2014/main" id="{3B4BF0CA-13AA-80CD-E655-FD3D2F7336C9}"/>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68186" y="4272217"/>
            <a:ext cx="233970" cy="205136"/>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184" descr="Checkmark icon check mark isolated Royalty Free Vector Image">
            <a:extLst>
              <a:ext uri="{FF2B5EF4-FFF2-40B4-BE49-F238E27FC236}">
                <a16:creationId xmlns:a16="http://schemas.microsoft.com/office/drawing/2014/main" id="{D86FB69E-87B2-EAFE-94D7-FCC13A9802FB}"/>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80989" y="4481019"/>
            <a:ext cx="233970" cy="205136"/>
          </a:xfrm>
          <a:prstGeom prst="rect">
            <a:avLst/>
          </a:prstGeom>
          <a:noFill/>
          <a:extLst>
            <a:ext uri="{909E8E84-426E-40DD-AFC4-6F175D3DCCD1}">
              <a14:hiddenFill xmlns:a14="http://schemas.microsoft.com/office/drawing/2010/main">
                <a:solidFill>
                  <a:srgbClr val="FFFFFF"/>
                </a:solidFill>
              </a14:hiddenFill>
            </a:ext>
          </a:extLst>
        </p:spPr>
      </p:pic>
      <p:pic>
        <p:nvPicPr>
          <p:cNvPr id="186" name="Picture 185" descr="Checkmark icon check mark isolated Royalty Free Vector Image">
            <a:extLst>
              <a:ext uri="{FF2B5EF4-FFF2-40B4-BE49-F238E27FC236}">
                <a16:creationId xmlns:a16="http://schemas.microsoft.com/office/drawing/2014/main" id="{421D68C9-B429-914C-B597-17C9258B4696}"/>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6" y="2026508"/>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187" descr="Checkmark icon check mark isolated Royalty Free Vector Image">
            <a:extLst>
              <a:ext uri="{FF2B5EF4-FFF2-40B4-BE49-F238E27FC236}">
                <a16:creationId xmlns:a16="http://schemas.microsoft.com/office/drawing/2014/main" id="{117C22AC-F12E-A42D-A913-E99BFEE2BC53}"/>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5" y="2353181"/>
            <a:ext cx="322083" cy="282390"/>
          </a:xfrm>
          <a:prstGeom prst="rect">
            <a:avLst/>
          </a:prstGeom>
          <a:noFill/>
          <a:extLst>
            <a:ext uri="{909E8E84-426E-40DD-AFC4-6F175D3DCCD1}">
              <a14:hiddenFill xmlns:a14="http://schemas.microsoft.com/office/drawing/2010/main">
                <a:solidFill>
                  <a:srgbClr val="FFFFFF"/>
                </a:solidFill>
              </a14:hiddenFill>
            </a:ext>
          </a:extLst>
        </p:spPr>
      </p:pic>
      <p:grpSp>
        <p:nvGrpSpPr>
          <p:cNvPr id="193" name="Group 192">
            <a:extLst>
              <a:ext uri="{FF2B5EF4-FFF2-40B4-BE49-F238E27FC236}">
                <a16:creationId xmlns:a16="http://schemas.microsoft.com/office/drawing/2014/main" id="{61ACC8FD-876B-FEBE-2184-F60C767E0F1C}"/>
              </a:ext>
            </a:extLst>
          </p:cNvPr>
          <p:cNvGrpSpPr/>
          <p:nvPr/>
        </p:nvGrpSpPr>
        <p:grpSpPr>
          <a:xfrm>
            <a:off x="11181233" y="1990737"/>
            <a:ext cx="828235" cy="1221851"/>
            <a:chOff x="11181233" y="1990737"/>
            <a:chExt cx="828235" cy="1221851"/>
          </a:xfrm>
        </p:grpSpPr>
        <p:pic>
          <p:nvPicPr>
            <p:cNvPr id="189" name="Picture 188">
              <a:extLst>
                <a:ext uri="{FF2B5EF4-FFF2-40B4-BE49-F238E27FC236}">
                  <a16:creationId xmlns:a16="http://schemas.microsoft.com/office/drawing/2014/main" id="{187CCE25-1124-09C3-304B-AF167CD1A8B2}"/>
                </a:ext>
              </a:extLst>
            </p:cNvPr>
            <p:cNvPicPr>
              <a:picLocks noChangeAspect="1"/>
            </p:cNvPicPr>
            <p:nvPr/>
          </p:nvPicPr>
          <p:blipFill>
            <a:blip r:embed="rId8"/>
            <a:stretch>
              <a:fillRect/>
            </a:stretch>
          </p:blipFill>
          <p:spPr>
            <a:xfrm>
              <a:off x="11181233" y="1990737"/>
              <a:ext cx="828235" cy="1221851"/>
            </a:xfrm>
            <a:prstGeom prst="rect">
              <a:avLst/>
            </a:prstGeom>
          </p:spPr>
        </p:pic>
        <p:sp>
          <p:nvSpPr>
            <p:cNvPr id="190" name="Rectangle 189">
              <a:extLst>
                <a:ext uri="{FF2B5EF4-FFF2-40B4-BE49-F238E27FC236}">
                  <a16:creationId xmlns:a16="http://schemas.microsoft.com/office/drawing/2014/main" id="{E9E50041-C88A-4A17-DF67-A745757A006C}"/>
                </a:ext>
              </a:extLst>
            </p:cNvPr>
            <p:cNvSpPr/>
            <p:nvPr/>
          </p:nvSpPr>
          <p:spPr>
            <a:xfrm>
              <a:off x="11500458" y="2222787"/>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50F88887-3439-7FFE-D240-B0D055D1DCF8}"/>
                </a:ext>
              </a:extLst>
            </p:cNvPr>
            <p:cNvSpPr/>
            <p:nvPr/>
          </p:nvSpPr>
          <p:spPr>
            <a:xfrm>
              <a:off x="11492218" y="2552298"/>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8322EA0A-E940-745C-6282-C890D9B92588}"/>
                </a:ext>
              </a:extLst>
            </p:cNvPr>
            <p:cNvSpPr/>
            <p:nvPr/>
          </p:nvSpPr>
          <p:spPr>
            <a:xfrm>
              <a:off x="11492220" y="2848863"/>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194" name="Picture 193" descr="Checkmark icon check mark isolated Royalty Free Vector Image">
            <a:extLst>
              <a:ext uri="{FF2B5EF4-FFF2-40B4-BE49-F238E27FC236}">
                <a16:creationId xmlns:a16="http://schemas.microsoft.com/office/drawing/2014/main" id="{B3ACCE27-DFB7-8EEC-AC9C-4C1C9C093DD9}"/>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3599" y="262906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194" descr="Checkmark icon check mark isolated Royalty Free Vector Image">
            <a:extLst>
              <a:ext uri="{FF2B5EF4-FFF2-40B4-BE49-F238E27FC236}">
                <a16:creationId xmlns:a16="http://schemas.microsoft.com/office/drawing/2014/main" id="{FF9D3B3D-F952-2C9E-D355-EE7D9152D36A}"/>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2" y="2022175"/>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195" descr="Checkmark icon check mark isolated Royalty Free Vector Image">
            <a:extLst>
              <a:ext uri="{FF2B5EF4-FFF2-40B4-BE49-F238E27FC236}">
                <a16:creationId xmlns:a16="http://schemas.microsoft.com/office/drawing/2014/main" id="{34BF0DF9-6662-1893-7266-D5FBE039B435}"/>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1" y="235079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196" descr="Checkmark icon check mark isolated Royalty Free Vector Image">
            <a:extLst>
              <a:ext uri="{FF2B5EF4-FFF2-40B4-BE49-F238E27FC236}">
                <a16:creationId xmlns:a16="http://schemas.microsoft.com/office/drawing/2014/main" id="{04050B18-9D5A-74CE-C5AC-8519A5F5B693}"/>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0" y="2629060"/>
            <a:ext cx="322083" cy="282390"/>
          </a:xfrm>
          <a:prstGeom prst="rect">
            <a:avLst/>
          </a:prstGeom>
          <a:noFill/>
          <a:extLst>
            <a:ext uri="{909E8E84-426E-40DD-AFC4-6F175D3DCCD1}">
              <a14:hiddenFill xmlns:a14="http://schemas.microsoft.com/office/drawing/2010/main">
                <a:solidFill>
                  <a:srgbClr val="FFFFFF"/>
                </a:solidFill>
              </a14:hiddenFill>
            </a:ext>
          </a:extLst>
        </p:spPr>
      </p:pic>
      <p:sp>
        <p:nvSpPr>
          <p:cNvPr id="199" name="TextBox 198">
            <a:extLst>
              <a:ext uri="{FF2B5EF4-FFF2-40B4-BE49-F238E27FC236}">
                <a16:creationId xmlns:a16="http://schemas.microsoft.com/office/drawing/2014/main" id="{A7F07C77-60E7-BE05-6C2D-B5B4B308D9BF}"/>
              </a:ext>
            </a:extLst>
          </p:cNvPr>
          <p:cNvSpPr txBox="1"/>
          <p:nvPr/>
        </p:nvSpPr>
        <p:spPr>
          <a:xfrm>
            <a:off x="1798940" y="2388230"/>
            <a:ext cx="2044123" cy="523220"/>
          </a:xfrm>
          <a:prstGeom prst="rect">
            <a:avLst/>
          </a:prstGeom>
          <a:solidFill>
            <a:schemeClr val="tx1"/>
          </a:solidFill>
        </p:spPr>
        <p:txBody>
          <a:bodyPr wrap="square" lIns="91440" tIns="45720" rIns="91440" bIns="45720" rtlCol="0" anchor="t">
            <a:spAutoFit/>
          </a:bodyPr>
          <a:lstStyle/>
          <a:p>
            <a:r>
              <a:rPr lang="en-US" sz="1400">
                <a:solidFill>
                  <a:schemeClr val="bg1"/>
                </a:solidFill>
              </a:rPr>
              <a:t>Advanced-neutralization</a:t>
            </a:r>
          </a:p>
        </p:txBody>
      </p:sp>
      <p:sp>
        <p:nvSpPr>
          <p:cNvPr id="200" name="TextBox 199">
            <a:extLst>
              <a:ext uri="{FF2B5EF4-FFF2-40B4-BE49-F238E27FC236}">
                <a16:creationId xmlns:a16="http://schemas.microsoft.com/office/drawing/2014/main" id="{B6FA34FF-3570-D6B8-71D3-354B7F34A713}"/>
              </a:ext>
            </a:extLst>
          </p:cNvPr>
          <p:cNvSpPr txBox="1"/>
          <p:nvPr/>
        </p:nvSpPr>
        <p:spPr>
          <a:xfrm>
            <a:off x="3820776" y="2813860"/>
            <a:ext cx="1419489" cy="307777"/>
          </a:xfrm>
          <a:prstGeom prst="rect">
            <a:avLst/>
          </a:prstGeom>
          <a:solidFill>
            <a:schemeClr val="tx1"/>
          </a:solidFill>
        </p:spPr>
        <p:txBody>
          <a:bodyPr wrap="square" rtlCol="0">
            <a:spAutoFit/>
          </a:bodyPr>
          <a:lstStyle/>
          <a:p>
            <a:r>
              <a:rPr lang="en-US" sz="1400">
                <a:solidFill>
                  <a:schemeClr val="bg1"/>
                </a:solidFill>
              </a:rPr>
              <a:t>CW operation</a:t>
            </a:r>
          </a:p>
        </p:txBody>
      </p:sp>
      <p:sp>
        <p:nvSpPr>
          <p:cNvPr id="201" name="TextBox 200">
            <a:extLst>
              <a:ext uri="{FF2B5EF4-FFF2-40B4-BE49-F238E27FC236}">
                <a16:creationId xmlns:a16="http://schemas.microsoft.com/office/drawing/2014/main" id="{075C171A-65F8-E651-70A4-9E3E927DC5B7}"/>
              </a:ext>
            </a:extLst>
          </p:cNvPr>
          <p:cNvSpPr txBox="1"/>
          <p:nvPr/>
        </p:nvSpPr>
        <p:spPr>
          <a:xfrm>
            <a:off x="2535245" y="4018610"/>
            <a:ext cx="1242513" cy="523220"/>
          </a:xfrm>
          <a:prstGeom prst="rect">
            <a:avLst/>
          </a:prstGeom>
          <a:solidFill>
            <a:schemeClr val="tx1"/>
          </a:solidFill>
        </p:spPr>
        <p:txBody>
          <a:bodyPr wrap="square" rtlCol="0">
            <a:spAutoFit/>
          </a:bodyPr>
          <a:lstStyle/>
          <a:p>
            <a:r>
              <a:rPr lang="en-US" sz="1400">
                <a:solidFill>
                  <a:schemeClr val="bg1"/>
                </a:solidFill>
              </a:rPr>
              <a:t>Beam Diagnostics</a:t>
            </a:r>
          </a:p>
        </p:txBody>
      </p:sp>
      <p:sp>
        <p:nvSpPr>
          <p:cNvPr id="202" name="TextBox 201">
            <a:extLst>
              <a:ext uri="{FF2B5EF4-FFF2-40B4-BE49-F238E27FC236}">
                <a16:creationId xmlns:a16="http://schemas.microsoft.com/office/drawing/2014/main" id="{DA5BA947-A287-7EB6-22DF-E84922F29319}"/>
              </a:ext>
            </a:extLst>
          </p:cNvPr>
          <p:cNvSpPr txBox="1"/>
          <p:nvPr/>
        </p:nvSpPr>
        <p:spPr>
          <a:xfrm>
            <a:off x="8674699" y="5416578"/>
            <a:ext cx="1242513" cy="307777"/>
          </a:xfrm>
          <a:prstGeom prst="rect">
            <a:avLst/>
          </a:prstGeom>
          <a:solidFill>
            <a:schemeClr val="tx1"/>
          </a:solidFill>
        </p:spPr>
        <p:txBody>
          <a:bodyPr wrap="square" rtlCol="0">
            <a:spAutoFit/>
          </a:bodyPr>
          <a:lstStyle/>
          <a:p>
            <a:r>
              <a:rPr lang="en-US" sz="1400">
                <a:solidFill>
                  <a:schemeClr val="bg1"/>
                </a:solidFill>
              </a:rPr>
              <a:t>Modeling</a:t>
            </a:r>
          </a:p>
        </p:txBody>
      </p:sp>
      <p:sp>
        <p:nvSpPr>
          <p:cNvPr id="203" name="TextBox 202">
            <a:extLst>
              <a:ext uri="{FF2B5EF4-FFF2-40B4-BE49-F238E27FC236}">
                <a16:creationId xmlns:a16="http://schemas.microsoft.com/office/drawing/2014/main" id="{7C30AEBA-71EC-7F09-BD42-AD4C59EB6877}"/>
              </a:ext>
            </a:extLst>
          </p:cNvPr>
          <p:cNvSpPr txBox="1"/>
          <p:nvPr/>
        </p:nvSpPr>
        <p:spPr>
          <a:xfrm>
            <a:off x="10206162" y="5808726"/>
            <a:ext cx="1468103" cy="523220"/>
          </a:xfrm>
          <a:prstGeom prst="rect">
            <a:avLst/>
          </a:prstGeom>
          <a:solidFill>
            <a:schemeClr val="tx1"/>
          </a:solidFill>
        </p:spPr>
        <p:txBody>
          <a:bodyPr wrap="square" rtlCol="0">
            <a:spAutoFit/>
          </a:bodyPr>
          <a:lstStyle/>
          <a:p>
            <a:r>
              <a:rPr lang="en-US" sz="1400">
                <a:solidFill>
                  <a:schemeClr val="bg1"/>
                </a:solidFill>
              </a:rPr>
              <a:t>Engineering constrains</a:t>
            </a:r>
          </a:p>
        </p:txBody>
      </p:sp>
      <p:sp>
        <p:nvSpPr>
          <p:cNvPr id="204" name="TextBox 203">
            <a:extLst>
              <a:ext uri="{FF2B5EF4-FFF2-40B4-BE49-F238E27FC236}">
                <a16:creationId xmlns:a16="http://schemas.microsoft.com/office/drawing/2014/main" id="{93FE6110-C4A6-4029-C5DE-CF497DDB4386}"/>
              </a:ext>
            </a:extLst>
          </p:cNvPr>
          <p:cNvSpPr txBox="1"/>
          <p:nvPr/>
        </p:nvSpPr>
        <p:spPr>
          <a:xfrm>
            <a:off x="8904355" y="4209182"/>
            <a:ext cx="1242513" cy="307777"/>
          </a:xfrm>
          <a:prstGeom prst="rect">
            <a:avLst/>
          </a:prstGeom>
          <a:solidFill>
            <a:schemeClr val="tx1"/>
          </a:solidFill>
        </p:spPr>
        <p:txBody>
          <a:bodyPr wrap="square" rtlCol="0">
            <a:spAutoFit/>
          </a:bodyPr>
          <a:lstStyle/>
          <a:p>
            <a:r>
              <a:rPr lang="en-US" sz="1400">
                <a:solidFill>
                  <a:schemeClr val="bg1"/>
                </a:solidFill>
              </a:rPr>
              <a:t>Operations</a:t>
            </a:r>
          </a:p>
        </p:txBody>
      </p:sp>
      <p:pic>
        <p:nvPicPr>
          <p:cNvPr id="3" name="Picture 2">
            <a:extLst>
              <a:ext uri="{FF2B5EF4-FFF2-40B4-BE49-F238E27FC236}">
                <a16:creationId xmlns:a16="http://schemas.microsoft.com/office/drawing/2014/main" id="{1F12D82F-E90F-0888-9D36-DB2E4FBFAB52}"/>
              </a:ext>
            </a:extLst>
          </p:cNvPr>
          <p:cNvPicPr>
            <a:picLocks noChangeAspect="1"/>
          </p:cNvPicPr>
          <p:nvPr/>
        </p:nvPicPr>
        <p:blipFill>
          <a:blip r:embed="rId9"/>
          <a:stretch>
            <a:fillRect/>
          </a:stretch>
        </p:blipFill>
        <p:spPr>
          <a:xfrm>
            <a:off x="5877573" y="5724609"/>
            <a:ext cx="1557382" cy="731967"/>
          </a:xfrm>
          <a:prstGeom prst="rect">
            <a:avLst/>
          </a:prstGeom>
        </p:spPr>
      </p:pic>
      <p:sp>
        <p:nvSpPr>
          <p:cNvPr id="7" name="Rectangle 6">
            <a:extLst>
              <a:ext uri="{FF2B5EF4-FFF2-40B4-BE49-F238E27FC236}">
                <a16:creationId xmlns:a16="http://schemas.microsoft.com/office/drawing/2014/main" id="{EC78D310-93DD-F99C-D819-797ECCE4C72D}"/>
              </a:ext>
            </a:extLst>
          </p:cNvPr>
          <p:cNvSpPr/>
          <p:nvPr/>
        </p:nvSpPr>
        <p:spPr>
          <a:xfrm>
            <a:off x="4257346" y="4020814"/>
            <a:ext cx="796102" cy="461508"/>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1AD5FCA-39B3-5090-B28D-EDFF8EBDE777}"/>
              </a:ext>
            </a:extLst>
          </p:cNvPr>
          <p:cNvSpPr/>
          <p:nvPr/>
        </p:nvSpPr>
        <p:spPr>
          <a:xfrm>
            <a:off x="4257345" y="4358797"/>
            <a:ext cx="574877"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225C7BD3-FEFC-9464-BDED-233BFC970AAC}"/>
              </a:ext>
            </a:extLst>
          </p:cNvPr>
          <p:cNvSpPr>
            <a:spLocks noGrp="1"/>
          </p:cNvSpPr>
          <p:nvPr>
            <p:ph type="title"/>
          </p:nvPr>
        </p:nvSpPr>
        <p:spPr>
          <a:xfrm>
            <a:off x="365760" y="387325"/>
            <a:ext cx="11457432" cy="749175"/>
          </a:xfrm>
        </p:spPr>
        <p:txBody>
          <a:bodyPr>
            <a:normAutofit/>
          </a:bodyPr>
          <a:lstStyle/>
          <a:p>
            <a:r>
              <a:rPr lang="en-US" sz="4000">
                <a:latin typeface="Segoe UI"/>
                <a:cs typeface="Segoe UI"/>
              </a:rPr>
              <a:t>Realta NBI Roadmap</a:t>
            </a:r>
          </a:p>
        </p:txBody>
      </p:sp>
      <p:sp>
        <p:nvSpPr>
          <p:cNvPr id="2" name="Rectangle 1">
            <a:extLst>
              <a:ext uri="{FF2B5EF4-FFF2-40B4-BE49-F238E27FC236}">
                <a16:creationId xmlns:a16="http://schemas.microsoft.com/office/drawing/2014/main" id="{240E7AE9-00FE-3D72-C04B-8CFA5D256A86}"/>
              </a:ext>
            </a:extLst>
          </p:cNvPr>
          <p:cNvSpPr/>
          <p:nvPr/>
        </p:nvSpPr>
        <p:spPr>
          <a:xfrm>
            <a:off x="4149514" y="3546476"/>
            <a:ext cx="574877"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4B49618-C05D-8D96-310C-CDFEAB43BABD}"/>
              </a:ext>
            </a:extLst>
          </p:cNvPr>
          <p:cNvSpPr/>
          <p:nvPr/>
        </p:nvSpPr>
        <p:spPr>
          <a:xfrm>
            <a:off x="5781344" y="1289230"/>
            <a:ext cx="1049329" cy="382550"/>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FC24AC3-04F4-FF6B-7BC7-C487516747F4}"/>
              </a:ext>
            </a:extLst>
          </p:cNvPr>
          <p:cNvSpPr/>
          <p:nvPr/>
        </p:nvSpPr>
        <p:spPr>
          <a:xfrm>
            <a:off x="747526" y="5222381"/>
            <a:ext cx="633692" cy="359460"/>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E74BFB0-2DB5-4733-A750-EA4CAF9912C9}"/>
              </a:ext>
            </a:extLst>
          </p:cNvPr>
          <p:cNvSpPr txBox="1"/>
          <p:nvPr/>
        </p:nvSpPr>
        <p:spPr>
          <a:xfrm>
            <a:off x="4146264" y="3300363"/>
            <a:ext cx="1040651" cy="230832"/>
          </a:xfrm>
          <a:prstGeom prst="rect">
            <a:avLst/>
          </a:prstGeom>
          <a:solidFill>
            <a:srgbClr val="221F1F"/>
          </a:solidFill>
          <a:ln>
            <a:noFill/>
          </a:ln>
        </p:spPr>
        <p:txBody>
          <a:bodyPr wrap="square" rtlCol="0">
            <a:spAutoFit/>
          </a:bodyPr>
          <a:lstStyle/>
          <a:p>
            <a:endParaRPr lang="en-US" sz="900" i="1">
              <a:solidFill>
                <a:schemeClr val="bg1"/>
              </a:solidFill>
            </a:endParaRPr>
          </a:p>
        </p:txBody>
      </p:sp>
      <p:sp>
        <p:nvSpPr>
          <p:cNvPr id="9" name="TextBox 8">
            <a:extLst>
              <a:ext uri="{FF2B5EF4-FFF2-40B4-BE49-F238E27FC236}">
                <a16:creationId xmlns:a16="http://schemas.microsoft.com/office/drawing/2014/main" id="{EEA0A2F3-C259-1F7D-D4C9-B6BE60F2A2C0}"/>
              </a:ext>
            </a:extLst>
          </p:cNvPr>
          <p:cNvSpPr txBox="1"/>
          <p:nvPr/>
        </p:nvSpPr>
        <p:spPr>
          <a:xfrm>
            <a:off x="4110671" y="3265161"/>
            <a:ext cx="1156317" cy="284693"/>
          </a:xfrm>
          <a:prstGeom prst="rect">
            <a:avLst/>
          </a:prstGeom>
          <a:noFill/>
          <a:ln>
            <a:noFill/>
          </a:ln>
        </p:spPr>
        <p:txBody>
          <a:bodyPr wrap="square" rtlCol="0">
            <a:spAutoFit/>
          </a:bodyPr>
          <a:lstStyle/>
          <a:p>
            <a:r>
              <a:rPr lang="en-US" sz="1250" b="1" i="1">
                <a:solidFill>
                  <a:schemeClr val="bg1"/>
                </a:solidFill>
              </a:rPr>
              <a:t>Hammir-DD</a:t>
            </a:r>
          </a:p>
        </p:txBody>
      </p:sp>
    </p:spTree>
    <p:extLst>
      <p:ext uri="{BB962C8B-B14F-4D97-AF65-F5344CB8AC3E}">
        <p14:creationId xmlns:p14="http://schemas.microsoft.com/office/powerpoint/2010/main" val="1247681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B09C6E6-3632-2C3A-079E-9F40ABA385C1}"/>
            </a:ext>
          </a:extLst>
        </p:cNvPr>
        <p:cNvGrpSpPr/>
        <p:nvPr/>
      </p:nvGrpSpPr>
      <p:grpSpPr>
        <a:xfrm>
          <a:off x="0" y="0"/>
          <a:ext cx="0" cy="0"/>
          <a:chOff x="0" y="0"/>
          <a:chExt cx="0" cy="0"/>
        </a:xfrm>
      </p:grpSpPr>
      <p:pic>
        <p:nvPicPr>
          <p:cNvPr id="131" name="Picture 130">
            <a:extLst>
              <a:ext uri="{FF2B5EF4-FFF2-40B4-BE49-F238E27FC236}">
                <a16:creationId xmlns:a16="http://schemas.microsoft.com/office/drawing/2014/main" id="{949FA721-4DCA-D78E-CD5C-86EFF5DB43E8}"/>
              </a:ext>
            </a:extLst>
          </p:cNvPr>
          <p:cNvPicPr>
            <a:picLocks noChangeAspect="1"/>
          </p:cNvPicPr>
          <p:nvPr/>
        </p:nvPicPr>
        <p:blipFill>
          <a:blip r:embed="rId3"/>
          <a:stretch>
            <a:fillRect/>
          </a:stretch>
        </p:blipFill>
        <p:spPr>
          <a:xfrm>
            <a:off x="4148769" y="3288214"/>
            <a:ext cx="4377684" cy="1601781"/>
          </a:xfrm>
          <a:prstGeom prst="rect">
            <a:avLst/>
          </a:prstGeom>
        </p:spPr>
      </p:pic>
      <p:pic>
        <p:nvPicPr>
          <p:cNvPr id="183" name="Picture 182" descr="Checkmark icon check mark isolated Royalty Free Vector Image">
            <a:extLst>
              <a:ext uri="{FF2B5EF4-FFF2-40B4-BE49-F238E27FC236}">
                <a16:creationId xmlns:a16="http://schemas.microsoft.com/office/drawing/2014/main" id="{E7E8236D-C473-32EB-2A4D-BD0919E7A408}"/>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68186" y="4272217"/>
            <a:ext cx="233970" cy="205136"/>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184" descr="Checkmark icon check mark isolated Royalty Free Vector Image">
            <a:extLst>
              <a:ext uri="{FF2B5EF4-FFF2-40B4-BE49-F238E27FC236}">
                <a16:creationId xmlns:a16="http://schemas.microsoft.com/office/drawing/2014/main" id="{EFC8F5C5-E80B-796D-E8FE-F17A9D5EFE63}"/>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80989" y="4481019"/>
            <a:ext cx="233970" cy="20513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8B4EC4B-739C-B930-EC26-C956D3B68D7F}"/>
              </a:ext>
            </a:extLst>
          </p:cNvPr>
          <p:cNvSpPr/>
          <p:nvPr/>
        </p:nvSpPr>
        <p:spPr>
          <a:xfrm>
            <a:off x="4257346" y="4020814"/>
            <a:ext cx="796102" cy="461508"/>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775163E-3989-CCEB-AB25-D55738FE1180}"/>
              </a:ext>
            </a:extLst>
          </p:cNvPr>
          <p:cNvSpPr/>
          <p:nvPr/>
        </p:nvSpPr>
        <p:spPr>
          <a:xfrm>
            <a:off x="4257345" y="4358797"/>
            <a:ext cx="574877"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5B15E77-E936-2EB0-12DC-E557AADF65FB}"/>
              </a:ext>
            </a:extLst>
          </p:cNvPr>
          <p:cNvSpPr/>
          <p:nvPr/>
        </p:nvSpPr>
        <p:spPr>
          <a:xfrm>
            <a:off x="4174812" y="3546476"/>
            <a:ext cx="549579"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CA8A4B2-6F75-F0BB-1CCE-822C10415985}"/>
              </a:ext>
            </a:extLst>
          </p:cNvPr>
          <p:cNvSpPr txBox="1"/>
          <p:nvPr/>
        </p:nvSpPr>
        <p:spPr>
          <a:xfrm>
            <a:off x="4146264" y="3300363"/>
            <a:ext cx="1040651" cy="230832"/>
          </a:xfrm>
          <a:prstGeom prst="rect">
            <a:avLst/>
          </a:prstGeom>
          <a:solidFill>
            <a:srgbClr val="221F1F"/>
          </a:solidFill>
          <a:ln>
            <a:noFill/>
          </a:ln>
        </p:spPr>
        <p:txBody>
          <a:bodyPr wrap="square" rtlCol="0">
            <a:spAutoFit/>
          </a:bodyPr>
          <a:lstStyle/>
          <a:p>
            <a:endParaRPr lang="en-US" sz="900" i="1">
              <a:solidFill>
                <a:schemeClr val="bg1"/>
              </a:solidFill>
            </a:endParaRPr>
          </a:p>
        </p:txBody>
      </p:sp>
      <p:sp>
        <p:nvSpPr>
          <p:cNvPr id="16" name="TextBox 15">
            <a:extLst>
              <a:ext uri="{FF2B5EF4-FFF2-40B4-BE49-F238E27FC236}">
                <a16:creationId xmlns:a16="http://schemas.microsoft.com/office/drawing/2014/main" id="{B0E3C5F6-5870-8580-5746-C0DD9D1986AF}"/>
              </a:ext>
            </a:extLst>
          </p:cNvPr>
          <p:cNvSpPr txBox="1"/>
          <p:nvPr/>
        </p:nvSpPr>
        <p:spPr>
          <a:xfrm>
            <a:off x="4110671" y="3265161"/>
            <a:ext cx="1156317" cy="284693"/>
          </a:xfrm>
          <a:prstGeom prst="rect">
            <a:avLst/>
          </a:prstGeom>
          <a:noFill/>
          <a:ln>
            <a:noFill/>
          </a:ln>
        </p:spPr>
        <p:txBody>
          <a:bodyPr wrap="square" rtlCol="0">
            <a:spAutoFit/>
          </a:bodyPr>
          <a:lstStyle/>
          <a:p>
            <a:r>
              <a:rPr lang="en-US" sz="1250" b="1" i="1">
                <a:solidFill>
                  <a:schemeClr val="bg1"/>
                </a:solidFill>
              </a:rPr>
              <a:t>Hammir-DD</a:t>
            </a:r>
          </a:p>
        </p:txBody>
      </p:sp>
      <p:sp>
        <p:nvSpPr>
          <p:cNvPr id="163" name="Bent Arrow 162">
            <a:extLst>
              <a:ext uri="{FF2B5EF4-FFF2-40B4-BE49-F238E27FC236}">
                <a16:creationId xmlns:a16="http://schemas.microsoft.com/office/drawing/2014/main" id="{78150CC3-7305-C0F6-3013-3BED41FAA01C}"/>
              </a:ext>
            </a:extLst>
          </p:cNvPr>
          <p:cNvSpPr/>
          <p:nvPr/>
        </p:nvSpPr>
        <p:spPr>
          <a:xfrm rot="5400000" flipH="1">
            <a:off x="8962041" y="2751739"/>
            <a:ext cx="1575167" cy="2446349"/>
          </a:xfrm>
          <a:prstGeom prst="bentArrow">
            <a:avLst>
              <a:gd name="adj1" fmla="val 11944"/>
              <a:gd name="adj2" fmla="val 10130"/>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4" name="Bent Arrow 163">
            <a:extLst>
              <a:ext uri="{FF2B5EF4-FFF2-40B4-BE49-F238E27FC236}">
                <a16:creationId xmlns:a16="http://schemas.microsoft.com/office/drawing/2014/main" id="{0F3C80EA-0768-A588-309D-5069794A0CD9}"/>
              </a:ext>
            </a:extLst>
          </p:cNvPr>
          <p:cNvSpPr/>
          <p:nvPr/>
        </p:nvSpPr>
        <p:spPr>
          <a:xfrm rot="5400000" flipH="1">
            <a:off x="8269510" y="3632345"/>
            <a:ext cx="1864437" cy="3520972"/>
          </a:xfrm>
          <a:prstGeom prst="bentArrow">
            <a:avLst>
              <a:gd name="adj1" fmla="val 10029"/>
              <a:gd name="adj2" fmla="val 8761"/>
              <a:gd name="adj3" fmla="val 10133"/>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pic>
        <p:nvPicPr>
          <p:cNvPr id="133" name="Picture 132">
            <a:extLst>
              <a:ext uri="{FF2B5EF4-FFF2-40B4-BE49-F238E27FC236}">
                <a16:creationId xmlns:a16="http://schemas.microsoft.com/office/drawing/2014/main" id="{AF878A66-79DC-E224-E2FE-39741CA09868}"/>
              </a:ext>
            </a:extLst>
          </p:cNvPr>
          <p:cNvPicPr>
            <a:picLocks noChangeAspect="1"/>
          </p:cNvPicPr>
          <p:nvPr/>
        </p:nvPicPr>
        <p:blipFill>
          <a:blip r:embed="rId5"/>
          <a:stretch>
            <a:fillRect/>
          </a:stretch>
        </p:blipFill>
        <p:spPr>
          <a:xfrm>
            <a:off x="5607745" y="873086"/>
            <a:ext cx="6358665" cy="2314245"/>
          </a:xfrm>
          <a:prstGeom prst="rect">
            <a:avLst/>
          </a:prstGeom>
        </p:spPr>
      </p:pic>
      <p:grpSp>
        <p:nvGrpSpPr>
          <p:cNvPr id="158" name="Group 157">
            <a:extLst>
              <a:ext uri="{FF2B5EF4-FFF2-40B4-BE49-F238E27FC236}">
                <a16:creationId xmlns:a16="http://schemas.microsoft.com/office/drawing/2014/main" id="{9A1E15AD-AD41-B1BB-4079-6E47B6B22443}"/>
              </a:ext>
            </a:extLst>
          </p:cNvPr>
          <p:cNvGrpSpPr/>
          <p:nvPr/>
        </p:nvGrpSpPr>
        <p:grpSpPr>
          <a:xfrm>
            <a:off x="5611240" y="5124191"/>
            <a:ext cx="1930020" cy="1601781"/>
            <a:chOff x="450811" y="4208126"/>
            <a:chExt cx="3094891" cy="2223045"/>
          </a:xfrm>
        </p:grpSpPr>
        <p:sp>
          <p:nvSpPr>
            <p:cNvPr id="159" name="TextBox 158">
              <a:extLst>
                <a:ext uri="{FF2B5EF4-FFF2-40B4-BE49-F238E27FC236}">
                  <a16:creationId xmlns:a16="http://schemas.microsoft.com/office/drawing/2014/main" id="{3D955BA2-E493-00A4-075D-3DB6E1BEB1C1}"/>
                </a:ext>
              </a:extLst>
            </p:cNvPr>
            <p:cNvSpPr txBox="1"/>
            <p:nvPr/>
          </p:nvSpPr>
          <p:spPr>
            <a:xfrm>
              <a:off x="932932" y="4208126"/>
              <a:ext cx="2470765" cy="811585"/>
            </a:xfrm>
            <a:prstGeom prst="rect">
              <a:avLst/>
            </a:prstGeom>
            <a:noFill/>
          </p:spPr>
          <p:txBody>
            <a:bodyPr wrap="none" rtlCol="0">
              <a:spAutoFit/>
            </a:bodyPr>
            <a:lstStyle/>
            <a:p>
              <a:r>
                <a:rPr lang="en-US" sz="3200" b="1" i="1">
                  <a:solidFill>
                    <a:schemeClr val="bg1"/>
                  </a:solidFill>
                  <a:latin typeface="Aptos SemiBold" panose="020B0004020202020204" pitchFamily="34" charset="0"/>
                </a:rPr>
                <a:t>NARSIL</a:t>
              </a:r>
            </a:p>
          </p:txBody>
        </p:sp>
        <p:pic>
          <p:nvPicPr>
            <p:cNvPr id="160" name="Picture 159">
              <a:extLst>
                <a:ext uri="{FF2B5EF4-FFF2-40B4-BE49-F238E27FC236}">
                  <a16:creationId xmlns:a16="http://schemas.microsoft.com/office/drawing/2014/main" id="{FE1EDF6B-C86B-790D-F3E7-B899DFDFA3A1}"/>
                </a:ext>
              </a:extLst>
            </p:cNvPr>
            <p:cNvPicPr>
              <a:picLocks noChangeAspect="1"/>
            </p:cNvPicPr>
            <p:nvPr/>
          </p:nvPicPr>
          <p:blipFill>
            <a:blip r:embed="rId6"/>
            <a:stretch>
              <a:fillRect/>
            </a:stretch>
          </p:blipFill>
          <p:spPr>
            <a:xfrm>
              <a:off x="450811" y="4723702"/>
              <a:ext cx="3094891" cy="1707469"/>
            </a:xfrm>
            <a:prstGeom prst="rect">
              <a:avLst/>
            </a:prstGeom>
          </p:spPr>
        </p:pic>
        <p:sp>
          <p:nvSpPr>
            <p:cNvPr id="161" name="TextBox 160">
              <a:extLst>
                <a:ext uri="{FF2B5EF4-FFF2-40B4-BE49-F238E27FC236}">
                  <a16:creationId xmlns:a16="http://schemas.microsoft.com/office/drawing/2014/main" id="{9CF84D2A-0367-C454-F025-2968AF7C8522}"/>
                </a:ext>
              </a:extLst>
            </p:cNvPr>
            <p:cNvSpPr txBox="1"/>
            <p:nvPr/>
          </p:nvSpPr>
          <p:spPr>
            <a:xfrm>
              <a:off x="932934" y="4826515"/>
              <a:ext cx="1730462" cy="299006"/>
            </a:xfrm>
            <a:prstGeom prst="rect">
              <a:avLst/>
            </a:prstGeom>
            <a:noFill/>
          </p:spPr>
          <p:txBody>
            <a:bodyPr wrap="none" rtlCol="0">
              <a:spAutoFit/>
            </a:bodyPr>
            <a:lstStyle/>
            <a:p>
              <a:r>
                <a:rPr lang="en-US" sz="800">
                  <a:solidFill>
                    <a:srgbClr val="C00000"/>
                  </a:solidFill>
                </a:rPr>
                <a:t>N-NBI Test Stand</a:t>
              </a:r>
            </a:p>
          </p:txBody>
        </p:sp>
      </p:grpSp>
      <p:sp>
        <p:nvSpPr>
          <p:cNvPr id="155" name="Bent Arrow 154">
            <a:extLst>
              <a:ext uri="{FF2B5EF4-FFF2-40B4-BE49-F238E27FC236}">
                <a16:creationId xmlns:a16="http://schemas.microsoft.com/office/drawing/2014/main" id="{3A8B8F8F-981E-C461-21B6-141F3DC6C3A8}"/>
              </a:ext>
            </a:extLst>
          </p:cNvPr>
          <p:cNvSpPr/>
          <p:nvPr/>
        </p:nvSpPr>
        <p:spPr>
          <a:xfrm>
            <a:off x="4255636" y="1542628"/>
            <a:ext cx="1351343" cy="1745586"/>
          </a:xfrm>
          <a:prstGeom prst="bentArrow">
            <a:avLst>
              <a:gd name="adj1" fmla="val 29887"/>
              <a:gd name="adj2" fmla="val 31447"/>
              <a:gd name="adj3" fmla="val 25000"/>
              <a:gd name="adj4" fmla="val 59210"/>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5" name="Bent Arrow 164">
            <a:extLst>
              <a:ext uri="{FF2B5EF4-FFF2-40B4-BE49-F238E27FC236}">
                <a16:creationId xmlns:a16="http://schemas.microsoft.com/office/drawing/2014/main" id="{1B43A848-7629-54E8-C9C5-D48B2C9F04FD}"/>
              </a:ext>
            </a:extLst>
          </p:cNvPr>
          <p:cNvSpPr/>
          <p:nvPr/>
        </p:nvSpPr>
        <p:spPr>
          <a:xfrm>
            <a:off x="2006395" y="1659289"/>
            <a:ext cx="2494562" cy="3304537"/>
          </a:xfrm>
          <a:prstGeom prst="bentArrow">
            <a:avLst>
              <a:gd name="adj1" fmla="val 14560"/>
              <a:gd name="adj2" fmla="val 11243"/>
              <a:gd name="adj3" fmla="val 9275"/>
              <a:gd name="adj4" fmla="val 62263"/>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pic>
        <p:nvPicPr>
          <p:cNvPr id="186" name="Picture 185" descr="Checkmark icon check mark isolated Royalty Free Vector Image">
            <a:extLst>
              <a:ext uri="{FF2B5EF4-FFF2-40B4-BE49-F238E27FC236}">
                <a16:creationId xmlns:a16="http://schemas.microsoft.com/office/drawing/2014/main" id="{79519802-54CF-5574-44EE-D2A68CA272DC}"/>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6" y="2026508"/>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187" descr="Checkmark icon check mark isolated Royalty Free Vector Image">
            <a:extLst>
              <a:ext uri="{FF2B5EF4-FFF2-40B4-BE49-F238E27FC236}">
                <a16:creationId xmlns:a16="http://schemas.microsoft.com/office/drawing/2014/main" id="{3134014F-30B8-7335-7C69-7B3D2216EDD8}"/>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5" y="2353181"/>
            <a:ext cx="322083" cy="282390"/>
          </a:xfrm>
          <a:prstGeom prst="rect">
            <a:avLst/>
          </a:prstGeom>
          <a:noFill/>
          <a:extLst>
            <a:ext uri="{909E8E84-426E-40DD-AFC4-6F175D3DCCD1}">
              <a14:hiddenFill xmlns:a14="http://schemas.microsoft.com/office/drawing/2010/main">
                <a:solidFill>
                  <a:srgbClr val="FFFFFF"/>
                </a:solidFill>
              </a14:hiddenFill>
            </a:ext>
          </a:extLst>
        </p:spPr>
      </p:pic>
      <p:grpSp>
        <p:nvGrpSpPr>
          <p:cNvPr id="193" name="Group 192">
            <a:extLst>
              <a:ext uri="{FF2B5EF4-FFF2-40B4-BE49-F238E27FC236}">
                <a16:creationId xmlns:a16="http://schemas.microsoft.com/office/drawing/2014/main" id="{675ACC7C-A522-7673-F90D-0EFDD4F86468}"/>
              </a:ext>
            </a:extLst>
          </p:cNvPr>
          <p:cNvGrpSpPr/>
          <p:nvPr/>
        </p:nvGrpSpPr>
        <p:grpSpPr>
          <a:xfrm>
            <a:off x="11181233" y="1990737"/>
            <a:ext cx="828235" cy="1221851"/>
            <a:chOff x="11181233" y="1990737"/>
            <a:chExt cx="828235" cy="1221851"/>
          </a:xfrm>
        </p:grpSpPr>
        <p:pic>
          <p:nvPicPr>
            <p:cNvPr id="189" name="Picture 188">
              <a:extLst>
                <a:ext uri="{FF2B5EF4-FFF2-40B4-BE49-F238E27FC236}">
                  <a16:creationId xmlns:a16="http://schemas.microsoft.com/office/drawing/2014/main" id="{339F3B21-C631-58D1-AED4-65DF888985EF}"/>
                </a:ext>
              </a:extLst>
            </p:cNvPr>
            <p:cNvPicPr>
              <a:picLocks noChangeAspect="1"/>
            </p:cNvPicPr>
            <p:nvPr/>
          </p:nvPicPr>
          <p:blipFill>
            <a:blip r:embed="rId7"/>
            <a:stretch>
              <a:fillRect/>
            </a:stretch>
          </p:blipFill>
          <p:spPr>
            <a:xfrm>
              <a:off x="11181233" y="1990737"/>
              <a:ext cx="828235" cy="1221851"/>
            </a:xfrm>
            <a:prstGeom prst="rect">
              <a:avLst/>
            </a:prstGeom>
          </p:spPr>
        </p:pic>
        <p:sp>
          <p:nvSpPr>
            <p:cNvPr id="190" name="Rectangle 189">
              <a:extLst>
                <a:ext uri="{FF2B5EF4-FFF2-40B4-BE49-F238E27FC236}">
                  <a16:creationId xmlns:a16="http://schemas.microsoft.com/office/drawing/2014/main" id="{1F5DDB95-3DF8-1901-5092-33E52A360B09}"/>
                </a:ext>
              </a:extLst>
            </p:cNvPr>
            <p:cNvSpPr/>
            <p:nvPr/>
          </p:nvSpPr>
          <p:spPr>
            <a:xfrm>
              <a:off x="11500458" y="2222787"/>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716BDE8D-05BE-974F-AE17-EE250E67076C}"/>
                </a:ext>
              </a:extLst>
            </p:cNvPr>
            <p:cNvSpPr/>
            <p:nvPr/>
          </p:nvSpPr>
          <p:spPr>
            <a:xfrm>
              <a:off x="11492218" y="2552298"/>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7AF569F4-E0BB-9296-3A01-181BD5CB59C5}"/>
                </a:ext>
              </a:extLst>
            </p:cNvPr>
            <p:cNvSpPr/>
            <p:nvPr/>
          </p:nvSpPr>
          <p:spPr>
            <a:xfrm>
              <a:off x="11492220" y="2848863"/>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194" name="Picture 193" descr="Checkmark icon check mark isolated Royalty Free Vector Image">
            <a:extLst>
              <a:ext uri="{FF2B5EF4-FFF2-40B4-BE49-F238E27FC236}">
                <a16:creationId xmlns:a16="http://schemas.microsoft.com/office/drawing/2014/main" id="{22749C1A-20B4-9C60-0A15-236EEC66555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3599" y="262906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194" descr="Checkmark icon check mark isolated Royalty Free Vector Image">
            <a:extLst>
              <a:ext uri="{FF2B5EF4-FFF2-40B4-BE49-F238E27FC236}">
                <a16:creationId xmlns:a16="http://schemas.microsoft.com/office/drawing/2014/main" id="{3B9526CC-5C3D-9109-A7A7-68F9A370357D}"/>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2" y="2022175"/>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195" descr="Checkmark icon check mark isolated Royalty Free Vector Image">
            <a:extLst>
              <a:ext uri="{FF2B5EF4-FFF2-40B4-BE49-F238E27FC236}">
                <a16:creationId xmlns:a16="http://schemas.microsoft.com/office/drawing/2014/main" id="{4050C34B-0FF3-84BA-616C-0DD1D2021EB6}"/>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1" y="235079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196" descr="Checkmark icon check mark isolated Royalty Free Vector Image">
            <a:extLst>
              <a:ext uri="{FF2B5EF4-FFF2-40B4-BE49-F238E27FC236}">
                <a16:creationId xmlns:a16="http://schemas.microsoft.com/office/drawing/2014/main" id="{93BD27F5-9454-716E-B1F8-972223BBE394}"/>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0" y="2629060"/>
            <a:ext cx="322083" cy="282390"/>
          </a:xfrm>
          <a:prstGeom prst="rect">
            <a:avLst/>
          </a:prstGeom>
          <a:noFill/>
          <a:extLst>
            <a:ext uri="{909E8E84-426E-40DD-AFC4-6F175D3DCCD1}">
              <a14:hiddenFill xmlns:a14="http://schemas.microsoft.com/office/drawing/2010/main">
                <a:solidFill>
                  <a:srgbClr val="FFFFFF"/>
                </a:solidFill>
              </a14:hiddenFill>
            </a:ext>
          </a:extLst>
        </p:spPr>
      </p:pic>
      <p:sp>
        <p:nvSpPr>
          <p:cNvPr id="199" name="TextBox 198">
            <a:extLst>
              <a:ext uri="{FF2B5EF4-FFF2-40B4-BE49-F238E27FC236}">
                <a16:creationId xmlns:a16="http://schemas.microsoft.com/office/drawing/2014/main" id="{1168A6F4-85C9-4996-E366-374E73EC6A0C}"/>
              </a:ext>
            </a:extLst>
          </p:cNvPr>
          <p:cNvSpPr txBox="1"/>
          <p:nvPr/>
        </p:nvSpPr>
        <p:spPr>
          <a:xfrm>
            <a:off x="1798940" y="2388230"/>
            <a:ext cx="2044123" cy="523220"/>
          </a:xfrm>
          <a:prstGeom prst="rect">
            <a:avLst/>
          </a:prstGeom>
          <a:solidFill>
            <a:schemeClr val="tx1"/>
          </a:solidFill>
        </p:spPr>
        <p:txBody>
          <a:bodyPr wrap="square" lIns="91440" tIns="45720" rIns="91440" bIns="45720" rtlCol="0" anchor="t">
            <a:spAutoFit/>
          </a:bodyPr>
          <a:lstStyle/>
          <a:p>
            <a:r>
              <a:rPr lang="en-US" sz="1400">
                <a:solidFill>
                  <a:schemeClr val="bg1"/>
                </a:solidFill>
              </a:rPr>
              <a:t>Advanced-neutralization</a:t>
            </a:r>
          </a:p>
        </p:txBody>
      </p:sp>
      <p:sp>
        <p:nvSpPr>
          <p:cNvPr id="200" name="TextBox 199">
            <a:extLst>
              <a:ext uri="{FF2B5EF4-FFF2-40B4-BE49-F238E27FC236}">
                <a16:creationId xmlns:a16="http://schemas.microsoft.com/office/drawing/2014/main" id="{5B34441E-8341-F90F-8462-EE74B2C3670D}"/>
              </a:ext>
            </a:extLst>
          </p:cNvPr>
          <p:cNvSpPr txBox="1"/>
          <p:nvPr/>
        </p:nvSpPr>
        <p:spPr>
          <a:xfrm>
            <a:off x="3820776" y="2813860"/>
            <a:ext cx="1419489" cy="307777"/>
          </a:xfrm>
          <a:prstGeom prst="rect">
            <a:avLst/>
          </a:prstGeom>
          <a:solidFill>
            <a:schemeClr val="tx1"/>
          </a:solidFill>
        </p:spPr>
        <p:txBody>
          <a:bodyPr wrap="square" rtlCol="0">
            <a:spAutoFit/>
          </a:bodyPr>
          <a:lstStyle/>
          <a:p>
            <a:r>
              <a:rPr lang="en-US" sz="1400">
                <a:solidFill>
                  <a:schemeClr val="bg1"/>
                </a:solidFill>
              </a:rPr>
              <a:t>CW operation</a:t>
            </a:r>
          </a:p>
        </p:txBody>
      </p:sp>
      <p:sp>
        <p:nvSpPr>
          <p:cNvPr id="203" name="TextBox 202">
            <a:extLst>
              <a:ext uri="{FF2B5EF4-FFF2-40B4-BE49-F238E27FC236}">
                <a16:creationId xmlns:a16="http://schemas.microsoft.com/office/drawing/2014/main" id="{DB265242-5F70-1CDE-1DE4-CA01ED30D141}"/>
              </a:ext>
            </a:extLst>
          </p:cNvPr>
          <p:cNvSpPr txBox="1"/>
          <p:nvPr/>
        </p:nvSpPr>
        <p:spPr>
          <a:xfrm>
            <a:off x="10206162" y="5808726"/>
            <a:ext cx="1468103" cy="523220"/>
          </a:xfrm>
          <a:prstGeom prst="rect">
            <a:avLst/>
          </a:prstGeom>
          <a:solidFill>
            <a:schemeClr val="tx1"/>
          </a:solidFill>
        </p:spPr>
        <p:txBody>
          <a:bodyPr wrap="square" rtlCol="0">
            <a:spAutoFit/>
          </a:bodyPr>
          <a:lstStyle/>
          <a:p>
            <a:r>
              <a:rPr lang="en-US" sz="1400">
                <a:solidFill>
                  <a:schemeClr val="bg1"/>
                </a:solidFill>
              </a:rPr>
              <a:t>Engineering constrains</a:t>
            </a:r>
          </a:p>
        </p:txBody>
      </p:sp>
      <p:sp>
        <p:nvSpPr>
          <p:cNvPr id="204" name="TextBox 203">
            <a:extLst>
              <a:ext uri="{FF2B5EF4-FFF2-40B4-BE49-F238E27FC236}">
                <a16:creationId xmlns:a16="http://schemas.microsoft.com/office/drawing/2014/main" id="{5A1DA392-75A7-2617-1AF1-2118B83FB8A0}"/>
              </a:ext>
            </a:extLst>
          </p:cNvPr>
          <p:cNvSpPr txBox="1"/>
          <p:nvPr/>
        </p:nvSpPr>
        <p:spPr>
          <a:xfrm>
            <a:off x="8904355" y="4209182"/>
            <a:ext cx="1242513" cy="307777"/>
          </a:xfrm>
          <a:prstGeom prst="rect">
            <a:avLst/>
          </a:prstGeom>
          <a:solidFill>
            <a:schemeClr val="tx1"/>
          </a:solidFill>
        </p:spPr>
        <p:txBody>
          <a:bodyPr wrap="square" rtlCol="0">
            <a:spAutoFit/>
          </a:bodyPr>
          <a:lstStyle/>
          <a:p>
            <a:r>
              <a:rPr lang="en-US" sz="1400">
                <a:solidFill>
                  <a:schemeClr val="bg1"/>
                </a:solidFill>
              </a:rPr>
              <a:t>Operations</a:t>
            </a:r>
          </a:p>
        </p:txBody>
      </p:sp>
      <p:pic>
        <p:nvPicPr>
          <p:cNvPr id="3" name="Picture 2">
            <a:extLst>
              <a:ext uri="{FF2B5EF4-FFF2-40B4-BE49-F238E27FC236}">
                <a16:creationId xmlns:a16="http://schemas.microsoft.com/office/drawing/2014/main" id="{450C6B3D-33E3-DFE1-C867-8DEC4C53B434}"/>
              </a:ext>
            </a:extLst>
          </p:cNvPr>
          <p:cNvPicPr>
            <a:picLocks noChangeAspect="1"/>
          </p:cNvPicPr>
          <p:nvPr/>
        </p:nvPicPr>
        <p:blipFill>
          <a:blip r:embed="rId8"/>
          <a:stretch>
            <a:fillRect/>
          </a:stretch>
        </p:blipFill>
        <p:spPr>
          <a:xfrm>
            <a:off x="5877573" y="5724609"/>
            <a:ext cx="1557382" cy="731967"/>
          </a:xfrm>
          <a:prstGeom prst="rect">
            <a:avLst/>
          </a:prstGeom>
        </p:spPr>
      </p:pic>
      <p:sp>
        <p:nvSpPr>
          <p:cNvPr id="14" name="Title 1">
            <a:extLst>
              <a:ext uri="{FF2B5EF4-FFF2-40B4-BE49-F238E27FC236}">
                <a16:creationId xmlns:a16="http://schemas.microsoft.com/office/drawing/2014/main" id="{7B86CCA9-3B2D-E6B1-6C82-670B7CFDAF46}"/>
              </a:ext>
            </a:extLst>
          </p:cNvPr>
          <p:cNvSpPr>
            <a:spLocks noGrp="1"/>
          </p:cNvSpPr>
          <p:nvPr>
            <p:ph type="title"/>
          </p:nvPr>
        </p:nvSpPr>
        <p:spPr>
          <a:xfrm>
            <a:off x="365760" y="387325"/>
            <a:ext cx="11457432" cy="749175"/>
          </a:xfrm>
        </p:spPr>
        <p:txBody>
          <a:bodyPr>
            <a:normAutofit/>
          </a:bodyPr>
          <a:lstStyle/>
          <a:p>
            <a:r>
              <a:rPr lang="en-US" sz="4000">
                <a:latin typeface="Segoe UI"/>
                <a:cs typeface="Segoe UI"/>
              </a:rPr>
              <a:t>Realta NBI Roadmap</a:t>
            </a:r>
          </a:p>
        </p:txBody>
      </p:sp>
      <p:sp>
        <p:nvSpPr>
          <p:cNvPr id="4" name="Rectangle 3">
            <a:extLst>
              <a:ext uri="{FF2B5EF4-FFF2-40B4-BE49-F238E27FC236}">
                <a16:creationId xmlns:a16="http://schemas.microsoft.com/office/drawing/2014/main" id="{EA682B50-FD52-576B-F796-76DE3CC0C65C}"/>
              </a:ext>
            </a:extLst>
          </p:cNvPr>
          <p:cNvSpPr/>
          <p:nvPr/>
        </p:nvSpPr>
        <p:spPr>
          <a:xfrm>
            <a:off x="5781344" y="1289230"/>
            <a:ext cx="1049329" cy="382550"/>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8DD3D39-A154-66A6-8334-C429B5F95394}"/>
              </a:ext>
            </a:extLst>
          </p:cNvPr>
          <p:cNvSpPr/>
          <p:nvPr/>
        </p:nvSpPr>
        <p:spPr>
          <a:xfrm>
            <a:off x="-1524" y="0"/>
            <a:ext cx="12192000" cy="6858000"/>
          </a:xfrm>
          <a:prstGeom prst="rect">
            <a:avLst/>
          </a:prstGeom>
          <a:solidFill>
            <a:schemeClr val="bg1">
              <a:lumMod val="75000"/>
              <a:alpha val="6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4" name="Picture 123">
            <a:extLst>
              <a:ext uri="{FF2B5EF4-FFF2-40B4-BE49-F238E27FC236}">
                <a16:creationId xmlns:a16="http://schemas.microsoft.com/office/drawing/2014/main" id="{1C3FA527-77A0-6B97-5DD3-637039FF747C}"/>
              </a:ext>
            </a:extLst>
          </p:cNvPr>
          <p:cNvPicPr>
            <a:picLocks noChangeAspect="1"/>
          </p:cNvPicPr>
          <p:nvPr/>
        </p:nvPicPr>
        <p:blipFill>
          <a:blip r:embed="rId9"/>
          <a:stretch>
            <a:fillRect/>
          </a:stretch>
        </p:blipFill>
        <p:spPr>
          <a:xfrm>
            <a:off x="744258" y="4959540"/>
            <a:ext cx="3761641" cy="1368471"/>
          </a:xfrm>
          <a:prstGeom prst="rect">
            <a:avLst/>
          </a:prstGeom>
        </p:spPr>
      </p:pic>
      <p:sp>
        <p:nvSpPr>
          <p:cNvPr id="9" name="Rectangle 8">
            <a:extLst>
              <a:ext uri="{FF2B5EF4-FFF2-40B4-BE49-F238E27FC236}">
                <a16:creationId xmlns:a16="http://schemas.microsoft.com/office/drawing/2014/main" id="{97D72C2F-A9A0-FE6B-3135-44ED0312AF20}"/>
              </a:ext>
            </a:extLst>
          </p:cNvPr>
          <p:cNvSpPr/>
          <p:nvPr/>
        </p:nvSpPr>
        <p:spPr>
          <a:xfrm>
            <a:off x="856069" y="5210175"/>
            <a:ext cx="540931" cy="231776"/>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Bent Arrow 165">
            <a:extLst>
              <a:ext uri="{FF2B5EF4-FFF2-40B4-BE49-F238E27FC236}">
                <a16:creationId xmlns:a16="http://schemas.microsoft.com/office/drawing/2014/main" id="{467C5149-6EE0-6BC1-6C9C-A4161D0D5BA8}"/>
              </a:ext>
            </a:extLst>
          </p:cNvPr>
          <p:cNvSpPr/>
          <p:nvPr/>
        </p:nvSpPr>
        <p:spPr>
          <a:xfrm>
            <a:off x="2006395" y="3848891"/>
            <a:ext cx="2044123" cy="1110648"/>
          </a:xfrm>
          <a:prstGeom prst="bentArrow">
            <a:avLst>
              <a:gd name="adj1" fmla="val 7492"/>
              <a:gd name="adj2" fmla="val 7967"/>
              <a:gd name="adj3" fmla="val 10907"/>
              <a:gd name="adj4" fmla="val 66262"/>
            </a:avLst>
          </a:prstGeom>
          <a:ln>
            <a:solidFill>
              <a:srgbClr val="686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grpSp>
        <p:nvGrpSpPr>
          <p:cNvPr id="175" name="Group 174">
            <a:extLst>
              <a:ext uri="{FF2B5EF4-FFF2-40B4-BE49-F238E27FC236}">
                <a16:creationId xmlns:a16="http://schemas.microsoft.com/office/drawing/2014/main" id="{0CDC3135-C5A2-D410-B1CB-256BD65EE4B6}"/>
              </a:ext>
            </a:extLst>
          </p:cNvPr>
          <p:cNvGrpSpPr/>
          <p:nvPr/>
        </p:nvGrpSpPr>
        <p:grpSpPr>
          <a:xfrm rot="16200000">
            <a:off x="817951" y="3756267"/>
            <a:ext cx="1881593" cy="484142"/>
            <a:chOff x="551841" y="3673817"/>
            <a:chExt cx="1881593" cy="484142"/>
          </a:xfrm>
        </p:grpSpPr>
        <p:sp>
          <p:nvSpPr>
            <p:cNvPr id="173" name="Pentagon 172">
              <a:extLst>
                <a:ext uri="{FF2B5EF4-FFF2-40B4-BE49-F238E27FC236}">
                  <a16:creationId xmlns:a16="http://schemas.microsoft.com/office/drawing/2014/main" id="{3CA58DAD-D978-CD4D-4D89-7E69E7A6FB6B}"/>
                </a:ext>
              </a:extLst>
            </p:cNvPr>
            <p:cNvSpPr/>
            <p:nvPr/>
          </p:nvSpPr>
          <p:spPr>
            <a:xfrm>
              <a:off x="556799" y="3673817"/>
              <a:ext cx="1876635" cy="44329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Biome"/>
                <a:ea typeface="+mn-ea"/>
                <a:cs typeface="+mn-cs"/>
              </a:endParaRPr>
            </a:p>
          </p:txBody>
        </p:sp>
        <p:sp>
          <p:nvSpPr>
            <p:cNvPr id="174" name="TextBox 173">
              <a:extLst>
                <a:ext uri="{FF2B5EF4-FFF2-40B4-BE49-F238E27FC236}">
                  <a16:creationId xmlns:a16="http://schemas.microsoft.com/office/drawing/2014/main" id="{E829B00A-5C42-C6CA-B5A6-6107FD7A0845}"/>
                </a:ext>
              </a:extLst>
            </p:cNvPr>
            <p:cNvSpPr txBox="1"/>
            <p:nvPr/>
          </p:nvSpPr>
          <p:spPr>
            <a:xfrm>
              <a:off x="551841" y="3696294"/>
              <a:ext cx="16064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Capability Track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(Learn &amp; Develop)</a:t>
              </a:r>
            </a:p>
          </p:txBody>
        </p:sp>
      </p:grpSp>
      <p:sp>
        <p:nvSpPr>
          <p:cNvPr id="201" name="TextBox 200">
            <a:extLst>
              <a:ext uri="{FF2B5EF4-FFF2-40B4-BE49-F238E27FC236}">
                <a16:creationId xmlns:a16="http://schemas.microsoft.com/office/drawing/2014/main" id="{3F395417-D7C8-8D40-57AC-B84225FD101D}"/>
              </a:ext>
            </a:extLst>
          </p:cNvPr>
          <p:cNvSpPr txBox="1"/>
          <p:nvPr/>
        </p:nvSpPr>
        <p:spPr>
          <a:xfrm>
            <a:off x="2535245" y="4018610"/>
            <a:ext cx="1242513" cy="523220"/>
          </a:xfrm>
          <a:prstGeom prst="rect">
            <a:avLst/>
          </a:prstGeom>
          <a:solidFill>
            <a:schemeClr val="tx1"/>
          </a:solidFill>
        </p:spPr>
        <p:txBody>
          <a:bodyPr wrap="square" rtlCol="0">
            <a:spAutoFit/>
          </a:bodyPr>
          <a:lstStyle/>
          <a:p>
            <a:r>
              <a:rPr lang="en-US" sz="1400">
                <a:solidFill>
                  <a:schemeClr val="bg1"/>
                </a:solidFill>
              </a:rPr>
              <a:t>Beam Diagnostics</a:t>
            </a:r>
          </a:p>
        </p:txBody>
      </p:sp>
      <p:grpSp>
        <p:nvGrpSpPr>
          <p:cNvPr id="169" name="Group 168">
            <a:extLst>
              <a:ext uri="{FF2B5EF4-FFF2-40B4-BE49-F238E27FC236}">
                <a16:creationId xmlns:a16="http://schemas.microsoft.com/office/drawing/2014/main" id="{A77CE420-1995-0ED6-5278-B1C7DCF1A7B8}"/>
              </a:ext>
            </a:extLst>
          </p:cNvPr>
          <p:cNvGrpSpPr/>
          <p:nvPr/>
        </p:nvGrpSpPr>
        <p:grpSpPr>
          <a:xfrm>
            <a:off x="4495931" y="6325051"/>
            <a:ext cx="1287525" cy="461665"/>
            <a:chOff x="684443" y="3993057"/>
            <a:chExt cx="2267966" cy="726521"/>
          </a:xfrm>
        </p:grpSpPr>
        <p:sp>
          <p:nvSpPr>
            <p:cNvPr id="170" name="Pentagon 169">
              <a:extLst>
                <a:ext uri="{FF2B5EF4-FFF2-40B4-BE49-F238E27FC236}">
                  <a16:creationId xmlns:a16="http://schemas.microsoft.com/office/drawing/2014/main" id="{973AF9B9-8F04-BF6B-A91D-466FE570FBBD}"/>
                </a:ext>
              </a:extLst>
            </p:cNvPr>
            <p:cNvSpPr/>
            <p:nvPr/>
          </p:nvSpPr>
          <p:spPr>
            <a:xfrm>
              <a:off x="698489" y="4003681"/>
              <a:ext cx="2253918" cy="652416"/>
            </a:xfrm>
            <a:prstGeom prst="homePlate">
              <a:avLst/>
            </a:prstGeom>
            <a:solidFill>
              <a:srgbClr val="5935A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Biome"/>
                <a:ea typeface="+mn-ea"/>
                <a:cs typeface="+mn-cs"/>
              </a:endParaRPr>
            </a:p>
          </p:txBody>
        </p:sp>
        <p:sp>
          <p:nvSpPr>
            <p:cNvPr id="171" name="TextBox 170">
              <a:extLst>
                <a:ext uri="{FF2B5EF4-FFF2-40B4-BE49-F238E27FC236}">
                  <a16:creationId xmlns:a16="http://schemas.microsoft.com/office/drawing/2014/main" id="{2974B7FA-27E2-7A67-272E-B15DFB60AA42}"/>
                </a:ext>
              </a:extLst>
            </p:cNvPr>
            <p:cNvSpPr txBox="1"/>
            <p:nvPr/>
          </p:nvSpPr>
          <p:spPr>
            <a:xfrm>
              <a:off x="684443" y="3993057"/>
              <a:ext cx="2267966" cy="7265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System Track</a:t>
              </a:r>
            </a:p>
            <a:p>
              <a:pPr lvl="0">
                <a:defRPr/>
              </a:pPr>
              <a:r>
                <a:rPr lang="en-US" sz="1200" i="1">
                  <a:solidFill>
                    <a:srgbClr val="FFFFFF"/>
                  </a:solidFill>
                </a:rPr>
                <a:t>(Validate</a:t>
              </a:r>
              <a:r>
                <a:rPr kumimoji="0" lang="en-US" sz="1200" b="0" i="1" u="none" strike="noStrike" kern="1200" cap="none" spc="0" normalizeH="0" baseline="0" noProof="0">
                  <a:ln>
                    <a:noFill/>
                  </a:ln>
                  <a:solidFill>
                    <a:srgbClr val="FFFFFF"/>
                  </a:solidFill>
                  <a:effectLst/>
                  <a:uLnTx/>
                  <a:uFillTx/>
                  <a:latin typeface="Biome"/>
                  <a:ea typeface="+mn-ea"/>
                  <a:cs typeface="+mn-cs"/>
                </a:rPr>
                <a:t>)</a:t>
              </a:r>
            </a:p>
          </p:txBody>
        </p:sp>
      </p:grpSp>
      <p:sp>
        <p:nvSpPr>
          <p:cNvPr id="156" name="Bent Arrow 155">
            <a:extLst>
              <a:ext uri="{FF2B5EF4-FFF2-40B4-BE49-F238E27FC236}">
                <a16:creationId xmlns:a16="http://schemas.microsoft.com/office/drawing/2014/main" id="{59BFAD41-743D-F3DD-AFD3-0885469F32D7}"/>
              </a:ext>
            </a:extLst>
          </p:cNvPr>
          <p:cNvSpPr/>
          <p:nvPr/>
        </p:nvSpPr>
        <p:spPr>
          <a:xfrm rot="5400000" flipH="1">
            <a:off x="5825596" y="3572476"/>
            <a:ext cx="1368472" cy="4027803"/>
          </a:xfrm>
          <a:prstGeom prst="bentArrow">
            <a:avLst>
              <a:gd name="adj1" fmla="val 12278"/>
              <a:gd name="adj2" fmla="val 12483"/>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202" name="TextBox 201">
            <a:extLst>
              <a:ext uri="{FF2B5EF4-FFF2-40B4-BE49-F238E27FC236}">
                <a16:creationId xmlns:a16="http://schemas.microsoft.com/office/drawing/2014/main" id="{48AFB6F1-6417-6F5E-A9AF-1776712F29D8}"/>
              </a:ext>
            </a:extLst>
          </p:cNvPr>
          <p:cNvSpPr txBox="1"/>
          <p:nvPr/>
        </p:nvSpPr>
        <p:spPr>
          <a:xfrm>
            <a:off x="8516548" y="5416578"/>
            <a:ext cx="1400664" cy="308031"/>
          </a:xfrm>
          <a:prstGeom prst="rect">
            <a:avLst/>
          </a:prstGeom>
          <a:solidFill>
            <a:schemeClr val="tx1"/>
          </a:solidFill>
        </p:spPr>
        <p:txBody>
          <a:bodyPr wrap="square" rtlCol="0">
            <a:spAutoFit/>
          </a:bodyPr>
          <a:lstStyle/>
          <a:p>
            <a:r>
              <a:rPr lang="en-US" sz="1400">
                <a:solidFill>
                  <a:schemeClr val="bg1"/>
                </a:solidFill>
              </a:rPr>
              <a:t>Modeling</a:t>
            </a:r>
          </a:p>
        </p:txBody>
      </p:sp>
      <p:sp>
        <p:nvSpPr>
          <p:cNvPr id="157" name="Up Arrow 156">
            <a:extLst>
              <a:ext uri="{FF2B5EF4-FFF2-40B4-BE49-F238E27FC236}">
                <a16:creationId xmlns:a16="http://schemas.microsoft.com/office/drawing/2014/main" id="{6F0E0BCD-147C-CC9B-B750-713FC32DA8BD}"/>
              </a:ext>
            </a:extLst>
          </p:cNvPr>
          <p:cNvSpPr/>
          <p:nvPr/>
        </p:nvSpPr>
        <p:spPr>
          <a:xfrm rot="5400000">
            <a:off x="4998072" y="5536397"/>
            <a:ext cx="282287" cy="1300943"/>
          </a:xfrm>
          <a:prstGeom prst="upArrow">
            <a:avLst>
              <a:gd name="adj1" fmla="val 62293"/>
              <a:gd name="adj2" fmla="val 58998"/>
            </a:avLst>
          </a:prstGeom>
          <a:solidFill>
            <a:srgbClr val="5936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0286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4DD3CEF-907B-9495-1750-7B2AD4FAA126}"/>
              </a:ext>
            </a:extLst>
          </p:cNvPr>
          <p:cNvPicPr>
            <a:picLocks noChangeAspect="1"/>
          </p:cNvPicPr>
          <p:nvPr/>
        </p:nvPicPr>
        <p:blipFill>
          <a:blip r:embed="rId4"/>
          <a:srcRect b="1111"/>
          <a:stretch>
            <a:fillRect/>
          </a:stretch>
        </p:blipFill>
        <p:spPr>
          <a:xfrm>
            <a:off x="6100042" y="3861811"/>
            <a:ext cx="2682008" cy="1717608"/>
          </a:xfrm>
          <a:prstGeom prst="rect">
            <a:avLst/>
          </a:prstGeom>
        </p:spPr>
      </p:pic>
      <p:pic>
        <p:nvPicPr>
          <p:cNvPr id="23" name="Picture 22">
            <a:extLst>
              <a:ext uri="{FF2B5EF4-FFF2-40B4-BE49-F238E27FC236}">
                <a16:creationId xmlns:a16="http://schemas.microsoft.com/office/drawing/2014/main" id="{9F2FF462-3FF3-C369-37A1-F45E74159C8A}"/>
              </a:ext>
            </a:extLst>
          </p:cNvPr>
          <p:cNvPicPr>
            <a:picLocks noChangeAspect="1"/>
          </p:cNvPicPr>
          <p:nvPr/>
        </p:nvPicPr>
        <p:blipFill>
          <a:blip r:embed="rId5"/>
          <a:stretch>
            <a:fillRect/>
          </a:stretch>
        </p:blipFill>
        <p:spPr>
          <a:xfrm>
            <a:off x="8797204" y="3857769"/>
            <a:ext cx="2829499" cy="1821006"/>
          </a:xfrm>
          <a:prstGeom prst="rect">
            <a:avLst/>
          </a:prstGeom>
        </p:spPr>
      </p:pic>
      <p:sp>
        <p:nvSpPr>
          <p:cNvPr id="2" name="Title 1">
            <a:extLst>
              <a:ext uri="{FF2B5EF4-FFF2-40B4-BE49-F238E27FC236}">
                <a16:creationId xmlns:a16="http://schemas.microsoft.com/office/drawing/2014/main" id="{4E60C3DA-CE8F-B9D4-59AC-8E011581E157}"/>
              </a:ext>
            </a:extLst>
          </p:cNvPr>
          <p:cNvSpPr>
            <a:spLocks noGrp="1"/>
          </p:cNvSpPr>
          <p:nvPr>
            <p:ph type="title"/>
          </p:nvPr>
        </p:nvSpPr>
        <p:spPr>
          <a:xfrm>
            <a:off x="367284" y="523801"/>
            <a:ext cx="11457432" cy="535531"/>
          </a:xfrm>
        </p:spPr>
        <p:txBody>
          <a:bodyPr>
            <a:normAutofit fontScale="90000"/>
          </a:bodyPr>
          <a:lstStyle/>
          <a:p>
            <a:r>
              <a:rPr lang="en-US">
                <a:latin typeface="Segoe UI"/>
                <a:cs typeface="Segoe UI"/>
              </a:rPr>
              <a:t>WHAM: NBI Validation Platform</a:t>
            </a:r>
          </a:p>
        </p:txBody>
      </p:sp>
      <p:sp>
        <p:nvSpPr>
          <p:cNvPr id="4" name="Slide Number Placeholder 3">
            <a:extLst>
              <a:ext uri="{FF2B5EF4-FFF2-40B4-BE49-F238E27FC236}">
                <a16:creationId xmlns:a16="http://schemas.microsoft.com/office/drawing/2014/main" id="{B4F0CCDF-63F3-7890-2345-120987F7129C}"/>
              </a:ext>
            </a:extLst>
          </p:cNvPr>
          <p:cNvSpPr>
            <a:spLocks noGrp="1"/>
          </p:cNvSpPr>
          <p:nvPr>
            <p:ph type="sldNum" sz="quarter" idx="12"/>
          </p:nvPr>
        </p:nvSpPr>
        <p:spPr/>
        <p:txBody>
          <a:bodyPr/>
          <a:lstStyle/>
          <a:p>
            <a:fld id="{0BB17459-B6F1-6943-BC50-6CD59A6A1984}" type="slidenum">
              <a:rPr lang="en-US" smtClean="0"/>
              <a:pPr/>
              <a:t>8</a:t>
            </a:fld>
            <a:endParaRPr lang="en-US"/>
          </a:p>
        </p:txBody>
      </p:sp>
      <p:sp>
        <p:nvSpPr>
          <p:cNvPr id="5" name="Text Placeholder 4">
            <a:extLst>
              <a:ext uri="{FF2B5EF4-FFF2-40B4-BE49-F238E27FC236}">
                <a16:creationId xmlns:a16="http://schemas.microsoft.com/office/drawing/2014/main" id="{7D6B4FA4-B2CE-6C63-07F8-6564673CB254}"/>
              </a:ext>
            </a:extLst>
          </p:cNvPr>
          <p:cNvSpPr>
            <a:spLocks noGrp="1"/>
          </p:cNvSpPr>
          <p:nvPr>
            <p:ph type="body" sz="quarter" idx="13"/>
          </p:nvPr>
        </p:nvSpPr>
        <p:spPr>
          <a:xfrm>
            <a:off x="381892" y="1267543"/>
            <a:ext cx="5658702" cy="2226204"/>
          </a:xfrm>
        </p:spPr>
        <p:txBody>
          <a:bodyPr vert="horz" lIns="91440" tIns="45720" rIns="91440" bIns="45720" rtlCol="0" anchor="t">
            <a:normAutofit fontScale="70000" lnSpcReduction="20000"/>
          </a:bodyPr>
          <a:lstStyle/>
          <a:p>
            <a:pPr marL="0" indent="0"/>
            <a:r>
              <a:rPr lang="en-US">
                <a:solidFill>
                  <a:schemeClr val="bg1"/>
                </a:solidFill>
              </a:rPr>
              <a:t>This device allows us to gain experience with:</a:t>
            </a:r>
          </a:p>
          <a:p>
            <a:pPr marL="457200" indent="-457200">
              <a:buFont typeface="Arial" panose="020B0604020202020204" pitchFamily="34" charset="0"/>
              <a:buChar char="•"/>
            </a:pPr>
            <a:r>
              <a:rPr lang="en-US">
                <a:solidFill>
                  <a:schemeClr val="bg1"/>
                </a:solidFill>
              </a:rPr>
              <a:t>Operating and maintaining an NBI system</a:t>
            </a:r>
          </a:p>
          <a:p>
            <a:pPr marL="457200" indent="-457200">
              <a:buFont typeface="Arial" panose="020B0604020202020204" pitchFamily="34" charset="0"/>
              <a:buChar char="•"/>
            </a:pPr>
            <a:r>
              <a:rPr lang="en-US">
                <a:solidFill>
                  <a:schemeClr val="bg1"/>
                </a:solidFill>
              </a:rPr>
              <a:t>Handling of control parameters and DAQ</a:t>
            </a:r>
          </a:p>
          <a:p>
            <a:pPr marL="457200" indent="-457200">
              <a:buFont typeface="Arial" panose="020B0604020202020204" pitchFamily="34" charset="0"/>
              <a:buChar char="•"/>
            </a:pPr>
            <a:r>
              <a:rPr lang="en-US">
                <a:solidFill>
                  <a:schemeClr val="bg1"/>
                </a:solidFill>
              </a:rPr>
              <a:t>Building and deploying NBI relevant diagnostics</a:t>
            </a:r>
          </a:p>
          <a:p>
            <a:pPr marL="457200" indent="-457200">
              <a:buFont typeface="Arial" panose="020B0604020202020204" pitchFamily="34" charset="0"/>
              <a:buChar char="•"/>
            </a:pPr>
            <a:r>
              <a:rPr lang="en-US">
                <a:solidFill>
                  <a:schemeClr val="bg1"/>
                </a:solidFill>
              </a:rPr>
              <a:t>Verify a suite of modeling NBI relevant parameters</a:t>
            </a:r>
          </a:p>
        </p:txBody>
      </p:sp>
      <p:pic>
        <p:nvPicPr>
          <p:cNvPr id="9" name="Picture 8">
            <a:extLst>
              <a:ext uri="{FF2B5EF4-FFF2-40B4-BE49-F238E27FC236}">
                <a16:creationId xmlns:a16="http://schemas.microsoft.com/office/drawing/2014/main" id="{B146CE93-A6DB-2477-B1DA-153D41D2445E}"/>
              </a:ext>
            </a:extLst>
          </p:cNvPr>
          <p:cNvPicPr>
            <a:picLocks noChangeAspect="1"/>
          </p:cNvPicPr>
          <p:nvPr/>
        </p:nvPicPr>
        <p:blipFill>
          <a:blip r:embed="rId6"/>
          <a:stretch>
            <a:fillRect/>
          </a:stretch>
        </p:blipFill>
        <p:spPr>
          <a:xfrm>
            <a:off x="6096228" y="1267543"/>
            <a:ext cx="2702926" cy="2192522"/>
          </a:xfrm>
          <a:prstGeom prst="rect">
            <a:avLst/>
          </a:prstGeom>
        </p:spPr>
      </p:pic>
      <p:graphicFrame>
        <p:nvGraphicFramePr>
          <p:cNvPr id="10" name="Table 9">
            <a:extLst>
              <a:ext uri="{FF2B5EF4-FFF2-40B4-BE49-F238E27FC236}">
                <a16:creationId xmlns:a16="http://schemas.microsoft.com/office/drawing/2014/main" id="{09C08A6E-76A1-469E-C818-762FF43374F7}"/>
              </a:ext>
            </a:extLst>
          </p:cNvPr>
          <p:cNvGraphicFramePr>
            <a:graphicFrameLocks noGrp="1"/>
          </p:cNvGraphicFramePr>
          <p:nvPr>
            <p:extLst>
              <p:ext uri="{D42A27DB-BD31-4B8C-83A1-F6EECF244321}">
                <p14:modId xmlns:p14="http://schemas.microsoft.com/office/powerpoint/2010/main" val="2347583405"/>
              </p:ext>
            </p:extLst>
          </p:nvPr>
        </p:nvGraphicFramePr>
        <p:xfrm>
          <a:off x="1268928" y="3477788"/>
          <a:ext cx="3605330" cy="2865120"/>
        </p:xfrm>
        <a:graphic>
          <a:graphicData uri="http://schemas.openxmlformats.org/drawingml/2006/table">
            <a:tbl>
              <a:tblPr firstRow="1" bandRow="1">
                <a:tableStyleId>{5C22544A-7EE6-4342-B048-85BDC9FD1C3A}</a:tableStyleId>
              </a:tblPr>
              <a:tblGrid>
                <a:gridCol w="2345763">
                  <a:extLst>
                    <a:ext uri="{9D8B030D-6E8A-4147-A177-3AD203B41FA5}">
                      <a16:colId xmlns:a16="http://schemas.microsoft.com/office/drawing/2014/main" val="3387033272"/>
                    </a:ext>
                  </a:extLst>
                </a:gridCol>
                <a:gridCol w="1259567">
                  <a:extLst>
                    <a:ext uri="{9D8B030D-6E8A-4147-A177-3AD203B41FA5}">
                      <a16:colId xmlns:a16="http://schemas.microsoft.com/office/drawing/2014/main" val="2945749567"/>
                    </a:ext>
                  </a:extLst>
                </a:gridCol>
              </a:tblGrid>
              <a:tr h="370840">
                <a:tc>
                  <a:txBody>
                    <a:bodyPr/>
                    <a:lstStyle/>
                    <a:p>
                      <a:r>
                        <a:rPr lang="en-US">
                          <a:solidFill>
                            <a:schemeClr val="tx1"/>
                          </a:solidFill>
                          <a:latin typeface="Biome"/>
                          <a:cs typeface="Biome"/>
                        </a:rPr>
                        <a:t>Beam Parameters</a:t>
                      </a:r>
                    </a:p>
                  </a:txBody>
                  <a:tcPr>
                    <a:solidFill>
                      <a:srgbClr val="E16E38"/>
                    </a:solidFill>
                  </a:tcPr>
                </a:tc>
                <a:tc>
                  <a:txBody>
                    <a:bodyPr/>
                    <a:lstStyle/>
                    <a:p>
                      <a:r>
                        <a:rPr lang="en-US">
                          <a:solidFill>
                            <a:schemeClr val="tx1"/>
                          </a:solidFill>
                          <a:latin typeface="Biome"/>
                          <a:cs typeface="Biome"/>
                        </a:rPr>
                        <a:t>Value</a:t>
                      </a:r>
                    </a:p>
                  </a:txBody>
                  <a:tcPr>
                    <a:solidFill>
                      <a:srgbClr val="E16E38"/>
                    </a:solidFill>
                  </a:tcPr>
                </a:tc>
                <a:extLst>
                  <a:ext uri="{0D108BD9-81ED-4DB2-BD59-A6C34878D82A}">
                    <a16:rowId xmlns:a16="http://schemas.microsoft.com/office/drawing/2014/main" val="663985491"/>
                  </a:ext>
                </a:extLst>
              </a:tr>
              <a:tr h="370840">
                <a:tc>
                  <a:txBody>
                    <a:bodyPr/>
                    <a:lstStyle/>
                    <a:p>
                      <a:r>
                        <a:rPr lang="en-US">
                          <a:latin typeface="Biome"/>
                          <a:cs typeface="Biome"/>
                        </a:rPr>
                        <a:t>Ion Type</a:t>
                      </a:r>
                    </a:p>
                  </a:txBody>
                  <a:tcPr>
                    <a:solidFill>
                      <a:schemeClr val="accent2">
                        <a:lumMod val="60000"/>
                        <a:lumOff val="40000"/>
                      </a:schemeClr>
                    </a:solidFill>
                  </a:tcPr>
                </a:tc>
                <a:tc>
                  <a:txBody>
                    <a:bodyPr/>
                    <a:lstStyle/>
                    <a:p>
                      <a:r>
                        <a:rPr lang="en-US" i="0"/>
                        <a:t> H+ or D+</a:t>
                      </a:r>
                    </a:p>
                  </a:txBody>
                  <a:tcPr>
                    <a:solidFill>
                      <a:schemeClr val="accent2">
                        <a:lumMod val="60000"/>
                        <a:lumOff val="40000"/>
                      </a:schemeClr>
                    </a:solidFill>
                  </a:tcPr>
                </a:tc>
                <a:extLst>
                  <a:ext uri="{0D108BD9-81ED-4DB2-BD59-A6C34878D82A}">
                    <a16:rowId xmlns:a16="http://schemas.microsoft.com/office/drawing/2014/main" val="2858385155"/>
                  </a:ext>
                </a:extLst>
              </a:tr>
              <a:tr h="370840">
                <a:tc>
                  <a:txBody>
                    <a:bodyPr/>
                    <a:lstStyle/>
                    <a:p>
                      <a:r>
                        <a:rPr lang="en-US">
                          <a:latin typeface="Biome"/>
                          <a:cs typeface="Biome"/>
                        </a:rPr>
                        <a:t>Beam Energy </a:t>
                      </a:r>
                    </a:p>
                  </a:txBody>
                  <a:tcPr>
                    <a:solidFill>
                      <a:schemeClr val="accent2">
                        <a:lumMod val="60000"/>
                        <a:lumOff val="40000"/>
                      </a:schemeClr>
                    </a:solidFill>
                  </a:tcPr>
                </a:tc>
                <a:tc>
                  <a:txBody>
                    <a:bodyPr/>
                    <a:lstStyle/>
                    <a:p>
                      <a:r>
                        <a:rPr lang="en-US">
                          <a:latin typeface="Biome"/>
                          <a:cs typeface="Biome"/>
                        </a:rPr>
                        <a:t>25 keV</a:t>
                      </a:r>
                    </a:p>
                  </a:txBody>
                  <a:tcPr>
                    <a:solidFill>
                      <a:schemeClr val="accent2">
                        <a:lumMod val="60000"/>
                        <a:lumOff val="40000"/>
                      </a:schemeClr>
                    </a:solidFill>
                  </a:tcPr>
                </a:tc>
                <a:extLst>
                  <a:ext uri="{0D108BD9-81ED-4DB2-BD59-A6C34878D82A}">
                    <a16:rowId xmlns:a16="http://schemas.microsoft.com/office/drawing/2014/main" val="556598309"/>
                  </a:ext>
                </a:extLst>
              </a:tr>
              <a:tr h="370840">
                <a:tc>
                  <a:txBody>
                    <a:bodyPr/>
                    <a:lstStyle/>
                    <a:p>
                      <a:r>
                        <a:rPr lang="en-US">
                          <a:latin typeface="Biome"/>
                          <a:cs typeface="Biome"/>
                        </a:rPr>
                        <a:t>Extracted Current</a:t>
                      </a:r>
                    </a:p>
                  </a:txBody>
                  <a:tcPr>
                    <a:solidFill>
                      <a:schemeClr val="accent2">
                        <a:lumMod val="60000"/>
                        <a:lumOff val="40000"/>
                      </a:schemeClr>
                    </a:solidFill>
                  </a:tcPr>
                </a:tc>
                <a:tc>
                  <a:txBody>
                    <a:bodyPr/>
                    <a:lstStyle/>
                    <a:p>
                      <a:r>
                        <a:rPr lang="en-US">
                          <a:latin typeface="Biome"/>
                          <a:cs typeface="Biome"/>
                        </a:rPr>
                        <a:t>50 A</a:t>
                      </a:r>
                    </a:p>
                  </a:txBody>
                  <a:tcPr>
                    <a:solidFill>
                      <a:schemeClr val="accent2">
                        <a:lumMod val="60000"/>
                        <a:lumOff val="40000"/>
                      </a:schemeClr>
                    </a:solidFill>
                  </a:tcPr>
                </a:tc>
                <a:extLst>
                  <a:ext uri="{0D108BD9-81ED-4DB2-BD59-A6C34878D82A}">
                    <a16:rowId xmlns:a16="http://schemas.microsoft.com/office/drawing/2014/main" val="156107929"/>
                  </a:ext>
                </a:extLst>
              </a:tr>
              <a:tr h="370840">
                <a:tc>
                  <a:txBody>
                    <a:bodyPr/>
                    <a:lstStyle/>
                    <a:p>
                      <a:r>
                        <a:rPr lang="en-US">
                          <a:latin typeface="Biome"/>
                          <a:cs typeface="Biome"/>
                        </a:rPr>
                        <a:t>Duration</a:t>
                      </a:r>
                    </a:p>
                  </a:txBody>
                  <a:tcPr>
                    <a:solidFill>
                      <a:schemeClr val="accent2">
                        <a:lumMod val="60000"/>
                        <a:lumOff val="40000"/>
                      </a:schemeClr>
                    </a:solidFill>
                  </a:tcPr>
                </a:tc>
                <a:tc>
                  <a:txBody>
                    <a:bodyPr/>
                    <a:lstStyle/>
                    <a:p>
                      <a:r>
                        <a:rPr lang="en-US">
                          <a:latin typeface="Biome"/>
                          <a:cs typeface="Biome"/>
                        </a:rPr>
                        <a:t>15 </a:t>
                      </a:r>
                      <a:r>
                        <a:rPr lang="en-US" err="1">
                          <a:latin typeface="Biome"/>
                          <a:cs typeface="Biome"/>
                        </a:rPr>
                        <a:t>ms</a:t>
                      </a:r>
                    </a:p>
                  </a:txBody>
                  <a:tcPr>
                    <a:solidFill>
                      <a:schemeClr val="accent2">
                        <a:lumMod val="60000"/>
                        <a:lumOff val="40000"/>
                      </a:schemeClr>
                    </a:solidFill>
                  </a:tcPr>
                </a:tc>
                <a:extLst>
                  <a:ext uri="{0D108BD9-81ED-4DB2-BD59-A6C34878D82A}">
                    <a16:rowId xmlns:a16="http://schemas.microsoft.com/office/drawing/2014/main" val="4185565705"/>
                  </a:ext>
                </a:extLst>
              </a:tr>
              <a:tr h="370840">
                <a:tc>
                  <a:txBody>
                    <a:bodyPr/>
                    <a:lstStyle/>
                    <a:p>
                      <a:r>
                        <a:rPr lang="en-US">
                          <a:latin typeface="Biome"/>
                          <a:cs typeface="Biome"/>
                        </a:rPr>
                        <a:t>Composition Fraction</a:t>
                      </a:r>
                    </a:p>
                  </a:txBody>
                  <a:tcPr>
                    <a:solidFill>
                      <a:schemeClr val="accent2">
                        <a:lumMod val="60000"/>
                        <a:lumOff val="40000"/>
                      </a:schemeClr>
                    </a:solidFill>
                  </a:tcPr>
                </a:tc>
                <a:tc>
                  <a:txBody>
                    <a:bodyPr/>
                    <a:lstStyle/>
                    <a:p>
                      <a:r>
                        <a:rPr lang="en-US">
                          <a:latin typeface="Biome"/>
                          <a:cs typeface="Biome"/>
                        </a:rPr>
                        <a:t>70:25:5</a:t>
                      </a:r>
                    </a:p>
                  </a:txBody>
                  <a:tcPr>
                    <a:solidFill>
                      <a:schemeClr val="accent2">
                        <a:lumMod val="60000"/>
                        <a:lumOff val="40000"/>
                      </a:schemeClr>
                    </a:solidFill>
                  </a:tcPr>
                </a:tc>
                <a:extLst>
                  <a:ext uri="{0D108BD9-81ED-4DB2-BD59-A6C34878D82A}">
                    <a16:rowId xmlns:a16="http://schemas.microsoft.com/office/drawing/2014/main" val="1655596296"/>
                  </a:ext>
                </a:extLst>
              </a:tr>
              <a:tr h="370840">
                <a:tc>
                  <a:txBody>
                    <a:bodyPr/>
                    <a:lstStyle/>
                    <a:p>
                      <a:r>
                        <a:rPr lang="en-US">
                          <a:latin typeface="Biome"/>
                          <a:cs typeface="Biome"/>
                        </a:rPr>
                        <a:t>Divergence</a:t>
                      </a:r>
                    </a:p>
                  </a:txBody>
                  <a:tcPr>
                    <a:solidFill>
                      <a:schemeClr val="accent2">
                        <a:lumMod val="60000"/>
                        <a:lumOff val="40000"/>
                      </a:schemeClr>
                    </a:solidFill>
                  </a:tcPr>
                </a:tc>
                <a:tc>
                  <a:txBody>
                    <a:bodyPr/>
                    <a:lstStyle/>
                    <a:p>
                      <a:r>
                        <a:rPr lang="en-US">
                          <a:latin typeface="Biome"/>
                          <a:cs typeface="Biome"/>
                        </a:rPr>
                        <a:t>&lt;1deg</a:t>
                      </a:r>
                    </a:p>
                  </a:txBody>
                  <a:tcPr>
                    <a:solidFill>
                      <a:schemeClr val="accent2">
                        <a:lumMod val="60000"/>
                        <a:lumOff val="40000"/>
                      </a:schemeClr>
                    </a:solidFill>
                  </a:tcPr>
                </a:tc>
                <a:extLst>
                  <a:ext uri="{0D108BD9-81ED-4DB2-BD59-A6C34878D82A}">
                    <a16:rowId xmlns:a16="http://schemas.microsoft.com/office/drawing/2014/main" val="322782641"/>
                  </a:ext>
                </a:extLst>
              </a:tr>
            </a:tbl>
          </a:graphicData>
        </a:graphic>
      </p:graphicFrame>
      <p:sp>
        <p:nvSpPr>
          <p:cNvPr id="8" name="TextBox 7">
            <a:extLst>
              <a:ext uri="{FF2B5EF4-FFF2-40B4-BE49-F238E27FC236}">
                <a16:creationId xmlns:a16="http://schemas.microsoft.com/office/drawing/2014/main" id="{4296820D-FB99-5882-E409-E9E38B711AB3}"/>
              </a:ext>
            </a:extLst>
          </p:cNvPr>
          <p:cNvSpPr txBox="1"/>
          <p:nvPr/>
        </p:nvSpPr>
        <p:spPr>
          <a:xfrm>
            <a:off x="5894749" y="6127434"/>
            <a:ext cx="5771923"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800" i="1">
                <a:solidFill>
                  <a:srgbClr val="E8E4DD"/>
                </a:solidFill>
                <a:latin typeface="Geist Mono"/>
                <a:ea typeface="Geist Mono"/>
                <a:cs typeface="Geist Mono"/>
              </a:rPr>
              <a:t>Characterization of 1 MW, 40 keV, 1 s neutral beam for plasma heating, </a:t>
            </a:r>
            <a:r>
              <a:rPr lang="en-US" sz="800">
                <a:solidFill>
                  <a:srgbClr val="E8E4DD"/>
                </a:solidFill>
                <a:latin typeface="Geist Mono"/>
                <a:ea typeface="Geist Mono"/>
                <a:cs typeface="Geist Mono"/>
              </a:rPr>
              <a:t>by </a:t>
            </a:r>
            <a:r>
              <a:rPr lang="en-US" sz="800" err="1">
                <a:solidFill>
                  <a:srgbClr val="E8E4DD"/>
                </a:solidFill>
                <a:latin typeface="Geist Mono"/>
                <a:ea typeface="Geist Mono"/>
                <a:cs typeface="Geist Mono"/>
              </a:rPr>
              <a:t>A.Sorokin</a:t>
            </a:r>
            <a:r>
              <a:rPr lang="en-US" sz="800">
                <a:solidFill>
                  <a:srgbClr val="E8E4DD"/>
                </a:solidFill>
                <a:latin typeface="Geist Mono"/>
                <a:ea typeface="Geist Mono"/>
                <a:cs typeface="Geist Mono"/>
              </a:rPr>
              <a:t> et. al</a:t>
            </a:r>
            <a:r>
              <a:rPr lang="en-US" sz="800" b="0" i="0">
                <a:solidFill>
                  <a:srgbClr val="E8E4DD"/>
                </a:solidFill>
                <a:latin typeface="Geist Mono"/>
                <a:ea typeface="Geist Mono"/>
                <a:cs typeface="Geist Mono"/>
              </a:rPr>
              <a:t>, </a:t>
            </a:r>
            <a:r>
              <a:rPr lang="en-US" sz="800">
                <a:solidFill>
                  <a:srgbClr val="E8E4DD"/>
                </a:solidFill>
                <a:latin typeface="Geist Mono"/>
                <a:ea typeface="Geist Mono"/>
                <a:cs typeface="Geist Mono"/>
              </a:rPr>
              <a:t>2010</a:t>
            </a:r>
            <a:r>
              <a:rPr lang="en-US" sz="800" b="0" i="0">
                <a:solidFill>
                  <a:srgbClr val="E8E4DD"/>
                </a:solidFill>
                <a:latin typeface="Geist Mono"/>
                <a:ea typeface="Geist Mono"/>
                <a:cs typeface="Geist Mono"/>
              </a:rPr>
              <a:t>, </a:t>
            </a:r>
            <a:r>
              <a:rPr lang="en-US" sz="800">
                <a:solidFill>
                  <a:srgbClr val="E8E4DD"/>
                </a:solidFill>
                <a:latin typeface="Geist Mono"/>
                <a:ea typeface="Geist Mono"/>
                <a:cs typeface="Geist Mono"/>
              </a:rPr>
              <a:t>Rev. Of Sci. Inst. 81, 02B108</a:t>
            </a:r>
            <a:r>
              <a:rPr lang="en-US" sz="800" b="0" i="0">
                <a:solidFill>
                  <a:srgbClr val="E8E4DD"/>
                </a:solidFill>
                <a:latin typeface="Geist Mono"/>
                <a:ea typeface="Geist Mono"/>
                <a:cs typeface="Geist Mono"/>
              </a:rPr>
              <a:t>.</a:t>
            </a:r>
            <a:endParaRPr lang="en-US" sz="800"/>
          </a:p>
          <a:p>
            <a:pPr algn="ctr"/>
            <a:endParaRPr lang="en-US"/>
          </a:p>
        </p:txBody>
      </p:sp>
      <p:sp>
        <p:nvSpPr>
          <p:cNvPr id="13" name="Footer Placeholder 2">
            <a:extLst>
              <a:ext uri="{FF2B5EF4-FFF2-40B4-BE49-F238E27FC236}">
                <a16:creationId xmlns:a16="http://schemas.microsoft.com/office/drawing/2014/main" id="{5D5ED09D-74A1-DA54-CEEF-0CC8F410F918}"/>
              </a:ext>
            </a:extLst>
          </p:cNvPr>
          <p:cNvSpPr txBox="1">
            <a:spLocks/>
          </p:cNvSpPr>
          <p:nvPr/>
        </p:nvSpPr>
        <p:spPr>
          <a:xfrm>
            <a:off x="221848" y="6356350"/>
            <a:ext cx="31326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Presenter: Anthony Cooper</a:t>
            </a:r>
          </a:p>
        </p:txBody>
      </p:sp>
      <p:pic>
        <p:nvPicPr>
          <p:cNvPr id="3" name="Picture 2">
            <a:extLst>
              <a:ext uri="{FF2B5EF4-FFF2-40B4-BE49-F238E27FC236}">
                <a16:creationId xmlns:a16="http://schemas.microsoft.com/office/drawing/2014/main" id="{9AA502C7-8C1B-100B-5876-6C46F04686D5}"/>
              </a:ext>
            </a:extLst>
          </p:cNvPr>
          <p:cNvPicPr>
            <a:picLocks noChangeAspect="1"/>
          </p:cNvPicPr>
          <p:nvPr/>
        </p:nvPicPr>
        <p:blipFill>
          <a:blip r:embed="rId7"/>
          <a:stretch>
            <a:fillRect/>
          </a:stretch>
        </p:blipFill>
        <p:spPr>
          <a:xfrm>
            <a:off x="8806008" y="1255135"/>
            <a:ext cx="2823442" cy="2165641"/>
          </a:xfrm>
          <a:prstGeom prst="rect">
            <a:avLst/>
          </a:prstGeom>
        </p:spPr>
      </p:pic>
      <p:cxnSp>
        <p:nvCxnSpPr>
          <p:cNvPr id="7" name="Straight Arrow Connector 6">
            <a:extLst>
              <a:ext uri="{FF2B5EF4-FFF2-40B4-BE49-F238E27FC236}">
                <a16:creationId xmlns:a16="http://schemas.microsoft.com/office/drawing/2014/main" id="{C35D4604-AE2B-51D7-CDEE-3A958EF12D86}"/>
              </a:ext>
            </a:extLst>
          </p:cNvPr>
          <p:cNvCxnSpPr/>
          <p:nvPr/>
        </p:nvCxnSpPr>
        <p:spPr>
          <a:xfrm>
            <a:off x="8791862" y="1259897"/>
            <a:ext cx="14432" cy="4817340"/>
          </a:xfrm>
          <a:prstGeom prst="straightConnector1">
            <a:avLst/>
          </a:prstGeom>
          <a:ln w="57150"/>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2F396779-8A5D-916D-1A55-80265456189F}"/>
              </a:ext>
            </a:extLst>
          </p:cNvPr>
          <p:cNvCxnSpPr>
            <a:cxnSpLocks/>
          </p:cNvCxnSpPr>
          <p:nvPr/>
        </p:nvCxnSpPr>
        <p:spPr>
          <a:xfrm>
            <a:off x="6090227" y="3846078"/>
            <a:ext cx="5533158" cy="25977"/>
          </a:xfrm>
          <a:prstGeom prst="straightConnector1">
            <a:avLst/>
          </a:prstGeom>
          <a:ln w="57150"/>
        </p:spPr>
        <p:style>
          <a:lnRef idx="1">
            <a:schemeClr val="accent2"/>
          </a:lnRef>
          <a:fillRef idx="0">
            <a:schemeClr val="accent2"/>
          </a:fillRef>
          <a:effectRef idx="0">
            <a:schemeClr val="accent2"/>
          </a:effectRef>
          <a:fontRef idx="minor">
            <a:schemeClr val="tx1"/>
          </a:fontRef>
        </p:style>
      </p:cxnSp>
      <p:sp>
        <p:nvSpPr>
          <p:cNvPr id="18" name="TextBox 17">
            <a:extLst>
              <a:ext uri="{FF2B5EF4-FFF2-40B4-BE49-F238E27FC236}">
                <a16:creationId xmlns:a16="http://schemas.microsoft.com/office/drawing/2014/main" id="{8B430871-5C0B-7210-9DCD-E7DA48D56FA1}"/>
              </a:ext>
            </a:extLst>
          </p:cNvPr>
          <p:cNvSpPr txBox="1"/>
          <p:nvPr/>
        </p:nvSpPr>
        <p:spPr>
          <a:xfrm>
            <a:off x="8838839" y="3397043"/>
            <a:ext cx="27239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a:solidFill>
                  <a:srgbClr val="E8E4DD"/>
                </a:solidFill>
                <a:latin typeface="Geist Mono"/>
              </a:rPr>
              <a:t>Neutral Beam Power Density Profiles &amp; Absorption Profiles</a:t>
            </a:r>
          </a:p>
        </p:txBody>
      </p:sp>
      <p:sp>
        <p:nvSpPr>
          <p:cNvPr id="19" name="Rectangle 18">
            <a:extLst>
              <a:ext uri="{FF2B5EF4-FFF2-40B4-BE49-F238E27FC236}">
                <a16:creationId xmlns:a16="http://schemas.microsoft.com/office/drawing/2014/main" id="{50502CEC-0F6F-FDBF-39B6-943FE0241419}"/>
              </a:ext>
            </a:extLst>
          </p:cNvPr>
          <p:cNvSpPr/>
          <p:nvPr/>
        </p:nvSpPr>
        <p:spPr>
          <a:xfrm>
            <a:off x="6088780" y="1268555"/>
            <a:ext cx="5538935" cy="4817342"/>
          </a:xfrm>
          <a:prstGeom prst="rect">
            <a:avLst/>
          </a:prstGeom>
          <a:noFill/>
          <a:ln w="57150">
            <a:solidFill>
              <a:srgbClr val="E16E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9CC1D84-C165-11E5-8CA6-FD3F68CBCCA1}"/>
              </a:ext>
            </a:extLst>
          </p:cNvPr>
          <p:cNvSpPr txBox="1"/>
          <p:nvPr/>
        </p:nvSpPr>
        <p:spPr>
          <a:xfrm>
            <a:off x="6125656" y="5613769"/>
            <a:ext cx="251610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a:solidFill>
                  <a:srgbClr val="E8E4DD"/>
                </a:solidFill>
                <a:latin typeface="Geist Mono"/>
              </a:rPr>
              <a:t>In-house developed NBI modeling tool for beam dynamics </a:t>
            </a:r>
          </a:p>
        </p:txBody>
      </p:sp>
      <p:sp>
        <p:nvSpPr>
          <p:cNvPr id="24" name="TextBox 23">
            <a:extLst>
              <a:ext uri="{FF2B5EF4-FFF2-40B4-BE49-F238E27FC236}">
                <a16:creationId xmlns:a16="http://schemas.microsoft.com/office/drawing/2014/main" id="{DAA4A8B2-5FCE-BA22-4BC0-413BE6F5DC40}"/>
              </a:ext>
            </a:extLst>
          </p:cNvPr>
          <p:cNvSpPr txBox="1"/>
          <p:nvPr/>
        </p:nvSpPr>
        <p:spPr>
          <a:xfrm>
            <a:off x="8861928" y="5648404"/>
            <a:ext cx="265465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a:solidFill>
                  <a:srgbClr val="E8E4DD"/>
                </a:solidFill>
                <a:latin typeface="Geist Mono"/>
              </a:rPr>
              <a:t>In-house CAD of WHAM NBI's wire calorimeter </a:t>
            </a:r>
          </a:p>
        </p:txBody>
      </p:sp>
      <p:sp>
        <p:nvSpPr>
          <p:cNvPr id="25" name="TextBox 24">
            <a:extLst>
              <a:ext uri="{FF2B5EF4-FFF2-40B4-BE49-F238E27FC236}">
                <a16:creationId xmlns:a16="http://schemas.microsoft.com/office/drawing/2014/main" id="{195278DE-1F9E-CF66-8203-296153127736}"/>
              </a:ext>
            </a:extLst>
          </p:cNvPr>
          <p:cNvSpPr txBox="1"/>
          <p:nvPr/>
        </p:nvSpPr>
        <p:spPr>
          <a:xfrm>
            <a:off x="6079475" y="3489406"/>
            <a:ext cx="271237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a:solidFill>
                  <a:srgbClr val="E8E4DD"/>
                </a:solidFill>
                <a:latin typeface="Geist Mono"/>
              </a:rPr>
              <a:t>WHAM NBI Diagram</a:t>
            </a:r>
          </a:p>
        </p:txBody>
      </p:sp>
      <p:sp>
        <p:nvSpPr>
          <p:cNvPr id="6" name="Footer Placeholder 2">
            <a:extLst>
              <a:ext uri="{FF2B5EF4-FFF2-40B4-BE49-F238E27FC236}">
                <a16:creationId xmlns:a16="http://schemas.microsoft.com/office/drawing/2014/main" id="{6FDAFD0E-67BD-75EB-C285-DC2B373CD05A}"/>
              </a:ext>
            </a:extLst>
          </p:cNvPr>
          <p:cNvSpPr>
            <a:spLocks noGrp="1"/>
          </p:cNvSpPr>
          <p:nvPr>
            <p:ph type="ftr" sz="quarter" idx="11"/>
          </p:nvPr>
        </p:nvSpPr>
        <p:spPr>
          <a:xfrm>
            <a:off x="10436" y="6377591"/>
            <a:ext cx="12192000" cy="365125"/>
          </a:xfrm>
        </p:spPr>
        <p:txBody>
          <a:bodyPr/>
          <a:lstStyle/>
          <a:p>
            <a:r>
              <a:rPr lang="en-US"/>
              <a:t>NIBS 2026</a:t>
            </a:r>
          </a:p>
        </p:txBody>
      </p:sp>
    </p:spTree>
    <p:extLst>
      <p:ext uri="{BB962C8B-B14F-4D97-AF65-F5344CB8AC3E}">
        <p14:creationId xmlns:p14="http://schemas.microsoft.com/office/powerpoint/2010/main" val="2238230193"/>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B8EF603D-86E5-38B6-6474-D0D7AC6D9F42}"/>
            </a:ext>
          </a:extLst>
        </p:cNvPr>
        <p:cNvGrpSpPr/>
        <p:nvPr/>
      </p:nvGrpSpPr>
      <p:grpSpPr>
        <a:xfrm>
          <a:off x="0" y="0"/>
          <a:ext cx="0" cy="0"/>
          <a:chOff x="0" y="0"/>
          <a:chExt cx="0" cy="0"/>
        </a:xfrm>
      </p:grpSpPr>
      <p:pic>
        <p:nvPicPr>
          <p:cNvPr id="131" name="Picture 130">
            <a:extLst>
              <a:ext uri="{FF2B5EF4-FFF2-40B4-BE49-F238E27FC236}">
                <a16:creationId xmlns:a16="http://schemas.microsoft.com/office/drawing/2014/main" id="{9220A631-91F8-6381-9D3D-0D18346B9F61}"/>
              </a:ext>
            </a:extLst>
          </p:cNvPr>
          <p:cNvPicPr>
            <a:picLocks noChangeAspect="1"/>
          </p:cNvPicPr>
          <p:nvPr/>
        </p:nvPicPr>
        <p:blipFill>
          <a:blip r:embed="rId3"/>
          <a:stretch>
            <a:fillRect/>
          </a:stretch>
        </p:blipFill>
        <p:spPr>
          <a:xfrm>
            <a:off x="4148769" y="3288214"/>
            <a:ext cx="4377684" cy="1601781"/>
          </a:xfrm>
          <a:prstGeom prst="rect">
            <a:avLst/>
          </a:prstGeom>
        </p:spPr>
      </p:pic>
      <p:pic>
        <p:nvPicPr>
          <p:cNvPr id="183" name="Picture 182" descr="Checkmark icon check mark isolated Royalty Free Vector Image">
            <a:extLst>
              <a:ext uri="{FF2B5EF4-FFF2-40B4-BE49-F238E27FC236}">
                <a16:creationId xmlns:a16="http://schemas.microsoft.com/office/drawing/2014/main" id="{8EC788D8-3D4C-DBFC-D545-40E7718000CB}"/>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68186" y="4272217"/>
            <a:ext cx="233970" cy="205136"/>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184" descr="Checkmark icon check mark isolated Royalty Free Vector Image">
            <a:extLst>
              <a:ext uri="{FF2B5EF4-FFF2-40B4-BE49-F238E27FC236}">
                <a16:creationId xmlns:a16="http://schemas.microsoft.com/office/drawing/2014/main" id="{97446ECB-D79B-01E9-924D-AA8AE3E2F15D}"/>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80989" y="4481019"/>
            <a:ext cx="233970" cy="20513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50C153A-6547-888F-21B3-AAF284CE4137}"/>
              </a:ext>
            </a:extLst>
          </p:cNvPr>
          <p:cNvSpPr/>
          <p:nvPr/>
        </p:nvSpPr>
        <p:spPr>
          <a:xfrm>
            <a:off x="4257346" y="4020814"/>
            <a:ext cx="796102" cy="461508"/>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4049F03-7E28-DF9D-6E9E-87E1EBE2FFC0}"/>
              </a:ext>
            </a:extLst>
          </p:cNvPr>
          <p:cNvSpPr/>
          <p:nvPr/>
        </p:nvSpPr>
        <p:spPr>
          <a:xfrm>
            <a:off x="4257345" y="4358797"/>
            <a:ext cx="574877"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CEA83415-BE1F-3444-E1A0-A3D2CAD54EC5}"/>
              </a:ext>
            </a:extLst>
          </p:cNvPr>
          <p:cNvSpPr/>
          <p:nvPr/>
        </p:nvSpPr>
        <p:spPr>
          <a:xfrm>
            <a:off x="4149514" y="3546476"/>
            <a:ext cx="574877"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FCC43C8-D078-25F9-DB60-AFC1C36A7DF2}"/>
              </a:ext>
            </a:extLst>
          </p:cNvPr>
          <p:cNvSpPr txBox="1"/>
          <p:nvPr/>
        </p:nvSpPr>
        <p:spPr>
          <a:xfrm>
            <a:off x="4146264" y="3300363"/>
            <a:ext cx="1040651" cy="230832"/>
          </a:xfrm>
          <a:prstGeom prst="rect">
            <a:avLst/>
          </a:prstGeom>
          <a:solidFill>
            <a:srgbClr val="221F1F"/>
          </a:solidFill>
          <a:ln>
            <a:noFill/>
          </a:ln>
        </p:spPr>
        <p:txBody>
          <a:bodyPr wrap="square" rtlCol="0">
            <a:spAutoFit/>
          </a:bodyPr>
          <a:lstStyle/>
          <a:p>
            <a:endParaRPr lang="en-US" sz="900" i="1">
              <a:solidFill>
                <a:schemeClr val="bg1"/>
              </a:solidFill>
            </a:endParaRPr>
          </a:p>
        </p:txBody>
      </p:sp>
      <p:sp>
        <p:nvSpPr>
          <p:cNvPr id="12" name="TextBox 11">
            <a:extLst>
              <a:ext uri="{FF2B5EF4-FFF2-40B4-BE49-F238E27FC236}">
                <a16:creationId xmlns:a16="http://schemas.microsoft.com/office/drawing/2014/main" id="{21C531D9-D0D5-C1C7-C8B7-B45DB1F415AF}"/>
              </a:ext>
            </a:extLst>
          </p:cNvPr>
          <p:cNvSpPr txBox="1"/>
          <p:nvPr/>
        </p:nvSpPr>
        <p:spPr>
          <a:xfrm>
            <a:off x="4110671" y="3265161"/>
            <a:ext cx="1156317" cy="284693"/>
          </a:xfrm>
          <a:prstGeom prst="rect">
            <a:avLst/>
          </a:prstGeom>
          <a:noFill/>
          <a:ln>
            <a:noFill/>
          </a:ln>
        </p:spPr>
        <p:txBody>
          <a:bodyPr wrap="square" rtlCol="0">
            <a:spAutoFit/>
          </a:bodyPr>
          <a:lstStyle/>
          <a:p>
            <a:r>
              <a:rPr lang="en-US" sz="1250" b="1" i="1">
                <a:solidFill>
                  <a:schemeClr val="bg1"/>
                </a:solidFill>
              </a:rPr>
              <a:t>Hammir-DD</a:t>
            </a:r>
          </a:p>
        </p:txBody>
      </p:sp>
      <p:sp>
        <p:nvSpPr>
          <p:cNvPr id="163" name="Bent Arrow 162">
            <a:extLst>
              <a:ext uri="{FF2B5EF4-FFF2-40B4-BE49-F238E27FC236}">
                <a16:creationId xmlns:a16="http://schemas.microsoft.com/office/drawing/2014/main" id="{A186E440-BC8B-218C-3DFD-BBAB1911BAA1}"/>
              </a:ext>
            </a:extLst>
          </p:cNvPr>
          <p:cNvSpPr/>
          <p:nvPr/>
        </p:nvSpPr>
        <p:spPr>
          <a:xfrm rot="5400000" flipH="1">
            <a:off x="8962041" y="2751739"/>
            <a:ext cx="1575167" cy="2446349"/>
          </a:xfrm>
          <a:prstGeom prst="bentArrow">
            <a:avLst>
              <a:gd name="adj1" fmla="val 11944"/>
              <a:gd name="adj2" fmla="val 10130"/>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6" name="Bent Arrow 165">
            <a:extLst>
              <a:ext uri="{FF2B5EF4-FFF2-40B4-BE49-F238E27FC236}">
                <a16:creationId xmlns:a16="http://schemas.microsoft.com/office/drawing/2014/main" id="{F33AC02A-6E2D-BB91-4F36-00A4873515AC}"/>
              </a:ext>
            </a:extLst>
          </p:cNvPr>
          <p:cNvSpPr/>
          <p:nvPr/>
        </p:nvSpPr>
        <p:spPr>
          <a:xfrm>
            <a:off x="2006395" y="3848891"/>
            <a:ext cx="2044123" cy="1110648"/>
          </a:xfrm>
          <a:prstGeom prst="bentArrow">
            <a:avLst>
              <a:gd name="adj1" fmla="val 7492"/>
              <a:gd name="adj2" fmla="val 7967"/>
              <a:gd name="adj3" fmla="val 10907"/>
              <a:gd name="adj4" fmla="val 66262"/>
            </a:avLst>
          </a:prstGeom>
          <a:ln>
            <a:solidFill>
              <a:srgbClr val="686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pic>
        <p:nvPicPr>
          <p:cNvPr id="124" name="Picture 123">
            <a:extLst>
              <a:ext uri="{FF2B5EF4-FFF2-40B4-BE49-F238E27FC236}">
                <a16:creationId xmlns:a16="http://schemas.microsoft.com/office/drawing/2014/main" id="{781DC693-9DA6-EF36-1763-3FFDB4DF9755}"/>
              </a:ext>
            </a:extLst>
          </p:cNvPr>
          <p:cNvPicPr>
            <a:picLocks noChangeAspect="1"/>
          </p:cNvPicPr>
          <p:nvPr/>
        </p:nvPicPr>
        <p:blipFill>
          <a:blip r:embed="rId5"/>
          <a:stretch>
            <a:fillRect/>
          </a:stretch>
        </p:blipFill>
        <p:spPr>
          <a:xfrm>
            <a:off x="744258" y="4959540"/>
            <a:ext cx="3761641" cy="1368471"/>
          </a:xfrm>
          <a:prstGeom prst="rect">
            <a:avLst/>
          </a:prstGeom>
        </p:spPr>
      </p:pic>
      <p:pic>
        <p:nvPicPr>
          <p:cNvPr id="133" name="Picture 132">
            <a:extLst>
              <a:ext uri="{FF2B5EF4-FFF2-40B4-BE49-F238E27FC236}">
                <a16:creationId xmlns:a16="http://schemas.microsoft.com/office/drawing/2014/main" id="{ED51FC52-FF72-9C32-340E-470316C52BCF}"/>
              </a:ext>
            </a:extLst>
          </p:cNvPr>
          <p:cNvPicPr>
            <a:picLocks noChangeAspect="1"/>
          </p:cNvPicPr>
          <p:nvPr/>
        </p:nvPicPr>
        <p:blipFill>
          <a:blip r:embed="rId6"/>
          <a:stretch>
            <a:fillRect/>
          </a:stretch>
        </p:blipFill>
        <p:spPr>
          <a:xfrm>
            <a:off x="5607745" y="873086"/>
            <a:ext cx="6358665" cy="2314245"/>
          </a:xfrm>
          <a:prstGeom prst="rect">
            <a:avLst/>
          </a:prstGeom>
        </p:spPr>
      </p:pic>
      <p:sp>
        <p:nvSpPr>
          <p:cNvPr id="155" name="Bent Arrow 154">
            <a:extLst>
              <a:ext uri="{FF2B5EF4-FFF2-40B4-BE49-F238E27FC236}">
                <a16:creationId xmlns:a16="http://schemas.microsoft.com/office/drawing/2014/main" id="{AE1AC040-546F-5DAA-B91E-88A4B888192E}"/>
              </a:ext>
            </a:extLst>
          </p:cNvPr>
          <p:cNvSpPr/>
          <p:nvPr/>
        </p:nvSpPr>
        <p:spPr>
          <a:xfrm>
            <a:off x="4255636" y="1542628"/>
            <a:ext cx="1351343" cy="1745586"/>
          </a:xfrm>
          <a:prstGeom prst="bentArrow">
            <a:avLst>
              <a:gd name="adj1" fmla="val 29887"/>
              <a:gd name="adj2" fmla="val 31447"/>
              <a:gd name="adj3" fmla="val 25000"/>
              <a:gd name="adj4" fmla="val 59210"/>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5" name="Bent Arrow 164">
            <a:extLst>
              <a:ext uri="{FF2B5EF4-FFF2-40B4-BE49-F238E27FC236}">
                <a16:creationId xmlns:a16="http://schemas.microsoft.com/office/drawing/2014/main" id="{2DBF421C-0D15-8773-3E07-8E49AA711661}"/>
              </a:ext>
            </a:extLst>
          </p:cNvPr>
          <p:cNvSpPr/>
          <p:nvPr/>
        </p:nvSpPr>
        <p:spPr>
          <a:xfrm>
            <a:off x="2006395" y="1659289"/>
            <a:ext cx="2494562" cy="3304537"/>
          </a:xfrm>
          <a:prstGeom prst="bentArrow">
            <a:avLst>
              <a:gd name="adj1" fmla="val 14560"/>
              <a:gd name="adj2" fmla="val 11243"/>
              <a:gd name="adj3" fmla="val 9275"/>
              <a:gd name="adj4" fmla="val 62263"/>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grpSp>
        <p:nvGrpSpPr>
          <p:cNvPr id="175" name="Group 174">
            <a:extLst>
              <a:ext uri="{FF2B5EF4-FFF2-40B4-BE49-F238E27FC236}">
                <a16:creationId xmlns:a16="http://schemas.microsoft.com/office/drawing/2014/main" id="{DD7153A6-1F7A-2799-D5DF-02277004CDC9}"/>
              </a:ext>
            </a:extLst>
          </p:cNvPr>
          <p:cNvGrpSpPr/>
          <p:nvPr/>
        </p:nvGrpSpPr>
        <p:grpSpPr>
          <a:xfrm rot="16200000">
            <a:off x="817951" y="3756267"/>
            <a:ext cx="1881593" cy="484142"/>
            <a:chOff x="551841" y="3673817"/>
            <a:chExt cx="1881593" cy="484142"/>
          </a:xfrm>
        </p:grpSpPr>
        <p:sp>
          <p:nvSpPr>
            <p:cNvPr id="173" name="Pentagon 172">
              <a:extLst>
                <a:ext uri="{FF2B5EF4-FFF2-40B4-BE49-F238E27FC236}">
                  <a16:creationId xmlns:a16="http://schemas.microsoft.com/office/drawing/2014/main" id="{BD62E153-DDBF-08ED-602C-AB89DE1BEF11}"/>
                </a:ext>
              </a:extLst>
            </p:cNvPr>
            <p:cNvSpPr/>
            <p:nvPr/>
          </p:nvSpPr>
          <p:spPr>
            <a:xfrm>
              <a:off x="556799" y="3673817"/>
              <a:ext cx="1876635" cy="44329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Biome"/>
                <a:ea typeface="+mn-ea"/>
                <a:cs typeface="+mn-cs"/>
              </a:endParaRPr>
            </a:p>
          </p:txBody>
        </p:sp>
        <p:sp>
          <p:nvSpPr>
            <p:cNvPr id="174" name="TextBox 173">
              <a:extLst>
                <a:ext uri="{FF2B5EF4-FFF2-40B4-BE49-F238E27FC236}">
                  <a16:creationId xmlns:a16="http://schemas.microsoft.com/office/drawing/2014/main" id="{334D9EB9-480C-A306-057C-DDD50B5A20FE}"/>
                </a:ext>
              </a:extLst>
            </p:cNvPr>
            <p:cNvSpPr txBox="1"/>
            <p:nvPr/>
          </p:nvSpPr>
          <p:spPr>
            <a:xfrm>
              <a:off x="551841" y="3696294"/>
              <a:ext cx="16064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Capability Track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(Learn &amp; Develop)</a:t>
              </a:r>
            </a:p>
          </p:txBody>
        </p:sp>
      </p:grpSp>
      <p:pic>
        <p:nvPicPr>
          <p:cNvPr id="186" name="Picture 185" descr="Checkmark icon check mark isolated Royalty Free Vector Image">
            <a:extLst>
              <a:ext uri="{FF2B5EF4-FFF2-40B4-BE49-F238E27FC236}">
                <a16:creationId xmlns:a16="http://schemas.microsoft.com/office/drawing/2014/main" id="{DDAEBABF-6478-E11B-C27E-F76880C2FC1D}"/>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6" y="2026508"/>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187" descr="Checkmark icon check mark isolated Royalty Free Vector Image">
            <a:extLst>
              <a:ext uri="{FF2B5EF4-FFF2-40B4-BE49-F238E27FC236}">
                <a16:creationId xmlns:a16="http://schemas.microsoft.com/office/drawing/2014/main" id="{69BE1B3A-F94D-0C0F-E9C1-38B09FF2E06A}"/>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5" y="2353181"/>
            <a:ext cx="322083" cy="282390"/>
          </a:xfrm>
          <a:prstGeom prst="rect">
            <a:avLst/>
          </a:prstGeom>
          <a:noFill/>
          <a:extLst>
            <a:ext uri="{909E8E84-426E-40DD-AFC4-6F175D3DCCD1}">
              <a14:hiddenFill xmlns:a14="http://schemas.microsoft.com/office/drawing/2010/main">
                <a:solidFill>
                  <a:srgbClr val="FFFFFF"/>
                </a:solidFill>
              </a14:hiddenFill>
            </a:ext>
          </a:extLst>
        </p:spPr>
      </p:pic>
      <p:grpSp>
        <p:nvGrpSpPr>
          <p:cNvPr id="193" name="Group 192">
            <a:extLst>
              <a:ext uri="{FF2B5EF4-FFF2-40B4-BE49-F238E27FC236}">
                <a16:creationId xmlns:a16="http://schemas.microsoft.com/office/drawing/2014/main" id="{98218D0F-2E88-1B7B-4420-42314E86DF85}"/>
              </a:ext>
            </a:extLst>
          </p:cNvPr>
          <p:cNvGrpSpPr/>
          <p:nvPr/>
        </p:nvGrpSpPr>
        <p:grpSpPr>
          <a:xfrm>
            <a:off x="11181233" y="1990737"/>
            <a:ext cx="828235" cy="1221851"/>
            <a:chOff x="11181233" y="1990737"/>
            <a:chExt cx="828235" cy="1221851"/>
          </a:xfrm>
        </p:grpSpPr>
        <p:pic>
          <p:nvPicPr>
            <p:cNvPr id="189" name="Picture 188">
              <a:extLst>
                <a:ext uri="{FF2B5EF4-FFF2-40B4-BE49-F238E27FC236}">
                  <a16:creationId xmlns:a16="http://schemas.microsoft.com/office/drawing/2014/main" id="{94E1090A-62BF-D1D6-15E0-73B900F5FDAA}"/>
                </a:ext>
              </a:extLst>
            </p:cNvPr>
            <p:cNvPicPr>
              <a:picLocks noChangeAspect="1"/>
            </p:cNvPicPr>
            <p:nvPr/>
          </p:nvPicPr>
          <p:blipFill>
            <a:blip r:embed="rId7"/>
            <a:stretch>
              <a:fillRect/>
            </a:stretch>
          </p:blipFill>
          <p:spPr>
            <a:xfrm>
              <a:off x="11181233" y="1990737"/>
              <a:ext cx="828235" cy="1221851"/>
            </a:xfrm>
            <a:prstGeom prst="rect">
              <a:avLst/>
            </a:prstGeom>
          </p:spPr>
        </p:pic>
        <p:sp>
          <p:nvSpPr>
            <p:cNvPr id="190" name="Rectangle 189">
              <a:extLst>
                <a:ext uri="{FF2B5EF4-FFF2-40B4-BE49-F238E27FC236}">
                  <a16:creationId xmlns:a16="http://schemas.microsoft.com/office/drawing/2014/main" id="{3E11E7A8-B93F-B825-BA07-A81CAA8D66E9}"/>
                </a:ext>
              </a:extLst>
            </p:cNvPr>
            <p:cNvSpPr/>
            <p:nvPr/>
          </p:nvSpPr>
          <p:spPr>
            <a:xfrm>
              <a:off x="11500458" y="2222787"/>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BD17F0A0-2C56-6BC0-F73D-0EAF87DDECB3}"/>
                </a:ext>
              </a:extLst>
            </p:cNvPr>
            <p:cNvSpPr/>
            <p:nvPr/>
          </p:nvSpPr>
          <p:spPr>
            <a:xfrm>
              <a:off x="11492218" y="2552298"/>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464E7DCB-AC83-8D1F-45CD-2022810349E6}"/>
                </a:ext>
              </a:extLst>
            </p:cNvPr>
            <p:cNvSpPr/>
            <p:nvPr/>
          </p:nvSpPr>
          <p:spPr>
            <a:xfrm>
              <a:off x="11492220" y="2848863"/>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194" name="Picture 193" descr="Checkmark icon check mark isolated Royalty Free Vector Image">
            <a:extLst>
              <a:ext uri="{FF2B5EF4-FFF2-40B4-BE49-F238E27FC236}">
                <a16:creationId xmlns:a16="http://schemas.microsoft.com/office/drawing/2014/main" id="{403706B5-9783-3183-0672-19E9C8A3DF69}"/>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3599" y="262906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194" descr="Checkmark icon check mark isolated Royalty Free Vector Image">
            <a:extLst>
              <a:ext uri="{FF2B5EF4-FFF2-40B4-BE49-F238E27FC236}">
                <a16:creationId xmlns:a16="http://schemas.microsoft.com/office/drawing/2014/main" id="{19B046FF-3180-6772-8B28-1D0DB6EB261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2" y="2022175"/>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195" descr="Checkmark icon check mark isolated Royalty Free Vector Image">
            <a:extLst>
              <a:ext uri="{FF2B5EF4-FFF2-40B4-BE49-F238E27FC236}">
                <a16:creationId xmlns:a16="http://schemas.microsoft.com/office/drawing/2014/main" id="{83DA8B45-7A31-DD59-0602-14CACDA1A20F}"/>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1" y="235079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196" descr="Checkmark icon check mark isolated Royalty Free Vector Image">
            <a:extLst>
              <a:ext uri="{FF2B5EF4-FFF2-40B4-BE49-F238E27FC236}">
                <a16:creationId xmlns:a16="http://schemas.microsoft.com/office/drawing/2014/main" id="{3B98FFDD-0962-279E-3220-2377AD8A132F}"/>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0" y="2629060"/>
            <a:ext cx="322083" cy="282390"/>
          </a:xfrm>
          <a:prstGeom prst="rect">
            <a:avLst/>
          </a:prstGeom>
          <a:noFill/>
          <a:extLst>
            <a:ext uri="{909E8E84-426E-40DD-AFC4-6F175D3DCCD1}">
              <a14:hiddenFill xmlns:a14="http://schemas.microsoft.com/office/drawing/2010/main">
                <a:solidFill>
                  <a:srgbClr val="FFFFFF"/>
                </a:solidFill>
              </a14:hiddenFill>
            </a:ext>
          </a:extLst>
        </p:spPr>
      </p:pic>
      <p:sp>
        <p:nvSpPr>
          <p:cNvPr id="199" name="TextBox 198">
            <a:extLst>
              <a:ext uri="{FF2B5EF4-FFF2-40B4-BE49-F238E27FC236}">
                <a16:creationId xmlns:a16="http://schemas.microsoft.com/office/drawing/2014/main" id="{19CBF8E1-AF23-FE93-9CB3-E45C25AF83E9}"/>
              </a:ext>
            </a:extLst>
          </p:cNvPr>
          <p:cNvSpPr txBox="1"/>
          <p:nvPr/>
        </p:nvSpPr>
        <p:spPr>
          <a:xfrm>
            <a:off x="1798940" y="2388230"/>
            <a:ext cx="2044123" cy="523220"/>
          </a:xfrm>
          <a:prstGeom prst="rect">
            <a:avLst/>
          </a:prstGeom>
          <a:solidFill>
            <a:schemeClr val="tx1"/>
          </a:solidFill>
        </p:spPr>
        <p:txBody>
          <a:bodyPr wrap="square" lIns="91440" tIns="45720" rIns="91440" bIns="45720" rtlCol="0" anchor="t">
            <a:spAutoFit/>
          </a:bodyPr>
          <a:lstStyle/>
          <a:p>
            <a:r>
              <a:rPr lang="en-US" sz="1400">
                <a:solidFill>
                  <a:schemeClr val="bg1"/>
                </a:solidFill>
              </a:rPr>
              <a:t>Advanced-neutralization</a:t>
            </a:r>
          </a:p>
        </p:txBody>
      </p:sp>
      <p:sp>
        <p:nvSpPr>
          <p:cNvPr id="200" name="TextBox 199">
            <a:extLst>
              <a:ext uri="{FF2B5EF4-FFF2-40B4-BE49-F238E27FC236}">
                <a16:creationId xmlns:a16="http://schemas.microsoft.com/office/drawing/2014/main" id="{07FBC74D-E924-4869-64AE-97B71F5F660C}"/>
              </a:ext>
            </a:extLst>
          </p:cNvPr>
          <p:cNvSpPr txBox="1"/>
          <p:nvPr/>
        </p:nvSpPr>
        <p:spPr>
          <a:xfrm>
            <a:off x="3820776" y="2813860"/>
            <a:ext cx="1419489" cy="307777"/>
          </a:xfrm>
          <a:prstGeom prst="rect">
            <a:avLst/>
          </a:prstGeom>
          <a:solidFill>
            <a:schemeClr val="tx1"/>
          </a:solidFill>
        </p:spPr>
        <p:txBody>
          <a:bodyPr wrap="square" rtlCol="0">
            <a:spAutoFit/>
          </a:bodyPr>
          <a:lstStyle/>
          <a:p>
            <a:r>
              <a:rPr lang="en-US" sz="1400">
                <a:solidFill>
                  <a:schemeClr val="bg1"/>
                </a:solidFill>
              </a:rPr>
              <a:t>CW operation</a:t>
            </a:r>
          </a:p>
        </p:txBody>
      </p:sp>
      <p:sp>
        <p:nvSpPr>
          <p:cNvPr id="201" name="TextBox 200">
            <a:extLst>
              <a:ext uri="{FF2B5EF4-FFF2-40B4-BE49-F238E27FC236}">
                <a16:creationId xmlns:a16="http://schemas.microsoft.com/office/drawing/2014/main" id="{BB4CA2FC-85FA-4ADA-19A4-D1D064AC6E9B}"/>
              </a:ext>
            </a:extLst>
          </p:cNvPr>
          <p:cNvSpPr txBox="1"/>
          <p:nvPr/>
        </p:nvSpPr>
        <p:spPr>
          <a:xfrm>
            <a:off x="2535245" y="4018610"/>
            <a:ext cx="1242513" cy="523220"/>
          </a:xfrm>
          <a:prstGeom prst="rect">
            <a:avLst/>
          </a:prstGeom>
          <a:solidFill>
            <a:schemeClr val="tx1"/>
          </a:solidFill>
        </p:spPr>
        <p:txBody>
          <a:bodyPr wrap="square" rtlCol="0">
            <a:spAutoFit/>
          </a:bodyPr>
          <a:lstStyle/>
          <a:p>
            <a:r>
              <a:rPr lang="en-US" sz="1400">
                <a:solidFill>
                  <a:schemeClr val="bg1"/>
                </a:solidFill>
              </a:rPr>
              <a:t>Beam Diagnostics</a:t>
            </a:r>
          </a:p>
        </p:txBody>
      </p:sp>
      <p:sp>
        <p:nvSpPr>
          <p:cNvPr id="204" name="TextBox 203">
            <a:extLst>
              <a:ext uri="{FF2B5EF4-FFF2-40B4-BE49-F238E27FC236}">
                <a16:creationId xmlns:a16="http://schemas.microsoft.com/office/drawing/2014/main" id="{85F7ADBA-6F5B-9005-4876-6FF95682C416}"/>
              </a:ext>
            </a:extLst>
          </p:cNvPr>
          <p:cNvSpPr txBox="1"/>
          <p:nvPr/>
        </p:nvSpPr>
        <p:spPr>
          <a:xfrm>
            <a:off x="8904355" y="4209182"/>
            <a:ext cx="1242513" cy="307777"/>
          </a:xfrm>
          <a:prstGeom prst="rect">
            <a:avLst/>
          </a:prstGeom>
          <a:solidFill>
            <a:schemeClr val="tx1"/>
          </a:solidFill>
        </p:spPr>
        <p:txBody>
          <a:bodyPr wrap="square" rtlCol="0">
            <a:spAutoFit/>
          </a:bodyPr>
          <a:lstStyle/>
          <a:p>
            <a:r>
              <a:rPr lang="en-US" sz="1400">
                <a:solidFill>
                  <a:schemeClr val="bg1"/>
                </a:solidFill>
              </a:rPr>
              <a:t>Operations</a:t>
            </a:r>
          </a:p>
        </p:txBody>
      </p:sp>
      <p:sp>
        <p:nvSpPr>
          <p:cNvPr id="14" name="Title 1">
            <a:extLst>
              <a:ext uri="{FF2B5EF4-FFF2-40B4-BE49-F238E27FC236}">
                <a16:creationId xmlns:a16="http://schemas.microsoft.com/office/drawing/2014/main" id="{83205549-0BAB-518A-5190-327DBBE53111}"/>
              </a:ext>
            </a:extLst>
          </p:cNvPr>
          <p:cNvSpPr>
            <a:spLocks noGrp="1"/>
          </p:cNvSpPr>
          <p:nvPr>
            <p:ph type="title"/>
          </p:nvPr>
        </p:nvSpPr>
        <p:spPr>
          <a:xfrm>
            <a:off x="365760" y="387325"/>
            <a:ext cx="11457432" cy="749175"/>
          </a:xfrm>
        </p:spPr>
        <p:txBody>
          <a:bodyPr>
            <a:normAutofit/>
          </a:bodyPr>
          <a:lstStyle/>
          <a:p>
            <a:r>
              <a:rPr lang="en-US" sz="4000">
                <a:latin typeface="Segoe UI"/>
                <a:cs typeface="Segoe UI"/>
              </a:rPr>
              <a:t>Realta NBI Roadmap</a:t>
            </a:r>
          </a:p>
        </p:txBody>
      </p:sp>
      <p:sp>
        <p:nvSpPr>
          <p:cNvPr id="4" name="Rectangle 3">
            <a:extLst>
              <a:ext uri="{FF2B5EF4-FFF2-40B4-BE49-F238E27FC236}">
                <a16:creationId xmlns:a16="http://schemas.microsoft.com/office/drawing/2014/main" id="{812A09D4-5974-EC75-F0E5-28042BD46130}"/>
              </a:ext>
            </a:extLst>
          </p:cNvPr>
          <p:cNvSpPr/>
          <p:nvPr/>
        </p:nvSpPr>
        <p:spPr>
          <a:xfrm>
            <a:off x="5781344" y="1289230"/>
            <a:ext cx="1049329" cy="382550"/>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ECEEAF-7B81-9C42-B61B-810348F61B5A}"/>
              </a:ext>
            </a:extLst>
          </p:cNvPr>
          <p:cNvSpPr/>
          <p:nvPr/>
        </p:nvSpPr>
        <p:spPr>
          <a:xfrm>
            <a:off x="-1524" y="0"/>
            <a:ext cx="12192000" cy="6858000"/>
          </a:xfrm>
          <a:prstGeom prst="rect">
            <a:avLst/>
          </a:prstGeom>
          <a:solidFill>
            <a:schemeClr val="bg1">
              <a:lumMod val="75000"/>
              <a:alpha val="6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Bent Arrow 163">
            <a:extLst>
              <a:ext uri="{FF2B5EF4-FFF2-40B4-BE49-F238E27FC236}">
                <a16:creationId xmlns:a16="http://schemas.microsoft.com/office/drawing/2014/main" id="{7A66C07B-111C-62FB-6346-22E52DDF64DA}"/>
              </a:ext>
            </a:extLst>
          </p:cNvPr>
          <p:cNvSpPr/>
          <p:nvPr/>
        </p:nvSpPr>
        <p:spPr>
          <a:xfrm rot="5400000" flipH="1">
            <a:off x="8269510" y="3632345"/>
            <a:ext cx="1864437" cy="3520972"/>
          </a:xfrm>
          <a:prstGeom prst="bentArrow">
            <a:avLst>
              <a:gd name="adj1" fmla="val 10029"/>
              <a:gd name="adj2" fmla="val 8761"/>
              <a:gd name="adj3" fmla="val 10133"/>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57" name="Up Arrow 156">
            <a:extLst>
              <a:ext uri="{FF2B5EF4-FFF2-40B4-BE49-F238E27FC236}">
                <a16:creationId xmlns:a16="http://schemas.microsoft.com/office/drawing/2014/main" id="{A609BF39-7C8B-3E21-0B2C-1F7CB429C2A6}"/>
              </a:ext>
            </a:extLst>
          </p:cNvPr>
          <p:cNvSpPr/>
          <p:nvPr/>
        </p:nvSpPr>
        <p:spPr>
          <a:xfrm rot="5400000">
            <a:off x="4998072" y="5536397"/>
            <a:ext cx="282287" cy="1300943"/>
          </a:xfrm>
          <a:prstGeom prst="upArrow">
            <a:avLst>
              <a:gd name="adj1" fmla="val 62293"/>
              <a:gd name="adj2" fmla="val 58998"/>
            </a:avLst>
          </a:prstGeom>
          <a:solidFill>
            <a:srgbClr val="5936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8" name="Group 157">
            <a:extLst>
              <a:ext uri="{FF2B5EF4-FFF2-40B4-BE49-F238E27FC236}">
                <a16:creationId xmlns:a16="http://schemas.microsoft.com/office/drawing/2014/main" id="{7F62853D-EFC4-A012-8879-8699BD761F21}"/>
              </a:ext>
            </a:extLst>
          </p:cNvPr>
          <p:cNvGrpSpPr/>
          <p:nvPr/>
        </p:nvGrpSpPr>
        <p:grpSpPr>
          <a:xfrm>
            <a:off x="5611240" y="5124191"/>
            <a:ext cx="1930020" cy="1601781"/>
            <a:chOff x="450811" y="4208126"/>
            <a:chExt cx="3094891" cy="2223045"/>
          </a:xfrm>
        </p:grpSpPr>
        <p:sp>
          <p:nvSpPr>
            <p:cNvPr id="159" name="TextBox 158">
              <a:extLst>
                <a:ext uri="{FF2B5EF4-FFF2-40B4-BE49-F238E27FC236}">
                  <a16:creationId xmlns:a16="http://schemas.microsoft.com/office/drawing/2014/main" id="{A451A493-47E8-964A-C140-169A0B95F347}"/>
                </a:ext>
              </a:extLst>
            </p:cNvPr>
            <p:cNvSpPr txBox="1"/>
            <p:nvPr/>
          </p:nvSpPr>
          <p:spPr>
            <a:xfrm>
              <a:off x="932932" y="4208126"/>
              <a:ext cx="2470765" cy="811585"/>
            </a:xfrm>
            <a:prstGeom prst="rect">
              <a:avLst/>
            </a:prstGeom>
            <a:noFill/>
          </p:spPr>
          <p:txBody>
            <a:bodyPr wrap="none" rtlCol="0">
              <a:spAutoFit/>
            </a:bodyPr>
            <a:lstStyle/>
            <a:p>
              <a:r>
                <a:rPr lang="en-US" sz="3200" b="1" i="1">
                  <a:solidFill>
                    <a:schemeClr val="bg1"/>
                  </a:solidFill>
                  <a:latin typeface="Aptos SemiBold" panose="020B0004020202020204" pitchFamily="34" charset="0"/>
                </a:rPr>
                <a:t>NARSIL</a:t>
              </a:r>
            </a:p>
          </p:txBody>
        </p:sp>
        <p:pic>
          <p:nvPicPr>
            <p:cNvPr id="160" name="Picture 159">
              <a:extLst>
                <a:ext uri="{FF2B5EF4-FFF2-40B4-BE49-F238E27FC236}">
                  <a16:creationId xmlns:a16="http://schemas.microsoft.com/office/drawing/2014/main" id="{8CD83D06-5CCC-68D8-C9E8-494D4E904751}"/>
                </a:ext>
              </a:extLst>
            </p:cNvPr>
            <p:cNvPicPr>
              <a:picLocks noChangeAspect="1"/>
            </p:cNvPicPr>
            <p:nvPr/>
          </p:nvPicPr>
          <p:blipFill>
            <a:blip r:embed="rId8"/>
            <a:stretch>
              <a:fillRect/>
            </a:stretch>
          </p:blipFill>
          <p:spPr>
            <a:xfrm>
              <a:off x="450811" y="4723702"/>
              <a:ext cx="3094891" cy="1707469"/>
            </a:xfrm>
            <a:prstGeom prst="rect">
              <a:avLst/>
            </a:prstGeom>
          </p:spPr>
        </p:pic>
        <p:sp>
          <p:nvSpPr>
            <p:cNvPr id="161" name="TextBox 160">
              <a:extLst>
                <a:ext uri="{FF2B5EF4-FFF2-40B4-BE49-F238E27FC236}">
                  <a16:creationId xmlns:a16="http://schemas.microsoft.com/office/drawing/2014/main" id="{411CE3A8-BA16-AEFF-D7DE-ACAB54795959}"/>
                </a:ext>
              </a:extLst>
            </p:cNvPr>
            <p:cNvSpPr txBox="1"/>
            <p:nvPr/>
          </p:nvSpPr>
          <p:spPr>
            <a:xfrm>
              <a:off x="932934" y="4826515"/>
              <a:ext cx="1730462" cy="299006"/>
            </a:xfrm>
            <a:prstGeom prst="rect">
              <a:avLst/>
            </a:prstGeom>
            <a:noFill/>
          </p:spPr>
          <p:txBody>
            <a:bodyPr wrap="none" rtlCol="0">
              <a:spAutoFit/>
            </a:bodyPr>
            <a:lstStyle/>
            <a:p>
              <a:r>
                <a:rPr lang="en-US" sz="800">
                  <a:solidFill>
                    <a:srgbClr val="C00000"/>
                  </a:solidFill>
                </a:rPr>
                <a:t>N-NBI Test Stand</a:t>
              </a:r>
            </a:p>
          </p:txBody>
        </p:sp>
      </p:grpSp>
      <p:grpSp>
        <p:nvGrpSpPr>
          <p:cNvPr id="169" name="Group 168">
            <a:extLst>
              <a:ext uri="{FF2B5EF4-FFF2-40B4-BE49-F238E27FC236}">
                <a16:creationId xmlns:a16="http://schemas.microsoft.com/office/drawing/2014/main" id="{53B87C51-43BC-5339-12BD-023F4615CA27}"/>
              </a:ext>
            </a:extLst>
          </p:cNvPr>
          <p:cNvGrpSpPr/>
          <p:nvPr/>
        </p:nvGrpSpPr>
        <p:grpSpPr>
          <a:xfrm>
            <a:off x="4495931" y="6325051"/>
            <a:ext cx="1287525" cy="461665"/>
            <a:chOff x="684443" y="3993057"/>
            <a:chExt cx="2267966" cy="726521"/>
          </a:xfrm>
        </p:grpSpPr>
        <p:sp>
          <p:nvSpPr>
            <p:cNvPr id="170" name="Pentagon 169">
              <a:extLst>
                <a:ext uri="{FF2B5EF4-FFF2-40B4-BE49-F238E27FC236}">
                  <a16:creationId xmlns:a16="http://schemas.microsoft.com/office/drawing/2014/main" id="{CE2F10BE-6F4C-7117-6F67-57F5446776C2}"/>
                </a:ext>
              </a:extLst>
            </p:cNvPr>
            <p:cNvSpPr/>
            <p:nvPr/>
          </p:nvSpPr>
          <p:spPr>
            <a:xfrm>
              <a:off x="698489" y="4003681"/>
              <a:ext cx="2253918" cy="652416"/>
            </a:xfrm>
            <a:prstGeom prst="homePlate">
              <a:avLst/>
            </a:prstGeom>
            <a:solidFill>
              <a:srgbClr val="5935A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Biome"/>
                <a:ea typeface="+mn-ea"/>
                <a:cs typeface="+mn-cs"/>
              </a:endParaRPr>
            </a:p>
          </p:txBody>
        </p:sp>
        <p:sp>
          <p:nvSpPr>
            <p:cNvPr id="171" name="TextBox 170">
              <a:extLst>
                <a:ext uri="{FF2B5EF4-FFF2-40B4-BE49-F238E27FC236}">
                  <a16:creationId xmlns:a16="http://schemas.microsoft.com/office/drawing/2014/main" id="{482BF326-0583-0106-4B9B-E6484FF7E251}"/>
                </a:ext>
              </a:extLst>
            </p:cNvPr>
            <p:cNvSpPr txBox="1"/>
            <p:nvPr/>
          </p:nvSpPr>
          <p:spPr>
            <a:xfrm>
              <a:off x="684443" y="3993057"/>
              <a:ext cx="2267966" cy="7265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System Track</a:t>
              </a:r>
            </a:p>
            <a:p>
              <a:pPr lvl="0">
                <a:defRPr/>
              </a:pPr>
              <a:r>
                <a:rPr lang="en-US" sz="1200" i="1">
                  <a:solidFill>
                    <a:srgbClr val="FFFFFF"/>
                  </a:solidFill>
                </a:rPr>
                <a:t>(Validate</a:t>
              </a:r>
              <a:r>
                <a:rPr kumimoji="0" lang="en-US" sz="1200" b="0" i="1" u="none" strike="noStrike" kern="1200" cap="none" spc="0" normalizeH="0" baseline="0" noProof="0">
                  <a:ln>
                    <a:noFill/>
                  </a:ln>
                  <a:solidFill>
                    <a:srgbClr val="FFFFFF"/>
                  </a:solidFill>
                  <a:effectLst/>
                  <a:uLnTx/>
                  <a:uFillTx/>
                  <a:latin typeface="Biome"/>
                  <a:ea typeface="+mn-ea"/>
                  <a:cs typeface="+mn-cs"/>
                </a:rPr>
                <a:t>)</a:t>
              </a:r>
            </a:p>
          </p:txBody>
        </p:sp>
      </p:grpSp>
      <p:sp>
        <p:nvSpPr>
          <p:cNvPr id="203" name="TextBox 202">
            <a:extLst>
              <a:ext uri="{FF2B5EF4-FFF2-40B4-BE49-F238E27FC236}">
                <a16:creationId xmlns:a16="http://schemas.microsoft.com/office/drawing/2014/main" id="{2F8E92D0-B131-51A5-52D6-65DD86BE8195}"/>
              </a:ext>
            </a:extLst>
          </p:cNvPr>
          <p:cNvSpPr txBox="1"/>
          <p:nvPr/>
        </p:nvSpPr>
        <p:spPr>
          <a:xfrm>
            <a:off x="10206162" y="5808726"/>
            <a:ext cx="1468103" cy="523220"/>
          </a:xfrm>
          <a:prstGeom prst="rect">
            <a:avLst/>
          </a:prstGeom>
          <a:solidFill>
            <a:schemeClr val="tx1"/>
          </a:solidFill>
        </p:spPr>
        <p:txBody>
          <a:bodyPr wrap="square" rtlCol="0">
            <a:spAutoFit/>
          </a:bodyPr>
          <a:lstStyle/>
          <a:p>
            <a:r>
              <a:rPr lang="en-US" sz="1400">
                <a:solidFill>
                  <a:schemeClr val="bg1"/>
                </a:solidFill>
              </a:rPr>
              <a:t>Engineering constrains</a:t>
            </a:r>
          </a:p>
        </p:txBody>
      </p:sp>
      <p:pic>
        <p:nvPicPr>
          <p:cNvPr id="3" name="Picture 2">
            <a:extLst>
              <a:ext uri="{FF2B5EF4-FFF2-40B4-BE49-F238E27FC236}">
                <a16:creationId xmlns:a16="http://schemas.microsoft.com/office/drawing/2014/main" id="{6E9261FC-1450-0B62-1967-221DE774807E}"/>
              </a:ext>
            </a:extLst>
          </p:cNvPr>
          <p:cNvPicPr>
            <a:picLocks noChangeAspect="1"/>
          </p:cNvPicPr>
          <p:nvPr/>
        </p:nvPicPr>
        <p:blipFill>
          <a:blip r:embed="rId9"/>
          <a:stretch>
            <a:fillRect/>
          </a:stretch>
        </p:blipFill>
        <p:spPr>
          <a:xfrm>
            <a:off x="5877573" y="5724609"/>
            <a:ext cx="1557382" cy="731967"/>
          </a:xfrm>
          <a:prstGeom prst="rect">
            <a:avLst/>
          </a:prstGeom>
        </p:spPr>
      </p:pic>
      <p:sp>
        <p:nvSpPr>
          <p:cNvPr id="156" name="Bent Arrow 155">
            <a:extLst>
              <a:ext uri="{FF2B5EF4-FFF2-40B4-BE49-F238E27FC236}">
                <a16:creationId xmlns:a16="http://schemas.microsoft.com/office/drawing/2014/main" id="{22ABEFA8-D875-CB1D-347F-18E3D1C9261D}"/>
              </a:ext>
            </a:extLst>
          </p:cNvPr>
          <p:cNvSpPr/>
          <p:nvPr/>
        </p:nvSpPr>
        <p:spPr>
          <a:xfrm rot="5400000" flipH="1">
            <a:off x="7329917" y="5143276"/>
            <a:ext cx="1293364" cy="1079896"/>
          </a:xfrm>
          <a:prstGeom prst="bentArrow">
            <a:avLst>
              <a:gd name="adj1" fmla="val 16651"/>
              <a:gd name="adj2" fmla="val 12483"/>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202" name="TextBox 201">
            <a:extLst>
              <a:ext uri="{FF2B5EF4-FFF2-40B4-BE49-F238E27FC236}">
                <a16:creationId xmlns:a16="http://schemas.microsoft.com/office/drawing/2014/main" id="{9354C455-C3EE-88CD-9DD7-5B5A29906CCA}"/>
              </a:ext>
            </a:extLst>
          </p:cNvPr>
          <p:cNvSpPr txBox="1"/>
          <p:nvPr/>
        </p:nvSpPr>
        <p:spPr>
          <a:xfrm>
            <a:off x="8674699" y="5416578"/>
            <a:ext cx="1242513" cy="307777"/>
          </a:xfrm>
          <a:prstGeom prst="rect">
            <a:avLst/>
          </a:prstGeom>
          <a:solidFill>
            <a:schemeClr val="tx1"/>
          </a:solidFill>
        </p:spPr>
        <p:txBody>
          <a:bodyPr wrap="square" rtlCol="0">
            <a:spAutoFit/>
          </a:bodyPr>
          <a:lstStyle/>
          <a:p>
            <a:r>
              <a:rPr lang="en-US" sz="1400">
                <a:solidFill>
                  <a:schemeClr val="bg1"/>
                </a:solidFill>
              </a:rPr>
              <a:t>Modeling</a:t>
            </a:r>
          </a:p>
        </p:txBody>
      </p:sp>
    </p:spTree>
    <p:extLst>
      <p:ext uri="{BB962C8B-B14F-4D97-AF65-F5344CB8AC3E}">
        <p14:creationId xmlns:p14="http://schemas.microsoft.com/office/powerpoint/2010/main" val="3634751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90A12-F191-820D-1977-33FADE7DC2F2}"/>
              </a:ext>
            </a:extLst>
          </p:cNvPr>
          <p:cNvSpPr>
            <a:spLocks noGrp="1"/>
          </p:cNvSpPr>
          <p:nvPr>
            <p:ph type="title"/>
          </p:nvPr>
        </p:nvSpPr>
        <p:spPr>
          <a:xfrm>
            <a:off x="365760" y="500327"/>
            <a:ext cx="11457432" cy="535531"/>
          </a:xfrm>
        </p:spPr>
        <p:txBody>
          <a:bodyPr>
            <a:normAutofit fontScale="90000"/>
          </a:bodyPr>
          <a:lstStyle/>
          <a:p>
            <a:r>
              <a:rPr lang="en-US">
                <a:latin typeface="Segoe UI"/>
                <a:cs typeface="Segoe UI"/>
              </a:rPr>
              <a:t>NARSIL: Single Module Derisking Device</a:t>
            </a:r>
          </a:p>
        </p:txBody>
      </p:sp>
      <p:sp>
        <p:nvSpPr>
          <p:cNvPr id="4" name="Slide Number Placeholder 3">
            <a:extLst>
              <a:ext uri="{FF2B5EF4-FFF2-40B4-BE49-F238E27FC236}">
                <a16:creationId xmlns:a16="http://schemas.microsoft.com/office/drawing/2014/main" id="{10E501F7-D4E1-3E9A-9CB6-38B53ADFCC24}"/>
              </a:ext>
            </a:extLst>
          </p:cNvPr>
          <p:cNvSpPr>
            <a:spLocks noGrp="1"/>
          </p:cNvSpPr>
          <p:nvPr>
            <p:ph type="sldNum" sz="quarter" idx="12"/>
          </p:nvPr>
        </p:nvSpPr>
        <p:spPr/>
        <p:txBody>
          <a:bodyPr/>
          <a:lstStyle/>
          <a:p>
            <a:fld id="{0BB17459-B6F1-6943-BC50-6CD59A6A1984}" type="slidenum">
              <a:rPr lang="en-US" smtClean="0"/>
              <a:pPr/>
              <a:t>10</a:t>
            </a:fld>
            <a:endParaRPr lang="en-US"/>
          </a:p>
        </p:txBody>
      </p:sp>
      <p:sp>
        <p:nvSpPr>
          <p:cNvPr id="6" name="Text Placeholder 5">
            <a:extLst>
              <a:ext uri="{FF2B5EF4-FFF2-40B4-BE49-F238E27FC236}">
                <a16:creationId xmlns:a16="http://schemas.microsoft.com/office/drawing/2014/main" id="{681D19F8-A573-65B8-E7BC-4D0AABD00723}"/>
              </a:ext>
            </a:extLst>
          </p:cNvPr>
          <p:cNvSpPr txBox="1">
            <a:spLocks/>
          </p:cNvSpPr>
          <p:nvPr/>
        </p:nvSpPr>
        <p:spPr>
          <a:xfrm>
            <a:off x="228661" y="1285746"/>
            <a:ext cx="6804228" cy="2987570"/>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None/>
              <a:defRPr lang="en-US" sz="28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pPr>
            <a:r>
              <a:rPr lang="en-US" sz="2200">
                <a:solidFill>
                  <a:schemeClr val="bg1"/>
                </a:solidFill>
              </a:rPr>
              <a:t>NARSIL is one </a:t>
            </a:r>
            <a:r>
              <a:rPr lang="en-US" sz="2200" b="1">
                <a:solidFill>
                  <a:schemeClr val="bg1"/>
                </a:solidFill>
              </a:rPr>
              <a:t>MODULE</a:t>
            </a:r>
            <a:r>
              <a:rPr lang="en-US" sz="2200">
                <a:solidFill>
                  <a:schemeClr val="bg1"/>
                </a:solidFill>
              </a:rPr>
              <a:t> of the </a:t>
            </a:r>
            <a:r>
              <a:rPr lang="en-US" sz="2200" err="1">
                <a:solidFill>
                  <a:schemeClr val="bg1"/>
                </a:solidFill>
              </a:rPr>
              <a:t>Hammir</a:t>
            </a:r>
            <a:r>
              <a:rPr lang="en-US" sz="2200">
                <a:solidFill>
                  <a:schemeClr val="bg1"/>
                </a:solidFill>
              </a:rPr>
              <a:t>-DD NBI design.</a:t>
            </a:r>
            <a:endParaRPr lang="en-US" sz="2200">
              <a:solidFill>
                <a:srgbClr val="000000"/>
              </a:solidFill>
            </a:endParaRPr>
          </a:p>
          <a:p>
            <a:pPr marL="285750" indent="-285750">
              <a:lnSpc>
                <a:spcPct val="150000"/>
              </a:lnSpc>
              <a:buFont typeface="Arial,Sans-Serif"/>
              <a:buChar char="•"/>
            </a:pPr>
            <a:r>
              <a:rPr lang="en-US" sz="2200">
                <a:solidFill>
                  <a:schemeClr val="bg1"/>
                </a:solidFill>
              </a:rPr>
              <a:t>Validate key physics and engineering models</a:t>
            </a:r>
            <a:endParaRPr lang="en-US" sz="2200">
              <a:solidFill>
                <a:srgbClr val="000000"/>
              </a:solidFill>
            </a:endParaRPr>
          </a:p>
          <a:p>
            <a:pPr marL="285750" indent="-285750">
              <a:lnSpc>
                <a:spcPct val="150000"/>
              </a:lnSpc>
              <a:buFont typeface="Arial,Sans-Serif"/>
              <a:buChar char="•"/>
            </a:pPr>
            <a:r>
              <a:rPr lang="en-US" sz="2200">
                <a:solidFill>
                  <a:schemeClr val="bg1"/>
                </a:solidFill>
              </a:rPr>
              <a:t>Provide operational experience with NNBI</a:t>
            </a:r>
            <a:endParaRPr lang="en-US" sz="2200">
              <a:solidFill>
                <a:srgbClr val="000000"/>
              </a:solidFill>
            </a:endParaRPr>
          </a:p>
          <a:p>
            <a:pPr marL="285750" indent="-285750">
              <a:lnSpc>
                <a:spcPct val="150000"/>
              </a:lnSpc>
              <a:buFont typeface="Arial,Sans-Serif"/>
              <a:buChar char="•"/>
            </a:pPr>
            <a:r>
              <a:rPr lang="en-US" sz="2200">
                <a:solidFill>
                  <a:schemeClr val="bg1"/>
                </a:solidFill>
              </a:rPr>
              <a:t>Allow for a complete diagnosis of a large negative ion source + high powered neutral beam</a:t>
            </a:r>
          </a:p>
          <a:p>
            <a:pPr marL="285750" indent="-285750">
              <a:lnSpc>
                <a:spcPct val="150000"/>
              </a:lnSpc>
              <a:buFont typeface="Arial,Sans-Serif"/>
              <a:buChar char="•"/>
            </a:pPr>
            <a:r>
              <a:rPr lang="en-US" sz="2200">
                <a:solidFill>
                  <a:schemeClr val="bg1"/>
                </a:solidFill>
              </a:rPr>
              <a:t>Optimize source for high power deuterium operation</a:t>
            </a:r>
            <a:endParaRPr lang="en-US" sz="2200">
              <a:solidFill>
                <a:srgbClr val="000000"/>
              </a:solidFill>
            </a:endParaRPr>
          </a:p>
        </p:txBody>
      </p:sp>
      <p:graphicFrame>
        <p:nvGraphicFramePr>
          <p:cNvPr id="10" name="Table 9">
            <a:extLst>
              <a:ext uri="{FF2B5EF4-FFF2-40B4-BE49-F238E27FC236}">
                <a16:creationId xmlns:a16="http://schemas.microsoft.com/office/drawing/2014/main" id="{DDB4341B-21DB-A607-8BA8-1D2C88ED0D71}"/>
              </a:ext>
            </a:extLst>
          </p:cNvPr>
          <p:cNvGraphicFramePr>
            <a:graphicFrameLocks noGrp="1"/>
          </p:cNvGraphicFramePr>
          <p:nvPr>
            <p:extLst>
              <p:ext uri="{D42A27DB-BD31-4B8C-83A1-F6EECF244321}">
                <p14:modId xmlns:p14="http://schemas.microsoft.com/office/powerpoint/2010/main" val="375611413"/>
              </p:ext>
            </p:extLst>
          </p:nvPr>
        </p:nvGraphicFramePr>
        <p:xfrm>
          <a:off x="7168162" y="1631620"/>
          <a:ext cx="4795177" cy="1435490"/>
        </p:xfrm>
        <a:graphic>
          <a:graphicData uri="http://schemas.openxmlformats.org/drawingml/2006/table">
            <a:tbl>
              <a:tblPr firstRow="1" bandRow="1">
                <a:tableStyleId>{5C22544A-7EE6-4342-B048-85BDC9FD1C3A}</a:tableStyleId>
              </a:tblPr>
              <a:tblGrid>
                <a:gridCol w="1904999">
                  <a:extLst>
                    <a:ext uri="{9D8B030D-6E8A-4147-A177-3AD203B41FA5}">
                      <a16:colId xmlns:a16="http://schemas.microsoft.com/office/drawing/2014/main" val="693993445"/>
                    </a:ext>
                  </a:extLst>
                </a:gridCol>
                <a:gridCol w="1466508">
                  <a:extLst>
                    <a:ext uri="{9D8B030D-6E8A-4147-A177-3AD203B41FA5}">
                      <a16:colId xmlns:a16="http://schemas.microsoft.com/office/drawing/2014/main" val="2664054714"/>
                    </a:ext>
                  </a:extLst>
                </a:gridCol>
                <a:gridCol w="1423670">
                  <a:extLst>
                    <a:ext uri="{9D8B030D-6E8A-4147-A177-3AD203B41FA5}">
                      <a16:colId xmlns:a16="http://schemas.microsoft.com/office/drawing/2014/main" val="3766135425"/>
                    </a:ext>
                  </a:extLst>
                </a:gridCol>
              </a:tblGrid>
              <a:tr h="388914">
                <a:tc>
                  <a:txBody>
                    <a:bodyPr/>
                    <a:lstStyle/>
                    <a:p>
                      <a:pPr lvl="0">
                        <a:buNone/>
                      </a:pPr>
                      <a:r>
                        <a:rPr lang="en-US" sz="1400">
                          <a:solidFill>
                            <a:schemeClr val="tx1"/>
                          </a:solidFill>
                          <a:latin typeface="Biome"/>
                          <a:cs typeface="Biome"/>
                        </a:rPr>
                        <a:t>Parameter</a:t>
                      </a:r>
                    </a:p>
                  </a:txBody>
                  <a:tcPr>
                    <a:solidFill>
                      <a:schemeClr val="accent2"/>
                    </a:solidFill>
                  </a:tcPr>
                </a:tc>
                <a:tc>
                  <a:txBody>
                    <a:bodyPr/>
                    <a:lstStyle/>
                    <a:p>
                      <a:pPr lvl="0">
                        <a:buNone/>
                      </a:pPr>
                      <a:r>
                        <a:rPr lang="en-US" sz="1400">
                          <a:solidFill>
                            <a:schemeClr val="tx1"/>
                          </a:solidFill>
                          <a:latin typeface="Biome"/>
                          <a:cs typeface="Biome"/>
                        </a:rPr>
                        <a:t>NARSIL NBI</a:t>
                      </a:r>
                    </a:p>
                  </a:txBody>
                  <a:tcPr>
                    <a:solidFill>
                      <a:schemeClr val="accent2"/>
                    </a:solidFill>
                  </a:tcPr>
                </a:tc>
                <a:tc>
                  <a:txBody>
                    <a:bodyPr/>
                    <a:lstStyle/>
                    <a:p>
                      <a:r>
                        <a:rPr lang="en-US" sz="1400">
                          <a:solidFill>
                            <a:schemeClr val="tx1"/>
                          </a:solidFill>
                          <a:latin typeface="Biome"/>
                          <a:cs typeface="Biome"/>
                        </a:rPr>
                        <a:t>Hammir-DD Beamline</a:t>
                      </a:r>
                    </a:p>
                  </a:txBody>
                  <a:tcPr>
                    <a:solidFill>
                      <a:schemeClr val="accent2"/>
                    </a:solidFill>
                  </a:tcPr>
                </a:tc>
                <a:extLst>
                  <a:ext uri="{0D108BD9-81ED-4DB2-BD59-A6C34878D82A}">
                    <a16:rowId xmlns:a16="http://schemas.microsoft.com/office/drawing/2014/main" val="1582422006"/>
                  </a:ext>
                </a:extLst>
              </a:tr>
              <a:tr h="278341">
                <a:tc>
                  <a:txBody>
                    <a:bodyPr/>
                    <a:lstStyle/>
                    <a:p>
                      <a:pPr lvl="0">
                        <a:buNone/>
                      </a:pPr>
                      <a:r>
                        <a:rPr lang="en-US" sz="1400">
                          <a:solidFill>
                            <a:schemeClr val="tx1"/>
                          </a:solidFill>
                          <a:latin typeface="Biome"/>
                          <a:cs typeface="Biome"/>
                        </a:rPr>
                        <a:t>NBI Power (MW)</a:t>
                      </a:r>
                    </a:p>
                  </a:txBody>
                  <a:tcPr>
                    <a:solidFill>
                      <a:schemeClr val="accent2">
                        <a:lumMod val="60000"/>
                        <a:lumOff val="40000"/>
                      </a:schemeClr>
                    </a:solidFill>
                  </a:tcPr>
                </a:tc>
                <a:tc>
                  <a:txBody>
                    <a:bodyPr/>
                    <a:lstStyle/>
                    <a:p>
                      <a:pPr lvl="0">
                        <a:buNone/>
                      </a:pPr>
                      <a:r>
                        <a:rPr lang="en-US" sz="1400">
                          <a:solidFill>
                            <a:schemeClr val="tx1"/>
                          </a:solidFill>
                          <a:latin typeface="Biome"/>
                          <a:cs typeface="Biome"/>
                        </a:rPr>
                        <a:t>1.5 </a:t>
                      </a:r>
                      <a:endParaRPr lang="en-US"/>
                    </a:p>
                  </a:txBody>
                  <a:tcPr>
                    <a:solidFill>
                      <a:schemeClr val="accent2">
                        <a:lumMod val="60000"/>
                        <a:lumOff val="40000"/>
                      </a:schemeClr>
                    </a:solidFill>
                  </a:tcPr>
                </a:tc>
                <a:tc>
                  <a:txBody>
                    <a:bodyPr/>
                    <a:lstStyle/>
                    <a:p>
                      <a:r>
                        <a:rPr lang="en-US" sz="1400">
                          <a:solidFill>
                            <a:schemeClr val="tx1"/>
                          </a:solidFill>
                          <a:latin typeface="Biome"/>
                          <a:cs typeface="Biome"/>
                        </a:rPr>
                        <a:t>5</a:t>
                      </a:r>
                    </a:p>
                  </a:txBody>
                  <a:tcPr>
                    <a:solidFill>
                      <a:schemeClr val="accent2">
                        <a:lumMod val="60000"/>
                        <a:lumOff val="40000"/>
                      </a:schemeClr>
                    </a:solidFill>
                  </a:tcPr>
                </a:tc>
                <a:extLst>
                  <a:ext uri="{0D108BD9-81ED-4DB2-BD59-A6C34878D82A}">
                    <a16:rowId xmlns:a16="http://schemas.microsoft.com/office/drawing/2014/main" val="3803897528"/>
                  </a:ext>
                </a:extLst>
              </a:tr>
              <a:tr h="307730">
                <a:tc>
                  <a:txBody>
                    <a:bodyPr/>
                    <a:lstStyle/>
                    <a:p>
                      <a:pPr lvl="0">
                        <a:buNone/>
                      </a:pPr>
                      <a:r>
                        <a:rPr lang="en-US" sz="1400">
                          <a:solidFill>
                            <a:schemeClr val="tx1"/>
                          </a:solidFill>
                          <a:latin typeface="Biome"/>
                          <a:cs typeface="Biome"/>
                        </a:rPr>
                        <a:t>Beam Energy (keV)</a:t>
                      </a:r>
                    </a:p>
                  </a:txBody>
                  <a:tcPr>
                    <a:solidFill>
                      <a:schemeClr val="accent2">
                        <a:lumMod val="60000"/>
                        <a:lumOff val="40000"/>
                      </a:schemeClr>
                    </a:solidFill>
                  </a:tcPr>
                </a:tc>
                <a:tc>
                  <a:txBody>
                    <a:bodyPr/>
                    <a:lstStyle/>
                    <a:p>
                      <a:pPr lvl="0">
                        <a:buNone/>
                      </a:pPr>
                      <a:r>
                        <a:rPr lang="en-US" sz="1400">
                          <a:solidFill>
                            <a:schemeClr val="tx1"/>
                          </a:solidFill>
                          <a:latin typeface="Biome"/>
                          <a:cs typeface="Biome"/>
                        </a:rPr>
                        <a:t>200</a:t>
                      </a:r>
                      <a:endParaRPr lang="en-US"/>
                    </a:p>
                  </a:txBody>
                  <a:tcPr>
                    <a:solidFill>
                      <a:schemeClr val="accent2">
                        <a:lumMod val="60000"/>
                        <a:lumOff val="40000"/>
                      </a:schemeClr>
                    </a:solidFill>
                  </a:tcPr>
                </a:tc>
                <a:tc>
                  <a:txBody>
                    <a:bodyPr/>
                    <a:lstStyle/>
                    <a:p>
                      <a:r>
                        <a:rPr lang="en-US" sz="1400">
                          <a:solidFill>
                            <a:schemeClr val="tx1"/>
                          </a:solidFill>
                          <a:latin typeface="Biome"/>
                          <a:cs typeface="Biome"/>
                        </a:rPr>
                        <a:t>200</a:t>
                      </a:r>
                    </a:p>
                  </a:txBody>
                  <a:tcPr>
                    <a:solidFill>
                      <a:schemeClr val="accent2">
                        <a:lumMod val="60000"/>
                        <a:lumOff val="40000"/>
                      </a:schemeClr>
                    </a:solidFill>
                  </a:tcPr>
                </a:tc>
                <a:extLst>
                  <a:ext uri="{0D108BD9-81ED-4DB2-BD59-A6C34878D82A}">
                    <a16:rowId xmlns:a16="http://schemas.microsoft.com/office/drawing/2014/main" val="616237708"/>
                  </a:ext>
                </a:extLst>
              </a:tr>
              <a:tr h="278341">
                <a:tc>
                  <a:txBody>
                    <a:bodyPr/>
                    <a:lstStyle/>
                    <a:p>
                      <a:pPr lvl="0">
                        <a:buNone/>
                      </a:pPr>
                      <a:r>
                        <a:rPr lang="en-US" sz="1400">
                          <a:solidFill>
                            <a:schemeClr val="tx1"/>
                          </a:solidFill>
                          <a:latin typeface="Biome"/>
                          <a:cs typeface="Biome"/>
                        </a:rPr>
                        <a:t>Pulse Duration (s)</a:t>
                      </a:r>
                    </a:p>
                  </a:txBody>
                  <a:tcPr>
                    <a:solidFill>
                      <a:schemeClr val="accent2">
                        <a:lumMod val="60000"/>
                        <a:lumOff val="40000"/>
                      </a:schemeClr>
                    </a:solidFill>
                  </a:tcPr>
                </a:tc>
                <a:tc>
                  <a:txBody>
                    <a:bodyPr/>
                    <a:lstStyle/>
                    <a:p>
                      <a:pPr lvl="0">
                        <a:buNone/>
                      </a:pPr>
                      <a:r>
                        <a:rPr lang="en-US" sz="1400">
                          <a:solidFill>
                            <a:schemeClr val="tx1"/>
                          </a:solidFill>
                          <a:latin typeface="Biome"/>
                          <a:cs typeface="Biome"/>
                        </a:rPr>
                        <a:t>1.5  </a:t>
                      </a:r>
                      <a:endParaRPr lang="en-US"/>
                    </a:p>
                  </a:txBody>
                  <a:tcPr>
                    <a:solidFill>
                      <a:schemeClr val="accent2">
                        <a:lumMod val="60000"/>
                        <a:lumOff val="40000"/>
                      </a:schemeClr>
                    </a:solidFill>
                  </a:tcPr>
                </a:tc>
                <a:tc>
                  <a:txBody>
                    <a:bodyPr/>
                    <a:lstStyle/>
                    <a:p>
                      <a:r>
                        <a:rPr lang="en-US" sz="1400">
                          <a:solidFill>
                            <a:schemeClr val="tx1"/>
                          </a:solidFill>
                          <a:latin typeface="Biome"/>
                          <a:cs typeface="Biome"/>
                        </a:rPr>
                        <a:t>10</a:t>
                      </a:r>
                    </a:p>
                  </a:txBody>
                  <a:tcPr>
                    <a:solidFill>
                      <a:schemeClr val="accent2">
                        <a:lumMod val="60000"/>
                        <a:lumOff val="40000"/>
                      </a:schemeClr>
                    </a:solidFill>
                  </a:tcPr>
                </a:tc>
                <a:extLst>
                  <a:ext uri="{0D108BD9-81ED-4DB2-BD59-A6C34878D82A}">
                    <a16:rowId xmlns:a16="http://schemas.microsoft.com/office/drawing/2014/main" val="2780274154"/>
                  </a:ext>
                </a:extLst>
              </a:tr>
            </a:tbl>
          </a:graphicData>
        </a:graphic>
      </p:graphicFrame>
      <p:sp>
        <p:nvSpPr>
          <p:cNvPr id="21" name="Footer Placeholder 2">
            <a:extLst>
              <a:ext uri="{FF2B5EF4-FFF2-40B4-BE49-F238E27FC236}">
                <a16:creationId xmlns:a16="http://schemas.microsoft.com/office/drawing/2014/main" id="{F35C1378-6481-F733-1A57-82CAB61AC1AC}"/>
              </a:ext>
            </a:extLst>
          </p:cNvPr>
          <p:cNvSpPr txBox="1">
            <a:spLocks/>
          </p:cNvSpPr>
          <p:nvPr/>
        </p:nvSpPr>
        <p:spPr>
          <a:xfrm>
            <a:off x="221848" y="6356350"/>
            <a:ext cx="31326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Presenter: Anthony Cooper</a:t>
            </a:r>
          </a:p>
        </p:txBody>
      </p:sp>
      <p:sp>
        <p:nvSpPr>
          <p:cNvPr id="22" name="Footer Placeholder 2">
            <a:extLst>
              <a:ext uri="{FF2B5EF4-FFF2-40B4-BE49-F238E27FC236}">
                <a16:creationId xmlns:a16="http://schemas.microsoft.com/office/drawing/2014/main" id="{580B18A0-E025-B11F-1DD0-4503C4453432}"/>
              </a:ext>
            </a:extLst>
          </p:cNvPr>
          <p:cNvSpPr>
            <a:spLocks noGrp="1"/>
          </p:cNvSpPr>
          <p:nvPr>
            <p:ph type="ftr" sz="quarter" idx="11"/>
          </p:nvPr>
        </p:nvSpPr>
        <p:spPr>
          <a:xfrm>
            <a:off x="10436" y="6377591"/>
            <a:ext cx="12192000" cy="365125"/>
          </a:xfrm>
        </p:spPr>
        <p:txBody>
          <a:bodyPr/>
          <a:lstStyle/>
          <a:p>
            <a:r>
              <a:rPr lang="en-US"/>
              <a:t>NIBS 2026</a:t>
            </a:r>
          </a:p>
        </p:txBody>
      </p:sp>
      <p:pic>
        <p:nvPicPr>
          <p:cNvPr id="24" name="Picture 23">
            <a:extLst>
              <a:ext uri="{FF2B5EF4-FFF2-40B4-BE49-F238E27FC236}">
                <a16:creationId xmlns:a16="http://schemas.microsoft.com/office/drawing/2014/main" id="{4468332E-3CFA-F04F-8A0D-E67402B5DECB}"/>
              </a:ext>
            </a:extLst>
          </p:cNvPr>
          <p:cNvPicPr>
            <a:picLocks noChangeAspect="1"/>
          </p:cNvPicPr>
          <p:nvPr/>
        </p:nvPicPr>
        <p:blipFill>
          <a:blip r:embed="rId4"/>
          <a:stretch>
            <a:fillRect/>
          </a:stretch>
        </p:blipFill>
        <p:spPr>
          <a:xfrm>
            <a:off x="7410019" y="3617333"/>
            <a:ext cx="4560133" cy="2143255"/>
          </a:xfrm>
          <a:prstGeom prst="rect">
            <a:avLst/>
          </a:prstGeom>
        </p:spPr>
      </p:pic>
      <p:pic>
        <p:nvPicPr>
          <p:cNvPr id="25" name="Picture 24">
            <a:extLst>
              <a:ext uri="{FF2B5EF4-FFF2-40B4-BE49-F238E27FC236}">
                <a16:creationId xmlns:a16="http://schemas.microsoft.com/office/drawing/2014/main" id="{5CE93E5B-91F9-0BDE-B751-E20A92E2784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21848" y="4325315"/>
            <a:ext cx="2749952" cy="2022146"/>
          </a:xfrm>
          <a:prstGeom prst="rect">
            <a:avLst/>
          </a:prstGeom>
        </p:spPr>
      </p:pic>
      <p:pic>
        <p:nvPicPr>
          <p:cNvPr id="26" name="Picture 25">
            <a:extLst>
              <a:ext uri="{FF2B5EF4-FFF2-40B4-BE49-F238E27FC236}">
                <a16:creationId xmlns:a16="http://schemas.microsoft.com/office/drawing/2014/main" id="{D7EA22AD-4B9C-5D25-5774-E8906A8B9A6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410816" y="5572255"/>
            <a:ext cx="2763223" cy="966657"/>
          </a:xfrm>
          <a:prstGeom prst="rect">
            <a:avLst/>
          </a:prstGeom>
        </p:spPr>
      </p:pic>
      <p:pic>
        <p:nvPicPr>
          <p:cNvPr id="27" name="Picture 26">
            <a:extLst>
              <a:ext uri="{FF2B5EF4-FFF2-40B4-BE49-F238E27FC236}">
                <a16:creationId xmlns:a16="http://schemas.microsoft.com/office/drawing/2014/main" id="{ABC43A48-C78C-F1EA-D190-6CC459BC5D5C}"/>
              </a:ext>
              <a:ext uri="{C183D7F6-B498-43B3-948B-1728B52AA6E4}">
                <adec:decorative xmlns:adec="http://schemas.microsoft.com/office/drawing/2017/decorative" val="1"/>
              </a:ext>
            </a:extLst>
          </p:cNvPr>
          <p:cNvPicPr>
            <a:picLocks noChangeAspect="1"/>
          </p:cNvPicPr>
          <p:nvPr/>
        </p:nvPicPr>
        <p:blipFill>
          <a:blip r:embed="rId7"/>
          <a:srcRect l="21669" b="29847"/>
          <a:stretch>
            <a:fillRect/>
          </a:stretch>
        </p:blipFill>
        <p:spPr>
          <a:xfrm>
            <a:off x="5300152" y="4298422"/>
            <a:ext cx="1732737" cy="2079169"/>
          </a:xfrm>
          <a:prstGeom prst="rect">
            <a:avLst/>
          </a:prstGeom>
        </p:spPr>
      </p:pic>
      <p:pic>
        <p:nvPicPr>
          <p:cNvPr id="29" name="Picture 28">
            <a:extLst>
              <a:ext uri="{FF2B5EF4-FFF2-40B4-BE49-F238E27FC236}">
                <a16:creationId xmlns:a16="http://schemas.microsoft.com/office/drawing/2014/main" id="{359AB97E-3680-233F-417A-AE86C2F930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73556" y="4249281"/>
            <a:ext cx="1598726" cy="1199045"/>
          </a:xfrm>
          <a:prstGeom prst="rect">
            <a:avLst/>
          </a:prstGeom>
          <a:ln>
            <a:noFill/>
          </a:ln>
        </p:spPr>
      </p:pic>
      <p:sp>
        <p:nvSpPr>
          <p:cNvPr id="30" name="Rectangle 29">
            <a:extLst>
              <a:ext uri="{FF2B5EF4-FFF2-40B4-BE49-F238E27FC236}">
                <a16:creationId xmlns:a16="http://schemas.microsoft.com/office/drawing/2014/main" id="{E76DEFB3-DAF3-F7AD-6BEE-C085C90E2E3C}"/>
              </a:ext>
            </a:extLst>
          </p:cNvPr>
          <p:cNvSpPr/>
          <p:nvPr/>
        </p:nvSpPr>
        <p:spPr>
          <a:xfrm>
            <a:off x="5300152" y="4299637"/>
            <a:ext cx="330181" cy="5106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BAEF00F-3404-3960-B152-3956C1600D89}"/>
              </a:ext>
            </a:extLst>
          </p:cNvPr>
          <p:cNvSpPr txBox="1"/>
          <p:nvPr/>
        </p:nvSpPr>
        <p:spPr>
          <a:xfrm>
            <a:off x="3247461" y="4193608"/>
            <a:ext cx="949960" cy="430887"/>
          </a:xfrm>
          <a:prstGeom prst="rect">
            <a:avLst/>
          </a:prstGeom>
          <a:noFill/>
        </p:spPr>
        <p:txBody>
          <a:bodyPr wrap="square" rtlCol="0">
            <a:spAutoFit/>
          </a:bodyPr>
          <a:lstStyle/>
          <a:p>
            <a:r>
              <a:rPr lang="en-US" sz="1100" b="1">
                <a:solidFill>
                  <a:srgbClr val="FF0000"/>
                </a:solidFill>
              </a:rPr>
              <a:t>Heat Deposition</a:t>
            </a:r>
          </a:p>
        </p:txBody>
      </p:sp>
      <p:sp>
        <p:nvSpPr>
          <p:cNvPr id="33" name="TextBox 32">
            <a:extLst>
              <a:ext uri="{FF2B5EF4-FFF2-40B4-BE49-F238E27FC236}">
                <a16:creationId xmlns:a16="http://schemas.microsoft.com/office/drawing/2014/main" id="{C41BAB7D-BA01-D057-3DE1-3DDD2306EFD0}"/>
              </a:ext>
            </a:extLst>
          </p:cNvPr>
          <p:cNvSpPr txBox="1"/>
          <p:nvPr/>
        </p:nvSpPr>
        <p:spPr>
          <a:xfrm>
            <a:off x="221848" y="4325315"/>
            <a:ext cx="949960" cy="430887"/>
          </a:xfrm>
          <a:prstGeom prst="rect">
            <a:avLst/>
          </a:prstGeom>
          <a:solidFill>
            <a:schemeClr val="bg1"/>
          </a:solidFill>
        </p:spPr>
        <p:txBody>
          <a:bodyPr wrap="square" rtlCol="0">
            <a:spAutoFit/>
          </a:bodyPr>
          <a:lstStyle/>
          <a:p>
            <a:r>
              <a:rPr lang="en-US" sz="1100" b="1">
                <a:solidFill>
                  <a:srgbClr val="FF0000"/>
                </a:solidFill>
              </a:rPr>
              <a:t>Gas Dynamics</a:t>
            </a:r>
          </a:p>
        </p:txBody>
      </p:sp>
      <p:sp>
        <p:nvSpPr>
          <p:cNvPr id="34" name="TextBox 33">
            <a:extLst>
              <a:ext uri="{FF2B5EF4-FFF2-40B4-BE49-F238E27FC236}">
                <a16:creationId xmlns:a16="http://schemas.microsoft.com/office/drawing/2014/main" id="{F48DC853-B0BA-922E-E547-44CEB22F7EA4}"/>
              </a:ext>
            </a:extLst>
          </p:cNvPr>
          <p:cNvSpPr txBox="1"/>
          <p:nvPr/>
        </p:nvSpPr>
        <p:spPr>
          <a:xfrm>
            <a:off x="5300467" y="6115981"/>
            <a:ext cx="1703584" cy="261610"/>
          </a:xfrm>
          <a:prstGeom prst="rect">
            <a:avLst/>
          </a:prstGeom>
          <a:solidFill>
            <a:schemeClr val="bg1"/>
          </a:solidFill>
        </p:spPr>
        <p:txBody>
          <a:bodyPr wrap="square" rtlCol="0">
            <a:spAutoFit/>
          </a:bodyPr>
          <a:lstStyle/>
          <a:p>
            <a:r>
              <a:rPr lang="en-US" sz="1100" b="1">
                <a:solidFill>
                  <a:srgbClr val="FF0000"/>
                </a:solidFill>
              </a:rPr>
              <a:t>Diagnostic Designs</a:t>
            </a:r>
          </a:p>
        </p:txBody>
      </p:sp>
    </p:spTree>
    <p:extLst>
      <p:ext uri="{BB962C8B-B14F-4D97-AF65-F5344CB8AC3E}">
        <p14:creationId xmlns:p14="http://schemas.microsoft.com/office/powerpoint/2010/main" val="2905393655"/>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D4A9FA7-59A3-EEB8-A36F-9A5886CEF7D8}"/>
            </a:ext>
          </a:extLst>
        </p:cNvPr>
        <p:cNvGrpSpPr/>
        <p:nvPr/>
      </p:nvGrpSpPr>
      <p:grpSpPr>
        <a:xfrm>
          <a:off x="0" y="0"/>
          <a:ext cx="0" cy="0"/>
          <a:chOff x="0" y="0"/>
          <a:chExt cx="0" cy="0"/>
        </a:xfrm>
      </p:grpSpPr>
      <p:pic>
        <p:nvPicPr>
          <p:cNvPr id="124" name="Picture 123">
            <a:extLst>
              <a:ext uri="{FF2B5EF4-FFF2-40B4-BE49-F238E27FC236}">
                <a16:creationId xmlns:a16="http://schemas.microsoft.com/office/drawing/2014/main" id="{55330594-3D85-4358-046E-2EF5A1E5BEEA}"/>
              </a:ext>
            </a:extLst>
          </p:cNvPr>
          <p:cNvPicPr>
            <a:picLocks noChangeAspect="1"/>
          </p:cNvPicPr>
          <p:nvPr/>
        </p:nvPicPr>
        <p:blipFill>
          <a:blip r:embed="rId3"/>
          <a:stretch>
            <a:fillRect/>
          </a:stretch>
        </p:blipFill>
        <p:spPr>
          <a:xfrm>
            <a:off x="744258" y="4959540"/>
            <a:ext cx="3761641" cy="1368471"/>
          </a:xfrm>
          <a:prstGeom prst="rect">
            <a:avLst/>
          </a:prstGeom>
        </p:spPr>
      </p:pic>
      <p:sp>
        <p:nvSpPr>
          <p:cNvPr id="12" name="Rectangle 11">
            <a:extLst>
              <a:ext uri="{FF2B5EF4-FFF2-40B4-BE49-F238E27FC236}">
                <a16:creationId xmlns:a16="http://schemas.microsoft.com/office/drawing/2014/main" id="{5849A788-D632-420C-A3C9-5FF04A0517DA}"/>
              </a:ext>
            </a:extLst>
          </p:cNvPr>
          <p:cNvSpPr/>
          <p:nvPr/>
        </p:nvSpPr>
        <p:spPr>
          <a:xfrm>
            <a:off x="856968" y="5207331"/>
            <a:ext cx="549579" cy="242557"/>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Bent Arrow 165">
            <a:extLst>
              <a:ext uri="{FF2B5EF4-FFF2-40B4-BE49-F238E27FC236}">
                <a16:creationId xmlns:a16="http://schemas.microsoft.com/office/drawing/2014/main" id="{8FF3BBF0-4555-4050-7B8E-4549ADE45C61}"/>
              </a:ext>
            </a:extLst>
          </p:cNvPr>
          <p:cNvSpPr/>
          <p:nvPr/>
        </p:nvSpPr>
        <p:spPr>
          <a:xfrm>
            <a:off x="2006395" y="3848891"/>
            <a:ext cx="2044123" cy="1110648"/>
          </a:xfrm>
          <a:prstGeom prst="bentArrow">
            <a:avLst>
              <a:gd name="adj1" fmla="val 7492"/>
              <a:gd name="adj2" fmla="val 7967"/>
              <a:gd name="adj3" fmla="val 10907"/>
              <a:gd name="adj4" fmla="val 66262"/>
            </a:avLst>
          </a:prstGeom>
          <a:ln>
            <a:solidFill>
              <a:srgbClr val="686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4" name="Bent Arrow 163">
            <a:extLst>
              <a:ext uri="{FF2B5EF4-FFF2-40B4-BE49-F238E27FC236}">
                <a16:creationId xmlns:a16="http://schemas.microsoft.com/office/drawing/2014/main" id="{BD48765B-4DB7-89CE-4704-5DF4EAD04DD3}"/>
              </a:ext>
            </a:extLst>
          </p:cNvPr>
          <p:cNvSpPr/>
          <p:nvPr/>
        </p:nvSpPr>
        <p:spPr>
          <a:xfrm rot="5400000" flipH="1">
            <a:off x="8269510" y="3632345"/>
            <a:ext cx="1864437" cy="3520972"/>
          </a:xfrm>
          <a:prstGeom prst="bentArrow">
            <a:avLst>
              <a:gd name="adj1" fmla="val 10029"/>
              <a:gd name="adj2" fmla="val 8761"/>
              <a:gd name="adj3" fmla="val 10133"/>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pic>
        <p:nvPicPr>
          <p:cNvPr id="133" name="Picture 132">
            <a:extLst>
              <a:ext uri="{FF2B5EF4-FFF2-40B4-BE49-F238E27FC236}">
                <a16:creationId xmlns:a16="http://schemas.microsoft.com/office/drawing/2014/main" id="{E1DF16DB-FDBE-0D24-A2D8-2D572723F089}"/>
              </a:ext>
            </a:extLst>
          </p:cNvPr>
          <p:cNvPicPr>
            <a:picLocks noChangeAspect="1"/>
          </p:cNvPicPr>
          <p:nvPr/>
        </p:nvPicPr>
        <p:blipFill>
          <a:blip r:embed="rId4"/>
          <a:stretch>
            <a:fillRect/>
          </a:stretch>
        </p:blipFill>
        <p:spPr>
          <a:xfrm>
            <a:off x="5607745" y="873086"/>
            <a:ext cx="6358665" cy="2314245"/>
          </a:xfrm>
          <a:prstGeom prst="rect">
            <a:avLst/>
          </a:prstGeom>
        </p:spPr>
      </p:pic>
      <p:sp>
        <p:nvSpPr>
          <p:cNvPr id="156" name="Bent Arrow 155">
            <a:extLst>
              <a:ext uri="{FF2B5EF4-FFF2-40B4-BE49-F238E27FC236}">
                <a16:creationId xmlns:a16="http://schemas.microsoft.com/office/drawing/2014/main" id="{7B3907DF-D2A3-0787-70C9-6F44ADDE337C}"/>
              </a:ext>
            </a:extLst>
          </p:cNvPr>
          <p:cNvSpPr/>
          <p:nvPr/>
        </p:nvSpPr>
        <p:spPr>
          <a:xfrm rot="5400000" flipH="1">
            <a:off x="7329917" y="5143276"/>
            <a:ext cx="1293364" cy="1079896"/>
          </a:xfrm>
          <a:prstGeom prst="bentArrow">
            <a:avLst>
              <a:gd name="adj1" fmla="val 16651"/>
              <a:gd name="adj2" fmla="val 12483"/>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57" name="Up Arrow 156">
            <a:extLst>
              <a:ext uri="{FF2B5EF4-FFF2-40B4-BE49-F238E27FC236}">
                <a16:creationId xmlns:a16="http://schemas.microsoft.com/office/drawing/2014/main" id="{0DD3AD0D-ACAB-AE14-A564-C2A176FC183E}"/>
              </a:ext>
            </a:extLst>
          </p:cNvPr>
          <p:cNvSpPr/>
          <p:nvPr/>
        </p:nvSpPr>
        <p:spPr>
          <a:xfrm rot="5400000">
            <a:off x="4998072" y="5536397"/>
            <a:ext cx="282287" cy="1300943"/>
          </a:xfrm>
          <a:prstGeom prst="upArrow">
            <a:avLst>
              <a:gd name="adj1" fmla="val 62293"/>
              <a:gd name="adj2" fmla="val 58998"/>
            </a:avLst>
          </a:prstGeom>
          <a:solidFill>
            <a:srgbClr val="5936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8" name="Group 157">
            <a:extLst>
              <a:ext uri="{FF2B5EF4-FFF2-40B4-BE49-F238E27FC236}">
                <a16:creationId xmlns:a16="http://schemas.microsoft.com/office/drawing/2014/main" id="{33E713CE-AC4C-1BDE-A7AE-5F5303723FD7}"/>
              </a:ext>
            </a:extLst>
          </p:cNvPr>
          <p:cNvGrpSpPr/>
          <p:nvPr/>
        </p:nvGrpSpPr>
        <p:grpSpPr>
          <a:xfrm>
            <a:off x="5611240" y="5124191"/>
            <a:ext cx="1930020" cy="1601781"/>
            <a:chOff x="450811" y="4208126"/>
            <a:chExt cx="3094891" cy="2223045"/>
          </a:xfrm>
        </p:grpSpPr>
        <p:sp>
          <p:nvSpPr>
            <p:cNvPr id="159" name="TextBox 158">
              <a:extLst>
                <a:ext uri="{FF2B5EF4-FFF2-40B4-BE49-F238E27FC236}">
                  <a16:creationId xmlns:a16="http://schemas.microsoft.com/office/drawing/2014/main" id="{3061F1F5-C43C-B5CA-0AF3-70A334F80D8E}"/>
                </a:ext>
              </a:extLst>
            </p:cNvPr>
            <p:cNvSpPr txBox="1"/>
            <p:nvPr/>
          </p:nvSpPr>
          <p:spPr>
            <a:xfrm>
              <a:off x="932932" y="4208126"/>
              <a:ext cx="2470765" cy="811585"/>
            </a:xfrm>
            <a:prstGeom prst="rect">
              <a:avLst/>
            </a:prstGeom>
            <a:noFill/>
          </p:spPr>
          <p:txBody>
            <a:bodyPr wrap="none" rtlCol="0">
              <a:spAutoFit/>
            </a:bodyPr>
            <a:lstStyle/>
            <a:p>
              <a:r>
                <a:rPr lang="en-US" sz="3200" b="1" i="1">
                  <a:solidFill>
                    <a:schemeClr val="bg1"/>
                  </a:solidFill>
                  <a:latin typeface="Aptos SemiBold" panose="020B0004020202020204" pitchFamily="34" charset="0"/>
                </a:rPr>
                <a:t>NARSIL</a:t>
              </a:r>
            </a:p>
          </p:txBody>
        </p:sp>
        <p:pic>
          <p:nvPicPr>
            <p:cNvPr id="160" name="Picture 159">
              <a:extLst>
                <a:ext uri="{FF2B5EF4-FFF2-40B4-BE49-F238E27FC236}">
                  <a16:creationId xmlns:a16="http://schemas.microsoft.com/office/drawing/2014/main" id="{2E3942DC-B358-0738-7E93-8F43B6C03E2A}"/>
                </a:ext>
              </a:extLst>
            </p:cNvPr>
            <p:cNvPicPr>
              <a:picLocks noChangeAspect="1"/>
            </p:cNvPicPr>
            <p:nvPr/>
          </p:nvPicPr>
          <p:blipFill>
            <a:blip r:embed="rId5"/>
            <a:stretch>
              <a:fillRect/>
            </a:stretch>
          </p:blipFill>
          <p:spPr>
            <a:xfrm>
              <a:off x="450811" y="4723702"/>
              <a:ext cx="3094891" cy="1707469"/>
            </a:xfrm>
            <a:prstGeom prst="rect">
              <a:avLst/>
            </a:prstGeom>
          </p:spPr>
        </p:pic>
        <p:sp>
          <p:nvSpPr>
            <p:cNvPr id="161" name="TextBox 160">
              <a:extLst>
                <a:ext uri="{FF2B5EF4-FFF2-40B4-BE49-F238E27FC236}">
                  <a16:creationId xmlns:a16="http://schemas.microsoft.com/office/drawing/2014/main" id="{B3A15508-C591-FF28-2B2E-66434A8E392E}"/>
                </a:ext>
              </a:extLst>
            </p:cNvPr>
            <p:cNvSpPr txBox="1"/>
            <p:nvPr/>
          </p:nvSpPr>
          <p:spPr>
            <a:xfrm>
              <a:off x="932934" y="4826515"/>
              <a:ext cx="1730462" cy="299006"/>
            </a:xfrm>
            <a:prstGeom prst="rect">
              <a:avLst/>
            </a:prstGeom>
            <a:noFill/>
          </p:spPr>
          <p:txBody>
            <a:bodyPr wrap="none" rtlCol="0">
              <a:spAutoFit/>
            </a:bodyPr>
            <a:lstStyle/>
            <a:p>
              <a:r>
                <a:rPr lang="en-US" sz="800">
                  <a:solidFill>
                    <a:srgbClr val="C00000"/>
                  </a:solidFill>
                </a:rPr>
                <a:t>N-NBI Test Stand</a:t>
              </a:r>
            </a:p>
          </p:txBody>
        </p:sp>
      </p:grpSp>
      <p:pic>
        <p:nvPicPr>
          <p:cNvPr id="186" name="Picture 185" descr="Checkmark icon check mark isolated Royalty Free Vector Image">
            <a:extLst>
              <a:ext uri="{FF2B5EF4-FFF2-40B4-BE49-F238E27FC236}">
                <a16:creationId xmlns:a16="http://schemas.microsoft.com/office/drawing/2014/main" id="{DF0B419E-FD8D-CD85-AEB2-70FA5E70FBA1}"/>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6" y="2026508"/>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187" descr="Checkmark icon check mark isolated Royalty Free Vector Image">
            <a:extLst>
              <a:ext uri="{FF2B5EF4-FFF2-40B4-BE49-F238E27FC236}">
                <a16:creationId xmlns:a16="http://schemas.microsoft.com/office/drawing/2014/main" id="{1DC6AF0D-26EF-3133-78DA-156F6D068258}"/>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5" y="2353181"/>
            <a:ext cx="322083" cy="282390"/>
          </a:xfrm>
          <a:prstGeom prst="rect">
            <a:avLst/>
          </a:prstGeom>
          <a:noFill/>
          <a:extLst>
            <a:ext uri="{909E8E84-426E-40DD-AFC4-6F175D3DCCD1}">
              <a14:hiddenFill xmlns:a14="http://schemas.microsoft.com/office/drawing/2010/main">
                <a:solidFill>
                  <a:srgbClr val="FFFFFF"/>
                </a:solidFill>
              </a14:hiddenFill>
            </a:ext>
          </a:extLst>
        </p:spPr>
      </p:pic>
      <p:grpSp>
        <p:nvGrpSpPr>
          <p:cNvPr id="193" name="Group 192">
            <a:extLst>
              <a:ext uri="{FF2B5EF4-FFF2-40B4-BE49-F238E27FC236}">
                <a16:creationId xmlns:a16="http://schemas.microsoft.com/office/drawing/2014/main" id="{17543EDE-0952-9FB3-2C0D-1BAE758A4C32}"/>
              </a:ext>
            </a:extLst>
          </p:cNvPr>
          <p:cNvGrpSpPr/>
          <p:nvPr/>
        </p:nvGrpSpPr>
        <p:grpSpPr>
          <a:xfrm>
            <a:off x="11181233" y="1990737"/>
            <a:ext cx="828235" cy="1221851"/>
            <a:chOff x="11181233" y="1990737"/>
            <a:chExt cx="828235" cy="1221851"/>
          </a:xfrm>
        </p:grpSpPr>
        <p:pic>
          <p:nvPicPr>
            <p:cNvPr id="189" name="Picture 188">
              <a:extLst>
                <a:ext uri="{FF2B5EF4-FFF2-40B4-BE49-F238E27FC236}">
                  <a16:creationId xmlns:a16="http://schemas.microsoft.com/office/drawing/2014/main" id="{3E699AE4-5168-5DF7-268B-C6512873A926}"/>
                </a:ext>
              </a:extLst>
            </p:cNvPr>
            <p:cNvPicPr>
              <a:picLocks noChangeAspect="1"/>
            </p:cNvPicPr>
            <p:nvPr/>
          </p:nvPicPr>
          <p:blipFill>
            <a:blip r:embed="rId7"/>
            <a:stretch>
              <a:fillRect/>
            </a:stretch>
          </p:blipFill>
          <p:spPr>
            <a:xfrm>
              <a:off x="11181233" y="1990737"/>
              <a:ext cx="828235" cy="1221851"/>
            </a:xfrm>
            <a:prstGeom prst="rect">
              <a:avLst/>
            </a:prstGeom>
          </p:spPr>
        </p:pic>
        <p:sp>
          <p:nvSpPr>
            <p:cNvPr id="190" name="Rectangle 189">
              <a:extLst>
                <a:ext uri="{FF2B5EF4-FFF2-40B4-BE49-F238E27FC236}">
                  <a16:creationId xmlns:a16="http://schemas.microsoft.com/office/drawing/2014/main" id="{014AAE5C-B121-5270-2A77-106A76CFAACB}"/>
                </a:ext>
              </a:extLst>
            </p:cNvPr>
            <p:cNvSpPr/>
            <p:nvPr/>
          </p:nvSpPr>
          <p:spPr>
            <a:xfrm>
              <a:off x="11500458" y="2222787"/>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4FF9E3A2-FB59-0639-8138-BB11F2118CAA}"/>
                </a:ext>
              </a:extLst>
            </p:cNvPr>
            <p:cNvSpPr/>
            <p:nvPr/>
          </p:nvSpPr>
          <p:spPr>
            <a:xfrm>
              <a:off x="11492218" y="2552298"/>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AB85081D-FD65-06AA-1CF7-341592EB79F1}"/>
                </a:ext>
              </a:extLst>
            </p:cNvPr>
            <p:cNvSpPr/>
            <p:nvPr/>
          </p:nvSpPr>
          <p:spPr>
            <a:xfrm>
              <a:off x="11492220" y="2848863"/>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194" name="Picture 193" descr="Checkmark icon check mark isolated Royalty Free Vector Image">
            <a:extLst>
              <a:ext uri="{FF2B5EF4-FFF2-40B4-BE49-F238E27FC236}">
                <a16:creationId xmlns:a16="http://schemas.microsoft.com/office/drawing/2014/main" id="{15D7CE1B-DE26-721F-2E3B-27B7A865CDB5}"/>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3599" y="262906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194" descr="Checkmark icon check mark isolated Royalty Free Vector Image">
            <a:extLst>
              <a:ext uri="{FF2B5EF4-FFF2-40B4-BE49-F238E27FC236}">
                <a16:creationId xmlns:a16="http://schemas.microsoft.com/office/drawing/2014/main" id="{A65D9A96-1EDA-24E6-8A6F-C21C5E9C13BF}"/>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2" y="2022175"/>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195" descr="Checkmark icon check mark isolated Royalty Free Vector Image">
            <a:extLst>
              <a:ext uri="{FF2B5EF4-FFF2-40B4-BE49-F238E27FC236}">
                <a16:creationId xmlns:a16="http://schemas.microsoft.com/office/drawing/2014/main" id="{450C178E-CF48-1BE1-794A-8FB89558669F}"/>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1" y="235079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196" descr="Checkmark icon check mark isolated Royalty Free Vector Image">
            <a:extLst>
              <a:ext uri="{FF2B5EF4-FFF2-40B4-BE49-F238E27FC236}">
                <a16:creationId xmlns:a16="http://schemas.microsoft.com/office/drawing/2014/main" id="{89E42C16-EA87-2AFF-8DAE-E762630A2B21}"/>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0" y="2629060"/>
            <a:ext cx="322083" cy="282390"/>
          </a:xfrm>
          <a:prstGeom prst="rect">
            <a:avLst/>
          </a:prstGeom>
          <a:noFill/>
          <a:extLst>
            <a:ext uri="{909E8E84-426E-40DD-AFC4-6F175D3DCCD1}">
              <a14:hiddenFill xmlns:a14="http://schemas.microsoft.com/office/drawing/2010/main">
                <a:solidFill>
                  <a:srgbClr val="FFFFFF"/>
                </a:solidFill>
              </a14:hiddenFill>
            </a:ext>
          </a:extLst>
        </p:spPr>
      </p:pic>
      <p:sp>
        <p:nvSpPr>
          <p:cNvPr id="201" name="TextBox 200">
            <a:extLst>
              <a:ext uri="{FF2B5EF4-FFF2-40B4-BE49-F238E27FC236}">
                <a16:creationId xmlns:a16="http://schemas.microsoft.com/office/drawing/2014/main" id="{0D5E4DE1-D33A-C962-6159-A91BD26FBD83}"/>
              </a:ext>
            </a:extLst>
          </p:cNvPr>
          <p:cNvSpPr txBox="1"/>
          <p:nvPr/>
        </p:nvSpPr>
        <p:spPr>
          <a:xfrm>
            <a:off x="2535245" y="4018610"/>
            <a:ext cx="1242513" cy="523220"/>
          </a:xfrm>
          <a:prstGeom prst="rect">
            <a:avLst/>
          </a:prstGeom>
          <a:solidFill>
            <a:schemeClr val="tx1"/>
          </a:solidFill>
        </p:spPr>
        <p:txBody>
          <a:bodyPr wrap="square" rtlCol="0">
            <a:spAutoFit/>
          </a:bodyPr>
          <a:lstStyle/>
          <a:p>
            <a:r>
              <a:rPr lang="en-US" sz="1400">
                <a:solidFill>
                  <a:schemeClr val="bg1"/>
                </a:solidFill>
              </a:rPr>
              <a:t>Beam Diagnostics</a:t>
            </a:r>
          </a:p>
        </p:txBody>
      </p:sp>
      <p:sp>
        <p:nvSpPr>
          <p:cNvPr id="202" name="TextBox 201">
            <a:extLst>
              <a:ext uri="{FF2B5EF4-FFF2-40B4-BE49-F238E27FC236}">
                <a16:creationId xmlns:a16="http://schemas.microsoft.com/office/drawing/2014/main" id="{330945EA-C493-ABD4-142A-00AF50C18FCC}"/>
              </a:ext>
            </a:extLst>
          </p:cNvPr>
          <p:cNvSpPr txBox="1"/>
          <p:nvPr/>
        </p:nvSpPr>
        <p:spPr>
          <a:xfrm>
            <a:off x="8674699" y="5416578"/>
            <a:ext cx="1242513" cy="307777"/>
          </a:xfrm>
          <a:prstGeom prst="rect">
            <a:avLst/>
          </a:prstGeom>
          <a:solidFill>
            <a:schemeClr val="tx1"/>
          </a:solidFill>
        </p:spPr>
        <p:txBody>
          <a:bodyPr wrap="square" rtlCol="0">
            <a:spAutoFit/>
          </a:bodyPr>
          <a:lstStyle/>
          <a:p>
            <a:r>
              <a:rPr lang="en-US" sz="1400">
                <a:solidFill>
                  <a:schemeClr val="bg1"/>
                </a:solidFill>
              </a:rPr>
              <a:t>Modeling</a:t>
            </a:r>
          </a:p>
        </p:txBody>
      </p:sp>
      <p:sp>
        <p:nvSpPr>
          <p:cNvPr id="203" name="TextBox 202">
            <a:extLst>
              <a:ext uri="{FF2B5EF4-FFF2-40B4-BE49-F238E27FC236}">
                <a16:creationId xmlns:a16="http://schemas.microsoft.com/office/drawing/2014/main" id="{F4497DE5-63BD-D7CA-DE11-1A5EBEBD19AD}"/>
              </a:ext>
            </a:extLst>
          </p:cNvPr>
          <p:cNvSpPr txBox="1"/>
          <p:nvPr/>
        </p:nvSpPr>
        <p:spPr>
          <a:xfrm>
            <a:off x="10206162" y="5808726"/>
            <a:ext cx="1468103" cy="523220"/>
          </a:xfrm>
          <a:prstGeom prst="rect">
            <a:avLst/>
          </a:prstGeom>
          <a:solidFill>
            <a:schemeClr val="tx1"/>
          </a:solidFill>
        </p:spPr>
        <p:txBody>
          <a:bodyPr wrap="square" rtlCol="0">
            <a:spAutoFit/>
          </a:bodyPr>
          <a:lstStyle/>
          <a:p>
            <a:r>
              <a:rPr lang="en-US" sz="1400">
                <a:solidFill>
                  <a:schemeClr val="bg1"/>
                </a:solidFill>
              </a:rPr>
              <a:t>Engineering constrains</a:t>
            </a:r>
          </a:p>
        </p:txBody>
      </p:sp>
      <p:pic>
        <p:nvPicPr>
          <p:cNvPr id="3" name="Picture 2">
            <a:extLst>
              <a:ext uri="{FF2B5EF4-FFF2-40B4-BE49-F238E27FC236}">
                <a16:creationId xmlns:a16="http://schemas.microsoft.com/office/drawing/2014/main" id="{A817F6B9-A0DC-5986-FF0F-D5A4F86F7301}"/>
              </a:ext>
            </a:extLst>
          </p:cNvPr>
          <p:cNvPicPr>
            <a:picLocks noChangeAspect="1"/>
          </p:cNvPicPr>
          <p:nvPr/>
        </p:nvPicPr>
        <p:blipFill>
          <a:blip r:embed="rId8"/>
          <a:stretch>
            <a:fillRect/>
          </a:stretch>
        </p:blipFill>
        <p:spPr>
          <a:xfrm>
            <a:off x="5877573" y="5724609"/>
            <a:ext cx="1557382" cy="731967"/>
          </a:xfrm>
          <a:prstGeom prst="rect">
            <a:avLst/>
          </a:prstGeom>
        </p:spPr>
      </p:pic>
      <p:sp>
        <p:nvSpPr>
          <p:cNvPr id="7" name="Rectangle 6">
            <a:extLst>
              <a:ext uri="{FF2B5EF4-FFF2-40B4-BE49-F238E27FC236}">
                <a16:creationId xmlns:a16="http://schemas.microsoft.com/office/drawing/2014/main" id="{B4B73D10-8215-60D8-22EC-B7AC6703E6AE}"/>
              </a:ext>
            </a:extLst>
          </p:cNvPr>
          <p:cNvSpPr/>
          <p:nvPr/>
        </p:nvSpPr>
        <p:spPr>
          <a:xfrm>
            <a:off x="4257346" y="4020814"/>
            <a:ext cx="796102" cy="461508"/>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0C8A9CA-7A6B-77FE-92BF-A6A71C51B39B}"/>
              </a:ext>
            </a:extLst>
          </p:cNvPr>
          <p:cNvSpPr/>
          <p:nvPr/>
        </p:nvSpPr>
        <p:spPr>
          <a:xfrm>
            <a:off x="4257345" y="4358797"/>
            <a:ext cx="574877"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AA327BB8-BCC8-8F1D-68F4-90C238D38DF7}"/>
              </a:ext>
            </a:extLst>
          </p:cNvPr>
          <p:cNvSpPr>
            <a:spLocks noGrp="1"/>
          </p:cNvSpPr>
          <p:nvPr>
            <p:ph type="title"/>
          </p:nvPr>
        </p:nvSpPr>
        <p:spPr>
          <a:xfrm>
            <a:off x="365760" y="387325"/>
            <a:ext cx="11457432" cy="749175"/>
          </a:xfrm>
        </p:spPr>
        <p:txBody>
          <a:bodyPr>
            <a:normAutofit/>
          </a:bodyPr>
          <a:lstStyle/>
          <a:p>
            <a:r>
              <a:rPr lang="en-US" sz="4000">
                <a:latin typeface="Segoe UI"/>
                <a:cs typeface="Segoe UI"/>
              </a:rPr>
              <a:t>Realta NBI Roadmap</a:t>
            </a:r>
          </a:p>
        </p:txBody>
      </p:sp>
      <p:sp>
        <p:nvSpPr>
          <p:cNvPr id="4" name="Rectangle 3">
            <a:extLst>
              <a:ext uri="{FF2B5EF4-FFF2-40B4-BE49-F238E27FC236}">
                <a16:creationId xmlns:a16="http://schemas.microsoft.com/office/drawing/2014/main" id="{3EBEB3D9-E80A-D806-F686-ECA30DF34344}"/>
              </a:ext>
            </a:extLst>
          </p:cNvPr>
          <p:cNvSpPr/>
          <p:nvPr/>
        </p:nvSpPr>
        <p:spPr>
          <a:xfrm>
            <a:off x="5781344" y="1289230"/>
            <a:ext cx="1049329" cy="382550"/>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DC7C39E-ED66-6382-F722-F5D187AED278}"/>
              </a:ext>
            </a:extLst>
          </p:cNvPr>
          <p:cNvSpPr/>
          <p:nvPr/>
        </p:nvSpPr>
        <p:spPr>
          <a:xfrm>
            <a:off x="-1524" y="0"/>
            <a:ext cx="12192000" cy="6858000"/>
          </a:xfrm>
          <a:prstGeom prst="rect">
            <a:avLst/>
          </a:prstGeom>
          <a:solidFill>
            <a:schemeClr val="bg1">
              <a:lumMod val="75000"/>
              <a:alpha val="6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Bent Arrow 162">
            <a:extLst>
              <a:ext uri="{FF2B5EF4-FFF2-40B4-BE49-F238E27FC236}">
                <a16:creationId xmlns:a16="http://schemas.microsoft.com/office/drawing/2014/main" id="{EE9413E1-011C-3AF5-4742-20B2241B14B2}"/>
              </a:ext>
            </a:extLst>
          </p:cNvPr>
          <p:cNvSpPr/>
          <p:nvPr/>
        </p:nvSpPr>
        <p:spPr>
          <a:xfrm rot="5400000" flipH="1">
            <a:off x="8962041" y="2751739"/>
            <a:ext cx="1575167" cy="2446349"/>
          </a:xfrm>
          <a:prstGeom prst="bentArrow">
            <a:avLst>
              <a:gd name="adj1" fmla="val 11944"/>
              <a:gd name="adj2" fmla="val 10130"/>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pic>
        <p:nvPicPr>
          <p:cNvPr id="131" name="Picture 130">
            <a:extLst>
              <a:ext uri="{FF2B5EF4-FFF2-40B4-BE49-F238E27FC236}">
                <a16:creationId xmlns:a16="http://schemas.microsoft.com/office/drawing/2014/main" id="{D69A6CCC-E6F0-0B0E-279D-D1DFDF0B97FF}"/>
              </a:ext>
            </a:extLst>
          </p:cNvPr>
          <p:cNvPicPr>
            <a:picLocks noChangeAspect="1"/>
          </p:cNvPicPr>
          <p:nvPr/>
        </p:nvPicPr>
        <p:blipFill>
          <a:blip r:embed="rId9"/>
          <a:stretch>
            <a:fillRect/>
          </a:stretch>
        </p:blipFill>
        <p:spPr>
          <a:xfrm>
            <a:off x="4138952" y="3289300"/>
            <a:ext cx="4377684" cy="1601781"/>
          </a:xfrm>
          <a:prstGeom prst="rect">
            <a:avLst/>
          </a:prstGeom>
        </p:spPr>
      </p:pic>
      <p:sp>
        <p:nvSpPr>
          <p:cNvPr id="155" name="Bent Arrow 154">
            <a:extLst>
              <a:ext uri="{FF2B5EF4-FFF2-40B4-BE49-F238E27FC236}">
                <a16:creationId xmlns:a16="http://schemas.microsoft.com/office/drawing/2014/main" id="{B1C7768D-1FE1-8752-B783-FEAEFC5DAE94}"/>
              </a:ext>
            </a:extLst>
          </p:cNvPr>
          <p:cNvSpPr/>
          <p:nvPr/>
        </p:nvSpPr>
        <p:spPr>
          <a:xfrm>
            <a:off x="4255636" y="1542628"/>
            <a:ext cx="1351343" cy="1745586"/>
          </a:xfrm>
          <a:prstGeom prst="bentArrow">
            <a:avLst>
              <a:gd name="adj1" fmla="val 29887"/>
              <a:gd name="adj2" fmla="val 31447"/>
              <a:gd name="adj3" fmla="val 25000"/>
              <a:gd name="adj4" fmla="val 59210"/>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5" name="Bent Arrow 164">
            <a:extLst>
              <a:ext uri="{FF2B5EF4-FFF2-40B4-BE49-F238E27FC236}">
                <a16:creationId xmlns:a16="http://schemas.microsoft.com/office/drawing/2014/main" id="{610DB6B4-842C-DB28-EA3C-54A7A05243A9}"/>
              </a:ext>
            </a:extLst>
          </p:cNvPr>
          <p:cNvSpPr/>
          <p:nvPr/>
        </p:nvSpPr>
        <p:spPr>
          <a:xfrm>
            <a:off x="2006395" y="1659289"/>
            <a:ext cx="2494562" cy="3304537"/>
          </a:xfrm>
          <a:prstGeom prst="bentArrow">
            <a:avLst>
              <a:gd name="adj1" fmla="val 14560"/>
              <a:gd name="adj2" fmla="val 11243"/>
              <a:gd name="adj3" fmla="val 9275"/>
              <a:gd name="adj4" fmla="val 62263"/>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grpSp>
        <p:nvGrpSpPr>
          <p:cNvPr id="169" name="Group 168">
            <a:extLst>
              <a:ext uri="{FF2B5EF4-FFF2-40B4-BE49-F238E27FC236}">
                <a16:creationId xmlns:a16="http://schemas.microsoft.com/office/drawing/2014/main" id="{DF1925DA-C1EE-72DC-CECD-C2DD44A6E910}"/>
              </a:ext>
            </a:extLst>
          </p:cNvPr>
          <p:cNvGrpSpPr/>
          <p:nvPr/>
        </p:nvGrpSpPr>
        <p:grpSpPr>
          <a:xfrm>
            <a:off x="4495931" y="6325051"/>
            <a:ext cx="1287525" cy="461665"/>
            <a:chOff x="684443" y="3993057"/>
            <a:chExt cx="2267966" cy="726521"/>
          </a:xfrm>
        </p:grpSpPr>
        <p:sp>
          <p:nvSpPr>
            <p:cNvPr id="170" name="Pentagon 169">
              <a:extLst>
                <a:ext uri="{FF2B5EF4-FFF2-40B4-BE49-F238E27FC236}">
                  <a16:creationId xmlns:a16="http://schemas.microsoft.com/office/drawing/2014/main" id="{9EE55A68-6F2C-CB68-D09A-472FB33619DF}"/>
                </a:ext>
              </a:extLst>
            </p:cNvPr>
            <p:cNvSpPr/>
            <p:nvPr/>
          </p:nvSpPr>
          <p:spPr>
            <a:xfrm>
              <a:off x="698489" y="4003681"/>
              <a:ext cx="2253918" cy="652416"/>
            </a:xfrm>
            <a:prstGeom prst="homePlate">
              <a:avLst/>
            </a:prstGeom>
            <a:solidFill>
              <a:srgbClr val="5935A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Biome"/>
                <a:ea typeface="+mn-ea"/>
                <a:cs typeface="+mn-cs"/>
              </a:endParaRPr>
            </a:p>
          </p:txBody>
        </p:sp>
        <p:sp>
          <p:nvSpPr>
            <p:cNvPr id="171" name="TextBox 170">
              <a:extLst>
                <a:ext uri="{FF2B5EF4-FFF2-40B4-BE49-F238E27FC236}">
                  <a16:creationId xmlns:a16="http://schemas.microsoft.com/office/drawing/2014/main" id="{78C35967-B39D-31FC-E60C-65B2410EE20D}"/>
                </a:ext>
              </a:extLst>
            </p:cNvPr>
            <p:cNvSpPr txBox="1"/>
            <p:nvPr/>
          </p:nvSpPr>
          <p:spPr>
            <a:xfrm>
              <a:off x="684443" y="3993057"/>
              <a:ext cx="2267966" cy="7265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System Track</a:t>
              </a:r>
            </a:p>
            <a:p>
              <a:pPr lvl="0">
                <a:defRPr/>
              </a:pPr>
              <a:r>
                <a:rPr lang="en-US" sz="1200" i="1">
                  <a:solidFill>
                    <a:srgbClr val="FFFFFF"/>
                  </a:solidFill>
                </a:rPr>
                <a:t>(Validate</a:t>
              </a:r>
              <a:r>
                <a:rPr kumimoji="0" lang="en-US" sz="1200" b="0" i="1" u="none" strike="noStrike" kern="1200" cap="none" spc="0" normalizeH="0" baseline="0" noProof="0">
                  <a:ln>
                    <a:noFill/>
                  </a:ln>
                  <a:solidFill>
                    <a:srgbClr val="FFFFFF"/>
                  </a:solidFill>
                  <a:effectLst/>
                  <a:uLnTx/>
                  <a:uFillTx/>
                  <a:latin typeface="Biome"/>
                  <a:ea typeface="+mn-ea"/>
                  <a:cs typeface="+mn-cs"/>
                </a:rPr>
                <a:t>)</a:t>
              </a:r>
            </a:p>
          </p:txBody>
        </p:sp>
      </p:grpSp>
      <p:grpSp>
        <p:nvGrpSpPr>
          <p:cNvPr id="175" name="Group 174">
            <a:extLst>
              <a:ext uri="{FF2B5EF4-FFF2-40B4-BE49-F238E27FC236}">
                <a16:creationId xmlns:a16="http://schemas.microsoft.com/office/drawing/2014/main" id="{5492E5C7-008F-4A17-AF4C-193F9AE6EF57}"/>
              </a:ext>
            </a:extLst>
          </p:cNvPr>
          <p:cNvGrpSpPr/>
          <p:nvPr/>
        </p:nvGrpSpPr>
        <p:grpSpPr>
          <a:xfrm rot="16200000">
            <a:off x="817951" y="3756267"/>
            <a:ext cx="1881593" cy="484142"/>
            <a:chOff x="551841" y="3673817"/>
            <a:chExt cx="1881593" cy="484142"/>
          </a:xfrm>
        </p:grpSpPr>
        <p:sp>
          <p:nvSpPr>
            <p:cNvPr id="173" name="Pentagon 172">
              <a:extLst>
                <a:ext uri="{FF2B5EF4-FFF2-40B4-BE49-F238E27FC236}">
                  <a16:creationId xmlns:a16="http://schemas.microsoft.com/office/drawing/2014/main" id="{1CA88A96-C911-52EF-CFFF-DF46A16D9DBB}"/>
                </a:ext>
              </a:extLst>
            </p:cNvPr>
            <p:cNvSpPr/>
            <p:nvPr/>
          </p:nvSpPr>
          <p:spPr>
            <a:xfrm>
              <a:off x="556799" y="3673817"/>
              <a:ext cx="1876635" cy="44329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Biome"/>
                <a:ea typeface="+mn-ea"/>
                <a:cs typeface="+mn-cs"/>
              </a:endParaRPr>
            </a:p>
          </p:txBody>
        </p:sp>
        <p:sp>
          <p:nvSpPr>
            <p:cNvPr id="174" name="TextBox 173">
              <a:extLst>
                <a:ext uri="{FF2B5EF4-FFF2-40B4-BE49-F238E27FC236}">
                  <a16:creationId xmlns:a16="http://schemas.microsoft.com/office/drawing/2014/main" id="{22F9F91D-4AED-9BF4-1411-9089992973E7}"/>
                </a:ext>
              </a:extLst>
            </p:cNvPr>
            <p:cNvSpPr txBox="1"/>
            <p:nvPr/>
          </p:nvSpPr>
          <p:spPr>
            <a:xfrm>
              <a:off x="551841" y="3696294"/>
              <a:ext cx="16064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Capability Track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(Learn &amp; Develop)</a:t>
              </a:r>
            </a:p>
          </p:txBody>
        </p:sp>
      </p:grpSp>
      <p:sp>
        <p:nvSpPr>
          <p:cNvPr id="199" name="TextBox 198">
            <a:extLst>
              <a:ext uri="{FF2B5EF4-FFF2-40B4-BE49-F238E27FC236}">
                <a16:creationId xmlns:a16="http://schemas.microsoft.com/office/drawing/2014/main" id="{7EC5A7D0-5676-9C0B-78CF-186F139314FD}"/>
              </a:ext>
            </a:extLst>
          </p:cNvPr>
          <p:cNvSpPr txBox="1"/>
          <p:nvPr/>
        </p:nvSpPr>
        <p:spPr>
          <a:xfrm>
            <a:off x="1798940" y="2388230"/>
            <a:ext cx="2044123" cy="523220"/>
          </a:xfrm>
          <a:prstGeom prst="rect">
            <a:avLst/>
          </a:prstGeom>
          <a:solidFill>
            <a:schemeClr val="tx1"/>
          </a:solidFill>
        </p:spPr>
        <p:txBody>
          <a:bodyPr wrap="square" lIns="91440" tIns="45720" rIns="91440" bIns="45720" rtlCol="0" anchor="t">
            <a:spAutoFit/>
          </a:bodyPr>
          <a:lstStyle/>
          <a:p>
            <a:r>
              <a:rPr lang="en-US" sz="1400">
                <a:solidFill>
                  <a:schemeClr val="bg1"/>
                </a:solidFill>
              </a:rPr>
              <a:t>Advanced-neutralization</a:t>
            </a:r>
          </a:p>
        </p:txBody>
      </p:sp>
      <p:sp>
        <p:nvSpPr>
          <p:cNvPr id="200" name="TextBox 199">
            <a:extLst>
              <a:ext uri="{FF2B5EF4-FFF2-40B4-BE49-F238E27FC236}">
                <a16:creationId xmlns:a16="http://schemas.microsoft.com/office/drawing/2014/main" id="{1559B0F6-80FA-C45D-20A1-8BFB5809A78B}"/>
              </a:ext>
            </a:extLst>
          </p:cNvPr>
          <p:cNvSpPr txBox="1"/>
          <p:nvPr/>
        </p:nvSpPr>
        <p:spPr>
          <a:xfrm>
            <a:off x="3820776" y="2813860"/>
            <a:ext cx="1419489" cy="307777"/>
          </a:xfrm>
          <a:prstGeom prst="rect">
            <a:avLst/>
          </a:prstGeom>
          <a:solidFill>
            <a:schemeClr val="tx1"/>
          </a:solidFill>
        </p:spPr>
        <p:txBody>
          <a:bodyPr wrap="square" rtlCol="0">
            <a:spAutoFit/>
          </a:bodyPr>
          <a:lstStyle/>
          <a:p>
            <a:r>
              <a:rPr lang="en-US" sz="1400">
                <a:solidFill>
                  <a:schemeClr val="bg1"/>
                </a:solidFill>
              </a:rPr>
              <a:t>CW operation</a:t>
            </a:r>
          </a:p>
        </p:txBody>
      </p:sp>
      <p:sp>
        <p:nvSpPr>
          <p:cNvPr id="204" name="TextBox 203">
            <a:extLst>
              <a:ext uri="{FF2B5EF4-FFF2-40B4-BE49-F238E27FC236}">
                <a16:creationId xmlns:a16="http://schemas.microsoft.com/office/drawing/2014/main" id="{B9286E68-158E-DCB1-2A3F-64FE438439CC}"/>
              </a:ext>
            </a:extLst>
          </p:cNvPr>
          <p:cNvSpPr txBox="1"/>
          <p:nvPr/>
        </p:nvSpPr>
        <p:spPr>
          <a:xfrm>
            <a:off x="8904355" y="4209182"/>
            <a:ext cx="1242513" cy="307777"/>
          </a:xfrm>
          <a:prstGeom prst="rect">
            <a:avLst/>
          </a:prstGeom>
          <a:solidFill>
            <a:schemeClr val="tx1"/>
          </a:solidFill>
        </p:spPr>
        <p:txBody>
          <a:bodyPr wrap="square" rtlCol="0">
            <a:spAutoFit/>
          </a:bodyPr>
          <a:lstStyle/>
          <a:p>
            <a:r>
              <a:rPr lang="en-US" sz="1400">
                <a:solidFill>
                  <a:schemeClr val="bg1"/>
                </a:solidFill>
              </a:rPr>
              <a:t>Operations</a:t>
            </a:r>
          </a:p>
        </p:txBody>
      </p:sp>
      <p:sp>
        <p:nvSpPr>
          <p:cNvPr id="2" name="Rectangle 1">
            <a:extLst>
              <a:ext uri="{FF2B5EF4-FFF2-40B4-BE49-F238E27FC236}">
                <a16:creationId xmlns:a16="http://schemas.microsoft.com/office/drawing/2014/main" id="{D2A369EE-6697-BAFD-604A-4D6479ECB64E}"/>
              </a:ext>
            </a:extLst>
          </p:cNvPr>
          <p:cNvSpPr/>
          <p:nvPr/>
        </p:nvSpPr>
        <p:spPr>
          <a:xfrm>
            <a:off x="4174812" y="3546476"/>
            <a:ext cx="549579"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6071EEC-D68F-7286-6979-FC88E457D2D9}"/>
              </a:ext>
            </a:extLst>
          </p:cNvPr>
          <p:cNvSpPr/>
          <p:nvPr/>
        </p:nvSpPr>
        <p:spPr>
          <a:xfrm>
            <a:off x="4255636" y="4034513"/>
            <a:ext cx="607330" cy="651641"/>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C6BF6C1-4439-101C-17DF-C2B06AB56B8B}"/>
              </a:ext>
            </a:extLst>
          </p:cNvPr>
          <p:cNvSpPr/>
          <p:nvPr/>
        </p:nvSpPr>
        <p:spPr>
          <a:xfrm>
            <a:off x="4643113" y="3850460"/>
            <a:ext cx="431600" cy="708986"/>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3" name="Picture 182" descr="Checkmark icon check mark isolated Royalty Free Vector Image">
            <a:extLst>
              <a:ext uri="{FF2B5EF4-FFF2-40B4-BE49-F238E27FC236}">
                <a16:creationId xmlns:a16="http://schemas.microsoft.com/office/drawing/2014/main" id="{A5893021-A39B-A692-AA24-BDDAD9F3A20A}"/>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68186" y="4272217"/>
            <a:ext cx="233970" cy="205136"/>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184" descr="Checkmark icon check mark isolated Royalty Free Vector Image">
            <a:extLst>
              <a:ext uri="{FF2B5EF4-FFF2-40B4-BE49-F238E27FC236}">
                <a16:creationId xmlns:a16="http://schemas.microsoft.com/office/drawing/2014/main" id="{BA90C896-3131-10CF-D8C5-FBC6F253DBD6}"/>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80989" y="4481019"/>
            <a:ext cx="233970" cy="20513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68860C2-A9CF-D05A-DBFE-79F3C4499E25}"/>
              </a:ext>
            </a:extLst>
          </p:cNvPr>
          <p:cNvSpPr txBox="1"/>
          <p:nvPr/>
        </p:nvSpPr>
        <p:spPr>
          <a:xfrm>
            <a:off x="4146264" y="3300363"/>
            <a:ext cx="1040651" cy="230832"/>
          </a:xfrm>
          <a:prstGeom prst="rect">
            <a:avLst/>
          </a:prstGeom>
          <a:solidFill>
            <a:srgbClr val="221F1F"/>
          </a:solidFill>
          <a:ln>
            <a:noFill/>
          </a:ln>
        </p:spPr>
        <p:txBody>
          <a:bodyPr wrap="square" rtlCol="0">
            <a:spAutoFit/>
          </a:bodyPr>
          <a:lstStyle/>
          <a:p>
            <a:endParaRPr lang="en-US" sz="900" i="1">
              <a:solidFill>
                <a:schemeClr val="bg1"/>
              </a:solidFill>
            </a:endParaRPr>
          </a:p>
        </p:txBody>
      </p:sp>
      <p:sp>
        <p:nvSpPr>
          <p:cNvPr id="17" name="TextBox 16">
            <a:extLst>
              <a:ext uri="{FF2B5EF4-FFF2-40B4-BE49-F238E27FC236}">
                <a16:creationId xmlns:a16="http://schemas.microsoft.com/office/drawing/2014/main" id="{772FEACC-B8BC-B609-60A4-FB23B1467BB8}"/>
              </a:ext>
            </a:extLst>
          </p:cNvPr>
          <p:cNvSpPr txBox="1"/>
          <p:nvPr/>
        </p:nvSpPr>
        <p:spPr>
          <a:xfrm>
            <a:off x="4110671" y="3265161"/>
            <a:ext cx="1156317" cy="284693"/>
          </a:xfrm>
          <a:prstGeom prst="rect">
            <a:avLst/>
          </a:prstGeom>
          <a:noFill/>
          <a:ln>
            <a:noFill/>
          </a:ln>
        </p:spPr>
        <p:txBody>
          <a:bodyPr wrap="square" rtlCol="0">
            <a:spAutoFit/>
          </a:bodyPr>
          <a:lstStyle/>
          <a:p>
            <a:r>
              <a:rPr lang="en-US" sz="1250" b="1" i="1">
                <a:solidFill>
                  <a:schemeClr val="bg1"/>
                </a:solidFill>
              </a:rPr>
              <a:t>Hammir-DD</a:t>
            </a:r>
          </a:p>
        </p:txBody>
      </p:sp>
    </p:spTree>
    <p:extLst>
      <p:ext uri="{BB962C8B-B14F-4D97-AF65-F5344CB8AC3E}">
        <p14:creationId xmlns:p14="http://schemas.microsoft.com/office/powerpoint/2010/main" val="3533548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F37ABC-EBF4-C0BA-E9E5-B0DEC825961E}"/>
              </a:ext>
            </a:extLst>
          </p:cNvPr>
          <p:cNvSpPr/>
          <p:nvPr/>
        </p:nvSpPr>
        <p:spPr>
          <a:xfrm>
            <a:off x="6467502" y="1185754"/>
            <a:ext cx="4446054" cy="252247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2A1837-7A60-6B26-DC12-69AFB853286D}"/>
              </a:ext>
            </a:extLst>
          </p:cNvPr>
          <p:cNvSpPr>
            <a:spLocks noGrp="1"/>
          </p:cNvSpPr>
          <p:nvPr>
            <p:ph type="title"/>
          </p:nvPr>
        </p:nvSpPr>
        <p:spPr>
          <a:xfrm>
            <a:off x="367284" y="535390"/>
            <a:ext cx="11457432" cy="535531"/>
          </a:xfrm>
        </p:spPr>
        <p:txBody>
          <a:bodyPr>
            <a:normAutofit fontScale="90000"/>
          </a:bodyPr>
          <a:lstStyle/>
          <a:p>
            <a:r>
              <a:rPr lang="en-US" dirty="0">
                <a:latin typeface="Segoe UI"/>
                <a:cs typeface="Segoe UI"/>
              </a:rPr>
              <a:t> Hammir-DD: First Power-Plant Like Device</a:t>
            </a:r>
          </a:p>
        </p:txBody>
      </p:sp>
      <p:sp>
        <p:nvSpPr>
          <p:cNvPr id="4" name="Slide Number Placeholder 3">
            <a:extLst>
              <a:ext uri="{FF2B5EF4-FFF2-40B4-BE49-F238E27FC236}">
                <a16:creationId xmlns:a16="http://schemas.microsoft.com/office/drawing/2014/main" id="{38E631A0-E320-39C0-2F73-FB29BE10D13E}"/>
              </a:ext>
            </a:extLst>
          </p:cNvPr>
          <p:cNvSpPr>
            <a:spLocks noGrp="1"/>
          </p:cNvSpPr>
          <p:nvPr>
            <p:ph type="sldNum" sz="quarter" idx="12"/>
          </p:nvPr>
        </p:nvSpPr>
        <p:spPr/>
        <p:txBody>
          <a:bodyPr/>
          <a:lstStyle/>
          <a:p>
            <a:fld id="{0BB17459-B6F1-6943-BC50-6CD59A6A1984}" type="slidenum">
              <a:rPr lang="en-US" smtClean="0"/>
              <a:pPr/>
              <a:t>12</a:t>
            </a:fld>
            <a:endParaRPr lang="en-US"/>
          </a:p>
        </p:txBody>
      </p:sp>
      <p:sp>
        <p:nvSpPr>
          <p:cNvPr id="11" name="TextBox 10">
            <a:extLst>
              <a:ext uri="{FF2B5EF4-FFF2-40B4-BE49-F238E27FC236}">
                <a16:creationId xmlns:a16="http://schemas.microsoft.com/office/drawing/2014/main" id="{715CF470-4CD7-DCF8-9F6C-A1F5DCD16813}"/>
              </a:ext>
            </a:extLst>
          </p:cNvPr>
          <p:cNvSpPr txBox="1"/>
          <p:nvPr/>
        </p:nvSpPr>
        <p:spPr>
          <a:xfrm>
            <a:off x="431094" y="1523638"/>
            <a:ext cx="4312505" cy="3970318"/>
          </a:xfrm>
          <a:prstGeom prst="rect">
            <a:avLst/>
          </a:prstGeom>
          <a:noFill/>
        </p:spPr>
        <p:txBody>
          <a:bodyPr wrap="square" lIns="91440" tIns="45720" rIns="91440" bIns="45720" rtlCol="0" anchor="t">
            <a:spAutoFit/>
          </a:bodyPr>
          <a:lstStyle/>
          <a:p>
            <a:r>
              <a:rPr lang="en-US">
                <a:solidFill>
                  <a:schemeClr val="bg1"/>
                </a:solidFill>
              </a:rPr>
              <a:t>Hammir-DD is an axisymmetric tandem mirror</a:t>
            </a:r>
          </a:p>
          <a:p>
            <a:endParaRPr lang="en-US">
              <a:solidFill>
                <a:schemeClr val="bg1"/>
              </a:solidFill>
            </a:endParaRPr>
          </a:p>
          <a:p>
            <a:r>
              <a:rPr lang="en-US">
                <a:solidFill>
                  <a:schemeClr val="bg1"/>
                </a:solidFill>
              </a:rPr>
              <a:t>The end plugs are primarily heated and fueled by neutral beam injection</a:t>
            </a:r>
          </a:p>
          <a:p>
            <a:endParaRPr lang="en-US">
              <a:solidFill>
                <a:schemeClr val="bg1"/>
              </a:solidFill>
            </a:endParaRPr>
          </a:p>
          <a:p>
            <a:r>
              <a:rPr lang="en-US">
                <a:solidFill>
                  <a:schemeClr val="bg1"/>
                </a:solidFill>
              </a:rPr>
              <a:t>Hammir-DD  requires 20 MW of injected neutral power in each end plug</a:t>
            </a:r>
          </a:p>
          <a:p>
            <a:pPr marL="285750" indent="-285750">
              <a:buFont typeface="Arial" panose="020B0604020202020204" pitchFamily="34" charset="0"/>
              <a:buChar char="•"/>
            </a:pPr>
            <a:r>
              <a:rPr lang="en-US">
                <a:solidFill>
                  <a:schemeClr val="bg1"/>
                </a:solidFill>
              </a:rPr>
              <a:t>5 sources per beamline</a:t>
            </a:r>
          </a:p>
          <a:p>
            <a:pPr marL="285750" indent="-285750">
              <a:buFont typeface="Arial" panose="020B0604020202020204" pitchFamily="34" charset="0"/>
              <a:buChar char="•"/>
            </a:pPr>
            <a:r>
              <a:rPr lang="en-US">
                <a:solidFill>
                  <a:schemeClr val="bg1"/>
                </a:solidFill>
              </a:rPr>
              <a:t>2 beamlines per end plug</a:t>
            </a:r>
          </a:p>
          <a:p>
            <a:pPr marL="285750" indent="-285750">
              <a:buFont typeface="Arial" panose="020B0604020202020204" pitchFamily="34" charset="0"/>
              <a:buChar char="•"/>
            </a:pPr>
            <a:r>
              <a:rPr lang="en-US" b="1">
                <a:solidFill>
                  <a:schemeClr val="accent2"/>
                </a:solidFill>
              </a:rPr>
              <a:t>20 total ion sources</a:t>
            </a:r>
          </a:p>
          <a:p>
            <a:endParaRPr lang="en-US">
              <a:solidFill>
                <a:schemeClr val="bg1"/>
              </a:solidFill>
            </a:endParaRPr>
          </a:p>
          <a:p>
            <a:r>
              <a:rPr lang="en-US">
                <a:solidFill>
                  <a:schemeClr val="bg1"/>
                </a:solidFill>
              </a:rPr>
              <a:t>Opposite of each beam is a neutral beam dump to absorb the shine-through power</a:t>
            </a:r>
          </a:p>
        </p:txBody>
      </p:sp>
      <p:pic>
        <p:nvPicPr>
          <p:cNvPr id="14" name="Picture 13">
            <a:extLst>
              <a:ext uri="{FF2B5EF4-FFF2-40B4-BE49-F238E27FC236}">
                <a16:creationId xmlns:a16="http://schemas.microsoft.com/office/drawing/2014/main" id="{8226BD9E-8B45-7DFF-1391-2B0A18115C8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6000"/>
                    </a14:imgEffect>
                  </a14:imgLayer>
                </a14:imgProps>
              </a:ext>
              <a:ext uri="{28A0092B-C50C-407E-A947-70E740481C1C}">
                <a14:useLocalDpi xmlns:a14="http://schemas.microsoft.com/office/drawing/2010/main" val="0"/>
              </a:ext>
            </a:extLst>
          </a:blip>
          <a:srcRect l="4538" t="10972" r="10600" b="5711"/>
          <a:stretch>
            <a:fillRect/>
          </a:stretch>
        </p:blipFill>
        <p:spPr>
          <a:xfrm>
            <a:off x="6534717" y="1222323"/>
            <a:ext cx="4392282" cy="2425690"/>
          </a:xfrm>
          <a:prstGeom prst="rect">
            <a:avLst/>
          </a:prstGeom>
        </p:spPr>
      </p:pic>
      <p:sp>
        <p:nvSpPr>
          <p:cNvPr id="26" name="Rectangle 25">
            <a:extLst>
              <a:ext uri="{FF2B5EF4-FFF2-40B4-BE49-F238E27FC236}">
                <a16:creationId xmlns:a16="http://schemas.microsoft.com/office/drawing/2014/main" id="{605607EE-21B1-99E8-7323-E1CEE1C36E9B}"/>
              </a:ext>
            </a:extLst>
          </p:cNvPr>
          <p:cNvSpPr/>
          <p:nvPr/>
        </p:nvSpPr>
        <p:spPr>
          <a:xfrm>
            <a:off x="5494714" y="4288629"/>
            <a:ext cx="6594812" cy="214289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ooter Placeholder 2">
            <a:extLst>
              <a:ext uri="{FF2B5EF4-FFF2-40B4-BE49-F238E27FC236}">
                <a16:creationId xmlns:a16="http://schemas.microsoft.com/office/drawing/2014/main" id="{15514E71-0E31-784D-8D7A-0D942583E624}"/>
              </a:ext>
            </a:extLst>
          </p:cNvPr>
          <p:cNvSpPr txBox="1">
            <a:spLocks/>
          </p:cNvSpPr>
          <p:nvPr/>
        </p:nvSpPr>
        <p:spPr>
          <a:xfrm>
            <a:off x="221848" y="6356350"/>
            <a:ext cx="31326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Presenter: Anthony Cooper</a:t>
            </a:r>
          </a:p>
        </p:txBody>
      </p:sp>
      <p:sp>
        <p:nvSpPr>
          <p:cNvPr id="15" name="Footer Placeholder 2">
            <a:extLst>
              <a:ext uri="{FF2B5EF4-FFF2-40B4-BE49-F238E27FC236}">
                <a16:creationId xmlns:a16="http://schemas.microsoft.com/office/drawing/2014/main" id="{53C203A3-C598-81EC-6859-28CFAC2957AE}"/>
              </a:ext>
            </a:extLst>
          </p:cNvPr>
          <p:cNvSpPr>
            <a:spLocks noGrp="1"/>
          </p:cNvSpPr>
          <p:nvPr>
            <p:ph type="ftr" sz="quarter" idx="11"/>
          </p:nvPr>
        </p:nvSpPr>
        <p:spPr>
          <a:xfrm>
            <a:off x="10436" y="6377591"/>
            <a:ext cx="12192000" cy="365125"/>
          </a:xfrm>
        </p:spPr>
        <p:txBody>
          <a:bodyPr/>
          <a:lstStyle/>
          <a:p>
            <a:r>
              <a:rPr lang="en-US"/>
              <a:t>NIBS 2026</a:t>
            </a:r>
          </a:p>
        </p:txBody>
      </p:sp>
      <p:cxnSp>
        <p:nvCxnSpPr>
          <p:cNvPr id="10" name="Straight Arrow Connector 9">
            <a:extLst>
              <a:ext uri="{FF2B5EF4-FFF2-40B4-BE49-F238E27FC236}">
                <a16:creationId xmlns:a16="http://schemas.microsoft.com/office/drawing/2014/main" id="{2AFD7E17-B3ED-1206-ECF4-A396D965AA0A}"/>
              </a:ext>
            </a:extLst>
          </p:cNvPr>
          <p:cNvCxnSpPr>
            <a:cxnSpLocks/>
          </p:cNvCxnSpPr>
          <p:nvPr/>
        </p:nvCxnSpPr>
        <p:spPr>
          <a:xfrm flipH="1" flipV="1">
            <a:off x="8171412" y="3177068"/>
            <a:ext cx="349134" cy="513944"/>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D728F1DF-3569-8A99-9B2B-8BD7B70EBDFF}"/>
              </a:ext>
            </a:extLst>
          </p:cNvPr>
          <p:cNvSpPr txBox="1"/>
          <p:nvPr/>
        </p:nvSpPr>
        <p:spPr>
          <a:xfrm>
            <a:off x="8250295" y="3534721"/>
            <a:ext cx="2373552" cy="369332"/>
          </a:xfrm>
          <a:prstGeom prst="rect">
            <a:avLst/>
          </a:prstGeom>
          <a:solidFill>
            <a:schemeClr val="bg1"/>
          </a:solidFill>
          <a:ln>
            <a:solidFill>
              <a:schemeClr val="tx1"/>
            </a:solidFill>
          </a:ln>
        </p:spPr>
        <p:txBody>
          <a:bodyPr wrap="square" rtlCol="0">
            <a:spAutoFit/>
          </a:bodyPr>
          <a:lstStyle/>
          <a:p>
            <a:pPr algn="ctr"/>
            <a:r>
              <a:rPr lang="en-US">
                <a:solidFill>
                  <a:schemeClr val="accent2"/>
                </a:solidFill>
              </a:rPr>
              <a:t>Neutral Beam Dump</a:t>
            </a:r>
          </a:p>
        </p:txBody>
      </p:sp>
      <p:pic>
        <p:nvPicPr>
          <p:cNvPr id="23" name="Picture 22">
            <a:extLst>
              <a:ext uri="{FF2B5EF4-FFF2-40B4-BE49-F238E27FC236}">
                <a16:creationId xmlns:a16="http://schemas.microsoft.com/office/drawing/2014/main" id="{74493931-3DA5-9A1C-8262-A77437D47017}"/>
              </a:ext>
            </a:extLst>
          </p:cNvPr>
          <p:cNvPicPr>
            <a:picLocks noChangeAspect="1"/>
          </p:cNvPicPr>
          <p:nvPr/>
        </p:nvPicPr>
        <p:blipFill>
          <a:blip r:embed="rId6"/>
          <a:stretch>
            <a:fillRect/>
          </a:stretch>
        </p:blipFill>
        <p:spPr>
          <a:xfrm>
            <a:off x="9120476" y="4454778"/>
            <a:ext cx="1768593" cy="498479"/>
          </a:xfrm>
          <a:prstGeom prst="rect">
            <a:avLst/>
          </a:prstGeom>
          <a:solidFill>
            <a:schemeClr val="bg1"/>
          </a:solidFill>
        </p:spPr>
      </p:pic>
      <p:pic>
        <p:nvPicPr>
          <p:cNvPr id="24" name="Picture 23" descr="Realta Fusion | Compact, Scalable, Modular – CoSMo fusion™ – energy systems">
            <a:extLst>
              <a:ext uri="{FF2B5EF4-FFF2-40B4-BE49-F238E27FC236}">
                <a16:creationId xmlns:a16="http://schemas.microsoft.com/office/drawing/2014/main" id="{6AA07237-D20C-1D83-C0C5-3DFBE85A8126}"/>
              </a:ext>
            </a:extLst>
          </p:cNvPr>
          <p:cNvPicPr>
            <a:picLocks noChangeAspect="1"/>
          </p:cNvPicPr>
          <p:nvPr/>
        </p:nvPicPr>
        <p:blipFill>
          <a:blip r:embed="rId7"/>
          <a:stretch>
            <a:fillRect/>
          </a:stretch>
        </p:blipFill>
        <p:spPr>
          <a:xfrm>
            <a:off x="5591500" y="5005390"/>
            <a:ext cx="1537928" cy="560440"/>
          </a:xfrm>
          <a:prstGeom prst="rect">
            <a:avLst/>
          </a:prstGeom>
          <a:solidFill>
            <a:schemeClr val="bg1"/>
          </a:solidFill>
        </p:spPr>
      </p:pic>
      <p:sp>
        <p:nvSpPr>
          <p:cNvPr id="25" name="TextBox 41">
            <a:extLst>
              <a:ext uri="{FF2B5EF4-FFF2-40B4-BE49-F238E27FC236}">
                <a16:creationId xmlns:a16="http://schemas.microsoft.com/office/drawing/2014/main" id="{D488AEDF-5CD4-C229-42BB-50FDF40BA864}"/>
              </a:ext>
            </a:extLst>
          </p:cNvPr>
          <p:cNvSpPr txBox="1"/>
          <p:nvPr/>
        </p:nvSpPr>
        <p:spPr>
          <a:xfrm>
            <a:off x="7083797" y="5054777"/>
            <a:ext cx="548607" cy="461665"/>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a:t>X</a:t>
            </a:r>
          </a:p>
        </p:txBody>
      </p:sp>
      <p:pic>
        <p:nvPicPr>
          <p:cNvPr id="28" name="Picture 27" descr="UW-Madison | All In Wisconsin">
            <a:extLst>
              <a:ext uri="{FF2B5EF4-FFF2-40B4-BE49-F238E27FC236}">
                <a16:creationId xmlns:a16="http://schemas.microsoft.com/office/drawing/2014/main" id="{EA8681AC-753E-8A72-FF97-413B19F5A790}"/>
              </a:ext>
            </a:extLst>
          </p:cNvPr>
          <p:cNvPicPr>
            <a:picLocks noChangeAspect="1"/>
          </p:cNvPicPr>
          <p:nvPr/>
        </p:nvPicPr>
        <p:blipFill>
          <a:blip r:embed="rId8"/>
          <a:stretch>
            <a:fillRect/>
          </a:stretch>
        </p:blipFill>
        <p:spPr>
          <a:xfrm>
            <a:off x="7563400" y="4453750"/>
            <a:ext cx="1462733" cy="492815"/>
          </a:xfrm>
          <a:prstGeom prst="rect">
            <a:avLst/>
          </a:prstGeom>
          <a:solidFill>
            <a:schemeClr val="bg1"/>
          </a:solidFill>
        </p:spPr>
      </p:pic>
      <p:pic>
        <p:nvPicPr>
          <p:cNvPr id="29" name="Google Shape;152;p2">
            <a:extLst>
              <a:ext uri="{FF2B5EF4-FFF2-40B4-BE49-F238E27FC236}">
                <a16:creationId xmlns:a16="http://schemas.microsoft.com/office/drawing/2014/main" id="{D34F8589-A147-8145-7F47-A9AC99BC9618}"/>
              </a:ext>
            </a:extLst>
          </p:cNvPr>
          <p:cNvPicPr preferRelativeResize="0"/>
          <p:nvPr/>
        </p:nvPicPr>
        <p:blipFill rotWithShape="1">
          <a:blip r:embed="rId9">
            <a:alphaModFix/>
          </a:blip>
          <a:srcRect/>
          <a:stretch/>
        </p:blipFill>
        <p:spPr>
          <a:xfrm>
            <a:off x="9277465" y="5099251"/>
            <a:ext cx="1190636" cy="458639"/>
          </a:xfrm>
          <a:prstGeom prst="rect">
            <a:avLst/>
          </a:prstGeom>
          <a:solidFill>
            <a:schemeClr val="bg1"/>
          </a:solidFill>
          <a:ln>
            <a:noFill/>
          </a:ln>
        </p:spPr>
      </p:pic>
      <p:pic>
        <p:nvPicPr>
          <p:cNvPr id="30" name="Google Shape;160;p2">
            <a:extLst>
              <a:ext uri="{FF2B5EF4-FFF2-40B4-BE49-F238E27FC236}">
                <a16:creationId xmlns:a16="http://schemas.microsoft.com/office/drawing/2014/main" id="{6D3CBEF5-AEA9-B772-0048-EDC245D5D128}"/>
              </a:ext>
            </a:extLst>
          </p:cNvPr>
          <p:cNvPicPr preferRelativeResize="0"/>
          <p:nvPr/>
        </p:nvPicPr>
        <p:blipFill rotWithShape="1">
          <a:blip r:embed="rId10">
            <a:alphaModFix/>
          </a:blip>
          <a:srcRect/>
          <a:stretch/>
        </p:blipFill>
        <p:spPr>
          <a:xfrm>
            <a:off x="7723462" y="5065812"/>
            <a:ext cx="1462945" cy="492114"/>
          </a:xfrm>
          <a:prstGeom prst="rect">
            <a:avLst/>
          </a:prstGeom>
          <a:solidFill>
            <a:schemeClr val="bg1"/>
          </a:solidFill>
          <a:ln>
            <a:noFill/>
          </a:ln>
        </p:spPr>
      </p:pic>
      <p:sp>
        <p:nvSpPr>
          <p:cNvPr id="31" name="TextBox 14">
            <a:extLst>
              <a:ext uri="{FF2B5EF4-FFF2-40B4-BE49-F238E27FC236}">
                <a16:creationId xmlns:a16="http://schemas.microsoft.com/office/drawing/2014/main" id="{9B56E67C-F17C-6650-9F09-E70A69CD6263}"/>
              </a:ext>
            </a:extLst>
          </p:cNvPr>
          <p:cNvSpPr txBox="1"/>
          <p:nvPr/>
        </p:nvSpPr>
        <p:spPr>
          <a:xfrm>
            <a:off x="5503027" y="3944186"/>
            <a:ext cx="2808823" cy="400110"/>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chemeClr val="accent2"/>
                </a:solidFill>
              </a:rPr>
              <a:t>Collaboration subset:</a:t>
            </a:r>
          </a:p>
        </p:txBody>
      </p:sp>
      <p:sp>
        <p:nvSpPr>
          <p:cNvPr id="33" name="TextBox 32">
            <a:extLst>
              <a:ext uri="{FF2B5EF4-FFF2-40B4-BE49-F238E27FC236}">
                <a16:creationId xmlns:a16="http://schemas.microsoft.com/office/drawing/2014/main" id="{E6E5AA25-1D85-2E93-89B6-B2E206E70363}"/>
              </a:ext>
            </a:extLst>
          </p:cNvPr>
          <p:cNvSpPr txBox="1"/>
          <p:nvPr/>
        </p:nvSpPr>
        <p:spPr>
          <a:xfrm>
            <a:off x="7723462" y="5733811"/>
            <a:ext cx="1467590" cy="523220"/>
          </a:xfrm>
          <a:prstGeom prst="rect">
            <a:avLst/>
          </a:prstGeom>
          <a:solidFill>
            <a:schemeClr val="bg1"/>
          </a:solidFill>
          <a:ln>
            <a:solidFill>
              <a:schemeClr val="tx1"/>
            </a:solidFill>
          </a:ln>
        </p:spPr>
        <p:txBody>
          <a:bodyPr wrap="square" rtlCol="0">
            <a:spAutoFit/>
          </a:bodyPr>
          <a:lstStyle/>
          <a:p>
            <a:pPr algn="ctr"/>
            <a:r>
              <a:rPr lang="en-US" sz="1400" b="1"/>
              <a:t>International Laboratories</a:t>
            </a:r>
          </a:p>
        </p:txBody>
      </p:sp>
      <p:pic>
        <p:nvPicPr>
          <p:cNvPr id="35" name="Picture 34" descr="ORNL to lead three public-private fusion projects through INFUSE program">
            <a:extLst>
              <a:ext uri="{FF2B5EF4-FFF2-40B4-BE49-F238E27FC236}">
                <a16:creationId xmlns:a16="http://schemas.microsoft.com/office/drawing/2014/main" id="{129B7A4F-A955-526D-4FC5-64C6B63564A8}"/>
              </a:ext>
            </a:extLst>
          </p:cNvPr>
          <p:cNvPicPr>
            <a:picLocks noChangeAspect="1"/>
          </p:cNvPicPr>
          <p:nvPr/>
        </p:nvPicPr>
        <p:blipFill>
          <a:blip r:embed="rId11"/>
          <a:stretch>
            <a:fillRect/>
          </a:stretch>
        </p:blipFill>
        <p:spPr>
          <a:xfrm>
            <a:off x="10609309" y="5140172"/>
            <a:ext cx="1470003" cy="385876"/>
          </a:xfrm>
          <a:prstGeom prst="rect">
            <a:avLst/>
          </a:prstGeom>
        </p:spPr>
      </p:pic>
      <p:pic>
        <p:nvPicPr>
          <p:cNvPr id="37" name="Picture 36">
            <a:extLst>
              <a:ext uri="{FF2B5EF4-FFF2-40B4-BE49-F238E27FC236}">
                <a16:creationId xmlns:a16="http://schemas.microsoft.com/office/drawing/2014/main" id="{CDFC210D-4D90-3619-DB60-9BC0BA6FBA58}"/>
              </a:ext>
            </a:extLst>
          </p:cNvPr>
          <p:cNvPicPr>
            <a:picLocks noChangeAspect="1"/>
          </p:cNvPicPr>
          <p:nvPr/>
        </p:nvPicPr>
        <p:blipFill>
          <a:blip r:embed="rId12"/>
          <a:stretch>
            <a:fillRect/>
          </a:stretch>
        </p:blipFill>
        <p:spPr>
          <a:xfrm>
            <a:off x="9517460" y="5653617"/>
            <a:ext cx="714895" cy="714895"/>
          </a:xfrm>
          <a:prstGeom prst="rect">
            <a:avLst/>
          </a:prstGeom>
        </p:spPr>
      </p:pic>
      <p:sp>
        <p:nvSpPr>
          <p:cNvPr id="7" name="TextBox 6">
            <a:extLst>
              <a:ext uri="{FF2B5EF4-FFF2-40B4-BE49-F238E27FC236}">
                <a16:creationId xmlns:a16="http://schemas.microsoft.com/office/drawing/2014/main" id="{7429F838-5055-A5B4-8DB0-72CA22D77358}"/>
              </a:ext>
            </a:extLst>
          </p:cNvPr>
          <p:cNvSpPr txBox="1"/>
          <p:nvPr/>
        </p:nvSpPr>
        <p:spPr>
          <a:xfrm>
            <a:off x="9238591" y="2691597"/>
            <a:ext cx="1699098" cy="369332"/>
          </a:xfrm>
          <a:prstGeom prst="rect">
            <a:avLst/>
          </a:prstGeom>
          <a:noFill/>
          <a:ln>
            <a:solidFill>
              <a:schemeClr val="tx1"/>
            </a:solidFill>
          </a:ln>
        </p:spPr>
        <p:txBody>
          <a:bodyPr wrap="square" rtlCol="0">
            <a:spAutoFit/>
          </a:bodyPr>
          <a:lstStyle/>
          <a:p>
            <a:pPr algn="ctr"/>
            <a:r>
              <a:rPr lang="en-US">
                <a:solidFill>
                  <a:schemeClr val="accent2"/>
                </a:solidFill>
              </a:rPr>
              <a:t>NBI Beamline</a:t>
            </a:r>
          </a:p>
        </p:txBody>
      </p:sp>
      <p:cxnSp>
        <p:nvCxnSpPr>
          <p:cNvPr id="8" name="Straight Arrow Connector 7">
            <a:extLst>
              <a:ext uri="{FF2B5EF4-FFF2-40B4-BE49-F238E27FC236}">
                <a16:creationId xmlns:a16="http://schemas.microsoft.com/office/drawing/2014/main" id="{4F410A79-36AC-ED2E-2014-A6D33AB9884A}"/>
              </a:ext>
            </a:extLst>
          </p:cNvPr>
          <p:cNvCxnSpPr>
            <a:cxnSpLocks/>
            <a:stCxn id="7" idx="0"/>
          </p:cNvCxnSpPr>
          <p:nvPr/>
        </p:nvCxnSpPr>
        <p:spPr>
          <a:xfrm flipV="1">
            <a:off x="10088140" y="2277687"/>
            <a:ext cx="252893" cy="413910"/>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pic>
        <p:nvPicPr>
          <p:cNvPr id="41" name="Picture 40">
            <a:extLst>
              <a:ext uri="{FF2B5EF4-FFF2-40B4-BE49-F238E27FC236}">
                <a16:creationId xmlns:a16="http://schemas.microsoft.com/office/drawing/2014/main" id="{00D9208E-9EC8-FAFA-3E8D-9A42E8183D6B}"/>
              </a:ext>
            </a:extLst>
          </p:cNvPr>
          <p:cNvPicPr>
            <a:picLocks noChangeAspect="1"/>
          </p:cNvPicPr>
          <p:nvPr/>
        </p:nvPicPr>
        <p:blipFill>
          <a:blip r:embed="rId13"/>
          <a:stretch>
            <a:fillRect/>
          </a:stretch>
        </p:blipFill>
        <p:spPr>
          <a:xfrm>
            <a:off x="10656812" y="5572267"/>
            <a:ext cx="1237645" cy="700854"/>
          </a:xfrm>
          <a:prstGeom prst="rect">
            <a:avLst/>
          </a:prstGeom>
        </p:spPr>
      </p:pic>
      <p:sp>
        <p:nvSpPr>
          <p:cNvPr id="42" name="TextBox 14">
            <a:extLst>
              <a:ext uri="{FF2B5EF4-FFF2-40B4-BE49-F238E27FC236}">
                <a16:creationId xmlns:a16="http://schemas.microsoft.com/office/drawing/2014/main" id="{82AAF3BA-597B-D293-F936-F410232FAD91}"/>
              </a:ext>
            </a:extLst>
          </p:cNvPr>
          <p:cNvSpPr txBox="1"/>
          <p:nvPr/>
        </p:nvSpPr>
        <p:spPr>
          <a:xfrm>
            <a:off x="6475815" y="1191481"/>
            <a:ext cx="1900869" cy="400110"/>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a:solidFill>
                  <a:schemeClr val="accent2"/>
                </a:solidFill>
              </a:rPr>
              <a:t>Hammir-DD</a:t>
            </a:r>
          </a:p>
        </p:txBody>
      </p:sp>
      <p:pic>
        <p:nvPicPr>
          <p:cNvPr id="3" name="Picture 2">
            <a:extLst>
              <a:ext uri="{FF2B5EF4-FFF2-40B4-BE49-F238E27FC236}">
                <a16:creationId xmlns:a16="http://schemas.microsoft.com/office/drawing/2014/main" id="{505CD802-9C38-27B5-9075-C49A004A438D}"/>
              </a:ext>
            </a:extLst>
          </p:cNvPr>
          <p:cNvPicPr>
            <a:picLocks noChangeAspect="1"/>
          </p:cNvPicPr>
          <p:nvPr/>
        </p:nvPicPr>
        <p:blipFill>
          <a:blip r:embed="rId14"/>
          <a:stretch>
            <a:fillRect/>
          </a:stretch>
        </p:blipFill>
        <p:spPr>
          <a:xfrm>
            <a:off x="10944225" y="4408805"/>
            <a:ext cx="961390" cy="692150"/>
          </a:xfrm>
          <a:prstGeom prst="rect">
            <a:avLst/>
          </a:prstGeom>
        </p:spPr>
      </p:pic>
    </p:spTree>
    <p:extLst>
      <p:ext uri="{BB962C8B-B14F-4D97-AF65-F5344CB8AC3E}">
        <p14:creationId xmlns:p14="http://schemas.microsoft.com/office/powerpoint/2010/main" val="4283802501"/>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FC68DEB-D6AC-CAB4-50A5-34E258A7B902}"/>
            </a:ext>
          </a:extLst>
        </p:cNvPr>
        <p:cNvGrpSpPr/>
        <p:nvPr/>
      </p:nvGrpSpPr>
      <p:grpSpPr>
        <a:xfrm>
          <a:off x="0" y="0"/>
          <a:ext cx="0" cy="0"/>
          <a:chOff x="0" y="0"/>
          <a:chExt cx="0" cy="0"/>
        </a:xfrm>
      </p:grpSpPr>
      <p:pic>
        <p:nvPicPr>
          <p:cNvPr id="131" name="Picture 130">
            <a:extLst>
              <a:ext uri="{FF2B5EF4-FFF2-40B4-BE49-F238E27FC236}">
                <a16:creationId xmlns:a16="http://schemas.microsoft.com/office/drawing/2014/main" id="{39E9FF23-3E8A-8D2B-0BB7-6EA4BBEED70A}"/>
              </a:ext>
            </a:extLst>
          </p:cNvPr>
          <p:cNvPicPr>
            <a:picLocks noChangeAspect="1"/>
          </p:cNvPicPr>
          <p:nvPr/>
        </p:nvPicPr>
        <p:blipFill>
          <a:blip r:embed="rId3"/>
          <a:stretch>
            <a:fillRect/>
          </a:stretch>
        </p:blipFill>
        <p:spPr>
          <a:xfrm>
            <a:off x="4148769" y="3288214"/>
            <a:ext cx="4377684" cy="1601781"/>
          </a:xfrm>
          <a:prstGeom prst="rect">
            <a:avLst/>
          </a:prstGeom>
        </p:spPr>
      </p:pic>
      <p:pic>
        <p:nvPicPr>
          <p:cNvPr id="183" name="Picture 182" descr="Checkmark icon check mark isolated Royalty Free Vector Image">
            <a:extLst>
              <a:ext uri="{FF2B5EF4-FFF2-40B4-BE49-F238E27FC236}">
                <a16:creationId xmlns:a16="http://schemas.microsoft.com/office/drawing/2014/main" id="{AF1F53A0-A68E-6F8D-BA87-16E28F439963}"/>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68186" y="4272217"/>
            <a:ext cx="233970" cy="205136"/>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184" descr="Checkmark icon check mark isolated Royalty Free Vector Image">
            <a:extLst>
              <a:ext uri="{FF2B5EF4-FFF2-40B4-BE49-F238E27FC236}">
                <a16:creationId xmlns:a16="http://schemas.microsoft.com/office/drawing/2014/main" id="{95AD45A0-D77B-7A8A-AD51-F7A0EACCB92C}"/>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8180989" y="4481019"/>
            <a:ext cx="233970" cy="20513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F359160-2723-359A-EB7A-C34ED71557BC}"/>
              </a:ext>
            </a:extLst>
          </p:cNvPr>
          <p:cNvSpPr/>
          <p:nvPr/>
        </p:nvSpPr>
        <p:spPr>
          <a:xfrm>
            <a:off x="4257346" y="4020814"/>
            <a:ext cx="796102" cy="461508"/>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ome"/>
              <a:ea typeface="+mn-ea"/>
              <a:cs typeface="+mn-cs"/>
            </a:endParaRPr>
          </a:p>
        </p:txBody>
      </p:sp>
      <p:sp>
        <p:nvSpPr>
          <p:cNvPr id="8" name="Rectangle 7">
            <a:extLst>
              <a:ext uri="{FF2B5EF4-FFF2-40B4-BE49-F238E27FC236}">
                <a16:creationId xmlns:a16="http://schemas.microsoft.com/office/drawing/2014/main" id="{C5338404-CBAE-4724-F6BF-DD7E1726F66D}"/>
              </a:ext>
            </a:extLst>
          </p:cNvPr>
          <p:cNvSpPr/>
          <p:nvPr/>
        </p:nvSpPr>
        <p:spPr>
          <a:xfrm>
            <a:off x="4257345" y="4358797"/>
            <a:ext cx="574877"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ome"/>
              <a:ea typeface="+mn-ea"/>
              <a:cs typeface="+mn-cs"/>
            </a:endParaRPr>
          </a:p>
        </p:txBody>
      </p:sp>
      <p:sp>
        <p:nvSpPr>
          <p:cNvPr id="2" name="Rectangle 1">
            <a:extLst>
              <a:ext uri="{FF2B5EF4-FFF2-40B4-BE49-F238E27FC236}">
                <a16:creationId xmlns:a16="http://schemas.microsoft.com/office/drawing/2014/main" id="{84B22B78-EC72-7A08-4C28-682777BECE96}"/>
              </a:ext>
            </a:extLst>
          </p:cNvPr>
          <p:cNvSpPr/>
          <p:nvPr/>
        </p:nvSpPr>
        <p:spPr>
          <a:xfrm>
            <a:off x="4149514" y="3546476"/>
            <a:ext cx="574877" cy="418493"/>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ome"/>
              <a:ea typeface="+mn-ea"/>
              <a:cs typeface="+mn-cs"/>
            </a:endParaRPr>
          </a:p>
        </p:txBody>
      </p:sp>
      <p:sp>
        <p:nvSpPr>
          <p:cNvPr id="11" name="TextBox 10">
            <a:extLst>
              <a:ext uri="{FF2B5EF4-FFF2-40B4-BE49-F238E27FC236}">
                <a16:creationId xmlns:a16="http://schemas.microsoft.com/office/drawing/2014/main" id="{EB1E4696-731D-7AE1-1330-01177AA9EED2}"/>
              </a:ext>
            </a:extLst>
          </p:cNvPr>
          <p:cNvSpPr txBox="1"/>
          <p:nvPr/>
        </p:nvSpPr>
        <p:spPr>
          <a:xfrm>
            <a:off x="4146264" y="3300363"/>
            <a:ext cx="1040651" cy="230832"/>
          </a:xfrm>
          <a:prstGeom prst="rect">
            <a:avLst/>
          </a:prstGeom>
          <a:solidFill>
            <a:srgbClr val="221F1F"/>
          </a:solidFill>
          <a:ln>
            <a:noFill/>
          </a:ln>
        </p:spPr>
        <p:txBody>
          <a:bodyPr wrap="square" rtlCol="0">
            <a:spAutoFit/>
          </a:bodyPr>
          <a:lstStyle/>
          <a:p>
            <a:endParaRPr lang="en-US" sz="900" i="1">
              <a:solidFill>
                <a:schemeClr val="bg1"/>
              </a:solidFill>
            </a:endParaRPr>
          </a:p>
        </p:txBody>
      </p:sp>
      <p:sp>
        <p:nvSpPr>
          <p:cNvPr id="16" name="TextBox 15">
            <a:extLst>
              <a:ext uri="{FF2B5EF4-FFF2-40B4-BE49-F238E27FC236}">
                <a16:creationId xmlns:a16="http://schemas.microsoft.com/office/drawing/2014/main" id="{4ACAA705-2C1A-CD6D-8AAD-45A968629EAC}"/>
              </a:ext>
            </a:extLst>
          </p:cNvPr>
          <p:cNvSpPr txBox="1"/>
          <p:nvPr/>
        </p:nvSpPr>
        <p:spPr>
          <a:xfrm>
            <a:off x="4110671" y="3265161"/>
            <a:ext cx="1156317" cy="284693"/>
          </a:xfrm>
          <a:prstGeom prst="rect">
            <a:avLst/>
          </a:prstGeom>
          <a:noFill/>
          <a:ln>
            <a:noFill/>
          </a:ln>
        </p:spPr>
        <p:txBody>
          <a:bodyPr wrap="square" rtlCol="0">
            <a:spAutoFit/>
          </a:bodyPr>
          <a:lstStyle/>
          <a:p>
            <a:r>
              <a:rPr lang="en-US" sz="1250" b="1" i="1">
                <a:solidFill>
                  <a:schemeClr val="bg1"/>
                </a:solidFill>
              </a:rPr>
              <a:t>Hammir-DD</a:t>
            </a:r>
          </a:p>
        </p:txBody>
      </p:sp>
      <p:sp>
        <p:nvSpPr>
          <p:cNvPr id="166" name="Bent Arrow 165">
            <a:extLst>
              <a:ext uri="{FF2B5EF4-FFF2-40B4-BE49-F238E27FC236}">
                <a16:creationId xmlns:a16="http://schemas.microsoft.com/office/drawing/2014/main" id="{496229A5-E2A8-0F66-2F1D-F95B40C221D6}"/>
              </a:ext>
            </a:extLst>
          </p:cNvPr>
          <p:cNvSpPr/>
          <p:nvPr/>
        </p:nvSpPr>
        <p:spPr>
          <a:xfrm>
            <a:off x="2006395" y="3848891"/>
            <a:ext cx="2044123" cy="1110648"/>
          </a:xfrm>
          <a:prstGeom prst="bentArrow">
            <a:avLst>
              <a:gd name="adj1" fmla="val 7492"/>
              <a:gd name="adj2" fmla="val 7967"/>
              <a:gd name="adj3" fmla="val 10907"/>
              <a:gd name="adj4" fmla="val 66262"/>
            </a:avLst>
          </a:prstGeom>
          <a:ln>
            <a:solidFill>
              <a:srgbClr val="686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pic>
        <p:nvPicPr>
          <p:cNvPr id="124" name="Picture 123">
            <a:extLst>
              <a:ext uri="{FF2B5EF4-FFF2-40B4-BE49-F238E27FC236}">
                <a16:creationId xmlns:a16="http://schemas.microsoft.com/office/drawing/2014/main" id="{58DE3180-F4D3-155B-8544-D9CFCFFB3C39}"/>
              </a:ext>
            </a:extLst>
          </p:cNvPr>
          <p:cNvPicPr>
            <a:picLocks noChangeAspect="1"/>
          </p:cNvPicPr>
          <p:nvPr/>
        </p:nvPicPr>
        <p:blipFill>
          <a:blip r:embed="rId5"/>
          <a:stretch>
            <a:fillRect/>
          </a:stretch>
        </p:blipFill>
        <p:spPr>
          <a:xfrm>
            <a:off x="744258" y="4959540"/>
            <a:ext cx="3761641" cy="1368471"/>
          </a:xfrm>
          <a:prstGeom prst="rect">
            <a:avLst/>
          </a:prstGeom>
        </p:spPr>
      </p:pic>
      <p:sp>
        <p:nvSpPr>
          <p:cNvPr id="157" name="Up Arrow 156">
            <a:extLst>
              <a:ext uri="{FF2B5EF4-FFF2-40B4-BE49-F238E27FC236}">
                <a16:creationId xmlns:a16="http://schemas.microsoft.com/office/drawing/2014/main" id="{627429DE-0D57-2783-9240-E304EAFDAFB1}"/>
              </a:ext>
            </a:extLst>
          </p:cNvPr>
          <p:cNvSpPr/>
          <p:nvPr/>
        </p:nvSpPr>
        <p:spPr>
          <a:xfrm rot="5400000">
            <a:off x="4998072" y="5536397"/>
            <a:ext cx="282287" cy="1300943"/>
          </a:xfrm>
          <a:prstGeom prst="upArrow">
            <a:avLst>
              <a:gd name="adj1" fmla="val 62293"/>
              <a:gd name="adj2" fmla="val 58998"/>
            </a:avLst>
          </a:prstGeom>
          <a:solidFill>
            <a:srgbClr val="5936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ome"/>
              <a:ea typeface="+mn-ea"/>
              <a:cs typeface="+mn-cs"/>
            </a:endParaRPr>
          </a:p>
        </p:txBody>
      </p:sp>
      <p:grpSp>
        <p:nvGrpSpPr>
          <p:cNvPr id="158" name="Group 157">
            <a:extLst>
              <a:ext uri="{FF2B5EF4-FFF2-40B4-BE49-F238E27FC236}">
                <a16:creationId xmlns:a16="http://schemas.microsoft.com/office/drawing/2014/main" id="{67A170B6-6F4E-D4F2-E889-6A13F6A805AD}"/>
              </a:ext>
            </a:extLst>
          </p:cNvPr>
          <p:cNvGrpSpPr/>
          <p:nvPr/>
        </p:nvGrpSpPr>
        <p:grpSpPr>
          <a:xfrm>
            <a:off x="5611240" y="5124191"/>
            <a:ext cx="1930020" cy="1601781"/>
            <a:chOff x="450811" y="4208126"/>
            <a:chExt cx="3094891" cy="2223045"/>
          </a:xfrm>
        </p:grpSpPr>
        <p:sp>
          <p:nvSpPr>
            <p:cNvPr id="159" name="TextBox 158">
              <a:extLst>
                <a:ext uri="{FF2B5EF4-FFF2-40B4-BE49-F238E27FC236}">
                  <a16:creationId xmlns:a16="http://schemas.microsoft.com/office/drawing/2014/main" id="{5A5B55BF-E850-BBEF-BC36-45D37DA6EE27}"/>
                </a:ext>
              </a:extLst>
            </p:cNvPr>
            <p:cNvSpPr txBox="1"/>
            <p:nvPr/>
          </p:nvSpPr>
          <p:spPr>
            <a:xfrm>
              <a:off x="932932" y="4208126"/>
              <a:ext cx="2470765" cy="81158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a:ln>
                    <a:noFill/>
                  </a:ln>
                  <a:solidFill>
                    <a:srgbClr val="FFFFFF"/>
                  </a:solidFill>
                  <a:effectLst/>
                  <a:uLnTx/>
                  <a:uFillTx/>
                  <a:latin typeface="Aptos SemiBold" panose="020B0004020202020204" pitchFamily="34" charset="0"/>
                  <a:ea typeface="+mn-ea"/>
                  <a:cs typeface="+mn-cs"/>
                </a:rPr>
                <a:t>NARSIL</a:t>
              </a:r>
            </a:p>
          </p:txBody>
        </p:sp>
        <p:pic>
          <p:nvPicPr>
            <p:cNvPr id="160" name="Picture 159">
              <a:extLst>
                <a:ext uri="{FF2B5EF4-FFF2-40B4-BE49-F238E27FC236}">
                  <a16:creationId xmlns:a16="http://schemas.microsoft.com/office/drawing/2014/main" id="{F6F1521C-669D-DF06-B173-0F470D8D3CEC}"/>
                </a:ext>
              </a:extLst>
            </p:cNvPr>
            <p:cNvPicPr>
              <a:picLocks noChangeAspect="1"/>
            </p:cNvPicPr>
            <p:nvPr/>
          </p:nvPicPr>
          <p:blipFill>
            <a:blip r:embed="rId6"/>
            <a:stretch>
              <a:fillRect/>
            </a:stretch>
          </p:blipFill>
          <p:spPr>
            <a:xfrm>
              <a:off x="450811" y="4723702"/>
              <a:ext cx="3094891" cy="1707469"/>
            </a:xfrm>
            <a:prstGeom prst="rect">
              <a:avLst/>
            </a:prstGeom>
          </p:spPr>
        </p:pic>
        <p:sp>
          <p:nvSpPr>
            <p:cNvPr id="161" name="TextBox 160">
              <a:extLst>
                <a:ext uri="{FF2B5EF4-FFF2-40B4-BE49-F238E27FC236}">
                  <a16:creationId xmlns:a16="http://schemas.microsoft.com/office/drawing/2014/main" id="{485B0558-C14D-712E-C12B-4361CE29A84B}"/>
                </a:ext>
              </a:extLst>
            </p:cNvPr>
            <p:cNvSpPr txBox="1"/>
            <p:nvPr/>
          </p:nvSpPr>
          <p:spPr>
            <a:xfrm>
              <a:off x="932934" y="4826515"/>
              <a:ext cx="1730462" cy="2990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C00000"/>
                  </a:solidFill>
                  <a:effectLst/>
                  <a:uLnTx/>
                  <a:uFillTx/>
                  <a:latin typeface="Biome"/>
                  <a:ea typeface="+mn-ea"/>
                  <a:cs typeface="+mn-cs"/>
                </a:rPr>
                <a:t>N-NBI Test Stand</a:t>
              </a:r>
            </a:p>
          </p:txBody>
        </p:sp>
      </p:grpSp>
      <p:sp>
        <p:nvSpPr>
          <p:cNvPr id="201" name="TextBox 200">
            <a:extLst>
              <a:ext uri="{FF2B5EF4-FFF2-40B4-BE49-F238E27FC236}">
                <a16:creationId xmlns:a16="http://schemas.microsoft.com/office/drawing/2014/main" id="{17D4639C-F76B-A15B-13D0-77300FAA014A}"/>
              </a:ext>
            </a:extLst>
          </p:cNvPr>
          <p:cNvSpPr txBox="1"/>
          <p:nvPr/>
        </p:nvSpPr>
        <p:spPr>
          <a:xfrm>
            <a:off x="2535245" y="4018610"/>
            <a:ext cx="1242513" cy="523220"/>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Biome"/>
                <a:ea typeface="+mn-ea"/>
                <a:cs typeface="+mn-cs"/>
              </a:rPr>
              <a:t>Beam Diagnostics</a:t>
            </a:r>
          </a:p>
        </p:txBody>
      </p:sp>
      <p:pic>
        <p:nvPicPr>
          <p:cNvPr id="3" name="Picture 2">
            <a:extLst>
              <a:ext uri="{FF2B5EF4-FFF2-40B4-BE49-F238E27FC236}">
                <a16:creationId xmlns:a16="http://schemas.microsoft.com/office/drawing/2014/main" id="{1AA1DEA3-FEB9-A99D-831C-1454956F89D3}"/>
              </a:ext>
            </a:extLst>
          </p:cNvPr>
          <p:cNvPicPr>
            <a:picLocks noChangeAspect="1"/>
          </p:cNvPicPr>
          <p:nvPr/>
        </p:nvPicPr>
        <p:blipFill>
          <a:blip r:embed="rId7"/>
          <a:stretch>
            <a:fillRect/>
          </a:stretch>
        </p:blipFill>
        <p:spPr>
          <a:xfrm>
            <a:off x="5877573" y="5724609"/>
            <a:ext cx="1557382" cy="731967"/>
          </a:xfrm>
          <a:prstGeom prst="rect">
            <a:avLst/>
          </a:prstGeom>
        </p:spPr>
      </p:pic>
      <p:sp>
        <p:nvSpPr>
          <p:cNvPr id="14" name="Title 1">
            <a:extLst>
              <a:ext uri="{FF2B5EF4-FFF2-40B4-BE49-F238E27FC236}">
                <a16:creationId xmlns:a16="http://schemas.microsoft.com/office/drawing/2014/main" id="{EC67D3D7-7405-D8DF-0C47-00F3131C7782}"/>
              </a:ext>
            </a:extLst>
          </p:cNvPr>
          <p:cNvSpPr>
            <a:spLocks noGrp="1"/>
          </p:cNvSpPr>
          <p:nvPr>
            <p:ph type="title"/>
          </p:nvPr>
        </p:nvSpPr>
        <p:spPr>
          <a:xfrm>
            <a:off x="365760" y="387325"/>
            <a:ext cx="11457432" cy="749175"/>
          </a:xfrm>
        </p:spPr>
        <p:txBody>
          <a:bodyPr>
            <a:normAutofit/>
          </a:bodyPr>
          <a:lstStyle/>
          <a:p>
            <a:r>
              <a:rPr lang="en-US" sz="4000">
                <a:latin typeface="Segoe UI"/>
                <a:cs typeface="Segoe UI"/>
              </a:rPr>
              <a:t>Realta NBI Roadmap</a:t>
            </a:r>
          </a:p>
        </p:txBody>
      </p:sp>
      <p:sp>
        <p:nvSpPr>
          <p:cNvPr id="5" name="Rectangle 4">
            <a:extLst>
              <a:ext uri="{FF2B5EF4-FFF2-40B4-BE49-F238E27FC236}">
                <a16:creationId xmlns:a16="http://schemas.microsoft.com/office/drawing/2014/main" id="{778AEFE8-8C60-BC68-799A-3567A465CA40}"/>
              </a:ext>
            </a:extLst>
          </p:cNvPr>
          <p:cNvSpPr/>
          <p:nvPr/>
        </p:nvSpPr>
        <p:spPr>
          <a:xfrm>
            <a:off x="747526" y="5222381"/>
            <a:ext cx="633692" cy="359460"/>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ome"/>
              <a:ea typeface="+mn-ea"/>
              <a:cs typeface="+mn-cs"/>
            </a:endParaRPr>
          </a:p>
        </p:txBody>
      </p:sp>
      <p:sp>
        <p:nvSpPr>
          <p:cNvPr id="9" name="Rectangle 8">
            <a:extLst>
              <a:ext uri="{FF2B5EF4-FFF2-40B4-BE49-F238E27FC236}">
                <a16:creationId xmlns:a16="http://schemas.microsoft.com/office/drawing/2014/main" id="{51273DCD-E722-8B6E-4ACE-D439160BBB03}"/>
              </a:ext>
            </a:extLst>
          </p:cNvPr>
          <p:cNvSpPr/>
          <p:nvPr/>
        </p:nvSpPr>
        <p:spPr>
          <a:xfrm>
            <a:off x="-1524" y="0"/>
            <a:ext cx="12192000" cy="6858000"/>
          </a:xfrm>
          <a:prstGeom prst="rect">
            <a:avLst/>
          </a:prstGeom>
          <a:solidFill>
            <a:schemeClr val="bg1">
              <a:lumMod val="75000"/>
              <a:alpha val="6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Bent Arrow 162">
            <a:extLst>
              <a:ext uri="{FF2B5EF4-FFF2-40B4-BE49-F238E27FC236}">
                <a16:creationId xmlns:a16="http://schemas.microsoft.com/office/drawing/2014/main" id="{BC5B2FC7-C5CC-41D5-D00A-0A0C9765E1DE}"/>
              </a:ext>
            </a:extLst>
          </p:cNvPr>
          <p:cNvSpPr/>
          <p:nvPr/>
        </p:nvSpPr>
        <p:spPr>
          <a:xfrm rot="5400000" flipH="1">
            <a:off x="8962041" y="2751739"/>
            <a:ext cx="1575167" cy="2446349"/>
          </a:xfrm>
          <a:prstGeom prst="bentArrow">
            <a:avLst>
              <a:gd name="adj1" fmla="val 11944"/>
              <a:gd name="adj2" fmla="val 10130"/>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4" name="Bent Arrow 163">
            <a:extLst>
              <a:ext uri="{FF2B5EF4-FFF2-40B4-BE49-F238E27FC236}">
                <a16:creationId xmlns:a16="http://schemas.microsoft.com/office/drawing/2014/main" id="{FE499419-EAE0-F93E-4D22-55443B31D869}"/>
              </a:ext>
            </a:extLst>
          </p:cNvPr>
          <p:cNvSpPr/>
          <p:nvPr/>
        </p:nvSpPr>
        <p:spPr>
          <a:xfrm rot="5400000" flipH="1">
            <a:off x="8269510" y="3632345"/>
            <a:ext cx="1864437" cy="3520972"/>
          </a:xfrm>
          <a:prstGeom prst="bentArrow">
            <a:avLst>
              <a:gd name="adj1" fmla="val 10029"/>
              <a:gd name="adj2" fmla="val 8761"/>
              <a:gd name="adj3" fmla="val 10133"/>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pic>
        <p:nvPicPr>
          <p:cNvPr id="133" name="Picture 132">
            <a:extLst>
              <a:ext uri="{FF2B5EF4-FFF2-40B4-BE49-F238E27FC236}">
                <a16:creationId xmlns:a16="http://schemas.microsoft.com/office/drawing/2014/main" id="{87A87D19-25DD-5613-D586-CC30DCF9FFB8}"/>
              </a:ext>
            </a:extLst>
          </p:cNvPr>
          <p:cNvPicPr>
            <a:picLocks noChangeAspect="1"/>
          </p:cNvPicPr>
          <p:nvPr/>
        </p:nvPicPr>
        <p:blipFill>
          <a:blip r:embed="rId8"/>
          <a:stretch>
            <a:fillRect/>
          </a:stretch>
        </p:blipFill>
        <p:spPr>
          <a:xfrm>
            <a:off x="5623913" y="862837"/>
            <a:ext cx="6358665" cy="2314245"/>
          </a:xfrm>
          <a:prstGeom prst="rect">
            <a:avLst/>
          </a:prstGeom>
        </p:spPr>
      </p:pic>
      <p:sp>
        <p:nvSpPr>
          <p:cNvPr id="155" name="Bent Arrow 154">
            <a:extLst>
              <a:ext uri="{FF2B5EF4-FFF2-40B4-BE49-F238E27FC236}">
                <a16:creationId xmlns:a16="http://schemas.microsoft.com/office/drawing/2014/main" id="{2FBF0F21-341A-B966-9C10-2D1D0C6CBB74}"/>
              </a:ext>
            </a:extLst>
          </p:cNvPr>
          <p:cNvSpPr/>
          <p:nvPr/>
        </p:nvSpPr>
        <p:spPr>
          <a:xfrm>
            <a:off x="4255636" y="1542628"/>
            <a:ext cx="1351343" cy="1745586"/>
          </a:xfrm>
          <a:prstGeom prst="bentArrow">
            <a:avLst>
              <a:gd name="adj1" fmla="val 29887"/>
              <a:gd name="adj2" fmla="val 31447"/>
              <a:gd name="adj3" fmla="val 25000"/>
              <a:gd name="adj4" fmla="val 59210"/>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165" name="Bent Arrow 164">
            <a:extLst>
              <a:ext uri="{FF2B5EF4-FFF2-40B4-BE49-F238E27FC236}">
                <a16:creationId xmlns:a16="http://schemas.microsoft.com/office/drawing/2014/main" id="{A0FB8F29-C7A7-227F-1373-B9A7C9601DDF}"/>
              </a:ext>
            </a:extLst>
          </p:cNvPr>
          <p:cNvSpPr/>
          <p:nvPr/>
        </p:nvSpPr>
        <p:spPr>
          <a:xfrm>
            <a:off x="2006395" y="1659289"/>
            <a:ext cx="2494562" cy="3304537"/>
          </a:xfrm>
          <a:prstGeom prst="bentArrow">
            <a:avLst>
              <a:gd name="adj1" fmla="val 14560"/>
              <a:gd name="adj2" fmla="val 11243"/>
              <a:gd name="adj3" fmla="val 9275"/>
              <a:gd name="adj4" fmla="val 62263"/>
            </a:avLst>
          </a:prstGeom>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grpSp>
        <p:nvGrpSpPr>
          <p:cNvPr id="175" name="Group 174">
            <a:extLst>
              <a:ext uri="{FF2B5EF4-FFF2-40B4-BE49-F238E27FC236}">
                <a16:creationId xmlns:a16="http://schemas.microsoft.com/office/drawing/2014/main" id="{2443D39C-79A4-D490-9916-EB72530F0041}"/>
              </a:ext>
            </a:extLst>
          </p:cNvPr>
          <p:cNvGrpSpPr/>
          <p:nvPr/>
        </p:nvGrpSpPr>
        <p:grpSpPr>
          <a:xfrm rot="16200000">
            <a:off x="817951" y="3756267"/>
            <a:ext cx="1881593" cy="484142"/>
            <a:chOff x="551841" y="3673817"/>
            <a:chExt cx="1881593" cy="484142"/>
          </a:xfrm>
        </p:grpSpPr>
        <p:sp>
          <p:nvSpPr>
            <p:cNvPr id="173" name="Pentagon 172">
              <a:extLst>
                <a:ext uri="{FF2B5EF4-FFF2-40B4-BE49-F238E27FC236}">
                  <a16:creationId xmlns:a16="http://schemas.microsoft.com/office/drawing/2014/main" id="{74B4E53F-EF96-ECC1-2A70-77E650125EDA}"/>
                </a:ext>
              </a:extLst>
            </p:cNvPr>
            <p:cNvSpPr/>
            <p:nvPr/>
          </p:nvSpPr>
          <p:spPr>
            <a:xfrm>
              <a:off x="556799" y="3673817"/>
              <a:ext cx="1876635" cy="44329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Biome"/>
                <a:ea typeface="+mn-ea"/>
                <a:cs typeface="+mn-cs"/>
              </a:endParaRPr>
            </a:p>
          </p:txBody>
        </p:sp>
        <p:sp>
          <p:nvSpPr>
            <p:cNvPr id="174" name="TextBox 173">
              <a:extLst>
                <a:ext uri="{FF2B5EF4-FFF2-40B4-BE49-F238E27FC236}">
                  <a16:creationId xmlns:a16="http://schemas.microsoft.com/office/drawing/2014/main" id="{F68D76E2-67C6-005B-37F4-FEFFEFB9D620}"/>
                </a:ext>
              </a:extLst>
            </p:cNvPr>
            <p:cNvSpPr txBox="1"/>
            <p:nvPr/>
          </p:nvSpPr>
          <p:spPr>
            <a:xfrm>
              <a:off x="551841" y="3696294"/>
              <a:ext cx="160647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Capability Track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(Learn &amp; Develop)</a:t>
              </a:r>
            </a:p>
          </p:txBody>
        </p:sp>
      </p:grpSp>
      <p:sp>
        <p:nvSpPr>
          <p:cNvPr id="199" name="TextBox 198">
            <a:extLst>
              <a:ext uri="{FF2B5EF4-FFF2-40B4-BE49-F238E27FC236}">
                <a16:creationId xmlns:a16="http://schemas.microsoft.com/office/drawing/2014/main" id="{8D35BCA6-20EC-1BE4-F49D-15DBC75A9EAF}"/>
              </a:ext>
            </a:extLst>
          </p:cNvPr>
          <p:cNvSpPr txBox="1"/>
          <p:nvPr/>
        </p:nvSpPr>
        <p:spPr>
          <a:xfrm>
            <a:off x="1798940" y="2388230"/>
            <a:ext cx="2044123" cy="523220"/>
          </a:xfrm>
          <a:prstGeom prst="rect">
            <a:avLst/>
          </a:prstGeom>
          <a:solidFill>
            <a:schemeClr val="tx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Biome"/>
                <a:ea typeface="+mn-ea"/>
                <a:cs typeface="+mn-cs"/>
              </a:rPr>
              <a:t>Advanced-neutralization</a:t>
            </a:r>
          </a:p>
        </p:txBody>
      </p:sp>
      <p:sp>
        <p:nvSpPr>
          <p:cNvPr id="200" name="TextBox 199">
            <a:extLst>
              <a:ext uri="{FF2B5EF4-FFF2-40B4-BE49-F238E27FC236}">
                <a16:creationId xmlns:a16="http://schemas.microsoft.com/office/drawing/2014/main" id="{BC528488-9CA9-E829-D25E-7D8325529F24}"/>
              </a:ext>
            </a:extLst>
          </p:cNvPr>
          <p:cNvSpPr txBox="1"/>
          <p:nvPr/>
        </p:nvSpPr>
        <p:spPr>
          <a:xfrm>
            <a:off x="3820776" y="2813860"/>
            <a:ext cx="1419489" cy="307777"/>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Biome"/>
                <a:ea typeface="+mn-ea"/>
                <a:cs typeface="+mn-cs"/>
              </a:rPr>
              <a:t>CW operation</a:t>
            </a:r>
          </a:p>
        </p:txBody>
      </p:sp>
      <p:sp>
        <p:nvSpPr>
          <p:cNvPr id="203" name="TextBox 202">
            <a:extLst>
              <a:ext uri="{FF2B5EF4-FFF2-40B4-BE49-F238E27FC236}">
                <a16:creationId xmlns:a16="http://schemas.microsoft.com/office/drawing/2014/main" id="{DDBB13A9-AA4E-FA43-BFDB-7E52D672A3BB}"/>
              </a:ext>
            </a:extLst>
          </p:cNvPr>
          <p:cNvSpPr txBox="1"/>
          <p:nvPr/>
        </p:nvSpPr>
        <p:spPr>
          <a:xfrm>
            <a:off x="10206162" y="5808726"/>
            <a:ext cx="1468103" cy="523220"/>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Biome"/>
                <a:ea typeface="+mn-ea"/>
                <a:cs typeface="+mn-cs"/>
              </a:rPr>
              <a:t>Engineering constrains</a:t>
            </a:r>
          </a:p>
        </p:txBody>
      </p:sp>
      <p:sp>
        <p:nvSpPr>
          <p:cNvPr id="204" name="TextBox 203">
            <a:extLst>
              <a:ext uri="{FF2B5EF4-FFF2-40B4-BE49-F238E27FC236}">
                <a16:creationId xmlns:a16="http://schemas.microsoft.com/office/drawing/2014/main" id="{05C28C21-8747-4196-F24E-258196E64AF0}"/>
              </a:ext>
            </a:extLst>
          </p:cNvPr>
          <p:cNvSpPr txBox="1"/>
          <p:nvPr/>
        </p:nvSpPr>
        <p:spPr>
          <a:xfrm>
            <a:off x="8904355" y="4209182"/>
            <a:ext cx="1242513" cy="307777"/>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Biome"/>
                <a:ea typeface="+mn-ea"/>
                <a:cs typeface="+mn-cs"/>
              </a:rPr>
              <a:t>Operations</a:t>
            </a:r>
          </a:p>
        </p:txBody>
      </p:sp>
      <p:grpSp>
        <p:nvGrpSpPr>
          <p:cNvPr id="169" name="Group 168">
            <a:extLst>
              <a:ext uri="{FF2B5EF4-FFF2-40B4-BE49-F238E27FC236}">
                <a16:creationId xmlns:a16="http://schemas.microsoft.com/office/drawing/2014/main" id="{F66A918D-03EA-6C3B-34F6-1F87CAC981A3}"/>
              </a:ext>
            </a:extLst>
          </p:cNvPr>
          <p:cNvGrpSpPr/>
          <p:nvPr/>
        </p:nvGrpSpPr>
        <p:grpSpPr>
          <a:xfrm>
            <a:off x="4495931" y="6325051"/>
            <a:ext cx="1287525" cy="461665"/>
            <a:chOff x="684443" y="3993057"/>
            <a:chExt cx="2267966" cy="726521"/>
          </a:xfrm>
        </p:grpSpPr>
        <p:sp>
          <p:nvSpPr>
            <p:cNvPr id="170" name="Pentagon 169">
              <a:extLst>
                <a:ext uri="{FF2B5EF4-FFF2-40B4-BE49-F238E27FC236}">
                  <a16:creationId xmlns:a16="http://schemas.microsoft.com/office/drawing/2014/main" id="{66B2FD83-3CF2-C260-CDAD-9B1ECC0B4979}"/>
                </a:ext>
              </a:extLst>
            </p:cNvPr>
            <p:cNvSpPr/>
            <p:nvPr/>
          </p:nvSpPr>
          <p:spPr>
            <a:xfrm>
              <a:off x="698489" y="4003681"/>
              <a:ext cx="2253918" cy="652416"/>
            </a:xfrm>
            <a:prstGeom prst="homePlate">
              <a:avLst/>
            </a:prstGeom>
            <a:solidFill>
              <a:srgbClr val="5935A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Biome"/>
                <a:ea typeface="+mn-ea"/>
                <a:cs typeface="+mn-cs"/>
              </a:endParaRPr>
            </a:p>
          </p:txBody>
        </p:sp>
        <p:sp>
          <p:nvSpPr>
            <p:cNvPr id="171" name="TextBox 170">
              <a:extLst>
                <a:ext uri="{FF2B5EF4-FFF2-40B4-BE49-F238E27FC236}">
                  <a16:creationId xmlns:a16="http://schemas.microsoft.com/office/drawing/2014/main" id="{434E52C8-670D-7C25-CDB5-67C9849563A9}"/>
                </a:ext>
              </a:extLst>
            </p:cNvPr>
            <p:cNvSpPr txBox="1"/>
            <p:nvPr/>
          </p:nvSpPr>
          <p:spPr>
            <a:xfrm>
              <a:off x="684443" y="3993057"/>
              <a:ext cx="2267966" cy="7265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System Track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FFFFFF"/>
                  </a:solidFill>
                  <a:effectLst/>
                  <a:uLnTx/>
                  <a:uFillTx/>
                  <a:latin typeface="Biome"/>
                  <a:ea typeface="+mn-ea"/>
                  <a:cs typeface="+mn-cs"/>
                </a:rPr>
                <a:t>(Validate)</a:t>
              </a:r>
            </a:p>
          </p:txBody>
        </p:sp>
      </p:grpSp>
      <p:pic>
        <p:nvPicPr>
          <p:cNvPr id="186" name="Picture 185" descr="Checkmark icon check mark isolated Royalty Free Vector Image">
            <a:extLst>
              <a:ext uri="{FF2B5EF4-FFF2-40B4-BE49-F238E27FC236}">
                <a16:creationId xmlns:a16="http://schemas.microsoft.com/office/drawing/2014/main" id="{A2C51928-69FB-D6BD-7ABD-09C0C11E8BE7}"/>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6" y="2026508"/>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187" descr="Checkmark icon check mark isolated Royalty Free Vector Image">
            <a:extLst>
              <a:ext uri="{FF2B5EF4-FFF2-40B4-BE49-F238E27FC236}">
                <a16:creationId xmlns:a16="http://schemas.microsoft.com/office/drawing/2014/main" id="{B8CEFFC0-DAF2-2085-22A7-57C5AA3CCD2A}"/>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4365" y="2353181"/>
            <a:ext cx="322083" cy="282390"/>
          </a:xfrm>
          <a:prstGeom prst="rect">
            <a:avLst/>
          </a:prstGeom>
          <a:noFill/>
          <a:extLst>
            <a:ext uri="{909E8E84-426E-40DD-AFC4-6F175D3DCCD1}">
              <a14:hiddenFill xmlns:a14="http://schemas.microsoft.com/office/drawing/2010/main">
                <a:solidFill>
                  <a:srgbClr val="FFFFFF"/>
                </a:solidFill>
              </a14:hiddenFill>
            </a:ext>
          </a:extLst>
        </p:spPr>
      </p:pic>
      <p:grpSp>
        <p:nvGrpSpPr>
          <p:cNvPr id="193" name="Group 192">
            <a:extLst>
              <a:ext uri="{FF2B5EF4-FFF2-40B4-BE49-F238E27FC236}">
                <a16:creationId xmlns:a16="http://schemas.microsoft.com/office/drawing/2014/main" id="{1FC02EB2-879F-24EE-7AC4-992CF0030901}"/>
              </a:ext>
            </a:extLst>
          </p:cNvPr>
          <p:cNvGrpSpPr/>
          <p:nvPr/>
        </p:nvGrpSpPr>
        <p:grpSpPr>
          <a:xfrm>
            <a:off x="11181233" y="1990737"/>
            <a:ext cx="801345" cy="1186345"/>
            <a:chOff x="11181233" y="1990737"/>
            <a:chExt cx="828235" cy="1221851"/>
          </a:xfrm>
        </p:grpSpPr>
        <p:pic>
          <p:nvPicPr>
            <p:cNvPr id="189" name="Picture 188">
              <a:extLst>
                <a:ext uri="{FF2B5EF4-FFF2-40B4-BE49-F238E27FC236}">
                  <a16:creationId xmlns:a16="http://schemas.microsoft.com/office/drawing/2014/main" id="{347DF08B-CFB6-EF8E-E12F-46AE33A2245C}"/>
                </a:ext>
              </a:extLst>
            </p:cNvPr>
            <p:cNvPicPr>
              <a:picLocks noChangeAspect="1"/>
            </p:cNvPicPr>
            <p:nvPr/>
          </p:nvPicPr>
          <p:blipFill>
            <a:blip r:embed="rId9"/>
            <a:stretch>
              <a:fillRect/>
            </a:stretch>
          </p:blipFill>
          <p:spPr>
            <a:xfrm>
              <a:off x="11181233" y="1990737"/>
              <a:ext cx="828235" cy="1221851"/>
            </a:xfrm>
            <a:prstGeom prst="rect">
              <a:avLst/>
            </a:prstGeom>
          </p:spPr>
        </p:pic>
        <p:sp>
          <p:nvSpPr>
            <p:cNvPr id="190" name="Rectangle 189">
              <a:extLst>
                <a:ext uri="{FF2B5EF4-FFF2-40B4-BE49-F238E27FC236}">
                  <a16:creationId xmlns:a16="http://schemas.microsoft.com/office/drawing/2014/main" id="{02A41017-8924-224C-069E-C555A1A858BC}"/>
                </a:ext>
              </a:extLst>
            </p:cNvPr>
            <p:cNvSpPr/>
            <p:nvPr/>
          </p:nvSpPr>
          <p:spPr>
            <a:xfrm>
              <a:off x="11500458" y="2222787"/>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3EAD8222-A9CA-8DCC-F0B3-1617DA2E3436}"/>
                </a:ext>
              </a:extLst>
            </p:cNvPr>
            <p:cNvSpPr/>
            <p:nvPr/>
          </p:nvSpPr>
          <p:spPr>
            <a:xfrm>
              <a:off x="11492218" y="2552298"/>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13A83975-6500-66E1-86AB-1A28A55EFD4C}"/>
                </a:ext>
              </a:extLst>
            </p:cNvPr>
            <p:cNvSpPr/>
            <p:nvPr/>
          </p:nvSpPr>
          <p:spPr>
            <a:xfrm>
              <a:off x="11492220" y="2848863"/>
              <a:ext cx="115446" cy="258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194" name="Picture 193" descr="Checkmark icon check mark isolated Royalty Free Vector Image">
            <a:extLst>
              <a:ext uri="{FF2B5EF4-FFF2-40B4-BE49-F238E27FC236}">
                <a16:creationId xmlns:a16="http://schemas.microsoft.com/office/drawing/2014/main" id="{4825442F-121D-0622-777E-18FE2073FDE4}"/>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0463599" y="262906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194" descr="Checkmark icon check mark isolated Royalty Free Vector Image">
            <a:extLst>
              <a:ext uri="{FF2B5EF4-FFF2-40B4-BE49-F238E27FC236}">
                <a16:creationId xmlns:a16="http://schemas.microsoft.com/office/drawing/2014/main" id="{73025828-4FC9-3170-F940-82E118DF5EE6}"/>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2" y="2022175"/>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195" descr="Checkmark icon check mark isolated Royalty Free Vector Image">
            <a:extLst>
              <a:ext uri="{FF2B5EF4-FFF2-40B4-BE49-F238E27FC236}">
                <a16:creationId xmlns:a16="http://schemas.microsoft.com/office/drawing/2014/main" id="{2DA7849E-2499-B8B6-552A-33E72A2D9F2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1" y="2350790"/>
            <a:ext cx="322083" cy="282390"/>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196" descr="Checkmark icon check mark isolated Royalty Free Vector Image">
            <a:extLst>
              <a:ext uri="{FF2B5EF4-FFF2-40B4-BE49-F238E27FC236}">
                <a16:creationId xmlns:a16="http://schemas.microsoft.com/office/drawing/2014/main" id="{3F03535F-80F5-8505-5DB8-4DB7E7697923}"/>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2499" t="23947" r="20499" b="37895"/>
          <a:stretch/>
        </p:blipFill>
        <p:spPr bwMode="auto">
          <a:xfrm>
            <a:off x="11446620" y="2629060"/>
            <a:ext cx="322083" cy="28239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ED81D77-CF6D-B616-5C54-68C1878E6A6A}"/>
              </a:ext>
            </a:extLst>
          </p:cNvPr>
          <p:cNvSpPr/>
          <p:nvPr/>
        </p:nvSpPr>
        <p:spPr>
          <a:xfrm>
            <a:off x="5781344" y="1289230"/>
            <a:ext cx="1049329" cy="382550"/>
          </a:xfrm>
          <a:prstGeom prst="rect">
            <a:avLst/>
          </a:prstGeom>
          <a:solidFill>
            <a:srgbClr val="4743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Biome"/>
              <a:ea typeface="+mn-ea"/>
              <a:cs typeface="+mn-cs"/>
            </a:endParaRPr>
          </a:p>
        </p:txBody>
      </p:sp>
      <p:sp>
        <p:nvSpPr>
          <p:cNvPr id="156" name="Bent Arrow 155">
            <a:extLst>
              <a:ext uri="{FF2B5EF4-FFF2-40B4-BE49-F238E27FC236}">
                <a16:creationId xmlns:a16="http://schemas.microsoft.com/office/drawing/2014/main" id="{01B1C681-9F75-5668-CB23-21142CCB741A}"/>
              </a:ext>
            </a:extLst>
          </p:cNvPr>
          <p:cNvSpPr/>
          <p:nvPr/>
        </p:nvSpPr>
        <p:spPr>
          <a:xfrm rot="5400000" flipH="1">
            <a:off x="6405311" y="4218670"/>
            <a:ext cx="3142576" cy="1079896"/>
          </a:xfrm>
          <a:prstGeom prst="bentArrow">
            <a:avLst>
              <a:gd name="adj1" fmla="val 16651"/>
              <a:gd name="adj2" fmla="val 12483"/>
              <a:gd name="adj3" fmla="val 13667"/>
              <a:gd name="adj4" fmla="val 43750"/>
            </a:avLst>
          </a:prstGeom>
          <a:solidFill>
            <a:srgbClr val="5935A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Biome"/>
              <a:ea typeface="+mn-ea"/>
              <a:cs typeface="+mn-cs"/>
            </a:endParaRPr>
          </a:p>
        </p:txBody>
      </p:sp>
      <p:sp>
        <p:nvSpPr>
          <p:cNvPr id="202" name="TextBox 201">
            <a:extLst>
              <a:ext uri="{FF2B5EF4-FFF2-40B4-BE49-F238E27FC236}">
                <a16:creationId xmlns:a16="http://schemas.microsoft.com/office/drawing/2014/main" id="{C1ACC355-7B9C-1904-4554-F37416938213}"/>
              </a:ext>
            </a:extLst>
          </p:cNvPr>
          <p:cNvSpPr txBox="1"/>
          <p:nvPr/>
        </p:nvSpPr>
        <p:spPr>
          <a:xfrm>
            <a:off x="8674699" y="5416578"/>
            <a:ext cx="1242513" cy="307777"/>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Biome"/>
                <a:ea typeface="+mn-ea"/>
                <a:cs typeface="+mn-cs"/>
              </a:rPr>
              <a:t>Modeling</a:t>
            </a:r>
          </a:p>
        </p:txBody>
      </p:sp>
    </p:spTree>
    <p:extLst>
      <p:ext uri="{BB962C8B-B14F-4D97-AF65-F5344CB8AC3E}">
        <p14:creationId xmlns:p14="http://schemas.microsoft.com/office/powerpoint/2010/main" val="1622301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5A58F67-4F67-3705-A92E-9E77EC2940E7}"/>
              </a:ext>
            </a:extLst>
          </p:cNvPr>
          <p:cNvSpPr>
            <a:spLocks noGrp="1"/>
          </p:cNvSpPr>
          <p:nvPr>
            <p:ph type="body" sz="quarter" idx="13"/>
          </p:nvPr>
        </p:nvSpPr>
        <p:spPr>
          <a:xfrm>
            <a:off x="954074" y="1306476"/>
            <a:ext cx="10280804" cy="3257057"/>
          </a:xfrm>
        </p:spPr>
        <p:txBody>
          <a:bodyPr vert="horz" lIns="91440" tIns="45720" rIns="91440" bIns="45720" rtlCol="0" anchor="t">
            <a:normAutofit fontScale="77500" lnSpcReduction="20000"/>
          </a:bodyPr>
          <a:lstStyle/>
          <a:p>
            <a:pPr algn="ctr">
              <a:lnSpc>
                <a:spcPct val="150000"/>
              </a:lnSpc>
            </a:pPr>
            <a:r>
              <a:rPr lang="en-US">
                <a:solidFill>
                  <a:schemeClr val="bg1"/>
                </a:solidFill>
              </a:rPr>
              <a:t>While leveraging all of our collaborations, and with the use of </a:t>
            </a:r>
            <a:r>
              <a:rPr lang="en-US" b="1">
                <a:solidFill>
                  <a:schemeClr val="bg1"/>
                </a:solidFill>
              </a:rPr>
              <a:t>multiple</a:t>
            </a:r>
            <a:r>
              <a:rPr lang="en-US">
                <a:solidFill>
                  <a:schemeClr val="bg1"/>
                </a:solidFill>
              </a:rPr>
              <a:t> devices, intelligent modelling, and an extensive diagnostic suite we unlock the ability to:</a:t>
            </a:r>
          </a:p>
          <a:p>
            <a:pPr marL="514350" indent="-514350">
              <a:lnSpc>
                <a:spcPct val="150000"/>
              </a:lnSpc>
              <a:buFont typeface="+mj-lt"/>
              <a:buAutoNum type="arabicPeriod"/>
            </a:pPr>
            <a:r>
              <a:rPr lang="en-US">
                <a:solidFill>
                  <a:schemeClr val="bg1"/>
                </a:solidFill>
              </a:rPr>
              <a:t> Derisk our designs</a:t>
            </a:r>
          </a:p>
          <a:p>
            <a:pPr marL="514350" indent="-514350">
              <a:lnSpc>
                <a:spcPct val="150000"/>
              </a:lnSpc>
              <a:buFont typeface="+mj-lt"/>
              <a:buAutoNum type="arabicPeriod"/>
            </a:pPr>
            <a:r>
              <a:rPr lang="en-US">
                <a:solidFill>
                  <a:schemeClr val="bg1"/>
                </a:solidFill>
              </a:rPr>
              <a:t>Optimize operational parameters</a:t>
            </a:r>
          </a:p>
          <a:p>
            <a:pPr marL="514350" indent="-514350">
              <a:lnSpc>
                <a:spcPct val="150000"/>
              </a:lnSpc>
              <a:buFont typeface="+mj-lt"/>
              <a:buAutoNum type="arabicPeriod"/>
            </a:pPr>
            <a:r>
              <a:rPr lang="en-US">
                <a:solidFill>
                  <a:schemeClr val="bg1"/>
                </a:solidFill>
              </a:rPr>
              <a:t>Create a digital twin of each newly developed NBI system</a:t>
            </a:r>
          </a:p>
          <a:p>
            <a:pPr marL="514350" indent="-514350">
              <a:lnSpc>
                <a:spcPct val="150000"/>
              </a:lnSpc>
              <a:buFont typeface="+mj-lt"/>
              <a:buAutoNum type="arabicPeriod"/>
            </a:pPr>
            <a:r>
              <a:rPr lang="en-US">
                <a:solidFill>
                  <a:schemeClr val="bg1"/>
                </a:solidFill>
              </a:rPr>
              <a:t>Pinpoint/predict system failures</a:t>
            </a:r>
          </a:p>
        </p:txBody>
      </p:sp>
      <p:sp>
        <p:nvSpPr>
          <p:cNvPr id="4" name="Slide Number Placeholder 3">
            <a:extLst>
              <a:ext uri="{FF2B5EF4-FFF2-40B4-BE49-F238E27FC236}">
                <a16:creationId xmlns:a16="http://schemas.microsoft.com/office/drawing/2014/main" id="{630BEBB6-248A-91DD-8706-6995B458BA33}"/>
              </a:ext>
            </a:extLst>
          </p:cNvPr>
          <p:cNvSpPr>
            <a:spLocks noGrp="1"/>
          </p:cNvSpPr>
          <p:nvPr>
            <p:ph type="sldNum" sz="quarter" idx="12"/>
          </p:nvPr>
        </p:nvSpPr>
        <p:spPr>
          <a:xfrm>
            <a:off x="8610600" y="6356350"/>
            <a:ext cx="2743200" cy="365125"/>
          </a:xfrm>
        </p:spPr>
        <p:txBody>
          <a:bodyPr/>
          <a:lstStyle/>
          <a:p>
            <a:fld id="{0BB17459-B6F1-6943-BC50-6CD59A6A1984}" type="slidenum">
              <a:rPr lang="en-US" smtClean="0"/>
              <a:pPr/>
              <a:t>14</a:t>
            </a:fld>
            <a:endParaRPr lang="en-US"/>
          </a:p>
        </p:txBody>
      </p:sp>
      <p:sp>
        <p:nvSpPr>
          <p:cNvPr id="5" name="Title 1">
            <a:extLst>
              <a:ext uri="{FF2B5EF4-FFF2-40B4-BE49-F238E27FC236}">
                <a16:creationId xmlns:a16="http://schemas.microsoft.com/office/drawing/2014/main" id="{06EE591D-CA2E-ECA3-527D-1F9EA4D6A222}"/>
              </a:ext>
            </a:extLst>
          </p:cNvPr>
          <p:cNvSpPr>
            <a:spLocks noGrp="1"/>
          </p:cNvSpPr>
          <p:nvPr>
            <p:ph type="title"/>
          </p:nvPr>
        </p:nvSpPr>
        <p:spPr>
          <a:xfrm>
            <a:off x="365760" y="600969"/>
            <a:ext cx="11457432" cy="535531"/>
          </a:xfrm>
        </p:spPr>
        <p:txBody>
          <a:bodyPr>
            <a:normAutofit fontScale="90000"/>
          </a:bodyPr>
          <a:lstStyle/>
          <a:p>
            <a:r>
              <a:rPr lang="en-US"/>
              <a:t>A Summary of </a:t>
            </a:r>
            <a:r>
              <a:rPr lang="en-US" err="1"/>
              <a:t>Realta’s</a:t>
            </a:r>
            <a:r>
              <a:rPr lang="en-US"/>
              <a:t> Operational Concept</a:t>
            </a:r>
          </a:p>
        </p:txBody>
      </p:sp>
      <p:pic>
        <p:nvPicPr>
          <p:cNvPr id="11" name="Picture 10">
            <a:extLst>
              <a:ext uri="{FF2B5EF4-FFF2-40B4-BE49-F238E27FC236}">
                <a16:creationId xmlns:a16="http://schemas.microsoft.com/office/drawing/2014/main" id="{F97FE4ED-22F8-0E34-DA0E-D2DAC50C7726}"/>
              </a:ext>
            </a:extLst>
          </p:cNvPr>
          <p:cNvPicPr>
            <a:picLocks noChangeAspect="1"/>
          </p:cNvPicPr>
          <p:nvPr/>
        </p:nvPicPr>
        <p:blipFill>
          <a:blip r:embed="rId4"/>
          <a:stretch>
            <a:fillRect/>
          </a:stretch>
        </p:blipFill>
        <p:spPr>
          <a:xfrm>
            <a:off x="439699" y="4932935"/>
            <a:ext cx="2321411" cy="1223356"/>
          </a:xfrm>
          <a:prstGeom prst="rect">
            <a:avLst/>
          </a:prstGeom>
        </p:spPr>
      </p:pic>
      <p:sp>
        <p:nvSpPr>
          <p:cNvPr id="19" name="Arrow: Right 18">
            <a:extLst>
              <a:ext uri="{FF2B5EF4-FFF2-40B4-BE49-F238E27FC236}">
                <a16:creationId xmlns:a16="http://schemas.microsoft.com/office/drawing/2014/main" id="{B1C27444-AA01-A3EC-2ED0-8D82931ACAA4}"/>
              </a:ext>
            </a:extLst>
          </p:cNvPr>
          <p:cNvSpPr/>
          <p:nvPr/>
        </p:nvSpPr>
        <p:spPr>
          <a:xfrm>
            <a:off x="3042043" y="4933548"/>
            <a:ext cx="1467524" cy="1100667"/>
          </a:xfrm>
          <a:prstGeom prst="rightArrow">
            <a:avLst/>
          </a:prstGeom>
          <a:solidFill>
            <a:srgbClr val="E16E3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A3E195FE-AE19-861E-1566-87582C33B10C}"/>
              </a:ext>
            </a:extLst>
          </p:cNvPr>
          <p:cNvSpPr/>
          <p:nvPr/>
        </p:nvSpPr>
        <p:spPr>
          <a:xfrm>
            <a:off x="7413287" y="4933548"/>
            <a:ext cx="1467524" cy="1100667"/>
          </a:xfrm>
          <a:prstGeom prst="rightArrow">
            <a:avLst/>
          </a:prstGeom>
          <a:solidFill>
            <a:srgbClr val="E16E3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EB184A1-70B9-E042-D594-B7EFBC707A55}"/>
              </a:ext>
            </a:extLst>
          </p:cNvPr>
          <p:cNvSpPr/>
          <p:nvPr/>
        </p:nvSpPr>
        <p:spPr>
          <a:xfrm>
            <a:off x="9161744" y="4768333"/>
            <a:ext cx="2480889" cy="15525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ack and silver object&#10;&#10;AI-generated content may be incorrect.">
            <a:extLst>
              <a:ext uri="{FF2B5EF4-FFF2-40B4-BE49-F238E27FC236}">
                <a16:creationId xmlns:a16="http://schemas.microsoft.com/office/drawing/2014/main" id="{E2D9279D-056E-6DD6-6A66-328D23F9D26A}"/>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46000"/>
                    </a14:imgEffect>
                  </a14:imgLayer>
                </a14:imgProps>
              </a:ext>
              <a:ext uri="{28A0092B-C50C-407E-A947-70E740481C1C}">
                <a14:useLocalDpi xmlns:a14="http://schemas.microsoft.com/office/drawing/2010/main" val="0"/>
              </a:ext>
            </a:extLst>
          </a:blip>
          <a:srcRect l="4538" t="10972" r="10600" b="5711"/>
          <a:stretch>
            <a:fillRect/>
          </a:stretch>
        </p:blipFill>
        <p:spPr>
          <a:xfrm>
            <a:off x="9230274" y="4868613"/>
            <a:ext cx="2344997" cy="1362920"/>
          </a:xfrm>
          <a:prstGeom prst="rect">
            <a:avLst/>
          </a:prstGeom>
        </p:spPr>
      </p:pic>
      <p:sp>
        <p:nvSpPr>
          <p:cNvPr id="12" name="Footer Placeholder 2">
            <a:extLst>
              <a:ext uri="{FF2B5EF4-FFF2-40B4-BE49-F238E27FC236}">
                <a16:creationId xmlns:a16="http://schemas.microsoft.com/office/drawing/2014/main" id="{2D396909-EDB2-FD5D-018A-05B67E75CB5B}"/>
              </a:ext>
            </a:extLst>
          </p:cNvPr>
          <p:cNvSpPr txBox="1">
            <a:spLocks/>
          </p:cNvSpPr>
          <p:nvPr/>
        </p:nvSpPr>
        <p:spPr>
          <a:xfrm>
            <a:off x="221848" y="6356350"/>
            <a:ext cx="31326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Presenter: Anthony Cooper</a:t>
            </a:r>
          </a:p>
        </p:txBody>
      </p:sp>
      <p:sp>
        <p:nvSpPr>
          <p:cNvPr id="3" name="Footer Placeholder 2">
            <a:extLst>
              <a:ext uri="{FF2B5EF4-FFF2-40B4-BE49-F238E27FC236}">
                <a16:creationId xmlns:a16="http://schemas.microsoft.com/office/drawing/2014/main" id="{657E571B-4BC3-1194-9323-FB53CE4129DB}"/>
              </a:ext>
            </a:extLst>
          </p:cNvPr>
          <p:cNvSpPr>
            <a:spLocks noGrp="1"/>
          </p:cNvSpPr>
          <p:nvPr>
            <p:ph type="ftr" sz="quarter" idx="11"/>
          </p:nvPr>
        </p:nvSpPr>
        <p:spPr>
          <a:xfrm>
            <a:off x="10436" y="6377591"/>
            <a:ext cx="12192000" cy="365125"/>
          </a:xfrm>
        </p:spPr>
        <p:txBody>
          <a:bodyPr/>
          <a:lstStyle/>
          <a:p>
            <a:r>
              <a:rPr lang="en-US"/>
              <a:t>NIBS 2026</a:t>
            </a:r>
          </a:p>
        </p:txBody>
      </p:sp>
      <p:pic>
        <p:nvPicPr>
          <p:cNvPr id="9" name="Picture 8">
            <a:extLst>
              <a:ext uri="{FF2B5EF4-FFF2-40B4-BE49-F238E27FC236}">
                <a16:creationId xmlns:a16="http://schemas.microsoft.com/office/drawing/2014/main" id="{0A54FE1B-9D93-EFA7-1E3D-4E328CB6C414}"/>
              </a:ext>
            </a:extLst>
          </p:cNvPr>
          <p:cNvPicPr>
            <a:picLocks noChangeAspect="1"/>
          </p:cNvPicPr>
          <p:nvPr/>
        </p:nvPicPr>
        <p:blipFill>
          <a:blip r:embed="rId7"/>
          <a:stretch>
            <a:fillRect/>
          </a:stretch>
        </p:blipFill>
        <p:spPr>
          <a:xfrm>
            <a:off x="4790500" y="5001190"/>
            <a:ext cx="2341855" cy="1100668"/>
          </a:xfrm>
          <a:prstGeom prst="rect">
            <a:avLst/>
          </a:prstGeom>
        </p:spPr>
      </p:pic>
    </p:spTree>
    <p:extLst>
      <p:ext uri="{BB962C8B-B14F-4D97-AF65-F5344CB8AC3E}">
        <p14:creationId xmlns:p14="http://schemas.microsoft.com/office/powerpoint/2010/main" val="3916704324"/>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85759-6E89-9E93-61C4-29AA1FEBAFC8}"/>
              </a:ext>
            </a:extLst>
          </p:cNvPr>
          <p:cNvSpPr>
            <a:spLocks noGrp="1"/>
          </p:cNvSpPr>
          <p:nvPr>
            <p:ph type="title"/>
          </p:nvPr>
        </p:nvSpPr>
        <p:spPr>
          <a:xfrm>
            <a:off x="367284" y="1410744"/>
            <a:ext cx="11457432" cy="535531"/>
          </a:xfrm>
        </p:spPr>
        <p:txBody>
          <a:bodyPr>
            <a:normAutofit fontScale="90000"/>
          </a:bodyPr>
          <a:lstStyle/>
          <a:p>
            <a:pPr algn="ctr"/>
            <a:r>
              <a:rPr lang="en-US"/>
              <a:t>Thank you! Questions?</a:t>
            </a:r>
          </a:p>
        </p:txBody>
      </p:sp>
      <p:sp>
        <p:nvSpPr>
          <p:cNvPr id="4" name="Slide Number Placeholder 3">
            <a:extLst>
              <a:ext uri="{FF2B5EF4-FFF2-40B4-BE49-F238E27FC236}">
                <a16:creationId xmlns:a16="http://schemas.microsoft.com/office/drawing/2014/main" id="{E284F327-0690-89E2-F1B4-712A69B206CB}"/>
              </a:ext>
            </a:extLst>
          </p:cNvPr>
          <p:cNvSpPr>
            <a:spLocks noGrp="1"/>
          </p:cNvSpPr>
          <p:nvPr>
            <p:ph type="sldNum" sz="quarter" idx="12"/>
          </p:nvPr>
        </p:nvSpPr>
        <p:spPr/>
        <p:txBody>
          <a:bodyPr/>
          <a:lstStyle/>
          <a:p>
            <a:fld id="{0BB17459-B6F1-6943-BC50-6CD59A6A1984}" type="slidenum">
              <a:rPr lang="en-US" smtClean="0"/>
              <a:pPr/>
              <a:t>15</a:t>
            </a:fld>
            <a:endParaRPr lang="en-US"/>
          </a:p>
        </p:txBody>
      </p:sp>
      <p:sp>
        <p:nvSpPr>
          <p:cNvPr id="5" name="Footer Placeholder 2">
            <a:extLst>
              <a:ext uri="{FF2B5EF4-FFF2-40B4-BE49-F238E27FC236}">
                <a16:creationId xmlns:a16="http://schemas.microsoft.com/office/drawing/2014/main" id="{58216ABD-778B-CCD2-2C95-D22EA3AF31F0}"/>
              </a:ext>
            </a:extLst>
          </p:cNvPr>
          <p:cNvSpPr txBox="1">
            <a:spLocks/>
          </p:cNvSpPr>
          <p:nvPr/>
        </p:nvSpPr>
        <p:spPr>
          <a:xfrm>
            <a:off x="221848" y="6356350"/>
            <a:ext cx="31326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Presenter: Anthony Cooper</a:t>
            </a:r>
          </a:p>
        </p:txBody>
      </p:sp>
      <p:pic>
        <p:nvPicPr>
          <p:cNvPr id="8" name="Picture 7">
            <a:extLst>
              <a:ext uri="{FF2B5EF4-FFF2-40B4-BE49-F238E27FC236}">
                <a16:creationId xmlns:a16="http://schemas.microsoft.com/office/drawing/2014/main" id="{168C2416-F8B7-9064-61B3-FB07FFE31C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3733" y="3327932"/>
            <a:ext cx="3920067" cy="2940050"/>
          </a:xfrm>
          <a:prstGeom prst="rect">
            <a:avLst/>
          </a:prstGeom>
        </p:spPr>
      </p:pic>
      <p:sp>
        <p:nvSpPr>
          <p:cNvPr id="9" name="Title 1">
            <a:extLst>
              <a:ext uri="{FF2B5EF4-FFF2-40B4-BE49-F238E27FC236}">
                <a16:creationId xmlns:a16="http://schemas.microsoft.com/office/drawing/2014/main" id="{D371E19A-D1AB-6178-8281-33D5C59561CD}"/>
              </a:ext>
            </a:extLst>
          </p:cNvPr>
          <p:cNvSpPr txBox="1">
            <a:spLocks/>
          </p:cNvSpPr>
          <p:nvPr/>
        </p:nvSpPr>
        <p:spPr>
          <a:xfrm>
            <a:off x="367284" y="2436268"/>
            <a:ext cx="11457432" cy="6455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i="0" kern="1200">
                <a:gradFill>
                  <a:gsLst>
                    <a:gs pos="0">
                      <a:srgbClr val="DE5A35"/>
                    </a:gs>
                    <a:gs pos="100000">
                      <a:srgbClr val="E6883C"/>
                    </a:gs>
                  </a:gsLst>
                  <a:lin ang="0" scaled="0"/>
                </a:gradFill>
                <a:latin typeface="Segoe UI" panose="020B0502040204020203" pitchFamily="34" charset="0"/>
                <a:ea typeface="+mj-ea"/>
                <a:cs typeface="Segoe UI" panose="020B0502040204020203" pitchFamily="34" charset="0"/>
              </a:defRPr>
            </a:lvl1pPr>
          </a:lstStyle>
          <a:p>
            <a:pPr algn="ctr"/>
            <a:r>
              <a:rPr lang="en-US" sz="1500" dirty="0"/>
              <a:t>Please stay tuned for Joey Eickman’s presentation on our modeling capabilities!</a:t>
            </a:r>
          </a:p>
          <a:p>
            <a:pPr algn="ctr"/>
            <a:r>
              <a:rPr lang="en-US" sz="1500" dirty="0"/>
              <a:t>@ </a:t>
            </a:r>
            <a:r>
              <a:rPr lang="en-US" sz="1800" b="0" dirty="0"/>
              <a:t>3:35 PM</a:t>
            </a:r>
            <a:endParaRPr lang="en-US" sz="1800" dirty="0"/>
          </a:p>
        </p:txBody>
      </p:sp>
      <p:pic>
        <p:nvPicPr>
          <p:cNvPr id="12" name="251209060">
            <a:hlinkClick r:id="" action="ppaction://media"/>
            <a:extLst>
              <a:ext uri="{FF2B5EF4-FFF2-40B4-BE49-F238E27FC236}">
                <a16:creationId xmlns:a16="http://schemas.microsoft.com/office/drawing/2014/main" id="{8CD70B0C-55D2-404D-21CD-E919913E2F2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0035" y="3571860"/>
            <a:ext cx="6746983" cy="2361444"/>
          </a:xfrm>
          <a:prstGeom prst="rect">
            <a:avLst/>
          </a:prstGeom>
        </p:spPr>
      </p:pic>
      <p:sp>
        <p:nvSpPr>
          <p:cNvPr id="13" name="Footer Placeholder 2">
            <a:extLst>
              <a:ext uri="{FF2B5EF4-FFF2-40B4-BE49-F238E27FC236}">
                <a16:creationId xmlns:a16="http://schemas.microsoft.com/office/drawing/2014/main" id="{27B49500-BFC1-E79C-10B4-5F84B3892269}"/>
              </a:ext>
            </a:extLst>
          </p:cNvPr>
          <p:cNvSpPr>
            <a:spLocks noGrp="1"/>
          </p:cNvSpPr>
          <p:nvPr>
            <p:ph type="ftr" sz="quarter" idx="11"/>
          </p:nvPr>
        </p:nvSpPr>
        <p:spPr>
          <a:xfrm>
            <a:off x="10436" y="6377591"/>
            <a:ext cx="12192000" cy="365125"/>
          </a:xfrm>
        </p:spPr>
        <p:txBody>
          <a:bodyPr/>
          <a:lstStyle/>
          <a:p>
            <a:r>
              <a:rPr lang="en-US"/>
              <a:t>NIBS 2026</a:t>
            </a:r>
          </a:p>
        </p:txBody>
      </p:sp>
    </p:spTree>
    <p:extLst>
      <p:ext uri="{BB962C8B-B14F-4D97-AF65-F5344CB8AC3E}">
        <p14:creationId xmlns:p14="http://schemas.microsoft.com/office/powerpoint/2010/main" val="321498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33"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Realta Fusion - Dark Mode">
  <a:themeElements>
    <a:clrScheme name="Realta Fusion Default Colors">
      <a:dk1>
        <a:srgbClr val="231F20"/>
      </a:dk1>
      <a:lt1>
        <a:srgbClr val="FFFFFF"/>
      </a:lt1>
      <a:dk2>
        <a:srgbClr val="F15A22"/>
      </a:dk2>
      <a:lt2>
        <a:srgbClr val="F58220"/>
      </a:lt2>
      <a:accent1>
        <a:srgbClr val="C1430C"/>
      </a:accent1>
      <a:accent2>
        <a:srgbClr val="854C27"/>
      </a:accent2>
      <a:accent3>
        <a:srgbClr val="548356"/>
      </a:accent3>
      <a:accent4>
        <a:srgbClr val="1A3C82"/>
      </a:accent4>
      <a:accent5>
        <a:srgbClr val="547BB3"/>
      </a:accent5>
      <a:accent6>
        <a:srgbClr val="595C5F"/>
      </a:accent6>
      <a:hlink>
        <a:srgbClr val="CACAC8"/>
      </a:hlink>
      <a:folHlink>
        <a:srgbClr val="F15A22"/>
      </a:folHlink>
    </a:clrScheme>
    <a:fontScheme name="Realta Fusion Default Fonts">
      <a:majorFont>
        <a:latin typeface="Segoe UI"/>
        <a:ea typeface=""/>
        <a:cs typeface=""/>
      </a:majorFont>
      <a:minorFont>
        <a:latin typeface="Biom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_Realta Fusion PowerPoint" id="{4B9410D7-E61F-4AF5-A3F9-2A808B5A93D4}" vid="{55EDC1F9-43A1-43AE-BD26-FFC760C7504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AB6B645-3C61-4BDC-9036-8801663BF248}">
  <we:reference id="6a7bd4f3-0563-43af-8c08-79110eebdff6" version="1.1.4.0" store="EXCatalog" storeType="EXCatalog"/>
  <we:alternateReferences>
    <we:reference id="WA104381155" version="1.1.4.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A8457B19E29840B1178B067F2E468C" ma:contentTypeVersion="13" ma:contentTypeDescription="Create a new document." ma:contentTypeScope="" ma:versionID="a593e8ea9d5aa9a70f0fabd8b6c1ffac">
  <xsd:schema xmlns:xsd="http://www.w3.org/2001/XMLSchema" xmlns:xs="http://www.w3.org/2001/XMLSchema" xmlns:p="http://schemas.microsoft.com/office/2006/metadata/properties" xmlns:ns2="ee2c92a7-37cf-41fe-b5f8-516f1f47d2a4" xmlns:ns3="6b246d7f-a6b1-43dc-8bf3-bf7d3f4db850" targetNamespace="http://schemas.microsoft.com/office/2006/metadata/properties" ma:root="true" ma:fieldsID="b6042ba37fb6d4151715b1300a07256d" ns2:_="" ns3:_="">
    <xsd:import namespace="ee2c92a7-37cf-41fe-b5f8-516f1f47d2a4"/>
    <xsd:import namespace="6b246d7f-a6b1-43dc-8bf3-bf7d3f4db8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2c92a7-37cf-41fe-b5f8-516f1f47d2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fce859a-34dd-4b76-9952-70cbf012e2f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b246d7f-a6b1-43dc-8bf3-bf7d3f4db85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29cbef9-9a52-486c-b6a8-55cbf3162a06}" ma:internalName="TaxCatchAll" ma:showField="CatchAllData" ma:web="6b246d7f-a6b1-43dc-8bf3-bf7d3f4db8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e2c92a7-37cf-41fe-b5f8-516f1f47d2a4">
      <Terms xmlns="http://schemas.microsoft.com/office/infopath/2007/PartnerControls"/>
    </lcf76f155ced4ddcb4097134ff3c332f>
    <TaxCatchAll xmlns="6b246d7f-a6b1-43dc-8bf3-bf7d3f4db85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34BEF4-8F52-4982-9524-639A3724ACA2}">
  <ds:schemaRefs>
    <ds:schemaRef ds:uri="6b246d7f-a6b1-43dc-8bf3-bf7d3f4db850"/>
    <ds:schemaRef ds:uri="ee2c92a7-37cf-41fe-b5f8-516f1f47d2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39A8AFD-19FF-4345-8382-DBD8715F8392}">
  <ds:schemaRefs>
    <ds:schemaRef ds:uri="http://www.w3.org/XML/1998/namespace"/>
    <ds:schemaRef ds:uri="http://purl.org/dc/elements/1.1/"/>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dcmitype/"/>
    <ds:schemaRef ds:uri="6b246d7f-a6b1-43dc-8bf3-bf7d3f4db850"/>
    <ds:schemaRef ds:uri="ee2c92a7-37cf-41fe-b5f8-516f1f47d2a4"/>
    <ds:schemaRef ds:uri="http://schemas.microsoft.com/office/2006/metadata/properties"/>
  </ds:schemaRefs>
</ds:datastoreItem>
</file>

<file path=customXml/itemProps3.xml><?xml version="1.0" encoding="utf-8"?>
<ds:datastoreItem xmlns:ds="http://schemas.openxmlformats.org/officeDocument/2006/customXml" ds:itemID="{DE7EDAA4-F45B-474A-A8A1-15E5D887A0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2987</Words>
  <Application>Microsoft Office PowerPoint</Application>
  <PresentationFormat>Widescreen</PresentationFormat>
  <Paragraphs>319</Paragraphs>
  <Slides>15</Slides>
  <Notes>15</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15</vt:i4>
      </vt:variant>
    </vt:vector>
  </HeadingPairs>
  <TitlesOfParts>
    <vt:vector size="29" baseType="lpstr">
      <vt:lpstr>Aptos</vt:lpstr>
      <vt:lpstr>Aptos Display</vt:lpstr>
      <vt:lpstr>Aptos SemiBold</vt:lpstr>
      <vt:lpstr>Arial</vt:lpstr>
      <vt:lpstr>Arial,Sans-Serif</vt:lpstr>
      <vt:lpstr>Biome</vt:lpstr>
      <vt:lpstr>Calibri</vt:lpstr>
      <vt:lpstr>Geist Mono</vt:lpstr>
      <vt:lpstr>Kallisto Bold</vt:lpstr>
      <vt:lpstr>Nunito Sans Normal</vt:lpstr>
      <vt:lpstr>Segoe UI</vt:lpstr>
      <vt:lpstr>Wingdings</vt:lpstr>
      <vt:lpstr>Office Theme</vt:lpstr>
      <vt:lpstr>1_Realta Fusion - Dark Mode</vt:lpstr>
      <vt:lpstr>Neutral Beam Roadmap at Realta Fusion</vt:lpstr>
      <vt:lpstr>Presentation Overview</vt:lpstr>
      <vt:lpstr>Realta Fusion: Who We Are</vt:lpstr>
      <vt:lpstr>NBI in Axisymmetric Tandem Mirrors</vt:lpstr>
      <vt:lpstr>Realta NBI Roadmap</vt:lpstr>
      <vt:lpstr>Realta NBI Roadmap</vt:lpstr>
      <vt:lpstr>Realta NBI Roadmap</vt:lpstr>
      <vt:lpstr>WHAM: NBI Validation Platform</vt:lpstr>
      <vt:lpstr>Realta NBI Roadmap</vt:lpstr>
      <vt:lpstr>NARSIL: Single Module Derisking Device</vt:lpstr>
      <vt:lpstr>Realta NBI Roadmap</vt:lpstr>
      <vt:lpstr> Hammir-DD: First Power-Plant Like Device</vt:lpstr>
      <vt:lpstr>Realta NBI Roadmap</vt:lpstr>
      <vt:lpstr>A Summary of Realta’s Operational Concept</vt:lpstr>
      <vt:lpstr>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Anthony Cooper</dc:creator>
  <cp:lastModifiedBy>Anthony Cooper</cp:lastModifiedBy>
  <cp:revision>1</cp:revision>
  <dcterms:created xsi:type="dcterms:W3CDTF">2026-08-24T13:11:44Z</dcterms:created>
  <dcterms:modified xsi:type="dcterms:W3CDTF">2026-09-23T15:14:57Z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0x010100FEA8457B19E29840B1178B067F2E468C</vt:lpwstr>
  </property>
  <property fmtid="{D5CDD505-2E9C-101B-9397-08002B2CF9AE}" pid="3" name="MediaServiceImageTags">
    <vt:lpwstr/>
  </property>
</Properties>
</file>