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528" r:id="rId3"/>
    <p:sldId id="529" r:id="rId4"/>
    <p:sldId id="568" r:id="rId5"/>
    <p:sldId id="524" r:id="rId6"/>
    <p:sldId id="588" r:id="rId7"/>
    <p:sldId id="336" r:id="rId8"/>
    <p:sldId id="352" r:id="rId9"/>
    <p:sldId id="354" r:id="rId10"/>
    <p:sldId id="593" r:id="rId11"/>
    <p:sldId id="572" r:id="rId12"/>
    <p:sldId id="570" r:id="rId13"/>
    <p:sldId id="573" r:id="rId14"/>
    <p:sldId id="579" r:id="rId15"/>
    <p:sldId id="595" r:id="rId16"/>
    <p:sldId id="591" r:id="rId17"/>
    <p:sldId id="589" r:id="rId18"/>
    <p:sldId id="583" r:id="rId19"/>
    <p:sldId id="586" r:id="rId20"/>
    <p:sldId id="577" r:id="rId21"/>
    <p:sldId id="587" r:id="rId22"/>
    <p:sldId id="592" r:id="rId23"/>
    <p:sldId id="600" r:id="rId24"/>
    <p:sldId id="601" r:id="rId25"/>
    <p:sldId id="603" r:id="rId26"/>
    <p:sldId id="608" r:id="rId27"/>
    <p:sldId id="610" r:id="rId28"/>
    <p:sldId id="604" r:id="rId29"/>
    <p:sldId id="613" r:id="rId30"/>
    <p:sldId id="612" r:id="rId31"/>
    <p:sldId id="615" r:id="rId32"/>
    <p:sldId id="614" r:id="rId33"/>
    <p:sldId id="470" r:id="rId34"/>
    <p:sldId id="381" r:id="rId35"/>
    <p:sldId id="51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/>
    <p:restoredTop sz="94468"/>
  </p:normalViewPr>
  <p:slideViewPr>
    <p:cSldViewPr snapToGrid="0" snapToObjects="1">
      <p:cViewPr varScale="1">
        <p:scale>
          <a:sx n="100" d="100"/>
          <a:sy n="100" d="100"/>
        </p:scale>
        <p:origin x="18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9674D-5B5C-A94F-A39A-8FE090E2351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62B3A-7B17-4D40-B5CE-8C7970C52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44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62B3A-7B17-4D40-B5CE-8C7970C52C6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71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62B3A-7B17-4D40-B5CE-8C7970C52C6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85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58850-FE3A-73C7-62C1-01583CEAF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BA7E4-ED5A-2247-4D32-E8923E055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66EF1-4A25-F546-A0C7-2760857EA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2BDAA-F1AE-EF9A-4A31-BB3ADCF96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62B3A-7B17-4D40-B5CE-8C7970C52C6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76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16C5E-3DB0-B73A-6A61-8D25500FC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CFA44-ACD3-5930-9B05-FE696682D9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567A55-84BF-E592-33A4-7EA0419E9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A3BB6-84F8-DCC7-5980-F5B62EE6F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62B3A-7B17-4D40-B5CE-8C7970C52C6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52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AE420-5B56-0DBB-7417-F923D7143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68321F-82D2-97E3-299F-4D8439B4C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CA31EA-B8A5-D1B5-E434-4EF067B4E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886E1-74B1-B5B2-5181-086E6B883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62B3A-7B17-4D40-B5CE-8C7970C52C6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65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3CB2A-FC30-DDDF-FD85-0356E4A89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E3840-D897-A85F-2888-EF410A24D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A1626A-7022-01E4-0680-299031240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80C1C-5E14-7264-EB80-3A8F611EE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B62B3A-7B17-4D40-B5CE-8C7970C52C6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8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017A739-094A-B44B-8AFC-920506E03F7B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C79D2-DF96-C545-B862-D2629ABF1672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6537-D1A8-164B-8AA8-768A22AB6563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73F4E-B108-5D4F-8F0D-DF05648AE47D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556B-D79C-5A41-A3EE-6E73C4629BFE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38F2-F4F0-8D4B-A64D-852DC9A46E34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8544E-D607-674A-B6D0-5394D56F378A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F5E1-2C51-E243-A8AA-651065B46D3F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1C88-8B00-6F4F-AB2D-9A460A212D3C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5E829-BDD6-854D-B2F2-554F7FDC1E2B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2C9FC-97E7-7641-9AE0-8759246BBF54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5968-7AF5-8244-861F-3560E68DC93C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2B2C-3CFB-EE43-824D-02F3EFA1DD75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3BAC4-99F9-3A41-8C82-CC3EEA21A25B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48CB2-2404-6E43-8F43-E331D9664528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13886C2-E500-0149-BA47-BAAE15576A54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C2D14B3-008F-7C4D-A688-168FA38711C0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38E369E-3452-604E-BBC2-62C3965FA482}" type="datetime1">
              <a:rPr lang="en-CA" smtClean="0"/>
              <a:t>2026-09-20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Aspects of Negative Ions in Microwave PECVD Plasmas for Diamond Thin Film Deposition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681128"/>
            <a:ext cx="8825658" cy="86142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Michael P. Bradley</a:t>
            </a:r>
          </a:p>
          <a:p>
            <a:r>
              <a:rPr lang="en-US" dirty="0">
                <a:solidFill>
                  <a:schemeClr val="bg1"/>
                </a:solidFill>
              </a:rPr>
              <a:t>Professor, Physics &amp; Engineering Physics &amp; Dean, College of Engineering</a:t>
            </a:r>
          </a:p>
          <a:p>
            <a:r>
              <a:rPr lang="en-US" dirty="0">
                <a:solidFill>
                  <a:schemeClr val="bg1"/>
                </a:solidFill>
              </a:rPr>
              <a:t>University of Saskatchewan</a:t>
            </a:r>
          </a:p>
        </p:txBody>
      </p:sp>
      <p:pic>
        <p:nvPicPr>
          <p:cNvPr id="4" name="Picture 3" descr="U of S logo large version.jpg">
            <a:extLst>
              <a:ext uri="{FF2B5EF4-FFF2-40B4-BE49-F238E27FC236}">
                <a16:creationId xmlns:a16="http://schemas.microsoft.com/office/drawing/2014/main" id="{42C314F9-032B-5E41-A5BD-D3F541F01F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112" y="5345116"/>
            <a:ext cx="4697459" cy="104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5CB7A-9E23-C244-9481-39DE9A5BD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F7E90D0-A3EA-AC4C-95D7-608A726DD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35660" y="919876"/>
            <a:ext cx="4779887" cy="34163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56629C-4DDF-7941-BE80-24CF70E0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1026" name="Picture 2" descr="Koh-i-Noor - Wikipedia">
            <a:extLst>
              <a:ext uri="{FF2B5EF4-FFF2-40B4-BE49-F238E27FC236}">
                <a16:creationId xmlns:a16="http://schemas.microsoft.com/office/drawing/2014/main" id="{C07A8C9A-17FD-A94E-AB36-8DA78DD25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53" y="1756868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8B0A3C-1457-0544-8601-BFEC43106871}"/>
              </a:ext>
            </a:extLst>
          </p:cNvPr>
          <p:cNvSpPr txBox="1"/>
          <p:nvPr/>
        </p:nvSpPr>
        <p:spPr>
          <a:xfrm>
            <a:off x="733453" y="4042868"/>
            <a:ext cx="3599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Koh-i-noor</a:t>
            </a:r>
            <a:r>
              <a:rPr lang="en-US" dirty="0"/>
              <a:t> </a:t>
            </a:r>
          </a:p>
          <a:p>
            <a:r>
              <a:rPr lang="en-US" dirty="0"/>
              <a:t>(Persian: light of the mountain)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434D68-211E-DB43-ABE4-ECB6CE8C6CF7}"/>
              </a:ext>
            </a:extLst>
          </p:cNvPr>
          <p:cNvSpPr txBox="1"/>
          <p:nvPr/>
        </p:nvSpPr>
        <p:spPr>
          <a:xfrm>
            <a:off x="5741581" y="4529470"/>
            <a:ext cx="254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Gemstone diamonds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E7FAEF-824A-F248-80A1-DB7E5AD2C428}"/>
              </a:ext>
            </a:extLst>
          </p:cNvPr>
          <p:cNvSpPr txBox="1"/>
          <p:nvPr/>
        </p:nvSpPr>
        <p:spPr>
          <a:xfrm>
            <a:off x="733453" y="5082363"/>
            <a:ext cx="9889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Diamonds have fascinated humanity since ancient times.</a:t>
            </a:r>
          </a:p>
          <a:p>
            <a:r>
              <a:rPr lang="en-US" sz="2400" dirty="0"/>
              <a:t>In addition to their great natural beauty as gemstones, diamonds</a:t>
            </a:r>
          </a:p>
          <a:p>
            <a:r>
              <a:rPr lang="en-US" sz="2400" dirty="0"/>
              <a:t>were the hardest known natural material.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B35AE0-3AC2-EA8A-FC0D-953080A26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017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B367F-1E49-C540-84B0-2CE399319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to the physicist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79C56-F13E-EC4C-8171-5E1576FD9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13" y="2159000"/>
            <a:ext cx="8825659" cy="3416300"/>
          </a:xfrm>
        </p:spPr>
        <p:txBody>
          <a:bodyPr>
            <a:normAutofit/>
          </a:bodyPr>
          <a:lstStyle/>
          <a:p>
            <a:r>
              <a:rPr lang="en-US" sz="2400" dirty="0"/>
              <a:t>Diamond to the physicist is a little more prosaic: it is carbon bonded in a tetrahedral configuration</a:t>
            </a:r>
          </a:p>
          <a:p>
            <a:r>
              <a:rPr lang="en-US" sz="2400" dirty="0"/>
              <a:t>The group-IV crystalline semiconductors silicon and germanium have this same lattice structure</a:t>
            </a:r>
          </a:p>
          <a:p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/>
              <a:t>usually just called the diamond lattice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99C84-C59D-8F4E-B229-AD4A7A88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2050" name="Picture 2" descr="Diamond cubic - Wikipedia">
            <a:extLst>
              <a:ext uri="{FF2B5EF4-FFF2-40B4-BE49-F238E27FC236}">
                <a16:creationId xmlns:a16="http://schemas.microsoft.com/office/drawing/2014/main" id="{A24CF92B-64D2-FE4A-917D-F690D884B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290" y="3692071"/>
            <a:ext cx="3810000" cy="287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ttice:Diamond - GISAXS">
            <a:extLst>
              <a:ext uri="{FF2B5EF4-FFF2-40B4-BE49-F238E27FC236}">
                <a16:creationId xmlns:a16="http://schemas.microsoft.com/office/drawing/2014/main" id="{662EAB53-2DAD-F54E-9C6F-87B3341A1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627" y="4292600"/>
            <a:ext cx="2616200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A79C9-487B-6797-B715-E94F5A312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023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44328-5816-D046-BC99-0C5906744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Defects in Diamonds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4297-903B-FE4B-ABCA-0EA2C82CA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76" y="2327792"/>
            <a:ext cx="3481054" cy="3009752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US" sz="2800" dirty="0"/>
              <a:t>Impurities (Dopants) give rise to </a:t>
            </a:r>
            <a:r>
              <a:rPr lang="en-US" sz="2800" dirty="0" err="1"/>
              <a:t>coloured</a:t>
            </a:r>
            <a:r>
              <a:rPr lang="en-US" sz="2800" dirty="0"/>
              <a:t> Diamonds, e.g.</a:t>
            </a:r>
          </a:p>
          <a:p>
            <a:r>
              <a:rPr lang="en-US" sz="2800" dirty="0"/>
              <a:t>Boron</a:t>
            </a:r>
            <a:r>
              <a:rPr lang="en-US" sz="2800" dirty="0">
                <a:sym typeface="Wingdings" pitchFamily="2" charset="2"/>
              </a:rPr>
              <a:t> Blue</a:t>
            </a:r>
          </a:p>
          <a:p>
            <a:r>
              <a:rPr lang="en-US" sz="2800" dirty="0">
                <a:sym typeface="Wingdings" pitchFamily="2" charset="2"/>
              </a:rPr>
              <a:t>Nitrogen Yellow</a:t>
            </a:r>
            <a:endParaRPr lang="en-US" sz="2800" dirty="0"/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1026" name="Picture 2" descr="Facts about Yellow Colour Diamonds | Cape Town Diamond Museum">
            <a:extLst>
              <a:ext uri="{FF2B5EF4-FFF2-40B4-BE49-F238E27FC236}">
                <a16:creationId xmlns:a16="http://schemas.microsoft.com/office/drawing/2014/main" id="{1BF55D77-61B2-C044-B53B-35AFF507F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3674" y="3144262"/>
            <a:ext cx="6991350" cy="2609850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8E12C1-DB00-3644-AF62-B27F0F014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NIBS 2026- Nelson, BC 21 Sept.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4E68F-6A5C-2A48-A562-0CC443B70250}"/>
              </a:ext>
            </a:extLst>
          </p:cNvPr>
          <p:cNvSpPr txBox="1"/>
          <p:nvPr/>
        </p:nvSpPr>
        <p:spPr>
          <a:xfrm>
            <a:off x="4208254" y="5835134"/>
            <a:ext cx="7534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www.capetowndiamondmuseum.org</a:t>
            </a:r>
            <a:r>
              <a:rPr lang="en-US" dirty="0"/>
              <a:t>/blog/2019/05/5666/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38974-BFD7-04DB-85B1-CDF816C5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9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Growth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9853" y="2438400"/>
            <a:ext cx="746550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Naturally occurring diamonds are formed</a:t>
            </a:r>
          </a:p>
          <a:p>
            <a:r>
              <a:rPr lang="en-US" sz="2800" dirty="0"/>
              <a:t>mantle of the Earth, under conditions of</a:t>
            </a:r>
          </a:p>
          <a:p>
            <a:r>
              <a:rPr lang="en-US" sz="2800" dirty="0"/>
              <a:t>high temperature and pressure</a:t>
            </a:r>
          </a:p>
          <a:p>
            <a:endParaRPr lang="en-US" sz="2800" dirty="0"/>
          </a:p>
          <a:p>
            <a:r>
              <a:rPr lang="en-US" sz="2800" dirty="0"/>
              <a:t>In the laboratory, diamond films can be</a:t>
            </a:r>
          </a:p>
          <a:p>
            <a:r>
              <a:rPr lang="en-US" sz="2800" dirty="0"/>
              <a:t>grown using microwave plasma chemical</a:t>
            </a:r>
          </a:p>
          <a:p>
            <a:r>
              <a:rPr lang="en-US" sz="2800" dirty="0" err="1"/>
              <a:t>vapour</a:t>
            </a:r>
            <a:r>
              <a:rPr lang="en-US" sz="2800" dirty="0"/>
              <a:t> deposition (MPCVD) using a</a:t>
            </a:r>
          </a:p>
          <a:p>
            <a:r>
              <a:rPr lang="en-US" sz="2800" dirty="0"/>
              <a:t>feedstock of methane gas with excess H</a:t>
            </a:r>
            <a:r>
              <a:rPr lang="en-US" sz="2800" baseline="-25000" dirty="0"/>
              <a:t>2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812" y="2992418"/>
            <a:ext cx="3925110" cy="3416300"/>
          </a:xfrm>
        </p:spPr>
      </p:pic>
      <p:sp>
        <p:nvSpPr>
          <p:cNvPr id="9" name="TextBox 8"/>
          <p:cNvSpPr txBox="1"/>
          <p:nvPr/>
        </p:nvSpPr>
        <p:spPr>
          <a:xfrm>
            <a:off x="8307593" y="6488668"/>
            <a:ext cx="32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credit: </a:t>
            </a:r>
            <a:r>
              <a:rPr lang="en-US" dirty="0" err="1"/>
              <a:t>geology.com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E1D382-25AA-0D4B-A724-AB6BB55E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8A48E-2D20-93BB-FA07-98A7A2B16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F3CA5-CCEB-A838-E19A-527A717D4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B734D-4E85-7ABF-079B-E1FD8366A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Plasmas &amp; Connection to Catalysis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CDFBA-F8FB-0332-1E72-3AEC0FDE2842}"/>
              </a:ext>
            </a:extLst>
          </p:cNvPr>
          <p:cNvSpPr txBox="1"/>
          <p:nvPr/>
        </p:nvSpPr>
        <p:spPr>
          <a:xfrm>
            <a:off x="399853" y="2438400"/>
            <a:ext cx="8669361" cy="29649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In the laboratory, diamond films can be</a:t>
            </a:r>
          </a:p>
          <a:p>
            <a:r>
              <a:rPr lang="en-US" sz="2800" dirty="0"/>
              <a:t>grown using microwave plasma chemical</a:t>
            </a:r>
          </a:p>
          <a:p>
            <a:r>
              <a:rPr lang="en-US" sz="2800" dirty="0" err="1"/>
              <a:t>vapour</a:t>
            </a:r>
            <a:r>
              <a:rPr lang="en-US" sz="2800" dirty="0"/>
              <a:t> deposition (MPCVD) using a</a:t>
            </a:r>
          </a:p>
          <a:p>
            <a:r>
              <a:rPr lang="en-US" sz="2800" dirty="0"/>
              <a:t>feedstock of methane gas with excess H</a:t>
            </a:r>
            <a:r>
              <a:rPr lang="en-US" sz="2800" baseline="-25000" dirty="0"/>
              <a:t>2</a:t>
            </a:r>
          </a:p>
          <a:p>
            <a:endParaRPr lang="en-US" sz="2800" baseline="-25000" dirty="0"/>
          </a:p>
          <a:p>
            <a:r>
              <a:rPr lang="en-US" sz="2800" dirty="0"/>
              <a:t>Analogy to catalysis- energetic plasma electrons</a:t>
            </a:r>
          </a:p>
          <a:p>
            <a:r>
              <a:rPr lang="en-US" sz="2800" dirty="0"/>
              <a:t>enable reactions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6D7227-958A-F6F7-E3C2-ACE45BE1B1FC}"/>
              </a:ext>
            </a:extLst>
          </p:cNvPr>
          <p:cNvSpPr txBox="1"/>
          <p:nvPr/>
        </p:nvSpPr>
        <p:spPr>
          <a:xfrm>
            <a:off x="8307593" y="6488668"/>
            <a:ext cx="321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credit: </a:t>
            </a:r>
            <a:r>
              <a:rPr lang="en-US" dirty="0" err="1"/>
              <a:t>geology.com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ABDE87-AE4A-6F9A-A51C-1EEF8546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25D634-CC39-EC2D-45F3-44D3C4F17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554" y="2066362"/>
            <a:ext cx="3084916" cy="34775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5EBD732-64DF-E5B8-FC4E-873C4AA5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991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Plasma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/>
                  <a:t>There are two basic plasma parameters:</a:t>
                </a:r>
              </a:p>
              <a:p>
                <a:pPr marL="0" indent="0" algn="ctr">
                  <a:buNone/>
                </a:pPr>
                <a:r>
                  <a:rPr lang="en-US" sz="3200" b="1" dirty="0"/>
                  <a:t>Plasma density</a:t>
                </a:r>
                <a:r>
                  <a:rPr lang="en-US" sz="32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32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CA" sz="3200" b="0" i="1" smtClean="0">
                            <a:latin typeface="Cambria Math" charset="0"/>
                          </a:rPr>
                          <m:t>𝑛</m:t>
                        </m:r>
                      </m:e>
                      <m:sub>
                        <m:r>
                          <a:rPr lang="en-CA" sz="3200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endParaRPr lang="en-CA" sz="3200" dirty="0"/>
              </a:p>
              <a:p>
                <a:pPr marL="0" indent="0" algn="ctr">
                  <a:buNone/>
                </a:pPr>
                <a:r>
                  <a:rPr lang="en-US" sz="3200" dirty="0"/>
                  <a:t>&amp;</a:t>
                </a:r>
              </a:p>
              <a:p>
                <a:pPr marL="0" indent="0" algn="ctr">
                  <a:buNone/>
                </a:pPr>
                <a:r>
                  <a:rPr lang="en-US" sz="3200" b="1" dirty="0"/>
                  <a:t>Plasma Temperature</a:t>
                </a:r>
                <a:r>
                  <a:rPr lang="en-US" sz="3200" dirty="0"/>
                  <a:t>: </a:t>
                </a:r>
                <a14:m>
                  <m:oMath xmlns:m="http://schemas.openxmlformats.org/officeDocument/2006/math">
                    <m:r>
                      <a:rPr lang="en-CA" sz="3200" b="0" i="1" smtClean="0">
                        <a:latin typeface="Cambria Math" charset="0"/>
                      </a:rPr>
                      <m:t>𝑇</m:t>
                    </m:r>
                  </m:oMath>
                </a14:m>
                <a:endParaRPr lang="en-US" sz="3200" dirty="0"/>
              </a:p>
              <a:p>
                <a:pPr algn="just"/>
                <a:r>
                  <a:rPr lang="en-US" sz="2400" dirty="0"/>
                  <a:t>These parameters determine the plasma </a:t>
                </a:r>
                <a:r>
                  <a:rPr lang="en-US" sz="2400" dirty="0" err="1"/>
                  <a:t>behaviour</a:t>
                </a:r>
                <a:r>
                  <a:rPr lang="en-US" sz="2400" dirty="0"/>
                  <a:t>- they cover an </a:t>
                </a:r>
                <a:r>
                  <a:rPr lang="en-US" sz="2400" b="1" dirty="0"/>
                  <a:t>extremely wide </a:t>
                </a:r>
                <a:r>
                  <a:rPr lang="en-US" sz="2400" dirty="0"/>
                  <a:t>dynamic range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06" t="-2214" r="-1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52E3DB-E921-AE48-B416-0093129F9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FA1DE1-8A87-A026-9638-1F9F69E6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265" y="637543"/>
            <a:ext cx="8761413" cy="706964"/>
          </a:xfrm>
        </p:spPr>
        <p:txBody>
          <a:bodyPr/>
          <a:lstStyle/>
          <a:p>
            <a:r>
              <a:rPr lang="en-US" dirty="0"/>
              <a:t>Plasma Density &amp; Temperature: a</a:t>
            </a:r>
            <a:br>
              <a:rPr lang="en-US" dirty="0"/>
            </a:br>
            <a:r>
              <a:rPr lang="en-US" dirty="0"/>
              <a:t>Very Wide Dynamic Range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734" y="1921932"/>
            <a:ext cx="6400800" cy="4389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1307" y="6402492"/>
            <a:ext cx="627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credit: LPP, </a:t>
            </a:r>
            <a:r>
              <a:rPr lang="en-US" dirty="0" err="1"/>
              <a:t>Ecole</a:t>
            </a:r>
            <a:r>
              <a:rPr lang="en-US" dirty="0"/>
              <a:t> </a:t>
            </a:r>
            <a:r>
              <a:rPr lang="en-US" dirty="0" err="1"/>
              <a:t>Polytechnique</a:t>
            </a:r>
            <a:r>
              <a:rPr lang="en-US" dirty="0"/>
              <a:t>, </a:t>
            </a:r>
            <a:r>
              <a:rPr lang="en-US" dirty="0" err="1"/>
              <a:t>Palaiseau</a:t>
            </a:r>
            <a:r>
              <a:rPr lang="en-US" dirty="0"/>
              <a:t>, France 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775142" y="47413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2861734" y="42841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2785534" y="38269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2861734" y="33697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2861734" y="29125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2861734" y="24553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861734" y="5198532"/>
            <a:ext cx="5659583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014134" y="1596535"/>
            <a:ext cx="4243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Logarithmic scale. 1 eV ⟷   11,608 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36283" y="450106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 eV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36283" y="498160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0.1 eV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36283" y="4061557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eV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6283" y="3598332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eV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6283" y="316164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</a:t>
            </a:r>
            <a:r>
              <a:rPr lang="en-US" dirty="0" err="1"/>
              <a:t>keV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536283" y="268393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</a:t>
            </a:r>
            <a:r>
              <a:rPr lang="en-US" dirty="0" err="1"/>
              <a:t>keV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536283" y="223840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 </a:t>
            </a:r>
            <a:r>
              <a:rPr lang="en-US" dirty="0" err="1"/>
              <a:t>keV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C9BA62-9611-BE11-4296-CF3DB3EA6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5F44D-D36A-BDA1-B647-A5F8057E5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085457-AFBB-3558-21B4-B0CE87698C16}"/>
              </a:ext>
            </a:extLst>
          </p:cNvPr>
          <p:cNvSpPr txBox="1"/>
          <p:nvPr/>
        </p:nvSpPr>
        <p:spPr>
          <a:xfrm>
            <a:off x="10090484" y="2607732"/>
            <a:ext cx="18213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Plasma</a:t>
            </a:r>
          </a:p>
          <a:p>
            <a:r>
              <a:rPr lang="en-US" dirty="0"/>
              <a:t>Temperature</a:t>
            </a:r>
          </a:p>
          <a:p>
            <a:r>
              <a:rPr lang="en-US" dirty="0"/>
              <a:t>Scale:</a:t>
            </a:r>
          </a:p>
          <a:p>
            <a:endParaRPr lang="en-US" dirty="0"/>
          </a:p>
          <a:p>
            <a:r>
              <a:rPr lang="en-US" dirty="0"/>
              <a:t>1eV </a:t>
            </a:r>
            <a:r>
              <a:rPr lang="en-US" dirty="0">
                <a:sym typeface="Wingdings" pitchFamily="2" charset="2"/>
              </a:rPr>
              <a:t> 11000 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17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 Plasmas- Not in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sz="2800" dirty="0"/>
                  <a:t>A plasma in equilibrium would have a common temperature </a:t>
                </a:r>
                <a:r>
                  <a:rPr lang="en-US" sz="2800" i="1" dirty="0">
                    <a:latin typeface="Times New Roman" charset="0"/>
                    <a:ea typeface="Times New Roman" charset="0"/>
                    <a:cs typeface="Times New Roman" charset="0"/>
                  </a:rPr>
                  <a:t>T</a:t>
                </a:r>
                <a:r>
                  <a:rPr lang="en-US" sz="2800" dirty="0"/>
                  <a:t> for all species (e.g. electrons and ions)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CA" sz="32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charset="0"/>
                            </a:rPr>
                            <m:t>𝑇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CA" sz="3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charset="0"/>
                            </a:rPr>
                            <m:t>𝑇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charset="0"/>
                            </a:rPr>
                            <m:t>𝑒</m:t>
                          </m:r>
                        </m:sub>
                      </m:sSub>
                      <m:r>
                        <a:rPr lang="en-CA" sz="3200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CA" sz="32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CA" sz="3200" b="0" i="1" smtClean="0">
                              <a:latin typeface="Cambria Math" charset="0"/>
                            </a:rPr>
                            <m:t>𝑇</m:t>
                          </m:r>
                        </m:e>
                        <m:sub>
                          <m:r>
                            <a:rPr lang="en-CA" sz="3200" b="0" i="1" smtClean="0">
                              <a:latin typeface="Cambria Math" charset="0"/>
                            </a:rPr>
                            <m:t>𝑝𝑙𝑎𝑠𝑚𝑎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r>
                  <a:rPr lang="en-US" sz="2800" dirty="0"/>
                  <a:t>In practice, many laboratory cold plasmas for materials processing are </a:t>
                </a:r>
                <a:r>
                  <a:rPr lang="en-US" sz="2800" i="1" u="sng" dirty="0"/>
                  <a:t>non-equilibrium plasmas</a:t>
                </a:r>
                <a:r>
                  <a:rPr lang="en-US" sz="2800" dirty="0"/>
                  <a:t>, with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CA" sz="32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charset="0"/>
                            </a:rPr>
                            <m:t>𝑇</m:t>
                          </m:r>
                        </m:e>
                        <m:sub>
                          <m:r>
                            <a:rPr lang="en-CA" sz="3200" i="1">
                              <a:latin typeface="Cambria Math" charset="0"/>
                            </a:rPr>
                            <m:t>𝑒</m:t>
                          </m:r>
                        </m:sub>
                      </m:sSub>
                      <m:r>
                        <a:rPr lang="en-CA" sz="3200" b="0" i="1" smtClean="0">
                          <a:latin typeface="Cambria Math" charset="0"/>
                        </a:rPr>
                        <m:t>&gt;&gt;</m:t>
                      </m:r>
                      <m:sSub>
                        <m:sSubPr>
                          <m:ctrlPr>
                            <a:rPr lang="en-CA" sz="32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CA" sz="3200" i="1">
                              <a:latin typeface="Cambria Math" charset="0"/>
                            </a:rPr>
                            <m:t>𝑇</m:t>
                          </m:r>
                        </m:e>
                        <m:sub>
                          <m:r>
                            <a:rPr lang="en-CA" sz="3200" i="1">
                              <a:latin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  <a:p>
                <a:pPr marL="0" indent="0">
                  <a:buNone/>
                </a:pP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49" t="-2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9403B6-B643-5F4C-AAFA-8E197094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8A0AB-238D-C25B-DF20-83F89180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530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E0803-A630-3CE2-59FB-CCFF16759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EC6F-4588-9AD1-D0B2-6AE8D0830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 Plasmas- Connection to Catalysis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1956A6-A416-4982-149F-CE8D44525C7D}"/>
              </a:ext>
            </a:extLst>
          </p:cNvPr>
          <p:cNvSpPr txBox="1"/>
          <p:nvPr/>
        </p:nvSpPr>
        <p:spPr>
          <a:xfrm>
            <a:off x="399853" y="2438400"/>
            <a:ext cx="8669361" cy="31495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T</a:t>
            </a:r>
            <a:r>
              <a:rPr lang="en-US" sz="3200" baseline="-25000" dirty="0" err="1"/>
              <a:t>gas</a:t>
            </a:r>
            <a:r>
              <a:rPr lang="en-US" sz="3200" dirty="0"/>
              <a:t> ~ 350 K</a:t>
            </a:r>
          </a:p>
          <a:p>
            <a:r>
              <a:rPr lang="en-US" sz="3200" dirty="0"/>
              <a:t>T</a:t>
            </a:r>
            <a:r>
              <a:rPr lang="en-US" sz="3200" baseline="-25000" dirty="0"/>
              <a:t>i</a:t>
            </a:r>
            <a:r>
              <a:rPr lang="en-US" sz="3200" dirty="0"/>
              <a:t> ~ 600 K</a:t>
            </a:r>
          </a:p>
          <a:p>
            <a:r>
              <a:rPr lang="en-US" sz="3200" dirty="0" err="1"/>
              <a:t>k</a:t>
            </a:r>
            <a:r>
              <a:rPr lang="en-US" sz="3200" baseline="-25000" dirty="0" err="1"/>
              <a:t>B</a:t>
            </a:r>
            <a:r>
              <a:rPr lang="en-US" sz="3200" dirty="0" err="1"/>
              <a:t>T</a:t>
            </a:r>
            <a:r>
              <a:rPr lang="en-US" sz="3200" baseline="-25000" dirty="0" err="1"/>
              <a:t>e</a:t>
            </a:r>
            <a:r>
              <a:rPr lang="en-US" sz="3200" dirty="0"/>
              <a:t>/e ~ 2-5 eV 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 err="1">
                <a:sym typeface="Wingdings" pitchFamily="2" charset="2"/>
              </a:rPr>
              <a:t>T</a:t>
            </a:r>
            <a:r>
              <a:rPr lang="en-US" sz="3200" baseline="-25000" dirty="0" err="1">
                <a:sym typeface="Wingdings" pitchFamily="2" charset="2"/>
              </a:rPr>
              <a:t>e</a:t>
            </a:r>
            <a:r>
              <a:rPr lang="en-US" sz="3200" dirty="0">
                <a:sym typeface="Wingdings" pitchFamily="2" charset="2"/>
              </a:rPr>
              <a:t> ~</a:t>
            </a:r>
            <a:r>
              <a:rPr lang="en-US" sz="3200" dirty="0"/>
              <a:t> 20000 – 50000 K (!)</a:t>
            </a:r>
            <a:endParaRPr lang="en-US" sz="3200" baseline="-25000" dirty="0"/>
          </a:p>
          <a:p>
            <a:endParaRPr lang="en-US" sz="2800" baseline="-25000" dirty="0"/>
          </a:p>
          <a:p>
            <a:endParaRPr lang="en-US" sz="2800" dirty="0"/>
          </a:p>
          <a:p>
            <a:r>
              <a:rPr lang="en-US" sz="2800" dirty="0"/>
              <a:t>Analogy to catalysis- energetic plasma electrons</a:t>
            </a:r>
          </a:p>
          <a:p>
            <a:r>
              <a:rPr lang="en-US" sz="2800" dirty="0"/>
              <a:t>enable reactions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5996C-9E18-753D-FAF4-E11D5F733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6460C2-029E-981B-5C8D-374CA0E6F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554" y="2066362"/>
            <a:ext cx="3084916" cy="34775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A93C8E0-7FF0-1CE7-A12E-07F31F056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91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6AE2F-AC38-7BC7-9000-FAEF6FC81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29343-407E-6887-591E-C801921B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MPECVD System Schematic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B1F95-16E6-05F7-104A-D1E9AF721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A0953-9FC2-D39D-B64D-800C9251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589C6-2729-5DFB-20C8-BB8750EE8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54" y="2625886"/>
            <a:ext cx="4739667" cy="33715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FEF165-531C-A105-D869-882013966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306" y="2632199"/>
            <a:ext cx="2111479" cy="33876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9C43B-E2E8-645F-524A-38ABBF1F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0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367E9-49CD-FBB3-AA7C-97572D932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218E-341C-8087-2B4B-550530333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Microwave Plasma-Enhanced CVD</a:t>
            </a:r>
            <a:br>
              <a:rPr lang="en-US" dirty="0"/>
            </a:br>
            <a:r>
              <a:rPr lang="en-US" dirty="0"/>
              <a:t>for diamond film growth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5940508-CE9C-9487-7874-65DC91E3B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43013" y="3031331"/>
            <a:ext cx="3416300" cy="256222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B9E939-49D5-229F-8589-DE13B9D1D76C}"/>
              </a:ext>
            </a:extLst>
          </p:cNvPr>
          <p:cNvSpPr txBox="1"/>
          <p:nvPr/>
        </p:nvSpPr>
        <p:spPr>
          <a:xfrm>
            <a:off x="4495800" y="2426493"/>
            <a:ext cx="570540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Microwave Plasma</a:t>
            </a:r>
          </a:p>
          <a:p>
            <a:r>
              <a:rPr lang="en-US" sz="2800" b="1" dirty="0"/>
              <a:t>Chamber</a:t>
            </a:r>
          </a:p>
          <a:p>
            <a:endParaRPr lang="en-US" sz="2800" b="1" dirty="0"/>
          </a:p>
          <a:p>
            <a:r>
              <a:rPr lang="en-US" sz="2800" b="1" dirty="0"/>
              <a:t>Frequency 2.45 GHz</a:t>
            </a:r>
          </a:p>
          <a:p>
            <a:r>
              <a:rPr lang="en-US" sz="2800" b="1" dirty="0"/>
              <a:t>Power: 500 - 800 Watt</a:t>
            </a:r>
          </a:p>
          <a:p>
            <a:r>
              <a:rPr lang="en-US" sz="2800" b="1" dirty="0"/>
              <a:t>Pressure: 23 - 100 Torr</a:t>
            </a:r>
          </a:p>
          <a:p>
            <a:r>
              <a:rPr lang="en-US" sz="2800" b="1" dirty="0"/>
              <a:t>Substrate Temperatures &gt;500 C</a:t>
            </a:r>
          </a:p>
          <a:p>
            <a:endParaRPr lang="en-US" sz="2800" b="1" dirty="0"/>
          </a:p>
          <a:p>
            <a:r>
              <a:rPr lang="en-US" sz="2800" b="1" dirty="0"/>
              <a:t>Feed gas ratio ~ 99% H</a:t>
            </a:r>
            <a:r>
              <a:rPr lang="en-US" sz="2800" b="1" baseline="-25000" dirty="0"/>
              <a:t>2</a:t>
            </a:r>
            <a:r>
              <a:rPr lang="en-US" sz="2800" b="1" dirty="0"/>
              <a:t>/1% CH</a:t>
            </a:r>
            <a:r>
              <a:rPr lang="en-US" sz="2800" b="1" baseline="-25000" dirty="0"/>
              <a:t>4</a:t>
            </a:r>
            <a:endParaRPr lang="en-US" sz="2800" b="1" dirty="0"/>
          </a:p>
          <a:p>
            <a:r>
              <a:rPr lang="en-US" sz="2800" b="1" dirty="0"/>
              <a:t>(excess hydrogen)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E53C8-7B11-1012-5EE9-C33121E85DBD}"/>
              </a:ext>
            </a:extLst>
          </p:cNvPr>
          <p:cNvSpPr txBox="1"/>
          <p:nvPr/>
        </p:nvSpPr>
        <p:spPr>
          <a:xfrm>
            <a:off x="8550764" y="2604293"/>
            <a:ext cx="315983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Film growth rate:</a:t>
            </a:r>
          </a:p>
          <a:p>
            <a:endParaRPr lang="en-US" sz="2800" b="1" dirty="0"/>
          </a:p>
          <a:p>
            <a:r>
              <a:rPr lang="en-US" sz="2800" b="1" dirty="0"/>
              <a:t>~ 0.1 – 1 𝜇m/hour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0D1D14-09EE-1F49-F93A-AB8602F6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0B63702-1214-3983-F7C1-A2A3893C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05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18C6B-95DA-0BA3-457B-9A44D8686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E83E-37E7-EA04-4ECB-624B8A216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6DA1E-B843-5BBB-383F-66202CFA0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753678" cy="3416300"/>
          </a:xfrm>
        </p:spPr>
        <p:txBody>
          <a:bodyPr>
            <a:normAutofit/>
          </a:bodyPr>
          <a:lstStyle/>
          <a:p>
            <a:r>
              <a:rPr lang="en-US" sz="2800" b="1" dirty="0"/>
              <a:t>Hard Coatings</a:t>
            </a:r>
          </a:p>
          <a:p>
            <a:r>
              <a:rPr lang="en-US" sz="2800" b="1" dirty="0"/>
              <a:t>Semiconductor Chip Applications</a:t>
            </a:r>
          </a:p>
          <a:p>
            <a:pPr lvl="1"/>
            <a:r>
              <a:rPr lang="en-US" sz="2800" dirty="0"/>
              <a:t>Thermal conductivity of diamond ~ 2400 W/</a:t>
            </a:r>
            <a:r>
              <a:rPr lang="en-US" sz="2800" dirty="0" err="1"/>
              <a:t>m.K</a:t>
            </a:r>
            <a:r>
              <a:rPr lang="en-US" sz="2800" dirty="0"/>
              <a:t> (!)</a:t>
            </a:r>
          </a:p>
          <a:p>
            <a:pPr lvl="1"/>
            <a:r>
              <a:rPr lang="en-US" sz="2800" dirty="0"/>
              <a:t>~6x copper</a:t>
            </a:r>
          </a:p>
          <a:p>
            <a:r>
              <a:rPr lang="en-US" sz="3000" b="1" dirty="0">
                <a:sym typeface="Wingdings" pitchFamily="2" charset="2"/>
              </a:rPr>
              <a:t>N-doped Diamond Films: Diamond NV- </a:t>
            </a:r>
            <a:r>
              <a:rPr lang="en-US" sz="3000" b="1" dirty="0" err="1">
                <a:sym typeface="Wingdings" pitchFamily="2" charset="2"/>
              </a:rPr>
              <a:t>Centres</a:t>
            </a:r>
            <a:endParaRPr lang="en-US" sz="3000" b="1" dirty="0">
              <a:sym typeface="Wingdings" pitchFamily="2" charset="2"/>
            </a:endParaRPr>
          </a:p>
          <a:p>
            <a:endParaRPr lang="en-US" sz="3000" b="1" dirty="0">
              <a:sym typeface="Wingdings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50B905-F88F-344A-766E-8FAF8972E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7D286-1109-3482-5FA5-A63B5E49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200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84CBC-9CC8-658E-BEC2-2B904A7A7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7932-3ACE-2F3F-6F8F-A6D4D8DA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in-situ N-doped diamond films</a:t>
            </a:r>
            <a:endParaRPr lang="en-US" baseline="30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7FF357-6BA2-1921-3DC1-F268BF068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C5CB95-7329-EA11-284B-044CC52A99B0}"/>
              </a:ext>
            </a:extLst>
          </p:cNvPr>
          <p:cNvSpPr txBox="1"/>
          <p:nvPr/>
        </p:nvSpPr>
        <p:spPr>
          <a:xfrm>
            <a:off x="223633" y="2421520"/>
            <a:ext cx="58723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Grown on p-doped (111) silicon</a:t>
            </a:r>
          </a:p>
          <a:p>
            <a:r>
              <a:rPr lang="en-US" sz="2800" b="1" dirty="0"/>
              <a:t>MPECVD  Conditions:</a:t>
            </a:r>
          </a:p>
          <a:p>
            <a:r>
              <a:rPr lang="en-US" sz="2800" dirty="0"/>
              <a:t>30 Torr</a:t>
            </a:r>
          </a:p>
          <a:p>
            <a:r>
              <a:rPr lang="en-US" sz="2800" dirty="0"/>
              <a:t>800 Watt</a:t>
            </a:r>
          </a:p>
          <a:p>
            <a:r>
              <a:rPr lang="en-US" sz="2800" b="1" dirty="0"/>
              <a:t>Feed gas flow rates:</a:t>
            </a:r>
          </a:p>
          <a:p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 1 </a:t>
            </a:r>
            <a:r>
              <a:rPr lang="en-US" sz="2800" dirty="0" err="1"/>
              <a:t>sccm</a:t>
            </a:r>
            <a:endParaRPr lang="en-US" sz="2800" dirty="0"/>
          </a:p>
          <a:p>
            <a:r>
              <a:rPr lang="en-US" sz="2800" dirty="0"/>
              <a:t>H</a:t>
            </a:r>
            <a:r>
              <a:rPr lang="en-US" sz="2800" baseline="-25000" dirty="0"/>
              <a:t>2</a:t>
            </a:r>
            <a:r>
              <a:rPr lang="en-US" sz="2800" dirty="0"/>
              <a:t> 100 </a:t>
            </a:r>
            <a:r>
              <a:rPr lang="en-US" sz="2800" dirty="0" err="1"/>
              <a:t>sccm</a:t>
            </a:r>
            <a:endParaRPr lang="en-US" sz="2800" dirty="0"/>
          </a:p>
          <a:p>
            <a:r>
              <a:rPr lang="en-US" sz="2800" dirty="0"/>
              <a:t>During doping:</a:t>
            </a:r>
          </a:p>
          <a:p>
            <a:r>
              <a:rPr lang="en-US" sz="2800" dirty="0"/>
              <a:t>N</a:t>
            </a:r>
            <a:r>
              <a:rPr lang="en-US" sz="2800" baseline="-25000" dirty="0"/>
              <a:t>2 </a:t>
            </a:r>
            <a:r>
              <a:rPr lang="en-US" sz="2800" dirty="0"/>
              <a:t>10 </a:t>
            </a:r>
            <a:r>
              <a:rPr lang="en-US" sz="2800" dirty="0" err="1"/>
              <a:t>sccm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C1896-7D6A-4E4B-4496-EE6502D0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52B817-2F90-27CD-1815-46801EE4E5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25"/>
          <a:stretch>
            <a:fillRect/>
          </a:stretch>
        </p:blipFill>
        <p:spPr>
          <a:xfrm>
            <a:off x="6586332" y="1835738"/>
            <a:ext cx="5315604" cy="4366647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55E9625-1613-82A1-9C64-D135ADE97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74340" y="4182038"/>
            <a:ext cx="2095500" cy="2362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2030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92F0D-2057-4C5B-C5D2-B24191ACF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4A1F-6D65-82E1-EE73-94E90BDCA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of in-situ N-doped diamond films</a:t>
            </a:r>
            <a:endParaRPr lang="en-US" baseline="30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EC266-313F-A7C2-CCCD-864A8D8C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CAE07-5570-BF00-107C-61B37057D8DC}"/>
              </a:ext>
            </a:extLst>
          </p:cNvPr>
          <p:cNvSpPr txBox="1"/>
          <p:nvPr/>
        </p:nvSpPr>
        <p:spPr>
          <a:xfrm>
            <a:off x="223633" y="2421520"/>
            <a:ext cx="58723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Grown on p-doped (111) silicon</a:t>
            </a:r>
          </a:p>
          <a:p>
            <a:r>
              <a:rPr lang="en-US" sz="2800" b="1" dirty="0"/>
              <a:t>MPECVD  Conditions:</a:t>
            </a:r>
          </a:p>
          <a:p>
            <a:r>
              <a:rPr lang="en-US" sz="2800" dirty="0"/>
              <a:t>30 Torr</a:t>
            </a:r>
          </a:p>
          <a:p>
            <a:r>
              <a:rPr lang="en-US" sz="2800" dirty="0"/>
              <a:t>800 Watt</a:t>
            </a:r>
          </a:p>
          <a:p>
            <a:r>
              <a:rPr lang="en-US" sz="2800" b="1" dirty="0"/>
              <a:t>Feed gas flow rates:</a:t>
            </a:r>
          </a:p>
          <a:p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 1 </a:t>
            </a:r>
            <a:r>
              <a:rPr lang="en-US" sz="2800" dirty="0" err="1"/>
              <a:t>sccm</a:t>
            </a:r>
            <a:endParaRPr lang="en-US" sz="2800" dirty="0"/>
          </a:p>
          <a:p>
            <a:r>
              <a:rPr lang="en-US" sz="2800" dirty="0"/>
              <a:t>H</a:t>
            </a:r>
            <a:r>
              <a:rPr lang="en-US" sz="2800" baseline="-25000" dirty="0"/>
              <a:t>2</a:t>
            </a:r>
            <a:r>
              <a:rPr lang="en-US" sz="2800" dirty="0"/>
              <a:t> 100 </a:t>
            </a:r>
            <a:r>
              <a:rPr lang="en-US" sz="2800" dirty="0" err="1"/>
              <a:t>sccm</a:t>
            </a:r>
            <a:endParaRPr lang="en-US" sz="2800" dirty="0"/>
          </a:p>
          <a:p>
            <a:r>
              <a:rPr lang="en-US" sz="2800" dirty="0"/>
              <a:t>During doping:</a:t>
            </a:r>
          </a:p>
          <a:p>
            <a:r>
              <a:rPr lang="en-US" sz="2800" dirty="0"/>
              <a:t>N</a:t>
            </a:r>
            <a:r>
              <a:rPr lang="en-US" sz="2800" baseline="-25000" dirty="0"/>
              <a:t>2 </a:t>
            </a:r>
            <a:r>
              <a:rPr lang="en-US" sz="2800" dirty="0"/>
              <a:t>10 </a:t>
            </a:r>
            <a:r>
              <a:rPr lang="en-US" sz="2800" dirty="0" err="1"/>
              <a:t>sccm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D893A-4001-E7E1-7389-30248146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938DAE4-9219-1538-0005-B0F5A41DC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68617" y="1448649"/>
            <a:ext cx="2095500" cy="2362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BF5FA1-9B48-9782-CAE5-8798C3471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635" y="4119034"/>
            <a:ext cx="8284032" cy="24252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6370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8F231-AF38-068F-8294-F1F700B5C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77611-DFCE-CE15-C6C8-1BF53EE6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Signatures of Diamond: Raman line at 1332 cm</a:t>
            </a:r>
            <a:r>
              <a:rPr lang="en-US" baseline="30000" dirty="0"/>
              <a:t>-1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1A44C6-B49A-F5CB-9CC1-752427ABC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421" y="2603500"/>
            <a:ext cx="4823471" cy="34163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125401-4124-8B74-D724-0409A50CD50C}"/>
              </a:ext>
            </a:extLst>
          </p:cNvPr>
          <p:cNvSpPr txBox="1"/>
          <p:nvPr/>
        </p:nvSpPr>
        <p:spPr>
          <a:xfrm>
            <a:off x="4057848" y="6174906"/>
            <a:ext cx="7844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D.S. Knight and W.B. White,  </a:t>
            </a:r>
            <a:r>
              <a:rPr lang="nb-NO" sz="1400" dirty="0"/>
              <a:t>J. Mater. Res., Vol. 4, No. 2, Mar/</a:t>
            </a:r>
            <a:r>
              <a:rPr lang="nb-NO" sz="1400" dirty="0" err="1"/>
              <a:t>Apr</a:t>
            </a:r>
            <a:r>
              <a:rPr lang="nb-NO" sz="1400" dirty="0"/>
              <a:t> 1989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4C0675-A648-A8BC-DED3-3776F4D6E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E3550C-1E07-C174-51A8-80553C1E3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92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7CDB6-F204-35BD-DB2D-F5E7705BB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F0E3-B654-5B40-56B3-63A0D4AD5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Signatures of Diamond: Raman line at 1332 cm</a:t>
            </a:r>
            <a:r>
              <a:rPr lang="en-US" baseline="30000" dirty="0"/>
              <a:t>-1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D3E76-0C94-E33A-C752-BFF470CF7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E0ECF5F-D44D-3FBC-CD84-B0BBD76A4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064" y="1966008"/>
            <a:ext cx="6117144" cy="3416300"/>
          </a:xfrm>
        </p:spPr>
      </p:pic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B7E95A05-567D-5C74-48B8-476914874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5660" y="2758606"/>
            <a:ext cx="6415730" cy="34163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2CA202-A70B-D32A-70C6-C1620F5CFE58}"/>
              </a:ext>
            </a:extLst>
          </p:cNvPr>
          <p:cNvSpPr txBox="1"/>
          <p:nvPr/>
        </p:nvSpPr>
        <p:spPr>
          <a:xfrm>
            <a:off x="2177524" y="6090950"/>
            <a:ext cx="845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IEEE TRANSACTIONS ON PLASMA SCIENCE, VOL. 53, NO. 10, OCTOBER 2025</a:t>
            </a:r>
            <a:endParaRPr lang="en-CA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F643A7C-80D0-ED62-0585-6B550FA7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1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DCC03-AD06-515C-C45C-2B9E0CF4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16475-6204-B19D-6695-21429BD6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Signatures of Diamond: Raman line at 1332 cm</a:t>
            </a:r>
            <a:r>
              <a:rPr lang="en-US" baseline="30000" dirty="0"/>
              <a:t>-1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D8441E-2D5B-E7E0-A673-ACF56200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1412C86-E5D6-9E00-FED5-2F211A8280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62379" y="1939965"/>
            <a:ext cx="7868511" cy="4416230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6088AB-A1E9-C2F8-173B-1A39C730010A}"/>
              </a:ext>
            </a:extLst>
          </p:cNvPr>
          <p:cNvSpPr txBox="1"/>
          <p:nvPr/>
        </p:nvSpPr>
        <p:spPr>
          <a:xfrm>
            <a:off x="3261060" y="6327307"/>
            <a:ext cx="845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IEEE TRANSACTIONS ON PLASMA SCIENCE, VOL. 53, NO. 10, OCTOBER 2025</a:t>
            </a:r>
            <a:endParaRPr lang="en-CA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35A439A-9934-B82F-6430-32DAB201F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78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B8D31-3157-2E02-6202-BFC621A11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CD2D6-70CD-BED7-F6B8-80375DA9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XRD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944D92-24C6-5148-225A-85B0BA292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F05E2C1-F04F-35B7-4E92-922EE897C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5197" y="2885905"/>
            <a:ext cx="5901581" cy="341630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508580-A130-5809-D084-8385D21D3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10" y="2635899"/>
            <a:ext cx="4586589" cy="26442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0C6D51-CB4F-59D8-0D52-A5EB05EE5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353" y="802690"/>
            <a:ext cx="6311900" cy="1943100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D1802DB-930C-17AB-27B9-56FA5743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964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3736-0043-399D-A386-A15FE344C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88E7-CD8E-C20C-C268-E735CDB9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Photoluminescence Results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97B7D-60DD-4606-5BBB-A3A925DA8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CA48A-F6D2-0593-8266-4ECC9754E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105" y="2052670"/>
            <a:ext cx="8472941" cy="44005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806A7-E57A-ECCE-FA69-78D6CD29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9DA648-A908-8CFF-3DBD-4A2389494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909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759E0-D003-DB24-EBF5-1C719C3D8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4134-1EEE-2E30-95D7-72BF9A6E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30000" dirty="0"/>
              <a:t>NV- Photoluminescence (PL)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20A86B-24A6-5B15-5135-EBD6EFBF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9B54C14-E8DD-6CD3-BB2B-7BFBBE2E9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3018" y="2218488"/>
            <a:ext cx="6845963" cy="4008625"/>
          </a:xfr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29D57C6-9E03-EB60-A90D-8C7FA009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085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EF9F9-1335-9731-959D-AD075318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DC54E-1393-F4E7-9804-776EDE0F0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 Intensity and Film 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F25D04-2DC2-E343-4C59-B1DB831FF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44B4DB-0D66-BDFF-301B-BC18D495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3F46C4-1DEE-B119-3C0E-926D39D92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0C9E1E-34C7-F179-6F5E-F70010442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95" y="2444715"/>
            <a:ext cx="4663888" cy="3439617"/>
          </a:xfrm>
          <a:prstGeom prst="roundRect">
            <a:avLst>
              <a:gd name="adj" fmla="val 0"/>
            </a:avLst>
          </a:prstGeom>
          <a:effectLst/>
        </p:spPr>
      </p:pic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A241EFB5-EB20-42D7-06E5-DDA7E858B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299" y="1507998"/>
            <a:ext cx="4000501" cy="4748372"/>
          </a:xfrm>
          <a:prstGeom prst="roundRect">
            <a:avLst>
              <a:gd name="adj" fmla="val 0"/>
            </a:avLst>
          </a:prstGeom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34CCD4-1C5A-57DB-2EB9-5DCE873103DD}"/>
              </a:ext>
            </a:extLst>
          </p:cNvPr>
          <p:cNvSpPr txBox="1"/>
          <p:nvPr/>
        </p:nvSpPr>
        <p:spPr>
          <a:xfrm>
            <a:off x="2872774" y="6256370"/>
            <a:ext cx="784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Less tightly packed films</a:t>
            </a:r>
            <a:r>
              <a:rPr lang="en-CA" dirty="0">
                <a:sym typeface="Wingdings" pitchFamily="2" charset="2"/>
              </a:rPr>
              <a:t> higher PL intensity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8945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97723-4670-2A61-EA0C-C032078F6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8792C-D29A-DF7C-515E-8CBB09EA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Ions in Processing Plasmas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3CD73D-830B-7E9E-77EE-B23C4676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893F684-3096-3E9C-FA99-08C58DC6C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1FE630-6B3B-C365-C0B5-AE143C120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Negative ions can form in materials processing plasmas:</a:t>
            </a:r>
          </a:p>
          <a:p>
            <a:r>
              <a:rPr lang="en-CA" dirty="0"/>
              <a:t>Kono et al. measured negative ions in SF</a:t>
            </a:r>
            <a:r>
              <a:rPr lang="en-CA" baseline="-25000" dirty="0"/>
              <a:t>6</a:t>
            </a:r>
            <a:r>
              <a:rPr lang="en-CA" dirty="0"/>
              <a:t>, NF</a:t>
            </a:r>
            <a:r>
              <a:rPr lang="en-CA" baseline="-25000" dirty="0"/>
              <a:t>3</a:t>
            </a:r>
            <a:r>
              <a:rPr lang="en-CA" dirty="0"/>
              <a:t>, CF</a:t>
            </a:r>
            <a:r>
              <a:rPr lang="en-CA" baseline="-25000" dirty="0"/>
              <a:t>4</a:t>
            </a:r>
            <a:r>
              <a:rPr lang="en-CA" dirty="0"/>
              <a:t>, and C</a:t>
            </a:r>
            <a:r>
              <a:rPr lang="en-CA" baseline="-25000" dirty="0"/>
              <a:t>4</a:t>
            </a:r>
            <a:r>
              <a:rPr lang="en-CA" dirty="0"/>
              <a:t>F</a:t>
            </a:r>
            <a:r>
              <a:rPr lang="en-CA" baseline="-25000" dirty="0"/>
              <a:t>8</a:t>
            </a:r>
            <a:r>
              <a:rPr lang="en-CA" dirty="0"/>
              <a:t> gases diluted with </a:t>
            </a:r>
            <a:r>
              <a:rPr lang="en-CA" dirty="0" err="1"/>
              <a:t>Ar</a:t>
            </a:r>
            <a:endParaRPr lang="en-CA" dirty="0"/>
          </a:p>
          <a:p>
            <a:r>
              <a:rPr lang="en-CA" dirty="0"/>
              <a:t>Used a laser </a:t>
            </a:r>
            <a:r>
              <a:rPr lang="en-CA" dirty="0" err="1"/>
              <a:t>photodetachment</a:t>
            </a:r>
            <a:r>
              <a:rPr lang="en-CA" dirty="0"/>
              <a:t> method combined with millimeter-wave resonance</a:t>
            </a:r>
          </a:p>
          <a:p>
            <a:r>
              <a:rPr lang="en-CA" dirty="0"/>
              <a:t>At a molecular-gas mixing ratio as low as 5–10% and n</a:t>
            </a:r>
            <a:r>
              <a:rPr lang="en-CA" baseline="-25000" dirty="0"/>
              <a:t>e</a:t>
            </a:r>
            <a:r>
              <a:rPr lang="en-CA" dirty="0"/>
              <a:t>~10</a:t>
            </a:r>
            <a:r>
              <a:rPr lang="en-CA" baseline="30000" dirty="0"/>
              <a:t>11 </a:t>
            </a:r>
            <a:r>
              <a:rPr lang="en-CA" dirty="0"/>
              <a:t>the negative ion density was comparable to or higher than the electron density. </a:t>
            </a:r>
          </a:p>
          <a:p>
            <a:r>
              <a:rPr lang="en-US" dirty="0"/>
              <a:t>Kono et al., Thin Solid Films </a:t>
            </a:r>
            <a:r>
              <a:rPr lang="en-US" b="1" dirty="0"/>
              <a:t>407</a:t>
            </a:r>
            <a:r>
              <a:rPr lang="en-US" dirty="0"/>
              <a:t> (2002) 198–203.</a:t>
            </a:r>
          </a:p>
        </p:txBody>
      </p:sp>
    </p:spTree>
    <p:extLst>
      <p:ext uri="{BB962C8B-B14F-4D97-AF65-F5344CB8AC3E}">
        <p14:creationId xmlns:p14="http://schemas.microsoft.com/office/powerpoint/2010/main" val="3398536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D4ADB3-E576-715E-58E7-BDF6B18F0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BB2FF0-1C08-738D-778E-86C133512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EBEBEB"/>
                </a:solidFill>
              </a:rPr>
              <a:t>Negative Ions in Processing Plasmas: Methane Feedstock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82BDA-DFEA-40F1-DEF3-A329508DF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226" y="645106"/>
            <a:ext cx="3672379" cy="558536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C4B6974-6A24-3EC6-CA22-A9CC08020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61D89B-E36B-4E18-E8C0-82D73BB0D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endParaRPr lang="en-CA" dirty="0">
              <a:solidFill>
                <a:srgbClr val="FFFFFF"/>
              </a:solidFill>
            </a:endParaRPr>
          </a:p>
          <a:p>
            <a:r>
              <a:rPr lang="en-CA" dirty="0">
                <a:solidFill>
                  <a:srgbClr val="FFFFFF"/>
                </a:solidFill>
              </a:rPr>
              <a:t>Hoshino et al.</a:t>
            </a:r>
            <a:r>
              <a:rPr lang="en-CA" dirty="0">
                <a:solidFill>
                  <a:srgbClr val="FFFFFF"/>
                </a:solidFill>
                <a:sym typeface="Wingdings" pitchFamily="2" charset="2"/>
              </a:rPr>
              <a:t> </a:t>
            </a:r>
            <a:r>
              <a:rPr lang="en-CA" dirty="0">
                <a:solidFill>
                  <a:srgbClr val="FFFFFF"/>
                </a:solidFill>
              </a:rPr>
              <a:t>Negative ion formation in CH</a:t>
            </a:r>
            <a:r>
              <a:rPr lang="en-CA" baseline="-25000" dirty="0">
                <a:solidFill>
                  <a:srgbClr val="FFFFFF"/>
                </a:solidFill>
              </a:rPr>
              <a:t>4</a:t>
            </a:r>
            <a:r>
              <a:rPr lang="en-CA" dirty="0">
                <a:solidFill>
                  <a:srgbClr val="FFFFFF"/>
                </a:solidFill>
              </a:rPr>
              <a:t> for electron energies from 6-11 eV</a:t>
            </a:r>
          </a:p>
          <a:p>
            <a:r>
              <a:rPr lang="en-CA" dirty="0">
                <a:solidFill>
                  <a:srgbClr val="FFFFFF"/>
                </a:solidFill>
              </a:rPr>
              <a:t>Resonant dissociative electron attachment ~ 10.3 eV</a:t>
            </a:r>
          </a:p>
          <a:p>
            <a:r>
              <a:rPr lang="en-CA" dirty="0">
                <a:solidFill>
                  <a:srgbClr val="FFFFFF"/>
                </a:solidFill>
              </a:rPr>
              <a:t>M. Hoshino et al. / International Journal of Mass Spectrometry 306 (2011) 51– 56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83BE1-8E5B-C0E6-F118-D29B1CDB1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NIBS 2026- Nelson, BC 21 Sept. 2026</a:t>
            </a:r>
          </a:p>
        </p:txBody>
      </p:sp>
    </p:spTree>
    <p:extLst>
      <p:ext uri="{BB962C8B-B14F-4D97-AF65-F5344CB8AC3E}">
        <p14:creationId xmlns:p14="http://schemas.microsoft.com/office/powerpoint/2010/main" val="4008808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0088-A0EC-7683-8633-43847B101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9990D-F193-0BCC-BC1F-EF249D88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Langmuir Probes for Negative Ion Measurements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262E9A-0924-8C25-6BCB-4FEECBD1C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182F30E-2D61-7946-229F-B2EF24D71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7EE9983-15A6-E087-DA1D-B9B7DFD9DB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CA" b="1" dirty="0"/>
                  <a:t>Expecting that negative ions may be present in our hydrogen-methane diamond deposition plasmas, how to measure their density ?</a:t>
                </a:r>
              </a:p>
              <a:p>
                <a:r>
                  <a:rPr lang="en-CA" b="1" dirty="0"/>
                  <a:t>Langmuir probe analysis ?</a:t>
                </a:r>
              </a:p>
              <a:p>
                <a:r>
                  <a:rPr lang="en-CA" b="1" dirty="0"/>
                  <a:t>Ordinary Langmuir probe analysis: measures n</a:t>
                </a:r>
                <a:r>
                  <a:rPr lang="en-CA" b="1" baseline="-25000" dirty="0"/>
                  <a:t>+</a:t>
                </a:r>
                <a:r>
                  <a:rPr lang="en-CA" b="1" dirty="0"/>
                  <a:t>, n</a:t>
                </a:r>
                <a:r>
                  <a:rPr lang="en-CA" b="1" baseline="-25000" dirty="0"/>
                  <a:t>e</a:t>
                </a:r>
                <a:r>
                  <a:rPr lang="en-CA" b="1" dirty="0"/>
                  <a:t>, and </a:t>
                </a:r>
                <a:r>
                  <a:rPr lang="en-CA" b="1" dirty="0" err="1"/>
                  <a:t>T</a:t>
                </a:r>
                <a:r>
                  <a:rPr lang="en-CA" b="1" baseline="-25000" dirty="0" err="1"/>
                  <a:t>e</a:t>
                </a:r>
                <a:endParaRPr lang="en-CA" b="1" baseline="-25000" dirty="0"/>
              </a:p>
              <a:p>
                <a:r>
                  <a:rPr lang="en-CA" b="1" dirty="0"/>
                  <a:t>Negative ion Langmuir probe analysis attempts to measure an additional parameter n</a:t>
                </a:r>
                <a:r>
                  <a:rPr lang="en-CA" b="1" baseline="-25000" dirty="0"/>
                  <a:t>-</a:t>
                </a:r>
                <a:r>
                  <a:rPr lang="en-CA" b="1" dirty="0"/>
                  <a:t>: the negative ion density [1],[2]</a:t>
                </a:r>
              </a:p>
              <a:p>
                <a:r>
                  <a:rPr lang="en-CA" b="1" dirty="0"/>
                  <a:t>Goal: measure the electronegativity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CA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CA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CA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A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CA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CA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den>
                    </m:f>
                  </m:oMath>
                </a14:m>
                <a:endParaRPr lang="en-CA" dirty="0"/>
              </a:p>
              <a:p>
                <a:r>
                  <a:rPr lang="en-CA" b="1" dirty="0"/>
                  <a:t>[1] C. Poggi, et. al. “Measure of negative ion density in a large negative ion source using Langmuir probes”. 8th Symposium on Negative Ion Beams and Sources, JINST, 2022. </a:t>
                </a:r>
                <a:endParaRPr lang="en-CA" dirty="0"/>
              </a:p>
              <a:p>
                <a:r>
                  <a:rPr lang="en-CA" b="1" dirty="0"/>
                  <a:t>[2] J. Bredin, P. Chabert and A. </a:t>
                </a:r>
                <a:r>
                  <a:rPr lang="en-CA" b="1" dirty="0" err="1"/>
                  <a:t>Aanesland</a:t>
                </a:r>
                <a:r>
                  <a:rPr lang="en-CA" b="1" dirty="0"/>
                  <a:t>, “Langmuir probe analysis in electronegative plasmas”, Phys. of Plasmas 21l (2014) 123502.</a:t>
                </a:r>
              </a:p>
              <a:p>
                <a:endParaRPr lang="en-CA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7EE9983-15A6-E087-DA1D-B9B7DFD9DB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589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490AF-014A-7377-C60B-54656442B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1A7F-F5D2-0048-3612-3828E1AD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Langmuir Probe Equations [1], [2]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99FB40-9F01-26BD-A86E-C27ECB1F8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C8A431-6693-B3CE-9A58-07563451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FE4AFC-5574-7F4B-EC88-934680721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980" y="5149850"/>
            <a:ext cx="8825659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[1] C. Poggi, et. al. “Measure of negative ion density in a large negative ion source using Langmuir probes”. 8th Symposium on Negative Ion Beams and Sources, JINST, 2022. </a:t>
            </a:r>
          </a:p>
          <a:p>
            <a:pPr marL="0" indent="0">
              <a:buNone/>
            </a:pPr>
            <a:r>
              <a:rPr lang="en-CA" b="1" dirty="0"/>
              <a:t>[2] J. Bredin, P. Chabert and A. </a:t>
            </a:r>
            <a:r>
              <a:rPr lang="en-CA" b="1" dirty="0" err="1"/>
              <a:t>Aanesland</a:t>
            </a:r>
            <a:r>
              <a:rPr lang="en-CA" b="1" dirty="0"/>
              <a:t>, “Langmuir probe analysis in electronegative plasmas”, Phys. of Plasmas 21l (2014) 123502.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54079E-F8A5-87CE-AF02-D2B78EF80384}"/>
                  </a:ext>
                </a:extLst>
              </p:cNvPr>
              <p:cNvSpPr txBox="1"/>
              <p:nvPr/>
            </p:nvSpPr>
            <p:spPr>
              <a:xfrm>
                <a:off x="8647378" y="2038784"/>
                <a:ext cx="3083671" cy="3156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CA" sz="2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sSub>
                              <m:sSubPr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num>
                          <m:den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en-US" sz="2800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CA" sz="2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b>
                            </m:sSub>
                          </m:den>
                        </m:f>
                      </m:e>
                    </m:rad>
                    <m:rad>
                      <m:radPr>
                        <m:degHide m:val="on"/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CA" sz="2800" i="1">
                                <a:latin typeface="Cambria Math" panose="02040503050406030204" pitchFamily="18" charset="0"/>
                              </a:rPr>
                              <m:t>𝛾𝛼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dirty="0"/>
                  <a:t>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r>
                      <a:rPr lang="en-CA" sz="28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CA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CA" sz="28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CA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CA" sz="28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54079E-F8A5-87CE-AF02-D2B78EF80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378" y="2038784"/>
                <a:ext cx="3083671" cy="3156442"/>
              </a:xfrm>
              <a:prstGeom prst="rect">
                <a:avLst/>
              </a:prstGeom>
              <a:blipFill>
                <a:blip r:embed="rId2"/>
                <a:stretch>
                  <a:fillRect l="-4115" t="-2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53D4DF-C2C6-A63C-FEBE-593C25A5B333}"/>
                  </a:ext>
                </a:extLst>
              </p:cNvPr>
              <p:cNvSpPr txBox="1"/>
              <p:nvPr/>
            </p:nvSpPr>
            <p:spPr>
              <a:xfrm>
                <a:off x="1479020" y="2753873"/>
                <a:ext cx="6341470" cy="2395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CA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CA" sz="3200" i="1">
                        <a:latin typeface="Cambria Math" panose="02040503050406030204" pitchFamily="18" charset="0"/>
                      </a:rPr>
                      <m:t>𝑒𝐴</m:t>
                    </m:r>
                    <m:f>
                      <m:f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num>
                      <m:den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func>
                      <m:funcPr>
                        <m:ctrlPr>
                          <a:rPr lang="en-CA" sz="320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sz="32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sz="32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d>
                                  <m:d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sz="32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d>
                      <m:d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CA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3200" i="1">
                        <a:latin typeface="Cambria Math" panose="02040503050406030204" pitchFamily="18" charset="0"/>
                      </a:rPr>
                      <m:t>𝑒</m:t>
                    </m:r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sSubSup>
                      <m:sSubSup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sz="32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d>
                      <m:d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CA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3200" i="1">
                        <a:latin typeface="Cambria Math" panose="02040503050406030204" pitchFamily="18" charset="0"/>
                      </a:rPr>
                      <m:t>𝑒𝐴</m:t>
                    </m:r>
                    <m:f>
                      <m:f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num>
                      <m:den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  <m:sSubSup>
                      <m:sSubSup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func>
                      <m:funcPr>
                        <m:ctrlPr>
                          <a:rPr lang="en-CA" sz="320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sz="32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sz="32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d>
                                  <m:d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53D4DF-C2C6-A63C-FEBE-593C25A5B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020" y="2753873"/>
                <a:ext cx="6341470" cy="2395977"/>
              </a:xfrm>
              <a:prstGeom prst="rect">
                <a:avLst/>
              </a:prstGeom>
              <a:blipFill>
                <a:blip r:embed="rId3"/>
                <a:stretch>
                  <a:fillRect l="-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D4E759-94B4-47DB-23A9-0A9B0EBA42A1}"/>
                  </a:ext>
                </a:extLst>
              </p:cNvPr>
              <p:cNvSpPr txBox="1"/>
              <p:nvPr/>
            </p:nvSpPr>
            <p:spPr>
              <a:xfrm>
                <a:off x="460951" y="2038784"/>
                <a:ext cx="3368776" cy="755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CA" sz="4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CA" sz="4000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CA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4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CA" sz="4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CA" sz="40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D4E759-94B4-47DB-23A9-0A9B0EBA4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51" y="2038784"/>
                <a:ext cx="3368776" cy="755463"/>
              </a:xfrm>
              <a:prstGeom prst="rect">
                <a:avLst/>
              </a:prstGeom>
              <a:blipFill>
                <a:blip r:embed="rId4"/>
                <a:stretch>
                  <a:fillRect l="-6391" t="-16667" b="-2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6578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8B97-7590-9888-0A66-CE5EE6FCF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F454C-EEA8-C4E4-A4AB-213A71656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Langmuir Probe Equations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0174-F1EF-FA33-35A9-4DDDA7BF7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65B77DE-2B7B-08C2-5F2D-53BB54475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E673A0-B25E-5B93-020D-6652DA8DFCA2}"/>
                  </a:ext>
                </a:extLst>
              </p:cNvPr>
              <p:cNvSpPr txBox="1"/>
              <p:nvPr/>
            </p:nvSpPr>
            <p:spPr>
              <a:xfrm>
                <a:off x="79036" y="2404355"/>
                <a:ext cx="12112964" cy="2745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CA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CA" sz="3200" i="1">
                        <a:latin typeface="Cambria Math" panose="02040503050406030204" pitchFamily="18" charset="0"/>
                      </a:rPr>
                      <m:t>𝑒𝐴</m:t>
                    </m:r>
                    <m:f>
                      <m:f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num>
                      <m:den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CA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sz="32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d>
                                  <m:d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CA" sz="32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den>
                            </m:f>
                          </m:e>
                        </m:rad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CA" sz="320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CA" sz="320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CA" sz="3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d>
                                      <m:dPr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CA" sz="3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CA" sz="3200" i="1">
                                                <a:latin typeface="Cambria Math" panose="02040503050406030204" pitchFamily="18" charset="0"/>
                                              </a:rPr>
                                              <m:t>𝑉</m:t>
                                            </m:r>
                                          </m:e>
                                          <m:sub>
                                            <m:r>
                                              <a:rPr lang="en-CA" sz="32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  <m:d>
                          <m:dPr>
                            <m:begChr m:val="["/>
                            <m:endChr m:val="]"/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CA" sz="32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unc>
                              <m:funcPr>
                                <m:ctrlPr>
                                  <a:rPr lang="en-CA" sz="320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CA" sz="3200">
                                    <a:latin typeface="Cambria Math" panose="02040503050406030204" pitchFamily="18" charset="0"/>
                                  </a:rPr>
                                  <m:t>erf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>
                                          <m:fPr>
                                            <m:ctrlPr>
                                              <a:rPr lang="en-CA" sz="32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CA" sz="3200" i="1"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CA" sz="3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CA" sz="3200" i="1">
                                                    <a:latin typeface="Cambria Math" panose="02040503050406030204" pitchFamily="18" charset="0"/>
                                                  </a:rPr>
                                                  <m:t>𝑉</m:t>
                                                </m:r>
                                                <m:r>
                                                  <a:rPr lang="en-CA" sz="3200" i="1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sSub>
                                                  <m:sSubPr>
                                                    <m:ctrlPr>
                                                      <a:rPr lang="en-CA" sz="32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CA" sz="32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𝑉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CA" sz="32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𝑝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CA" sz="32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CA" sz="3200" i="1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CA" sz="3200" i="1">
                                                    <a:latin typeface="Cambria Math" panose="02040503050406030204" pitchFamily="18" charset="0"/>
                                                  </a:rPr>
                                                  <m:t>𝑒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rad>
                                  </m:e>
                                </m:d>
                              </m:e>
                            </m:func>
                          </m:e>
                        </m:d>
                      </m:e>
                    </m:d>
                  </m:oMath>
                </a14:m>
                <a:r>
                  <a:rPr lang="en-US" sz="32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d>
                      <m:d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CA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3200" i="1">
                        <a:latin typeface="Cambria Math" panose="02040503050406030204" pitchFamily="18" charset="0"/>
                      </a:rPr>
                      <m:t>𝑒</m:t>
                    </m:r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sSubSup>
                      <m:sSubSup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func>
                      <m:funcPr>
                        <m:ctrlPr>
                          <a:rPr lang="en-CA" sz="320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sz="320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CA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CA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CA" sz="32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d>
                                  <m:d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CA" sz="32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CA" sz="32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sz="32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d>
                      <m:d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CA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3200" i="1">
                        <a:latin typeface="Cambria Math" panose="02040503050406030204" pitchFamily="18" charset="0"/>
                      </a:rPr>
                      <m:t>𝑒𝐴</m:t>
                    </m:r>
                    <m:sSub>
                      <m:sSub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sSubSup>
                      <m:sSubSup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bSup>
                    <m:f>
                      <m:fPr>
                        <m:ctrlPr>
                          <a:rPr lang="en-CA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CA" sz="3200" i="1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E673A0-B25E-5B93-020D-6652DA8DF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36" y="2404355"/>
                <a:ext cx="12112964" cy="2745495"/>
              </a:xfrm>
              <a:prstGeom prst="rect">
                <a:avLst/>
              </a:prstGeom>
              <a:blipFill>
                <a:blip r:embed="rId2"/>
                <a:stretch>
                  <a:fillRect l="-419" b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FB2308-C2D3-E625-C1D4-032E4CE51B63}"/>
                  </a:ext>
                </a:extLst>
              </p:cNvPr>
              <p:cNvSpPr txBox="1"/>
              <p:nvPr/>
            </p:nvSpPr>
            <p:spPr>
              <a:xfrm>
                <a:off x="561110" y="2026623"/>
                <a:ext cx="2854318" cy="755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CA" sz="4000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CA" sz="4000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CA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4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CA" sz="4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CA" sz="40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FB2308-C2D3-E625-C1D4-032E4CE51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110" y="2026623"/>
                <a:ext cx="2854318" cy="755463"/>
              </a:xfrm>
              <a:prstGeom prst="rect">
                <a:avLst/>
              </a:prstGeom>
              <a:blipFill>
                <a:blip r:embed="rId3"/>
                <a:stretch>
                  <a:fillRect l="-7556" t="-16667" b="-2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39B9302-F533-83FB-6EE9-2541AEE5FE48}"/>
              </a:ext>
            </a:extLst>
          </p:cNvPr>
          <p:cNvSpPr txBox="1">
            <a:spLocks/>
          </p:cNvSpPr>
          <p:nvPr/>
        </p:nvSpPr>
        <p:spPr>
          <a:xfrm>
            <a:off x="1945980" y="5149850"/>
            <a:ext cx="8825659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CA" b="1" dirty="0"/>
              <a:t>[1] C. Poggi, et. al. “Measure of negative ion density in a large negative ion source using Langmuir probes”. 8th Symposium on Negative Ion Beams and Sources, JINST, 2022. </a:t>
            </a:r>
          </a:p>
          <a:p>
            <a:pPr marL="0" indent="0">
              <a:buFont typeface="Wingdings 3" charset="2"/>
              <a:buNone/>
            </a:pPr>
            <a:r>
              <a:rPr lang="en-CA" b="1" dirty="0"/>
              <a:t>[2] J. Bredin, P. Chabert and A. </a:t>
            </a:r>
            <a:r>
              <a:rPr lang="en-CA" b="1" dirty="0" err="1"/>
              <a:t>Aanesland</a:t>
            </a:r>
            <a:r>
              <a:rPr lang="en-CA" b="1" dirty="0"/>
              <a:t>, “Langmuir probe analysis in electronegative plasmas”, Phys. of Plasmas 21l (2014) 123502.</a:t>
            </a:r>
          </a:p>
        </p:txBody>
      </p:sp>
    </p:spTree>
    <p:extLst>
      <p:ext uri="{BB962C8B-B14F-4D97-AF65-F5344CB8AC3E}">
        <p14:creationId xmlns:p14="http://schemas.microsoft.com/office/powerpoint/2010/main" val="703668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208CA-F3BF-11F7-1F33-E9C165E34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0A07-3757-8891-E5CC-699DE6FA1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081246" cy="706964"/>
          </a:xfrm>
        </p:spPr>
        <p:txBody>
          <a:bodyPr/>
          <a:lstStyle/>
          <a:p>
            <a:r>
              <a:rPr lang="en-US" dirty="0"/>
              <a:t>Langmuir Probe Theoretical Curves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latin typeface="Symbol" pitchFamily="2" charset="2"/>
              </a:rPr>
              <a:t>a=0 </a:t>
            </a:r>
            <a:r>
              <a:rPr lang="en-US" dirty="0"/>
              <a:t>and</a:t>
            </a:r>
            <a:r>
              <a:rPr lang="en-US" dirty="0">
                <a:latin typeface="Symbol" pitchFamily="2" charset="2"/>
              </a:rPr>
              <a:t> a=3)</a:t>
            </a:r>
            <a:r>
              <a:rPr lang="en-US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41DA6E-BCD6-0714-1F5E-5C012CDA2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48FE25A-8167-2690-8599-EB4CE6842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A79812-7C8E-F37A-62A2-E147E811A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pic>
        <p:nvPicPr>
          <p:cNvPr id="4" name="Picture Placeholder 97">
            <a:extLst>
              <a:ext uri="{FF2B5EF4-FFF2-40B4-BE49-F238E27FC236}">
                <a16:creationId xmlns:a16="http://schemas.microsoft.com/office/drawing/2014/main" id="{7A5EFC6A-7CA0-C645-66B8-C61F523C0883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2100208"/>
            <a:ext cx="5237583" cy="4287150"/>
          </a:xfrm>
          <a:prstGeom prst="rect">
            <a:avLst/>
          </a:prstGeom>
        </p:spPr>
      </p:pic>
      <p:pic>
        <p:nvPicPr>
          <p:cNvPr id="6" name="Picture Placeholder 99">
            <a:extLst>
              <a:ext uri="{FF2B5EF4-FFF2-40B4-BE49-F238E27FC236}">
                <a16:creationId xmlns:a16="http://schemas.microsoft.com/office/drawing/2014/main" id="{DDD8828F-FB4B-D6E5-0B82-1AD2B463A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95577" y="2052670"/>
            <a:ext cx="5953967" cy="4334688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tx1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073119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6EEB8-5331-6555-76D9-8B0029CB6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FC099-47C0-D016-08B6-4590A0A08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Representative Data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FCA8FA-E4AC-AD8D-EDBD-B9BF8C08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NIBS 2026- Nelson, BC 21 Sept. 2026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70D4859-2BAF-973A-44F8-3AB463FE8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E9CD041-DEE3-BE69-5834-B9427E082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r>
              <a:rPr lang="en-CA" dirty="0"/>
              <a:t>800 W microwave discharge</a:t>
            </a:r>
          </a:p>
          <a:p>
            <a:r>
              <a:rPr lang="en-CA" dirty="0"/>
              <a:t>Pure hydrogen (100 </a:t>
            </a:r>
            <a:r>
              <a:rPr lang="en-CA" dirty="0" err="1"/>
              <a:t>sccm</a:t>
            </a:r>
            <a:r>
              <a:rPr lang="en-CA" dirty="0"/>
              <a:t>)</a:t>
            </a:r>
          </a:p>
          <a:p>
            <a:r>
              <a:rPr lang="en-CA" dirty="0"/>
              <a:t>P=30 Torr</a:t>
            </a:r>
          </a:p>
          <a:p>
            <a:r>
              <a:rPr lang="en-CA" dirty="0"/>
              <a:t>Cylindrical Langmuir Probe</a:t>
            </a:r>
          </a:p>
          <a:p>
            <a:r>
              <a:rPr lang="en-CA" dirty="0" err="1"/>
              <a:t>A</a:t>
            </a:r>
            <a:r>
              <a:rPr lang="en-CA" baseline="-25000" dirty="0" err="1"/>
              <a:t>probe</a:t>
            </a:r>
            <a:r>
              <a:rPr lang="en-CA" dirty="0"/>
              <a:t>= 25.3×10</a:t>
            </a:r>
            <a:r>
              <a:rPr lang="en-CA" baseline="30000" dirty="0"/>
              <a:t>−6 </a:t>
            </a:r>
            <a:r>
              <a:rPr lang="en-CA" dirty="0"/>
              <a:t>m</a:t>
            </a:r>
            <a:r>
              <a:rPr lang="en-CA" baseline="30000" dirty="0"/>
              <a:t>2</a:t>
            </a:r>
            <a:r>
              <a:rPr lang="en-CA" dirty="0"/>
              <a:t> 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Placeholder 120">
            <a:extLst>
              <a:ext uri="{FF2B5EF4-FFF2-40B4-BE49-F238E27FC236}">
                <a16:creationId xmlns:a16="http://schemas.microsoft.com/office/drawing/2014/main" id="{17274B1B-9D8B-7A95-7980-10E8EAE04B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60" y="1680632"/>
            <a:ext cx="6172630" cy="496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81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82660-3FA0-E9CC-7D80-785D22C0B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61B7-3AD3-91A1-C557-9CF5A301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</a:t>
            </a:r>
            <a:r>
              <a:rPr lang="en-US" baseline="-25000" dirty="0" err="1"/>
              <a:t>e</a:t>
            </a:r>
            <a:endParaRPr lang="en-US" baseline="-25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950D2C-2CB7-954A-587B-3C8F9A35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0B2DA4C-6997-3412-89CD-5AD3B2E8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2" name="Picture Placeholder 122">
            <a:extLst>
              <a:ext uri="{FF2B5EF4-FFF2-40B4-BE49-F238E27FC236}">
                <a16:creationId xmlns:a16="http://schemas.microsoft.com/office/drawing/2014/main" id="{30F7B4A2-0282-BD59-4A77-9A226522A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715" y="773272"/>
            <a:ext cx="7588764" cy="61069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4FD2F-20A5-05BC-4536-25BA261A0B95}"/>
                  </a:ext>
                </a:extLst>
              </p:cNvPr>
              <p:cNvSpPr txBox="1"/>
              <p:nvPr/>
            </p:nvSpPr>
            <p:spPr>
              <a:xfrm>
                <a:off x="3963166" y="295729"/>
                <a:ext cx="7602313" cy="5693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CA" sz="31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CA" sz="31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ln</m:t>
                        </m:r>
                      </m:fName>
                      <m:e>
                        <m:r>
                          <a:rPr lang="en-CA" sz="3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CA" sz="3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  <m:r>
                          <a:rPr lang="en-CA" sz="3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CA" sz="31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CA" sz="31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CA" sz="31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𝑠𝑎𝑡</m:t>
                            </m:r>
                          </m:sub>
                        </m:sSub>
                        <m:r>
                          <a:rPr lang="en-CA" sz="31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CA" sz="3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vs Voltage for Hydrogen at 800 W</a:t>
                </a:r>
                <a:endParaRPr lang="en-US" sz="3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E4FD2F-20A5-05BC-4536-25BA261A0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166" y="295729"/>
                <a:ext cx="7602313" cy="569387"/>
              </a:xfrm>
              <a:prstGeom prst="rect">
                <a:avLst/>
              </a:prstGeom>
              <a:blipFill>
                <a:blip r:embed="rId4"/>
                <a:stretch>
                  <a:fillRect l="-333" t="-13043" r="-1498" b="-3043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ADF6E0-D128-B893-3AAC-581E6863BD8D}"/>
              </a:ext>
            </a:extLst>
          </p:cNvPr>
          <p:cNvCxnSpPr/>
          <p:nvPr/>
        </p:nvCxnSpPr>
        <p:spPr>
          <a:xfrm flipH="1">
            <a:off x="6091296" y="2371701"/>
            <a:ext cx="528924" cy="1752089"/>
          </a:xfrm>
          <a:prstGeom prst="line">
            <a:avLst/>
          </a:prstGeom>
          <a:ln w="19050">
            <a:solidFill>
              <a:srgbClr val="FF0000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68160-FF01-948E-9FA5-5CB8A5957A8B}"/>
                  </a:ext>
                </a:extLst>
              </p:cNvPr>
              <p:cNvSpPr txBox="1"/>
              <p:nvPr/>
            </p:nvSpPr>
            <p:spPr>
              <a:xfrm>
                <a:off x="4747419" y="2931069"/>
                <a:ext cx="1532964" cy="26161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=0.2987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−4.067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8E68160-FF01-948E-9FA5-5CB8A5957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419" y="2931069"/>
                <a:ext cx="1532964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AF6FB5FC-914D-8E35-F8D3-0C99AF848410}"/>
              </a:ext>
            </a:extLst>
          </p:cNvPr>
          <p:cNvSpPr txBox="1"/>
          <p:nvPr/>
        </p:nvSpPr>
        <p:spPr>
          <a:xfrm>
            <a:off x="6950838" y="3180408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/>
              <a:t>T</a:t>
            </a:r>
            <a:r>
              <a:rPr lang="en-CA" baseline="-25000" dirty="0" err="1"/>
              <a:t>e</a:t>
            </a:r>
            <a:r>
              <a:rPr lang="en-CA" dirty="0"/>
              <a:t> = 3.4 eV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931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D5B82-ED73-8D17-8AC0-F4259477D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8F23-8461-BDB2-D833-E83A278F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6583F1-8052-98E7-6A37-DB25DD697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NIBS 2026- Nelson, BC 21 Sept. 2026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73F530-EF77-C811-E2C6-AAD0007F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7658ED-A421-2634-5DEF-7348EF2509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9454" y="2622056"/>
                <a:ext cx="8825659" cy="3416300"/>
              </a:xfrm>
            </p:spPr>
            <p:txBody>
              <a:bodyPr>
                <a:normAutofit/>
              </a:bodyPr>
              <a:lstStyle/>
              <a:p>
                <a:r>
                  <a:rPr lang="en-CA" dirty="0">
                    <a:cs typeface="Times New Roman" panose="02020603050405020304" pitchFamily="18" charset="0"/>
                  </a:rPr>
                  <a:t>Using BRL analysis [1],[2]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  <m:r>
                      <a:rPr lang="en-CA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a:rPr lang="en-CA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𝑒𝐴</m:t>
                    </m:r>
                    <m:sSub>
                      <m:sSubPr>
                        <m:ctrlP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  <m:sSub>
                      <m:sSubPr>
                        <m:ctrlP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CA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  <m:r>
                      <a:rPr lang="en-CA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endParaRPr lang="en-CA" dirty="0">
                  <a:cs typeface="Times New Roman" panose="02020603050405020304" pitchFamily="18" charset="0"/>
                </a:endParaRPr>
              </a:p>
              <a:p>
                <a:r>
                  <a:rPr lang="en-CA" dirty="0">
                    <a:cs typeface="Times New Roman" panose="02020603050405020304" pitchFamily="18" charset="0"/>
                  </a:rPr>
                  <a:t>with </a:t>
                </a:r>
                <a:r>
                  <a:rPr lang="en-CA" dirty="0" err="1">
                    <a:cs typeface="Times New Roman" panose="02020603050405020304" pitchFamily="18" charset="0"/>
                  </a:rPr>
                  <a:t>T</a:t>
                </a:r>
                <a:r>
                  <a:rPr lang="en-CA" baseline="-25000" dirty="0" err="1">
                    <a:cs typeface="Times New Roman" panose="02020603050405020304" pitchFamily="18" charset="0"/>
                  </a:rPr>
                  <a:t>e</a:t>
                </a:r>
                <a:r>
                  <a:rPr lang="en-CA" dirty="0">
                    <a:cs typeface="Times New Roman" panose="02020603050405020304" pitchFamily="18" charset="0"/>
                  </a:rPr>
                  <a:t>=3.4 eV and </a:t>
                </a:r>
                <a:r>
                  <a:rPr lang="en-CA" dirty="0">
                    <a:latin typeface="Symbol" pitchFamily="2" charset="2"/>
                    <a:cs typeface="Times New Roman" panose="02020603050405020304" pitchFamily="18" charset="0"/>
                  </a:rPr>
                  <a:t>g</a:t>
                </a:r>
                <a:r>
                  <a:rPr lang="en-CA" dirty="0">
                    <a:cs typeface="Times New Roman" panose="02020603050405020304" pitchFamily="18" charset="0"/>
                  </a:rPr>
                  <a:t>=1.9</a:t>
                </a:r>
              </a:p>
              <a:p>
                <a:r>
                  <a:rPr lang="en-CA" dirty="0">
                    <a:cs typeface="Times New Roman" panose="02020603050405020304" pitchFamily="18" charset="0"/>
                  </a:rPr>
                  <a:t>gives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=2.2×</m:t>
                    </m:r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16</m:t>
                        </m:r>
                      </m:sup>
                    </m:sSup>
                    <m:r>
                      <a:rPr lang="en-CA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CA" dirty="0"/>
                  <a:t> </a:t>
                </a:r>
              </a:p>
              <a:p>
                <a:r>
                  <a:rPr lang="en-CA" dirty="0"/>
                  <a:t>If </a:t>
                </a:r>
                <a:r>
                  <a:rPr lang="en-CA" dirty="0">
                    <a:latin typeface="Symbol" pitchFamily="2" charset="2"/>
                  </a:rPr>
                  <a:t>a</a:t>
                </a:r>
                <a:r>
                  <a:rPr lang="en-CA" dirty="0"/>
                  <a:t>=0 </a:t>
                </a:r>
                <a:r>
                  <a:rPr lang="en-CA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CA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CA" b="0" i="1" baseline="-250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CA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2.2×</m:t>
                    </m:r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16</m:t>
                        </m:r>
                      </m:sup>
                    </m:sSup>
                    <m:r>
                      <a:rPr lang="en-CA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CA" dirty="0"/>
                  <a:t> </a:t>
                </a:r>
              </a:p>
              <a:p>
                <a:r>
                  <a:rPr lang="en-CA" dirty="0">
                    <a:sym typeface="Wingdings" pitchFamily="2" charset="2"/>
                  </a:rPr>
                  <a:t></a:t>
                </a:r>
                <a:r>
                  <a:rPr lang="en-CA" dirty="0"/>
                  <a:t> electron saturation current</a:t>
                </a:r>
              </a:p>
              <a:p>
                <a:r>
                  <a:rPr lang="en-CA" dirty="0"/>
                  <a:t>is then predicted to be 21 mA</a:t>
                </a:r>
              </a:p>
              <a:p>
                <a:r>
                  <a:rPr lang="en-CA" dirty="0"/>
                  <a:t>But….observed electron </a:t>
                </a:r>
                <a:r>
                  <a:rPr lang="en-CA" dirty="0" err="1"/>
                  <a:t>sat’n</a:t>
                </a:r>
                <a:r>
                  <a:rPr lang="en-CA" dirty="0"/>
                  <a:t>~ 6-7 mA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7658ED-A421-2634-5DEF-7348EF2509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9454" y="2622056"/>
                <a:ext cx="8825659" cy="3416300"/>
              </a:xfrm>
              <a:blipFill>
                <a:blip r:embed="rId3"/>
                <a:stretch>
                  <a:fillRect l="-144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Placeholder 120">
            <a:extLst>
              <a:ext uri="{FF2B5EF4-FFF2-40B4-BE49-F238E27FC236}">
                <a16:creationId xmlns:a16="http://schemas.microsoft.com/office/drawing/2014/main" id="{8FDC2E35-157C-C138-0013-7EADD39C0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84281"/>
            <a:ext cx="5578786" cy="44894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20324E-9D51-3888-1710-20B1BE43FEDE}"/>
              </a:ext>
            </a:extLst>
          </p:cNvPr>
          <p:cNvSpPr txBox="1"/>
          <p:nvPr/>
        </p:nvSpPr>
        <p:spPr>
          <a:xfrm>
            <a:off x="711200" y="5884331"/>
            <a:ext cx="10919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[1] M </a:t>
            </a:r>
            <a:r>
              <a:rPr lang="en-CA" dirty="0" err="1"/>
              <a:t>Tuszewski</a:t>
            </a:r>
            <a:r>
              <a:rPr lang="en-CA" dirty="0"/>
              <a:t> and J A Tobin 1996 </a:t>
            </a:r>
            <a:r>
              <a:rPr lang="en-CA" i="1" dirty="0"/>
              <a:t>Plasma Sources Sci. Technol. </a:t>
            </a:r>
            <a:r>
              <a:rPr lang="en-CA" b="1" dirty="0"/>
              <a:t>5</a:t>
            </a:r>
            <a:r>
              <a:rPr lang="en-CA" dirty="0"/>
              <a:t> 640</a:t>
            </a:r>
          </a:p>
          <a:p>
            <a:r>
              <a:rPr lang="en-CA" dirty="0"/>
              <a:t>[2] Laframboise J G 1966 University of Toronto Institute for Aerospace Studies Report 100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7992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172E8-B91F-CA58-E5F5-D4966174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618C7-3FC1-CBD2-0134-89970DC5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II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ADB038-E1D5-55D1-60FE-DF083B61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3234B59-C393-B7CE-5FC4-9A25038F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AC1F071-423A-5A4F-E53F-B0D29703EE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CA" dirty="0"/>
                  <a:t>Using electron </a:t>
                </a:r>
                <a:r>
                  <a:rPr lang="en-CA" dirty="0" err="1"/>
                  <a:t>sat’n</a:t>
                </a:r>
                <a:r>
                  <a:rPr lang="en-CA" dirty="0"/>
                  <a:t> current = 7 ma</a:t>
                </a:r>
              </a:p>
              <a:p>
                <a:r>
                  <a:rPr lang="en-CA" dirty="0"/>
                  <a:t>Predicts </a:t>
                </a:r>
                <a14:m>
                  <m:oMath xmlns:m="http://schemas.openxmlformats.org/officeDocument/2006/math"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CA" i="1" baseline="-25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𝑒</m:t>
                    </m:r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CA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CA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CA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15</m:t>
                        </m:r>
                      </m:sup>
                    </m:sSup>
                    <m:sSup>
                      <m:sSupPr>
                        <m:ctrlP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en-CA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CA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r>
                  <a:rPr lang="en-CA" dirty="0">
                    <a:cs typeface="Times New Roman" panose="02020603050405020304" pitchFamily="18" charset="0"/>
                  </a:rPr>
                  <a:t>And hence </a:t>
                </a:r>
                <a:r>
                  <a:rPr lang="en-CA" dirty="0">
                    <a:latin typeface="Symbol" pitchFamily="2" charset="2"/>
                  </a:rPr>
                  <a:t>a</a:t>
                </a:r>
                <a:r>
                  <a:rPr lang="en-CA" dirty="0"/>
                  <a:t>~3</a:t>
                </a:r>
              </a:p>
              <a:p>
                <a:pPr marL="0" indent="0">
                  <a:buNone/>
                </a:pPr>
                <a:r>
                  <a:rPr lang="en-CA" dirty="0">
                    <a:sym typeface="Wingdings" pitchFamily="2" charset="2"/>
                  </a:rPr>
                  <a:t> Non-trivial negative ion density ?</a:t>
                </a:r>
                <a:endParaRPr lang="en-CA" dirty="0"/>
              </a:p>
              <a:p>
                <a:endParaRPr lang="en-CA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EAC1F071-423A-5A4F-E53F-B0D29703EE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75" t="-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Placeholder 120">
            <a:extLst>
              <a:ext uri="{FF2B5EF4-FFF2-40B4-BE49-F238E27FC236}">
                <a16:creationId xmlns:a16="http://schemas.microsoft.com/office/drawing/2014/main" id="{C9201B1A-030E-DB47-71CF-0BD6C29FA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709" y="1572928"/>
            <a:ext cx="5357554" cy="431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88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E09B-987E-3042-A03A-425B45EC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DBFF9-9943-1A4C-B2A0-172AFBFFC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63" y="2328085"/>
            <a:ext cx="11187673" cy="3416300"/>
          </a:xfrm>
        </p:spPr>
        <p:txBody>
          <a:bodyPr>
            <a:noAutofit/>
          </a:bodyPr>
          <a:lstStyle/>
          <a:p>
            <a:r>
              <a:rPr lang="en-US" sz="2400" dirty="0"/>
              <a:t>Diamond films can be grown effectively on silicon substrates using MPECVD</a:t>
            </a:r>
          </a:p>
          <a:p>
            <a:r>
              <a:rPr lang="en-US" sz="2400" dirty="0"/>
              <a:t>This has many applications: hard coatings, thermal interface layer for advanced chip cooling, and NV- </a:t>
            </a:r>
            <a:r>
              <a:rPr lang="en-US" sz="2400" dirty="0" err="1"/>
              <a:t>centre</a:t>
            </a:r>
            <a:r>
              <a:rPr lang="en-US" sz="2400" dirty="0"/>
              <a:t> work</a:t>
            </a:r>
          </a:p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:CH</a:t>
            </a:r>
            <a:r>
              <a:rPr lang="en-US" sz="2400" baseline="-25000" dirty="0"/>
              <a:t>4</a:t>
            </a:r>
            <a:r>
              <a:rPr lang="en-US" sz="2400" dirty="0"/>
              <a:t> plasmas are used for diamond film growth</a:t>
            </a:r>
          </a:p>
          <a:p>
            <a:r>
              <a:rPr lang="en-US" sz="2400" dirty="0"/>
              <a:t>Both hydrogen and methane plasma can contain negative ions</a:t>
            </a:r>
          </a:p>
          <a:p>
            <a:r>
              <a:rPr lang="en-US" sz="2400" dirty="0"/>
              <a:t>Therefore study of negative ion densities in MPECVD Chambers is relevant</a:t>
            </a:r>
          </a:p>
          <a:p>
            <a:r>
              <a:rPr lang="en-US" sz="2400" dirty="0"/>
              <a:t>Preliminary results suggest a~ 3 for common processing conditions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6D519-7C50-D443-8EEE-7DB21FEB4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33877-2A43-80AB-D6E9-1BA1A439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498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ffectLst/>
                <a:latin typeface="Century Gothic"/>
                <a:cs typeface="Century Gothic"/>
              </a:rPr>
              <a:t>Acknowledgements</a:t>
            </a:r>
          </a:p>
        </p:txBody>
      </p:sp>
      <p:pic>
        <p:nvPicPr>
          <p:cNvPr id="7" name="Picture 6" descr="U of S logo large version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278" y="5694676"/>
            <a:ext cx="4697459" cy="1044653"/>
          </a:xfrm>
          <a:prstGeom prst="rect">
            <a:avLst/>
          </a:prstGeom>
        </p:spPr>
      </p:pic>
      <p:pic>
        <p:nvPicPr>
          <p:cNvPr id="4" name="Picture 3" descr="sss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0" y="5306533"/>
            <a:ext cx="2726308" cy="1155596"/>
          </a:xfrm>
          <a:prstGeom prst="rect">
            <a:avLst/>
          </a:prstGeom>
        </p:spPr>
      </p:pic>
      <p:pic>
        <p:nvPicPr>
          <p:cNvPr id="6149" name="Picture 5" descr="C:\Users\mbstudents\Downloads\NSERC_logo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673" y="5159527"/>
            <a:ext cx="2899217" cy="14496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5872" y="2236854"/>
            <a:ext cx="1075486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/>
              <a:t>Portia Switzer (see poster)</a:t>
            </a:r>
          </a:p>
          <a:p>
            <a:r>
              <a:rPr lang="en-CA" sz="2400" dirty="0"/>
              <a:t>William Davis MSc thesis &amp; current PhD work</a:t>
            </a:r>
          </a:p>
          <a:p>
            <a:r>
              <a:rPr lang="en-CA" sz="2400" dirty="0"/>
              <a:t>Hammed </a:t>
            </a:r>
            <a:r>
              <a:rPr lang="en-CA" sz="2400" dirty="0" err="1"/>
              <a:t>Ejalonibu</a:t>
            </a:r>
            <a:r>
              <a:rPr lang="en-CA" sz="2400" dirty="0"/>
              <a:t> PhD thesis</a:t>
            </a:r>
          </a:p>
          <a:p>
            <a:r>
              <a:rPr lang="en-CA" sz="2400" dirty="0"/>
              <a:t>SSSC for materials characterization</a:t>
            </a:r>
          </a:p>
          <a:p>
            <a:endParaRPr lang="en-CA" sz="2400" dirty="0"/>
          </a:p>
          <a:p>
            <a:r>
              <a:rPr lang="en-CA" sz="2400" dirty="0"/>
              <a:t>The diamond growth work was financially supported by the NSERC</a:t>
            </a:r>
          </a:p>
          <a:p>
            <a:r>
              <a:rPr lang="en-CA" sz="2400" dirty="0"/>
              <a:t>Discovery Grants program as well as a Canadian Space Agency (CSA)</a:t>
            </a:r>
          </a:p>
          <a:p>
            <a:r>
              <a:rPr lang="en-CA" sz="2400" dirty="0"/>
              <a:t>FAST grant for development of a compact spaceborne MRI</a:t>
            </a:r>
          </a:p>
          <a:p>
            <a:endParaRPr lang="en-CA" dirty="0"/>
          </a:p>
          <a:p>
            <a:endParaRPr lang="en-CA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3E9A4-1B8C-5B43-AF8B-BA296FD8E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NIBS 2026- Nelson, BC 21 Sept.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BE7D0F-49B5-6F08-1BEB-92180F35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654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AEE7D-9E9C-DB4D-B9E6-49E3FEF31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Funders: NSERC, DND, CSA</a:t>
            </a:r>
          </a:p>
        </p:txBody>
      </p:sp>
      <p:pic>
        <p:nvPicPr>
          <p:cNvPr id="6" name="Picture 5" descr="C:\Users\mbstudents\Downloads\NSERC_logo.jpg">
            <a:extLst>
              <a:ext uri="{FF2B5EF4-FFF2-40B4-BE49-F238E27FC236}">
                <a16:creationId xmlns:a16="http://schemas.microsoft.com/office/drawing/2014/main" id="{D3177F5D-1F60-5149-9A8F-A0E459D9B3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" r="1" b="1"/>
          <a:stretch/>
        </p:blipFill>
        <p:spPr bwMode="auto">
          <a:xfrm>
            <a:off x="304801" y="2123008"/>
            <a:ext cx="2113028" cy="1052313"/>
          </a:xfrm>
          <a:prstGeom prst="roundRect">
            <a:avLst>
              <a:gd name="adj" fmla="val 1858"/>
            </a:avLst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08C6C2-8F5A-4544-819A-23235FF37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67" y="5391345"/>
            <a:ext cx="2113028" cy="847704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6F3BAB-1C5C-294C-8457-0ABBE4C50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371" y="4763176"/>
            <a:ext cx="1775508" cy="1628662"/>
          </a:xfrm>
          <a:prstGeom prst="roundRect">
            <a:avLst>
              <a:gd name="adj" fmla="val 1858"/>
            </a:avLst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37C73-F3EF-D44A-AB02-82EBAA659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756" y="2359519"/>
            <a:ext cx="5567443" cy="3896901"/>
          </a:xfrm>
        </p:spPr>
        <p:txBody>
          <a:bodyPr anchor="ctr">
            <a:normAutofit fontScale="85000" lnSpcReduction="10000"/>
          </a:bodyPr>
          <a:lstStyle/>
          <a:p>
            <a:endParaRPr lang="en-US" sz="2400" dirty="0"/>
          </a:p>
          <a:p>
            <a:r>
              <a:rPr lang="en-US" sz="2800" dirty="0"/>
              <a:t>NSERC Discovery Grants Program</a:t>
            </a:r>
          </a:p>
          <a:p>
            <a:r>
              <a:rPr lang="en-US" sz="2800" dirty="0"/>
              <a:t>NSERC/DND </a:t>
            </a:r>
            <a:r>
              <a:rPr lang="en-US" sz="2800" dirty="0" err="1"/>
              <a:t>Defence</a:t>
            </a:r>
            <a:r>
              <a:rPr lang="en-US" sz="2800" dirty="0"/>
              <a:t> Supplement</a:t>
            </a:r>
          </a:p>
          <a:p>
            <a:r>
              <a:rPr lang="en-US" sz="2800" dirty="0"/>
              <a:t>Canada-UK Joint-Quantum Technologies grant program (w/ M Squared Lasers (Glasgow), and Prof. Mark Fromhold of the University of Nottingham)</a:t>
            </a:r>
          </a:p>
          <a:p>
            <a:r>
              <a:rPr lang="en-US" sz="2800" dirty="0"/>
              <a:t>CSA FAST Grant with Prof. G. Sarty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46210A-AF81-0741-B7A1-53EEF2E6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NIBS 2026- Nelson, BC 21 Sept.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9F78C-A124-9C96-6C78-BB5E52E9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1026" name="Picture 2" descr="Canada's new government is rebuilding, rearming, and reinvesting in the  Canadian Armed Forces - The Courier News">
            <a:extLst>
              <a:ext uri="{FF2B5EF4-FFF2-40B4-BE49-F238E27FC236}">
                <a16:creationId xmlns:a16="http://schemas.microsoft.com/office/drawing/2014/main" id="{4CA93DF9-7212-A5B9-4DF9-2D0C9F653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379" y="1747420"/>
            <a:ext cx="3449052" cy="188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Canadian Space Agency&amp;#039;s new logo retains elements from its original 1996 mark but rearranges them to evoke taking flight and a sense of pride as a new era of space exploration begins. ">
            <a:extLst>
              <a:ext uri="{FF2B5EF4-FFF2-40B4-BE49-F238E27FC236}">
                <a16:creationId xmlns:a16="http://schemas.microsoft.com/office/drawing/2014/main" id="{FF49AFDC-899D-1F5A-E503-389ECF38C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19" y="3309294"/>
            <a:ext cx="2626793" cy="174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835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7541</TotalTime>
  <Words>1895</Words>
  <Application>Microsoft Macintosh PowerPoint</Application>
  <PresentationFormat>Widescreen</PresentationFormat>
  <Paragraphs>289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Cambria Math</vt:lpstr>
      <vt:lpstr>Century Gothic</vt:lpstr>
      <vt:lpstr>Symbol</vt:lpstr>
      <vt:lpstr>Times New Roman</vt:lpstr>
      <vt:lpstr>Wingdings</vt:lpstr>
      <vt:lpstr>Wingdings 3</vt:lpstr>
      <vt:lpstr>Ion Boardroom</vt:lpstr>
      <vt:lpstr>Aspects of Negative Ions in Microwave PECVD Plasmas for Diamond Thin Film Deposition</vt:lpstr>
      <vt:lpstr>Diamonds!</vt:lpstr>
      <vt:lpstr>Diamond to the physicist</vt:lpstr>
      <vt:lpstr>Defects in Diamonds</vt:lpstr>
      <vt:lpstr>Diamond Growth</vt:lpstr>
      <vt:lpstr>Plasmas &amp; Connection to Catalysis</vt:lpstr>
      <vt:lpstr>Plasma Parameters</vt:lpstr>
      <vt:lpstr>Plasma Density &amp; Temperature: a Very Wide Dynamic Range</vt:lpstr>
      <vt:lpstr>Cold Plasmas- Not in Equilibrium</vt:lpstr>
      <vt:lpstr>Cold Plasmas- Connection to Catalysis</vt:lpstr>
      <vt:lpstr>MPECVD System Schematic</vt:lpstr>
      <vt:lpstr>Microwave Plasma-Enhanced CVD for diamond film growth</vt:lpstr>
      <vt:lpstr>Applications</vt:lpstr>
      <vt:lpstr>Growth of in-situ N-doped diamond films</vt:lpstr>
      <vt:lpstr>Growth of in-situ N-doped diamond films</vt:lpstr>
      <vt:lpstr>Signatures of Diamond: Raman line at 1332 cm-1</vt:lpstr>
      <vt:lpstr>Signatures of Diamond: Raman line at 1332 cm-1</vt:lpstr>
      <vt:lpstr>Signatures of Diamond: Raman line at 1332 cm-1</vt:lpstr>
      <vt:lpstr>XRD</vt:lpstr>
      <vt:lpstr>Photoluminescence Results</vt:lpstr>
      <vt:lpstr>NV- Photoluminescence (PL)</vt:lpstr>
      <vt:lpstr>PL Intensity and Film Structure</vt:lpstr>
      <vt:lpstr>Negative Ions in Processing Plasmas</vt:lpstr>
      <vt:lpstr>Negative Ions in Processing Plasmas: Methane Feedstock</vt:lpstr>
      <vt:lpstr>Langmuir Probes for Negative Ion Measurements</vt:lpstr>
      <vt:lpstr>Langmuir Probe Equations [1], [2]</vt:lpstr>
      <vt:lpstr>Langmuir Probe Equations</vt:lpstr>
      <vt:lpstr>Langmuir Probe Theoretical Curves (a=0 and a=3) </vt:lpstr>
      <vt:lpstr>Representative Data</vt:lpstr>
      <vt:lpstr>Te</vt:lpstr>
      <vt:lpstr>Analysis</vt:lpstr>
      <vt:lpstr>Analysis II</vt:lpstr>
      <vt:lpstr>Conclusions</vt:lpstr>
      <vt:lpstr>Acknowledgements</vt:lpstr>
      <vt:lpstr>Funders: NSERC, DND, CSA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DIAMOND NV CENTRE: Advances in N-doped Diamond Thin Films grown by Microwave Plasma CVD</dc:title>
  <dc:creator>Bradley, Michael</dc:creator>
  <cp:lastModifiedBy>Bradley, Michael</cp:lastModifiedBy>
  <cp:revision>151</cp:revision>
  <dcterms:created xsi:type="dcterms:W3CDTF">2021-01-11T21:29:29Z</dcterms:created>
  <dcterms:modified xsi:type="dcterms:W3CDTF">2026-09-20T23:42:45Z</dcterms:modified>
</cp:coreProperties>
</file>