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7"/>
  </p:notesMasterIdLst>
  <p:sldIdLst>
    <p:sldId id="256" r:id="rId2"/>
    <p:sldId id="257" r:id="rId3"/>
    <p:sldId id="352" r:id="rId4"/>
    <p:sldId id="330" r:id="rId5"/>
    <p:sldId id="331" r:id="rId6"/>
    <p:sldId id="335" r:id="rId7"/>
    <p:sldId id="258" r:id="rId8"/>
    <p:sldId id="334" r:id="rId9"/>
    <p:sldId id="333" r:id="rId10"/>
    <p:sldId id="277" r:id="rId11"/>
    <p:sldId id="339" r:id="rId12"/>
    <p:sldId id="341" r:id="rId13"/>
    <p:sldId id="259" r:id="rId14"/>
    <p:sldId id="261" r:id="rId15"/>
    <p:sldId id="267" r:id="rId16"/>
    <p:sldId id="273" r:id="rId17"/>
    <p:sldId id="324" r:id="rId18"/>
    <p:sldId id="262" r:id="rId19"/>
    <p:sldId id="263" r:id="rId20"/>
    <p:sldId id="344" r:id="rId21"/>
    <p:sldId id="264" r:id="rId22"/>
    <p:sldId id="338" r:id="rId23"/>
    <p:sldId id="340" r:id="rId24"/>
    <p:sldId id="342" r:id="rId25"/>
    <p:sldId id="343" r:id="rId26"/>
    <p:sldId id="323" r:id="rId27"/>
    <p:sldId id="265" r:id="rId28"/>
    <p:sldId id="346" r:id="rId29"/>
    <p:sldId id="274" r:id="rId30"/>
    <p:sldId id="347" r:id="rId31"/>
    <p:sldId id="266" r:id="rId32"/>
    <p:sldId id="269" r:id="rId33"/>
    <p:sldId id="348" r:id="rId34"/>
    <p:sldId id="325" r:id="rId35"/>
    <p:sldId id="349" r:id="rId36"/>
    <p:sldId id="271" r:id="rId37"/>
    <p:sldId id="276" r:id="rId38"/>
    <p:sldId id="327" r:id="rId39"/>
    <p:sldId id="328" r:id="rId40"/>
    <p:sldId id="275" r:id="rId41"/>
    <p:sldId id="350" r:id="rId42"/>
    <p:sldId id="279" r:id="rId43"/>
    <p:sldId id="351" r:id="rId44"/>
    <p:sldId id="280" r:id="rId45"/>
    <p:sldId id="326" r:id="rId46"/>
    <p:sldId id="283" r:id="rId47"/>
    <p:sldId id="281" r:id="rId48"/>
    <p:sldId id="284" r:id="rId49"/>
    <p:sldId id="345" r:id="rId50"/>
    <p:sldId id="282" r:id="rId51"/>
    <p:sldId id="260" r:id="rId52"/>
    <p:sldId id="329" r:id="rId53"/>
    <p:sldId id="285" r:id="rId54"/>
    <p:sldId id="336" r:id="rId55"/>
    <p:sldId id="337" r:id="rId5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1D63"/>
    <a:srgbClr val="00B8B8"/>
    <a:srgbClr val="B80000"/>
    <a:srgbClr val="00B800"/>
    <a:srgbClr val="BC3754"/>
    <a:srgbClr val="B800B8"/>
    <a:srgbClr val="BFBFBF"/>
    <a:srgbClr val="D78A9B"/>
    <a:srgbClr val="B8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ETH\Results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844711539389063E-2"/>
          <c:y val="5.0925925925925923E-2"/>
          <c:w val="0.88782180514359921"/>
          <c:h val="0.8025761181475034"/>
        </c:manualLayout>
      </c:layout>
      <c:scatterChart>
        <c:scatterStyle val="lineMarker"/>
        <c:varyColors val="0"/>
        <c:ser>
          <c:idx val="0"/>
          <c:order val="0"/>
          <c:tx>
            <c:v>100 degC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Sheet1!$A$62:$A$81</c:f>
              <c:numCache>
                <c:formatCode>0</c:formatCode>
                <c:ptCount val="20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</c:numCache>
            </c:numRef>
          </c:xVal>
          <c:yVal>
            <c:numRef>
              <c:f>Sheet1!$D$62:$D$81</c:f>
              <c:numCache>
                <c:formatCode>0</c:formatCode>
                <c:ptCount val="20"/>
                <c:pt idx="0">
                  <c:v>3.8</c:v>
                </c:pt>
                <c:pt idx="1">
                  <c:v>12.8</c:v>
                </c:pt>
                <c:pt idx="2">
                  <c:v>18.600000000000001</c:v>
                </c:pt>
                <c:pt idx="3">
                  <c:v>26.2</c:v>
                </c:pt>
                <c:pt idx="4">
                  <c:v>27.2</c:v>
                </c:pt>
                <c:pt idx="5">
                  <c:v>25</c:v>
                </c:pt>
                <c:pt idx="6">
                  <c:v>23.1</c:v>
                </c:pt>
                <c:pt idx="7">
                  <c:v>20.9</c:v>
                </c:pt>
                <c:pt idx="8">
                  <c:v>19.600000000000001</c:v>
                </c:pt>
                <c:pt idx="9">
                  <c:v>18.7</c:v>
                </c:pt>
                <c:pt idx="10">
                  <c:v>17.899999999999999</c:v>
                </c:pt>
                <c:pt idx="11">
                  <c:v>17.600000000000001</c:v>
                </c:pt>
                <c:pt idx="12">
                  <c:v>17.399999999999999</c:v>
                </c:pt>
                <c:pt idx="13">
                  <c:v>17.3</c:v>
                </c:pt>
                <c:pt idx="14">
                  <c:v>17.3</c:v>
                </c:pt>
                <c:pt idx="15">
                  <c:v>17.2</c:v>
                </c:pt>
                <c:pt idx="16">
                  <c:v>17</c:v>
                </c:pt>
                <c:pt idx="17">
                  <c:v>16.899999999999999</c:v>
                </c:pt>
                <c:pt idx="18">
                  <c:v>16.5</c:v>
                </c:pt>
                <c:pt idx="19">
                  <c:v>16.600000000000001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F45-42B6-B195-7ECB0878799A}"/>
            </c:ext>
          </c:extLst>
        </c:ser>
        <c:ser>
          <c:idx val="1"/>
          <c:order val="1"/>
          <c:tx>
            <c:v>105 degC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Sheet1!$A$62:$A$81</c:f>
              <c:numCache>
                <c:formatCode>0</c:formatCode>
                <c:ptCount val="20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</c:numCache>
            </c:numRef>
          </c:xVal>
          <c:yVal>
            <c:numRef>
              <c:f>Sheet1!$E$62:$E$81</c:f>
              <c:numCache>
                <c:formatCode>0</c:formatCode>
                <c:ptCount val="20"/>
                <c:pt idx="0">
                  <c:v>4.0999999999999996</c:v>
                </c:pt>
                <c:pt idx="1">
                  <c:v>13.4</c:v>
                </c:pt>
                <c:pt idx="2">
                  <c:v>21</c:v>
                </c:pt>
                <c:pt idx="3">
                  <c:v>28.1</c:v>
                </c:pt>
                <c:pt idx="4">
                  <c:v>36.6</c:v>
                </c:pt>
                <c:pt idx="5">
                  <c:v>42.2</c:v>
                </c:pt>
                <c:pt idx="6">
                  <c:v>40.300000000000004</c:v>
                </c:pt>
                <c:pt idx="7">
                  <c:v>36.6</c:v>
                </c:pt>
                <c:pt idx="8">
                  <c:v>34</c:v>
                </c:pt>
                <c:pt idx="9">
                  <c:v>31.6</c:v>
                </c:pt>
                <c:pt idx="10">
                  <c:v>29.5</c:v>
                </c:pt>
                <c:pt idx="11">
                  <c:v>28.2</c:v>
                </c:pt>
                <c:pt idx="12">
                  <c:v>27.3</c:v>
                </c:pt>
                <c:pt idx="13">
                  <c:v>26.4</c:v>
                </c:pt>
                <c:pt idx="14">
                  <c:v>25.7</c:v>
                </c:pt>
                <c:pt idx="15">
                  <c:v>25.1</c:v>
                </c:pt>
                <c:pt idx="16">
                  <c:v>24.6</c:v>
                </c:pt>
                <c:pt idx="17">
                  <c:v>24.2</c:v>
                </c:pt>
                <c:pt idx="18">
                  <c:v>23.9</c:v>
                </c:pt>
                <c:pt idx="19">
                  <c:v>23.6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F45-42B6-B195-7ECB0878799A}"/>
            </c:ext>
          </c:extLst>
        </c:ser>
        <c:ser>
          <c:idx val="2"/>
          <c:order val="2"/>
          <c:tx>
            <c:v>110 deg 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Sheet1!$A$62:$A$81</c:f>
              <c:numCache>
                <c:formatCode>0</c:formatCode>
                <c:ptCount val="20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</c:numCache>
            </c:numRef>
          </c:xVal>
          <c:yVal>
            <c:numRef>
              <c:f>Sheet1!$F$62:$F$81</c:f>
              <c:numCache>
                <c:formatCode>0</c:formatCode>
                <c:ptCount val="20"/>
                <c:pt idx="0">
                  <c:v>4.0999999999999996</c:v>
                </c:pt>
                <c:pt idx="1">
                  <c:v>14.1</c:v>
                </c:pt>
                <c:pt idx="2">
                  <c:v>24.8</c:v>
                </c:pt>
                <c:pt idx="3">
                  <c:v>34.6</c:v>
                </c:pt>
                <c:pt idx="4">
                  <c:v>42</c:v>
                </c:pt>
                <c:pt idx="5">
                  <c:v>51.2</c:v>
                </c:pt>
                <c:pt idx="6">
                  <c:v>62.3</c:v>
                </c:pt>
                <c:pt idx="7">
                  <c:v>62.1</c:v>
                </c:pt>
                <c:pt idx="8">
                  <c:v>58.2</c:v>
                </c:pt>
                <c:pt idx="9">
                  <c:v>54.1</c:v>
                </c:pt>
                <c:pt idx="10">
                  <c:v>49.9</c:v>
                </c:pt>
                <c:pt idx="11">
                  <c:v>47</c:v>
                </c:pt>
                <c:pt idx="12">
                  <c:v>44.6</c:v>
                </c:pt>
                <c:pt idx="13">
                  <c:v>42.4</c:v>
                </c:pt>
                <c:pt idx="14">
                  <c:v>40.6</c:v>
                </c:pt>
                <c:pt idx="15">
                  <c:v>38.9</c:v>
                </c:pt>
                <c:pt idx="16">
                  <c:v>37.5</c:v>
                </c:pt>
                <c:pt idx="17">
                  <c:v>36</c:v>
                </c:pt>
                <c:pt idx="18">
                  <c:v>34.6</c:v>
                </c:pt>
                <c:pt idx="19">
                  <c:v>33.200000000000003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F45-42B6-B195-7ECB0878799A}"/>
            </c:ext>
          </c:extLst>
        </c:ser>
        <c:ser>
          <c:idx val="3"/>
          <c:order val="3"/>
          <c:tx>
            <c:v>115 degC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Sheet1!$A$62:$A$81</c:f>
              <c:numCache>
                <c:formatCode>0</c:formatCode>
                <c:ptCount val="20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</c:numCache>
            </c:numRef>
          </c:xVal>
          <c:yVal>
            <c:numRef>
              <c:f>Sheet1!$G$62:$G$81</c:f>
              <c:numCache>
                <c:formatCode>0</c:formatCode>
                <c:ptCount val="20"/>
                <c:pt idx="0">
                  <c:v>4.5999999999999996</c:v>
                </c:pt>
                <c:pt idx="1">
                  <c:v>15</c:v>
                </c:pt>
                <c:pt idx="2">
                  <c:v>26.2</c:v>
                </c:pt>
                <c:pt idx="3">
                  <c:v>38.700000000000003</c:v>
                </c:pt>
                <c:pt idx="4">
                  <c:v>51.3</c:v>
                </c:pt>
                <c:pt idx="5">
                  <c:v>64</c:v>
                </c:pt>
                <c:pt idx="6">
                  <c:v>73.8</c:v>
                </c:pt>
                <c:pt idx="7">
                  <c:v>86.5</c:v>
                </c:pt>
                <c:pt idx="8">
                  <c:v>97.8</c:v>
                </c:pt>
                <c:pt idx="9">
                  <c:v>98.1</c:v>
                </c:pt>
                <c:pt idx="10">
                  <c:v>93.1</c:v>
                </c:pt>
                <c:pt idx="11">
                  <c:v>87.4</c:v>
                </c:pt>
                <c:pt idx="12">
                  <c:v>81.599999999999994</c:v>
                </c:pt>
                <c:pt idx="13">
                  <c:v>76.5</c:v>
                </c:pt>
                <c:pt idx="14">
                  <c:v>72.7</c:v>
                </c:pt>
                <c:pt idx="15">
                  <c:v>68.8</c:v>
                </c:pt>
                <c:pt idx="16">
                  <c:v>65.599999999999994</c:v>
                </c:pt>
                <c:pt idx="17">
                  <c:v>63.5</c:v>
                </c:pt>
                <c:pt idx="18">
                  <c:v>60.6</c:v>
                </c:pt>
                <c:pt idx="19">
                  <c:v>58.2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F45-42B6-B195-7ECB0878799A}"/>
            </c:ext>
          </c:extLst>
        </c:ser>
        <c:ser>
          <c:idx val="4"/>
          <c:order val="4"/>
          <c:tx>
            <c:v>120 degC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Sheet1!$A$62:$A$81</c:f>
              <c:numCache>
                <c:formatCode>0</c:formatCode>
                <c:ptCount val="20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</c:numCache>
            </c:numRef>
          </c:xVal>
          <c:yVal>
            <c:numRef>
              <c:f>Sheet1!$H$62:$H$81</c:f>
              <c:numCache>
                <c:formatCode>0</c:formatCode>
                <c:ptCount val="20"/>
                <c:pt idx="0">
                  <c:v>4.4000000000000004</c:v>
                </c:pt>
                <c:pt idx="1">
                  <c:v>14</c:v>
                </c:pt>
                <c:pt idx="2">
                  <c:v>24.7</c:v>
                </c:pt>
                <c:pt idx="3">
                  <c:v>38.1</c:v>
                </c:pt>
                <c:pt idx="4">
                  <c:v>53.4</c:v>
                </c:pt>
                <c:pt idx="5">
                  <c:v>71.2</c:v>
                </c:pt>
                <c:pt idx="6">
                  <c:v>83.4</c:v>
                </c:pt>
                <c:pt idx="7">
                  <c:v>96.8</c:v>
                </c:pt>
                <c:pt idx="8">
                  <c:v>107.2</c:v>
                </c:pt>
                <c:pt idx="9">
                  <c:v>124.1</c:v>
                </c:pt>
                <c:pt idx="10">
                  <c:v>135.80000000000001</c:v>
                </c:pt>
                <c:pt idx="11">
                  <c:v>140.5</c:v>
                </c:pt>
                <c:pt idx="12">
                  <c:v>138.19999999999999</c:v>
                </c:pt>
                <c:pt idx="13">
                  <c:v>130.69999999999999</c:v>
                </c:pt>
                <c:pt idx="14">
                  <c:v>125.8</c:v>
                </c:pt>
                <c:pt idx="15">
                  <c:v>118.8</c:v>
                </c:pt>
                <c:pt idx="16">
                  <c:v>114.2</c:v>
                </c:pt>
                <c:pt idx="17">
                  <c:v>110.3</c:v>
                </c:pt>
                <c:pt idx="18">
                  <c:v>104.7</c:v>
                </c:pt>
                <c:pt idx="19">
                  <c:v>101.4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F45-42B6-B195-7ECB0878799A}"/>
            </c:ext>
          </c:extLst>
        </c:ser>
        <c:ser>
          <c:idx val="5"/>
          <c:order val="5"/>
          <c:tx>
            <c:v>125 degC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Sheet1!$A$62:$A$81</c:f>
              <c:numCache>
                <c:formatCode>0</c:formatCode>
                <c:ptCount val="20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</c:numCache>
            </c:numRef>
          </c:xVal>
          <c:yVal>
            <c:numRef>
              <c:f>Sheet1!$I$62:$I$81</c:f>
              <c:numCache>
                <c:formatCode>0</c:formatCode>
                <c:ptCount val="20"/>
                <c:pt idx="0">
                  <c:v>4.7</c:v>
                </c:pt>
                <c:pt idx="1">
                  <c:v>15.1</c:v>
                </c:pt>
                <c:pt idx="2">
                  <c:v>26.6</c:v>
                </c:pt>
                <c:pt idx="3">
                  <c:v>40.200000000000003</c:v>
                </c:pt>
                <c:pt idx="4">
                  <c:v>55.8</c:v>
                </c:pt>
                <c:pt idx="5">
                  <c:v>77.3</c:v>
                </c:pt>
                <c:pt idx="6">
                  <c:v>92.3</c:v>
                </c:pt>
                <c:pt idx="7">
                  <c:v>109.3</c:v>
                </c:pt>
                <c:pt idx="8">
                  <c:v>122</c:v>
                </c:pt>
                <c:pt idx="9">
                  <c:v>134.19999999999999</c:v>
                </c:pt>
                <c:pt idx="10">
                  <c:v>146.80000000000001</c:v>
                </c:pt>
                <c:pt idx="11">
                  <c:v>158.69999999999999</c:v>
                </c:pt>
                <c:pt idx="12">
                  <c:v>179.2</c:v>
                </c:pt>
                <c:pt idx="13">
                  <c:v>186.6</c:v>
                </c:pt>
                <c:pt idx="14">
                  <c:v>190.5</c:v>
                </c:pt>
                <c:pt idx="15">
                  <c:v>187.5</c:v>
                </c:pt>
                <c:pt idx="16">
                  <c:v>180.5</c:v>
                </c:pt>
                <c:pt idx="17">
                  <c:v>170.6</c:v>
                </c:pt>
                <c:pt idx="18">
                  <c:v>160.9</c:v>
                </c:pt>
                <c:pt idx="19">
                  <c:v>152.1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F45-42B6-B195-7ECB0878799A}"/>
            </c:ext>
          </c:extLst>
        </c:ser>
        <c:ser>
          <c:idx val="6"/>
          <c:order val="6"/>
          <c:tx>
            <c:v>130 degC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Sheet1!$A$62:$A$81</c:f>
              <c:numCache>
                <c:formatCode>0</c:formatCode>
                <c:ptCount val="20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</c:numCache>
            </c:numRef>
          </c:xVal>
          <c:yVal>
            <c:numRef>
              <c:f>Sheet1!$J$62:$J$81</c:f>
              <c:numCache>
                <c:formatCode>0</c:formatCode>
                <c:ptCount val="20"/>
                <c:pt idx="0">
                  <c:v>4.8</c:v>
                </c:pt>
                <c:pt idx="1">
                  <c:v>14.7</c:v>
                </c:pt>
                <c:pt idx="2">
                  <c:v>27.1</c:v>
                </c:pt>
                <c:pt idx="3">
                  <c:v>41.3</c:v>
                </c:pt>
                <c:pt idx="4">
                  <c:v>56.8</c:v>
                </c:pt>
                <c:pt idx="5">
                  <c:v>80</c:v>
                </c:pt>
                <c:pt idx="6">
                  <c:v>99.4</c:v>
                </c:pt>
                <c:pt idx="7">
                  <c:v>124</c:v>
                </c:pt>
                <c:pt idx="8">
                  <c:v>141.6</c:v>
                </c:pt>
                <c:pt idx="9">
                  <c:v>157.5</c:v>
                </c:pt>
                <c:pt idx="10">
                  <c:v>175.9</c:v>
                </c:pt>
                <c:pt idx="11">
                  <c:v>191.9</c:v>
                </c:pt>
                <c:pt idx="12">
                  <c:v>213</c:v>
                </c:pt>
                <c:pt idx="13">
                  <c:v>226</c:v>
                </c:pt>
                <c:pt idx="14">
                  <c:v>245</c:v>
                </c:pt>
                <c:pt idx="15">
                  <c:v>265</c:v>
                </c:pt>
                <c:pt idx="16">
                  <c:v>272</c:v>
                </c:pt>
                <c:pt idx="17">
                  <c:v>274</c:v>
                </c:pt>
                <c:pt idx="18">
                  <c:v>276.3</c:v>
                </c:pt>
                <c:pt idx="19">
                  <c:v>271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F45-42B6-B195-7ECB08787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299328"/>
        <c:axId val="105305984"/>
      </c:scatterChart>
      <c:valAx>
        <c:axId val="105299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/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de-CH"/>
                  <a:t>Target voltage [kV]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05305984"/>
        <c:crosses val="autoZero"/>
        <c:crossBetween val="midCat"/>
      </c:valAx>
      <c:valAx>
        <c:axId val="10530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/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CH"/>
                  <a:t>Neg current [uA]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052993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rgbClr val="000000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en-CH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2A66A127-4067-485E-A899-27249D2C695A}" type="datetimeFigureOut">
              <a:rPr lang="en-CH" smtClean="0"/>
              <a:pPr/>
              <a:t>21.09.2026</a:t>
            </a:fld>
            <a:endParaRPr lang="en-CH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en-CH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91475F9B-21F4-4E29-AD5A-623E01DDEEA4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72034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75F9B-21F4-4E29-AD5A-623E01DDEEA4}" type="slidenum">
              <a:rPr lang="en-CH" smtClean="0"/>
              <a:pPr/>
              <a:t>1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029675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75F9B-21F4-4E29-AD5A-623E01DDEEA4}" type="slidenum">
              <a:rPr lang="en-CH" smtClean="0"/>
              <a:t>15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501163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75F9B-21F4-4E29-AD5A-623E01DDEEA4}" type="slidenum">
              <a:rPr lang="en-CH" smtClean="0"/>
              <a:t>16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00656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FDCF3-7EDA-9F12-F7D9-FFB7F9E4E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00A27-D67D-94E5-44F9-5E3A4EF34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F3339B-F5E5-49A0-899A-2E0019FC9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3E364-B316-BF80-3F83-5B1CBE843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75F9B-21F4-4E29-AD5A-623E01DDEEA4}" type="slidenum">
              <a:rPr lang="en-CH" smtClean="0"/>
              <a:t>17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250548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3cbdb441e1d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3cbdb441e1d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6" name="Google Shape;1086;g3cbdb441e1d_0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0000"/>
                </a:solidFill>
              </a:rPr>
              <a:t>Should be able to see extractor current change </a:t>
            </a:r>
            <a:r>
              <a:rPr lang="en-GB" b="1" dirty="0">
                <a:solidFill>
                  <a:srgbClr val="FF0000"/>
                </a:solidFill>
              </a:rPr>
              <a:t>CHECK WITH GRAFANA AT TIMES OF MEASUREMENT</a:t>
            </a:r>
            <a:endParaRPr lang="en-CH" b="1" dirty="0">
              <a:solidFill>
                <a:srgbClr val="FF0000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75F9B-21F4-4E29-AD5A-623E01DDEEA4}" type="slidenum">
              <a:rPr lang="en-CH" smtClean="0"/>
              <a:t>37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026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1FC57-F4B0-55C2-9A57-02C0A5722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260AC-60C8-7033-FE5A-80A797EC7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160E7F-39E8-DABD-1018-EE4D1F602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0000"/>
                </a:solidFill>
              </a:rPr>
              <a:t>Should be able to see extractor current change </a:t>
            </a:r>
            <a:r>
              <a:rPr lang="en-GB" b="1" dirty="0">
                <a:solidFill>
                  <a:srgbClr val="FF0000"/>
                </a:solidFill>
              </a:rPr>
              <a:t>CHECK WITH GRAFANA AT TIMES OF MEASUREMENT</a:t>
            </a:r>
            <a:endParaRPr lang="en-CH" b="1" dirty="0">
              <a:solidFill>
                <a:srgbClr val="FF0000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EE466-7459-29FB-BA57-BF25CD1308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75F9B-21F4-4E29-AD5A-623E01DDEEA4}" type="slidenum">
              <a:rPr lang="en-CH" smtClean="0"/>
              <a:t>38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232069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D1B17-D055-1A2E-4881-AF3324F39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5E20C9-B2BA-63AB-DA4B-B5BBECCE2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8CF27-EEDE-B1CC-A863-022E3B34A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0000"/>
                </a:solidFill>
              </a:rPr>
              <a:t>Should be able to see extractor current change </a:t>
            </a:r>
            <a:r>
              <a:rPr lang="en-GB" b="1" dirty="0">
                <a:solidFill>
                  <a:srgbClr val="FF0000"/>
                </a:solidFill>
              </a:rPr>
              <a:t>CHECK WITH GRAFANA AT TIMES OF MEASUREMENT</a:t>
            </a:r>
            <a:endParaRPr lang="en-CH" b="1" dirty="0">
              <a:solidFill>
                <a:srgbClr val="FF0000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47524-6E8C-A050-A558-9315DCFB0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75F9B-21F4-4E29-AD5A-623E01DDEEA4}" type="slidenum">
              <a:rPr lang="en-CH" smtClean="0"/>
              <a:t>39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752459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3cb589ad577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3cb589ad577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g3cb589ad577_0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 rot="10800000">
            <a:off x="5634800" y="3911400"/>
            <a:ext cx="922400" cy="5180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Oswald" pitchFamily="2" charset="0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-33" y="0"/>
            <a:ext cx="12192000" cy="416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Oswald" pitchFamily="2" charset="0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48233" y="859067"/>
            <a:ext cx="11043200" cy="28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48233" y="4531000"/>
            <a:ext cx="11043200" cy="16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0089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0" y="2089800"/>
            <a:ext cx="12192000" cy="267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Oswald" pitchFamily="2" charset="0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574400" y="2519600"/>
            <a:ext cx="11043200" cy="20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1973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Google Shape;24;p4"/>
          <p:cNvCxnSpPr/>
          <p:nvPr/>
        </p:nvCxnSpPr>
        <p:spPr>
          <a:xfrm>
            <a:off x="572267" y="1700769"/>
            <a:ext cx="818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415600" y="1958433"/>
            <a:ext cx="11360800" cy="41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03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572267" y="1700769"/>
            <a:ext cx="818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15600" y="1958433"/>
            <a:ext cx="5333200" cy="41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443200" y="1958433"/>
            <a:ext cx="5333200" cy="41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552551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33549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7"/>
          <p:cNvCxnSpPr/>
          <p:nvPr/>
        </p:nvCxnSpPr>
        <p:spPr>
          <a:xfrm>
            <a:off x="558233" y="1943716"/>
            <a:ext cx="818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415600" y="8424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415600" y="2157605"/>
            <a:ext cx="3744000" cy="39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5100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653667" y="705200"/>
            <a:ext cx="7570800" cy="5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6481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dk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6096000" y="233"/>
            <a:ext cx="6096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Oswald" pitchFamily="2" charset="0"/>
            </a:endParaRPr>
          </a:p>
        </p:txBody>
      </p:sp>
      <p:cxnSp>
        <p:nvCxnSpPr>
          <p:cNvPr id="47" name="Google Shape;47;p9"/>
          <p:cNvCxnSpPr/>
          <p:nvPr/>
        </p:nvCxnSpPr>
        <p:spPr>
          <a:xfrm>
            <a:off x="6706233" y="5994000"/>
            <a:ext cx="769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354000" y="1438333"/>
            <a:ext cx="5393600" cy="238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354000" y="3895201"/>
            <a:ext cx="53936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5583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8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54074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1"/>
          <p:cNvCxnSpPr/>
          <p:nvPr/>
        </p:nvCxnSpPr>
        <p:spPr>
          <a:xfrm>
            <a:off x="551033" y="3984367"/>
            <a:ext cx="1214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05531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FBFFC3E4-7B78-4BBA-AED0-B65402E62AD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97969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624417" y="764117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 b="0" i="0" u="none" strike="noStrike" cap="none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609600" y="1915584"/>
            <a:ext cx="10972800" cy="4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575719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1219170" marR="0" lvl="1" indent="-541853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507987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74121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7632700" y="6477000"/>
            <a:ext cx="28448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609585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053CA26-26B2-43E3-8C91-DDBDC1C27154}" type="datetimeFigureOut">
              <a:rPr lang="en-CH" smtClean="0"/>
              <a:pPr/>
              <a:t>21.09.2026</a:t>
            </a:fld>
            <a:endParaRPr lang="en-CH" dirty="0"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527051" y="6477000"/>
            <a:ext cx="67204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609585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17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339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047924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657509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67093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876678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CH" dirty="0"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10801351" y="6477000"/>
            <a:ext cx="781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369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15600" y="1958433"/>
            <a:ext cx="11360800" cy="4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fld id="{FBFFC3E4-7B78-4BBA-AED0-B65402E62ADA}" type="slidenum">
              <a:rPr lang="en-CH" smtClean="0"/>
              <a:pPr/>
              <a:t>‹#›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254271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0.png"/><Relationship Id="rId4" Type="http://schemas.openxmlformats.org/officeDocument/2006/relationships/image" Target="../media/image110.png"/><Relationship Id="rId9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svg"/><Relationship Id="rId4" Type="http://schemas.openxmlformats.org/officeDocument/2006/relationships/image" Target="../media/image30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sv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64EE-BA92-F4F1-0D07-B2E704441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63678"/>
            <a:ext cx="9144000" cy="2438205"/>
          </a:xfrm>
        </p:spPr>
        <p:txBody>
          <a:bodyPr>
            <a:noAutofit/>
          </a:bodyPr>
          <a:lstStyle/>
          <a:p>
            <a:r>
              <a:rPr lang="en-CH" sz="4400" dirty="0">
                <a:latin typeface="Oswald" pitchFamily="2" charset="0"/>
              </a:rPr>
              <a:t>How Low Can </a:t>
            </a:r>
            <a:r>
              <a:rPr lang="en-US" sz="4400" dirty="0">
                <a:latin typeface="Oswald" pitchFamily="2" charset="0"/>
              </a:rPr>
              <a:t>W</a:t>
            </a:r>
            <a:r>
              <a:rPr lang="en-CH" sz="4400" dirty="0">
                <a:latin typeface="Oswald" pitchFamily="2" charset="0"/>
              </a:rPr>
              <a:t>e Go? </a:t>
            </a:r>
            <a:br>
              <a:rPr lang="en-US" sz="4400" dirty="0">
                <a:latin typeface="Oswald" pitchFamily="2" charset="0"/>
              </a:rPr>
            </a:br>
            <a:r>
              <a:rPr lang="en-CH" sz="4400" dirty="0">
                <a:latin typeface="Oswald" pitchFamily="2" charset="0"/>
              </a:rPr>
              <a:t>Routine Reliability and Low Energy Limits for AMS with a Cs Sputter Source</a:t>
            </a:r>
          </a:p>
        </p:txBody>
      </p:sp>
      <p:sp>
        <p:nvSpPr>
          <p:cNvPr id="9" name="Google Shape;73;p14">
            <a:extLst>
              <a:ext uri="{FF2B5EF4-FFF2-40B4-BE49-F238E27FC236}">
                <a16:creationId xmlns:a16="http://schemas.microsoft.com/office/drawing/2014/main" id="{0027EBC9-41B8-86F6-3B5F-49E84D4C298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1195" y="4825250"/>
            <a:ext cx="8280300" cy="16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i="0" strike="noStrike" cap="none" dirty="0">
                <a:latin typeface="Oswald" pitchFamily="2" charset="0"/>
              </a:rPr>
              <a:t>L</a:t>
            </a:r>
            <a:r>
              <a:rPr lang="en-US" sz="2800" dirty="0">
                <a:latin typeface="Oswald" pitchFamily="2" charset="0"/>
              </a:rPr>
              <a:t>auren</a:t>
            </a:r>
            <a:r>
              <a:rPr lang="en-US" sz="2800" i="0" strike="noStrike" cap="none" dirty="0">
                <a:latin typeface="Oswald" pitchFamily="2" charset="0"/>
              </a:rPr>
              <a:t> T Bezzina</a:t>
            </a:r>
            <a:endParaRPr sz="2800" i="0" strike="noStrike" cap="none" dirty="0">
              <a:latin typeface="Oswald" pitchFamily="2" charset="0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800" dirty="0">
                <a:latin typeface="Oswald Light"/>
                <a:ea typeface="Oswald Light"/>
                <a:cs typeface="Oswald Light"/>
                <a:sym typeface="Oswald Light"/>
              </a:rPr>
              <a:t>C. Vockenhuber, P. Gautschi, L. Wacker, U. Ramsperger, A. Müller</a:t>
            </a:r>
            <a:endParaRPr sz="1800" dirty="0"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800" dirty="0">
                <a:latin typeface="Oswald Light"/>
                <a:ea typeface="Oswald Light"/>
                <a:cs typeface="Oswald Light"/>
                <a:sym typeface="Oswald Light"/>
              </a:rPr>
              <a:t>Laboratory of Ion Beam Physics, ETH Zürich</a:t>
            </a:r>
            <a:endParaRPr sz="1800" dirty="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bg2">
                    <a:lumMod val="75000"/>
                  </a:schemeClr>
                </a:solidFill>
                <a:latin typeface="Oswald" pitchFamily="2" charset="0"/>
                <a:ea typeface="Arial"/>
                <a:cs typeface="Arial"/>
                <a:sym typeface="Arial"/>
              </a:rPr>
              <a:t>NIBS2026 – September 2026</a:t>
            </a:r>
            <a:endParaRPr sz="1600" b="0" i="0" u="none" strike="noStrike" cap="none" dirty="0">
              <a:solidFill>
                <a:schemeClr val="bg2">
                  <a:lumMod val="75000"/>
                </a:schemeClr>
              </a:solidFill>
              <a:latin typeface="Oswald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CF91EE9D-65B9-B33F-C5B6-41AA9C1670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691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8204CB99-B8C0-E29F-872B-2CA72ACB28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BCD3652-872D-1821-4582-16D3BF0F9D18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Why do we do it?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CB04C0-8FA1-FC94-4EA7-EDC83E97A43D}"/>
              </a:ext>
            </a:extLst>
          </p:cNvPr>
          <p:cNvSpPr txBox="1"/>
          <p:nvPr/>
        </p:nvSpPr>
        <p:spPr>
          <a:xfrm>
            <a:off x="771525" y="1864518"/>
            <a:ext cx="54697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AMS is an ultra-sensitive method to detect trace amounts of long-lived radionuclides.</a:t>
            </a:r>
          </a:p>
          <a:p>
            <a:pPr lvl="1"/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With both cosmogenic and anthropogenic sources, these nuclides can used as a ‘clock’ for: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Archeology/paleoclimate (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 5.7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Earth sciences/geomorphology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–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(1.38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yr)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26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Al (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717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Environmental/hydrology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Cl (300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129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I (15.7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Biomedicine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41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Ca (99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Nuclear science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/oceanography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— actinides (Pu isotopes, U, etc.)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2AA0DA-C77C-F1E2-82F9-B272ACE92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87" y="1620618"/>
            <a:ext cx="4563075" cy="26074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EC3BCB-37DB-47E7-A8ED-08A5D982B5DB}"/>
              </a:ext>
            </a:extLst>
          </p:cNvPr>
          <p:cNvSpPr txBox="1"/>
          <p:nvPr/>
        </p:nvSpPr>
        <p:spPr>
          <a:xfrm>
            <a:off x="257750" y="638238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23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D43BD-1310-DFD2-5889-1769DBAD2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16E44993-B212-5522-E89D-7E294D59788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D95C0F-CCBD-3429-F344-74B22F7A87C3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Why do we do it?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9DBF16-2686-85E5-1FAD-68DC632F7DAB}"/>
              </a:ext>
            </a:extLst>
          </p:cNvPr>
          <p:cNvSpPr txBox="1"/>
          <p:nvPr/>
        </p:nvSpPr>
        <p:spPr>
          <a:xfrm>
            <a:off x="771525" y="1864518"/>
            <a:ext cx="54697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AMS is an ultra-sensitive method to detect trace amounts of long-lived radionuclides.</a:t>
            </a:r>
          </a:p>
          <a:p>
            <a:pPr lvl="1"/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With both cosmogenic and anthropogenic sources, these nuclides can used as a ‘clock’ for: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Archeology/paleoclimate (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 5.7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Earth sciences/geomorphology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–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(1.38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yr)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26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Al (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717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Environmental/hydrology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Cl (300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129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I (15.7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Biomedicine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41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Ca (99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Nuclear science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/oceanography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— actinides (Pu isotopes, U, etc.)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1F8AAE-EEE8-7B85-B62B-C099A6CE4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87" y="1620618"/>
            <a:ext cx="4563075" cy="260747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A4F1191-54F9-F7BE-E5E2-0A2DE76C2F84}"/>
              </a:ext>
            </a:extLst>
          </p:cNvPr>
          <p:cNvSpPr/>
          <p:nvPr/>
        </p:nvSpPr>
        <p:spPr>
          <a:xfrm>
            <a:off x="8663286" y="2167115"/>
            <a:ext cx="1514475" cy="1514475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87180C2-19E8-302A-AF6B-D8485D7BF937}"/>
              </a:ext>
            </a:extLst>
          </p:cNvPr>
          <p:cNvSpPr/>
          <p:nvPr/>
        </p:nvSpPr>
        <p:spPr>
          <a:xfrm>
            <a:off x="9301620" y="2750348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5BDFC69-DC58-A1AE-29FE-0C11F65A4FF9}"/>
              </a:ext>
            </a:extLst>
          </p:cNvPr>
          <p:cNvSpPr/>
          <p:nvPr/>
        </p:nvSpPr>
        <p:spPr>
          <a:xfrm>
            <a:off x="9128475" y="2767241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82302A-18EE-F548-3D8C-94DCED4ABE51}"/>
              </a:ext>
            </a:extLst>
          </p:cNvPr>
          <p:cNvSpPr/>
          <p:nvPr/>
        </p:nvSpPr>
        <p:spPr>
          <a:xfrm>
            <a:off x="9474765" y="2865077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9ABA85A-E4B0-44A4-2303-88328C3DB288}"/>
              </a:ext>
            </a:extLst>
          </p:cNvPr>
          <p:cNvSpPr/>
          <p:nvPr/>
        </p:nvSpPr>
        <p:spPr>
          <a:xfrm>
            <a:off x="9624253" y="2907208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B212448-A8C0-071F-6504-AB7D5C3B323D}"/>
              </a:ext>
            </a:extLst>
          </p:cNvPr>
          <p:cNvSpPr/>
          <p:nvPr/>
        </p:nvSpPr>
        <p:spPr>
          <a:xfrm>
            <a:off x="9025071" y="292055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D27D202-6650-0DEA-992A-BE117D8A643C}"/>
              </a:ext>
            </a:extLst>
          </p:cNvPr>
          <p:cNvSpPr/>
          <p:nvPr/>
        </p:nvSpPr>
        <p:spPr>
          <a:xfrm>
            <a:off x="9146514" y="3129706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CB75364-6F02-B937-44F7-B4363284E795}"/>
              </a:ext>
            </a:extLst>
          </p:cNvPr>
          <p:cNvSpPr/>
          <p:nvPr/>
        </p:nvSpPr>
        <p:spPr>
          <a:xfrm>
            <a:off x="9291109" y="325631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9C9024F-95D1-CC55-6F64-0A40681E256F}"/>
              </a:ext>
            </a:extLst>
          </p:cNvPr>
          <p:cNvSpPr/>
          <p:nvPr/>
        </p:nvSpPr>
        <p:spPr>
          <a:xfrm>
            <a:off x="9458855" y="3129706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C86B7E3-089C-6DAA-E9A9-7A7A1E9F2B06}"/>
              </a:ext>
            </a:extLst>
          </p:cNvPr>
          <p:cNvSpPr/>
          <p:nvPr/>
        </p:nvSpPr>
        <p:spPr>
          <a:xfrm>
            <a:off x="9235812" y="2944526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304ABFB-32F3-DA16-9D85-912C1F675FA9}"/>
              </a:ext>
            </a:extLst>
          </p:cNvPr>
          <p:cNvSpPr/>
          <p:nvPr/>
        </p:nvSpPr>
        <p:spPr>
          <a:xfrm>
            <a:off x="8926043" y="267613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43DB129-0358-59D4-612E-3465006E2FAC}"/>
              </a:ext>
            </a:extLst>
          </p:cNvPr>
          <p:cNvSpPr/>
          <p:nvPr/>
        </p:nvSpPr>
        <p:spPr>
          <a:xfrm>
            <a:off x="9121745" y="256914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D54462B-415B-9273-654A-F1830379E11F}"/>
              </a:ext>
            </a:extLst>
          </p:cNvPr>
          <p:cNvSpPr/>
          <p:nvPr/>
        </p:nvSpPr>
        <p:spPr>
          <a:xfrm>
            <a:off x="8927903" y="309605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145FCF4-EF88-3656-345F-C11EB2696E20}"/>
              </a:ext>
            </a:extLst>
          </p:cNvPr>
          <p:cNvSpPr/>
          <p:nvPr/>
        </p:nvSpPr>
        <p:spPr>
          <a:xfrm>
            <a:off x="9385300" y="2977876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75F91F7-116A-8809-56AF-16EB7D0661EA}"/>
              </a:ext>
            </a:extLst>
          </p:cNvPr>
          <p:cNvSpPr/>
          <p:nvPr/>
        </p:nvSpPr>
        <p:spPr>
          <a:xfrm>
            <a:off x="9385300" y="262725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7B1EFDF-E35C-E885-E295-1CC749010C2F}"/>
              </a:ext>
            </a:extLst>
          </p:cNvPr>
          <p:cNvSpPr/>
          <p:nvPr/>
        </p:nvSpPr>
        <p:spPr>
          <a:xfrm>
            <a:off x="9085792" y="330209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1D3A406-D61D-ECD3-1D70-68FD2D132D5C}"/>
              </a:ext>
            </a:extLst>
          </p:cNvPr>
          <p:cNvSpPr/>
          <p:nvPr/>
        </p:nvSpPr>
        <p:spPr>
          <a:xfrm>
            <a:off x="9446021" y="335938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982AA3F-551C-4390-5F85-911FD63429E7}"/>
              </a:ext>
            </a:extLst>
          </p:cNvPr>
          <p:cNvSpPr/>
          <p:nvPr/>
        </p:nvSpPr>
        <p:spPr>
          <a:xfrm>
            <a:off x="8845054" y="2879039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7718D06-B86B-E790-A3DB-F5C1C5DAED0B}"/>
              </a:ext>
            </a:extLst>
          </p:cNvPr>
          <p:cNvSpPr/>
          <p:nvPr/>
        </p:nvSpPr>
        <p:spPr>
          <a:xfrm>
            <a:off x="9710474" y="306898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E446589-4E1B-2484-7F36-EA6421020948}"/>
              </a:ext>
            </a:extLst>
          </p:cNvPr>
          <p:cNvSpPr/>
          <p:nvPr/>
        </p:nvSpPr>
        <p:spPr>
          <a:xfrm>
            <a:off x="9590423" y="257321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8688907-DC96-4CC5-6854-07845EAFB2F1}"/>
              </a:ext>
            </a:extLst>
          </p:cNvPr>
          <p:cNvSpPr/>
          <p:nvPr/>
        </p:nvSpPr>
        <p:spPr>
          <a:xfrm>
            <a:off x="9762176" y="275209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74DA379-8A06-0B8C-B95D-7990820960F8}"/>
              </a:ext>
            </a:extLst>
          </p:cNvPr>
          <p:cNvSpPr/>
          <p:nvPr/>
        </p:nvSpPr>
        <p:spPr>
          <a:xfrm>
            <a:off x="9315774" y="247191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E35667C-BC28-A833-B3E6-BC7BAE511DA7}"/>
              </a:ext>
            </a:extLst>
          </p:cNvPr>
          <p:cNvSpPr/>
          <p:nvPr/>
        </p:nvSpPr>
        <p:spPr>
          <a:xfrm>
            <a:off x="9883619" y="294851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8EE1FC0-23AE-6FE1-CB27-35624E4F0E2C}"/>
              </a:ext>
            </a:extLst>
          </p:cNvPr>
          <p:cNvSpPr/>
          <p:nvPr/>
        </p:nvSpPr>
        <p:spPr>
          <a:xfrm>
            <a:off x="8740345" y="306898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030F2BE-DAE9-929B-CD56-C416AAB5DA6D}"/>
              </a:ext>
            </a:extLst>
          </p:cNvPr>
          <p:cNvSpPr/>
          <p:nvPr/>
        </p:nvSpPr>
        <p:spPr>
          <a:xfrm>
            <a:off x="9000302" y="2276288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99C458C-4F56-83BC-144A-DAB8E8A0DC89}"/>
              </a:ext>
            </a:extLst>
          </p:cNvPr>
          <p:cNvSpPr/>
          <p:nvPr/>
        </p:nvSpPr>
        <p:spPr>
          <a:xfrm>
            <a:off x="9960505" y="2704699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704411F1-D807-CC90-F787-52F84402A936}"/>
              </a:ext>
            </a:extLst>
          </p:cNvPr>
          <p:cNvSpPr/>
          <p:nvPr/>
        </p:nvSpPr>
        <p:spPr>
          <a:xfrm>
            <a:off x="9627957" y="323377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9AA9B67-B99E-BE50-8F60-8FEEE47BF826}"/>
              </a:ext>
            </a:extLst>
          </p:cNvPr>
          <p:cNvSpPr/>
          <p:nvPr/>
        </p:nvSpPr>
        <p:spPr>
          <a:xfrm>
            <a:off x="9477113" y="221502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1B5DD98-C30D-275D-1B3E-0FF4831ACDB1}"/>
              </a:ext>
            </a:extLst>
          </p:cNvPr>
          <p:cNvSpPr/>
          <p:nvPr/>
        </p:nvSpPr>
        <p:spPr>
          <a:xfrm>
            <a:off x="9136195" y="347448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A77677C-9C0C-477D-AD8B-3E9B7E98A5D7}"/>
              </a:ext>
            </a:extLst>
          </p:cNvPr>
          <p:cNvSpPr/>
          <p:nvPr/>
        </p:nvSpPr>
        <p:spPr>
          <a:xfrm>
            <a:off x="9582505" y="272793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1D56583-5C75-3203-03CC-18D8B7C504A1}"/>
              </a:ext>
            </a:extLst>
          </p:cNvPr>
          <p:cNvSpPr/>
          <p:nvPr/>
        </p:nvSpPr>
        <p:spPr>
          <a:xfrm>
            <a:off x="9700618" y="230062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1C1B7D5-B2E9-6605-A279-56AF83BAF6AE}"/>
              </a:ext>
            </a:extLst>
          </p:cNvPr>
          <p:cNvSpPr/>
          <p:nvPr/>
        </p:nvSpPr>
        <p:spPr>
          <a:xfrm>
            <a:off x="9262666" y="229068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F1FD2FA-EB59-E042-1A27-85D8B41AB043}"/>
              </a:ext>
            </a:extLst>
          </p:cNvPr>
          <p:cNvSpPr/>
          <p:nvPr/>
        </p:nvSpPr>
        <p:spPr>
          <a:xfrm>
            <a:off x="9506742" y="239765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D192A329-73AA-82A4-0EC7-67C721B83E99}"/>
              </a:ext>
            </a:extLst>
          </p:cNvPr>
          <p:cNvSpPr/>
          <p:nvPr/>
        </p:nvSpPr>
        <p:spPr>
          <a:xfrm>
            <a:off x="9128475" y="242456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C9AC5350-A6A9-C5D5-8D71-02DBB64450F6}"/>
              </a:ext>
            </a:extLst>
          </p:cNvPr>
          <p:cNvSpPr/>
          <p:nvPr/>
        </p:nvSpPr>
        <p:spPr>
          <a:xfrm>
            <a:off x="8916622" y="250690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F47A597-9065-E4F4-85E5-09C86A0D99C4}"/>
              </a:ext>
            </a:extLst>
          </p:cNvPr>
          <p:cNvSpPr/>
          <p:nvPr/>
        </p:nvSpPr>
        <p:spPr>
          <a:xfrm>
            <a:off x="9804350" y="247950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D73D45A-C204-55E3-CD95-4212F648DE2E}"/>
              </a:ext>
            </a:extLst>
          </p:cNvPr>
          <p:cNvSpPr/>
          <p:nvPr/>
        </p:nvSpPr>
        <p:spPr>
          <a:xfrm>
            <a:off x="9518799" y="349334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3AF6CAD-0A47-4EF9-E8EE-2BCD4D71319D}"/>
              </a:ext>
            </a:extLst>
          </p:cNvPr>
          <p:cNvSpPr/>
          <p:nvPr/>
        </p:nvSpPr>
        <p:spPr>
          <a:xfrm>
            <a:off x="9960504" y="307908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4E1B8A95-376D-D910-D95C-CFF898DCB1D8}"/>
              </a:ext>
            </a:extLst>
          </p:cNvPr>
          <p:cNvSpPr/>
          <p:nvPr/>
        </p:nvSpPr>
        <p:spPr>
          <a:xfrm>
            <a:off x="9822897" y="325080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7208BB60-ABEA-6340-490B-9CC471688F2C}"/>
              </a:ext>
            </a:extLst>
          </p:cNvPr>
          <p:cNvSpPr/>
          <p:nvPr/>
        </p:nvSpPr>
        <p:spPr>
          <a:xfrm>
            <a:off x="9291108" y="348082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470E0683-BCB5-43F1-502D-E4637860B02B}"/>
              </a:ext>
            </a:extLst>
          </p:cNvPr>
          <p:cNvSpPr/>
          <p:nvPr/>
        </p:nvSpPr>
        <p:spPr>
          <a:xfrm>
            <a:off x="8892747" y="326320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73A7C35-E3C3-0557-010E-C91E7D372307}"/>
              </a:ext>
            </a:extLst>
          </p:cNvPr>
          <p:cNvSpPr/>
          <p:nvPr/>
        </p:nvSpPr>
        <p:spPr>
          <a:xfrm>
            <a:off x="8758165" y="2694657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B28881C7-37F3-0CF2-BB21-F5A2DF6174B0}"/>
              </a:ext>
            </a:extLst>
          </p:cNvPr>
          <p:cNvSpPr/>
          <p:nvPr/>
        </p:nvSpPr>
        <p:spPr>
          <a:xfrm>
            <a:off x="9640733" y="3432621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68495D-E6E7-467D-CBEB-9EA4351FA20F}"/>
              </a:ext>
            </a:extLst>
          </p:cNvPr>
          <p:cNvSpPr txBox="1"/>
          <p:nvPr/>
        </p:nvSpPr>
        <p:spPr>
          <a:xfrm>
            <a:off x="257750" y="638238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53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BD39B-77A9-A46C-F034-02EF927BE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BD8CA6BE-CC00-7949-2182-666639BD142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16D5F4-FEA9-6818-98D7-23A624D182E8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Why do we do it?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20E9C8-A2D6-E4E9-5C69-DD4D992994BB}"/>
              </a:ext>
            </a:extLst>
          </p:cNvPr>
          <p:cNvSpPr txBox="1"/>
          <p:nvPr/>
        </p:nvSpPr>
        <p:spPr>
          <a:xfrm>
            <a:off x="771525" y="1864518"/>
            <a:ext cx="54697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AMS is an ultra-sensitive method to detect trace amounts of long-lived radionuclides.</a:t>
            </a:r>
          </a:p>
          <a:p>
            <a:pPr lvl="1"/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With both cosmogenic and anthropogenic sources, these nuclides can used as a ‘clock’ for: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Archeology/paleoclimate (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 5.7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Earth sciences/geomorphology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–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(1.38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yr)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26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Al (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717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Environmental/hydrology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Cl (300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129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I (15.7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Biomedicine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41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Ca (99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Nuclear science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/oceanography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— actinides (Pu isotopes, U, etc.)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3B2682-E4C1-48F0-BB8B-D40AB79FE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87" y="1620618"/>
            <a:ext cx="4563075" cy="260747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845B7D2-ED57-88B6-00A7-470E1D013C72}"/>
              </a:ext>
            </a:extLst>
          </p:cNvPr>
          <p:cNvSpPr/>
          <p:nvPr/>
        </p:nvSpPr>
        <p:spPr>
          <a:xfrm>
            <a:off x="8663286" y="2167115"/>
            <a:ext cx="1514475" cy="1514475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B6555B1-58E7-A41D-984C-CD99EE109B19}"/>
              </a:ext>
            </a:extLst>
          </p:cNvPr>
          <p:cNvSpPr/>
          <p:nvPr/>
        </p:nvSpPr>
        <p:spPr>
          <a:xfrm>
            <a:off x="9301620" y="2750348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3E1D908-8A9A-E04F-48AD-25E0ADC894D5}"/>
              </a:ext>
            </a:extLst>
          </p:cNvPr>
          <p:cNvSpPr/>
          <p:nvPr/>
        </p:nvSpPr>
        <p:spPr>
          <a:xfrm>
            <a:off x="9128475" y="2767241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E8A666B-3884-0E95-A781-BF51C68484FD}"/>
              </a:ext>
            </a:extLst>
          </p:cNvPr>
          <p:cNvSpPr/>
          <p:nvPr/>
        </p:nvSpPr>
        <p:spPr>
          <a:xfrm>
            <a:off x="9474765" y="2865077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72E6849-6919-AE9F-0361-8188A0044405}"/>
              </a:ext>
            </a:extLst>
          </p:cNvPr>
          <p:cNvSpPr/>
          <p:nvPr/>
        </p:nvSpPr>
        <p:spPr>
          <a:xfrm>
            <a:off x="9624253" y="2907208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20C73D6-E42F-290B-5645-9D7860801BC3}"/>
              </a:ext>
            </a:extLst>
          </p:cNvPr>
          <p:cNvSpPr/>
          <p:nvPr/>
        </p:nvSpPr>
        <p:spPr>
          <a:xfrm>
            <a:off x="9025071" y="292055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0447881-C1EC-2BFD-1D29-7A7D69E0B733}"/>
              </a:ext>
            </a:extLst>
          </p:cNvPr>
          <p:cNvSpPr/>
          <p:nvPr/>
        </p:nvSpPr>
        <p:spPr>
          <a:xfrm>
            <a:off x="9146514" y="3129706"/>
            <a:ext cx="121443" cy="12144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39303B8-014F-445A-410C-85F841DA7876}"/>
              </a:ext>
            </a:extLst>
          </p:cNvPr>
          <p:cNvSpPr/>
          <p:nvPr/>
        </p:nvSpPr>
        <p:spPr>
          <a:xfrm>
            <a:off x="9291109" y="325631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6FD85B-70AB-D4F8-C804-78C0415D3F2D}"/>
              </a:ext>
            </a:extLst>
          </p:cNvPr>
          <p:cNvSpPr/>
          <p:nvPr/>
        </p:nvSpPr>
        <p:spPr>
          <a:xfrm>
            <a:off x="9458855" y="3129706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F668889-C993-63E9-32F3-A6C50ACC42FD}"/>
              </a:ext>
            </a:extLst>
          </p:cNvPr>
          <p:cNvSpPr/>
          <p:nvPr/>
        </p:nvSpPr>
        <p:spPr>
          <a:xfrm>
            <a:off x="9235812" y="2944526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1CB90D6-D675-CE62-C4D5-AAB21F7FA3E4}"/>
              </a:ext>
            </a:extLst>
          </p:cNvPr>
          <p:cNvSpPr/>
          <p:nvPr/>
        </p:nvSpPr>
        <p:spPr>
          <a:xfrm>
            <a:off x="8926043" y="267613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DC663CE-938E-73A4-E49F-7047243D1692}"/>
              </a:ext>
            </a:extLst>
          </p:cNvPr>
          <p:cNvSpPr/>
          <p:nvPr/>
        </p:nvSpPr>
        <p:spPr>
          <a:xfrm>
            <a:off x="9121745" y="256914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3EF340B-CE35-9054-D730-C0D279ADF551}"/>
              </a:ext>
            </a:extLst>
          </p:cNvPr>
          <p:cNvSpPr/>
          <p:nvPr/>
        </p:nvSpPr>
        <p:spPr>
          <a:xfrm>
            <a:off x="8927903" y="309605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BAB2967-5355-9AC4-6A16-9DAF8E21A87F}"/>
              </a:ext>
            </a:extLst>
          </p:cNvPr>
          <p:cNvSpPr/>
          <p:nvPr/>
        </p:nvSpPr>
        <p:spPr>
          <a:xfrm>
            <a:off x="9385300" y="2977876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F6F5D56-9419-6947-8A57-BE628AB4EBD3}"/>
              </a:ext>
            </a:extLst>
          </p:cNvPr>
          <p:cNvSpPr/>
          <p:nvPr/>
        </p:nvSpPr>
        <p:spPr>
          <a:xfrm>
            <a:off x="9385300" y="2627254"/>
            <a:ext cx="121443" cy="121443"/>
          </a:xfrm>
          <a:prstGeom prst="ellipse">
            <a:avLst/>
          </a:prstGeom>
          <a:solidFill>
            <a:schemeClr val="accent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BCA1D5E-7663-D7EA-3A05-D77380713A3D}"/>
              </a:ext>
            </a:extLst>
          </p:cNvPr>
          <p:cNvSpPr/>
          <p:nvPr/>
        </p:nvSpPr>
        <p:spPr>
          <a:xfrm>
            <a:off x="9085792" y="330209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C834E5C-130E-EB63-5455-C566D172E5A3}"/>
              </a:ext>
            </a:extLst>
          </p:cNvPr>
          <p:cNvSpPr/>
          <p:nvPr/>
        </p:nvSpPr>
        <p:spPr>
          <a:xfrm>
            <a:off x="9446021" y="335938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0778691-2B6B-ED9E-AA3F-8116099384D4}"/>
              </a:ext>
            </a:extLst>
          </p:cNvPr>
          <p:cNvSpPr/>
          <p:nvPr/>
        </p:nvSpPr>
        <p:spPr>
          <a:xfrm>
            <a:off x="8845054" y="2879039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466253B-5689-07B2-1168-2BAF7F2D139B}"/>
              </a:ext>
            </a:extLst>
          </p:cNvPr>
          <p:cNvSpPr/>
          <p:nvPr/>
        </p:nvSpPr>
        <p:spPr>
          <a:xfrm>
            <a:off x="9710474" y="306898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CBAD41F-9473-1BD8-0A56-E344418D1871}"/>
              </a:ext>
            </a:extLst>
          </p:cNvPr>
          <p:cNvSpPr/>
          <p:nvPr/>
        </p:nvSpPr>
        <p:spPr>
          <a:xfrm>
            <a:off x="9590423" y="257321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F873BA2-F04A-21E4-5234-2BBA7D8EA19D}"/>
              </a:ext>
            </a:extLst>
          </p:cNvPr>
          <p:cNvSpPr/>
          <p:nvPr/>
        </p:nvSpPr>
        <p:spPr>
          <a:xfrm>
            <a:off x="9762176" y="275209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FAF1CD0-BB01-5506-EAF0-81E593469084}"/>
              </a:ext>
            </a:extLst>
          </p:cNvPr>
          <p:cNvSpPr/>
          <p:nvPr/>
        </p:nvSpPr>
        <p:spPr>
          <a:xfrm>
            <a:off x="9315774" y="247191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C7819F7-1D92-5D66-094B-F88B6A510E6D}"/>
              </a:ext>
            </a:extLst>
          </p:cNvPr>
          <p:cNvSpPr/>
          <p:nvPr/>
        </p:nvSpPr>
        <p:spPr>
          <a:xfrm>
            <a:off x="9883619" y="294851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39F0474-B41D-80A5-5BB9-CAE86E19A5AD}"/>
              </a:ext>
            </a:extLst>
          </p:cNvPr>
          <p:cNvSpPr/>
          <p:nvPr/>
        </p:nvSpPr>
        <p:spPr>
          <a:xfrm>
            <a:off x="8740345" y="306898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29C212F-06F7-5222-6873-96825E07660A}"/>
              </a:ext>
            </a:extLst>
          </p:cNvPr>
          <p:cNvSpPr/>
          <p:nvPr/>
        </p:nvSpPr>
        <p:spPr>
          <a:xfrm>
            <a:off x="9000302" y="2276288"/>
            <a:ext cx="121443" cy="12144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7F7406E-3C2F-F50D-E62E-758AB1D689D0}"/>
              </a:ext>
            </a:extLst>
          </p:cNvPr>
          <p:cNvSpPr/>
          <p:nvPr/>
        </p:nvSpPr>
        <p:spPr>
          <a:xfrm>
            <a:off x="9960505" y="2704699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D1079BF-6014-B35E-5D8E-F7B3F1E9D10F}"/>
              </a:ext>
            </a:extLst>
          </p:cNvPr>
          <p:cNvSpPr/>
          <p:nvPr/>
        </p:nvSpPr>
        <p:spPr>
          <a:xfrm>
            <a:off x="9627957" y="323377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7AE0240-9407-B308-37E8-E729A443AC8F}"/>
              </a:ext>
            </a:extLst>
          </p:cNvPr>
          <p:cNvSpPr/>
          <p:nvPr/>
        </p:nvSpPr>
        <p:spPr>
          <a:xfrm>
            <a:off x="9477113" y="221502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12CF5BA-082A-E533-509E-DD4A1D4F5ED4}"/>
              </a:ext>
            </a:extLst>
          </p:cNvPr>
          <p:cNvSpPr/>
          <p:nvPr/>
        </p:nvSpPr>
        <p:spPr>
          <a:xfrm>
            <a:off x="9136195" y="347448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8B699AD-2189-840B-147A-B870353E0009}"/>
              </a:ext>
            </a:extLst>
          </p:cNvPr>
          <p:cNvSpPr/>
          <p:nvPr/>
        </p:nvSpPr>
        <p:spPr>
          <a:xfrm>
            <a:off x="9582505" y="272793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DD69DEE-31AC-1B58-9F10-A5D9511E1A0D}"/>
              </a:ext>
            </a:extLst>
          </p:cNvPr>
          <p:cNvSpPr/>
          <p:nvPr/>
        </p:nvSpPr>
        <p:spPr>
          <a:xfrm>
            <a:off x="9700618" y="230062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0879C8E5-3902-878C-0426-E22D08BE7A88}"/>
              </a:ext>
            </a:extLst>
          </p:cNvPr>
          <p:cNvSpPr/>
          <p:nvPr/>
        </p:nvSpPr>
        <p:spPr>
          <a:xfrm>
            <a:off x="9262666" y="229068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2C5C405-E074-764A-C2D2-220202470DF1}"/>
              </a:ext>
            </a:extLst>
          </p:cNvPr>
          <p:cNvSpPr/>
          <p:nvPr/>
        </p:nvSpPr>
        <p:spPr>
          <a:xfrm>
            <a:off x="9506742" y="239765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11A8788-A375-D56A-8502-B68D44C1780E}"/>
              </a:ext>
            </a:extLst>
          </p:cNvPr>
          <p:cNvSpPr/>
          <p:nvPr/>
        </p:nvSpPr>
        <p:spPr>
          <a:xfrm>
            <a:off x="9128475" y="242456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7E7B21F-73B3-9302-819E-AC1A226E07FB}"/>
              </a:ext>
            </a:extLst>
          </p:cNvPr>
          <p:cNvSpPr/>
          <p:nvPr/>
        </p:nvSpPr>
        <p:spPr>
          <a:xfrm>
            <a:off x="8916622" y="2506904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58382B7-DE9D-282F-3075-F8CAF17EECA8}"/>
              </a:ext>
            </a:extLst>
          </p:cNvPr>
          <p:cNvSpPr/>
          <p:nvPr/>
        </p:nvSpPr>
        <p:spPr>
          <a:xfrm>
            <a:off x="9804350" y="247950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950B97A-ECFE-61DD-569B-0ECD7139C38C}"/>
              </a:ext>
            </a:extLst>
          </p:cNvPr>
          <p:cNvSpPr/>
          <p:nvPr/>
        </p:nvSpPr>
        <p:spPr>
          <a:xfrm>
            <a:off x="9518799" y="3493342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D053B136-042F-C142-35E9-93BF681E65D6}"/>
              </a:ext>
            </a:extLst>
          </p:cNvPr>
          <p:cNvSpPr/>
          <p:nvPr/>
        </p:nvSpPr>
        <p:spPr>
          <a:xfrm>
            <a:off x="9960504" y="3079080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89A07AE7-F089-BCFD-776B-A584DCCED12E}"/>
              </a:ext>
            </a:extLst>
          </p:cNvPr>
          <p:cNvSpPr/>
          <p:nvPr/>
        </p:nvSpPr>
        <p:spPr>
          <a:xfrm>
            <a:off x="9822897" y="3250802"/>
            <a:ext cx="121443" cy="12144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DD377741-1619-1C22-C5AE-F8F7DC902CFA}"/>
              </a:ext>
            </a:extLst>
          </p:cNvPr>
          <p:cNvSpPr/>
          <p:nvPr/>
        </p:nvSpPr>
        <p:spPr>
          <a:xfrm>
            <a:off x="9291108" y="3480823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91DBC046-8DB6-B414-17F5-FD72F00224C5}"/>
              </a:ext>
            </a:extLst>
          </p:cNvPr>
          <p:cNvSpPr/>
          <p:nvPr/>
        </p:nvSpPr>
        <p:spPr>
          <a:xfrm>
            <a:off x="8892747" y="3263205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A1FCA2C3-2279-8368-B1BF-4D376424C025}"/>
              </a:ext>
            </a:extLst>
          </p:cNvPr>
          <p:cNvSpPr/>
          <p:nvPr/>
        </p:nvSpPr>
        <p:spPr>
          <a:xfrm>
            <a:off x="8758165" y="2694657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1C301A1C-2992-23CB-2808-E5062F916DE2}"/>
              </a:ext>
            </a:extLst>
          </p:cNvPr>
          <p:cNvSpPr/>
          <p:nvPr/>
        </p:nvSpPr>
        <p:spPr>
          <a:xfrm>
            <a:off x="9640733" y="3432621"/>
            <a:ext cx="121443" cy="121443"/>
          </a:xfrm>
          <a:prstGeom prst="ellipse">
            <a:avLst/>
          </a:prstGeom>
          <a:solidFill>
            <a:schemeClr val="bg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DE13A0-164D-2BFE-EA94-B2210D1C9CE4}"/>
              </a:ext>
            </a:extLst>
          </p:cNvPr>
          <p:cNvSpPr txBox="1"/>
          <p:nvPr/>
        </p:nvSpPr>
        <p:spPr>
          <a:xfrm>
            <a:off x="257750" y="638238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B33B3D-4E99-8BF8-C850-13ED2F2987E3}"/>
              </a:ext>
            </a:extLst>
          </p:cNvPr>
          <p:cNvSpPr txBox="1"/>
          <p:nvPr/>
        </p:nvSpPr>
        <p:spPr>
          <a:xfrm>
            <a:off x="7329487" y="4421981"/>
            <a:ext cx="2027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Decay counting counts atoms that decay over time: grams of sample, days of counting</a:t>
            </a:r>
            <a:endParaRPr lang="en-CH" sz="1800" dirty="0">
              <a:solidFill>
                <a:schemeClr val="accent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8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2C947-D7DC-07A3-42D5-3CB115FC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F5FDA9E4-74F4-3C21-6ACD-582620015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4FA8898-4392-A800-BFA7-881599A98284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Why do we do it?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3894D4-4533-7B68-B23E-1F6FE24E6E2C}"/>
              </a:ext>
            </a:extLst>
          </p:cNvPr>
          <p:cNvSpPr txBox="1"/>
          <p:nvPr/>
        </p:nvSpPr>
        <p:spPr>
          <a:xfrm>
            <a:off x="771525" y="1864518"/>
            <a:ext cx="54697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</a:rPr>
              <a:t>AMS is an ultra-sensitive method to detect trace amounts of long-lived radionuclides.</a:t>
            </a:r>
          </a:p>
          <a:p>
            <a:pPr lvl="1"/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With both cosmogenic and anthropogenic sources, these nuclides can used as a ‘clock’ for: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Archeology/paleoclimate (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 5.7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Earth sciences/geomorphology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–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(1.38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yr)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26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Al (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717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Environmental/hydrology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36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Cl (300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129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I (15.7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x10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y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Biomedicine —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41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Ca (99 x 10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yr)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Nuclear science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/oceanography</a:t>
            </a:r>
            <a:r>
              <a:rPr lang="en-CH" sz="1800" dirty="0">
                <a:latin typeface="Roboto" panose="02000000000000000000" pitchFamily="2" charset="0"/>
                <a:ea typeface="Roboto" panose="02000000000000000000" pitchFamily="2" charset="0"/>
              </a:rPr>
              <a:t> — actinides (Pu isotopes, U, etc.)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1EAC6A-559A-59E3-2E13-2DC45802C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87" y="1620618"/>
            <a:ext cx="4563075" cy="260747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4BB7518-C5D4-EF51-7552-98CC66115B5C}"/>
              </a:ext>
            </a:extLst>
          </p:cNvPr>
          <p:cNvSpPr/>
          <p:nvPr/>
        </p:nvSpPr>
        <p:spPr>
          <a:xfrm>
            <a:off x="8663286" y="2167115"/>
            <a:ext cx="1514475" cy="1514475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D6837D0-12BB-1724-E384-AD175838B8EE}"/>
              </a:ext>
            </a:extLst>
          </p:cNvPr>
          <p:cNvSpPr/>
          <p:nvPr/>
        </p:nvSpPr>
        <p:spPr>
          <a:xfrm>
            <a:off x="9301620" y="2750348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3B2F2D-0F45-4BB5-3683-4D8645EBA6B2}"/>
              </a:ext>
            </a:extLst>
          </p:cNvPr>
          <p:cNvSpPr/>
          <p:nvPr/>
        </p:nvSpPr>
        <p:spPr>
          <a:xfrm>
            <a:off x="9128475" y="2767241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057FC6A-446B-71EF-AC6D-53C85B538FEC}"/>
              </a:ext>
            </a:extLst>
          </p:cNvPr>
          <p:cNvSpPr/>
          <p:nvPr/>
        </p:nvSpPr>
        <p:spPr>
          <a:xfrm>
            <a:off x="9474765" y="2865077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4551BA-979F-A232-6234-8D46EF5171E6}"/>
              </a:ext>
            </a:extLst>
          </p:cNvPr>
          <p:cNvSpPr/>
          <p:nvPr/>
        </p:nvSpPr>
        <p:spPr>
          <a:xfrm>
            <a:off x="9624253" y="2907208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C9DF945-48B1-6775-0F63-5CB4A80437B8}"/>
              </a:ext>
            </a:extLst>
          </p:cNvPr>
          <p:cNvSpPr/>
          <p:nvPr/>
        </p:nvSpPr>
        <p:spPr>
          <a:xfrm>
            <a:off x="9025071" y="2920553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26EC51E-6F43-FD99-1782-0CFC2AED565B}"/>
              </a:ext>
            </a:extLst>
          </p:cNvPr>
          <p:cNvSpPr/>
          <p:nvPr/>
        </p:nvSpPr>
        <p:spPr>
          <a:xfrm>
            <a:off x="9146514" y="3129706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FD58954-6410-E75F-F56C-2673DC41F37D}"/>
              </a:ext>
            </a:extLst>
          </p:cNvPr>
          <p:cNvSpPr/>
          <p:nvPr/>
        </p:nvSpPr>
        <p:spPr>
          <a:xfrm>
            <a:off x="9291109" y="3256310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3EB36C6-EF5C-363F-3304-18FBE18877AE}"/>
              </a:ext>
            </a:extLst>
          </p:cNvPr>
          <p:cNvSpPr/>
          <p:nvPr/>
        </p:nvSpPr>
        <p:spPr>
          <a:xfrm>
            <a:off x="9458855" y="3129706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BA0B0C1-1917-AC18-3105-390304F41FF1}"/>
              </a:ext>
            </a:extLst>
          </p:cNvPr>
          <p:cNvSpPr/>
          <p:nvPr/>
        </p:nvSpPr>
        <p:spPr>
          <a:xfrm>
            <a:off x="9235812" y="2944526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634DBCF-3AF2-CD38-25A2-94200F2A0D21}"/>
              </a:ext>
            </a:extLst>
          </p:cNvPr>
          <p:cNvSpPr/>
          <p:nvPr/>
        </p:nvSpPr>
        <p:spPr>
          <a:xfrm>
            <a:off x="8926043" y="267613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4937BA3-1EC7-4A66-0650-07C845D9BBE6}"/>
              </a:ext>
            </a:extLst>
          </p:cNvPr>
          <p:cNvSpPr/>
          <p:nvPr/>
        </p:nvSpPr>
        <p:spPr>
          <a:xfrm>
            <a:off x="9121745" y="256914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22F1955-5D15-CFED-FFC2-06CF6236C5D7}"/>
              </a:ext>
            </a:extLst>
          </p:cNvPr>
          <p:cNvSpPr/>
          <p:nvPr/>
        </p:nvSpPr>
        <p:spPr>
          <a:xfrm>
            <a:off x="8927903" y="309605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636530C-A3BC-6CDB-2CB6-ED82D01CEE58}"/>
              </a:ext>
            </a:extLst>
          </p:cNvPr>
          <p:cNvSpPr/>
          <p:nvPr/>
        </p:nvSpPr>
        <p:spPr>
          <a:xfrm>
            <a:off x="9385300" y="2977876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E252BA4-1313-B043-D261-06E92C3E5D22}"/>
              </a:ext>
            </a:extLst>
          </p:cNvPr>
          <p:cNvSpPr/>
          <p:nvPr/>
        </p:nvSpPr>
        <p:spPr>
          <a:xfrm>
            <a:off x="9385300" y="2627254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C5E8D58-66DB-6598-607C-CD84FE8BBDC7}"/>
              </a:ext>
            </a:extLst>
          </p:cNvPr>
          <p:cNvSpPr/>
          <p:nvPr/>
        </p:nvSpPr>
        <p:spPr>
          <a:xfrm>
            <a:off x="9085792" y="3302093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B4D16B6-BF06-E5FC-1EC1-A0ED07F6BBD1}"/>
              </a:ext>
            </a:extLst>
          </p:cNvPr>
          <p:cNvSpPr/>
          <p:nvPr/>
        </p:nvSpPr>
        <p:spPr>
          <a:xfrm>
            <a:off x="9446021" y="3359380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434C02E-0004-C015-C23A-87832D8B4EFC}"/>
              </a:ext>
            </a:extLst>
          </p:cNvPr>
          <p:cNvSpPr/>
          <p:nvPr/>
        </p:nvSpPr>
        <p:spPr>
          <a:xfrm>
            <a:off x="8845054" y="2879039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678C3DC-064E-E230-4DC5-F76D37A02979}"/>
              </a:ext>
            </a:extLst>
          </p:cNvPr>
          <p:cNvSpPr/>
          <p:nvPr/>
        </p:nvSpPr>
        <p:spPr>
          <a:xfrm>
            <a:off x="9710474" y="3068984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ED7DEE6-BB66-66C8-11DF-74F9C9C952EB}"/>
              </a:ext>
            </a:extLst>
          </p:cNvPr>
          <p:cNvSpPr/>
          <p:nvPr/>
        </p:nvSpPr>
        <p:spPr>
          <a:xfrm>
            <a:off x="9590423" y="2573214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A6ABD9B-CE15-4F67-C401-BE5548E5020A}"/>
              </a:ext>
            </a:extLst>
          </p:cNvPr>
          <p:cNvSpPr/>
          <p:nvPr/>
        </p:nvSpPr>
        <p:spPr>
          <a:xfrm>
            <a:off x="9762176" y="275209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95A167D-D58F-ACE1-6DCD-6973076EC22F}"/>
              </a:ext>
            </a:extLst>
          </p:cNvPr>
          <p:cNvSpPr/>
          <p:nvPr/>
        </p:nvSpPr>
        <p:spPr>
          <a:xfrm>
            <a:off x="9315774" y="2471914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1408BA6-435E-F24E-CFEE-393D6FC47B02}"/>
              </a:ext>
            </a:extLst>
          </p:cNvPr>
          <p:cNvSpPr/>
          <p:nvPr/>
        </p:nvSpPr>
        <p:spPr>
          <a:xfrm>
            <a:off x="9883619" y="2948510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7E43EB8-9A7D-1197-DB8B-08898ABFC3D1}"/>
              </a:ext>
            </a:extLst>
          </p:cNvPr>
          <p:cNvSpPr/>
          <p:nvPr/>
        </p:nvSpPr>
        <p:spPr>
          <a:xfrm>
            <a:off x="8740345" y="3068983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F7F1419-9271-0454-9EDE-B713A03BFDCB}"/>
              </a:ext>
            </a:extLst>
          </p:cNvPr>
          <p:cNvSpPr/>
          <p:nvPr/>
        </p:nvSpPr>
        <p:spPr>
          <a:xfrm>
            <a:off x="9000302" y="2276288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AA09320-AA1C-DC14-76D3-418B5B46AF8B}"/>
              </a:ext>
            </a:extLst>
          </p:cNvPr>
          <p:cNvSpPr/>
          <p:nvPr/>
        </p:nvSpPr>
        <p:spPr>
          <a:xfrm>
            <a:off x="9960505" y="2704699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26E96EB-CA40-F86C-3F44-2437EDAB111C}"/>
              </a:ext>
            </a:extLst>
          </p:cNvPr>
          <p:cNvSpPr/>
          <p:nvPr/>
        </p:nvSpPr>
        <p:spPr>
          <a:xfrm>
            <a:off x="9627957" y="323377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9467FF4-BDD4-B1F9-FC30-CAE8897CD3A6}"/>
              </a:ext>
            </a:extLst>
          </p:cNvPr>
          <p:cNvSpPr/>
          <p:nvPr/>
        </p:nvSpPr>
        <p:spPr>
          <a:xfrm>
            <a:off x="9477113" y="2215020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87232CA-E5B3-93CA-E34C-8BDFAAE446E6}"/>
              </a:ext>
            </a:extLst>
          </p:cNvPr>
          <p:cNvSpPr/>
          <p:nvPr/>
        </p:nvSpPr>
        <p:spPr>
          <a:xfrm>
            <a:off x="9136195" y="3474480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5AAAE1E-76B4-CDF4-158D-5C306B3154B3}"/>
              </a:ext>
            </a:extLst>
          </p:cNvPr>
          <p:cNvSpPr/>
          <p:nvPr/>
        </p:nvSpPr>
        <p:spPr>
          <a:xfrm>
            <a:off x="9582505" y="2727934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DDDE955-9F76-EF40-DCE1-E07DD5ECB0C9}"/>
              </a:ext>
            </a:extLst>
          </p:cNvPr>
          <p:cNvSpPr/>
          <p:nvPr/>
        </p:nvSpPr>
        <p:spPr>
          <a:xfrm>
            <a:off x="9700618" y="2300625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7F90779-F7D8-E472-9525-574CA01F932C}"/>
              </a:ext>
            </a:extLst>
          </p:cNvPr>
          <p:cNvSpPr/>
          <p:nvPr/>
        </p:nvSpPr>
        <p:spPr>
          <a:xfrm>
            <a:off x="9262666" y="229068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766C10A-0680-C80F-BC5B-DAFCC3B66009}"/>
              </a:ext>
            </a:extLst>
          </p:cNvPr>
          <p:cNvSpPr/>
          <p:nvPr/>
        </p:nvSpPr>
        <p:spPr>
          <a:xfrm>
            <a:off x="9506742" y="2397655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99C1947-A25E-6B60-207F-E4613DBC3878}"/>
              </a:ext>
            </a:extLst>
          </p:cNvPr>
          <p:cNvSpPr/>
          <p:nvPr/>
        </p:nvSpPr>
        <p:spPr>
          <a:xfrm>
            <a:off x="9128475" y="2424565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C6FE5032-7D01-AC8E-93DC-146A7B3AC2F9}"/>
              </a:ext>
            </a:extLst>
          </p:cNvPr>
          <p:cNvSpPr/>
          <p:nvPr/>
        </p:nvSpPr>
        <p:spPr>
          <a:xfrm>
            <a:off x="8916622" y="2506904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9030846-C547-4295-615D-10C479FD43CD}"/>
              </a:ext>
            </a:extLst>
          </p:cNvPr>
          <p:cNvSpPr/>
          <p:nvPr/>
        </p:nvSpPr>
        <p:spPr>
          <a:xfrm>
            <a:off x="9804350" y="2479503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0DA735B-956D-F333-4492-7D924D878231}"/>
              </a:ext>
            </a:extLst>
          </p:cNvPr>
          <p:cNvSpPr/>
          <p:nvPr/>
        </p:nvSpPr>
        <p:spPr>
          <a:xfrm>
            <a:off x="9518799" y="349334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28465F1-CD26-34CD-00C7-7FA8457F3ABA}"/>
              </a:ext>
            </a:extLst>
          </p:cNvPr>
          <p:cNvSpPr/>
          <p:nvPr/>
        </p:nvSpPr>
        <p:spPr>
          <a:xfrm>
            <a:off x="9960504" y="3079080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A6EF4365-48CF-73F7-0027-1C7F2A4D947E}"/>
              </a:ext>
            </a:extLst>
          </p:cNvPr>
          <p:cNvSpPr/>
          <p:nvPr/>
        </p:nvSpPr>
        <p:spPr>
          <a:xfrm>
            <a:off x="9822897" y="3250802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F98A3801-0807-A601-53EE-76428454C0D2}"/>
              </a:ext>
            </a:extLst>
          </p:cNvPr>
          <p:cNvSpPr/>
          <p:nvPr/>
        </p:nvSpPr>
        <p:spPr>
          <a:xfrm>
            <a:off x="9291108" y="3480823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1CD5587-4F32-F44E-85D7-B3936A004B6D}"/>
              </a:ext>
            </a:extLst>
          </p:cNvPr>
          <p:cNvSpPr/>
          <p:nvPr/>
        </p:nvSpPr>
        <p:spPr>
          <a:xfrm>
            <a:off x="8892747" y="3263205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916FAC8-7000-E769-2CE7-E74417048643}"/>
              </a:ext>
            </a:extLst>
          </p:cNvPr>
          <p:cNvSpPr/>
          <p:nvPr/>
        </p:nvSpPr>
        <p:spPr>
          <a:xfrm>
            <a:off x="8758165" y="2694657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BFD7EC3E-D003-D2CC-F2FE-E171861C0D4E}"/>
              </a:ext>
            </a:extLst>
          </p:cNvPr>
          <p:cNvSpPr/>
          <p:nvPr/>
        </p:nvSpPr>
        <p:spPr>
          <a:xfrm>
            <a:off x="9640733" y="3432621"/>
            <a:ext cx="121443" cy="121443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C2CC0-C4AF-863F-2BBC-FF500356263A}"/>
              </a:ext>
            </a:extLst>
          </p:cNvPr>
          <p:cNvSpPr txBox="1"/>
          <p:nvPr/>
        </p:nvSpPr>
        <p:spPr>
          <a:xfrm>
            <a:off x="7329487" y="4421981"/>
            <a:ext cx="2027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Decay counting counts atoms that decay over time: grams of sample, days of counting</a:t>
            </a:r>
            <a:endParaRPr lang="en-CH" sz="1800" dirty="0">
              <a:solidFill>
                <a:schemeClr val="accent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24907F-FAEB-A522-B83A-978B95F524A8}"/>
              </a:ext>
            </a:extLst>
          </p:cNvPr>
          <p:cNvSpPr txBox="1"/>
          <p:nvPr/>
        </p:nvSpPr>
        <p:spPr>
          <a:xfrm>
            <a:off x="9384110" y="4421980"/>
            <a:ext cx="26531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AMS utilizes direct detection – potentially every atom can be extracted and detected: mg of sample, minutes of counting</a:t>
            </a:r>
            <a:endParaRPr lang="en-CH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EF4A88-6A89-6A16-C650-EF736BC87542}"/>
              </a:ext>
            </a:extLst>
          </p:cNvPr>
          <p:cNvSpPr txBox="1"/>
          <p:nvPr/>
        </p:nvSpPr>
        <p:spPr>
          <a:xfrm>
            <a:off x="257750" y="638238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F59B17A-2232-F609-1EC1-11D64919B03E}"/>
              </a:ext>
            </a:extLst>
          </p:cNvPr>
          <p:cNvSpPr/>
          <p:nvPr/>
        </p:nvSpPr>
        <p:spPr>
          <a:xfrm>
            <a:off x="9157763" y="3134818"/>
            <a:ext cx="121443" cy="121443"/>
          </a:xfrm>
          <a:prstGeom prst="ellipse">
            <a:avLst/>
          </a:prstGeom>
          <a:solidFill>
            <a:schemeClr val="accent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1A39F20-6E11-8075-90BD-4D495C2202B2}"/>
              </a:ext>
            </a:extLst>
          </p:cNvPr>
          <p:cNvSpPr/>
          <p:nvPr/>
        </p:nvSpPr>
        <p:spPr>
          <a:xfrm>
            <a:off x="9396549" y="2632366"/>
            <a:ext cx="121443" cy="121443"/>
          </a:xfrm>
          <a:prstGeom prst="ellipse">
            <a:avLst/>
          </a:prstGeom>
          <a:solidFill>
            <a:schemeClr val="accent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FBB8AF9-0CB1-693E-4EE6-5078C2089D2D}"/>
              </a:ext>
            </a:extLst>
          </p:cNvPr>
          <p:cNvSpPr/>
          <p:nvPr/>
        </p:nvSpPr>
        <p:spPr>
          <a:xfrm>
            <a:off x="9011551" y="2281400"/>
            <a:ext cx="121443" cy="121443"/>
          </a:xfrm>
          <a:prstGeom prst="ellipse">
            <a:avLst/>
          </a:prstGeom>
          <a:solidFill>
            <a:schemeClr val="accent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12E81EF-660B-33DF-10ED-217F799A7D8D}"/>
              </a:ext>
            </a:extLst>
          </p:cNvPr>
          <p:cNvSpPr/>
          <p:nvPr/>
        </p:nvSpPr>
        <p:spPr>
          <a:xfrm>
            <a:off x="9834146" y="3255914"/>
            <a:ext cx="121443" cy="121443"/>
          </a:xfrm>
          <a:prstGeom prst="ellipse">
            <a:avLst/>
          </a:prstGeom>
          <a:solidFill>
            <a:schemeClr val="accent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46445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A0D85-914C-4F75-01C3-1C0129F10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66" y="705200"/>
            <a:ext cx="9040403" cy="5447600"/>
          </a:xfrm>
        </p:spPr>
        <p:txBody>
          <a:bodyPr/>
          <a:lstStyle/>
          <a:p>
            <a:r>
              <a:rPr lang="en-US" sz="5400" dirty="0">
                <a:latin typeface="Oswald Light" pitchFamily="2" charset="0"/>
              </a:rPr>
              <a:t>The main challenge of (A)MS?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isobar</a:t>
            </a:r>
            <a:endParaRPr lang="en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C5DC96-75A1-7561-52BB-F99F93E54E32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9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165CDD-B62C-55DD-D92A-51FD6101540A}"/>
              </a:ext>
            </a:extLst>
          </p:cNvPr>
          <p:cNvSpPr txBox="1"/>
          <p:nvPr/>
        </p:nvSpPr>
        <p:spPr>
          <a:xfrm>
            <a:off x="3048350" y="3244334"/>
            <a:ext cx="60966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latin typeface="Roboto" panose="02000000000000000000" pitchFamily="2" charset="0"/>
              </a:rPr>
              <a:t>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B9FF66-0292-8ADB-7852-1E4C66798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12" y="1900238"/>
            <a:ext cx="10138776" cy="4805107"/>
          </a:xfrm>
          <a:prstGeom prst="rect">
            <a:avLst/>
          </a:prstGeom>
        </p:spPr>
      </p:pic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44A0B0E1-2C6B-F290-483C-396D5136C4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676D19A-636D-8C82-20CD-12C9E5A74090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how do we do it?	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BA11FF-E1B5-1AE5-238A-3C57F4AA1E4C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085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DA581-DD16-CFDF-9704-F931FA462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C2A404-5D86-C89F-74F3-8E5C3DA7A0C6}"/>
              </a:ext>
            </a:extLst>
          </p:cNvPr>
          <p:cNvSpPr txBox="1"/>
          <p:nvPr/>
        </p:nvSpPr>
        <p:spPr>
          <a:xfrm>
            <a:off x="3048350" y="3244334"/>
            <a:ext cx="60966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latin typeface="Roboto" panose="02000000000000000000" pitchFamily="2" charset="0"/>
              </a:rPr>
              <a:t>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A52FBB-6BBE-104F-4F61-09973E8F7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12" y="1900238"/>
            <a:ext cx="10138776" cy="4805107"/>
          </a:xfrm>
          <a:prstGeom prst="rect">
            <a:avLst/>
          </a:prstGeom>
        </p:spPr>
      </p:pic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E615E53F-1BCC-5DD6-606A-73355C64AF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929E4E4-4E54-8930-5BA3-A822FE5F9742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how do we do it? (isobar suppression)	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1664BD-B063-0AA7-EF2B-5E4502E42881}"/>
              </a:ext>
            </a:extLst>
          </p:cNvPr>
          <p:cNvSpPr/>
          <p:nvPr/>
        </p:nvSpPr>
        <p:spPr>
          <a:xfrm>
            <a:off x="2386013" y="1750219"/>
            <a:ext cx="1571625" cy="1021556"/>
          </a:xfrm>
          <a:prstGeom prst="ellipse">
            <a:avLst/>
          </a:prstGeom>
          <a:solidFill>
            <a:srgbClr val="E91D63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594D001-8EA9-24C0-9E14-B488BFE2EEA0}"/>
              </a:ext>
            </a:extLst>
          </p:cNvPr>
          <p:cNvSpPr/>
          <p:nvPr/>
        </p:nvSpPr>
        <p:spPr>
          <a:xfrm>
            <a:off x="4171950" y="3552111"/>
            <a:ext cx="1064419" cy="818460"/>
          </a:xfrm>
          <a:prstGeom prst="ellipse">
            <a:avLst/>
          </a:prstGeom>
          <a:solidFill>
            <a:srgbClr val="E91D63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D62991A-F52E-8279-CDD2-64FA65CFF51F}"/>
              </a:ext>
            </a:extLst>
          </p:cNvPr>
          <p:cNvCxnSpPr>
            <a:cxnSpLocks/>
          </p:cNvCxnSpPr>
          <p:nvPr/>
        </p:nvCxnSpPr>
        <p:spPr>
          <a:xfrm>
            <a:off x="5560219" y="3157537"/>
            <a:ext cx="1157288" cy="0"/>
          </a:xfrm>
          <a:prstGeom prst="straightConnector1">
            <a:avLst/>
          </a:prstGeom>
          <a:ln w="101600">
            <a:solidFill>
              <a:schemeClr val="tx1">
                <a:lumMod val="60000"/>
                <a:lumOff val="4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6671BC3-5730-98F7-8ADD-88BD22558D13}"/>
              </a:ext>
            </a:extLst>
          </p:cNvPr>
          <p:cNvSpPr txBox="1"/>
          <p:nvPr/>
        </p:nvSpPr>
        <p:spPr>
          <a:xfrm>
            <a:off x="6717507" y="2957482"/>
            <a:ext cx="56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</a:t>
            </a:r>
            <a:r>
              <a:rPr lang="en-US" sz="2000" b="1" baseline="-25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ion</a:t>
            </a:r>
            <a:endParaRPr lang="en-CH" sz="2000" b="1" baseline="-25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01701C-16B5-0AD1-80FE-62B8C9239074}"/>
              </a:ext>
            </a:extLst>
          </p:cNvPr>
          <p:cNvSpPr txBox="1"/>
          <p:nvPr/>
        </p:nvSpPr>
        <p:spPr>
          <a:xfrm>
            <a:off x="4043335" y="1961784"/>
            <a:ext cx="11930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Suppressed negative ion formation</a:t>
            </a:r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9AF6A-E537-AA96-2DCE-B21AC14139E4}"/>
              </a:ext>
            </a:extLst>
          </p:cNvPr>
          <p:cNvSpPr txBox="1"/>
          <p:nvPr/>
        </p:nvSpPr>
        <p:spPr>
          <a:xfrm>
            <a:off x="4840111" y="4364823"/>
            <a:ext cx="1193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Molecular destruction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899F81-35FB-EECC-D598-639D68046849}"/>
              </a:ext>
            </a:extLst>
          </p:cNvPr>
          <p:cNvSpPr txBox="1"/>
          <p:nvPr/>
        </p:nvSpPr>
        <p:spPr>
          <a:xfrm>
            <a:off x="5771962" y="2481661"/>
            <a:ext cx="1193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dE</a:t>
            </a:r>
            <a:r>
              <a:rPr lang="en-US" dirty="0">
                <a:solidFill>
                  <a:schemeClr val="tx1"/>
                </a:solidFill>
              </a:rPr>
              <a:t>/dx separation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DAF5D0-3DEC-33A6-10FD-71B82B52E467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926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E0589-B131-9008-896B-E8A0C1391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E4C569-B2DD-ECAF-DA94-FB5AC3B1D206}"/>
              </a:ext>
            </a:extLst>
          </p:cNvPr>
          <p:cNvSpPr txBox="1"/>
          <p:nvPr/>
        </p:nvSpPr>
        <p:spPr>
          <a:xfrm>
            <a:off x="3048350" y="3244334"/>
            <a:ext cx="60966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latin typeface="Roboto" panose="02000000000000000000" pitchFamily="2" charset="0"/>
              </a:rPr>
              <a:t>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B5B75F-4F15-DFB6-3FAA-E52062FB6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12" y="1900238"/>
            <a:ext cx="10138776" cy="4805107"/>
          </a:xfrm>
          <a:prstGeom prst="rect">
            <a:avLst/>
          </a:prstGeom>
        </p:spPr>
      </p:pic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DAABA04C-1189-1D72-4280-43C593EC9A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A28383E-FC3C-B242-D4A3-AF0DC24A7DA6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how do we do it?	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499E4-EDD8-4A86-F30B-A378C31B9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543" y="552718"/>
            <a:ext cx="3629025" cy="2628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552E14-D5CC-50C1-A4B2-484C9C606419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1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789C3CC0-31EE-493E-F559-DA2BBF9DFF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11;p69" title="picture-3.jpg">
            <a:extLst>
              <a:ext uri="{FF2B5EF4-FFF2-40B4-BE49-F238E27FC236}">
                <a16:creationId xmlns:a16="http://schemas.microsoft.com/office/drawing/2014/main" id="{44D10118-6710-D68F-92B2-EEBFE1F197A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4931" y="1543806"/>
            <a:ext cx="7027069" cy="5314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912;p69">
            <a:extLst>
              <a:ext uri="{FF2B5EF4-FFF2-40B4-BE49-F238E27FC236}">
                <a16:creationId xmlns:a16="http://schemas.microsoft.com/office/drawing/2014/main" id="{4CCDE8B0-EEB9-9A1E-6E28-6005668D0D7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88763" y="5144915"/>
            <a:ext cx="1103236" cy="171308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7BD005FF-80CB-93FD-2774-7A2A9A7162FE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how do we do it?	(compact AMS)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CB8A8F-A336-5EBB-EA3C-9097C44B0FFF}"/>
              </a:ext>
            </a:extLst>
          </p:cNvPr>
          <p:cNvSpPr txBox="1"/>
          <p:nvPr/>
        </p:nvSpPr>
        <p:spPr>
          <a:xfrm rot="10800000" flipH="1" flipV="1">
            <a:off x="609600" y="2764443"/>
            <a:ext cx="39891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The working solution at ETH Zürich: compact AMS. </a:t>
            </a:r>
          </a:p>
          <a:p>
            <a:pPr lvl="1"/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Use of He as stripper gas allows lower energies 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  <a:sym typeface="Wingdings" panose="05000000000000000000" pitchFamily="2" charset="2"/>
              </a:rPr>
              <a:t> better transmission</a:t>
            </a:r>
          </a:p>
          <a:p>
            <a:pPr lvl="1"/>
            <a:endParaRPr lang="en-US" sz="1800" dirty="0">
              <a:latin typeface="Roboto" panose="02000000000000000000" pitchFamily="2" charset="0"/>
              <a:ea typeface="Roboto" panose="02000000000000000000" pitchFamily="2" charset="0"/>
              <a:sym typeface="Wingdings" panose="05000000000000000000" pitchFamily="2" charset="2"/>
            </a:endParaRPr>
          </a:p>
          <a:p>
            <a:pPr lvl="1"/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200kV MICADAS (46%) (</a:t>
            </a:r>
            <a:r>
              <a:rPr lang="en-GB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12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r>
              <a:rPr lang="en-GB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1+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– 50%)</a:t>
            </a:r>
          </a:p>
          <a:p>
            <a:pPr lvl="1"/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50kV LEA (50%) (</a:t>
            </a:r>
            <a:r>
              <a:rPr lang="en-GB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12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r>
              <a:rPr lang="en-GB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1+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 – 60%)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8A482-7B5A-9E12-F19B-263940721DE9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238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2A844-3684-A8AF-BEB1-0E0336E29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ED74BD0B-51C1-0CEC-9929-012C2D3F7E7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F489053-90B3-D2D2-971B-5AF14FDB110D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how do we do it?	(compact AMS)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2" name="Google Shape;934;p71">
            <a:extLst>
              <a:ext uri="{FF2B5EF4-FFF2-40B4-BE49-F238E27FC236}">
                <a16:creationId xmlns:a16="http://schemas.microsoft.com/office/drawing/2014/main" id="{A849E16F-AE81-EB3D-60C8-E9FE0693FFCD}"/>
              </a:ext>
            </a:extLst>
          </p:cNvPr>
          <p:cNvGrpSpPr/>
          <p:nvPr/>
        </p:nvGrpSpPr>
        <p:grpSpPr>
          <a:xfrm>
            <a:off x="1272823" y="1214943"/>
            <a:ext cx="7036557" cy="5639807"/>
            <a:chOff x="2291550" y="1214943"/>
            <a:chExt cx="4701625" cy="3768357"/>
          </a:xfrm>
        </p:grpSpPr>
        <p:pic>
          <p:nvPicPr>
            <p:cNvPr id="3" name="Google Shape;935;p71">
              <a:extLst>
                <a:ext uri="{FF2B5EF4-FFF2-40B4-BE49-F238E27FC236}">
                  <a16:creationId xmlns:a16="http://schemas.microsoft.com/office/drawing/2014/main" id="{DF7CC5C3-47DC-1F4F-2831-3F63A7FA738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91550" y="1214943"/>
              <a:ext cx="4560894" cy="3732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936;p71">
              <a:extLst>
                <a:ext uri="{FF2B5EF4-FFF2-40B4-BE49-F238E27FC236}">
                  <a16:creationId xmlns:a16="http://schemas.microsoft.com/office/drawing/2014/main" id="{65650758-25AC-F675-E417-F60AF6C8E20C}"/>
                </a:ext>
              </a:extLst>
            </p:cNvPr>
            <p:cNvSpPr/>
            <p:nvPr/>
          </p:nvSpPr>
          <p:spPr>
            <a:xfrm rot="-5400000">
              <a:off x="6471625" y="2764950"/>
              <a:ext cx="594000" cy="449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Roboto"/>
                  <a:ea typeface="Roboto"/>
                  <a:cs typeface="Roboto"/>
                  <a:sym typeface="Roboto"/>
                </a:rPr>
                <a:t>2582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937;p71">
              <a:extLst>
                <a:ext uri="{FF2B5EF4-FFF2-40B4-BE49-F238E27FC236}">
                  <a16:creationId xmlns:a16="http://schemas.microsoft.com/office/drawing/2014/main" id="{1966385B-06BA-3BEE-D8D7-0F3BF235F99F}"/>
                </a:ext>
              </a:extLst>
            </p:cNvPr>
            <p:cNvSpPr/>
            <p:nvPr/>
          </p:nvSpPr>
          <p:spPr>
            <a:xfrm>
              <a:off x="4266025" y="4534200"/>
              <a:ext cx="611700" cy="449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3195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" name="Google Shape;938;p71">
              <a:extLst>
                <a:ext uri="{FF2B5EF4-FFF2-40B4-BE49-F238E27FC236}">
                  <a16:creationId xmlns:a16="http://schemas.microsoft.com/office/drawing/2014/main" id="{DE04979E-CE86-190E-ECD3-AF2207FADC88}"/>
                </a:ext>
              </a:extLst>
            </p:cNvPr>
            <p:cNvCxnSpPr>
              <a:stCxn id="17" idx="3"/>
            </p:cNvCxnSpPr>
            <p:nvPr/>
          </p:nvCxnSpPr>
          <p:spPr>
            <a:xfrm>
              <a:off x="4877725" y="4758750"/>
              <a:ext cx="14925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" name="Google Shape;939;p71">
              <a:extLst>
                <a:ext uri="{FF2B5EF4-FFF2-40B4-BE49-F238E27FC236}">
                  <a16:creationId xmlns:a16="http://schemas.microsoft.com/office/drawing/2014/main" id="{6D3DF470-E3BD-F085-10B9-D14C9EEF1B92}"/>
                </a:ext>
              </a:extLst>
            </p:cNvPr>
            <p:cNvCxnSpPr>
              <a:stCxn id="17" idx="1"/>
            </p:cNvCxnSpPr>
            <p:nvPr/>
          </p:nvCxnSpPr>
          <p:spPr>
            <a:xfrm rot="10800000">
              <a:off x="2878525" y="4758750"/>
              <a:ext cx="13875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0" name="Google Shape;940;p71">
              <a:extLst>
                <a:ext uri="{FF2B5EF4-FFF2-40B4-BE49-F238E27FC236}">
                  <a16:creationId xmlns:a16="http://schemas.microsoft.com/office/drawing/2014/main" id="{5F7DF34F-4170-3F02-7436-D1D06B7A918F}"/>
                </a:ext>
              </a:extLst>
            </p:cNvPr>
            <p:cNvCxnSpPr>
              <a:stCxn id="5" idx="3"/>
            </p:cNvCxnSpPr>
            <p:nvPr/>
          </p:nvCxnSpPr>
          <p:spPr>
            <a:xfrm rot="10800000">
              <a:off x="6768625" y="1562400"/>
              <a:ext cx="0" cy="1130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1" name="Google Shape;941;p71">
              <a:extLst>
                <a:ext uri="{FF2B5EF4-FFF2-40B4-BE49-F238E27FC236}">
                  <a16:creationId xmlns:a16="http://schemas.microsoft.com/office/drawing/2014/main" id="{DDE724F8-C7B3-22DD-E872-660DAC66FB00}"/>
                </a:ext>
              </a:extLst>
            </p:cNvPr>
            <p:cNvCxnSpPr>
              <a:stCxn id="5" idx="1"/>
            </p:cNvCxnSpPr>
            <p:nvPr/>
          </p:nvCxnSpPr>
          <p:spPr>
            <a:xfrm>
              <a:off x="6768625" y="3286500"/>
              <a:ext cx="0" cy="1086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3044CF5-95FD-3FB4-B3B5-CB2A40540061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63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59FBE-F9A4-BEE0-8158-46B8A7DB9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39F0A97D-E0AA-F348-4C17-AE1041F914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B79CA6C-4A29-5753-5507-044983607CCD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AMS – how do we do it?	(compact AMS)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2" name="Google Shape;934;p71">
            <a:extLst>
              <a:ext uri="{FF2B5EF4-FFF2-40B4-BE49-F238E27FC236}">
                <a16:creationId xmlns:a16="http://schemas.microsoft.com/office/drawing/2014/main" id="{04F76289-C181-3CB0-3B78-84ADFEC137D9}"/>
              </a:ext>
            </a:extLst>
          </p:cNvPr>
          <p:cNvGrpSpPr/>
          <p:nvPr/>
        </p:nvGrpSpPr>
        <p:grpSpPr>
          <a:xfrm>
            <a:off x="1272823" y="1214943"/>
            <a:ext cx="6296322" cy="5639807"/>
            <a:chOff x="2291550" y="1214943"/>
            <a:chExt cx="4207021" cy="3768357"/>
          </a:xfrm>
        </p:grpSpPr>
        <p:pic>
          <p:nvPicPr>
            <p:cNvPr id="3" name="Google Shape;935;p71">
              <a:extLst>
                <a:ext uri="{FF2B5EF4-FFF2-40B4-BE49-F238E27FC236}">
                  <a16:creationId xmlns:a16="http://schemas.microsoft.com/office/drawing/2014/main" id="{1A28208A-B8D6-C374-5079-C938EBB72D8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rcRect r="7759" b="10027"/>
            <a:stretch>
              <a:fillRect/>
            </a:stretch>
          </p:blipFill>
          <p:spPr>
            <a:xfrm>
              <a:off x="2291550" y="1214943"/>
              <a:ext cx="4207021" cy="33584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937;p71">
              <a:extLst>
                <a:ext uri="{FF2B5EF4-FFF2-40B4-BE49-F238E27FC236}">
                  <a16:creationId xmlns:a16="http://schemas.microsoft.com/office/drawing/2014/main" id="{8B91D7C3-394F-30BE-6C19-7256C701DE19}"/>
                </a:ext>
              </a:extLst>
            </p:cNvPr>
            <p:cNvSpPr/>
            <p:nvPr/>
          </p:nvSpPr>
          <p:spPr>
            <a:xfrm>
              <a:off x="4266025" y="4534200"/>
              <a:ext cx="611700" cy="449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3195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" name="Google Shape;951;p72">
            <a:extLst>
              <a:ext uri="{FF2B5EF4-FFF2-40B4-BE49-F238E27FC236}">
                <a16:creationId xmlns:a16="http://schemas.microsoft.com/office/drawing/2014/main" id="{F30AE90D-D1FA-08F7-CB84-9B934A11A2A8}"/>
              </a:ext>
            </a:extLst>
          </p:cNvPr>
          <p:cNvSpPr/>
          <p:nvPr/>
        </p:nvSpPr>
        <p:spPr>
          <a:xfrm>
            <a:off x="6236347" y="1692418"/>
            <a:ext cx="1332800" cy="1497200"/>
          </a:xfrm>
          <a:prstGeom prst="roundRect">
            <a:avLst>
              <a:gd name="adj" fmla="val 16667"/>
            </a:avLst>
          </a:prstGeom>
          <a:solidFill>
            <a:srgbClr val="E91D63">
              <a:alpha val="5000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" name="Google Shape;952;p72">
            <a:extLst>
              <a:ext uri="{FF2B5EF4-FFF2-40B4-BE49-F238E27FC236}">
                <a16:creationId xmlns:a16="http://schemas.microsoft.com/office/drawing/2014/main" id="{722D7C3F-6AB1-CFF4-383A-8F2D1F9A9591}"/>
              </a:ext>
            </a:extLst>
          </p:cNvPr>
          <p:cNvSpPr/>
          <p:nvPr/>
        </p:nvSpPr>
        <p:spPr>
          <a:xfrm>
            <a:off x="6095999" y="4387056"/>
            <a:ext cx="1332785" cy="1406187"/>
          </a:xfrm>
          <a:prstGeom prst="roundRect">
            <a:avLst>
              <a:gd name="adj" fmla="val 16667"/>
            </a:avLst>
          </a:prstGeom>
          <a:solidFill>
            <a:srgbClr val="E91D63">
              <a:alpha val="5000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" name="Google Shape;953;p72">
            <a:extLst>
              <a:ext uri="{FF2B5EF4-FFF2-40B4-BE49-F238E27FC236}">
                <a16:creationId xmlns:a16="http://schemas.microsoft.com/office/drawing/2014/main" id="{5F4C6AA7-49C9-1E7F-E53F-946070020D0D}"/>
              </a:ext>
            </a:extLst>
          </p:cNvPr>
          <p:cNvSpPr/>
          <p:nvPr/>
        </p:nvSpPr>
        <p:spPr>
          <a:xfrm>
            <a:off x="3356953" y="4537242"/>
            <a:ext cx="1834871" cy="1362663"/>
          </a:xfrm>
          <a:prstGeom prst="roundRect">
            <a:avLst>
              <a:gd name="adj" fmla="val 16667"/>
            </a:avLst>
          </a:prstGeom>
          <a:solidFill>
            <a:srgbClr val="E91D63">
              <a:alpha val="5000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" name="Google Shape;954;p72">
            <a:extLst>
              <a:ext uri="{FF2B5EF4-FFF2-40B4-BE49-F238E27FC236}">
                <a16:creationId xmlns:a16="http://schemas.microsoft.com/office/drawing/2014/main" id="{823786DC-A3F4-CAD3-B05C-A619A1586BDF}"/>
              </a:ext>
            </a:extLst>
          </p:cNvPr>
          <p:cNvSpPr/>
          <p:nvPr/>
        </p:nvSpPr>
        <p:spPr>
          <a:xfrm>
            <a:off x="1957677" y="4338656"/>
            <a:ext cx="1483277" cy="1454583"/>
          </a:xfrm>
          <a:prstGeom prst="roundRect">
            <a:avLst>
              <a:gd name="adj" fmla="val 16667"/>
            </a:avLst>
          </a:prstGeom>
          <a:solidFill>
            <a:srgbClr val="E91D63">
              <a:alpha val="5000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" name="Google Shape;955;p72">
            <a:extLst>
              <a:ext uri="{FF2B5EF4-FFF2-40B4-BE49-F238E27FC236}">
                <a16:creationId xmlns:a16="http://schemas.microsoft.com/office/drawing/2014/main" id="{4F352E62-95F4-3A26-35BC-016B0FAC1EC5}"/>
              </a:ext>
            </a:extLst>
          </p:cNvPr>
          <p:cNvSpPr/>
          <p:nvPr/>
        </p:nvSpPr>
        <p:spPr>
          <a:xfrm>
            <a:off x="2073214" y="1866468"/>
            <a:ext cx="1390400" cy="1256000"/>
          </a:xfrm>
          <a:prstGeom prst="roundRect">
            <a:avLst>
              <a:gd name="adj" fmla="val 16667"/>
            </a:avLst>
          </a:prstGeom>
          <a:solidFill>
            <a:srgbClr val="E91D63">
              <a:alpha val="5000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" name="Google Shape;956;p72">
            <a:extLst>
              <a:ext uri="{FF2B5EF4-FFF2-40B4-BE49-F238E27FC236}">
                <a16:creationId xmlns:a16="http://schemas.microsoft.com/office/drawing/2014/main" id="{D5B9C44F-6C67-8812-E3A9-D3B9923A30AC}"/>
              </a:ext>
            </a:extLst>
          </p:cNvPr>
          <p:cNvSpPr/>
          <p:nvPr/>
        </p:nvSpPr>
        <p:spPr>
          <a:xfrm>
            <a:off x="7516344" y="2503748"/>
            <a:ext cx="1999600" cy="5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Ion Source</a:t>
            </a:r>
            <a:endParaRPr sz="1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(negative ion production)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Google Shape;957;p72">
            <a:extLst>
              <a:ext uri="{FF2B5EF4-FFF2-40B4-BE49-F238E27FC236}">
                <a16:creationId xmlns:a16="http://schemas.microsoft.com/office/drawing/2014/main" id="{62E4C96E-9B0B-0AA4-6D82-E5C0DAC1F241}"/>
              </a:ext>
            </a:extLst>
          </p:cNvPr>
          <p:cNvSpPr/>
          <p:nvPr/>
        </p:nvSpPr>
        <p:spPr>
          <a:xfrm>
            <a:off x="7434344" y="4933181"/>
            <a:ext cx="2163600" cy="5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 Magnet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n-US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(mass selection)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" name="Google Shape;958;p72">
            <a:extLst>
              <a:ext uri="{FF2B5EF4-FFF2-40B4-BE49-F238E27FC236}">
                <a16:creationId xmlns:a16="http://schemas.microsoft.com/office/drawing/2014/main" id="{847FA117-6544-F3ED-56C0-B63357E8D52F}"/>
              </a:ext>
            </a:extLst>
          </p:cNvPr>
          <p:cNvSpPr/>
          <p:nvPr/>
        </p:nvSpPr>
        <p:spPr>
          <a:xfrm>
            <a:off x="2869344" y="5981715"/>
            <a:ext cx="2955600" cy="74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200 kV Accelerator </a:t>
            </a:r>
            <a:endParaRPr sz="1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(electron stripping, molecular destruction)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" name="Google Shape;959;p72">
            <a:extLst>
              <a:ext uri="{FF2B5EF4-FFF2-40B4-BE49-F238E27FC236}">
                <a16:creationId xmlns:a16="http://schemas.microsoft.com/office/drawing/2014/main" id="{FCCE8ECA-AAFE-1868-8AF2-BED344531C0B}"/>
              </a:ext>
            </a:extLst>
          </p:cNvPr>
          <p:cNvSpPr/>
          <p:nvPr/>
        </p:nvSpPr>
        <p:spPr>
          <a:xfrm>
            <a:off x="346644" y="5141115"/>
            <a:ext cx="1668800" cy="58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 Magnet</a:t>
            </a:r>
            <a:endParaRPr sz="1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(charge state selection)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Google Shape;960;p72">
            <a:extLst>
              <a:ext uri="{FF2B5EF4-FFF2-40B4-BE49-F238E27FC236}">
                <a16:creationId xmlns:a16="http://schemas.microsoft.com/office/drawing/2014/main" id="{89D374FD-6C4B-A466-53A2-F6D6563A14BC}"/>
              </a:ext>
            </a:extLst>
          </p:cNvPr>
          <p:cNvSpPr/>
          <p:nvPr/>
        </p:nvSpPr>
        <p:spPr>
          <a:xfrm>
            <a:off x="404477" y="2282648"/>
            <a:ext cx="1553200" cy="58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 ESA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n-US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(stigmatic correction)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4FC33-E930-C9CF-8789-7F24DDB3BF47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431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37764-B52C-C848-21A9-6A35FCE0D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Good efficiency – both sputtering efficiency and extraction, so that we can use the smallest amount of sample possible and that measurements do not take too long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 mg of carbon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Good stability – so that optimum tuning parameters further downstream do not drift too far during the measurement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Ideally also: low maintenance!</a:t>
            </a:r>
          </a:p>
        </p:txBody>
      </p:sp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A9A3D182-6043-FB9B-5CC4-C004E6DD49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345FFDA-42EE-D9F5-B813-F780F945CF77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do we need from the source?		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872E3-5497-7CF6-C357-961BEE27735F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48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7E4DBA03-73D4-5506-D61D-587C5ED667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BBDC107-DF0E-E692-4400-6A641F6AE8E6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is a Cs sputter source?	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164317-B9C0-FD39-5411-A85E7B74FB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201"/>
          <a:stretch>
            <a:fillRect/>
          </a:stretch>
        </p:blipFill>
        <p:spPr>
          <a:xfrm>
            <a:off x="3342019" y="1491269"/>
            <a:ext cx="5058678" cy="4467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8AB5A0-6988-F9A4-C552-A17A440CDE78}"/>
              </a:ext>
            </a:extLst>
          </p:cNvPr>
          <p:cNvSpPr txBox="1"/>
          <p:nvPr/>
        </p:nvSpPr>
        <p:spPr>
          <a:xfrm>
            <a:off x="3608504" y="5993902"/>
            <a:ext cx="5179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K. Fifield, </a:t>
            </a:r>
            <a:r>
              <a:rPr lang="en-US" i="1" dirty="0"/>
              <a:t>The Methodology and Physics of Accelerator Mass Spectrometry </a:t>
            </a:r>
            <a:r>
              <a:rPr lang="en-US" dirty="0"/>
              <a:t>(2025)</a:t>
            </a:r>
            <a:endParaRPr lang="en-CH" i="1" dirty="0">
              <a:latin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699E66-21AD-4750-507C-6809929B9342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913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CE4E693-B5BB-4247-C022-B1C1EF3F9175}"/>
              </a:ext>
            </a:extLst>
          </p:cNvPr>
          <p:cNvGrpSpPr/>
          <p:nvPr/>
        </p:nvGrpSpPr>
        <p:grpSpPr>
          <a:xfrm>
            <a:off x="0" y="1297184"/>
            <a:ext cx="7679133" cy="5481038"/>
            <a:chOff x="1804252" y="1843369"/>
            <a:chExt cx="7679133" cy="54810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71869B-37B0-5536-6E47-C0308A5B2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99" t="21566" r="22216"/>
            <a:stretch>
              <a:fillRect/>
            </a:stretch>
          </p:blipFill>
          <p:spPr>
            <a:xfrm>
              <a:off x="1804252" y="1945403"/>
              <a:ext cx="7679133" cy="5379004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8F64766-284A-E99D-ABBA-F12B1A18A9C6}"/>
                </a:ext>
              </a:extLst>
            </p:cNvPr>
            <p:cNvSpPr/>
            <p:nvPr/>
          </p:nvSpPr>
          <p:spPr>
            <a:xfrm>
              <a:off x="3975847" y="1918447"/>
              <a:ext cx="4814047" cy="479163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94A48D-BF47-690B-A411-A57A08DB3276}"/>
                </a:ext>
              </a:extLst>
            </p:cNvPr>
            <p:cNvSpPr/>
            <p:nvPr/>
          </p:nvSpPr>
          <p:spPr>
            <a:xfrm>
              <a:off x="6848911" y="1843369"/>
              <a:ext cx="2546059" cy="933275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dirty="0">
                  <a:latin typeface="Roboto" panose="02000000000000000000" pitchFamily="2" charset="0"/>
                </a:rPr>
                <a:t>Vacuum lock sample ‘magazine’</a:t>
              </a:r>
              <a:endParaRPr lang="en-CH" sz="1800" dirty="0">
                <a:latin typeface="Roboto" panose="02000000000000000000" pitchFamily="2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955067-115B-30F1-C2A4-830362899C88}"/>
                </a:ext>
              </a:extLst>
            </p:cNvPr>
            <p:cNvSpPr/>
            <p:nvPr/>
          </p:nvSpPr>
          <p:spPr>
            <a:xfrm>
              <a:off x="6908405" y="5315932"/>
              <a:ext cx="2546059" cy="899384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dirty="0">
                  <a:latin typeface="Roboto" panose="02000000000000000000" pitchFamily="2" charset="0"/>
                </a:rPr>
                <a:t>Automatic sample changer</a:t>
              </a:r>
              <a:endParaRPr lang="en-CH" sz="1800" dirty="0">
                <a:latin typeface="Roboto" panose="02000000000000000000" pitchFamily="2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850C6D6-E70E-5E2E-4754-6C820186DE3E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 flipH="1">
              <a:off x="7112682" y="2776644"/>
              <a:ext cx="1009259" cy="69684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A82A0D3-C175-430B-1353-02B87F22BA1A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H="1" flipV="1">
              <a:off x="7638220" y="4719286"/>
              <a:ext cx="543215" cy="5966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Google Shape;1112;p81">
            <a:extLst>
              <a:ext uri="{FF2B5EF4-FFF2-40B4-BE49-F238E27FC236}">
                <a16:creationId xmlns:a16="http://schemas.microsoft.com/office/drawing/2014/main" id="{A53A22E8-7F2F-64A9-CB3C-30C3EF0F66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8D157B-0F2A-6E3C-ACE9-B51B644D2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C0521A1-BA96-E49E-9705-D9E6B09BBD19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6317689" y="2230459"/>
            <a:ext cx="2494918" cy="11448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590C507-C1B1-52BB-7A67-1116373AF004}"/>
              </a:ext>
            </a:extLst>
          </p:cNvPr>
          <p:cNvSpPr/>
          <p:nvPr/>
        </p:nvSpPr>
        <p:spPr>
          <a:xfrm>
            <a:off x="7565148" y="6088538"/>
            <a:ext cx="1661572" cy="677897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HV below</a:t>
            </a:r>
            <a:endParaRPr lang="en-CH" sz="1800" dirty="0">
              <a:latin typeface="Roboto" panose="02000000000000000000" pitchFamily="2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A9D73B22-F9FA-36A5-045D-3B4124220463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ETH source design</a:t>
            </a:r>
            <a:endParaRPr lang="en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1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fik 5">
            <a:extLst>
              <a:ext uri="{FF2B5EF4-FFF2-40B4-BE49-F238E27FC236}">
                <a16:creationId xmlns:a16="http://schemas.microsoft.com/office/drawing/2014/main" id="{15563F7F-9AEC-4732-0574-D7F8FA2A2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17" y="675060"/>
            <a:ext cx="4327102" cy="5035521"/>
          </a:xfrm>
          <a:prstGeom prst="rect">
            <a:avLst/>
          </a:prstGeom>
        </p:spPr>
      </p:pic>
      <p:cxnSp>
        <p:nvCxnSpPr>
          <p:cNvPr id="5" name="Gerader Verbinder 6">
            <a:extLst>
              <a:ext uri="{FF2B5EF4-FFF2-40B4-BE49-F238E27FC236}">
                <a16:creationId xmlns:a16="http://schemas.microsoft.com/office/drawing/2014/main" id="{F7888B41-76F3-5107-8AFD-F2636F6E5A97}"/>
              </a:ext>
            </a:extLst>
          </p:cNvPr>
          <p:cNvCxnSpPr>
            <a:cxnSpLocks/>
          </p:cNvCxnSpPr>
          <p:nvPr/>
        </p:nvCxnSpPr>
        <p:spPr>
          <a:xfrm flipH="1">
            <a:off x="466405" y="809706"/>
            <a:ext cx="311422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8">
            <a:extLst>
              <a:ext uri="{FF2B5EF4-FFF2-40B4-BE49-F238E27FC236}">
                <a16:creationId xmlns:a16="http://schemas.microsoft.com/office/drawing/2014/main" id="{F7ADCF41-4C5C-1FE7-2D40-BBB3D457DBE6}"/>
              </a:ext>
            </a:extLst>
          </p:cNvPr>
          <p:cNvCxnSpPr>
            <a:cxnSpLocks/>
          </p:cNvCxnSpPr>
          <p:nvPr/>
        </p:nvCxnSpPr>
        <p:spPr>
          <a:xfrm flipH="1">
            <a:off x="417310" y="5638995"/>
            <a:ext cx="302806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9">
            <a:extLst>
              <a:ext uri="{FF2B5EF4-FFF2-40B4-BE49-F238E27FC236}">
                <a16:creationId xmlns:a16="http://schemas.microsoft.com/office/drawing/2014/main" id="{C1549894-F944-301E-4F52-DF7F140E7AB6}"/>
              </a:ext>
            </a:extLst>
          </p:cNvPr>
          <p:cNvCxnSpPr>
            <a:cxnSpLocks/>
          </p:cNvCxnSpPr>
          <p:nvPr/>
        </p:nvCxnSpPr>
        <p:spPr>
          <a:xfrm>
            <a:off x="854968" y="824550"/>
            <a:ext cx="0" cy="4814864"/>
          </a:xfrm>
          <a:prstGeom prst="line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14">
            <a:extLst>
              <a:ext uri="{FF2B5EF4-FFF2-40B4-BE49-F238E27FC236}">
                <a16:creationId xmlns:a16="http://schemas.microsoft.com/office/drawing/2014/main" id="{0BB7CEF8-C064-E6D1-FE36-33490F853DCC}"/>
              </a:ext>
            </a:extLst>
          </p:cNvPr>
          <p:cNvCxnSpPr>
            <a:cxnSpLocks/>
          </p:cNvCxnSpPr>
          <p:nvPr/>
        </p:nvCxnSpPr>
        <p:spPr>
          <a:xfrm>
            <a:off x="4873686" y="5424983"/>
            <a:ext cx="0" cy="88904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17">
            <a:extLst>
              <a:ext uri="{FF2B5EF4-FFF2-40B4-BE49-F238E27FC236}">
                <a16:creationId xmlns:a16="http://schemas.microsoft.com/office/drawing/2014/main" id="{5478EAF2-F9D6-47CA-EF6C-3E7F028C3D54}"/>
              </a:ext>
            </a:extLst>
          </p:cNvPr>
          <p:cNvCxnSpPr>
            <a:cxnSpLocks/>
          </p:cNvCxnSpPr>
          <p:nvPr/>
        </p:nvCxnSpPr>
        <p:spPr>
          <a:xfrm>
            <a:off x="1670374" y="5433231"/>
            <a:ext cx="0" cy="8696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20">
            <a:extLst>
              <a:ext uri="{FF2B5EF4-FFF2-40B4-BE49-F238E27FC236}">
                <a16:creationId xmlns:a16="http://schemas.microsoft.com/office/drawing/2014/main" id="{9A059BFB-2CA0-2347-178A-345B43272382}"/>
              </a:ext>
            </a:extLst>
          </p:cNvPr>
          <p:cNvCxnSpPr>
            <a:cxnSpLocks/>
          </p:cNvCxnSpPr>
          <p:nvPr/>
        </p:nvCxnSpPr>
        <p:spPr>
          <a:xfrm>
            <a:off x="1674684" y="6252844"/>
            <a:ext cx="3181760" cy="0"/>
          </a:xfrm>
          <a:prstGeom prst="line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23">
            <a:extLst>
              <a:ext uri="{FF2B5EF4-FFF2-40B4-BE49-F238E27FC236}">
                <a16:creationId xmlns:a16="http://schemas.microsoft.com/office/drawing/2014/main" id="{F1011299-A28E-12B0-062D-9C6505B698ED}"/>
              </a:ext>
            </a:extLst>
          </p:cNvPr>
          <p:cNvSpPr txBox="1"/>
          <p:nvPr/>
        </p:nvSpPr>
        <p:spPr>
          <a:xfrm>
            <a:off x="2710677" y="6314032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Roboto" panose="02000000000000000000" pitchFamily="2" charset="0"/>
              </a:rPr>
              <a:t>Ø 127</a:t>
            </a:r>
          </a:p>
        </p:txBody>
      </p:sp>
      <p:sp>
        <p:nvSpPr>
          <p:cNvPr id="13" name="Textfeld 26">
            <a:extLst>
              <a:ext uri="{FF2B5EF4-FFF2-40B4-BE49-F238E27FC236}">
                <a16:creationId xmlns:a16="http://schemas.microsoft.com/office/drawing/2014/main" id="{0A30B3EE-2274-7353-8777-AF4E873EE1AD}"/>
              </a:ext>
            </a:extLst>
          </p:cNvPr>
          <p:cNvSpPr txBox="1"/>
          <p:nvPr/>
        </p:nvSpPr>
        <p:spPr>
          <a:xfrm>
            <a:off x="-41310" y="3047316"/>
            <a:ext cx="80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Roboto" panose="02000000000000000000" pitchFamily="2" charset="0"/>
              </a:rPr>
              <a:t>Ø 191.3</a:t>
            </a:r>
          </a:p>
        </p:txBody>
      </p:sp>
      <p:pic>
        <p:nvPicPr>
          <p:cNvPr id="37" name="Grafik 2">
            <a:extLst>
              <a:ext uri="{FF2B5EF4-FFF2-40B4-BE49-F238E27FC236}">
                <a16:creationId xmlns:a16="http://schemas.microsoft.com/office/drawing/2014/main" id="{14F4576F-C676-2D13-2E81-5AB52008C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673217" y="675060"/>
            <a:ext cx="4340918" cy="49361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CC6A08-286C-056F-C94F-71FA80BF12FD}"/>
              </a:ext>
            </a:extLst>
          </p:cNvPr>
          <p:cNvSpPr/>
          <p:nvPr/>
        </p:nvSpPr>
        <p:spPr>
          <a:xfrm>
            <a:off x="5136187" y="3922053"/>
            <a:ext cx="2118577" cy="450471"/>
          </a:xfrm>
          <a:prstGeom prst="rect">
            <a:avLst/>
          </a:prstGeom>
          <a:solidFill>
            <a:srgbClr val="00B8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Extractor lens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2E630D-0D62-CFBB-55E7-7A91D82EF9FF}"/>
              </a:ext>
            </a:extLst>
          </p:cNvPr>
          <p:cNvSpPr/>
          <p:nvPr/>
        </p:nvSpPr>
        <p:spPr>
          <a:xfrm>
            <a:off x="5578978" y="2099244"/>
            <a:ext cx="1232994" cy="394957"/>
          </a:xfrm>
          <a:prstGeom prst="rect">
            <a:avLst/>
          </a:prstGeom>
          <a:solidFill>
            <a:srgbClr val="00B8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Ioniser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079505-E72F-6B99-74C7-858505D9C5A7}"/>
              </a:ext>
            </a:extLst>
          </p:cNvPr>
          <p:cNvSpPr/>
          <p:nvPr/>
        </p:nvSpPr>
        <p:spPr>
          <a:xfrm>
            <a:off x="5136187" y="458616"/>
            <a:ext cx="2118577" cy="628441"/>
          </a:xfrm>
          <a:prstGeom prst="rect">
            <a:avLst/>
          </a:prstGeom>
          <a:solidFill>
            <a:srgbClr val="B8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Target/cathode (on potential)</a:t>
            </a:r>
            <a:endParaRPr lang="en-CH" sz="1800" dirty="0">
              <a:latin typeface="Roboto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6F4A90-2F00-4C15-AFDB-AA4240BB186A}"/>
              </a:ext>
            </a:extLst>
          </p:cNvPr>
          <p:cNvSpPr/>
          <p:nvPr/>
        </p:nvSpPr>
        <p:spPr>
          <a:xfrm>
            <a:off x="5544115" y="1418254"/>
            <a:ext cx="1302720" cy="394957"/>
          </a:xfrm>
          <a:prstGeom prst="rect">
            <a:avLst/>
          </a:prstGeom>
          <a:solidFill>
            <a:srgbClr val="B8B8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Cs nozzle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660164A-932D-945E-0D93-3AB683D96ED5}"/>
              </a:ext>
            </a:extLst>
          </p:cNvPr>
          <p:cNvSpPr/>
          <p:nvPr/>
        </p:nvSpPr>
        <p:spPr>
          <a:xfrm>
            <a:off x="5389246" y="2979772"/>
            <a:ext cx="1612459" cy="628441"/>
          </a:xfrm>
          <a:prstGeom prst="rect">
            <a:avLst/>
          </a:prstGeom>
          <a:solidFill>
            <a:srgbClr val="B800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bg1"/>
                </a:solidFill>
                <a:latin typeface="Roboto" panose="02000000000000000000" pitchFamily="2" charset="0"/>
              </a:rPr>
              <a:t>Permanent magnets</a:t>
            </a:r>
            <a:endParaRPr lang="en-CH" sz="1800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00DE62-8F07-56BD-43D5-E1F7DB89CBBE}"/>
              </a:ext>
            </a:extLst>
          </p:cNvPr>
          <p:cNvSpPr/>
          <p:nvPr/>
        </p:nvSpPr>
        <p:spPr>
          <a:xfrm>
            <a:off x="5136187" y="4782167"/>
            <a:ext cx="2118577" cy="628441"/>
          </a:xfrm>
          <a:prstGeom prst="rect">
            <a:avLst/>
          </a:prstGeom>
          <a:solidFill>
            <a:srgbClr val="0000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Isolating ceramics (Macor)</a:t>
            </a:r>
            <a:endParaRPr lang="en-CH" sz="1800" dirty="0">
              <a:latin typeface="Roboto" panose="02000000000000000000" pitchFamily="2" charset="0"/>
            </a:endParaRPr>
          </a:p>
        </p:txBody>
      </p:sp>
      <p:pic>
        <p:nvPicPr>
          <p:cNvPr id="29" name="Google Shape;1112;p81">
            <a:extLst>
              <a:ext uri="{FF2B5EF4-FFF2-40B4-BE49-F238E27FC236}">
                <a16:creationId xmlns:a16="http://schemas.microsoft.com/office/drawing/2014/main" id="{08136CBA-B2AD-A09A-7F47-0AEAF8E1F8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D2A848-872E-07F5-BAE3-22B46B69814E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524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244D-B9EC-1195-1A77-80152D1B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fik 5">
            <a:extLst>
              <a:ext uri="{FF2B5EF4-FFF2-40B4-BE49-F238E27FC236}">
                <a16:creationId xmlns:a16="http://schemas.microsoft.com/office/drawing/2014/main" id="{8C0E5D61-79BD-4BB7-CCE9-041719BA7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17" y="675060"/>
            <a:ext cx="4327102" cy="5035521"/>
          </a:xfrm>
          <a:prstGeom prst="rect">
            <a:avLst/>
          </a:prstGeom>
        </p:spPr>
      </p:pic>
      <p:cxnSp>
        <p:nvCxnSpPr>
          <p:cNvPr id="5" name="Gerader Verbinder 6">
            <a:extLst>
              <a:ext uri="{FF2B5EF4-FFF2-40B4-BE49-F238E27FC236}">
                <a16:creationId xmlns:a16="http://schemas.microsoft.com/office/drawing/2014/main" id="{B700C3B4-8CD3-4669-0A96-8438652C9312}"/>
              </a:ext>
            </a:extLst>
          </p:cNvPr>
          <p:cNvCxnSpPr>
            <a:cxnSpLocks/>
          </p:cNvCxnSpPr>
          <p:nvPr/>
        </p:nvCxnSpPr>
        <p:spPr>
          <a:xfrm flipH="1">
            <a:off x="466405" y="809706"/>
            <a:ext cx="311422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8">
            <a:extLst>
              <a:ext uri="{FF2B5EF4-FFF2-40B4-BE49-F238E27FC236}">
                <a16:creationId xmlns:a16="http://schemas.microsoft.com/office/drawing/2014/main" id="{27377FAB-969E-79F2-B65D-DF6B3571C2EA}"/>
              </a:ext>
            </a:extLst>
          </p:cNvPr>
          <p:cNvCxnSpPr>
            <a:cxnSpLocks/>
          </p:cNvCxnSpPr>
          <p:nvPr/>
        </p:nvCxnSpPr>
        <p:spPr>
          <a:xfrm flipH="1">
            <a:off x="417310" y="5638995"/>
            <a:ext cx="302806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9">
            <a:extLst>
              <a:ext uri="{FF2B5EF4-FFF2-40B4-BE49-F238E27FC236}">
                <a16:creationId xmlns:a16="http://schemas.microsoft.com/office/drawing/2014/main" id="{7D002AC6-9507-9716-AC38-16BD0CF94917}"/>
              </a:ext>
            </a:extLst>
          </p:cNvPr>
          <p:cNvCxnSpPr>
            <a:cxnSpLocks/>
          </p:cNvCxnSpPr>
          <p:nvPr/>
        </p:nvCxnSpPr>
        <p:spPr>
          <a:xfrm>
            <a:off x="854968" y="824550"/>
            <a:ext cx="0" cy="4814864"/>
          </a:xfrm>
          <a:prstGeom prst="line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14">
            <a:extLst>
              <a:ext uri="{FF2B5EF4-FFF2-40B4-BE49-F238E27FC236}">
                <a16:creationId xmlns:a16="http://schemas.microsoft.com/office/drawing/2014/main" id="{F75C6DD6-CB8E-F525-BEFB-D8197061805E}"/>
              </a:ext>
            </a:extLst>
          </p:cNvPr>
          <p:cNvCxnSpPr>
            <a:cxnSpLocks/>
          </p:cNvCxnSpPr>
          <p:nvPr/>
        </p:nvCxnSpPr>
        <p:spPr>
          <a:xfrm>
            <a:off x="4873686" y="5424983"/>
            <a:ext cx="0" cy="88904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17">
            <a:extLst>
              <a:ext uri="{FF2B5EF4-FFF2-40B4-BE49-F238E27FC236}">
                <a16:creationId xmlns:a16="http://schemas.microsoft.com/office/drawing/2014/main" id="{DB16D085-6A03-FE3D-E8C6-1DB24BE8116F}"/>
              </a:ext>
            </a:extLst>
          </p:cNvPr>
          <p:cNvCxnSpPr>
            <a:cxnSpLocks/>
          </p:cNvCxnSpPr>
          <p:nvPr/>
        </p:nvCxnSpPr>
        <p:spPr>
          <a:xfrm>
            <a:off x="1670374" y="5433231"/>
            <a:ext cx="0" cy="8696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20">
            <a:extLst>
              <a:ext uri="{FF2B5EF4-FFF2-40B4-BE49-F238E27FC236}">
                <a16:creationId xmlns:a16="http://schemas.microsoft.com/office/drawing/2014/main" id="{0704E9B8-AF99-5C74-CCBE-9F59A5CFB90E}"/>
              </a:ext>
            </a:extLst>
          </p:cNvPr>
          <p:cNvCxnSpPr>
            <a:cxnSpLocks/>
          </p:cNvCxnSpPr>
          <p:nvPr/>
        </p:nvCxnSpPr>
        <p:spPr>
          <a:xfrm>
            <a:off x="1674684" y="6252844"/>
            <a:ext cx="3181760" cy="0"/>
          </a:xfrm>
          <a:prstGeom prst="line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23">
            <a:extLst>
              <a:ext uri="{FF2B5EF4-FFF2-40B4-BE49-F238E27FC236}">
                <a16:creationId xmlns:a16="http://schemas.microsoft.com/office/drawing/2014/main" id="{269989F7-F4FB-34B5-767F-7CDDC9F45B69}"/>
              </a:ext>
            </a:extLst>
          </p:cNvPr>
          <p:cNvSpPr txBox="1"/>
          <p:nvPr/>
        </p:nvSpPr>
        <p:spPr>
          <a:xfrm>
            <a:off x="2710677" y="6314032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Roboto" panose="02000000000000000000" pitchFamily="2" charset="0"/>
              </a:rPr>
              <a:t>Ø 127</a:t>
            </a:r>
          </a:p>
        </p:txBody>
      </p:sp>
      <p:sp>
        <p:nvSpPr>
          <p:cNvPr id="13" name="Textfeld 26">
            <a:extLst>
              <a:ext uri="{FF2B5EF4-FFF2-40B4-BE49-F238E27FC236}">
                <a16:creationId xmlns:a16="http://schemas.microsoft.com/office/drawing/2014/main" id="{9298E23E-539E-DC64-789B-20833929AE50}"/>
              </a:ext>
            </a:extLst>
          </p:cNvPr>
          <p:cNvSpPr txBox="1"/>
          <p:nvPr/>
        </p:nvSpPr>
        <p:spPr>
          <a:xfrm>
            <a:off x="-41310" y="3047316"/>
            <a:ext cx="80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Roboto" panose="02000000000000000000" pitchFamily="2" charset="0"/>
              </a:rPr>
              <a:t>Ø 191.3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4C951E-C1EA-82A3-F780-0F4A408985BA}"/>
              </a:ext>
            </a:extLst>
          </p:cNvPr>
          <p:cNvSpPr/>
          <p:nvPr/>
        </p:nvSpPr>
        <p:spPr>
          <a:xfrm>
            <a:off x="5136187" y="3922053"/>
            <a:ext cx="2118577" cy="450471"/>
          </a:xfrm>
          <a:prstGeom prst="rect">
            <a:avLst/>
          </a:prstGeom>
          <a:solidFill>
            <a:srgbClr val="00B8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Extractor lens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6C9C5-E14E-B630-52FA-39F27326DE1D}"/>
              </a:ext>
            </a:extLst>
          </p:cNvPr>
          <p:cNvSpPr/>
          <p:nvPr/>
        </p:nvSpPr>
        <p:spPr>
          <a:xfrm>
            <a:off x="5578978" y="2099244"/>
            <a:ext cx="1232994" cy="394957"/>
          </a:xfrm>
          <a:prstGeom prst="rect">
            <a:avLst/>
          </a:prstGeom>
          <a:solidFill>
            <a:srgbClr val="00B8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Ioniser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B6A14-75BF-E2B9-DE55-0BD3ADF5B189}"/>
              </a:ext>
            </a:extLst>
          </p:cNvPr>
          <p:cNvSpPr/>
          <p:nvPr/>
        </p:nvSpPr>
        <p:spPr>
          <a:xfrm>
            <a:off x="5136187" y="464753"/>
            <a:ext cx="2118577" cy="628441"/>
          </a:xfrm>
          <a:prstGeom prst="rect">
            <a:avLst/>
          </a:prstGeom>
          <a:solidFill>
            <a:srgbClr val="B8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Target/cathode (on potential)</a:t>
            </a:r>
            <a:endParaRPr lang="en-CH" sz="1800" dirty="0">
              <a:latin typeface="Roboto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FDC1DE-55E0-210C-AF2E-FBFAA31CDCAA}"/>
              </a:ext>
            </a:extLst>
          </p:cNvPr>
          <p:cNvSpPr/>
          <p:nvPr/>
        </p:nvSpPr>
        <p:spPr>
          <a:xfrm>
            <a:off x="5544115" y="1418254"/>
            <a:ext cx="1302720" cy="394957"/>
          </a:xfrm>
          <a:prstGeom prst="rect">
            <a:avLst/>
          </a:prstGeom>
          <a:solidFill>
            <a:srgbClr val="B8B8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Cs nozzle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31648F-D8A9-BBB4-96FC-3B74731BBF0A}"/>
              </a:ext>
            </a:extLst>
          </p:cNvPr>
          <p:cNvSpPr/>
          <p:nvPr/>
        </p:nvSpPr>
        <p:spPr>
          <a:xfrm>
            <a:off x="5389246" y="2979772"/>
            <a:ext cx="1612459" cy="628441"/>
          </a:xfrm>
          <a:prstGeom prst="rect">
            <a:avLst/>
          </a:prstGeom>
          <a:solidFill>
            <a:srgbClr val="B800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bg1"/>
                </a:solidFill>
                <a:latin typeface="Roboto" panose="02000000000000000000" pitchFamily="2" charset="0"/>
              </a:rPr>
              <a:t>Permanent magnets</a:t>
            </a:r>
            <a:endParaRPr lang="en-CH" sz="1800" dirty="0">
              <a:solidFill>
                <a:schemeClr val="bg1"/>
              </a:solidFill>
              <a:latin typeface="Roboto" panose="020000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5B60A5-C8B2-34C1-9A15-717AB72A9995}"/>
              </a:ext>
            </a:extLst>
          </p:cNvPr>
          <p:cNvSpPr/>
          <p:nvPr/>
        </p:nvSpPr>
        <p:spPr>
          <a:xfrm>
            <a:off x="5136187" y="4782167"/>
            <a:ext cx="2118577" cy="628441"/>
          </a:xfrm>
          <a:prstGeom prst="rect">
            <a:avLst/>
          </a:prstGeom>
          <a:solidFill>
            <a:srgbClr val="0000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Isolating ceramics (Macor)</a:t>
            </a:r>
            <a:endParaRPr lang="en-CH" sz="1800" dirty="0">
              <a:latin typeface="Roboto" panose="020000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E87E01-CD57-16C5-3DD1-4B44E6A046B5}"/>
              </a:ext>
            </a:extLst>
          </p:cNvPr>
          <p:cNvCxnSpPr>
            <a:cxnSpLocks/>
          </p:cNvCxnSpPr>
          <p:nvPr/>
        </p:nvCxnSpPr>
        <p:spPr>
          <a:xfrm>
            <a:off x="10747762" y="2099244"/>
            <a:ext cx="55029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52C160-6ED9-233B-D2F0-95F3BDC95071}"/>
              </a:ext>
            </a:extLst>
          </p:cNvPr>
          <p:cNvCxnSpPr>
            <a:cxnSpLocks/>
          </p:cNvCxnSpPr>
          <p:nvPr/>
        </p:nvCxnSpPr>
        <p:spPr>
          <a:xfrm>
            <a:off x="10747762" y="1237041"/>
            <a:ext cx="32936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461073-5D6A-9345-AA05-2013A46C43DA}"/>
              </a:ext>
            </a:extLst>
          </p:cNvPr>
          <p:cNvCxnSpPr>
            <a:cxnSpLocks/>
          </p:cNvCxnSpPr>
          <p:nvPr/>
        </p:nvCxnSpPr>
        <p:spPr>
          <a:xfrm>
            <a:off x="10747762" y="2920172"/>
            <a:ext cx="329366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02FA324-5008-11BC-D55F-F0EDB8CC9807}"/>
              </a:ext>
            </a:extLst>
          </p:cNvPr>
          <p:cNvCxnSpPr>
            <a:cxnSpLocks/>
          </p:cNvCxnSpPr>
          <p:nvPr/>
        </p:nvCxnSpPr>
        <p:spPr>
          <a:xfrm>
            <a:off x="10747762" y="4097437"/>
            <a:ext cx="577463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5F86D5-607D-7959-0CA6-84DEF83E22FF}"/>
              </a:ext>
            </a:extLst>
          </p:cNvPr>
          <p:cNvCxnSpPr>
            <a:cxnSpLocks/>
          </p:cNvCxnSpPr>
          <p:nvPr/>
        </p:nvCxnSpPr>
        <p:spPr>
          <a:xfrm>
            <a:off x="10896600" y="1237041"/>
            <a:ext cx="0" cy="862203"/>
          </a:xfrm>
          <a:prstGeom prst="straightConnector1">
            <a:avLst/>
          </a:prstGeom>
          <a:ln>
            <a:solidFill>
              <a:srgbClr val="BC3754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FD39580-CA63-ABAA-EB67-A799A2F362BF}"/>
              </a:ext>
            </a:extLst>
          </p:cNvPr>
          <p:cNvCxnSpPr>
            <a:cxnSpLocks/>
          </p:cNvCxnSpPr>
          <p:nvPr/>
        </p:nvCxnSpPr>
        <p:spPr>
          <a:xfrm>
            <a:off x="10896600" y="2099244"/>
            <a:ext cx="0" cy="820928"/>
          </a:xfrm>
          <a:prstGeom prst="straightConnector1">
            <a:avLst/>
          </a:prstGeom>
          <a:ln>
            <a:solidFill>
              <a:srgbClr val="00B800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9CD466-B3C3-885F-CDF4-E7FCEF5A6EDB}"/>
              </a:ext>
            </a:extLst>
          </p:cNvPr>
          <p:cNvCxnSpPr>
            <a:cxnSpLocks/>
          </p:cNvCxnSpPr>
          <p:nvPr/>
        </p:nvCxnSpPr>
        <p:spPr>
          <a:xfrm>
            <a:off x="11207750" y="2099244"/>
            <a:ext cx="0" cy="1998193"/>
          </a:xfrm>
          <a:prstGeom prst="straightConnector1">
            <a:avLst/>
          </a:prstGeom>
          <a:ln>
            <a:solidFill>
              <a:srgbClr val="00B8B8"/>
            </a:solidFill>
            <a:headEnd type="stealth" w="med" len="lg"/>
            <a:tailEnd type="non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C1A4E36-FFC8-640E-C8E2-E06143F70772}"/>
                  </a:ext>
                </a:extLst>
              </p:cNvPr>
              <p:cNvSpPr txBox="1"/>
              <p:nvPr/>
            </p:nvSpPr>
            <p:spPr>
              <a:xfrm>
                <a:off x="11207749" y="1438118"/>
                <a:ext cx="787397" cy="39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 dirty="0" smtClean="0">
                              <a:solidFill>
                                <a:srgbClr val="B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smtClean="0">
                              <a:solidFill>
                                <a:srgbClr val="B8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800" i="1" dirty="0" smtClean="0">
                              <a:solidFill>
                                <a:srgbClr val="B80000"/>
                              </a:solidFill>
                              <a:latin typeface="Cambria Math" panose="02040503050406030204" pitchFamily="18" charset="0"/>
                            </a:rPr>
                            <m:t>𝑡𝑎𝑟𝑔𝑒𝑡</m:t>
                          </m:r>
                        </m:sub>
                      </m:sSub>
                    </m:oMath>
                  </m:oMathPara>
                </a14:m>
                <a:endParaRPr lang="en-US" sz="1800" i="1" dirty="0">
                  <a:solidFill>
                    <a:srgbClr val="B8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C1A4E36-FFC8-640E-C8E2-E06143F70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7749" y="1438118"/>
                <a:ext cx="787397" cy="391902"/>
              </a:xfrm>
              <a:prstGeom prst="rect">
                <a:avLst/>
              </a:prstGeom>
              <a:blipFill>
                <a:blip r:embed="rId4"/>
                <a:stretch>
                  <a:fillRect r="-3101" b="-781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D047051-D35E-3FE9-B08B-DA5960C163A3}"/>
                  </a:ext>
                </a:extLst>
              </p:cNvPr>
              <p:cNvSpPr txBox="1"/>
              <p:nvPr/>
            </p:nvSpPr>
            <p:spPr>
              <a:xfrm>
                <a:off x="11241655" y="3046203"/>
                <a:ext cx="852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800" i="1" dirty="0" smtClean="0">
                              <a:solidFill>
                                <a:srgbClr val="00B8B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00" i="1" dirty="0" smtClean="0">
                              <a:solidFill>
                                <a:srgbClr val="00B8B8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ar-AE" sz="1800" b="0" i="1" dirty="0" smtClean="0">
                              <a:solidFill>
                                <a:srgbClr val="00B8B8"/>
                              </a:solidFill>
                              <a:latin typeface="Cambria Math" panose="02040503050406030204" pitchFamily="18" charset="0"/>
                            </a:rPr>
                            <m:t>𝑖𝑜𝑛𝑖𝑠𝑒𝑟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rgbClr val="00B8B8"/>
                  </a:solidFill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D047051-D35E-3FE9-B08B-DA5960C16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1655" y="3046203"/>
                <a:ext cx="852167" cy="369332"/>
              </a:xfrm>
              <a:prstGeom prst="rect">
                <a:avLst/>
              </a:prstGeom>
              <a:blipFill>
                <a:blip r:embed="rId5"/>
                <a:stretch>
                  <a:fillRect t="-10000" r="-17857" b="-2666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3A43101-3317-1D8A-74F3-ECA2A21AB303}"/>
                  </a:ext>
                </a:extLst>
              </p:cNvPr>
              <p:cNvSpPr txBox="1"/>
              <p:nvPr/>
            </p:nvSpPr>
            <p:spPr>
              <a:xfrm>
                <a:off x="11207749" y="2324682"/>
                <a:ext cx="7873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8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𝑒𝑥𝑡𝑟</m:t>
                          </m:r>
                          <m:r>
                            <a:rPr lang="en-US" sz="18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3A43101-3317-1D8A-74F3-ECA2A21AB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7749" y="2324682"/>
                <a:ext cx="787397" cy="369332"/>
              </a:xfrm>
              <a:prstGeom prst="rect">
                <a:avLst/>
              </a:prstGeom>
              <a:blipFill>
                <a:blip r:embed="rId6"/>
                <a:stretch>
                  <a:fillRect t="-8197" r="-6977" b="-2459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356DB5C-6BCF-9F17-AEBF-3DD4DA7824C6}"/>
                  </a:ext>
                </a:extLst>
              </p:cNvPr>
              <p:cNvSpPr txBox="1"/>
              <p:nvPr/>
            </p:nvSpPr>
            <p:spPr>
              <a:xfrm>
                <a:off x="8011160" y="5456095"/>
                <a:ext cx="3514424" cy="39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𝑖𝑜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B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B8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B80000"/>
                              </a:solidFill>
                              <a:latin typeface="Cambria Math" panose="02040503050406030204" pitchFamily="18" charset="0"/>
                            </a:rPr>
                            <m:t>𝑡𝑎𝑟𝑔𝑒𝑡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8B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8B8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8B8"/>
                              </a:solidFill>
                              <a:latin typeface="Cambria Math" panose="02040503050406030204" pitchFamily="18" charset="0"/>
                            </a:rPr>
                            <m:t>𝑖𝑜𝑛𝑖𝑠𝑒𝑟</m:t>
                          </m:r>
                        </m:sub>
                      </m:sSub>
                    </m:oMath>
                  </m:oMathPara>
                </a14:m>
                <a:endParaRPr lang="en-CH" sz="2400" dirty="0"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356DB5C-6BCF-9F17-AEBF-3DD4DA782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160" y="5456095"/>
                <a:ext cx="3514424" cy="399405"/>
              </a:xfrm>
              <a:prstGeom prst="rect">
                <a:avLst/>
              </a:prstGeom>
              <a:blipFill>
                <a:blip r:embed="rId7"/>
                <a:stretch>
                  <a:fillRect l="-1560" t="-22727" r="-6066" b="-3787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Graphic 39">
            <a:extLst>
              <a:ext uri="{FF2B5EF4-FFF2-40B4-BE49-F238E27FC236}">
                <a16:creationId xmlns:a16="http://schemas.microsoft.com/office/drawing/2014/main" id="{7C0867C1-F732-3E5D-64E1-EA6F91BD6B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9295" t="3137" b="5909"/>
          <a:stretch>
            <a:fillRect/>
          </a:stretch>
        </p:blipFill>
        <p:spPr>
          <a:xfrm rot="10800000">
            <a:off x="7461692" y="1053088"/>
            <a:ext cx="3251201" cy="4204707"/>
          </a:xfrm>
          <a:prstGeom prst="rect">
            <a:avLst/>
          </a:prstGeom>
        </p:spPr>
      </p:pic>
      <p:pic>
        <p:nvPicPr>
          <p:cNvPr id="44" name="Google Shape;1112;p81">
            <a:extLst>
              <a:ext uri="{FF2B5EF4-FFF2-40B4-BE49-F238E27FC236}">
                <a16:creationId xmlns:a16="http://schemas.microsoft.com/office/drawing/2014/main" id="{7F9D94B3-57AF-AF3A-ED02-564F291F998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E8F885-8A13-C4E2-AD38-807B19874C39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600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837515-5A5A-84A6-7460-CD74A8804EC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2"/>
          <a:stretch>
            <a:fillRect/>
          </a:stretch>
        </p:blipFill>
        <p:spPr>
          <a:xfrm>
            <a:off x="5406506" y="263525"/>
            <a:ext cx="4011612" cy="6330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D1F7F8-7140-7D6D-2329-8CE2CB5E2BAC}"/>
              </a:ext>
            </a:extLst>
          </p:cNvPr>
          <p:cNvSpPr/>
          <p:nvPr/>
        </p:nvSpPr>
        <p:spPr>
          <a:xfrm>
            <a:off x="3054443" y="5315000"/>
            <a:ext cx="3027243" cy="899384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Cu block for Cs heating </a:t>
            </a:r>
          </a:p>
          <a:p>
            <a:pPr algn="ctr"/>
            <a:r>
              <a:rPr lang="en-GB" sz="1800" dirty="0">
                <a:latin typeface="Roboto" panose="02000000000000000000" pitchFamily="2" charset="0"/>
              </a:rPr>
              <a:t>-Cs reservoir inside (5g Cs)</a:t>
            </a:r>
          </a:p>
          <a:p>
            <a:pPr algn="ctr"/>
            <a:r>
              <a:rPr lang="en-GB" sz="1800" dirty="0">
                <a:latin typeface="Roboto" panose="02000000000000000000" pitchFamily="2" charset="0"/>
              </a:rPr>
              <a:t>- air-cooled (1/4” pipe)</a:t>
            </a:r>
            <a:endParaRPr lang="en-CH" sz="1800" dirty="0">
              <a:latin typeface="Roboto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A3108D-4928-A73B-22AC-683D20B12BF4}"/>
              </a:ext>
            </a:extLst>
          </p:cNvPr>
          <p:cNvSpPr/>
          <p:nvPr/>
        </p:nvSpPr>
        <p:spPr>
          <a:xfrm>
            <a:off x="1596354" y="483765"/>
            <a:ext cx="3560427" cy="899384"/>
          </a:xfrm>
          <a:prstGeom prst="rect">
            <a:avLst/>
          </a:prstGeom>
          <a:solidFill>
            <a:srgbClr val="00B8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Ioniser platform (Cu wire for heating ioniser, generally operated at 15 A, 6V </a:t>
            </a:r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  <a:sym typeface="Wingdings" panose="05000000000000000000" pitchFamily="2" charset="2"/>
              </a:rPr>
              <a:t> 90 W</a:t>
            </a:r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) 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4F124B-D52F-9647-B3C9-F1BE06F1A3BD}"/>
              </a:ext>
            </a:extLst>
          </p:cNvPr>
          <p:cNvSpPr/>
          <p:nvPr/>
        </p:nvSpPr>
        <p:spPr>
          <a:xfrm>
            <a:off x="2992988" y="1946874"/>
            <a:ext cx="2009163" cy="557504"/>
          </a:xfrm>
          <a:prstGeom prst="rect">
            <a:avLst/>
          </a:prstGeom>
          <a:solidFill>
            <a:srgbClr val="B8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Target/cathode </a:t>
            </a:r>
          </a:p>
          <a:p>
            <a:pPr algn="ctr"/>
            <a:r>
              <a:rPr lang="en-GB" sz="1800" dirty="0">
                <a:latin typeface="Roboto" panose="02000000000000000000" pitchFamily="2" charset="0"/>
              </a:rPr>
              <a:t>(-6 kV )</a:t>
            </a:r>
            <a:endParaRPr lang="en-CH" sz="1800" dirty="0">
              <a:latin typeface="Roboto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5FF87A-C58D-B940-1C41-44B90C822BBC}"/>
              </a:ext>
            </a:extLst>
          </p:cNvPr>
          <p:cNvSpPr/>
          <p:nvPr/>
        </p:nvSpPr>
        <p:spPr>
          <a:xfrm>
            <a:off x="9515514" y="2661477"/>
            <a:ext cx="2339654" cy="2272601"/>
          </a:xfrm>
          <a:prstGeom prst="rect">
            <a:avLst/>
          </a:prstGeom>
          <a:solidFill>
            <a:srgbClr val="0000B8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Ceramic spacers between each voltage platform, with shields to protect from excessive carbon build up</a:t>
            </a:r>
            <a:endParaRPr lang="en-CH" sz="1800" dirty="0">
              <a:latin typeface="Roboto" panose="02000000000000000000" pitchFamily="2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154753F-4195-5ADD-8E05-5141EC07C90C}"/>
              </a:ext>
            </a:extLst>
          </p:cNvPr>
          <p:cNvCxnSpPr>
            <a:cxnSpLocks/>
          </p:cNvCxnSpPr>
          <p:nvPr/>
        </p:nvCxnSpPr>
        <p:spPr>
          <a:xfrm flipH="1" flipV="1">
            <a:off x="7671146" y="1012591"/>
            <a:ext cx="2097483" cy="203296"/>
          </a:xfrm>
          <a:prstGeom prst="straightConnector1">
            <a:avLst/>
          </a:prstGeom>
          <a:ln w="38100">
            <a:solidFill>
              <a:srgbClr val="00B800"/>
            </a:solidFill>
            <a:tailEnd type="triangle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2D694B-C2C5-8670-1D47-9CF11F9BA25D}"/>
              </a:ext>
            </a:extLst>
          </p:cNvPr>
          <p:cNvCxnSpPr>
            <a:cxnSpLocks/>
          </p:cNvCxnSpPr>
          <p:nvPr/>
        </p:nvCxnSpPr>
        <p:spPr>
          <a:xfrm flipH="1" flipV="1">
            <a:off x="7965240" y="2973605"/>
            <a:ext cx="1550274" cy="548282"/>
          </a:xfrm>
          <a:prstGeom prst="straightConnector1">
            <a:avLst/>
          </a:prstGeom>
          <a:ln w="38100">
            <a:solidFill>
              <a:srgbClr val="0000B8"/>
            </a:solidFill>
            <a:tailEnd type="triangle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21E313B-C670-DF69-78F3-7D3BFBF47342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5002151" y="2119854"/>
            <a:ext cx="1159309" cy="105772"/>
          </a:xfrm>
          <a:prstGeom prst="straightConnector1">
            <a:avLst/>
          </a:prstGeom>
          <a:ln w="38100">
            <a:solidFill>
              <a:srgbClr val="B80000"/>
            </a:solidFill>
            <a:tailEnd type="triangle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9C6AAA1-07E0-B38E-E2AC-F9F1A8F52DB3}"/>
              </a:ext>
            </a:extLst>
          </p:cNvPr>
          <p:cNvCxnSpPr>
            <a:cxnSpLocks/>
          </p:cNvCxnSpPr>
          <p:nvPr/>
        </p:nvCxnSpPr>
        <p:spPr>
          <a:xfrm flipV="1">
            <a:off x="4715150" y="4420663"/>
            <a:ext cx="1589460" cy="894337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3CA857-BDE1-6171-3055-01B78C3D386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156781" y="933457"/>
            <a:ext cx="2006800" cy="622672"/>
          </a:xfrm>
          <a:prstGeom prst="straightConnector1">
            <a:avLst/>
          </a:prstGeom>
          <a:ln w="38100">
            <a:solidFill>
              <a:srgbClr val="00B8B8"/>
            </a:solidFill>
            <a:tailEnd type="triangle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D86162D-9095-70A9-F53E-32CBB89464A9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5002151" y="2052646"/>
            <a:ext cx="1767717" cy="1174124"/>
          </a:xfrm>
          <a:prstGeom prst="straightConnector1">
            <a:avLst/>
          </a:prstGeom>
          <a:ln w="38100">
            <a:solidFill>
              <a:srgbClr val="B8B800"/>
            </a:solidFill>
            <a:tailEnd type="triangle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422C55CF-2926-B9BC-A8F0-5D69E437CF5A}"/>
              </a:ext>
            </a:extLst>
          </p:cNvPr>
          <p:cNvSpPr/>
          <p:nvPr/>
        </p:nvSpPr>
        <p:spPr>
          <a:xfrm>
            <a:off x="2992988" y="2948018"/>
            <a:ext cx="2009163" cy="557504"/>
          </a:xfrm>
          <a:prstGeom prst="rect">
            <a:avLst/>
          </a:prstGeom>
          <a:solidFill>
            <a:srgbClr val="B8B8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Cs nozzle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D97802-E464-52F2-5AC4-C06057B497EC}"/>
              </a:ext>
            </a:extLst>
          </p:cNvPr>
          <p:cNvSpPr/>
          <p:nvPr/>
        </p:nvSpPr>
        <p:spPr>
          <a:xfrm>
            <a:off x="9768629" y="901666"/>
            <a:ext cx="2225727" cy="654463"/>
          </a:xfrm>
          <a:prstGeom prst="rect">
            <a:avLst/>
          </a:prstGeom>
          <a:solidFill>
            <a:srgbClr val="00B8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000000"/>
                </a:solidFill>
                <a:latin typeface="Roboto" panose="02000000000000000000" pitchFamily="2" charset="0"/>
              </a:rPr>
              <a:t>Extraction potential (up to 10 kV)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9" name="Grafik 5">
            <a:extLst>
              <a:ext uri="{FF2B5EF4-FFF2-40B4-BE49-F238E27FC236}">
                <a16:creationId xmlns:a16="http://schemas.microsoft.com/office/drawing/2014/main" id="{9E1EA88E-6797-F2BC-6262-F69ECFB70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12" y="3644363"/>
            <a:ext cx="2608596" cy="3035667"/>
          </a:xfrm>
          <a:prstGeom prst="rect">
            <a:avLst/>
          </a:prstGeom>
        </p:spPr>
      </p:pic>
      <p:pic>
        <p:nvPicPr>
          <p:cNvPr id="10" name="Google Shape;1112;p81">
            <a:extLst>
              <a:ext uri="{FF2B5EF4-FFF2-40B4-BE49-F238E27FC236}">
                <a16:creationId xmlns:a16="http://schemas.microsoft.com/office/drawing/2014/main" id="{D289CADC-EE17-D1AB-38C3-3D3D96B95B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4181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B7BF594C-B3C0-AB4D-401B-99E513E8BA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CB397B6-8E2A-8A0A-53E5-BA077720BE97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ETH source parameters and performance	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67F74B-13FB-23E9-0B46-99905BCE81BB}"/>
              </a:ext>
            </a:extLst>
          </p:cNvPr>
          <p:cNvSpPr txBox="1"/>
          <p:nvPr/>
        </p:nvSpPr>
        <p:spPr>
          <a:xfrm>
            <a:off x="4050363" y="1828467"/>
            <a:ext cx="43078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‘Typical’ operation:</a:t>
            </a:r>
          </a:p>
          <a:p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  <a:r>
              <a:rPr lang="en-US" sz="1800" dirty="0" err="1">
                <a:latin typeface="Roboto" panose="02000000000000000000" pitchFamily="2" charset="0"/>
                <a:ea typeface="Roboto" panose="02000000000000000000" pitchFamily="2" charset="0"/>
              </a:rPr>
              <a:t>Ioniser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 = -36 kV</a:t>
            </a:r>
          </a:p>
          <a:p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	Target = -5.5 kV</a:t>
            </a:r>
          </a:p>
          <a:p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	Extractor = 5.6 kV</a:t>
            </a:r>
          </a:p>
          <a:p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Corresponds to ~10s keV injection energy</a:t>
            </a:r>
          </a:p>
          <a:p>
            <a:endParaRPr lang="en-US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“If the machine is running 24/7 (30uA </a:t>
            </a:r>
            <a:r>
              <a:rPr lang="en-US" sz="1800" baseline="30000" dirty="0">
                <a:latin typeface="Roboto" panose="02000000000000000000" pitchFamily="2" charset="0"/>
                <a:ea typeface="Roboto" panose="02000000000000000000" pitchFamily="2" charset="0"/>
              </a:rPr>
              <a:t>12</a:t>
            </a: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</a:rPr>
              <a:t>C at the high energy end), then the source needs to be cleaned every 45-60 days”</a:t>
            </a:r>
            <a:endParaRPr lang="en-CH" sz="1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9F4AAF-8ABD-5EBC-0673-AB3FAC397BD2}"/>
              </a:ext>
            </a:extLst>
          </p:cNvPr>
          <p:cNvSpPr txBox="1"/>
          <p:nvPr/>
        </p:nvSpPr>
        <p:spPr>
          <a:xfrm>
            <a:off x="257750" y="6382389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26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A276E-66A4-7105-11F6-E4C1377B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44113EA7-EDB1-C48D-F5CA-7446464000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160FB98-03DA-D5AA-1FC8-416B881DEF35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ETH source parameters and performance	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A58A1E-88C5-86BF-4412-B3DB7C36DE01}"/>
              </a:ext>
            </a:extLst>
          </p:cNvPr>
          <p:cNvGrpSpPr/>
          <p:nvPr/>
        </p:nvGrpSpPr>
        <p:grpSpPr>
          <a:xfrm>
            <a:off x="2472991" y="1088558"/>
            <a:ext cx="6637121" cy="5769442"/>
            <a:chOff x="1773382" y="692727"/>
            <a:chExt cx="5495323" cy="477691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F441FB5-E2AC-9B5B-6E2F-6685599DA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2316" t="13723" r="16981"/>
            <a:stretch>
              <a:fillRect/>
            </a:stretch>
          </p:blipFill>
          <p:spPr>
            <a:xfrm>
              <a:off x="1773382" y="692727"/>
              <a:ext cx="5495323" cy="435501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56E754E-2E3C-21B3-2280-669FC1C06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2316" t="89080" r="16981"/>
            <a:stretch>
              <a:fillRect/>
            </a:stretch>
          </p:blipFill>
          <p:spPr>
            <a:xfrm>
              <a:off x="1773382" y="4918364"/>
              <a:ext cx="5495323" cy="55127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C5036F2-9563-5F69-EDF8-03BA90C4C708}"/>
              </a:ext>
            </a:extLst>
          </p:cNvPr>
          <p:cNvSpPr txBox="1"/>
          <p:nvPr/>
        </p:nvSpPr>
        <p:spPr>
          <a:xfrm>
            <a:off x="8945924" y="3059668"/>
            <a:ext cx="312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600" dirty="0">
                <a:latin typeface="Roboto" panose="02000000000000000000" pitchFamily="2" charset="0"/>
                <a:ea typeface="Roboto" panose="02000000000000000000" pitchFamily="2" charset="0"/>
              </a:rPr>
              <a:t>7 oxa2 s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</a:rPr>
              <a:t>tandards</a:t>
            </a:r>
            <a:r>
              <a:rPr lang="en-CH" sz="1600" dirty="0">
                <a:latin typeface="Roboto" panose="02000000000000000000" pitchFamily="2" charset="0"/>
                <a:ea typeface="Roboto" panose="02000000000000000000" pitchFamily="2" charset="0"/>
              </a:rPr>
              <a:t> (only 3 shown), close to 2 M counts each in  8500 s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 (2.3 </a:t>
            </a:r>
            <a:r>
              <a:rPr lang="en-US" sz="1600" dirty="0" err="1">
                <a:latin typeface="Roboto" panose="02000000000000000000" pitchFamily="2" charset="0"/>
                <a:ea typeface="Roboto" panose="02000000000000000000" pitchFamily="2" charset="0"/>
              </a:rPr>
              <a:t>hrs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  <a:r>
              <a:rPr lang="en-CH" sz="1600" dirty="0">
                <a:latin typeface="Roboto" panose="02000000000000000000" pitchFamily="2" charset="0"/>
                <a:ea typeface="Roboto" panose="02000000000000000000" pitchFamily="2" charset="0"/>
              </a:rPr>
              <a:t> each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A347A0-DBFA-14DD-17AF-777E203EE98B}"/>
              </a:ext>
            </a:extLst>
          </p:cNvPr>
          <p:cNvSpPr txBox="1"/>
          <p:nvPr/>
        </p:nvSpPr>
        <p:spPr>
          <a:xfrm>
            <a:off x="7155641" y="1135329"/>
            <a:ext cx="1411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baseline="30000" dirty="0">
                <a:solidFill>
                  <a:schemeClr val="tx1"/>
                </a:solidFill>
              </a:rPr>
              <a:t>14</a:t>
            </a:r>
            <a:r>
              <a:rPr lang="en-US" b="1" dirty="0">
                <a:solidFill>
                  <a:schemeClr val="tx1"/>
                </a:solidFill>
              </a:rPr>
              <a:t>C/</a:t>
            </a:r>
            <a:r>
              <a:rPr lang="en-US" b="1" baseline="30000" dirty="0">
                <a:solidFill>
                  <a:schemeClr val="tx1"/>
                </a:solidFill>
              </a:rPr>
              <a:t>12</a:t>
            </a:r>
            <a:r>
              <a:rPr lang="en-US" b="1" dirty="0">
                <a:solidFill>
                  <a:schemeClr val="tx1"/>
                </a:solidFill>
              </a:rPr>
              <a:t>C x10</a:t>
            </a:r>
            <a:r>
              <a:rPr lang="en-US" b="1" baseline="30000" dirty="0">
                <a:solidFill>
                  <a:schemeClr val="tx1"/>
                </a:solidFill>
              </a:rPr>
              <a:t>-12</a:t>
            </a:r>
            <a:endParaRPr lang="en-CH" b="1" baseline="300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9F4AFC-747D-B6AD-09B0-4F375D76D546}"/>
              </a:ext>
            </a:extLst>
          </p:cNvPr>
          <p:cNvSpPr txBox="1"/>
          <p:nvPr/>
        </p:nvSpPr>
        <p:spPr>
          <a:xfrm>
            <a:off x="3816138" y="2905779"/>
            <a:ext cx="7374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1.91 M</a:t>
            </a:r>
            <a:endParaRPr lang="en-CH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AF24C1-7779-8632-36A2-64750DB25B69}"/>
              </a:ext>
            </a:extLst>
          </p:cNvPr>
          <p:cNvSpPr txBox="1"/>
          <p:nvPr/>
        </p:nvSpPr>
        <p:spPr>
          <a:xfrm>
            <a:off x="3816138" y="6105428"/>
            <a:ext cx="7374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1.96 M</a:t>
            </a:r>
            <a:endParaRPr lang="en-CH" b="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D10D00-5FB3-802D-3024-FA7A7FA8DFDE}"/>
              </a:ext>
            </a:extLst>
          </p:cNvPr>
          <p:cNvSpPr txBox="1"/>
          <p:nvPr/>
        </p:nvSpPr>
        <p:spPr>
          <a:xfrm>
            <a:off x="3816138" y="4548981"/>
            <a:ext cx="7374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1.96 M</a:t>
            </a:r>
            <a:endParaRPr lang="en-CH" b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D88E1C-EF16-9EB7-2A01-31D967787C18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430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AC13EF62-C90B-E1B4-7E6E-F32C8C3FB0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E7618BB-85E6-0198-19E7-E0E0F2D077BC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Why push to even lower energy?		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7" name="Google Shape;301;p34">
            <a:extLst>
              <a:ext uri="{FF2B5EF4-FFF2-40B4-BE49-F238E27FC236}">
                <a16:creationId xmlns:a16="http://schemas.microsoft.com/office/drawing/2014/main" id="{E03F50A4-ACEC-B557-41D7-73A53142E0EE}"/>
              </a:ext>
            </a:extLst>
          </p:cNvPr>
          <p:cNvGrpSpPr/>
          <p:nvPr/>
        </p:nvGrpSpPr>
        <p:grpSpPr>
          <a:xfrm>
            <a:off x="969978" y="2222726"/>
            <a:ext cx="4221849" cy="2869839"/>
            <a:chOff x="5028575" y="2428825"/>
            <a:chExt cx="3564476" cy="2377451"/>
          </a:xfrm>
        </p:grpSpPr>
        <p:pic>
          <p:nvPicPr>
            <p:cNvPr id="9" name="Google Shape;302;p34">
              <a:extLst>
                <a:ext uri="{FF2B5EF4-FFF2-40B4-BE49-F238E27FC236}">
                  <a16:creationId xmlns:a16="http://schemas.microsoft.com/office/drawing/2014/main" id="{0BC17395-A1AE-513A-3126-BFBAE9EBA79B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28575" y="2428825"/>
              <a:ext cx="3564476" cy="2377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303;p34">
              <a:extLst>
                <a:ext uri="{FF2B5EF4-FFF2-40B4-BE49-F238E27FC236}">
                  <a16:creationId xmlns:a16="http://schemas.microsoft.com/office/drawing/2014/main" id="{9D685AA8-980D-1AF0-508F-6A89F30C9E73}"/>
                </a:ext>
              </a:extLst>
            </p:cNvPr>
            <p:cNvSpPr/>
            <p:nvPr/>
          </p:nvSpPr>
          <p:spPr>
            <a:xfrm>
              <a:off x="5436875" y="3947825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36</a:t>
              </a: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S</a:t>
              </a: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-</a:t>
              </a:r>
              <a:endParaRPr sz="1200" baseline="30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(2.08eV)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304;p34">
              <a:extLst>
                <a:ext uri="{FF2B5EF4-FFF2-40B4-BE49-F238E27FC236}">
                  <a16:creationId xmlns:a16="http://schemas.microsoft.com/office/drawing/2014/main" id="{151C02B5-B66D-8D28-1BFE-17AD444BB00C}"/>
                </a:ext>
              </a:extLst>
            </p:cNvPr>
            <p:cNvSpPr/>
            <p:nvPr/>
          </p:nvSpPr>
          <p:spPr>
            <a:xfrm>
              <a:off x="7117723" y="3947820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36</a:t>
              </a: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Cl</a:t>
              </a: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-</a:t>
              </a:r>
              <a:endParaRPr sz="1200" baseline="30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(3.61eV)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305;p34">
              <a:extLst>
                <a:ext uri="{FF2B5EF4-FFF2-40B4-BE49-F238E27FC236}">
                  <a16:creationId xmlns:a16="http://schemas.microsoft.com/office/drawing/2014/main" id="{5B0819C1-ABDA-DE63-AA0A-BCBE1B542525}"/>
                </a:ext>
              </a:extLst>
            </p:cNvPr>
            <p:cNvSpPr/>
            <p:nvPr/>
          </p:nvSpPr>
          <p:spPr>
            <a:xfrm>
              <a:off x="6229042" y="2512720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AEE0A"/>
                  </a:solidFill>
                  <a:latin typeface="Roboto"/>
                  <a:ea typeface="Roboto"/>
                  <a:cs typeface="Roboto"/>
                  <a:sym typeface="Roboto"/>
                </a:rPr>
                <a:t>532nm</a:t>
              </a:r>
              <a:endParaRPr sz="1200">
                <a:solidFill>
                  <a:srgbClr val="0AEE0A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" name="Google Shape;291;p33">
            <a:extLst>
              <a:ext uri="{FF2B5EF4-FFF2-40B4-BE49-F238E27FC236}">
                <a16:creationId xmlns:a16="http://schemas.microsoft.com/office/drawing/2014/main" id="{F2845377-67A8-52F3-711D-4A2576E3B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33267" y="2513596"/>
            <a:ext cx="4242900" cy="22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en-US" sz="2800" baseline="-25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surviving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=N</a:t>
            </a:r>
            <a:r>
              <a:rPr lang="en-US" sz="2800" baseline="-25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⋅e</a:t>
            </a:r>
            <a:r>
              <a:rPr lang="en-US" sz="2800" baseline="30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(-</a:t>
            </a:r>
            <a:r>
              <a:rPr lang="en-US" sz="2800" baseline="30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σϕt</a:t>
            </a:r>
            <a:r>
              <a:rPr lang="en-US" sz="2800" baseline="30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b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σ: detachment cross section</a:t>
            </a:r>
            <a:endParaRPr sz="1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ϕ: photon flux</a:t>
            </a:r>
            <a:endParaRPr sz="1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t: interaction time</a:t>
            </a: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6FB6BB-33A8-F386-4403-3B5DBB99EB18}"/>
              </a:ext>
            </a:extLst>
          </p:cNvPr>
          <p:cNvSpPr txBox="1"/>
          <p:nvPr/>
        </p:nvSpPr>
        <p:spPr>
          <a:xfrm>
            <a:off x="8270997" y="1734919"/>
            <a:ext cx="2776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  <a:latin typeface="Oswald Light" pitchFamily="2" charset="0"/>
              </a:rPr>
              <a:t>(It’s isobar suppression again)</a:t>
            </a:r>
            <a:endParaRPr lang="en-CH" sz="2000" dirty="0">
              <a:solidFill>
                <a:schemeClr val="bg2"/>
              </a:solidFill>
              <a:latin typeface="Oswald Ligh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3B9987-F3EA-F2F5-03F3-9632D6C8F0C9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03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CAE75-4415-C4E0-E986-2D46D59E5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F9E37DB-2FEB-2AC7-3CE6-B9E6ACDC637E}"/>
              </a:ext>
            </a:extLst>
          </p:cNvPr>
          <p:cNvGrpSpPr/>
          <p:nvPr/>
        </p:nvGrpSpPr>
        <p:grpSpPr>
          <a:xfrm>
            <a:off x="6468306" y="2222726"/>
            <a:ext cx="4806243" cy="3068983"/>
            <a:chOff x="6926667" y="1372055"/>
            <a:chExt cx="4347882" cy="27763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5F937A6-2309-A824-A4F0-F21CE7444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6667" y="1372055"/>
              <a:ext cx="4347882" cy="272596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0E1721-7AF4-5F06-5E31-A84BB174058C}"/>
                </a:ext>
              </a:extLst>
            </p:cNvPr>
            <p:cNvSpPr/>
            <p:nvPr/>
          </p:nvSpPr>
          <p:spPr>
            <a:xfrm>
              <a:off x="6971532" y="3858936"/>
              <a:ext cx="331085" cy="289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E36B301-7E5E-C497-965F-8D9F2B087210}"/>
              </a:ext>
            </a:extLst>
          </p:cNvPr>
          <p:cNvSpPr txBox="1"/>
          <p:nvPr/>
        </p:nvSpPr>
        <p:spPr>
          <a:xfrm>
            <a:off x="7088134" y="5450357"/>
            <a:ext cx="35541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latin typeface="Roboto" panose="02000000000000000000" pitchFamily="2" charset="0"/>
              </a:rPr>
              <a:t>M. </a:t>
            </a:r>
            <a:r>
              <a:rPr lang="en-CH" dirty="0" err="1">
                <a:latin typeface="Roboto" panose="02000000000000000000" pitchFamily="2" charset="0"/>
              </a:rPr>
              <a:t>Martischini</a:t>
            </a:r>
            <a:r>
              <a:rPr lang="en-CH" dirty="0">
                <a:latin typeface="Roboto" panose="02000000000000000000" pitchFamily="2" charset="0"/>
              </a:rPr>
              <a:t> et al, IJMS 415, 9-17 (2017)</a:t>
            </a:r>
          </a:p>
        </p:txBody>
      </p:sp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2D55F1FD-3480-F594-F231-69CC24C7F34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5201AE1-A540-531F-96D6-937DD7EECE43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Why push to even lower energy?		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2" name="Google Shape;301;p34">
            <a:extLst>
              <a:ext uri="{FF2B5EF4-FFF2-40B4-BE49-F238E27FC236}">
                <a16:creationId xmlns:a16="http://schemas.microsoft.com/office/drawing/2014/main" id="{ADA1C664-B39C-B928-997E-65AA7B3ECB98}"/>
              </a:ext>
            </a:extLst>
          </p:cNvPr>
          <p:cNvGrpSpPr/>
          <p:nvPr/>
        </p:nvGrpSpPr>
        <p:grpSpPr>
          <a:xfrm>
            <a:off x="969978" y="2222726"/>
            <a:ext cx="4221849" cy="2869839"/>
            <a:chOff x="5028575" y="2428825"/>
            <a:chExt cx="3564476" cy="2377451"/>
          </a:xfrm>
        </p:grpSpPr>
        <p:pic>
          <p:nvPicPr>
            <p:cNvPr id="3" name="Google Shape;302;p34">
              <a:extLst>
                <a:ext uri="{FF2B5EF4-FFF2-40B4-BE49-F238E27FC236}">
                  <a16:creationId xmlns:a16="http://schemas.microsoft.com/office/drawing/2014/main" id="{4D5060BE-F4E3-549E-2245-2F94CC51D84D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28575" y="2428825"/>
              <a:ext cx="3564476" cy="2377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303;p34">
              <a:extLst>
                <a:ext uri="{FF2B5EF4-FFF2-40B4-BE49-F238E27FC236}">
                  <a16:creationId xmlns:a16="http://schemas.microsoft.com/office/drawing/2014/main" id="{EBE821EE-ECEC-8C00-6734-E1A22487C0A5}"/>
                </a:ext>
              </a:extLst>
            </p:cNvPr>
            <p:cNvSpPr/>
            <p:nvPr/>
          </p:nvSpPr>
          <p:spPr>
            <a:xfrm>
              <a:off x="5436875" y="3947825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36</a:t>
              </a: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S</a:t>
              </a: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-</a:t>
              </a:r>
              <a:endParaRPr sz="1200" baseline="30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(2.08eV)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304;p34">
              <a:extLst>
                <a:ext uri="{FF2B5EF4-FFF2-40B4-BE49-F238E27FC236}">
                  <a16:creationId xmlns:a16="http://schemas.microsoft.com/office/drawing/2014/main" id="{B375C9E5-2F36-3E53-E974-D6B11AF384F8}"/>
                </a:ext>
              </a:extLst>
            </p:cNvPr>
            <p:cNvSpPr/>
            <p:nvPr/>
          </p:nvSpPr>
          <p:spPr>
            <a:xfrm>
              <a:off x="7117723" y="3947820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36</a:t>
              </a: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Cl</a:t>
              </a: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-</a:t>
              </a:r>
              <a:endParaRPr sz="1200" baseline="30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(3.61eV)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" name="Google Shape;305;p34">
              <a:extLst>
                <a:ext uri="{FF2B5EF4-FFF2-40B4-BE49-F238E27FC236}">
                  <a16:creationId xmlns:a16="http://schemas.microsoft.com/office/drawing/2014/main" id="{3A526BD4-2322-0803-9DEF-D8DA4EC0A506}"/>
                </a:ext>
              </a:extLst>
            </p:cNvPr>
            <p:cNvSpPr/>
            <p:nvPr/>
          </p:nvSpPr>
          <p:spPr>
            <a:xfrm>
              <a:off x="6229042" y="2512720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AEE0A"/>
                  </a:solidFill>
                  <a:latin typeface="Roboto"/>
                  <a:ea typeface="Roboto"/>
                  <a:cs typeface="Roboto"/>
                  <a:sym typeface="Roboto"/>
                </a:rPr>
                <a:t>532nm</a:t>
              </a:r>
              <a:endParaRPr sz="1200">
                <a:solidFill>
                  <a:srgbClr val="0AEE0A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E475EF0-9509-19FE-FEB5-47FB3E74F66D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316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91942-991F-DB6C-7531-0DC7E4D33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5E5A121-8CE0-8157-44BA-FACF25EA9E14}"/>
              </a:ext>
            </a:extLst>
          </p:cNvPr>
          <p:cNvGrpSpPr/>
          <p:nvPr/>
        </p:nvGrpSpPr>
        <p:grpSpPr>
          <a:xfrm>
            <a:off x="6480580" y="2222726"/>
            <a:ext cx="4806243" cy="3068983"/>
            <a:chOff x="6926667" y="1372055"/>
            <a:chExt cx="4347882" cy="27763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AF1FB6-2D99-0F1E-C32C-EA11B296B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6667" y="1372055"/>
              <a:ext cx="4347882" cy="272596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178865-8250-9443-B1E8-069D7BEA2FA3}"/>
                </a:ext>
              </a:extLst>
            </p:cNvPr>
            <p:cNvSpPr/>
            <p:nvPr/>
          </p:nvSpPr>
          <p:spPr>
            <a:xfrm>
              <a:off x="6971532" y="3858936"/>
              <a:ext cx="331085" cy="289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13D4E0F-2EB8-7805-C79D-6CC0D8CC634D}"/>
              </a:ext>
            </a:extLst>
          </p:cNvPr>
          <p:cNvSpPr txBox="1"/>
          <p:nvPr/>
        </p:nvSpPr>
        <p:spPr>
          <a:xfrm>
            <a:off x="7100408" y="5450357"/>
            <a:ext cx="35541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latin typeface="Roboto" panose="02000000000000000000" pitchFamily="2" charset="0"/>
              </a:rPr>
              <a:t>M. </a:t>
            </a:r>
            <a:r>
              <a:rPr lang="en-CH" dirty="0" err="1">
                <a:latin typeface="Roboto" panose="02000000000000000000" pitchFamily="2" charset="0"/>
              </a:rPr>
              <a:t>Martischini</a:t>
            </a:r>
            <a:r>
              <a:rPr lang="en-CH" dirty="0">
                <a:latin typeface="Roboto" panose="02000000000000000000" pitchFamily="2" charset="0"/>
              </a:rPr>
              <a:t> et al, IJMS 415, 9-17 (2017)</a:t>
            </a:r>
          </a:p>
        </p:txBody>
      </p:sp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05B98366-43FD-D199-0940-22D2DD73B7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43FA8CB-098A-92CE-66E4-FA045716544B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Why push to even lower energy?		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14A2DC-9F15-6F49-0701-5AEB380EB32A}"/>
              </a:ext>
            </a:extLst>
          </p:cNvPr>
          <p:cNvSpPr txBox="1"/>
          <p:nvPr/>
        </p:nvSpPr>
        <p:spPr>
          <a:xfrm>
            <a:off x="3986927" y="5871611"/>
            <a:ext cx="4076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Oswald" pitchFamily="2" charset="0"/>
              </a:rPr>
              <a:t>Reason 1: ease of RFQ construction</a:t>
            </a:r>
            <a:endParaRPr lang="en-CH" sz="2400" dirty="0">
              <a:solidFill>
                <a:schemeClr val="tx1"/>
              </a:solidFill>
              <a:latin typeface="Oswald" pitchFamily="2" charset="0"/>
            </a:endParaRPr>
          </a:p>
        </p:txBody>
      </p:sp>
      <p:grpSp>
        <p:nvGrpSpPr>
          <p:cNvPr id="4" name="Google Shape;301;p34">
            <a:extLst>
              <a:ext uri="{FF2B5EF4-FFF2-40B4-BE49-F238E27FC236}">
                <a16:creationId xmlns:a16="http://schemas.microsoft.com/office/drawing/2014/main" id="{F19D21C2-E962-CD0E-C107-77F98819B585}"/>
              </a:ext>
            </a:extLst>
          </p:cNvPr>
          <p:cNvGrpSpPr/>
          <p:nvPr/>
        </p:nvGrpSpPr>
        <p:grpSpPr>
          <a:xfrm>
            <a:off x="969978" y="2222726"/>
            <a:ext cx="4221849" cy="2869839"/>
            <a:chOff x="5028575" y="2428825"/>
            <a:chExt cx="3564476" cy="2377451"/>
          </a:xfrm>
        </p:grpSpPr>
        <p:pic>
          <p:nvPicPr>
            <p:cNvPr id="5" name="Google Shape;302;p34">
              <a:extLst>
                <a:ext uri="{FF2B5EF4-FFF2-40B4-BE49-F238E27FC236}">
                  <a16:creationId xmlns:a16="http://schemas.microsoft.com/office/drawing/2014/main" id="{31D57CB7-6AC7-8C54-3480-C260FF90817D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028575" y="2428825"/>
              <a:ext cx="3564476" cy="2377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303;p34">
              <a:extLst>
                <a:ext uri="{FF2B5EF4-FFF2-40B4-BE49-F238E27FC236}">
                  <a16:creationId xmlns:a16="http://schemas.microsoft.com/office/drawing/2014/main" id="{615A9A4B-A047-BB45-948E-C4023576E771}"/>
                </a:ext>
              </a:extLst>
            </p:cNvPr>
            <p:cNvSpPr/>
            <p:nvPr/>
          </p:nvSpPr>
          <p:spPr>
            <a:xfrm>
              <a:off x="5436875" y="3947825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36</a:t>
              </a: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S</a:t>
              </a: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-</a:t>
              </a:r>
              <a:endParaRPr sz="1200" baseline="30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(2.08eV)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" name="Google Shape;304;p34">
              <a:extLst>
                <a:ext uri="{FF2B5EF4-FFF2-40B4-BE49-F238E27FC236}">
                  <a16:creationId xmlns:a16="http://schemas.microsoft.com/office/drawing/2014/main" id="{CD24A1DD-BE7D-4D01-74D9-CFFEB4C296FA}"/>
                </a:ext>
              </a:extLst>
            </p:cNvPr>
            <p:cNvSpPr/>
            <p:nvPr/>
          </p:nvSpPr>
          <p:spPr>
            <a:xfrm>
              <a:off x="7117723" y="3947820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36</a:t>
              </a: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Cl</a:t>
              </a:r>
              <a:r>
                <a:rPr lang="en-US" sz="1200" baseline="30000">
                  <a:latin typeface="Roboto"/>
                  <a:ea typeface="Roboto"/>
                  <a:cs typeface="Roboto"/>
                  <a:sym typeface="Roboto"/>
                </a:rPr>
                <a:t>-</a:t>
              </a:r>
              <a:endParaRPr sz="1200" baseline="300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Roboto"/>
                  <a:ea typeface="Roboto"/>
                  <a:cs typeface="Roboto"/>
                  <a:sym typeface="Roboto"/>
                </a:rPr>
                <a:t>(3.61eV)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" name="Google Shape;305;p34">
              <a:extLst>
                <a:ext uri="{FF2B5EF4-FFF2-40B4-BE49-F238E27FC236}">
                  <a16:creationId xmlns:a16="http://schemas.microsoft.com/office/drawing/2014/main" id="{825CDFB6-F4F3-E96F-B1F7-E4A672460776}"/>
                </a:ext>
              </a:extLst>
            </p:cNvPr>
            <p:cNvSpPr/>
            <p:nvPr/>
          </p:nvSpPr>
          <p:spPr>
            <a:xfrm>
              <a:off x="6229042" y="2512720"/>
              <a:ext cx="7710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AEE0A"/>
                  </a:solidFill>
                  <a:latin typeface="Roboto"/>
                  <a:ea typeface="Roboto"/>
                  <a:cs typeface="Roboto"/>
                  <a:sym typeface="Roboto"/>
                </a:rPr>
                <a:t>532nm</a:t>
              </a:r>
              <a:endParaRPr sz="1200">
                <a:solidFill>
                  <a:srgbClr val="0AEE0A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BA08B10-B29B-BDBB-CB15-4FE259FFBACF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351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F240-E649-5FD7-B114-A26D4B296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915F8ABA-E2E1-8B80-8EB0-5CA42873E9F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7179EEC-CA2B-7D15-7EFF-0A078C50A23B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Why push to even lower energy?		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2" name="Google Shape;934;p71">
            <a:extLst>
              <a:ext uri="{FF2B5EF4-FFF2-40B4-BE49-F238E27FC236}">
                <a16:creationId xmlns:a16="http://schemas.microsoft.com/office/drawing/2014/main" id="{B18D3228-1274-DBFE-F88B-EFC36FFB5045}"/>
              </a:ext>
            </a:extLst>
          </p:cNvPr>
          <p:cNvGrpSpPr/>
          <p:nvPr/>
        </p:nvGrpSpPr>
        <p:grpSpPr>
          <a:xfrm>
            <a:off x="1272823" y="1214943"/>
            <a:ext cx="7036557" cy="5639807"/>
            <a:chOff x="2291550" y="1214943"/>
            <a:chExt cx="4701625" cy="3768357"/>
          </a:xfrm>
        </p:grpSpPr>
        <p:pic>
          <p:nvPicPr>
            <p:cNvPr id="3" name="Google Shape;935;p71">
              <a:extLst>
                <a:ext uri="{FF2B5EF4-FFF2-40B4-BE49-F238E27FC236}">
                  <a16:creationId xmlns:a16="http://schemas.microsoft.com/office/drawing/2014/main" id="{AFB7B6C0-4C5B-EA6C-4BF7-8D33C19329F3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91550" y="1214943"/>
              <a:ext cx="4560894" cy="3732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936;p71">
              <a:extLst>
                <a:ext uri="{FF2B5EF4-FFF2-40B4-BE49-F238E27FC236}">
                  <a16:creationId xmlns:a16="http://schemas.microsoft.com/office/drawing/2014/main" id="{8A29D8ED-0FF8-8815-F8B7-8EA9A603AB43}"/>
                </a:ext>
              </a:extLst>
            </p:cNvPr>
            <p:cNvSpPr/>
            <p:nvPr/>
          </p:nvSpPr>
          <p:spPr>
            <a:xfrm rot="-5400000">
              <a:off x="6471625" y="2764950"/>
              <a:ext cx="594000" cy="449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latin typeface="Roboto"/>
                  <a:ea typeface="Roboto"/>
                  <a:cs typeface="Roboto"/>
                  <a:sym typeface="Roboto"/>
                </a:rPr>
                <a:t>2582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937;p71">
              <a:extLst>
                <a:ext uri="{FF2B5EF4-FFF2-40B4-BE49-F238E27FC236}">
                  <a16:creationId xmlns:a16="http://schemas.microsoft.com/office/drawing/2014/main" id="{9B48E639-D993-86DD-0756-93143027A73A}"/>
                </a:ext>
              </a:extLst>
            </p:cNvPr>
            <p:cNvSpPr/>
            <p:nvPr/>
          </p:nvSpPr>
          <p:spPr>
            <a:xfrm>
              <a:off x="4266025" y="4534200"/>
              <a:ext cx="611700" cy="449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Roboto"/>
                  <a:ea typeface="Roboto"/>
                  <a:cs typeface="Roboto"/>
                  <a:sym typeface="Roboto"/>
                </a:rPr>
                <a:t>3195</a:t>
              </a:r>
              <a:endParaRPr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" name="Google Shape;938;p71">
              <a:extLst>
                <a:ext uri="{FF2B5EF4-FFF2-40B4-BE49-F238E27FC236}">
                  <a16:creationId xmlns:a16="http://schemas.microsoft.com/office/drawing/2014/main" id="{60C1891C-435F-8529-A46A-A12C5AB3BDED}"/>
                </a:ext>
              </a:extLst>
            </p:cNvPr>
            <p:cNvCxnSpPr>
              <a:stCxn id="17" idx="3"/>
            </p:cNvCxnSpPr>
            <p:nvPr/>
          </p:nvCxnSpPr>
          <p:spPr>
            <a:xfrm>
              <a:off x="4877725" y="4758750"/>
              <a:ext cx="14925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" name="Google Shape;939;p71">
              <a:extLst>
                <a:ext uri="{FF2B5EF4-FFF2-40B4-BE49-F238E27FC236}">
                  <a16:creationId xmlns:a16="http://schemas.microsoft.com/office/drawing/2014/main" id="{1EC3DF55-070E-B392-415F-69C3B6175CC0}"/>
                </a:ext>
              </a:extLst>
            </p:cNvPr>
            <p:cNvCxnSpPr>
              <a:stCxn id="17" idx="1"/>
            </p:cNvCxnSpPr>
            <p:nvPr/>
          </p:nvCxnSpPr>
          <p:spPr>
            <a:xfrm rot="10800000">
              <a:off x="2878525" y="4758750"/>
              <a:ext cx="13875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0" name="Google Shape;940;p71">
              <a:extLst>
                <a:ext uri="{FF2B5EF4-FFF2-40B4-BE49-F238E27FC236}">
                  <a16:creationId xmlns:a16="http://schemas.microsoft.com/office/drawing/2014/main" id="{73C55FB8-5EE1-1679-6A82-41B1A135BF90}"/>
                </a:ext>
              </a:extLst>
            </p:cNvPr>
            <p:cNvCxnSpPr>
              <a:stCxn id="5" idx="3"/>
            </p:cNvCxnSpPr>
            <p:nvPr/>
          </p:nvCxnSpPr>
          <p:spPr>
            <a:xfrm rot="10800000">
              <a:off x="6768625" y="1562400"/>
              <a:ext cx="0" cy="1130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1" name="Google Shape;941;p71">
              <a:extLst>
                <a:ext uri="{FF2B5EF4-FFF2-40B4-BE49-F238E27FC236}">
                  <a16:creationId xmlns:a16="http://schemas.microsoft.com/office/drawing/2014/main" id="{91EC4573-AA23-2AC9-1652-49BA6C9E093B}"/>
                </a:ext>
              </a:extLst>
            </p:cNvPr>
            <p:cNvCxnSpPr>
              <a:stCxn id="5" idx="1"/>
            </p:cNvCxnSpPr>
            <p:nvPr/>
          </p:nvCxnSpPr>
          <p:spPr>
            <a:xfrm>
              <a:off x="6768625" y="3286500"/>
              <a:ext cx="0" cy="1086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7F23D0E-B7CC-938A-75B8-E1DF141E8237}"/>
              </a:ext>
            </a:extLst>
          </p:cNvPr>
          <p:cNvSpPr txBox="1"/>
          <p:nvPr/>
        </p:nvSpPr>
        <p:spPr>
          <a:xfrm>
            <a:off x="8957325" y="2129929"/>
            <a:ext cx="22947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Roboto" panose="02000000000000000000" pitchFamily="2" charset="0"/>
              </a:rPr>
              <a:t>For a maximum field of 0.695 T at LE magnet:</a:t>
            </a:r>
          </a:p>
          <a:p>
            <a:endParaRPr lang="en-US" sz="1800" dirty="0">
              <a:latin typeface="Roboto" panose="02000000000000000000" pitchFamily="2" charset="0"/>
            </a:endParaRPr>
          </a:p>
          <a:p>
            <a:r>
              <a:rPr lang="en-US" sz="1800" baseline="30000" dirty="0">
                <a:latin typeface="Roboto" panose="02000000000000000000" pitchFamily="2" charset="0"/>
              </a:rPr>
              <a:t>36</a:t>
            </a:r>
            <a:r>
              <a:rPr lang="en-US" sz="1800" dirty="0">
                <a:latin typeface="Roboto" panose="02000000000000000000" pitchFamily="2" charset="0"/>
              </a:rPr>
              <a:t>Cl</a:t>
            </a:r>
            <a:r>
              <a:rPr lang="en-US" sz="1800" baseline="30000" dirty="0">
                <a:latin typeface="Roboto" panose="02000000000000000000" pitchFamily="2" charset="0"/>
              </a:rPr>
              <a:t>-</a:t>
            </a:r>
            <a:r>
              <a:rPr lang="en-US" sz="1800" dirty="0">
                <a:latin typeface="Roboto" panose="02000000000000000000" pitchFamily="2" charset="0"/>
              </a:rPr>
              <a:t> = 40 keV</a:t>
            </a:r>
          </a:p>
          <a:p>
            <a:r>
              <a:rPr lang="en-US" sz="1800" baseline="30000" dirty="0">
                <a:latin typeface="Roboto" panose="02000000000000000000" pitchFamily="2" charset="0"/>
              </a:rPr>
              <a:t>41</a:t>
            </a:r>
            <a:r>
              <a:rPr lang="en-US" sz="1800" dirty="0">
                <a:latin typeface="Roboto" panose="02000000000000000000" pitchFamily="2" charset="0"/>
              </a:rPr>
              <a:t>CaH</a:t>
            </a:r>
            <a:r>
              <a:rPr lang="en-US" sz="1800" baseline="30000" dirty="0">
                <a:latin typeface="Roboto" panose="02000000000000000000" pitchFamily="2" charset="0"/>
              </a:rPr>
              <a:t>-</a:t>
            </a:r>
            <a:r>
              <a:rPr lang="en-US" sz="1800" dirty="0">
                <a:latin typeface="Roboto" panose="02000000000000000000" pitchFamily="2" charset="0"/>
              </a:rPr>
              <a:t> = 32 keV</a:t>
            </a:r>
          </a:p>
          <a:p>
            <a:r>
              <a:rPr lang="en-US" sz="1800" baseline="30000" dirty="0">
                <a:latin typeface="Roboto" panose="02000000000000000000" pitchFamily="2" charset="0"/>
              </a:rPr>
              <a:t>41</a:t>
            </a:r>
            <a:r>
              <a:rPr lang="en-US" sz="1800" dirty="0">
                <a:latin typeface="Roboto" panose="02000000000000000000" pitchFamily="2" charset="0"/>
              </a:rPr>
              <a:t>CaF</a:t>
            </a:r>
            <a:r>
              <a:rPr lang="en-US" sz="1800" baseline="-25000" dirty="0">
                <a:latin typeface="Roboto" panose="02000000000000000000" pitchFamily="2" charset="0"/>
              </a:rPr>
              <a:t>3</a:t>
            </a:r>
            <a:r>
              <a:rPr lang="en-US" sz="1800" baseline="30000" dirty="0">
                <a:latin typeface="Roboto" panose="02000000000000000000" pitchFamily="2" charset="0"/>
              </a:rPr>
              <a:t>-</a:t>
            </a:r>
            <a:r>
              <a:rPr lang="en-US" sz="1800" dirty="0">
                <a:latin typeface="Roboto" panose="02000000000000000000" pitchFamily="2" charset="0"/>
              </a:rPr>
              <a:t> = 14 keV (!!!)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858F74-04B9-449F-5EC2-17DC84DEBD8E}"/>
              </a:ext>
            </a:extLst>
          </p:cNvPr>
          <p:cNvSpPr txBox="1"/>
          <p:nvPr/>
        </p:nvSpPr>
        <p:spPr>
          <a:xfrm>
            <a:off x="8570449" y="4666731"/>
            <a:ext cx="3414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Oswald" pitchFamily="2" charset="0"/>
              </a:rPr>
              <a:t>Reason 2: existing LE magnet limit</a:t>
            </a:r>
            <a:endParaRPr lang="en-CH" sz="2400" dirty="0">
              <a:solidFill>
                <a:schemeClr val="tx1"/>
              </a:solidFill>
              <a:latin typeface="Oswald" pitchFamily="2" charset="0"/>
            </a:endParaRPr>
          </a:p>
        </p:txBody>
      </p:sp>
      <p:sp>
        <p:nvSpPr>
          <p:cNvPr id="9" name="Google Shape;952;p72">
            <a:extLst>
              <a:ext uri="{FF2B5EF4-FFF2-40B4-BE49-F238E27FC236}">
                <a16:creationId xmlns:a16="http://schemas.microsoft.com/office/drawing/2014/main" id="{3ADE169E-31E3-AEB9-3A77-8921E36160A0}"/>
              </a:ext>
            </a:extLst>
          </p:cNvPr>
          <p:cNvSpPr/>
          <p:nvPr/>
        </p:nvSpPr>
        <p:spPr>
          <a:xfrm>
            <a:off x="6095999" y="4387056"/>
            <a:ext cx="1332785" cy="1406187"/>
          </a:xfrm>
          <a:prstGeom prst="roundRect">
            <a:avLst>
              <a:gd name="adj" fmla="val 16667"/>
            </a:avLst>
          </a:prstGeom>
          <a:solidFill>
            <a:srgbClr val="E91D63">
              <a:alpha val="50000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05B9D4-A77C-B81A-E88B-50F93F07B8A0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12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524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6A62-7216-3A29-8742-0E49230C6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B1DFC6C2-008F-FF48-9315-CEE0B82FF8E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A616CAB-4818-2EA8-1186-D5F17061C986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Why push to even lower energy?		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7EB93D-B7CD-2B48-D73B-530496666D26}"/>
              </a:ext>
            </a:extLst>
          </p:cNvPr>
          <p:cNvSpPr txBox="1"/>
          <p:nvPr/>
        </p:nvSpPr>
        <p:spPr>
          <a:xfrm>
            <a:off x="2881530" y="2531085"/>
            <a:ext cx="57285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Oswald" pitchFamily="2" charset="0"/>
              </a:rPr>
              <a:t>Reason 1: ease of RFQ construction</a:t>
            </a:r>
          </a:p>
          <a:p>
            <a:endParaRPr lang="en-US" sz="2400" dirty="0">
              <a:solidFill>
                <a:schemeClr val="tx1"/>
              </a:solidFill>
              <a:latin typeface="Oswald" pitchFamily="2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Oswald" pitchFamily="2" charset="0"/>
              </a:rPr>
              <a:t>Reason 2: existing LE magnet limit</a:t>
            </a:r>
          </a:p>
          <a:p>
            <a:endParaRPr lang="en-US" sz="2400" dirty="0">
              <a:solidFill>
                <a:schemeClr val="tx1"/>
              </a:solidFill>
              <a:latin typeface="Oswald" pitchFamily="2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Oswald" pitchFamily="2" charset="0"/>
              </a:rPr>
              <a:t>Reason 3: utilize the benefits of compact AMS for more isotopes</a:t>
            </a:r>
            <a:endParaRPr lang="en-CH" sz="2400" dirty="0">
              <a:solidFill>
                <a:schemeClr val="tx1"/>
              </a:solidFill>
              <a:latin typeface="Oswald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0A07A1-5F60-8533-6EC9-2E7DC291277B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13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52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oogle Shape;1089;p81"/>
          <p:cNvGrpSpPr/>
          <p:nvPr/>
        </p:nvGrpSpPr>
        <p:grpSpPr>
          <a:xfrm>
            <a:off x="2811995" y="1013152"/>
            <a:ext cx="6567991" cy="5520435"/>
            <a:chOff x="2108996" y="966988"/>
            <a:chExt cx="4925993" cy="4140326"/>
          </a:xfrm>
        </p:grpSpPr>
        <p:pic>
          <p:nvPicPr>
            <p:cNvPr id="1090" name="Google Shape;1090;p81"/>
            <p:cNvPicPr preferRelativeResize="0"/>
            <p:nvPr/>
          </p:nvPicPr>
          <p:blipFill rotWithShape="1">
            <a:blip r:embed="rId3">
              <a:alphaModFix/>
            </a:blip>
            <a:srcRect l="57811" t="7756" r="8033" b="10344"/>
            <a:stretch/>
          </p:blipFill>
          <p:spPr>
            <a:xfrm>
              <a:off x="5023244" y="1519159"/>
              <a:ext cx="1828394" cy="35881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1" name="Google Shape;1091;p81"/>
            <p:cNvPicPr preferRelativeResize="0"/>
            <p:nvPr/>
          </p:nvPicPr>
          <p:blipFill rotWithShape="1">
            <a:blip r:embed="rId3">
              <a:alphaModFix/>
            </a:blip>
            <a:srcRect l="10008" t="7756" r="40275" b="10344"/>
            <a:stretch/>
          </p:blipFill>
          <p:spPr>
            <a:xfrm rot="5400000">
              <a:off x="2555755" y="520238"/>
              <a:ext cx="2565947" cy="34594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2" name="Google Shape;1092;p81"/>
            <p:cNvPicPr preferRelativeResize="0"/>
            <p:nvPr/>
          </p:nvPicPr>
          <p:blipFill rotWithShape="1">
            <a:blip r:embed="rId4">
              <a:alphaModFix/>
            </a:blip>
            <a:srcRect t="6526" b="3457"/>
            <a:stretch/>
          </p:blipFill>
          <p:spPr>
            <a:xfrm>
              <a:off x="2138518" y="966988"/>
              <a:ext cx="4896471" cy="394186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3" name="Google Shape;1093;p81"/>
          <p:cNvSpPr/>
          <p:nvPr/>
        </p:nvSpPr>
        <p:spPr>
          <a:xfrm>
            <a:off x="6542467" y="5207002"/>
            <a:ext cx="550800" cy="492400"/>
          </a:xfrm>
          <a:prstGeom prst="roundRect">
            <a:avLst>
              <a:gd name="adj" fmla="val 16667"/>
            </a:avLst>
          </a:prstGeom>
          <a:solidFill>
            <a:schemeClr val="tx1">
              <a:lumMod val="60000"/>
              <a:lumOff val="40000"/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4" name="Google Shape;1094;p81"/>
          <p:cNvSpPr/>
          <p:nvPr/>
        </p:nvSpPr>
        <p:spPr>
          <a:xfrm>
            <a:off x="6272000" y="5207002"/>
            <a:ext cx="270400" cy="492400"/>
          </a:xfrm>
          <a:prstGeom prst="roundRect">
            <a:avLst>
              <a:gd name="adj" fmla="val 16667"/>
            </a:avLst>
          </a:prstGeom>
          <a:solidFill>
            <a:schemeClr val="tx1">
              <a:lumMod val="60000"/>
              <a:lumOff val="40000"/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5" name="Google Shape;1095;p81"/>
          <p:cNvSpPr/>
          <p:nvPr/>
        </p:nvSpPr>
        <p:spPr>
          <a:xfrm>
            <a:off x="4649600" y="5207002"/>
            <a:ext cx="270400" cy="492400"/>
          </a:xfrm>
          <a:prstGeom prst="roundRect">
            <a:avLst>
              <a:gd name="adj" fmla="val 16667"/>
            </a:avLst>
          </a:prstGeom>
          <a:solidFill>
            <a:schemeClr val="tx1">
              <a:lumMod val="60000"/>
              <a:lumOff val="40000"/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6" name="Google Shape;1096;p81"/>
          <p:cNvSpPr/>
          <p:nvPr/>
        </p:nvSpPr>
        <p:spPr>
          <a:xfrm>
            <a:off x="4920000" y="5207002"/>
            <a:ext cx="1352000" cy="492400"/>
          </a:xfrm>
          <a:prstGeom prst="roundRect">
            <a:avLst>
              <a:gd name="adj" fmla="val 16667"/>
            </a:avLst>
          </a:prstGeom>
          <a:solidFill>
            <a:schemeClr val="tx1">
              <a:lumMod val="60000"/>
              <a:lumOff val="40000"/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7" name="Google Shape;1097;p81"/>
          <p:cNvSpPr/>
          <p:nvPr/>
        </p:nvSpPr>
        <p:spPr>
          <a:xfrm>
            <a:off x="3586767" y="4666102"/>
            <a:ext cx="1062800" cy="1033200"/>
          </a:xfrm>
          <a:prstGeom prst="roundRect">
            <a:avLst>
              <a:gd name="adj" fmla="val 8548"/>
            </a:avLst>
          </a:prstGeom>
          <a:solidFill>
            <a:schemeClr val="tx1">
              <a:lumMod val="60000"/>
              <a:lumOff val="40000"/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8" name="Google Shape;1098;p81"/>
          <p:cNvSpPr/>
          <p:nvPr/>
        </p:nvSpPr>
        <p:spPr>
          <a:xfrm>
            <a:off x="3586767" y="4376335"/>
            <a:ext cx="444400" cy="289600"/>
          </a:xfrm>
          <a:prstGeom prst="roundRect">
            <a:avLst>
              <a:gd name="adj" fmla="val 16667"/>
            </a:avLst>
          </a:prstGeom>
          <a:solidFill>
            <a:schemeClr val="tx1">
              <a:lumMod val="60000"/>
              <a:lumOff val="40000"/>
              <a:alpha val="5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9" name="Google Shape;1099;p81"/>
          <p:cNvSpPr/>
          <p:nvPr/>
        </p:nvSpPr>
        <p:spPr>
          <a:xfrm>
            <a:off x="6141867" y="4696310"/>
            <a:ext cx="1352000" cy="289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Einzel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Lens</a:t>
            </a:r>
            <a:endParaRPr sz="18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0" name="Google Shape;1100;p81"/>
          <p:cNvSpPr/>
          <p:nvPr/>
        </p:nvSpPr>
        <p:spPr>
          <a:xfrm>
            <a:off x="4920000" y="4849735"/>
            <a:ext cx="1352000" cy="289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RFQ</a:t>
            </a:r>
            <a:endParaRPr sz="180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1" name="Google Shape;1101;p81"/>
          <p:cNvSpPr/>
          <p:nvPr/>
        </p:nvSpPr>
        <p:spPr>
          <a:xfrm>
            <a:off x="2167133" y="4917402"/>
            <a:ext cx="1352000" cy="289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LE ESA</a:t>
            </a:r>
            <a:endParaRPr sz="180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2" name="Google Shape;1102;p81"/>
          <p:cNvSpPr/>
          <p:nvPr/>
        </p:nvSpPr>
        <p:spPr>
          <a:xfrm>
            <a:off x="1964334" y="4376335"/>
            <a:ext cx="1554799" cy="289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Diagnostics</a:t>
            </a:r>
            <a:endParaRPr sz="18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3" name="Google Shape;1103;p81"/>
          <p:cNvSpPr/>
          <p:nvPr/>
        </p:nvSpPr>
        <p:spPr>
          <a:xfrm>
            <a:off x="3811023" y="5825568"/>
            <a:ext cx="1804177" cy="289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Reacceleration</a:t>
            </a:r>
            <a:endParaRPr sz="18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4" name="Google Shape;1104;p81"/>
          <p:cNvSpPr/>
          <p:nvPr/>
        </p:nvSpPr>
        <p:spPr>
          <a:xfrm>
            <a:off x="5576800" y="5825568"/>
            <a:ext cx="1660800" cy="289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Deceleration</a:t>
            </a:r>
            <a:endParaRPr sz="180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5" name="Google Shape;1105;p81"/>
          <p:cNvSpPr/>
          <p:nvPr/>
        </p:nvSpPr>
        <p:spPr>
          <a:xfrm rot="4911893" flipH="1">
            <a:off x="7184302" y="5548889"/>
            <a:ext cx="118799" cy="114756"/>
          </a:xfrm>
          <a:custGeom>
            <a:avLst/>
            <a:gdLst/>
            <a:ahLst/>
            <a:cxnLst/>
            <a:rect l="l" t="t" r="r" b="b"/>
            <a:pathLst>
              <a:path w="22023" h="16806" extrusionOk="0">
                <a:moveTo>
                  <a:pt x="0" y="0"/>
                </a:moveTo>
                <a:lnTo>
                  <a:pt x="0" y="16806"/>
                </a:lnTo>
                <a:lnTo>
                  <a:pt x="22023" y="16806"/>
                </a:lnTo>
                <a:lnTo>
                  <a:pt x="22023" y="579"/>
                </a:lnTo>
              </a:path>
            </a:pathLst>
          </a:custGeom>
          <a:noFill/>
          <a:ln w="210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H" sz="2400" dirty="0">
              <a:latin typeface="Roboto" panose="02000000000000000000" pitchFamily="2" charset="0"/>
            </a:endParaRPr>
          </a:p>
        </p:txBody>
      </p:sp>
      <p:sp>
        <p:nvSpPr>
          <p:cNvPr id="1106" name="Google Shape;1106;p81"/>
          <p:cNvSpPr/>
          <p:nvPr/>
        </p:nvSpPr>
        <p:spPr>
          <a:xfrm rot="6847462" flipH="1">
            <a:off x="7175331" y="5255187"/>
            <a:ext cx="118723" cy="114795"/>
          </a:xfrm>
          <a:custGeom>
            <a:avLst/>
            <a:gdLst/>
            <a:ahLst/>
            <a:cxnLst/>
            <a:rect l="l" t="t" r="r" b="b"/>
            <a:pathLst>
              <a:path w="22023" h="16806" extrusionOk="0">
                <a:moveTo>
                  <a:pt x="0" y="0"/>
                </a:moveTo>
                <a:lnTo>
                  <a:pt x="0" y="16806"/>
                </a:lnTo>
                <a:lnTo>
                  <a:pt x="22023" y="16806"/>
                </a:lnTo>
                <a:lnTo>
                  <a:pt x="22023" y="579"/>
                </a:lnTo>
              </a:path>
            </a:pathLst>
          </a:custGeom>
          <a:noFill/>
          <a:ln w="210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H" sz="2400" dirty="0">
              <a:latin typeface="Roboto" panose="02000000000000000000" pitchFamily="2" charset="0"/>
            </a:endParaRPr>
          </a:p>
        </p:txBody>
      </p:sp>
      <p:sp>
        <p:nvSpPr>
          <p:cNvPr id="1107" name="Google Shape;1107;p81"/>
          <p:cNvSpPr/>
          <p:nvPr/>
        </p:nvSpPr>
        <p:spPr>
          <a:xfrm rot="-5888107" flipH="1">
            <a:off x="5514925" y="1419756"/>
            <a:ext cx="118799" cy="114756"/>
          </a:xfrm>
          <a:custGeom>
            <a:avLst/>
            <a:gdLst/>
            <a:ahLst/>
            <a:cxnLst/>
            <a:rect l="l" t="t" r="r" b="b"/>
            <a:pathLst>
              <a:path w="22023" h="16806" extrusionOk="0">
                <a:moveTo>
                  <a:pt x="0" y="0"/>
                </a:moveTo>
                <a:lnTo>
                  <a:pt x="0" y="16806"/>
                </a:lnTo>
                <a:lnTo>
                  <a:pt x="22023" y="16806"/>
                </a:lnTo>
                <a:lnTo>
                  <a:pt x="22023" y="579"/>
                </a:lnTo>
              </a:path>
            </a:pathLst>
          </a:custGeom>
          <a:noFill/>
          <a:ln w="210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H" sz="2400" dirty="0">
              <a:latin typeface="Roboto" panose="02000000000000000000" pitchFamily="2" charset="0"/>
            </a:endParaRPr>
          </a:p>
        </p:txBody>
      </p:sp>
      <p:sp>
        <p:nvSpPr>
          <p:cNvPr id="1108" name="Google Shape;1108;p81"/>
          <p:cNvSpPr/>
          <p:nvPr/>
        </p:nvSpPr>
        <p:spPr>
          <a:xfrm rot="-3952538" flipH="1">
            <a:off x="5523971" y="1713418"/>
            <a:ext cx="118723" cy="114795"/>
          </a:xfrm>
          <a:custGeom>
            <a:avLst/>
            <a:gdLst/>
            <a:ahLst/>
            <a:cxnLst/>
            <a:rect l="l" t="t" r="r" b="b"/>
            <a:pathLst>
              <a:path w="22023" h="16806" extrusionOk="0">
                <a:moveTo>
                  <a:pt x="0" y="0"/>
                </a:moveTo>
                <a:lnTo>
                  <a:pt x="0" y="16806"/>
                </a:lnTo>
                <a:lnTo>
                  <a:pt x="22023" y="16806"/>
                </a:lnTo>
                <a:lnTo>
                  <a:pt x="22023" y="579"/>
                </a:lnTo>
              </a:path>
            </a:pathLst>
          </a:custGeom>
          <a:noFill/>
          <a:ln w="210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H" sz="2400" dirty="0">
              <a:latin typeface="Roboto" panose="02000000000000000000" pitchFamily="2" charset="0"/>
            </a:endParaRPr>
          </a:p>
        </p:txBody>
      </p:sp>
      <p:sp>
        <p:nvSpPr>
          <p:cNvPr id="1109" name="Google Shape;1109;p81"/>
          <p:cNvSpPr/>
          <p:nvPr/>
        </p:nvSpPr>
        <p:spPr>
          <a:xfrm>
            <a:off x="7308892" y="5050030"/>
            <a:ext cx="550800" cy="29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333" baseline="3000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35</a:t>
            </a:r>
            <a:r>
              <a:rPr lang="en-US" sz="1333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Cl</a:t>
            </a:r>
            <a:endParaRPr sz="1333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0" name="Google Shape;1110;p81"/>
          <p:cNvSpPr/>
          <p:nvPr/>
        </p:nvSpPr>
        <p:spPr>
          <a:xfrm>
            <a:off x="7357545" y="5620278"/>
            <a:ext cx="564280" cy="29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333" baseline="30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37</a:t>
            </a:r>
            <a:r>
              <a:rPr lang="en-US" sz="1333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Cl</a:t>
            </a:r>
            <a:endParaRPr sz="1333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1" name="Google Shape;1111;p81"/>
          <p:cNvSpPr/>
          <p:nvPr/>
        </p:nvSpPr>
        <p:spPr>
          <a:xfrm>
            <a:off x="6510325" y="3152158"/>
            <a:ext cx="532608" cy="29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333" baseline="30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36</a:t>
            </a:r>
            <a:r>
              <a:rPr lang="en-US" sz="1333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Cl</a:t>
            </a:r>
            <a:endParaRPr sz="1333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12" name="Google Shape;1112;p81"/>
          <p:cNvPicPr preferRelativeResize="0"/>
          <p:nvPr/>
        </p:nvPicPr>
        <p:blipFill rotWithShape="1">
          <a:blip r:embed="rId5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43DB68-0E6A-40FD-7886-865F3BCC833C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14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8E0DD2C8-254A-DC85-1B62-B7C562D93C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E3D7805-09B1-857D-5D63-8FAC2F84EF48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parameters can we </a:t>
            </a:r>
            <a:r>
              <a:rPr lang="en-US" dirty="0" err="1">
                <a:solidFill>
                  <a:schemeClr val="bg2"/>
                </a:solidFill>
              </a:rPr>
              <a:t>optimise</a:t>
            </a:r>
            <a:r>
              <a:rPr lang="en-US" dirty="0">
                <a:solidFill>
                  <a:schemeClr val="bg2"/>
                </a:solidFill>
              </a:rPr>
              <a:t>?		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23ADF1-64B4-EABB-0B3C-A57E59E1E893}"/>
              </a:ext>
            </a:extLst>
          </p:cNvPr>
          <p:cNvSpPr txBox="1"/>
          <p:nvPr/>
        </p:nvSpPr>
        <p:spPr>
          <a:xfrm>
            <a:off x="1181101" y="1929933"/>
            <a:ext cx="41211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For the same total energy,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we can independently control: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Target/sputter potential and ioniser potential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Roboto" panose="02000000000000000000" pitchFamily="2" charset="0"/>
                <a:ea typeface="Roboto" panose="02000000000000000000" pitchFamily="2" charset="0"/>
              </a:rPr>
              <a:t>Ioniser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-sample distance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Cs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Plus more (!)</a:t>
            </a:r>
            <a:endParaRPr lang="en-CH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18EA10-F65B-201E-981E-71ACED1D9CC0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346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57862-DDAF-0050-13D3-7189D3B3D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DE715323-1CE7-705F-82E2-4A7E8CFFE2A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2E61C54-D01B-9BE4-F05D-B6EDE18CC891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parameters can we </a:t>
            </a:r>
            <a:r>
              <a:rPr lang="en-US" dirty="0" err="1">
                <a:solidFill>
                  <a:schemeClr val="bg2"/>
                </a:solidFill>
              </a:rPr>
              <a:t>optimise</a:t>
            </a:r>
            <a:r>
              <a:rPr lang="en-US" dirty="0">
                <a:solidFill>
                  <a:schemeClr val="bg2"/>
                </a:solidFill>
              </a:rPr>
              <a:t>?		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6160079-BF8E-9327-E3DE-B6CA5F588D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47" t="-417" b="-334"/>
          <a:stretch>
            <a:fillRect/>
          </a:stretch>
        </p:blipFill>
        <p:spPr>
          <a:xfrm>
            <a:off x="5740046" y="1130409"/>
            <a:ext cx="4375504" cy="56548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F9D831-DF94-4DBA-72EC-6F70E5BF239E}"/>
              </a:ext>
            </a:extLst>
          </p:cNvPr>
          <p:cNvSpPr txBox="1"/>
          <p:nvPr/>
        </p:nvSpPr>
        <p:spPr>
          <a:xfrm>
            <a:off x="1181101" y="1929933"/>
            <a:ext cx="41211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For the same total energy,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we can independently control: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</a:rPr>
              <a:t>Target/sputter potential and ioniser potential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Roboto" panose="02000000000000000000" pitchFamily="2" charset="0"/>
                <a:ea typeface="Roboto" panose="02000000000000000000" pitchFamily="2" charset="0"/>
              </a:rPr>
              <a:t>Ioniser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-sample distance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Cs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Plus more (!)</a:t>
            </a:r>
            <a:endParaRPr lang="en-CH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A54394-66DC-1C8E-1EB1-A32A82E917D8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255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EBA28-4223-2312-F9ED-C666850E9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3152"/>
            <a:ext cx="10972800" cy="11432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How were these measurements made?		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570600-03A6-E876-744B-035A91454867}"/>
              </a:ext>
            </a:extLst>
          </p:cNvPr>
          <p:cNvGrpSpPr/>
          <p:nvPr/>
        </p:nvGrpSpPr>
        <p:grpSpPr>
          <a:xfrm>
            <a:off x="755835" y="1414167"/>
            <a:ext cx="4870114" cy="4933906"/>
            <a:chOff x="5382683" y="2360321"/>
            <a:chExt cx="4870114" cy="49339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B866E2-94B1-322E-6AFF-B96E5D82D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191" t="37157" r="43776" b="11565"/>
            <a:stretch/>
          </p:blipFill>
          <p:spPr>
            <a:xfrm>
              <a:off x="6754477" y="2360321"/>
              <a:ext cx="2539798" cy="4592894"/>
            </a:xfrm>
            <a:prstGeom prst="rect">
              <a:avLst/>
            </a:prstGeom>
          </p:spPr>
        </p:pic>
        <p:sp>
          <p:nvSpPr>
            <p:cNvPr id="6" name="Rectangle: Rounded Corners 28">
              <a:extLst>
                <a:ext uri="{FF2B5EF4-FFF2-40B4-BE49-F238E27FC236}">
                  <a16:creationId xmlns:a16="http://schemas.microsoft.com/office/drawing/2014/main" id="{07C4D487-C905-54F3-F703-6CC27C1C93AA}"/>
                </a:ext>
              </a:extLst>
            </p:cNvPr>
            <p:cNvSpPr/>
            <p:nvPr/>
          </p:nvSpPr>
          <p:spPr>
            <a:xfrm>
              <a:off x="9030198" y="355040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Cs sputter ion source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: Rounded Corners 28">
              <a:extLst>
                <a:ext uri="{FF2B5EF4-FFF2-40B4-BE49-F238E27FC236}">
                  <a16:creationId xmlns:a16="http://schemas.microsoft.com/office/drawing/2014/main" id="{7D77454D-A5D7-8ADA-425F-2F43B95AEB05}"/>
                </a:ext>
              </a:extLst>
            </p:cNvPr>
            <p:cNvSpPr/>
            <p:nvPr/>
          </p:nvSpPr>
          <p:spPr>
            <a:xfrm>
              <a:off x="7895931" y="6853045"/>
              <a:ext cx="1222599" cy="44118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LE magnet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CC8CE41-3F0F-5E79-CE2C-423A576F4A35}"/>
                </a:ext>
              </a:extLst>
            </p:cNvPr>
            <p:cNvSpPr/>
            <p:nvPr/>
          </p:nvSpPr>
          <p:spPr>
            <a:xfrm>
              <a:off x="6235485" y="5801532"/>
              <a:ext cx="475281" cy="52177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3AF960-EDD5-7FC3-4AFF-4046E47718E4}"/>
                </a:ext>
              </a:extLst>
            </p:cNvPr>
            <p:cNvSpPr/>
            <p:nvPr/>
          </p:nvSpPr>
          <p:spPr>
            <a:xfrm>
              <a:off x="5691781" y="5961681"/>
              <a:ext cx="475281" cy="2014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7ECCCD7-5F26-16C6-1FD2-14DFFAB56133}"/>
                </a:ext>
              </a:extLst>
            </p:cNvPr>
            <p:cNvGrpSpPr/>
            <p:nvPr/>
          </p:nvGrpSpPr>
          <p:grpSpPr>
            <a:xfrm>
              <a:off x="6393399" y="5807230"/>
              <a:ext cx="159451" cy="297640"/>
              <a:chOff x="5930899" y="4216400"/>
              <a:chExt cx="190501" cy="35560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47BE27F-A387-7876-1540-AB82D819800E}"/>
                  </a:ext>
                </a:extLst>
              </p:cNvPr>
              <p:cNvCxnSpPr/>
              <p:nvPr/>
            </p:nvCxnSpPr>
            <p:spPr>
              <a:xfrm>
                <a:off x="6026150" y="4216400"/>
                <a:ext cx="0" cy="258233"/>
              </a:xfrm>
              <a:prstGeom prst="line">
                <a:avLst/>
              </a:prstGeom>
              <a:ln w="28575">
                <a:solidFill>
                  <a:srgbClr val="BFBF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C923F81-F509-459E-1105-B77BD9331E79}"/>
                  </a:ext>
                </a:extLst>
              </p:cNvPr>
              <p:cNvCxnSpPr/>
              <p:nvPr/>
            </p:nvCxnSpPr>
            <p:spPr>
              <a:xfrm>
                <a:off x="6026150" y="4474633"/>
                <a:ext cx="95250" cy="97367"/>
              </a:xfrm>
              <a:prstGeom prst="line">
                <a:avLst/>
              </a:prstGeom>
              <a:ln w="28575">
                <a:solidFill>
                  <a:srgbClr val="BFBF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1EDCA73-791E-52B3-250B-0AF40DC5D6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0899" y="4474633"/>
                <a:ext cx="95250" cy="97367"/>
              </a:xfrm>
              <a:prstGeom prst="line">
                <a:avLst/>
              </a:prstGeom>
              <a:ln w="28575">
                <a:solidFill>
                  <a:srgbClr val="BFBF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5A8012-654B-1B65-4903-00503658BF0E}"/>
                </a:ext>
              </a:extLst>
            </p:cNvPr>
            <p:cNvSpPr/>
            <p:nvPr/>
          </p:nvSpPr>
          <p:spPr>
            <a:xfrm>
              <a:off x="6167062" y="5961681"/>
              <a:ext cx="68421" cy="20147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8" name="Rectangle: Rounded Corners 28">
              <a:extLst>
                <a:ext uri="{FF2B5EF4-FFF2-40B4-BE49-F238E27FC236}">
                  <a16:creationId xmlns:a16="http://schemas.microsoft.com/office/drawing/2014/main" id="{E23847F8-18B3-D975-3CDE-28DCD466E1F9}"/>
                </a:ext>
              </a:extLst>
            </p:cNvPr>
            <p:cNvSpPr/>
            <p:nvPr/>
          </p:nvSpPr>
          <p:spPr>
            <a:xfrm>
              <a:off x="6146090" y="5431694"/>
              <a:ext cx="654068" cy="320506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BPM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: Rounded Corners 28">
              <a:extLst>
                <a:ext uri="{FF2B5EF4-FFF2-40B4-BE49-F238E27FC236}">
                  <a16:creationId xmlns:a16="http://schemas.microsoft.com/office/drawing/2014/main" id="{A7B9F9C2-DD07-FB36-18C4-051CB24D1261}"/>
                </a:ext>
              </a:extLst>
            </p:cNvPr>
            <p:cNvSpPr/>
            <p:nvPr/>
          </p:nvSpPr>
          <p:spPr>
            <a:xfrm>
              <a:off x="5382683" y="6292953"/>
              <a:ext cx="784379" cy="560092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Beam Dump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: Rounded Corners 28">
              <a:extLst>
                <a:ext uri="{FF2B5EF4-FFF2-40B4-BE49-F238E27FC236}">
                  <a16:creationId xmlns:a16="http://schemas.microsoft.com/office/drawing/2014/main" id="{7525B5AE-39AC-4366-A232-A7C134BFFF14}"/>
                </a:ext>
              </a:extLst>
            </p:cNvPr>
            <p:cNvSpPr/>
            <p:nvPr/>
          </p:nvSpPr>
          <p:spPr>
            <a:xfrm>
              <a:off x="6433261" y="409442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Einzel</a:t>
              </a:r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(box) Lens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ECD2472-E461-0493-D296-B3B1B64C8E5E}"/>
              </a:ext>
            </a:extLst>
          </p:cNvPr>
          <p:cNvSpPr txBox="1"/>
          <p:nvPr/>
        </p:nvSpPr>
        <p:spPr>
          <a:xfrm>
            <a:off x="4403350" y="3369204"/>
            <a:ext cx="58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aseline="30000" dirty="0">
                <a:solidFill>
                  <a:schemeClr val="bg2"/>
                </a:solidFill>
                <a:latin typeface="Roboto" panose="02000000000000000000" pitchFamily="2" charset="0"/>
              </a:rPr>
              <a:t>12</a:t>
            </a:r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</a:rPr>
              <a:t>C</a:t>
            </a:r>
            <a:r>
              <a:rPr lang="en-US" sz="1800" baseline="30000" dirty="0">
                <a:solidFill>
                  <a:schemeClr val="bg2"/>
                </a:solidFill>
                <a:latin typeface="Roboto" panose="02000000000000000000" pitchFamily="2" charset="0"/>
              </a:rPr>
              <a:t>-</a:t>
            </a:r>
            <a:endParaRPr lang="en-CH" sz="1800" baseline="30000" dirty="0">
              <a:solidFill>
                <a:schemeClr val="bg2"/>
              </a:solidFill>
              <a:latin typeface="Roboto" panose="02000000000000000000" pitchFamily="2" charset="0"/>
            </a:endParaRPr>
          </a:p>
        </p:txBody>
      </p:sp>
      <p:pic>
        <p:nvPicPr>
          <p:cNvPr id="10" name="Google Shape;1112;p81">
            <a:extLst>
              <a:ext uri="{FF2B5EF4-FFF2-40B4-BE49-F238E27FC236}">
                <a16:creationId xmlns:a16="http://schemas.microsoft.com/office/drawing/2014/main" id="{0922D6A1-D29F-84AC-8BE9-DB9B7BB2A5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F6C536A-D5C7-FCA8-8690-5F1A4B98C617}"/>
              </a:ext>
            </a:extLst>
          </p:cNvPr>
          <p:cNvCxnSpPr>
            <a:stCxn id="6" idx="2"/>
          </p:cNvCxnSpPr>
          <p:nvPr/>
        </p:nvCxnSpPr>
        <p:spPr>
          <a:xfrm flipH="1">
            <a:off x="5014649" y="3203346"/>
            <a:ext cx="1" cy="693014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00D52E8-B38C-9C90-A38A-EF03C7880F58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16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7743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C192C-5825-1AD8-1D48-268763F55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0B195-B3BC-0923-4A3F-0F502A6B9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3152"/>
            <a:ext cx="10972800" cy="11432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How were these measurements made?		</a:t>
            </a:r>
            <a:endParaRPr lang="en-CH" dirty="0">
              <a:solidFill>
                <a:schemeClr val="bg2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AF757A-44E7-26B7-2DCD-147ED18C89C1}"/>
              </a:ext>
            </a:extLst>
          </p:cNvPr>
          <p:cNvGrpSpPr/>
          <p:nvPr/>
        </p:nvGrpSpPr>
        <p:grpSpPr>
          <a:xfrm>
            <a:off x="755835" y="1414167"/>
            <a:ext cx="4870114" cy="4933906"/>
            <a:chOff x="5382683" y="2360321"/>
            <a:chExt cx="4870114" cy="49339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7063444-7B39-9844-403F-BBB53C3C7C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191" t="37157" r="43776" b="11565"/>
            <a:stretch/>
          </p:blipFill>
          <p:spPr>
            <a:xfrm>
              <a:off x="6754477" y="2360321"/>
              <a:ext cx="2539798" cy="4592894"/>
            </a:xfrm>
            <a:prstGeom prst="rect">
              <a:avLst/>
            </a:prstGeom>
          </p:spPr>
        </p:pic>
        <p:sp>
          <p:nvSpPr>
            <p:cNvPr id="6" name="Rectangle: Rounded Corners 28">
              <a:extLst>
                <a:ext uri="{FF2B5EF4-FFF2-40B4-BE49-F238E27FC236}">
                  <a16:creationId xmlns:a16="http://schemas.microsoft.com/office/drawing/2014/main" id="{4BFD09E4-7603-243F-B99A-BD558B172A4E}"/>
                </a:ext>
              </a:extLst>
            </p:cNvPr>
            <p:cNvSpPr/>
            <p:nvPr/>
          </p:nvSpPr>
          <p:spPr>
            <a:xfrm>
              <a:off x="9030198" y="355040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Cs sputter ion source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: Rounded Corners 28">
              <a:extLst>
                <a:ext uri="{FF2B5EF4-FFF2-40B4-BE49-F238E27FC236}">
                  <a16:creationId xmlns:a16="http://schemas.microsoft.com/office/drawing/2014/main" id="{DBA81836-E157-F973-0CFD-AC35E86B8172}"/>
                </a:ext>
              </a:extLst>
            </p:cNvPr>
            <p:cNvSpPr/>
            <p:nvPr/>
          </p:nvSpPr>
          <p:spPr>
            <a:xfrm>
              <a:off x="7895931" y="6853045"/>
              <a:ext cx="1222599" cy="44118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LE magnet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901DF8-647A-DF43-D3FA-738BD4F284E5}"/>
                </a:ext>
              </a:extLst>
            </p:cNvPr>
            <p:cNvSpPr/>
            <p:nvPr/>
          </p:nvSpPr>
          <p:spPr>
            <a:xfrm>
              <a:off x="6235485" y="5801532"/>
              <a:ext cx="475281" cy="52177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2CE2E4-6E23-F3C8-80E3-32EF9B54C0B1}"/>
                </a:ext>
              </a:extLst>
            </p:cNvPr>
            <p:cNvSpPr/>
            <p:nvPr/>
          </p:nvSpPr>
          <p:spPr>
            <a:xfrm>
              <a:off x="5691781" y="5961681"/>
              <a:ext cx="475281" cy="2014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775EC01-6245-687A-2B89-248DE721EF20}"/>
                </a:ext>
              </a:extLst>
            </p:cNvPr>
            <p:cNvGrpSpPr/>
            <p:nvPr/>
          </p:nvGrpSpPr>
          <p:grpSpPr>
            <a:xfrm>
              <a:off x="6393399" y="5807230"/>
              <a:ext cx="159451" cy="297640"/>
              <a:chOff x="5930899" y="4216400"/>
              <a:chExt cx="190501" cy="35560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ACCC82A-ED4E-670F-EF21-2A4031C6A67E}"/>
                  </a:ext>
                </a:extLst>
              </p:cNvPr>
              <p:cNvCxnSpPr/>
              <p:nvPr/>
            </p:nvCxnSpPr>
            <p:spPr>
              <a:xfrm>
                <a:off x="6026150" y="4216400"/>
                <a:ext cx="0" cy="258233"/>
              </a:xfrm>
              <a:prstGeom prst="line">
                <a:avLst/>
              </a:prstGeom>
              <a:ln w="28575">
                <a:solidFill>
                  <a:srgbClr val="BFBF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78B71AB-8DB0-4937-AF9D-ED84F6DE940F}"/>
                  </a:ext>
                </a:extLst>
              </p:cNvPr>
              <p:cNvCxnSpPr/>
              <p:nvPr/>
            </p:nvCxnSpPr>
            <p:spPr>
              <a:xfrm>
                <a:off x="6026150" y="4474633"/>
                <a:ext cx="95250" cy="97367"/>
              </a:xfrm>
              <a:prstGeom prst="line">
                <a:avLst/>
              </a:prstGeom>
              <a:ln w="28575">
                <a:solidFill>
                  <a:srgbClr val="BFBF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46BB978D-4ED7-4AE9-9D75-27C8DBE596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0899" y="4474633"/>
                <a:ext cx="95250" cy="97367"/>
              </a:xfrm>
              <a:prstGeom prst="line">
                <a:avLst/>
              </a:prstGeom>
              <a:ln w="28575">
                <a:solidFill>
                  <a:srgbClr val="BFBF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6C20D9D-57A4-00BE-A1D2-17D55B22CC8A}"/>
                </a:ext>
              </a:extLst>
            </p:cNvPr>
            <p:cNvSpPr/>
            <p:nvPr/>
          </p:nvSpPr>
          <p:spPr>
            <a:xfrm>
              <a:off x="6167062" y="5961681"/>
              <a:ext cx="68421" cy="20147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8" name="Rectangle: Rounded Corners 28">
              <a:extLst>
                <a:ext uri="{FF2B5EF4-FFF2-40B4-BE49-F238E27FC236}">
                  <a16:creationId xmlns:a16="http://schemas.microsoft.com/office/drawing/2014/main" id="{7441D4A9-A258-B482-9BE8-BDD9631DC094}"/>
                </a:ext>
              </a:extLst>
            </p:cNvPr>
            <p:cNvSpPr/>
            <p:nvPr/>
          </p:nvSpPr>
          <p:spPr>
            <a:xfrm>
              <a:off x="6146090" y="5431694"/>
              <a:ext cx="654068" cy="320506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BPM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: Rounded Corners 28">
              <a:extLst>
                <a:ext uri="{FF2B5EF4-FFF2-40B4-BE49-F238E27FC236}">
                  <a16:creationId xmlns:a16="http://schemas.microsoft.com/office/drawing/2014/main" id="{F4378E9B-257E-C77F-8FA1-32B929B7D605}"/>
                </a:ext>
              </a:extLst>
            </p:cNvPr>
            <p:cNvSpPr/>
            <p:nvPr/>
          </p:nvSpPr>
          <p:spPr>
            <a:xfrm>
              <a:off x="5382683" y="6292953"/>
              <a:ext cx="784379" cy="560092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Beam Dump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: Rounded Corners 28">
              <a:extLst>
                <a:ext uri="{FF2B5EF4-FFF2-40B4-BE49-F238E27FC236}">
                  <a16:creationId xmlns:a16="http://schemas.microsoft.com/office/drawing/2014/main" id="{D81282EE-E6AB-AA33-3A8F-6F30FCF24F30}"/>
                </a:ext>
              </a:extLst>
            </p:cNvPr>
            <p:cNvSpPr/>
            <p:nvPr/>
          </p:nvSpPr>
          <p:spPr>
            <a:xfrm>
              <a:off x="6433261" y="409442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Einzel</a:t>
              </a:r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(box) Lens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F47016D-7529-411B-30C0-39E83E9EED0B}"/>
              </a:ext>
            </a:extLst>
          </p:cNvPr>
          <p:cNvSpPr txBox="1"/>
          <p:nvPr/>
        </p:nvSpPr>
        <p:spPr>
          <a:xfrm>
            <a:off x="4403350" y="3369204"/>
            <a:ext cx="58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aseline="30000" dirty="0">
                <a:solidFill>
                  <a:schemeClr val="bg2"/>
                </a:solidFill>
                <a:latin typeface="Roboto" panose="02000000000000000000" pitchFamily="2" charset="0"/>
              </a:rPr>
              <a:t>12</a:t>
            </a:r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</a:rPr>
              <a:t>C</a:t>
            </a:r>
            <a:r>
              <a:rPr lang="en-US" sz="1800" baseline="30000" dirty="0">
                <a:solidFill>
                  <a:schemeClr val="bg2"/>
                </a:solidFill>
                <a:latin typeface="Roboto" panose="02000000000000000000" pitchFamily="2" charset="0"/>
              </a:rPr>
              <a:t>-</a:t>
            </a:r>
            <a:endParaRPr lang="en-CH" sz="1800" baseline="30000" dirty="0">
              <a:solidFill>
                <a:schemeClr val="bg2"/>
              </a:solidFill>
              <a:latin typeface="Roboto" panose="02000000000000000000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C78023D-8716-4FC0-9A84-D577DD3BB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0"/>
          <a:stretch>
            <a:fillRect/>
          </a:stretch>
        </p:blipFill>
        <p:spPr>
          <a:xfrm>
            <a:off x="9534258" y="2680608"/>
            <a:ext cx="2235056" cy="337584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4090A1-1FF2-C92B-3520-EF2B62023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0" b="19810"/>
          <a:stretch>
            <a:fillRect/>
          </a:stretch>
        </p:blipFill>
        <p:spPr>
          <a:xfrm>
            <a:off x="5866020" y="2155409"/>
            <a:ext cx="3492952" cy="4426246"/>
          </a:xfrm>
          <a:prstGeom prst="rect">
            <a:avLst/>
          </a:prstGeom>
        </p:spPr>
      </p:pic>
      <p:pic>
        <p:nvPicPr>
          <p:cNvPr id="10" name="Google Shape;1112;p81">
            <a:extLst>
              <a:ext uri="{FF2B5EF4-FFF2-40B4-BE49-F238E27FC236}">
                <a16:creationId xmlns:a16="http://schemas.microsoft.com/office/drawing/2014/main" id="{7B923735-6B45-EA5C-D7FC-28B61D45B12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025131-3717-3F34-76C7-3CE78A64533F}"/>
              </a:ext>
            </a:extLst>
          </p:cNvPr>
          <p:cNvCxnSpPr>
            <a:stCxn id="6" idx="2"/>
          </p:cNvCxnSpPr>
          <p:nvPr/>
        </p:nvCxnSpPr>
        <p:spPr>
          <a:xfrm flipH="1">
            <a:off x="5014649" y="3203346"/>
            <a:ext cx="1" cy="693014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EFC63F7-3C3D-75A3-817A-10916CFDCC86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16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134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7738D42-D5A4-CC03-70CD-6BE6F229EAD7}"/>
              </a:ext>
            </a:extLst>
          </p:cNvPr>
          <p:cNvSpPr txBox="1"/>
          <p:nvPr/>
        </p:nvSpPr>
        <p:spPr>
          <a:xfrm>
            <a:off x="7649414" y="5253633"/>
            <a:ext cx="2478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800" dirty="0">
                <a:latin typeface="Roboto" panose="02000000000000000000" pitchFamily="2" charset="0"/>
              </a:rPr>
              <a:t>Target potential 4 kV</a:t>
            </a:r>
          </a:p>
          <a:p>
            <a:pPr algn="ctr"/>
            <a:r>
              <a:rPr lang="en-GB" sz="1800" dirty="0">
                <a:latin typeface="Roboto" panose="02000000000000000000" pitchFamily="2" charset="0"/>
              </a:rPr>
              <a:t>Ioniser potential 22 kV</a:t>
            </a:r>
          </a:p>
          <a:p>
            <a:pPr algn="ctr"/>
            <a:r>
              <a:rPr lang="en-GB" sz="1800" dirty="0">
                <a:latin typeface="Roboto" panose="02000000000000000000" pitchFamily="2" charset="0"/>
              </a:rPr>
              <a:t>Total energy 26 keV</a:t>
            </a:r>
            <a:endParaRPr lang="en-CH" sz="1800" dirty="0">
              <a:latin typeface="Roboto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7BD5EA-D80A-BE43-A023-92162CC13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2" t="26434" r="23430" b="16047"/>
          <a:stretch>
            <a:fillRect/>
          </a:stretch>
        </p:blipFill>
        <p:spPr>
          <a:xfrm>
            <a:off x="6771625" y="2604704"/>
            <a:ext cx="4067336" cy="235043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625282-5653-27C4-21E3-5139FC781C4E}"/>
              </a:ext>
            </a:extLst>
          </p:cNvPr>
          <p:cNvCxnSpPr>
            <a:cxnSpLocks/>
          </p:cNvCxnSpPr>
          <p:nvPr/>
        </p:nvCxnSpPr>
        <p:spPr>
          <a:xfrm>
            <a:off x="8551518" y="4253277"/>
            <a:ext cx="664129" cy="0"/>
          </a:xfrm>
          <a:prstGeom prst="line">
            <a:avLst/>
          </a:prstGeom>
          <a:ln>
            <a:solidFill>
              <a:schemeClr val="accent4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486145-F7A9-22EE-E150-9EACD11D165B}"/>
              </a:ext>
            </a:extLst>
          </p:cNvPr>
          <p:cNvCxnSpPr>
            <a:cxnSpLocks/>
          </p:cNvCxnSpPr>
          <p:nvPr/>
        </p:nvCxnSpPr>
        <p:spPr>
          <a:xfrm flipH="1" flipV="1">
            <a:off x="8545913" y="3031236"/>
            <a:ext cx="5605" cy="1294002"/>
          </a:xfrm>
          <a:prstGeom prst="line">
            <a:avLst/>
          </a:prstGeom>
          <a:ln>
            <a:solidFill>
              <a:schemeClr val="accent4"/>
            </a:solidFill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158792E-4105-25FC-CDF9-8965689B8CCB}"/>
              </a:ext>
            </a:extLst>
          </p:cNvPr>
          <p:cNvCxnSpPr>
            <a:cxnSpLocks/>
          </p:cNvCxnSpPr>
          <p:nvPr/>
        </p:nvCxnSpPr>
        <p:spPr>
          <a:xfrm flipV="1">
            <a:off x="9210042" y="3031236"/>
            <a:ext cx="0" cy="1294002"/>
          </a:xfrm>
          <a:prstGeom prst="line">
            <a:avLst/>
          </a:prstGeom>
          <a:ln>
            <a:solidFill>
              <a:schemeClr val="accent4"/>
            </a:solidFill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93BF78D-8594-5A56-656E-83028B63B83B}"/>
              </a:ext>
            </a:extLst>
          </p:cNvPr>
          <p:cNvSpPr txBox="1"/>
          <p:nvPr/>
        </p:nvSpPr>
        <p:spPr>
          <a:xfrm>
            <a:off x="8517147" y="4329182"/>
            <a:ext cx="793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accent4"/>
                </a:solidFill>
                <a:latin typeface="Roboto" panose="02000000000000000000" pitchFamily="2" charset="0"/>
              </a:rPr>
              <a:t>5.7 mm</a:t>
            </a:r>
            <a:endParaRPr lang="en-CH" b="1" dirty="0">
              <a:solidFill>
                <a:schemeClr val="accent4"/>
              </a:solidFill>
              <a:latin typeface="Roboto" panose="02000000000000000000" pitchFamily="2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BD37CB6-95A0-CE5B-F6B7-7EF9FBBFE74C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6550221" y="2177697"/>
            <a:ext cx="4343269" cy="1"/>
          </a:xfrm>
          <a:prstGeom prst="straightConnector1">
            <a:avLst/>
          </a:prstGeom>
          <a:ln>
            <a:solidFill>
              <a:schemeClr val="tx1"/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C1E1864-257A-3B2D-D0E6-321D00B19E69}"/>
              </a:ext>
            </a:extLst>
          </p:cNvPr>
          <p:cNvSpPr txBox="1"/>
          <p:nvPr/>
        </p:nvSpPr>
        <p:spPr>
          <a:xfrm>
            <a:off x="5602526" y="1916088"/>
            <a:ext cx="947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Closer to </a:t>
            </a:r>
          </a:p>
          <a:p>
            <a:pPr algn="ctr"/>
            <a:r>
              <a:rPr lang="en-US" dirty="0" err="1">
                <a:latin typeface="Roboto" panose="02000000000000000000" pitchFamily="2" charset="0"/>
              </a:rPr>
              <a:t>ioniser</a:t>
            </a:r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26F51-8041-8813-102B-2230D07F70FA}"/>
              </a:ext>
            </a:extLst>
          </p:cNvPr>
          <p:cNvSpPr txBox="1"/>
          <p:nvPr/>
        </p:nvSpPr>
        <p:spPr>
          <a:xfrm>
            <a:off x="10893490" y="1916087"/>
            <a:ext cx="118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Further from</a:t>
            </a:r>
          </a:p>
          <a:p>
            <a:pPr algn="ctr"/>
            <a:r>
              <a:rPr lang="en-US" dirty="0" err="1">
                <a:latin typeface="Roboto" panose="02000000000000000000" pitchFamily="2" charset="0"/>
              </a:rPr>
              <a:t>ioniser</a:t>
            </a:r>
            <a:endParaRPr lang="en-CH" dirty="0">
              <a:latin typeface="Roboto" panose="02000000000000000000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618244-2339-A4D8-A727-41120B8A85A0}"/>
              </a:ext>
            </a:extLst>
          </p:cNvPr>
          <p:cNvCxnSpPr>
            <a:cxnSpLocks/>
          </p:cNvCxnSpPr>
          <p:nvPr/>
        </p:nvCxnSpPr>
        <p:spPr>
          <a:xfrm>
            <a:off x="8805293" y="1974179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B7E822-97CD-D1B0-E168-9A06B4F06A22}"/>
              </a:ext>
            </a:extLst>
          </p:cNvPr>
          <p:cNvCxnSpPr>
            <a:cxnSpLocks/>
          </p:cNvCxnSpPr>
          <p:nvPr/>
        </p:nvCxnSpPr>
        <p:spPr>
          <a:xfrm>
            <a:off x="10082517" y="1974179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5AC6B2-E9ED-32DE-329D-3FDDA71FB7C7}"/>
              </a:ext>
            </a:extLst>
          </p:cNvPr>
          <p:cNvCxnSpPr>
            <a:cxnSpLocks/>
          </p:cNvCxnSpPr>
          <p:nvPr/>
        </p:nvCxnSpPr>
        <p:spPr>
          <a:xfrm>
            <a:off x="7528070" y="1974179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3F8925F-7583-1C65-2D31-C81E2922D505}"/>
              </a:ext>
            </a:extLst>
          </p:cNvPr>
          <p:cNvCxnSpPr>
            <a:cxnSpLocks/>
          </p:cNvCxnSpPr>
          <p:nvPr/>
        </p:nvCxnSpPr>
        <p:spPr>
          <a:xfrm>
            <a:off x="7528070" y="2113007"/>
            <a:ext cx="1277223" cy="0"/>
          </a:xfrm>
          <a:prstGeom prst="straightConnector1">
            <a:avLst/>
          </a:prstGeom>
          <a:ln>
            <a:solidFill>
              <a:schemeClr val="bg2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71C0471-6206-4625-A246-7919234CF07B}"/>
              </a:ext>
            </a:extLst>
          </p:cNvPr>
          <p:cNvCxnSpPr>
            <a:cxnSpLocks/>
          </p:cNvCxnSpPr>
          <p:nvPr/>
        </p:nvCxnSpPr>
        <p:spPr>
          <a:xfrm>
            <a:off x="8805293" y="2113007"/>
            <a:ext cx="1277223" cy="0"/>
          </a:xfrm>
          <a:prstGeom prst="straightConnector1">
            <a:avLst/>
          </a:prstGeom>
          <a:ln>
            <a:solidFill>
              <a:schemeClr val="bg2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8B8EDCB-B3B1-55EB-B1DE-A0C69E441949}"/>
              </a:ext>
            </a:extLst>
          </p:cNvPr>
          <p:cNvSpPr txBox="1"/>
          <p:nvPr/>
        </p:nvSpPr>
        <p:spPr>
          <a:xfrm>
            <a:off x="7658297" y="1736454"/>
            <a:ext cx="1069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Roboto" panose="02000000000000000000" pitchFamily="2" charset="0"/>
              </a:rPr>
              <a:t>-1.5mm</a:t>
            </a:r>
            <a:endParaRPr lang="en-CH" b="1" dirty="0">
              <a:latin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42C6B-3FBC-50D6-1311-B0968C18F3BC}"/>
              </a:ext>
            </a:extLst>
          </p:cNvPr>
          <p:cNvSpPr txBox="1"/>
          <p:nvPr/>
        </p:nvSpPr>
        <p:spPr>
          <a:xfrm>
            <a:off x="8909108" y="1744162"/>
            <a:ext cx="1069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Roboto" panose="02000000000000000000" pitchFamily="2" charset="0"/>
              </a:rPr>
              <a:t>+1.5mm</a:t>
            </a:r>
            <a:endParaRPr lang="en-CH" b="1" dirty="0">
              <a:latin typeface="Roboto" panose="02000000000000000000" pitchFamily="2" charset="0"/>
            </a:endParaRPr>
          </a:p>
        </p:txBody>
      </p:sp>
      <p:pic>
        <p:nvPicPr>
          <p:cNvPr id="19" name="Google Shape;1112;p81">
            <a:extLst>
              <a:ext uri="{FF2B5EF4-FFF2-40B4-BE49-F238E27FC236}">
                <a16:creationId xmlns:a16="http://schemas.microsoft.com/office/drawing/2014/main" id="{4C77921E-E43A-D613-A666-D39AEC796E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BDC23CFF-9841-AD54-1557-5D90BB77E40B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First examination: target potential and distance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602E1-CF60-BB0F-4A70-DF097182A911}"/>
              </a:ext>
            </a:extLst>
          </p:cNvPr>
          <p:cNvSpPr txBox="1"/>
          <p:nvPr/>
        </p:nvSpPr>
        <p:spPr>
          <a:xfrm>
            <a:off x="818573" y="2597131"/>
            <a:ext cx="47839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Examined using </a:t>
            </a:r>
            <a:r>
              <a:rPr lang="en-US" sz="2000" dirty="0" err="1">
                <a:latin typeface="Roboto" panose="02000000000000000000" pitchFamily="2" charset="0"/>
                <a:ea typeface="Roboto" panose="02000000000000000000" pitchFamily="2" charset="0"/>
              </a:rPr>
              <a:t>aluminium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 ‘dummy’ targets</a:t>
            </a:r>
          </a:p>
          <a:p>
            <a:pPr marL="342900" lvl="8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Optimum sputter spot (size, ‘sharpness’) found for fixed target potentials</a:t>
            </a:r>
            <a:endParaRPr lang="en-CH" sz="2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A7CFA-7BBC-45DF-FD4D-F522952A092E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17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077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5F24CF-3837-5D50-C050-2907646AD6A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21651" r="14229" b="23627"/>
          <a:stretch>
            <a:fillRect/>
          </a:stretch>
        </p:blipFill>
        <p:spPr>
          <a:xfrm rot="10800000">
            <a:off x="3529040" y="844550"/>
            <a:ext cx="4419600" cy="58308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4F56E2-EAF2-E8D6-8C71-C906225C5019}"/>
              </a:ext>
            </a:extLst>
          </p:cNvPr>
          <p:cNvSpPr/>
          <p:nvPr/>
        </p:nvSpPr>
        <p:spPr>
          <a:xfrm>
            <a:off x="3860118" y="1196698"/>
            <a:ext cx="3927624" cy="156491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C02DBF-EE62-1A40-B44C-64E84B61B3F3}"/>
              </a:ext>
            </a:extLst>
          </p:cNvPr>
          <p:cNvSpPr/>
          <p:nvPr/>
        </p:nvSpPr>
        <p:spPr>
          <a:xfrm>
            <a:off x="3797726" y="3034706"/>
            <a:ext cx="3927624" cy="156491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621965-8FBA-3921-7684-3221615C143C}"/>
              </a:ext>
            </a:extLst>
          </p:cNvPr>
          <p:cNvSpPr/>
          <p:nvPr/>
        </p:nvSpPr>
        <p:spPr>
          <a:xfrm>
            <a:off x="3797726" y="4759177"/>
            <a:ext cx="3927624" cy="156491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9F9413-215B-D070-EA3E-39CABA763578}"/>
              </a:ext>
            </a:extLst>
          </p:cNvPr>
          <p:cNvSpPr txBox="1"/>
          <p:nvPr/>
        </p:nvSpPr>
        <p:spPr>
          <a:xfrm>
            <a:off x="1152228" y="3632496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  <a:latin typeface="Roboto" panose="02000000000000000000" pitchFamily="2" charset="0"/>
              </a:rPr>
              <a:t>4kV sputter energy</a:t>
            </a:r>
            <a:endParaRPr lang="en-CH" sz="1800" dirty="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B56CD8-91D3-7A1D-EEB2-D181B24BBA36}"/>
              </a:ext>
            </a:extLst>
          </p:cNvPr>
          <p:cNvSpPr txBox="1"/>
          <p:nvPr/>
        </p:nvSpPr>
        <p:spPr>
          <a:xfrm>
            <a:off x="1152228" y="1794488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3"/>
                </a:solidFill>
                <a:latin typeface="Roboto" panose="02000000000000000000" pitchFamily="2" charset="0"/>
              </a:rPr>
              <a:t>2kV sputter energy</a:t>
            </a:r>
            <a:endParaRPr lang="en-CH" sz="1800" dirty="0">
              <a:solidFill>
                <a:schemeClr val="accent3"/>
              </a:solidFill>
              <a:latin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A66EC0-7C97-129F-944C-60FB483B1FAC}"/>
              </a:ext>
            </a:extLst>
          </p:cNvPr>
          <p:cNvSpPr txBox="1"/>
          <p:nvPr/>
        </p:nvSpPr>
        <p:spPr>
          <a:xfrm>
            <a:off x="1152228" y="5356967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  <a:latin typeface="Roboto" panose="02000000000000000000" pitchFamily="2" charset="0"/>
              </a:rPr>
              <a:t>6kV sputter energy</a:t>
            </a:r>
            <a:endParaRPr lang="en-CH" sz="1800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pic>
        <p:nvPicPr>
          <p:cNvPr id="11" name="Google Shape;1112;p81">
            <a:extLst>
              <a:ext uri="{FF2B5EF4-FFF2-40B4-BE49-F238E27FC236}">
                <a16:creationId xmlns:a16="http://schemas.microsoft.com/office/drawing/2014/main" id="{EDC0749F-0443-8441-9A17-3F42C6B015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44056E6-A969-5851-7D5A-222314C9B4EC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456977" y="548150"/>
            <a:ext cx="4343269" cy="1"/>
          </a:xfrm>
          <a:prstGeom prst="straightConnector1">
            <a:avLst/>
          </a:prstGeom>
          <a:ln>
            <a:solidFill>
              <a:schemeClr val="tx1"/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E0EEDB4-E1A5-1073-D02F-DFBB901655F0}"/>
              </a:ext>
            </a:extLst>
          </p:cNvPr>
          <p:cNvSpPr txBox="1"/>
          <p:nvPr/>
        </p:nvSpPr>
        <p:spPr>
          <a:xfrm>
            <a:off x="2509282" y="286541"/>
            <a:ext cx="947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Closer to </a:t>
            </a:r>
          </a:p>
          <a:p>
            <a:pPr algn="ctr"/>
            <a:r>
              <a:rPr lang="en-US" dirty="0" err="1">
                <a:latin typeface="Roboto" panose="02000000000000000000" pitchFamily="2" charset="0"/>
              </a:rPr>
              <a:t>ioniser</a:t>
            </a:r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6E431B-B1C5-EAA4-6D08-79E0DADA6374}"/>
              </a:ext>
            </a:extLst>
          </p:cNvPr>
          <p:cNvSpPr txBox="1"/>
          <p:nvPr/>
        </p:nvSpPr>
        <p:spPr>
          <a:xfrm>
            <a:off x="7800246" y="286540"/>
            <a:ext cx="118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Further from</a:t>
            </a:r>
          </a:p>
          <a:p>
            <a:pPr algn="ctr"/>
            <a:r>
              <a:rPr lang="en-US" dirty="0" err="1">
                <a:latin typeface="Roboto" panose="02000000000000000000" pitchFamily="2" charset="0"/>
              </a:rPr>
              <a:t>ioniser</a:t>
            </a:r>
            <a:endParaRPr lang="en-CH" dirty="0">
              <a:latin typeface="Roboto" panose="02000000000000000000" pitchFamily="2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4DF0F15-07CE-25D0-BBB8-CE507A57CCE2}"/>
              </a:ext>
            </a:extLst>
          </p:cNvPr>
          <p:cNvCxnSpPr>
            <a:cxnSpLocks/>
          </p:cNvCxnSpPr>
          <p:nvPr/>
        </p:nvCxnSpPr>
        <p:spPr>
          <a:xfrm>
            <a:off x="5712049" y="344632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6FF0E51-E0C5-B8DA-D09A-DB5DAD132573}"/>
              </a:ext>
            </a:extLst>
          </p:cNvPr>
          <p:cNvCxnSpPr>
            <a:cxnSpLocks/>
          </p:cNvCxnSpPr>
          <p:nvPr/>
        </p:nvCxnSpPr>
        <p:spPr>
          <a:xfrm>
            <a:off x="6989273" y="344632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5E53D5E-4982-AB65-C149-26ADFC00DB5B}"/>
              </a:ext>
            </a:extLst>
          </p:cNvPr>
          <p:cNvCxnSpPr>
            <a:cxnSpLocks/>
          </p:cNvCxnSpPr>
          <p:nvPr/>
        </p:nvCxnSpPr>
        <p:spPr>
          <a:xfrm>
            <a:off x="4434826" y="344632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C0802F-DD00-C5FB-4401-5FB6BE48CC4B}"/>
              </a:ext>
            </a:extLst>
          </p:cNvPr>
          <p:cNvCxnSpPr>
            <a:cxnSpLocks/>
          </p:cNvCxnSpPr>
          <p:nvPr/>
        </p:nvCxnSpPr>
        <p:spPr>
          <a:xfrm>
            <a:off x="4434826" y="483460"/>
            <a:ext cx="1277223" cy="0"/>
          </a:xfrm>
          <a:prstGeom prst="straightConnector1">
            <a:avLst/>
          </a:prstGeom>
          <a:ln>
            <a:solidFill>
              <a:schemeClr val="bg2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0D63642-228E-D417-E786-ABCD75C8B2BC}"/>
              </a:ext>
            </a:extLst>
          </p:cNvPr>
          <p:cNvCxnSpPr>
            <a:cxnSpLocks/>
          </p:cNvCxnSpPr>
          <p:nvPr/>
        </p:nvCxnSpPr>
        <p:spPr>
          <a:xfrm>
            <a:off x="5712049" y="483460"/>
            <a:ext cx="1277223" cy="0"/>
          </a:xfrm>
          <a:prstGeom prst="straightConnector1">
            <a:avLst/>
          </a:prstGeom>
          <a:ln>
            <a:solidFill>
              <a:schemeClr val="bg2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74BC265-3B7D-18D5-52A6-BA390FD27BDC}"/>
              </a:ext>
            </a:extLst>
          </p:cNvPr>
          <p:cNvSpPr txBox="1"/>
          <p:nvPr/>
        </p:nvSpPr>
        <p:spPr>
          <a:xfrm>
            <a:off x="4565053" y="106907"/>
            <a:ext cx="1069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Roboto" panose="02000000000000000000" pitchFamily="2" charset="0"/>
              </a:rPr>
              <a:t>-1.5mm</a:t>
            </a:r>
            <a:endParaRPr lang="en-CH" b="1" dirty="0">
              <a:latin typeface="Roboto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BDD894-0CF1-7C65-4A61-9BDD313AC321}"/>
              </a:ext>
            </a:extLst>
          </p:cNvPr>
          <p:cNvSpPr txBox="1"/>
          <p:nvPr/>
        </p:nvSpPr>
        <p:spPr>
          <a:xfrm>
            <a:off x="5815864" y="114615"/>
            <a:ext cx="1069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Roboto" panose="02000000000000000000" pitchFamily="2" charset="0"/>
              </a:rPr>
              <a:t>+1.5mm</a:t>
            </a:r>
            <a:endParaRPr lang="en-CH" b="1" dirty="0">
              <a:latin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02B705-DA31-4D28-F755-D9BB248F898A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18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575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63735-FC72-A3BD-E991-CFFEC4D6B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6E2343-E713-2880-1405-669328B35C3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7" t="21651" r="14229" b="23627"/>
          <a:stretch>
            <a:fillRect/>
          </a:stretch>
        </p:blipFill>
        <p:spPr>
          <a:xfrm rot="10800000">
            <a:off x="3529040" y="844550"/>
            <a:ext cx="4419600" cy="58308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3D829D-857A-FAF4-0D0B-4C9EBFD2ABEF}"/>
              </a:ext>
            </a:extLst>
          </p:cNvPr>
          <p:cNvSpPr/>
          <p:nvPr/>
        </p:nvSpPr>
        <p:spPr>
          <a:xfrm>
            <a:off x="3860118" y="1196698"/>
            <a:ext cx="3927624" cy="156491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C5E111-8A66-1771-2008-6E1B1277ED48}"/>
              </a:ext>
            </a:extLst>
          </p:cNvPr>
          <p:cNvSpPr/>
          <p:nvPr/>
        </p:nvSpPr>
        <p:spPr>
          <a:xfrm>
            <a:off x="3797726" y="3034706"/>
            <a:ext cx="3927624" cy="156491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D3A277-8406-14B9-65E8-F364F238558B}"/>
              </a:ext>
            </a:extLst>
          </p:cNvPr>
          <p:cNvSpPr/>
          <p:nvPr/>
        </p:nvSpPr>
        <p:spPr>
          <a:xfrm>
            <a:off x="3797726" y="4759177"/>
            <a:ext cx="3927624" cy="156491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1843CC-5445-7A3B-8799-966016AC92F2}"/>
              </a:ext>
            </a:extLst>
          </p:cNvPr>
          <p:cNvSpPr txBox="1"/>
          <p:nvPr/>
        </p:nvSpPr>
        <p:spPr>
          <a:xfrm>
            <a:off x="1152228" y="3632496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  <a:latin typeface="Roboto" panose="02000000000000000000" pitchFamily="2" charset="0"/>
              </a:rPr>
              <a:t>4kV sputter energy</a:t>
            </a:r>
            <a:endParaRPr lang="en-CH" sz="1800" dirty="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C81CB5-6A2E-10BB-E2EB-2DC173E0E439}"/>
              </a:ext>
            </a:extLst>
          </p:cNvPr>
          <p:cNvSpPr txBox="1"/>
          <p:nvPr/>
        </p:nvSpPr>
        <p:spPr>
          <a:xfrm>
            <a:off x="1152228" y="1794488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3"/>
                </a:solidFill>
                <a:latin typeface="Roboto" panose="02000000000000000000" pitchFamily="2" charset="0"/>
              </a:rPr>
              <a:t>2kV sputter energy</a:t>
            </a:r>
            <a:endParaRPr lang="en-CH" sz="1800" dirty="0">
              <a:solidFill>
                <a:schemeClr val="accent3"/>
              </a:solidFill>
              <a:latin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42FE1B-99EB-90DE-05DC-7F43C6D718CE}"/>
              </a:ext>
            </a:extLst>
          </p:cNvPr>
          <p:cNvSpPr txBox="1"/>
          <p:nvPr/>
        </p:nvSpPr>
        <p:spPr>
          <a:xfrm>
            <a:off x="1152228" y="5356967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  <a:latin typeface="Roboto" panose="02000000000000000000" pitchFamily="2" charset="0"/>
              </a:rPr>
              <a:t>6kV sputter energy</a:t>
            </a:r>
            <a:endParaRPr lang="en-CH" sz="1800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A5630A-994B-CA97-76F1-BDEE35D4E826}"/>
              </a:ext>
            </a:extLst>
          </p:cNvPr>
          <p:cNvSpPr txBox="1"/>
          <p:nvPr/>
        </p:nvSpPr>
        <p:spPr>
          <a:xfrm>
            <a:off x="8393517" y="2374414"/>
            <a:ext cx="3246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As sputter energy increases, the ‘ideal’ sputter spot is created when the sample is closer to the ioniser</a:t>
            </a:r>
          </a:p>
          <a:p>
            <a:endParaRPr lang="en-GB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Why? </a:t>
            </a:r>
          </a:p>
        </p:txBody>
      </p:sp>
      <p:pic>
        <p:nvPicPr>
          <p:cNvPr id="11" name="Google Shape;1112;p81">
            <a:extLst>
              <a:ext uri="{FF2B5EF4-FFF2-40B4-BE49-F238E27FC236}">
                <a16:creationId xmlns:a16="http://schemas.microsoft.com/office/drawing/2014/main" id="{6CED7267-5296-4935-9654-86AC805996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A9DB5F8-B812-50A8-2D7E-746F3D0D8D20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456977" y="548150"/>
            <a:ext cx="4343269" cy="1"/>
          </a:xfrm>
          <a:prstGeom prst="straightConnector1">
            <a:avLst/>
          </a:prstGeom>
          <a:ln>
            <a:solidFill>
              <a:schemeClr val="tx1"/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7B89E0E-2D25-AC87-3F8E-F359D1D57270}"/>
              </a:ext>
            </a:extLst>
          </p:cNvPr>
          <p:cNvSpPr txBox="1"/>
          <p:nvPr/>
        </p:nvSpPr>
        <p:spPr>
          <a:xfrm>
            <a:off x="2509282" y="286541"/>
            <a:ext cx="947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Closer to </a:t>
            </a:r>
          </a:p>
          <a:p>
            <a:pPr algn="ctr"/>
            <a:r>
              <a:rPr lang="en-US" dirty="0" err="1">
                <a:latin typeface="Roboto" panose="02000000000000000000" pitchFamily="2" charset="0"/>
              </a:rPr>
              <a:t>ioniser</a:t>
            </a:r>
            <a:endParaRPr lang="en-CH" dirty="0"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8C77F0-662C-8B45-3F1B-ABB69CC64B01}"/>
              </a:ext>
            </a:extLst>
          </p:cNvPr>
          <p:cNvSpPr txBox="1"/>
          <p:nvPr/>
        </p:nvSpPr>
        <p:spPr>
          <a:xfrm>
            <a:off x="7800246" y="286540"/>
            <a:ext cx="118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Further from</a:t>
            </a:r>
          </a:p>
          <a:p>
            <a:pPr algn="ctr"/>
            <a:r>
              <a:rPr lang="en-US" dirty="0" err="1">
                <a:latin typeface="Roboto" panose="02000000000000000000" pitchFamily="2" charset="0"/>
              </a:rPr>
              <a:t>ioniser</a:t>
            </a:r>
            <a:endParaRPr lang="en-CH" dirty="0">
              <a:latin typeface="Roboto" panose="02000000000000000000" pitchFamily="2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CACCED8-C13E-78AE-B182-89481928E105}"/>
              </a:ext>
            </a:extLst>
          </p:cNvPr>
          <p:cNvCxnSpPr>
            <a:cxnSpLocks/>
          </p:cNvCxnSpPr>
          <p:nvPr/>
        </p:nvCxnSpPr>
        <p:spPr>
          <a:xfrm>
            <a:off x="5712049" y="344632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20798D0-B3FF-9522-DDDA-BA69C4BBECDE}"/>
              </a:ext>
            </a:extLst>
          </p:cNvPr>
          <p:cNvCxnSpPr>
            <a:cxnSpLocks/>
          </p:cNvCxnSpPr>
          <p:nvPr/>
        </p:nvCxnSpPr>
        <p:spPr>
          <a:xfrm>
            <a:off x="6989273" y="344632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C280F6B-4078-88C5-1051-4E5E375BB55F}"/>
              </a:ext>
            </a:extLst>
          </p:cNvPr>
          <p:cNvCxnSpPr>
            <a:cxnSpLocks/>
          </p:cNvCxnSpPr>
          <p:nvPr/>
        </p:nvCxnSpPr>
        <p:spPr>
          <a:xfrm>
            <a:off x="4434826" y="344632"/>
            <a:ext cx="0" cy="398887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510A6B8-1DE3-5C42-4A01-BB9775F70485}"/>
              </a:ext>
            </a:extLst>
          </p:cNvPr>
          <p:cNvCxnSpPr>
            <a:cxnSpLocks/>
          </p:cNvCxnSpPr>
          <p:nvPr/>
        </p:nvCxnSpPr>
        <p:spPr>
          <a:xfrm>
            <a:off x="4434826" y="483460"/>
            <a:ext cx="1277223" cy="0"/>
          </a:xfrm>
          <a:prstGeom prst="straightConnector1">
            <a:avLst/>
          </a:prstGeom>
          <a:ln>
            <a:solidFill>
              <a:schemeClr val="bg2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7C8D625-C1C7-A948-2F15-7EB939307A4D}"/>
              </a:ext>
            </a:extLst>
          </p:cNvPr>
          <p:cNvCxnSpPr>
            <a:cxnSpLocks/>
          </p:cNvCxnSpPr>
          <p:nvPr/>
        </p:nvCxnSpPr>
        <p:spPr>
          <a:xfrm>
            <a:off x="5712049" y="483460"/>
            <a:ext cx="1277223" cy="0"/>
          </a:xfrm>
          <a:prstGeom prst="straightConnector1">
            <a:avLst/>
          </a:prstGeom>
          <a:ln>
            <a:solidFill>
              <a:schemeClr val="bg2"/>
            </a:solidFill>
            <a:headEnd type="stealth" w="med" len="lg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A7FF585-8E16-16D0-8207-466867EB6F5E}"/>
              </a:ext>
            </a:extLst>
          </p:cNvPr>
          <p:cNvSpPr txBox="1"/>
          <p:nvPr/>
        </p:nvSpPr>
        <p:spPr>
          <a:xfrm>
            <a:off x="4565053" y="106907"/>
            <a:ext cx="1069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Roboto" panose="02000000000000000000" pitchFamily="2" charset="0"/>
              </a:rPr>
              <a:t>-1.5mm</a:t>
            </a:r>
            <a:endParaRPr lang="en-CH" b="1" dirty="0">
              <a:latin typeface="Roboto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B9F094-6F5A-5104-F19E-0543AB7E29A8}"/>
              </a:ext>
            </a:extLst>
          </p:cNvPr>
          <p:cNvSpPr txBox="1"/>
          <p:nvPr/>
        </p:nvSpPr>
        <p:spPr>
          <a:xfrm>
            <a:off x="5815864" y="114615"/>
            <a:ext cx="1069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Roboto" panose="02000000000000000000" pitchFamily="2" charset="0"/>
              </a:rPr>
              <a:t>+1.5mm</a:t>
            </a:r>
            <a:endParaRPr lang="en-CH" b="1" dirty="0">
              <a:latin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5F1D2-ED94-7C69-0E83-080D5F5CCEC3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18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9320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112;p81">
            <a:extLst>
              <a:ext uri="{FF2B5EF4-FFF2-40B4-BE49-F238E27FC236}">
                <a16:creationId xmlns:a16="http://schemas.microsoft.com/office/drawing/2014/main" id="{90BA4630-B6E9-056A-C5B5-C73E107BF5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E7D3C8E-E946-8981-B70D-81A14E02CA82}"/>
              </a:ext>
            </a:extLst>
          </p:cNvPr>
          <p:cNvSpPr txBox="1"/>
          <p:nvPr/>
        </p:nvSpPr>
        <p:spPr>
          <a:xfrm>
            <a:off x="5228928" y="1033274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  <a:latin typeface="Roboto" panose="02000000000000000000" pitchFamily="2" charset="0"/>
              </a:rPr>
              <a:t>4kV sputter energy</a:t>
            </a:r>
            <a:endParaRPr lang="en-CH" sz="1800" dirty="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AC5A02-174B-EBDE-EB3C-6339BEA595C5}"/>
              </a:ext>
            </a:extLst>
          </p:cNvPr>
          <p:cNvSpPr txBox="1"/>
          <p:nvPr/>
        </p:nvSpPr>
        <p:spPr>
          <a:xfrm>
            <a:off x="1152228" y="1033274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3"/>
                </a:solidFill>
                <a:latin typeface="Roboto" panose="02000000000000000000" pitchFamily="2" charset="0"/>
              </a:rPr>
              <a:t>2kV sputter energy</a:t>
            </a:r>
            <a:endParaRPr lang="en-CH" sz="1800" dirty="0">
              <a:solidFill>
                <a:schemeClr val="accent3"/>
              </a:solidFill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2BF605-8F70-9C2E-FA5C-8F2C00EFD8C7}"/>
              </a:ext>
            </a:extLst>
          </p:cNvPr>
          <p:cNvSpPr txBox="1"/>
          <p:nvPr/>
        </p:nvSpPr>
        <p:spPr>
          <a:xfrm>
            <a:off x="9221230" y="1037062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  <a:latin typeface="Roboto" panose="02000000000000000000" pitchFamily="2" charset="0"/>
              </a:rPr>
              <a:t>6kV sputter energy</a:t>
            </a:r>
            <a:endParaRPr lang="en-CH" sz="1800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8DEEAF9-2B3C-CA68-3059-1637CCDFCD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41" y="1527311"/>
            <a:ext cx="4003447" cy="318263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AD7E551-140D-F638-DE6E-1E2BF73AEB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2231" y="1527311"/>
            <a:ext cx="4003447" cy="318263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64EDD85-AD16-72CE-860A-A8CB51DE48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49820" y="1527311"/>
            <a:ext cx="4003446" cy="31826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DE2497-C082-A107-A1DC-43CF290C81EE}"/>
              </a:ext>
            </a:extLst>
          </p:cNvPr>
          <p:cNvSpPr txBox="1"/>
          <p:nvPr/>
        </p:nvSpPr>
        <p:spPr>
          <a:xfrm>
            <a:off x="4173100" y="4946583"/>
            <a:ext cx="1969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8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Sample + immersion lens</a:t>
            </a:r>
            <a:endParaRPr lang="en-CH" dirty="0">
              <a:solidFill>
                <a:srgbClr val="B8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B9097E-569A-4B0C-A9B7-DA092CB459EC}"/>
              </a:ext>
            </a:extLst>
          </p:cNvPr>
          <p:cNvSpPr txBox="1"/>
          <p:nvPr/>
        </p:nvSpPr>
        <p:spPr>
          <a:xfrm>
            <a:off x="6442811" y="4830862"/>
            <a:ext cx="1791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B8B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Ioniser</a:t>
            </a:r>
            <a:r>
              <a:rPr lang="en-US" dirty="0">
                <a:solidFill>
                  <a:srgbClr val="00B8B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+ Cs nozzle</a:t>
            </a:r>
            <a:endParaRPr lang="en-CH" dirty="0">
              <a:solidFill>
                <a:srgbClr val="00B8B8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4C46025-0016-543F-4DC0-D920F961F84D}"/>
              </a:ext>
            </a:extLst>
          </p:cNvPr>
          <p:cNvCxnSpPr/>
          <p:nvPr/>
        </p:nvCxnSpPr>
        <p:spPr>
          <a:xfrm flipH="1" flipV="1">
            <a:off x="4891119" y="4541547"/>
            <a:ext cx="73643" cy="405036"/>
          </a:xfrm>
          <a:prstGeom prst="straightConnector1">
            <a:avLst/>
          </a:prstGeom>
          <a:ln w="28575">
            <a:solidFill>
              <a:srgbClr val="B8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580D2F0-1AAB-1C8E-B2D3-A7093ABE415B}"/>
              </a:ext>
            </a:extLst>
          </p:cNvPr>
          <p:cNvCxnSpPr>
            <a:stCxn id="14" idx="0"/>
          </p:cNvCxnSpPr>
          <p:nvPr/>
        </p:nvCxnSpPr>
        <p:spPr>
          <a:xfrm flipH="1" flipV="1">
            <a:off x="6719919" y="3884898"/>
            <a:ext cx="618882" cy="945964"/>
          </a:xfrm>
          <a:prstGeom prst="straightConnector1">
            <a:avLst/>
          </a:prstGeom>
          <a:ln w="28575">
            <a:solidFill>
              <a:srgbClr val="00B8B8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D3F533D-0402-F8F9-4CE6-3773DD2CD74D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53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2E4BE-9A67-4292-ABCE-D80CC52BA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112;p81">
            <a:extLst>
              <a:ext uri="{FF2B5EF4-FFF2-40B4-BE49-F238E27FC236}">
                <a16:creationId xmlns:a16="http://schemas.microsoft.com/office/drawing/2014/main" id="{BD93CD3A-5DEC-CFD0-9CE7-7A6A045A8F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047080-6C2B-5902-CAE5-4DED768E2A1E}"/>
              </a:ext>
            </a:extLst>
          </p:cNvPr>
          <p:cNvSpPr txBox="1"/>
          <p:nvPr/>
        </p:nvSpPr>
        <p:spPr>
          <a:xfrm>
            <a:off x="5228928" y="1033274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  <a:latin typeface="Roboto" panose="02000000000000000000" pitchFamily="2" charset="0"/>
              </a:rPr>
              <a:t>4kV sputter energy</a:t>
            </a:r>
            <a:endParaRPr lang="en-CH" sz="1800" dirty="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182E64-A71C-E9DD-CCA7-C77412C3D627}"/>
              </a:ext>
            </a:extLst>
          </p:cNvPr>
          <p:cNvSpPr txBox="1"/>
          <p:nvPr/>
        </p:nvSpPr>
        <p:spPr>
          <a:xfrm>
            <a:off x="1152228" y="1033274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3"/>
                </a:solidFill>
                <a:latin typeface="Roboto" panose="02000000000000000000" pitchFamily="2" charset="0"/>
              </a:rPr>
              <a:t>2kV sputter energy</a:t>
            </a:r>
            <a:endParaRPr lang="en-CH" sz="1800" dirty="0">
              <a:solidFill>
                <a:schemeClr val="accent3"/>
              </a:solidFill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0C54D7-891F-63A8-37C1-0D769A14D29B}"/>
              </a:ext>
            </a:extLst>
          </p:cNvPr>
          <p:cNvSpPr txBox="1"/>
          <p:nvPr/>
        </p:nvSpPr>
        <p:spPr>
          <a:xfrm>
            <a:off x="9221230" y="1037062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C000"/>
                </a:solidFill>
                <a:latin typeface="Roboto" panose="02000000000000000000" pitchFamily="2" charset="0"/>
              </a:rPr>
              <a:t>6kV sputter energy</a:t>
            </a:r>
            <a:endParaRPr lang="en-CH" sz="1800" dirty="0">
              <a:solidFill>
                <a:srgbClr val="FFC000"/>
              </a:solidFill>
              <a:latin typeface="Roboto" panose="020000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B180CB8-9F12-CD89-4499-ED9C768237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41" y="1527311"/>
            <a:ext cx="4003447" cy="318263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C3A36ED-7AC3-07C1-9EDD-6A36EF76A8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2231" y="1527311"/>
            <a:ext cx="4003447" cy="318263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1DEEC09-ED8E-9838-C5C6-CFF75BFFE6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49820" y="1527311"/>
            <a:ext cx="4003446" cy="31826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68911D-B2B1-B4D4-8D5C-1052F01FB1F4}"/>
              </a:ext>
            </a:extLst>
          </p:cNvPr>
          <p:cNvSpPr txBox="1"/>
          <p:nvPr/>
        </p:nvSpPr>
        <p:spPr>
          <a:xfrm>
            <a:off x="4173100" y="4946583"/>
            <a:ext cx="1969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8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Sample + immersion lens</a:t>
            </a:r>
            <a:endParaRPr lang="en-CH" dirty="0">
              <a:solidFill>
                <a:srgbClr val="B8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1D3FF3-BAEE-A73B-551F-98C69DD5DAC5}"/>
              </a:ext>
            </a:extLst>
          </p:cNvPr>
          <p:cNvSpPr txBox="1"/>
          <p:nvPr/>
        </p:nvSpPr>
        <p:spPr>
          <a:xfrm>
            <a:off x="6442811" y="4830862"/>
            <a:ext cx="1791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B8B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Ioniser</a:t>
            </a:r>
            <a:r>
              <a:rPr lang="en-US" dirty="0">
                <a:solidFill>
                  <a:srgbClr val="00B8B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+ Cs nozzle</a:t>
            </a:r>
            <a:endParaRPr lang="en-CH" dirty="0">
              <a:solidFill>
                <a:srgbClr val="00B8B8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CDB7611-8845-2DB8-9D5C-B5AE3C64B1ED}"/>
              </a:ext>
            </a:extLst>
          </p:cNvPr>
          <p:cNvCxnSpPr/>
          <p:nvPr/>
        </p:nvCxnSpPr>
        <p:spPr>
          <a:xfrm flipH="1" flipV="1">
            <a:off x="4891119" y="4541547"/>
            <a:ext cx="73643" cy="405036"/>
          </a:xfrm>
          <a:prstGeom prst="straightConnector1">
            <a:avLst/>
          </a:prstGeom>
          <a:ln w="28575">
            <a:solidFill>
              <a:srgbClr val="B8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373C67-B103-0B53-A622-125AE0584C2B}"/>
              </a:ext>
            </a:extLst>
          </p:cNvPr>
          <p:cNvCxnSpPr>
            <a:stCxn id="14" idx="0"/>
          </p:cNvCxnSpPr>
          <p:nvPr/>
        </p:nvCxnSpPr>
        <p:spPr>
          <a:xfrm flipH="1" flipV="1">
            <a:off x="6719919" y="3884898"/>
            <a:ext cx="618882" cy="945964"/>
          </a:xfrm>
          <a:prstGeom prst="straightConnector1">
            <a:avLst/>
          </a:prstGeom>
          <a:ln w="28575">
            <a:solidFill>
              <a:srgbClr val="00B8B8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C697610-26F5-ED71-D0D7-FBDC83FCCC90}"/>
              </a:ext>
            </a:extLst>
          </p:cNvPr>
          <p:cNvSpPr txBox="1"/>
          <p:nvPr/>
        </p:nvSpPr>
        <p:spPr>
          <a:xfrm>
            <a:off x="3394216" y="5747585"/>
            <a:ext cx="60971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As sputter energy increases, gradient between ioniser and sample is stronger, bringing Cs+ to a focus in a shorter distance 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sym typeface="Wingdings" panose="05000000000000000000" pitchFamily="2" charset="2"/>
              </a:rPr>
              <a:t>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 sample needs to be moved closer</a:t>
            </a:r>
            <a:endParaRPr lang="en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DEBF2-0DB9-C0A5-B58C-1BF591A52121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7673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680C4F5-3850-5592-1E31-B41C153FAD34}"/>
              </a:ext>
            </a:extLst>
          </p:cNvPr>
          <p:cNvGrpSpPr/>
          <p:nvPr/>
        </p:nvGrpSpPr>
        <p:grpSpPr>
          <a:xfrm>
            <a:off x="7565126" y="2240683"/>
            <a:ext cx="2711041" cy="2229997"/>
            <a:chOff x="7804560" y="4749451"/>
            <a:chExt cx="2711041" cy="222999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A228CA6-2A46-B4F2-3C0B-B0411F20E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82" t="21466" r="14398" b="27225"/>
            <a:stretch>
              <a:fillRect/>
            </a:stretch>
          </p:blipFill>
          <p:spPr>
            <a:xfrm rot="16200000">
              <a:off x="8071977" y="4535823"/>
              <a:ext cx="2176208" cy="271104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57FF1F2-7EEA-F53F-92CF-44A53F8AAEB5}"/>
                </a:ext>
              </a:extLst>
            </p:cNvPr>
            <p:cNvSpPr txBox="1"/>
            <p:nvPr/>
          </p:nvSpPr>
          <p:spPr>
            <a:xfrm>
              <a:off x="8832628" y="4749451"/>
              <a:ext cx="8002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Roboto" panose="02000000000000000000" pitchFamily="2" charset="0"/>
                </a:rPr>
                <a:t>120°C</a:t>
              </a:r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9A1C619-8D9C-EBE6-3E88-3EE1ED42A457}"/>
                </a:ext>
              </a:extLst>
            </p:cNvPr>
            <p:cNvSpPr txBox="1"/>
            <p:nvPr/>
          </p:nvSpPr>
          <p:spPr>
            <a:xfrm>
              <a:off x="7953772" y="4750047"/>
              <a:ext cx="8002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Roboto" panose="02000000000000000000" pitchFamily="2" charset="0"/>
                </a:rPr>
                <a:t>130°C</a:t>
              </a:r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5F2F40-A77F-0F3C-83D1-B88BF29E4786}"/>
                </a:ext>
              </a:extLst>
            </p:cNvPr>
            <p:cNvSpPr txBox="1"/>
            <p:nvPr/>
          </p:nvSpPr>
          <p:spPr>
            <a:xfrm>
              <a:off x="9674115" y="4749451"/>
              <a:ext cx="8002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Roboto" panose="02000000000000000000" pitchFamily="2" charset="0"/>
                </a:rPr>
                <a:t>110°C</a:t>
              </a:r>
              <a:endParaRPr lang="en-CH" dirty="0">
                <a:latin typeface="Roboto" panose="02000000000000000000" pitchFamily="2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C6E4A8D-30BD-0ED5-2E70-74682C433A17}"/>
              </a:ext>
            </a:extLst>
          </p:cNvPr>
          <p:cNvSpPr txBox="1"/>
          <p:nvPr/>
        </p:nvSpPr>
        <p:spPr>
          <a:xfrm>
            <a:off x="7084723" y="4750192"/>
            <a:ext cx="3817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Roboto" panose="02000000000000000000" pitchFamily="2" charset="0"/>
              </a:rPr>
              <a:t>More Cs temperature gives a greater Cs</a:t>
            </a:r>
            <a:r>
              <a:rPr lang="en-US" sz="1800" baseline="30000" dirty="0">
                <a:latin typeface="Roboto" panose="02000000000000000000" pitchFamily="2" charset="0"/>
              </a:rPr>
              <a:t>+</a:t>
            </a:r>
            <a:r>
              <a:rPr lang="en-US" sz="1800" dirty="0">
                <a:latin typeface="Roboto" panose="02000000000000000000" pitchFamily="2" charset="0"/>
              </a:rPr>
              <a:t> density, which ‘shields’ the target, hence needing a greater sputter energy to overcome it</a:t>
            </a:r>
            <a:endParaRPr lang="en-CH" sz="1800" dirty="0">
              <a:latin typeface="Roboto" panose="02000000000000000000" pitchFamily="2" charset="0"/>
            </a:endParaRPr>
          </a:p>
        </p:txBody>
      </p:sp>
      <p:pic>
        <p:nvPicPr>
          <p:cNvPr id="4" name="Google Shape;1112;p81">
            <a:extLst>
              <a:ext uri="{FF2B5EF4-FFF2-40B4-BE49-F238E27FC236}">
                <a16:creationId xmlns:a16="http://schemas.microsoft.com/office/drawing/2014/main" id="{2D21739B-24D5-156A-D428-B0E881BFDD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F31190-119A-BCD6-D7D8-9817C1CAE88D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558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Second examination: temperature and ionizer potential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0A5C4BF-45F2-2293-249F-55ADCF261F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4408" y="1713891"/>
            <a:ext cx="5665030" cy="42533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8C60F3-7CCD-2A9E-4DF3-ACB4424ECB33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073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0EC37-C15A-2EC8-76AC-B7A7C95FA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12;p81">
            <a:extLst>
              <a:ext uri="{FF2B5EF4-FFF2-40B4-BE49-F238E27FC236}">
                <a16:creationId xmlns:a16="http://schemas.microsoft.com/office/drawing/2014/main" id="{4E2F719C-9EC4-CB8A-1962-40785B9323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7A577E-1AF3-2727-DFAB-F3B48E1CA0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650" y="776287"/>
            <a:ext cx="5848350" cy="4391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093A37-6B43-BE68-854C-A4D91B00A9C8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7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DACE0-3F0D-D8F5-FEBC-70994B7C8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DAF72E1-056B-CADE-BC7B-14FC6B1318A1}"/>
              </a:ext>
            </a:extLst>
          </p:cNvPr>
          <p:cNvSpPr txBox="1">
            <a:spLocks/>
          </p:cNvSpPr>
          <p:nvPr/>
        </p:nvSpPr>
        <p:spPr>
          <a:xfrm>
            <a:off x="6527007" y="1154906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</a:rPr>
              <a:t>Seem to be </a:t>
            </a:r>
            <a:r>
              <a:rPr lang="en-GB" sz="2400" i="1" dirty="0">
                <a:solidFill>
                  <a:srgbClr val="000000"/>
                </a:solidFill>
                <a:latin typeface="Roboto" panose="02000000000000000000" pitchFamily="2" charset="0"/>
              </a:rPr>
              <a:t>extractor limited 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</a:rPr>
              <a:t>at the low energies</a:t>
            </a:r>
          </a:p>
          <a:p>
            <a:pPr lvl="1"/>
            <a:r>
              <a:rPr lang="en-GB" sz="2000" dirty="0">
                <a:solidFill>
                  <a:srgbClr val="000000"/>
                </a:solidFill>
                <a:latin typeface="Roboto" panose="02000000000000000000" pitchFamily="2" charset="0"/>
              </a:rPr>
              <a:t>That is, the lens formed between the extractor and the ioniser is not appropriate to extract all of the beam formed at these energies</a:t>
            </a:r>
          </a:p>
        </p:txBody>
      </p:sp>
      <p:pic>
        <p:nvPicPr>
          <p:cNvPr id="4" name="Google Shape;1112;p81">
            <a:extLst>
              <a:ext uri="{FF2B5EF4-FFF2-40B4-BE49-F238E27FC236}">
                <a16:creationId xmlns:a16="http://schemas.microsoft.com/office/drawing/2014/main" id="{F9F9DE40-EF10-B37E-5488-FD33540381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E417C8E-6CD6-8B9A-2B66-E06038EDEA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650" y="776287"/>
            <a:ext cx="5848350" cy="439102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F0B3930-34A4-4F03-B14E-D389D90553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547" t="-417" b="-334"/>
          <a:stretch>
            <a:fillRect/>
          </a:stretch>
        </p:blipFill>
        <p:spPr>
          <a:xfrm>
            <a:off x="7897458" y="3214688"/>
            <a:ext cx="2746182" cy="35491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6FDE4B-1F75-4E20-ED13-997C1972FB99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865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5EA86-4EDD-1AF8-BB88-D67DFD163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1E930A4-F309-AC50-A978-EBE126602231}"/>
              </a:ext>
            </a:extLst>
          </p:cNvPr>
          <p:cNvSpPr txBox="1">
            <a:spLocks/>
          </p:cNvSpPr>
          <p:nvPr/>
        </p:nvSpPr>
        <p:spPr>
          <a:xfrm>
            <a:off x="6534151" y="1139031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</a:rPr>
              <a:t>Seem to be </a:t>
            </a:r>
            <a:r>
              <a:rPr lang="en-GB" sz="2400" i="1" dirty="0">
                <a:solidFill>
                  <a:srgbClr val="000000"/>
                </a:solidFill>
                <a:latin typeface="Roboto" panose="02000000000000000000" pitchFamily="2" charset="0"/>
              </a:rPr>
              <a:t>extractor limited 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</a:rPr>
              <a:t>at the low energies</a:t>
            </a:r>
          </a:p>
          <a:p>
            <a:pPr lvl="1"/>
            <a:r>
              <a:rPr lang="en-GB" sz="2000" dirty="0">
                <a:solidFill>
                  <a:srgbClr val="000000"/>
                </a:solidFill>
                <a:latin typeface="Roboto" panose="02000000000000000000" pitchFamily="2" charset="0"/>
              </a:rPr>
              <a:t>That is, the lens formed between the extractor and the ioniser is not appropriate to extract all of the beam formed at these energies</a:t>
            </a:r>
          </a:p>
          <a:p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</a:rPr>
              <a:t>The other possibility is that the phase space is so large, that the beam is hitting the magnet chamber</a:t>
            </a:r>
          </a:p>
        </p:txBody>
      </p:sp>
      <p:pic>
        <p:nvPicPr>
          <p:cNvPr id="4" name="Google Shape;1112;p81">
            <a:extLst>
              <a:ext uri="{FF2B5EF4-FFF2-40B4-BE49-F238E27FC236}">
                <a16:creationId xmlns:a16="http://schemas.microsoft.com/office/drawing/2014/main" id="{7622335C-21AA-D74F-CC65-93DD845CA2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FA51A62-F1AA-C033-4AC3-B898C0AE38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650" y="776287"/>
            <a:ext cx="5848350" cy="4391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2D74AA-E4BE-F07C-3D08-65C7682A13F4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21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77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9A668-7515-A4EE-3011-5DCE84797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B51228AE-47DE-0A9B-7E48-48EB8B432E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A81C0E8-D2B9-9657-419A-4A4565DFF5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733" y="984114"/>
            <a:ext cx="5848350" cy="4391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92D1FD-1B31-DB9B-918B-2A7E7EA16F6D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22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325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B7F3-4F17-3192-51D6-00A6CEF0A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8FDC00DE-61B9-887A-3DA0-CEB6A15FD23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25712CE-8F9D-5216-8389-ED8F321FD7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9083" y="984114"/>
            <a:ext cx="5848350" cy="439102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824F037-55B1-4914-62B3-BD748FDCC7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0733" y="984114"/>
            <a:ext cx="5848350" cy="4391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91F43A-8415-05A2-FC21-F13A6CE9E240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22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502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045A0-7F5B-8AD8-5C5A-6422DEEE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48FE174-7BFD-F6D6-E744-B6B46042B14E}"/>
              </a:ext>
            </a:extLst>
          </p:cNvPr>
          <p:cNvGrpSpPr/>
          <p:nvPr/>
        </p:nvGrpSpPr>
        <p:grpSpPr>
          <a:xfrm>
            <a:off x="1573762" y="1422556"/>
            <a:ext cx="4870114" cy="4997184"/>
            <a:chOff x="5382683" y="2360321"/>
            <a:chExt cx="4870114" cy="49971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56BC052-A3C2-9519-D548-6B55496F8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191" t="37157" r="43776" b="11565"/>
            <a:stretch/>
          </p:blipFill>
          <p:spPr>
            <a:xfrm>
              <a:off x="6754477" y="2360321"/>
              <a:ext cx="2539798" cy="4592894"/>
            </a:xfrm>
            <a:prstGeom prst="rect">
              <a:avLst/>
            </a:prstGeom>
          </p:spPr>
        </p:pic>
        <p:sp>
          <p:nvSpPr>
            <p:cNvPr id="6" name="Rectangle: Rounded Corners 28">
              <a:extLst>
                <a:ext uri="{FF2B5EF4-FFF2-40B4-BE49-F238E27FC236}">
                  <a16:creationId xmlns:a16="http://schemas.microsoft.com/office/drawing/2014/main" id="{D7592EB6-C362-5D9E-4A69-755C3228F08B}"/>
                </a:ext>
              </a:extLst>
            </p:cNvPr>
            <p:cNvSpPr/>
            <p:nvPr/>
          </p:nvSpPr>
          <p:spPr>
            <a:xfrm>
              <a:off x="9030198" y="355040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Cs sputter ion source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: Rounded Corners 28">
              <a:extLst>
                <a:ext uri="{FF2B5EF4-FFF2-40B4-BE49-F238E27FC236}">
                  <a16:creationId xmlns:a16="http://schemas.microsoft.com/office/drawing/2014/main" id="{E5C7E5A1-0559-2F2E-01F8-3C072D641C02}"/>
                </a:ext>
              </a:extLst>
            </p:cNvPr>
            <p:cNvSpPr/>
            <p:nvPr/>
          </p:nvSpPr>
          <p:spPr>
            <a:xfrm>
              <a:off x="7895931" y="6853045"/>
              <a:ext cx="1222599" cy="44118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LE magnet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C4D29A-7E50-BC8B-8A11-2DCAF3A6664F}"/>
                </a:ext>
              </a:extLst>
            </p:cNvPr>
            <p:cNvSpPr/>
            <p:nvPr/>
          </p:nvSpPr>
          <p:spPr>
            <a:xfrm>
              <a:off x="6235485" y="5801532"/>
              <a:ext cx="475281" cy="52177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3E96E89-CD17-010E-0C80-9B1939364289}"/>
                </a:ext>
              </a:extLst>
            </p:cNvPr>
            <p:cNvSpPr/>
            <p:nvPr/>
          </p:nvSpPr>
          <p:spPr>
            <a:xfrm>
              <a:off x="5691781" y="5961681"/>
              <a:ext cx="475281" cy="201478"/>
            </a:xfrm>
            <a:prstGeom prst="rect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04AF91-99B8-1E78-1842-3D5102E90524}"/>
                </a:ext>
              </a:extLst>
            </p:cNvPr>
            <p:cNvCxnSpPr/>
            <p:nvPr/>
          </p:nvCxnSpPr>
          <p:spPr>
            <a:xfrm>
              <a:off x="8204200" y="4857750"/>
              <a:ext cx="135467" cy="0"/>
            </a:xfrm>
            <a:prstGeom prst="line">
              <a:avLst/>
            </a:prstGeom>
            <a:ln w="38100"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B217A85-ED3D-5553-31FA-9EA8F6C475DB}"/>
                </a:ext>
              </a:extLst>
            </p:cNvPr>
            <p:cNvCxnSpPr/>
            <p:nvPr/>
          </p:nvCxnSpPr>
          <p:spPr>
            <a:xfrm>
              <a:off x="8371417" y="4857750"/>
              <a:ext cx="135467" cy="0"/>
            </a:xfrm>
            <a:prstGeom prst="line">
              <a:avLst/>
            </a:prstGeom>
            <a:ln w="38100"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C0E39C-E495-8452-20C0-96DF72B7ACF3}"/>
                </a:ext>
              </a:extLst>
            </p:cNvPr>
            <p:cNvCxnSpPr>
              <a:cxnSpLocks/>
            </p:cNvCxnSpPr>
            <p:nvPr/>
          </p:nvCxnSpPr>
          <p:spPr>
            <a:xfrm>
              <a:off x="7145867" y="5956050"/>
              <a:ext cx="0" cy="1079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63B838F-CE37-2F08-9E5D-1C2C5F9508E6}"/>
                </a:ext>
              </a:extLst>
            </p:cNvPr>
            <p:cNvCxnSpPr>
              <a:cxnSpLocks/>
            </p:cNvCxnSpPr>
            <p:nvPr/>
          </p:nvCxnSpPr>
          <p:spPr>
            <a:xfrm>
              <a:off x="7145867" y="6109469"/>
              <a:ext cx="0" cy="1200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3710E13-A08F-BCB3-1D76-7B976786061C}"/>
                </a:ext>
              </a:extLst>
            </p:cNvPr>
            <p:cNvGrpSpPr/>
            <p:nvPr/>
          </p:nvGrpSpPr>
          <p:grpSpPr>
            <a:xfrm>
              <a:off x="6393399" y="5807230"/>
              <a:ext cx="159451" cy="297640"/>
              <a:chOff x="5930899" y="4216400"/>
              <a:chExt cx="190501" cy="35560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8A222ED-E417-9F16-747C-A875C0CC9D88}"/>
                  </a:ext>
                </a:extLst>
              </p:cNvPr>
              <p:cNvCxnSpPr/>
              <p:nvPr/>
            </p:nvCxnSpPr>
            <p:spPr>
              <a:xfrm>
                <a:off x="6026150" y="4216400"/>
                <a:ext cx="0" cy="25823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2514A0A5-6A4E-A8A3-CB10-48C63680FE46}"/>
                  </a:ext>
                </a:extLst>
              </p:cNvPr>
              <p:cNvCxnSpPr/>
              <p:nvPr/>
            </p:nvCxnSpPr>
            <p:spPr>
              <a:xfrm>
                <a:off x="6026150" y="4474633"/>
                <a:ext cx="95250" cy="973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853D409-366B-F280-CD0C-235B3C2778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0899" y="4474633"/>
                <a:ext cx="95250" cy="973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74865D-9A8F-AC09-CA3A-C4566A5F7155}"/>
                </a:ext>
              </a:extLst>
            </p:cNvPr>
            <p:cNvSpPr/>
            <p:nvPr/>
          </p:nvSpPr>
          <p:spPr>
            <a:xfrm>
              <a:off x="6167062" y="5961681"/>
              <a:ext cx="68421" cy="20147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Rectangle: Rounded Corners 28">
              <a:extLst>
                <a:ext uri="{FF2B5EF4-FFF2-40B4-BE49-F238E27FC236}">
                  <a16:creationId xmlns:a16="http://schemas.microsoft.com/office/drawing/2014/main" id="{33EC28D9-75E5-46ED-F312-FABA801BA2FA}"/>
                </a:ext>
              </a:extLst>
            </p:cNvPr>
            <p:cNvSpPr/>
            <p:nvPr/>
          </p:nvSpPr>
          <p:spPr>
            <a:xfrm>
              <a:off x="9030197" y="4550490"/>
              <a:ext cx="1222599" cy="599098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Object aperture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: Rounded Corners 28">
              <a:extLst>
                <a:ext uri="{FF2B5EF4-FFF2-40B4-BE49-F238E27FC236}">
                  <a16:creationId xmlns:a16="http://schemas.microsoft.com/office/drawing/2014/main" id="{8C1C45BF-AE9E-9BE0-B481-742C8199F3ED}"/>
                </a:ext>
              </a:extLst>
            </p:cNvPr>
            <p:cNvSpPr/>
            <p:nvPr/>
          </p:nvSpPr>
          <p:spPr>
            <a:xfrm>
              <a:off x="6532656" y="6758407"/>
              <a:ext cx="1222599" cy="599098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Image aperture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: Rounded Corners 28">
              <a:extLst>
                <a:ext uri="{FF2B5EF4-FFF2-40B4-BE49-F238E27FC236}">
                  <a16:creationId xmlns:a16="http://schemas.microsoft.com/office/drawing/2014/main" id="{BF402609-C8AE-9390-EE46-EB0F6B2DF293}"/>
                </a:ext>
              </a:extLst>
            </p:cNvPr>
            <p:cNvSpPr/>
            <p:nvPr/>
          </p:nvSpPr>
          <p:spPr>
            <a:xfrm>
              <a:off x="6146090" y="5431694"/>
              <a:ext cx="654068" cy="320506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BPM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: Rounded Corners 28">
              <a:extLst>
                <a:ext uri="{FF2B5EF4-FFF2-40B4-BE49-F238E27FC236}">
                  <a16:creationId xmlns:a16="http://schemas.microsoft.com/office/drawing/2014/main" id="{2E15EB45-F7C4-06B5-4945-067C6EE785B0}"/>
                </a:ext>
              </a:extLst>
            </p:cNvPr>
            <p:cNvSpPr/>
            <p:nvPr/>
          </p:nvSpPr>
          <p:spPr>
            <a:xfrm>
              <a:off x="5382683" y="6292953"/>
              <a:ext cx="784379" cy="560092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Beam Dump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: Rounded Corners 28">
              <a:extLst>
                <a:ext uri="{FF2B5EF4-FFF2-40B4-BE49-F238E27FC236}">
                  <a16:creationId xmlns:a16="http://schemas.microsoft.com/office/drawing/2014/main" id="{B83FFCCA-7481-75E5-19D4-13DB16704246}"/>
                </a:ext>
              </a:extLst>
            </p:cNvPr>
            <p:cNvSpPr/>
            <p:nvPr/>
          </p:nvSpPr>
          <p:spPr>
            <a:xfrm>
              <a:off x="6433261" y="409442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Einzel</a:t>
              </a:r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(box) Lens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DC417C7-5F81-F3E3-D241-3BB23EA72923}"/>
              </a:ext>
            </a:extLst>
          </p:cNvPr>
          <p:cNvSpPr/>
          <p:nvPr/>
        </p:nvSpPr>
        <p:spPr>
          <a:xfrm>
            <a:off x="3034948" y="4761962"/>
            <a:ext cx="654068" cy="790818"/>
          </a:xfrm>
          <a:prstGeom prst="ellipse">
            <a:avLst/>
          </a:prstGeom>
          <a:solidFill>
            <a:schemeClr val="tx1">
              <a:lumMod val="40000"/>
              <a:lumOff val="60000"/>
              <a:alpha val="50196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p:pic>
        <p:nvPicPr>
          <p:cNvPr id="39" name="Google Shape;1112;p81">
            <a:extLst>
              <a:ext uri="{FF2B5EF4-FFF2-40B4-BE49-F238E27FC236}">
                <a16:creationId xmlns:a16="http://schemas.microsoft.com/office/drawing/2014/main" id="{9AC31557-B532-CD19-C624-46E11617B2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75DA2122-DF63-B417-73EA-E22F5A421922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about the phase space?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E9E8566-0123-41EB-5CC2-11CFBEB6284C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149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BCB9-4B0E-8C6D-3DBD-C992F1782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1AEFCEE-F88F-96FC-46CC-AE81813EB090}"/>
              </a:ext>
            </a:extLst>
          </p:cNvPr>
          <p:cNvGrpSpPr/>
          <p:nvPr/>
        </p:nvGrpSpPr>
        <p:grpSpPr>
          <a:xfrm>
            <a:off x="1573762" y="1422556"/>
            <a:ext cx="4870114" cy="4997184"/>
            <a:chOff x="5382683" y="2360321"/>
            <a:chExt cx="4870114" cy="49971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DA01DE0-F33D-B39E-5B5D-F5900A181A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191" t="37157" r="43776" b="11565"/>
            <a:stretch/>
          </p:blipFill>
          <p:spPr>
            <a:xfrm>
              <a:off x="6754477" y="2360321"/>
              <a:ext cx="2539798" cy="4592894"/>
            </a:xfrm>
            <a:prstGeom prst="rect">
              <a:avLst/>
            </a:prstGeom>
          </p:spPr>
        </p:pic>
        <p:sp>
          <p:nvSpPr>
            <p:cNvPr id="6" name="Rectangle: Rounded Corners 28">
              <a:extLst>
                <a:ext uri="{FF2B5EF4-FFF2-40B4-BE49-F238E27FC236}">
                  <a16:creationId xmlns:a16="http://schemas.microsoft.com/office/drawing/2014/main" id="{E4BA5629-5CF6-7DB5-1037-76634A98B759}"/>
                </a:ext>
              </a:extLst>
            </p:cNvPr>
            <p:cNvSpPr/>
            <p:nvPr/>
          </p:nvSpPr>
          <p:spPr>
            <a:xfrm>
              <a:off x="9030198" y="355040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Cs sputter ion source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: Rounded Corners 28">
              <a:extLst>
                <a:ext uri="{FF2B5EF4-FFF2-40B4-BE49-F238E27FC236}">
                  <a16:creationId xmlns:a16="http://schemas.microsoft.com/office/drawing/2014/main" id="{5D3A7403-FE1E-5D0A-8493-1B6AA507FEB0}"/>
                </a:ext>
              </a:extLst>
            </p:cNvPr>
            <p:cNvSpPr/>
            <p:nvPr/>
          </p:nvSpPr>
          <p:spPr>
            <a:xfrm>
              <a:off x="7895931" y="6853045"/>
              <a:ext cx="1222599" cy="44118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LE magnet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2ADBFE-38BE-A8FE-69CB-C5880655C012}"/>
                </a:ext>
              </a:extLst>
            </p:cNvPr>
            <p:cNvSpPr/>
            <p:nvPr/>
          </p:nvSpPr>
          <p:spPr>
            <a:xfrm>
              <a:off x="6235485" y="5801532"/>
              <a:ext cx="475281" cy="52177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96E138A-B694-5B6B-5A05-962AEF88A3F2}"/>
                </a:ext>
              </a:extLst>
            </p:cNvPr>
            <p:cNvSpPr/>
            <p:nvPr/>
          </p:nvSpPr>
          <p:spPr>
            <a:xfrm>
              <a:off x="5691781" y="5961681"/>
              <a:ext cx="475281" cy="201478"/>
            </a:xfrm>
            <a:prstGeom prst="rect">
              <a:avLst/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5B8B6BB-C608-68FE-B89A-8595A4BF0F6B}"/>
                </a:ext>
              </a:extLst>
            </p:cNvPr>
            <p:cNvCxnSpPr/>
            <p:nvPr/>
          </p:nvCxnSpPr>
          <p:spPr>
            <a:xfrm>
              <a:off x="8204200" y="4857750"/>
              <a:ext cx="135467" cy="0"/>
            </a:xfrm>
            <a:prstGeom prst="line">
              <a:avLst/>
            </a:prstGeom>
            <a:ln w="38100"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FDD7E10-A1AD-3421-4FFF-7175A7DFBFAF}"/>
                </a:ext>
              </a:extLst>
            </p:cNvPr>
            <p:cNvCxnSpPr/>
            <p:nvPr/>
          </p:nvCxnSpPr>
          <p:spPr>
            <a:xfrm>
              <a:off x="8371417" y="4857750"/>
              <a:ext cx="135467" cy="0"/>
            </a:xfrm>
            <a:prstGeom prst="line">
              <a:avLst/>
            </a:prstGeom>
            <a:ln w="38100"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8B9B51-50B5-BA33-FCD3-54F7339AA887}"/>
                </a:ext>
              </a:extLst>
            </p:cNvPr>
            <p:cNvCxnSpPr>
              <a:cxnSpLocks/>
            </p:cNvCxnSpPr>
            <p:nvPr/>
          </p:nvCxnSpPr>
          <p:spPr>
            <a:xfrm>
              <a:off x="7145867" y="5956050"/>
              <a:ext cx="0" cy="1079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033D341-DD9B-2E77-A8F6-7C45A43D02B7}"/>
                </a:ext>
              </a:extLst>
            </p:cNvPr>
            <p:cNvCxnSpPr>
              <a:cxnSpLocks/>
            </p:cNvCxnSpPr>
            <p:nvPr/>
          </p:nvCxnSpPr>
          <p:spPr>
            <a:xfrm>
              <a:off x="7145867" y="6109469"/>
              <a:ext cx="0" cy="1200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F4AEF18-1BA3-8895-FB77-351C9F59DB21}"/>
                </a:ext>
              </a:extLst>
            </p:cNvPr>
            <p:cNvGrpSpPr/>
            <p:nvPr/>
          </p:nvGrpSpPr>
          <p:grpSpPr>
            <a:xfrm>
              <a:off x="6393399" y="5807230"/>
              <a:ext cx="159451" cy="297640"/>
              <a:chOff x="5930899" y="4216400"/>
              <a:chExt cx="190501" cy="35560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4185DFE-012C-363E-1A7B-7E9AAA16C80A}"/>
                  </a:ext>
                </a:extLst>
              </p:cNvPr>
              <p:cNvCxnSpPr/>
              <p:nvPr/>
            </p:nvCxnSpPr>
            <p:spPr>
              <a:xfrm>
                <a:off x="6026150" y="4216400"/>
                <a:ext cx="0" cy="25823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CFB67AE-25B7-9C3F-76FC-368D0E01AF73}"/>
                  </a:ext>
                </a:extLst>
              </p:cNvPr>
              <p:cNvCxnSpPr/>
              <p:nvPr/>
            </p:nvCxnSpPr>
            <p:spPr>
              <a:xfrm>
                <a:off x="6026150" y="4474633"/>
                <a:ext cx="95250" cy="973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F159404F-A66F-0920-B1BD-5241A2329F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30899" y="4474633"/>
                <a:ext cx="95250" cy="973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E80072-8F78-4E62-49D2-6D92F7779945}"/>
                </a:ext>
              </a:extLst>
            </p:cNvPr>
            <p:cNvSpPr/>
            <p:nvPr/>
          </p:nvSpPr>
          <p:spPr>
            <a:xfrm>
              <a:off x="6167062" y="5961681"/>
              <a:ext cx="68421" cy="20147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rgbClr val="000000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6" name="Rectangle: Rounded Corners 28">
              <a:extLst>
                <a:ext uri="{FF2B5EF4-FFF2-40B4-BE49-F238E27FC236}">
                  <a16:creationId xmlns:a16="http://schemas.microsoft.com/office/drawing/2014/main" id="{00BCE7E8-3138-7BBD-4486-2E73A2D841AC}"/>
                </a:ext>
              </a:extLst>
            </p:cNvPr>
            <p:cNvSpPr/>
            <p:nvPr/>
          </p:nvSpPr>
          <p:spPr>
            <a:xfrm>
              <a:off x="9030197" y="4550490"/>
              <a:ext cx="1222599" cy="599098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Object aperture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: Rounded Corners 28">
              <a:extLst>
                <a:ext uri="{FF2B5EF4-FFF2-40B4-BE49-F238E27FC236}">
                  <a16:creationId xmlns:a16="http://schemas.microsoft.com/office/drawing/2014/main" id="{F189AD81-4712-B6B9-5287-71BD3B7ACC6A}"/>
                </a:ext>
              </a:extLst>
            </p:cNvPr>
            <p:cNvSpPr/>
            <p:nvPr/>
          </p:nvSpPr>
          <p:spPr>
            <a:xfrm>
              <a:off x="6532656" y="6758407"/>
              <a:ext cx="1222599" cy="599098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Image aperture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: Rounded Corners 28">
              <a:extLst>
                <a:ext uri="{FF2B5EF4-FFF2-40B4-BE49-F238E27FC236}">
                  <a16:creationId xmlns:a16="http://schemas.microsoft.com/office/drawing/2014/main" id="{392972CA-422E-AE2B-0FCB-BB1A03039FE6}"/>
                </a:ext>
              </a:extLst>
            </p:cNvPr>
            <p:cNvSpPr/>
            <p:nvPr/>
          </p:nvSpPr>
          <p:spPr>
            <a:xfrm>
              <a:off x="6146090" y="5431694"/>
              <a:ext cx="654068" cy="320506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BPM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: Rounded Corners 28">
              <a:extLst>
                <a:ext uri="{FF2B5EF4-FFF2-40B4-BE49-F238E27FC236}">
                  <a16:creationId xmlns:a16="http://schemas.microsoft.com/office/drawing/2014/main" id="{106386AD-61AB-0DC3-EFF1-5AE01FCC3F12}"/>
                </a:ext>
              </a:extLst>
            </p:cNvPr>
            <p:cNvSpPr/>
            <p:nvPr/>
          </p:nvSpPr>
          <p:spPr>
            <a:xfrm>
              <a:off x="5382683" y="6292953"/>
              <a:ext cx="784379" cy="560092"/>
            </a:xfrm>
            <a:prstGeom prst="round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Beam Dump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: Rounded Corners 28">
              <a:extLst>
                <a:ext uri="{FF2B5EF4-FFF2-40B4-BE49-F238E27FC236}">
                  <a16:creationId xmlns:a16="http://schemas.microsoft.com/office/drawing/2014/main" id="{1C6F23D3-010A-CCEB-8AC5-4DCA998D0765}"/>
                </a:ext>
              </a:extLst>
            </p:cNvPr>
            <p:cNvSpPr/>
            <p:nvPr/>
          </p:nvSpPr>
          <p:spPr>
            <a:xfrm>
              <a:off x="6433261" y="4094422"/>
              <a:ext cx="1222599" cy="59909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Einzel</a:t>
              </a:r>
              <a:r>
                <a:rPr lang="en-US" sz="1600" dirty="0">
                  <a:solidFill>
                    <a:schemeClr val="bg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(box) Lens</a:t>
              </a:r>
              <a:endParaRPr lang="de-CH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7B73BF7D-4CDF-C606-7FFB-8FA6D5B9E7C6}"/>
              </a:ext>
            </a:extLst>
          </p:cNvPr>
          <p:cNvSpPr/>
          <p:nvPr/>
        </p:nvSpPr>
        <p:spPr>
          <a:xfrm>
            <a:off x="3034948" y="4761962"/>
            <a:ext cx="654068" cy="790818"/>
          </a:xfrm>
          <a:prstGeom prst="ellipse">
            <a:avLst/>
          </a:prstGeom>
          <a:solidFill>
            <a:schemeClr val="tx1">
              <a:lumMod val="40000"/>
              <a:lumOff val="60000"/>
              <a:alpha val="50196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Roboto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5377385-34DC-2320-B439-99843D36C832}"/>
                  </a:ext>
                </a:extLst>
              </p:cNvPr>
              <p:cNvSpPr txBox="1"/>
              <p:nvPr/>
            </p:nvSpPr>
            <p:spPr>
              <a:xfrm>
                <a:off x="7761074" y="1900017"/>
                <a:ext cx="1169294" cy="5270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CH" sz="2000" dirty="0">
                  <a:solidFill>
                    <a:srgbClr val="000000"/>
                  </a:solidFill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C291E03-391D-A482-C002-68DC14980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074" y="1900017"/>
                <a:ext cx="1169294" cy="527067"/>
              </a:xfrm>
              <a:prstGeom prst="rect">
                <a:avLst/>
              </a:prstGeom>
              <a:blipFill>
                <a:blip r:embed="rId3"/>
                <a:stretch>
                  <a:fillRect r="-15625" b="-697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CFA61D1-FF47-0015-76AC-85FA3106C3AD}"/>
                  </a:ext>
                </a:extLst>
              </p:cNvPr>
              <p:cNvSpPr txBox="1"/>
              <p:nvPr/>
            </p:nvSpPr>
            <p:spPr>
              <a:xfrm>
                <a:off x="7761074" y="1250643"/>
                <a:ext cx="2901564" cy="6263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𝐹𝑊𝐻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𝐹𝑊𝐻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CH" sz="2000" dirty="0">
                  <a:solidFill>
                    <a:srgbClr val="000000"/>
                  </a:solidFill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D8A165-015E-F5B5-FC5B-54056EF26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074" y="1250643"/>
                <a:ext cx="2901564" cy="626325"/>
              </a:xfrm>
              <a:prstGeom prst="rect">
                <a:avLst/>
              </a:prstGeom>
              <a:blipFill>
                <a:blip r:embed="rId4"/>
                <a:stretch>
                  <a:fillRect r="-5882" b="-97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4C4D81-B180-B6BF-9C8B-C7D09B194B3C}"/>
                  </a:ext>
                </a:extLst>
              </p:cNvPr>
              <p:cNvSpPr txBox="1"/>
              <p:nvPr/>
            </p:nvSpPr>
            <p:spPr>
              <a:xfrm>
                <a:off x="7761074" y="2496752"/>
                <a:ext cx="33345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×1000 </m:t>
                      </m:r>
                      <m:r>
                        <m:rPr>
                          <m:nor/>
                        </m:rP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[mm mrad]</m:t>
                      </m:r>
                    </m:oMath>
                  </m:oMathPara>
                </a14:m>
                <a:endParaRPr lang="en-CH" sz="2000" dirty="0">
                  <a:solidFill>
                    <a:srgbClr val="000000"/>
                  </a:solidFill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1C3599-7F24-A280-859E-D62CF2DF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074" y="2496752"/>
                <a:ext cx="3334503" cy="307777"/>
              </a:xfrm>
              <a:prstGeom prst="rect">
                <a:avLst/>
              </a:prstGeom>
              <a:blipFill>
                <a:blip r:embed="rId5"/>
                <a:stretch>
                  <a:fillRect l="-366" t="-26000" r="-5119" b="-5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FA8D7F-85E6-A481-7F34-AD079F759366}"/>
                  </a:ext>
                </a:extLst>
              </p:cNvPr>
              <p:cNvSpPr txBox="1"/>
              <p:nvPr/>
            </p:nvSpPr>
            <p:spPr>
              <a:xfrm>
                <a:off x="7331490" y="2967641"/>
                <a:ext cx="1502976" cy="342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𝒏𝒐𝒓𝒎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𝝐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rad>
                    </m:oMath>
                  </m:oMathPara>
                </a14:m>
                <a:endParaRPr lang="en-CH" sz="2000" b="1" dirty="0">
                  <a:solidFill>
                    <a:srgbClr val="000000"/>
                  </a:solidFill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C397B83-D2F0-C930-6CF2-61DF532F1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490" y="2967641"/>
                <a:ext cx="1502976" cy="342081"/>
              </a:xfrm>
              <a:prstGeom prst="rect">
                <a:avLst/>
              </a:prstGeom>
              <a:blipFill>
                <a:blip r:embed="rId6"/>
                <a:stretch>
                  <a:fillRect l="-2033" t="-12500" r="-11789" b="-4464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6F1B90C-0BA7-C0F2-85F6-C50002476A17}"/>
                  </a:ext>
                </a:extLst>
              </p:cNvPr>
              <p:cNvSpPr txBox="1"/>
              <p:nvPr/>
            </p:nvSpPr>
            <p:spPr>
              <a:xfrm>
                <a:off x="7331489" y="3946817"/>
                <a:ext cx="348460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aperture diameter = 3 mm</m:t>
                      </m:r>
                    </m:oMath>
                  </m:oMathPara>
                </a14:m>
                <a:endParaRPr lang="en-US" sz="2000" b="0" dirty="0">
                  <a:solidFill>
                    <a:srgbClr val="000000"/>
                  </a:solidFill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6C61EEA-8213-74B0-175A-6111B0D51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489" y="3946817"/>
                <a:ext cx="3484608" cy="307777"/>
              </a:xfrm>
              <a:prstGeom prst="rect">
                <a:avLst/>
              </a:prstGeom>
              <a:blipFill>
                <a:blip r:embed="rId7"/>
                <a:stretch>
                  <a:fillRect l="-525" t="-25490" r="-4904" b="-4902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0AFF4B5-1076-FCCF-F376-EEEC400C5009}"/>
                  </a:ext>
                </a:extLst>
              </p:cNvPr>
              <p:cNvSpPr txBox="1"/>
              <p:nvPr/>
            </p:nvSpPr>
            <p:spPr>
              <a:xfrm>
                <a:off x="7331489" y="4320226"/>
                <a:ext cx="30310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drift length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=247 </m:t>
                      </m:r>
                      <m:r>
                        <m:rPr>
                          <m:nor/>
                        </m:rP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CH" sz="2000" dirty="0">
                  <a:solidFill>
                    <a:srgbClr val="000000"/>
                  </a:solidFill>
                  <a:latin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03ACDA2-1330-9185-2775-B87738CBD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489" y="4320226"/>
                <a:ext cx="3031023" cy="307777"/>
              </a:xfrm>
              <a:prstGeom prst="rect">
                <a:avLst/>
              </a:prstGeom>
              <a:blipFill>
                <a:blip r:embed="rId8"/>
                <a:stretch>
                  <a:fillRect l="-1408" t="-26000" r="-5634" b="-5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Google Shape;1112;p81">
            <a:extLst>
              <a:ext uri="{FF2B5EF4-FFF2-40B4-BE49-F238E27FC236}">
                <a16:creationId xmlns:a16="http://schemas.microsoft.com/office/drawing/2014/main" id="{D6032D9A-6EB9-3B8B-1E4F-E0BFA78ACF4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FC064A58-ABBC-7DE5-8C6A-D9AE5A7D78AA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about the phase space?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B3DB2D-9D8F-93AA-20D7-5A8FEBF636C1}"/>
              </a:ext>
            </a:extLst>
          </p:cNvPr>
          <p:cNvSpPr txBox="1"/>
          <p:nvPr/>
        </p:nvSpPr>
        <p:spPr>
          <a:xfrm>
            <a:off x="7212504" y="5253856"/>
            <a:ext cx="39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* Calculations assume image aperture is size-defining</a:t>
            </a:r>
            <a:endParaRPr lang="en-CH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EDC82C-F04E-16F8-C052-9F4977A008DB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605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41594-9906-F449-75D0-F7323FD90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59D5F8D2-B05D-902A-F905-4469CDE0C6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BF1F7A2-EE29-1C22-9A43-8F6F48F0797A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about the phase space?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D0BCC8A-9D02-DE7D-A9FF-69CFABD5A7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599" y="1447800"/>
            <a:ext cx="5848350" cy="4391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0D3ECB-A0F3-7213-F25D-CA2230CCC3FC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24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10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E9782-842C-A6D2-841F-0CDA25640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D4884C44-1763-2069-5FCD-E06FB6B8EEB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DFC1AA1-A57A-E2A4-E7D7-F574E6B1D7A9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about the phase space?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182A9BE-DCE3-AD13-7903-7604F62DEA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599" y="1447800"/>
            <a:ext cx="5848350" cy="4391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60F440-6717-EA1E-E2A4-152EA0FDAAE3}"/>
              </a:ext>
            </a:extLst>
          </p:cNvPr>
          <p:cNvSpPr txBox="1"/>
          <p:nvPr/>
        </p:nvSpPr>
        <p:spPr>
          <a:xfrm>
            <a:off x="3437936" y="4394038"/>
            <a:ext cx="2555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BC3754"/>
                </a:solidFill>
                <a:latin typeface="Roboto" panose="02000000000000000000" pitchFamily="2" charset="0"/>
              </a:rPr>
              <a:t>Could we be sampling only part of the phase space?</a:t>
            </a:r>
            <a:endParaRPr lang="en-CH" sz="1800" dirty="0">
              <a:solidFill>
                <a:srgbClr val="BC3754"/>
              </a:solidFill>
              <a:latin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EB77D2-BCA1-25B5-DF16-EA99A75AC9A2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24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9297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67AB2-E56C-25C6-73D0-9C9BC950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12;p81">
            <a:extLst>
              <a:ext uri="{FF2B5EF4-FFF2-40B4-BE49-F238E27FC236}">
                <a16:creationId xmlns:a16="http://schemas.microsoft.com/office/drawing/2014/main" id="{AC1425DE-5057-0BCE-6964-22CC32362AD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52F4864-6434-CBD3-09DE-2B89F662257D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about the phase space?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1AC564F-095F-35EC-351F-A641EE6B9B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599" y="1447800"/>
            <a:ext cx="5848350" cy="439102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AF68E6-D2FA-BD69-7D33-87CDE24044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1447799"/>
            <a:ext cx="5848350" cy="43910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027427-E77D-70B1-4DAA-26F3A26AF350}"/>
              </a:ext>
            </a:extLst>
          </p:cNvPr>
          <p:cNvSpPr txBox="1"/>
          <p:nvPr/>
        </p:nvSpPr>
        <p:spPr>
          <a:xfrm>
            <a:off x="3437936" y="4394038"/>
            <a:ext cx="2555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BC3754"/>
                </a:solidFill>
                <a:latin typeface="Roboto" panose="02000000000000000000" pitchFamily="2" charset="0"/>
              </a:rPr>
              <a:t>Could we be sampling only part of the phase space?</a:t>
            </a:r>
            <a:endParaRPr lang="en-CH" sz="1800" dirty="0">
              <a:solidFill>
                <a:srgbClr val="BC3754"/>
              </a:solidFill>
              <a:latin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AEF22-09A3-1580-0A72-069BDEB168A5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24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9699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5AF6D395-EC83-E2F3-4C2B-70C0EC0397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803403B-E2A8-16AC-9C6E-D769598CB3E2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did we learn? - Conclusions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EC23C01-B491-7322-B3A8-CE0D21303D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1743" y="3553359"/>
            <a:ext cx="3742437" cy="28098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E76F1DB-8842-7C53-97D2-58033C7B26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54869" y="784752"/>
            <a:ext cx="3907891" cy="29341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0EB28A-4B77-4A64-F795-241FF540433D}"/>
              </a:ext>
            </a:extLst>
          </p:cNvPr>
          <p:cNvSpPr txBox="1"/>
          <p:nvPr/>
        </p:nvSpPr>
        <p:spPr>
          <a:xfrm>
            <a:off x="889852" y="2399197"/>
            <a:ext cx="44799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Low energy operation seems to be extraction-optics limited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Beam quality doesn’t behave as expected – phase space vs magnet chamber?</a:t>
            </a:r>
            <a:endParaRPr lang="en-CH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B36456-7DF7-7697-47F6-AA170F4E43C4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25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0676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97DBE-EA4F-24EA-8EA1-E6AF3D8A8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C9A8F-B87D-9C76-D86F-3164BE5DB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47500" lnSpcReduction="20000"/>
          </a:bodyPr>
          <a:lstStyle/>
          <a:p>
            <a:pPr lvl="0">
              <a:buClr>
                <a:srgbClr val="000000"/>
              </a:buClr>
            </a:pPr>
            <a:r>
              <a:rPr lang="en-CH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Diagnostics</a:t>
            </a:r>
            <a:r>
              <a:rPr lang="en-GB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measurement technique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Quad-scan emittance using box lens</a:t>
            </a: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Change aperture + BPM setup</a:t>
            </a:r>
          </a:p>
          <a:p>
            <a:pPr>
              <a:buClr>
                <a:srgbClr val="000000"/>
              </a:buClr>
            </a:pPr>
            <a:r>
              <a:rPr lang="en-CH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Ion optics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Introduce negative extractor potential </a:t>
            </a:r>
            <a:endParaRPr lang="en-CH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buClr>
                <a:srgbClr val="000000"/>
              </a:buClr>
            </a:pPr>
            <a:r>
              <a:rPr lang="en-CH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physics question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 the low-energy limitation dominated by re-neutralization or phase-space blow-up? 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E348D965-7316-9B61-B094-7801486D08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AE32FDE-7FD5-CA22-EF86-C13E227FD0D5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next? – Future work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E48CC4-6D79-A0A8-E31D-D50E87C48E52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26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6415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1FB0B-E6B1-7752-E3C6-830F0E01F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9A4E3-5F98-1A22-FE0A-E32800DBA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47500" lnSpcReduction="20000"/>
          </a:bodyPr>
          <a:lstStyle/>
          <a:p>
            <a:pPr lvl="0">
              <a:buClr>
                <a:srgbClr val="000000"/>
              </a:buClr>
            </a:pPr>
            <a:r>
              <a:rPr lang="en-CH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Diagnostics</a:t>
            </a:r>
            <a:r>
              <a:rPr lang="en-GB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measurement technique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Quad-scan emittance using box lens</a:t>
            </a: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Change aperture + BPM setup</a:t>
            </a:r>
          </a:p>
          <a:p>
            <a:pPr>
              <a:buClr>
                <a:srgbClr val="000000"/>
              </a:buClr>
            </a:pPr>
            <a:r>
              <a:rPr lang="en-CH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Ion optics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Introduce negative extractor potential </a:t>
            </a:r>
            <a:endParaRPr lang="en-CH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buClr>
                <a:srgbClr val="000000"/>
              </a:buClr>
            </a:pPr>
            <a:r>
              <a:rPr lang="en-CH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physics question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>
              <a:buClr>
                <a:srgbClr val="000000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</a:t>
            </a:r>
            <a:r>
              <a:rPr lang="en-CH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 the low-energy limitation dominated by re-neutralization or phase-space blow-up? </a:t>
            </a:r>
            <a:endParaRPr lang="en-GB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FE0E807C-3D35-1686-8657-05488C9B6CF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DDB9879-06A7-9BB1-1A05-2269EC47728A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What next? – Future work</a:t>
            </a:r>
            <a:endParaRPr lang="en-CH" dirty="0">
              <a:solidFill>
                <a:schemeClr val="bg2"/>
              </a:solidFill>
            </a:endParaRPr>
          </a:p>
        </p:txBody>
      </p:sp>
      <p:pic>
        <p:nvPicPr>
          <p:cNvPr id="14" name="Inhaltsplatzhalter 4">
            <a:extLst>
              <a:ext uri="{FF2B5EF4-FFF2-40B4-BE49-F238E27FC236}">
                <a16:creationId xmlns:a16="http://schemas.microsoft.com/office/drawing/2014/main" id="{C9FB8DD5-6C5A-0D5B-3F93-DDA82084F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0" t="-4" r="16298" b="5"/>
          <a:stretch>
            <a:fillRect/>
          </a:stretch>
        </p:blipFill>
        <p:spPr>
          <a:xfrm>
            <a:off x="7793831" y="1904311"/>
            <a:ext cx="3000375" cy="41939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C0CBE2-1D3E-A037-58AA-2301B6CEE8CA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26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3611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A4FC6866-1EC6-4868-B382-97B2C985DE7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3909B26-8E0E-5FBE-C870-04EE5BA72C39}"/>
              </a:ext>
            </a:extLst>
          </p:cNvPr>
          <p:cNvSpPr txBox="1">
            <a:spLocks/>
          </p:cNvSpPr>
          <p:nvPr/>
        </p:nvSpPr>
        <p:spPr>
          <a:xfrm>
            <a:off x="609599" y="213152"/>
            <a:ext cx="11320463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Acknowledgements</a:t>
            </a:r>
            <a:endParaRPr lang="en-CH" dirty="0">
              <a:solidFill>
                <a:schemeClr val="bg2"/>
              </a:solidFill>
            </a:endParaRPr>
          </a:p>
        </p:txBody>
      </p:sp>
      <p:sp>
        <p:nvSpPr>
          <p:cNvPr id="2" name="Google Shape;1227;p90">
            <a:extLst>
              <a:ext uri="{FF2B5EF4-FFF2-40B4-BE49-F238E27FC236}">
                <a16:creationId xmlns:a16="http://schemas.microsoft.com/office/drawing/2014/main" id="{A463F88E-0220-D9BA-9C7B-0BDDF01CA4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2637" y="1691600"/>
            <a:ext cx="3121564" cy="43593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3866" lvl="0" indent="0">
              <a:buNone/>
            </a:pPr>
            <a:r>
              <a:rPr lang="en-CH" sz="1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Laboratory of Ion Beam Physics</a:t>
            </a:r>
            <a:r>
              <a:rPr lang="en-US" sz="1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technical staff, and the many semester students and apprentices</a:t>
            </a:r>
          </a:p>
          <a:p>
            <a:pPr marL="33866" lvl="0" indent="0">
              <a:buNone/>
            </a:pPr>
            <a:endParaRPr lang="en-US" sz="18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3866" lvl="0" indent="0">
              <a:buNone/>
            </a:pPr>
            <a:r>
              <a:rPr lang="en-US" sz="1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Thank you for you attention!</a:t>
            </a:r>
            <a:endParaRPr lang="en-CH" sz="18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FF7F21-130D-9497-D219-94E114A75362}"/>
              </a:ext>
            </a:extLst>
          </p:cNvPr>
          <p:cNvSpPr txBox="1"/>
          <p:nvPr/>
        </p:nvSpPr>
        <p:spPr>
          <a:xfrm>
            <a:off x="257750" y="63823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27</a:t>
            </a:r>
            <a:endParaRPr lang="en-CH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2083B8-B7B6-7C88-A7AF-C511AC4A9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34" y="1718010"/>
            <a:ext cx="7615228" cy="428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328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6B04F-89F4-EB05-AD0D-A6672B12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 Cs sputter source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479C5-2861-8BFB-F464-45F76685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214457" cy="4351338"/>
          </a:xfrm>
        </p:spPr>
        <p:txBody>
          <a:bodyPr/>
          <a:lstStyle/>
          <a:p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3D224-285B-0D4B-CFC7-95C258546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4" b="17942"/>
          <a:stretch>
            <a:fillRect/>
          </a:stretch>
        </p:blipFill>
        <p:spPr>
          <a:xfrm>
            <a:off x="3943803" y="1452495"/>
            <a:ext cx="4391083" cy="49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720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BC83D-FA21-38F4-388C-4A369670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D909D6F-525C-E1BC-46B7-0E2B28FDE801}"/>
              </a:ext>
            </a:extLst>
          </p:cNvPr>
          <p:cNvGrpSpPr/>
          <p:nvPr/>
        </p:nvGrpSpPr>
        <p:grpSpPr>
          <a:xfrm>
            <a:off x="734833" y="560532"/>
            <a:ext cx="5669902" cy="2249066"/>
            <a:chOff x="4755585" y="4176021"/>
            <a:chExt cx="5519576" cy="2180329"/>
          </a:xfrm>
        </p:grpSpPr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AF1CBEE2-FF57-4BF2-79CA-FA66C3E1DCAE}"/>
                </a:ext>
              </a:extLst>
            </p:cNvPr>
            <p:cNvPicPr/>
            <p:nvPr/>
          </p:nvPicPr>
          <p:blipFill>
            <a:blip r:embed="rId2"/>
            <a:srcRect t="51793"/>
            <a:stretch/>
          </p:blipFill>
          <p:spPr>
            <a:xfrm>
              <a:off x="4755585" y="4176021"/>
              <a:ext cx="5519576" cy="218032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128060-47B1-0B99-0C55-4E044AC1830C}"/>
                </a:ext>
              </a:extLst>
            </p:cNvPr>
            <p:cNvSpPr/>
            <p:nvPr/>
          </p:nvSpPr>
          <p:spPr>
            <a:xfrm>
              <a:off x="6044453" y="4540271"/>
              <a:ext cx="181535" cy="1281471"/>
            </a:xfrm>
            <a:prstGeom prst="rect">
              <a:avLst/>
            </a:prstGeom>
            <a:solidFill>
              <a:schemeClr val="tx2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26003B9-7C48-41B7-BB02-CD5117169F9C}"/>
                </a:ext>
              </a:extLst>
            </p:cNvPr>
            <p:cNvSpPr/>
            <p:nvPr/>
          </p:nvSpPr>
          <p:spPr>
            <a:xfrm>
              <a:off x="6994138" y="4540271"/>
              <a:ext cx="270284" cy="1281471"/>
            </a:xfrm>
            <a:prstGeom prst="rect">
              <a:avLst/>
            </a:prstGeom>
            <a:solidFill>
              <a:schemeClr val="tx2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5F954A3-DE03-6ADC-9C52-6D1389A1304B}"/>
                </a:ext>
              </a:extLst>
            </p:cNvPr>
            <p:cNvSpPr/>
            <p:nvPr/>
          </p:nvSpPr>
          <p:spPr>
            <a:xfrm>
              <a:off x="7455394" y="4540271"/>
              <a:ext cx="526556" cy="1281471"/>
            </a:xfrm>
            <a:prstGeom prst="rect">
              <a:avLst/>
            </a:prstGeom>
            <a:solidFill>
              <a:schemeClr val="tx2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DB27CBA-861B-017C-9A36-D07D8B5E33A9}"/>
                </a:ext>
              </a:extLst>
            </p:cNvPr>
            <p:cNvSpPr/>
            <p:nvPr/>
          </p:nvSpPr>
          <p:spPr>
            <a:xfrm>
              <a:off x="8392654" y="4540271"/>
              <a:ext cx="270284" cy="1281471"/>
            </a:xfrm>
            <a:prstGeom prst="rect">
              <a:avLst/>
            </a:prstGeom>
            <a:solidFill>
              <a:schemeClr val="tx2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F3BB0-C88F-F9A3-0F82-848FE8C1E0FF}"/>
                </a:ext>
              </a:extLst>
            </p:cNvPr>
            <p:cNvSpPr/>
            <p:nvPr/>
          </p:nvSpPr>
          <p:spPr>
            <a:xfrm>
              <a:off x="8990280" y="4540271"/>
              <a:ext cx="98602" cy="1281471"/>
            </a:xfrm>
            <a:prstGeom prst="rect">
              <a:avLst/>
            </a:prstGeom>
            <a:solidFill>
              <a:schemeClr val="tx2">
                <a:lumMod val="50000"/>
                <a:lumOff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5E047B-F600-68A9-C1CE-6AFD5839905C}"/>
                </a:ext>
              </a:extLst>
            </p:cNvPr>
            <p:cNvSpPr txBox="1"/>
            <p:nvPr/>
          </p:nvSpPr>
          <p:spPr>
            <a:xfrm rot="16200000">
              <a:off x="5930677" y="4629818"/>
              <a:ext cx="4090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Roboto" panose="02000000000000000000" pitchFamily="2" charset="0"/>
                </a:rPr>
                <a:t>Oort</a:t>
              </a:r>
              <a:endParaRPr lang="en-CH" sz="900" dirty="0">
                <a:latin typeface="Roboto" panose="02000000000000000000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F6BB22-D68A-B808-B869-9E4C87FD90AE}"/>
                </a:ext>
              </a:extLst>
            </p:cNvPr>
            <p:cNvSpPr txBox="1"/>
            <p:nvPr/>
          </p:nvSpPr>
          <p:spPr>
            <a:xfrm rot="16200000">
              <a:off x="6920525" y="4633826"/>
              <a:ext cx="41710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Roboto" panose="02000000000000000000" pitchFamily="2" charset="0"/>
                </a:rPr>
                <a:t>Wolf</a:t>
              </a:r>
              <a:endParaRPr lang="en-CH" sz="900" dirty="0">
                <a:latin typeface="Roboto" panose="020000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D94B66-B03B-90BF-B0F4-ABFDDB03A669}"/>
                </a:ext>
              </a:extLst>
            </p:cNvPr>
            <p:cNvSpPr txBox="1"/>
            <p:nvPr/>
          </p:nvSpPr>
          <p:spPr>
            <a:xfrm rot="16200000">
              <a:off x="7460428" y="4683519"/>
              <a:ext cx="5164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>
                  <a:latin typeface="Roboto" panose="02000000000000000000" pitchFamily="2" charset="0"/>
                </a:rPr>
                <a:t>Spörer</a:t>
              </a:r>
              <a:endParaRPr lang="en-CH" sz="900" dirty="0">
                <a:latin typeface="Roboto" panose="020000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A1C20E-7D2D-7A75-385E-B92A74D82DED}"/>
                </a:ext>
              </a:extLst>
            </p:cNvPr>
            <p:cNvSpPr txBox="1"/>
            <p:nvPr/>
          </p:nvSpPr>
          <p:spPr>
            <a:xfrm rot="16200000">
              <a:off x="8223216" y="4739623"/>
              <a:ext cx="6286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Roboto" panose="02000000000000000000" pitchFamily="2" charset="0"/>
                </a:rPr>
                <a:t>Maunder</a:t>
              </a:r>
              <a:endParaRPr lang="en-CH" sz="900" dirty="0">
                <a:latin typeface="Roboto" panose="020000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13CC7F-0BD8-4353-440A-586409B4628A}"/>
                </a:ext>
              </a:extLst>
            </p:cNvPr>
            <p:cNvSpPr txBox="1"/>
            <p:nvPr/>
          </p:nvSpPr>
          <p:spPr>
            <a:xfrm rot="16200000">
              <a:off x="8779734" y="4685121"/>
              <a:ext cx="51969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Roboto" panose="02000000000000000000" pitchFamily="2" charset="0"/>
                </a:rPr>
                <a:t>Dalton</a:t>
              </a:r>
              <a:endParaRPr lang="en-CH" sz="900" dirty="0">
                <a:latin typeface="Roboto" panose="02000000000000000000" pitchFamily="2" charset="0"/>
              </a:endParaRPr>
            </a:p>
          </p:txBody>
        </p:sp>
      </p:grpSp>
      <p:pic>
        <p:nvPicPr>
          <p:cNvPr id="19" name="Picture 3">
            <a:extLst>
              <a:ext uri="{FF2B5EF4-FFF2-40B4-BE49-F238E27FC236}">
                <a16:creationId xmlns:a16="http://schemas.microsoft.com/office/drawing/2014/main" id="{562E5ECE-51F1-19E0-4E9E-4969CF0BA9B3}"/>
              </a:ext>
            </a:extLst>
          </p:cNvPr>
          <p:cNvPicPr/>
          <p:nvPr/>
        </p:nvPicPr>
        <p:blipFill>
          <a:blip r:embed="rId3"/>
          <a:srcRect l="3544" t="8311" r="2866"/>
          <a:stretch>
            <a:fillRect/>
          </a:stretch>
        </p:blipFill>
        <p:spPr>
          <a:xfrm>
            <a:off x="135727" y="3456627"/>
            <a:ext cx="7606957" cy="2720336"/>
          </a:xfrm>
          <a:prstGeom prst="rect">
            <a:avLst/>
          </a:prstGeom>
          <a:ln>
            <a:noFill/>
          </a:ln>
        </p:spPr>
      </p:pic>
      <p:pic>
        <p:nvPicPr>
          <p:cNvPr id="5" name="Google Shape;1112;p81">
            <a:extLst>
              <a:ext uri="{FF2B5EF4-FFF2-40B4-BE49-F238E27FC236}">
                <a16:creationId xmlns:a16="http://schemas.microsoft.com/office/drawing/2014/main" id="{483929E3-39AF-1593-0D61-4619C024CC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74;p24">
            <a:extLst>
              <a:ext uri="{FF2B5EF4-FFF2-40B4-BE49-F238E27FC236}">
                <a16:creationId xmlns:a16="http://schemas.microsoft.com/office/drawing/2014/main" id="{59A68B06-AD74-2369-7632-54E5827FCB7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0964" y="4306655"/>
            <a:ext cx="2538146" cy="19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75;p24">
            <a:extLst>
              <a:ext uri="{FF2B5EF4-FFF2-40B4-BE49-F238E27FC236}">
                <a16:creationId xmlns:a16="http://schemas.microsoft.com/office/drawing/2014/main" id="{C5094624-51BE-27FA-0CF6-B16CABC383B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7994" y="2130526"/>
            <a:ext cx="2630549" cy="2045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76;p24">
            <a:extLst>
              <a:ext uri="{FF2B5EF4-FFF2-40B4-BE49-F238E27FC236}">
                <a16:creationId xmlns:a16="http://schemas.microsoft.com/office/drawing/2014/main" id="{CBD1D7AC-E8F2-773D-EF5F-6412E0792700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9862" y="142949"/>
            <a:ext cx="2480350" cy="1925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20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44E44-9874-A907-387E-8BF6267F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94CA8-5ED9-FE06-91B3-86EF3A84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ETH source performance - temperature</a:t>
            </a:r>
            <a:endParaRPr lang="en-CH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24861A6-C456-4696-EEDE-00A2A27A65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9292799"/>
              </p:ext>
            </p:extLst>
          </p:nvPr>
        </p:nvGraphicFramePr>
        <p:xfrm>
          <a:off x="2662663" y="1690687"/>
          <a:ext cx="6738511" cy="469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79902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85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US" dirty="0"/>
              <a:t>Compact AMS - Cl charge states </a:t>
            </a:r>
            <a:endParaRPr dirty="0"/>
          </a:p>
        </p:txBody>
      </p:sp>
      <p:sp>
        <p:nvSpPr>
          <p:cNvPr id="1166" name="Google Shape;1166;p85"/>
          <p:cNvSpPr txBox="1">
            <a:spLocks noGrp="1"/>
          </p:cNvSpPr>
          <p:nvPr>
            <p:ph type="body" idx="1"/>
          </p:nvPr>
        </p:nvSpPr>
        <p:spPr>
          <a:xfrm>
            <a:off x="6057833" y="1998100"/>
            <a:ext cx="5606000" cy="413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Charge state yield for Cl</a:t>
            </a:r>
            <a:r>
              <a:rPr lang="en-US" baseline="30000">
                <a:latin typeface="Roboto"/>
                <a:ea typeface="Roboto"/>
                <a:cs typeface="Roboto"/>
                <a:sym typeface="Roboto"/>
              </a:rPr>
              <a:t>+</a:t>
            </a:r>
            <a:r>
              <a:rPr lang="en-US">
                <a:latin typeface="Roboto"/>
                <a:ea typeface="Roboto"/>
                <a:cs typeface="Roboto"/>
                <a:sym typeface="Roboto"/>
              </a:rPr>
              <a:t> around 50% for compact accelerator energies (150-200 keV), while high energy tandem energies (46 MeV) requires use of a higher charge state 7+, which gives a much lower yield, around 15%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67" name="Google Shape;1167;p85" title="Cl_chargestat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300" y="2047001"/>
            <a:ext cx="5399200" cy="394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85"/>
          <p:cNvPicPr preferRelativeResize="0"/>
          <p:nvPr/>
        </p:nvPicPr>
        <p:blipFill rotWithShape="1">
          <a:blip r:embed="rId4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p85"/>
          <p:cNvSpPr txBox="1"/>
          <p:nvPr/>
        </p:nvSpPr>
        <p:spPr>
          <a:xfrm>
            <a:off x="0" y="6406403"/>
            <a:ext cx="5644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23</a:t>
            </a:r>
            <a:endParaRPr sz="1333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0" name="Google Shape;1170;p85"/>
          <p:cNvSpPr txBox="1"/>
          <p:nvPr/>
        </p:nvSpPr>
        <p:spPr>
          <a:xfrm>
            <a:off x="749100" y="6083368"/>
            <a:ext cx="50076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-US" sz="1333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Measurements by L. Danini, semester project</a:t>
            </a:r>
            <a:endParaRPr sz="1333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A0B22-6A10-2150-0AB8-7C065228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0AF4EC1-657E-175F-5568-A3F159475063}"/>
              </a:ext>
            </a:extLst>
          </p:cNvPr>
          <p:cNvGrpSpPr/>
          <p:nvPr/>
        </p:nvGrpSpPr>
        <p:grpSpPr>
          <a:xfrm>
            <a:off x="6926667" y="1372055"/>
            <a:ext cx="4347882" cy="2776301"/>
            <a:chOff x="6926667" y="1372055"/>
            <a:chExt cx="4347882" cy="27763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B07B3CE-0E73-1B65-F256-B1C5D904E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6667" y="1372055"/>
              <a:ext cx="4347882" cy="272596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76935B9-CA7E-51DC-3FD1-61F479BE8CD9}"/>
                </a:ext>
              </a:extLst>
            </p:cNvPr>
            <p:cNvSpPr/>
            <p:nvPr/>
          </p:nvSpPr>
          <p:spPr>
            <a:xfrm>
              <a:off x="6971532" y="3858936"/>
              <a:ext cx="331085" cy="289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latin typeface="Roboto" panose="02000000000000000000" pitchFamily="2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8C664-A23C-B4E3-440B-EE1B24711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32500" lnSpcReduction="20000"/>
          </a:bodyPr>
          <a:lstStyle/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RFQ + LPD: </a:t>
            </a:r>
            <a:r>
              <a:rPr lang="en-GB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magnet limited for the higher masses (example for 36Cl, 41Ca), construction of RFQ, optimum ratio of accelerator to source potential (where we might want to operate - ~100kV accelerator)</a:t>
            </a:r>
          </a:p>
          <a:p>
            <a:pPr lvl="1"/>
            <a:r>
              <a:rPr lang="en-GB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200kV MICADAS (46%) (CSY – 50%)</a:t>
            </a:r>
          </a:p>
          <a:p>
            <a:pPr lvl="1"/>
            <a:r>
              <a:rPr lang="en-GB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50kV LEA (50%) (CSY – 60%)</a:t>
            </a:r>
          </a:p>
          <a:p>
            <a:pPr lvl="2"/>
            <a:r>
              <a:rPr lang="en-GB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Basically, better performance as you go down in energy (transmission wins in particular) but compromise on molecular destruction and angular spread/scatter</a:t>
            </a:r>
          </a:p>
          <a:p>
            <a:r>
              <a:rPr lang="en-GB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Big advantage to move to low energy for Cl </a:t>
            </a:r>
          </a:p>
          <a:p>
            <a:r>
              <a:rPr lang="en-GB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He advantage – anomaly in the 1+ CSY due to lack of ‘back reaction’/neutralisation reaction</a:t>
            </a:r>
          </a:p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Ultimate question: how low can we operate the source while retaining a useful, transportable beam?</a:t>
            </a:r>
          </a:p>
          <a:p>
            <a:pPr lvl="1"/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i.e. small/reasonable phase space, good transmission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B1D79E-8E22-D9BD-3BE8-FC242FD4BCDB}"/>
              </a:ext>
            </a:extLst>
          </p:cNvPr>
          <p:cNvSpPr txBox="1"/>
          <p:nvPr/>
        </p:nvSpPr>
        <p:spPr>
          <a:xfrm>
            <a:off x="6971532" y="4699635"/>
            <a:ext cx="40442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</a:rPr>
              <a:t>For a maximum field of 0.695 T at LE magnet</a:t>
            </a:r>
          </a:p>
          <a:p>
            <a:r>
              <a:rPr lang="en-US" dirty="0">
                <a:latin typeface="Roboto" panose="02000000000000000000" pitchFamily="2" charset="0"/>
              </a:rPr>
              <a:t>36Cl- = 40 keV</a:t>
            </a:r>
          </a:p>
          <a:p>
            <a:r>
              <a:rPr lang="en-US" dirty="0">
                <a:latin typeface="Roboto" panose="02000000000000000000" pitchFamily="2" charset="0"/>
              </a:rPr>
              <a:t>41CaH- = 32 keV</a:t>
            </a:r>
          </a:p>
          <a:p>
            <a:r>
              <a:rPr lang="en-US" dirty="0">
                <a:latin typeface="Roboto" panose="02000000000000000000" pitchFamily="2" charset="0"/>
              </a:rPr>
              <a:t>41CaF3- = 14 keV (!!!)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A03E34-3FD8-1B48-8F78-2A15A80DFC0A}"/>
              </a:ext>
            </a:extLst>
          </p:cNvPr>
          <p:cNvSpPr txBox="1"/>
          <p:nvPr/>
        </p:nvSpPr>
        <p:spPr>
          <a:xfrm>
            <a:off x="6971532" y="4001294"/>
            <a:ext cx="35541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latin typeface="Roboto" panose="02000000000000000000" pitchFamily="2" charset="0"/>
              </a:rPr>
              <a:t>M. </a:t>
            </a:r>
            <a:r>
              <a:rPr lang="en-CH" dirty="0" err="1">
                <a:latin typeface="Roboto" panose="02000000000000000000" pitchFamily="2" charset="0"/>
              </a:rPr>
              <a:t>Martischini</a:t>
            </a:r>
            <a:r>
              <a:rPr lang="en-CH" dirty="0">
                <a:latin typeface="Roboto" panose="02000000000000000000" pitchFamily="2" charset="0"/>
              </a:rPr>
              <a:t> et al, IJMS 415, 9-17 (2017)</a:t>
            </a:r>
          </a:p>
        </p:txBody>
      </p:sp>
      <p:pic>
        <p:nvPicPr>
          <p:cNvPr id="6" name="Google Shape;1112;p81">
            <a:extLst>
              <a:ext uri="{FF2B5EF4-FFF2-40B4-BE49-F238E27FC236}">
                <a16:creationId xmlns:a16="http://schemas.microsoft.com/office/drawing/2014/main" id="{9B483A50-87F0-683F-43C7-2F0A745B0F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794" t="21211" r="9730" b="22615"/>
          <a:stretch/>
        </p:blipFill>
        <p:spPr>
          <a:xfrm>
            <a:off x="10276167" y="6363234"/>
            <a:ext cx="1915835" cy="4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A8464EA-3580-972A-D029-3CDB6B1F16B3}"/>
              </a:ext>
            </a:extLst>
          </p:cNvPr>
          <p:cNvSpPr txBox="1">
            <a:spLocks/>
          </p:cNvSpPr>
          <p:nvPr/>
        </p:nvSpPr>
        <p:spPr>
          <a:xfrm>
            <a:off x="609600" y="213152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Oswald" pitchFamily="2" charset="0"/>
                <a:ea typeface="Oswald" pitchFamily="2" charset="0"/>
                <a:cs typeface="Arial"/>
                <a:sym typeface="Arial"/>
              </a:defRPr>
            </a:lvl1pPr>
            <a:lvl2pPr marL="0" marR="0" lvl="1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609585" marR="0" lvl="5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19170" marR="0" lvl="6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754" marR="0" lvl="7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438339" marR="0" lvl="8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4800" b="0" i="0" u="none" strike="noStrike" cap="none" spc="0">
                <a:solidFill>
                  <a:srgbClr val="5276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Why push to even lower energy?		</a:t>
            </a:r>
            <a:endParaRPr lang="en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71247"/>
      </p:ext>
    </p:extLst>
  </p:cSld>
  <p:clrMapOvr>
    <a:masterClrMapping/>
  </p:clrMapOvr>
</p:sld>
</file>

<file path=ppt/theme/theme1.xml><?xml version="1.0" encoding="utf-8"?>
<a:theme xmlns:a="http://schemas.openxmlformats.org/drawingml/2006/main" name="ltb_favourite_google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b_favourite_google" id="{9C1F902D-AC44-43B2-AC65-FCBD05143698}" vid="{E7A9DD46-E2D9-48F2-8FB6-8FADCE3417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ltb_favourite_google</Template>
  <TotalTime>17708</TotalTime>
  <Words>2358</Words>
  <Application>Microsoft Office PowerPoint</Application>
  <PresentationFormat>Widescreen</PresentationFormat>
  <Paragraphs>400</Paragraphs>
  <Slides>55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Cambria Math</vt:lpstr>
      <vt:lpstr>Courier New</vt:lpstr>
      <vt:lpstr>Oswald</vt:lpstr>
      <vt:lpstr>Oswald Light</vt:lpstr>
      <vt:lpstr>Roboto</vt:lpstr>
      <vt:lpstr>Source Code Pro</vt:lpstr>
      <vt:lpstr>ltb_favourite_google</vt:lpstr>
      <vt:lpstr>How Low Can We Go?  Routine Reliability and Low Energy Limits for AMS with a Cs Sputter Source</vt:lpstr>
      <vt:lpstr>PowerPoint Presentation</vt:lpstr>
      <vt:lpstr>PowerPoint Presentation</vt:lpstr>
      <vt:lpstr>PowerPoint Presentation</vt:lpstr>
      <vt:lpstr>PowerPoint Presentation</vt:lpstr>
      <vt:lpstr>The main challenge of (A)MS?  The isobar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were these measurements made?  </vt:lpstr>
      <vt:lpstr>How were these measurements made?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ETH Cs sputter source</vt:lpstr>
      <vt:lpstr>PowerPoint Presentation</vt:lpstr>
      <vt:lpstr>ETH source performance - temperature</vt:lpstr>
      <vt:lpstr>Compact AMS - Cl charge states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Bezzina  Lauren</dc:creator>
  <cp:lastModifiedBy>Bezzina  Lauren</cp:lastModifiedBy>
  <cp:revision>113</cp:revision>
  <dcterms:created xsi:type="dcterms:W3CDTF">2026-09-08T13:07:45Z</dcterms:created>
  <dcterms:modified xsi:type="dcterms:W3CDTF">2026-09-22T15:30:36Z</dcterms:modified>
</cp:coreProperties>
</file>