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84" r:id="rId2"/>
  </p:sldMasterIdLst>
  <p:notesMasterIdLst>
    <p:notesMasterId r:id="rId26"/>
  </p:notesMasterIdLst>
  <p:sldIdLst>
    <p:sldId id="571" r:id="rId3"/>
    <p:sldId id="594" r:id="rId4"/>
    <p:sldId id="573" r:id="rId5"/>
    <p:sldId id="592" r:id="rId6"/>
    <p:sldId id="575" r:id="rId7"/>
    <p:sldId id="576" r:id="rId8"/>
    <p:sldId id="577" r:id="rId9"/>
    <p:sldId id="578" r:id="rId10"/>
    <p:sldId id="601" r:id="rId11"/>
    <p:sldId id="602" r:id="rId12"/>
    <p:sldId id="581" r:id="rId13"/>
    <p:sldId id="599" r:id="rId14"/>
    <p:sldId id="583" r:id="rId15"/>
    <p:sldId id="598" r:id="rId16"/>
    <p:sldId id="585" r:id="rId17"/>
    <p:sldId id="586" r:id="rId18"/>
    <p:sldId id="587" r:id="rId19"/>
    <p:sldId id="603" r:id="rId20"/>
    <p:sldId id="590" r:id="rId21"/>
    <p:sldId id="588" r:id="rId22"/>
    <p:sldId id="554" r:id="rId23"/>
    <p:sldId id="605" r:id="rId24"/>
    <p:sldId id="606" r:id="rId2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8738D3-E0A8-A81B-B63D-CF2ACC282ABB}" name="YASUI Tsuyoshi" initials="YT" userId="S::pk.69v.8265@s.thers.ac.jp::4e014927-35ee-4f58-a3ff-499df69a942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E5E5"/>
    <a:srgbClr val="006E4F"/>
    <a:srgbClr val="FBC0D6"/>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65"/>
    <p:restoredTop sz="74029"/>
  </p:normalViewPr>
  <p:slideViewPr>
    <p:cSldViewPr snapToGrid="0">
      <p:cViewPr varScale="1">
        <p:scale>
          <a:sx n="77" d="100"/>
          <a:sy n="77" d="100"/>
        </p:scale>
        <p:origin x="1232" y="176"/>
      </p:cViewPr>
      <p:guideLst/>
    </p:cSldViewPr>
  </p:slideViewPr>
  <p:notesTextViewPr>
    <p:cViewPr>
      <p:scale>
        <a:sx n="114" d="100"/>
        <a:sy n="114"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9T08:50:14.728"/>
    </inkml:context>
    <inkml:brush xml:id="br0">
      <inkml:brushProperty name="width" value="0.025" units="cm"/>
      <inkml:brushProperty name="height" value="0.025" units="cm"/>
      <inkml:brushProperty name="color" value="#33CCFF"/>
    </inkml:brush>
  </inkml:definitions>
  <inkml:trace contextRef="#ctx0" brushRef="#br0">213 189 24575,'-7'0'0,"-3"0"0,-2 0 0,-1 0 0,0 0 0,0 1 0,4 0 0,3-2 0,4-1 0,5-2 0,2-1 0,2-2 0,2 0 0,4-3 0,3-1 0,3 0 0,-1 0 0,-1 2 0,-1 1 0,-3 2 0,-2 1 0,-1 2 0,-3 0 0,-2 1 0,-4 2 0,-4 0 0,-5 2 0,-2 1 0,-1 1 0,1-1 0,-2 1 0,0 0 0,-4 3 0,3-1 0,0 1 0,3-2 0,1 1 0,0-1 0,1 0 0,2-2 0,2-1 0,-1 1 0,1-1 0,-2 2 0,0-2 0,0 1 0,1-1 0,2-1 0,3-3 0,6-2 0,9-5 0,10-4 0,9-6 0,6-4 0,-2 1 0,-5 3 0,-10 7 0,-10 5 0,-7 4 0,-5 2 0,-3 1 0,-4 0 0,-4 1 0,-3 2 0,-4 1 0,-3 3 0,-3 0 0,-2 2 0,-1 1 0,0 0 0,0 1 0,3-1 0,1-1 0,3 0 0,3-1 0,3-2 0,4-2 0,3-1 0,6-3 0,5-3 0,1 0 0,5-4 0,1 2 0,4-1 0,4-2 0,3 0 0,1 0 0,-2 1 0,-6 2 0,-5 1 0,-4 3 0,-5 1 0,-4 3 0,-4 3 0,-5 1 0,-2 1 0,-3 1 0,-3 1 0,-3 2 0,1 0 0,1-1 0,6-1 0,6-3 0,4-2 0,3-3 0,4-1 0,3-1 0,5-2 0,5-4 0,3-3 0,2-2 0,-3 0 0,-2 1 0,-3 1 0,-4 1 0,-1 1 0,-3 1 0,-1 2 0,-2 1 0,-2 0 0,0 0 0,-1 1 0,0 0 0,-2 2 0,-1 0 0,0 0 0,-1 0 0,1 0 0,1 0 0,-1 0 0,1 0 0,0 0 0,1 0 0,6 0 0,14 0 0,18-6 0,23-6 0,14-6 0,-1-4 0,-12 6 0,-22 6 0,-19 6 0,-16 5 0,-12 5 0,-11 10 0,-13 10 0,-8 9 0,-7 4 0,1-2 0,6-6 0,9-9 0,12-9 0,11-6 0,7-3 0,8-3 0,6-2 0,8-2 0,1-3 0,-1-1 0,-4 0 0,-8 2 0,-9 3 0,-13 4 0,-15 8 0,-14 5 0,-11 6 0,-7 0 0,4-3 0,9-4 0,17-5 0,15-5 0,15-6 0,18-11 0,14-6 0,15-9 0,4-3 0,-5 3 0,-9 4 0,-11 8 0,-11 7 0,-8 4 0,-7 3 0,-11 2 0,-13 7 0,-11 6 0,-4 4 0,4 1 0,11-5 0,12-5 0,15-4 0,19-8 0,15-6 0,15-8 0,11-5 0,-1-1 0,-7 4 0,-17 5 0,-18 7 0,-19 5 0,-20 12 0,-16 10 0,-14 9 0,-3 3 0,8-5 0,12-7 0,15-8 0,13-6 0,11-6 0,11-5 0,12-5 0,8-5 0,0 1 0,-7 3 0,-11 6 0,-12 3 0,-12 3 0,-14 5 0,-13 6 0,-11 8 0,-1 5 0,6-3 0,10-5 0,16-9 0,14-11 0,20-13 0,13-11 0,10-7 0,-1 2 0,-11 7 0,-9 8 0,-13 9 0,-9 5 0,-8 3 0,-10 0 0,-5 3 0,-4 4 0,-1 3 0,4 3 0,5-2 0,8-5 0,7-4 0,8-5 0,13-7 0,10-5 0,10-3 0,1 1 0,-10 5 0,-9 4 0,-13 5 0,-9 4 0,-12 4 0,-12 7 0,-9 7 0,-2 2 0,9-3 0,9-4 0,11-6 0,12-6 0,11-6 0,13-8 0,12-7 0,1-2 0,-5 3 0,-13 6 0,-11 6 0,-11 5 0,-6 3 0,-6 5 0,-8 7 0,-7 12 0,-5 6 0,0 1 0,6-5 0,13-11 0,14-11 0,13-13 0,12-10 0,8-6 0,0 1 0,-8 5 0,-9 8 0,-9 5 0,-10 10 0,-7 7 0,-7 6 0,-1 4 0,0-3 0,2-2 0,3-4 0,3-4 0,3-3 0,4-5 0,5-4 0,4-5 0,3 0 0,0 0 0,-5 3 0,-14 4 0,-19 10 0,-25 12 0,-17 12 0,-8 6 0,6-2 0,16-10 0,17-8 0,19-9 0,17-9 0,18-7 0,21-9 0,22-8 0,20-11 0,6-5 0,-3-3 0,-11 4 0,-19 10 0,-16 8 0,-16 9 0,-12 6 0,-9 3 0,-8 2 0,-6 0 0,-11 5 0,-9 4 0,-6 3 0,-1 2 0,7-5 0,11-3 0,11-6 0,7-11 0,4-11 0,1-10 0,4-1 0,2 10 0,-1 11 0,-2 11 0,-2 8 0,-1 9 0,0 7 0,-2 7 0,-1 4 0,-3 1 0,-2-1 0,0-4 0,0-6 0,0-5 0,1-4 0,0-3 0,0-3 0,2-2 0,0-3 0,1-2 0,1-1 0,0-1 0,-1 1 0,1 1 0,0 0 0,1 0 0,3 0 0,2-3 0,7-3 0,4-2 0,6-3 0,3-3 0,0-2 0,1-4 0,0-3 0,-2-2 0,-5 3 0,-5 3 0,-6 6 0,-3 4 0,-2 2 0,-2 3 0,-1 0 0,-2 1 0,-1 1 0,0 0 0,1 0 0,0 2 0,2 3 0,0 0 0,2 3 0,0 3 0,0 2 0,0 3 0,0 1 0,0-3 0,0-3 0,0-2 0,0-2 0,0 0 0,1 0 0,0 0 0,0 0 0,3-2 0,-1-1 0,1-1 0,1 0 0,1 1 0,1 1 0,0-1 0,0 0 0,0-2 0,0-1 0,0-1 0,0-2 0,0-3 0,2-4 0,1-3 0,0-1 0,-1 1 0,-2 1 0,-3 2 0,-1 2 0,-3 1 0,0 0 0,0-2 0,0-1 0,-1-1 0,-1 1 0,-2 1 0,-2 2 0,1 2 0,-1 2 0,0 2 0,0 0 0,0 0 0,0 0 0,2 0 0,0 2 0,0 2 0,1 3 0,-1 2 0,0 4 0,0 2 0,-1 3 0,2 3 0,1 3 0,0 3 0,2-3 0,0-4 0,0-6 0,1-6 0,1-4 0,1-2 0,2-2 0,1-3 0,1-3 0,3-6 0,2-4 0,0-1 0,-3-2 0,-3 1 0,-4-1 0,-1-2 0,-2 0 0,-1 2 0,-3 3 0,-2 6 0,0 5 0,0 4 0,0 1 0,1 0 0,1 0 0,0 2 0,0 3 0,1 4 0,-2 6 0,1 3 0,2 0 0,0 0 0,2-2 0,1-3 0,1-3 0,2-4 0,4-2 0,4-3 0,1-2 0,-3-3 0,-3-6 0,-3-7 0,-9-3 0,-13-1 0,-14 4 0,-10 6 0,1 5 0,8 4 0,12 2 0,11 0 0,7 2 0,3 2 0,1 0 0,1 3 0,5-1 0,6 1 0,10-2 0,6-2 0,2-3 0,-6-3 0,-8-7 0,-8-9 0,-6-9 0,-9-2 0,-9 6 0,-4 9 0,-1 8 0,6 5 0,4 5 0,5 6 0,4 6 0,1 5 0,1 0 0,1-6 0,6-6 0,6-4 0,10-4 0,5-5 0,-2-3 0,-4-2 0,-10 2 0,-7 3 0,-6 3 0,-4 1 0,-2 2 0,0 4 0,2 3 0,2 3 0,2 3 0,1 3 0,2 3 0,4 1 0,3-3 0,3-5 0,1-5 0,-2-4 0,2-2 0,1-4 0,-1-3 0,2-6 0,0-7 0,2-4 0,-1 0 0,-2 2 0,-5 6 0,-4 6 0,-3 3 0,-2 2 0,-2 1 0,0-1 0,-1 1 0,0-1 0,-2 0 0,-3-1 0,1 2 0,-2 0 0,2 2 0,0 0 0,2 0 0,-1 0 0,0 1 0,0 2 0,-1 1 0,1 1 0,0 1 0,1-1 0,2 1 0,1 0 0,0 5 0,0 5 0,1 8 0,1 5 0,0 1 0,0-3 0,0-5 0,0-5 0,0-4 0,0-3 0,0-3 0,1-3 0,2-2 0,0-1 0,0-3 0,2-2 0,1-8 0,1-7 0,1-7 0,-2-3 0,-3 0 0,-2 3 0,-1 5 0,0 3 0,0 2 0,0 2 0,0-1 0,0 2 0,0 4 0,0 2 0,0 4 0,0 5 0,-1 3 0,0 5 0,0 6 0,1 5 0,0 3 0,0 1 0,0-3 0,0-4 0,0-5 0,-1-5 0,-1-3 0,-2-2 0,-3-2 0,-2-1 0,-1 0 0,-3 0 0,-4 1 0,-6 0 0,-4 0 0,0 0 0,1 0 0,5-1 0,5 0 0,5-1 0,3 0 0,3-3 0,3-1 0,3-1 0,4-1 0,7-3 0,7-3 0,6-5 0,1-2 0,-3 3 0,-7 5 0,-8 6 0,-4 2 0,-3 1 0,-1 0 0,1 2 0,0 2 0,-1 2 0,0 5 0,0 4 0,0 4 0,0 2 0,-1-5 0,0-4 0,2-4 0,2-4 0,2-1 0,3 0 0,0 0 0,0 0 0,-1 0 0,0-1 0,-1-1 0,-2-1 0,-2-2 0,-1 0 0,-1-1 0,0 0 0,0 0 0,0-1 0,0 0 0,0-2 0,0 2 0,0 1 0,0 2 0,-2 2 0,0 2 0,0-2 0,-1-1 0,-1-2 0,-2-2 0,-2-2 0,-3-2 0,-1 0 0,-1-1 0,-3 2 0,0 1 0,-1 0 0,1 2 0,2 1 0,-1 1 0,1 2 0,-1-1 0,0 1 0,0 1 0,3 0 0,0 0 0,1 2 0,1-1 0,-1 1 0,1 0 0,-1 0 0,-2 0 0,0 1 0,0 1 0,2 1 0,1 1 0,2-1 0,2-2 0,1 0 0,1-1 0,2 0 0,0-1 0,2-2 0,0-1 0,0 0 0,0-1 0,0 0 0,1 1 0,1 1 0,4-1 0,5 0 0,5-1 0,4 0 0,3 1 0,2 1 0,2 1 0,1-1 0,-3 2 0,-3 0 0,-5 1 0,-6 0 0,-3 2 0,-3 3 0,0 2 0,-1 2 0,0 2 0,0 2 0,0 4 0,0 2 0,-1 3 0,0 1 0,-1-2 0,0-2 0,-1-1 0,-1-1 0,0 0 0,0 0 0,0-4 0,0-1 0,0-3 0,0-1 0,0 0 0,0 1 0,0-1 0,0 0 0,0-3 0,2-2 0,0-2 0,1-1 0,0 0 0,0 0 0,2 0 0,1-2 0,0-2 0,3-4 0,0-4 0,3-3 0,0-1 0,0 1 0,-3 4 0,-4 2 0,-2 3 0,-3 2 0,0 0 0,0 0 0,0-1 0,0-2 0,0-1 0,0 0 0,0 1 0,-1 4 0,-1 1 0,-2 2 0,0 0 0,-1 0 0,0 0 0,-1 2 0,1 0 0,-1 2 0,1 1 0,-1 1 0,0 0 0,-1 2 0,-1 0 0,0 0 0,-1 1 0,1 1 0,2-2 0,0-2 0,2-2 0,2-1 0,-1-1 0,1 0 0,0 0 0,-1 1 0,-1 1 0,0 0 0,-1 1 0,-2 0 0,0 0 0,2-2 0,1-2 0,2 0 0,4-1 0,3 0 0,1-1 0,2 0 0,0-1 0,3 1 0,-1-3 0,2 0 0,-3 0 0,0 0 0,-1 0 0,-2 1 0,-2-2 0,1 0 0,-2 0 0,0-1 0,1 0 0,-1-1 0,1-4 0,2-3 0,0-3 0,1-1 0,-3 2 0,-2 5 0,-2 4 0,-1 4 0,-1 4 0,0 3 0,-1 3 0,-2 4 0,-1 3 0,-2 3 0,-2 3 0,-2 1 0,0 1 0,0-3 0,1-3 0,3-4 0,1-4 0,3-3 0,0-1 0,0-3 0,1 0 0,2-2 0,4-2 0,5-4 0,6-2 0,2-2 0,-1 0 0,-3 3 0,-5 2 0,-3 0 0,-2 0 0,-1-4 0,0-8 0,-5-12 0,-5-10 0,-4-1 0,-3 4 0,1 13 0,3 10 0,4 9 0,1 3 0,1 2 0,1 0 0,-1 0 0,0 1 0,-1 2 0,-1 2 0,0 0 0,-1 0 0,0 0 0,-1 0 0,-1 0 0,-1-1 0,0 0 0,0 0 0,-2 0 0,0-1 0,-2-2 0,-1 0 0,0-1 0,0 0 0,0 0 0,1 0 0,2 0 0,1-1 0,3-3 0,2-3 0,2-3 0,1-1 0,3 2 0,0 3 0,1 1 0,1 1 0,0 1 0,0 0 0,1 2 0,1-1 0,2 0 0,0 1 0,0-1 0,0 1 0,-1-1 0,-1 2 0,1-1 0,0 1 0,0 0 0,1 0 0,-1 0 0,0 0 0,0 0 0,0 0 0,0 0 0,0 0 0,0 0 0,1-2 0,1 0 0,2-3 0,0-1 0,0 1 0,-1 0 0,-3 3 0,-1 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91ABC1-581B-FF4C-8474-E6FF37926516}" type="datetimeFigureOut">
              <a:rPr kumimoji="1" lang="ja-JP" altLang="en-US" smtClean="0"/>
              <a:t>2026/9/24</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F16639-9F64-2445-ADAE-78BAC3AA1BAE}" type="slidenum">
              <a:rPr kumimoji="1" lang="ja-JP" altLang="en-US" smtClean="0"/>
              <a:t>‹#›</a:t>
            </a:fld>
            <a:endParaRPr kumimoji="1" lang="ja-JP" altLang="en-US"/>
          </a:p>
        </p:txBody>
      </p:sp>
    </p:spTree>
    <p:extLst>
      <p:ext uri="{BB962C8B-B14F-4D97-AF65-F5344CB8AC3E}">
        <p14:creationId xmlns:p14="http://schemas.microsoft.com/office/powerpoint/2010/main" val="18849391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r>
              <a:rPr lang="en-US" dirty="0"/>
              <a:t>My name is Tsuyoshi Yasui from Nagoya University. The title of my talk is "Modeling of Beam Focusing with Radio Frequency Electric Field Perturbations." 　[15s]</a:t>
            </a:r>
            <a:endParaRPr kumimoji="1" lang="ja-JP" altLang="en-US"/>
          </a:p>
        </p:txBody>
      </p:sp>
      <p:sp>
        <p:nvSpPr>
          <p:cNvPr id="4" name="スライド番号プレースホルダー 3"/>
          <p:cNvSpPr>
            <a:spLocks noGrp="1"/>
          </p:cNvSpPr>
          <p:nvPr>
            <p:ph type="sldNum" sz="quarter" idx="5"/>
          </p:nvPr>
        </p:nvSpPr>
        <p:spPr/>
        <p:txBody>
          <a:bodyPr/>
          <a:lstStyle/>
          <a:p>
            <a:fld id="{B6F16639-9F64-2445-ADAE-78BAC3AA1BAE}" type="slidenum">
              <a:rPr kumimoji="1" lang="ja-JP" altLang="en-US" smtClean="0"/>
              <a:t>1</a:t>
            </a:fld>
            <a:endParaRPr kumimoji="1" lang="ja-JP" altLang="en-US"/>
          </a:p>
        </p:txBody>
      </p:sp>
    </p:spTree>
    <p:extLst>
      <p:ext uri="{BB962C8B-B14F-4D97-AF65-F5344CB8AC3E}">
        <p14:creationId xmlns:p14="http://schemas.microsoft.com/office/powerpoint/2010/main" val="1234987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r>
              <a:rPr lang="en-US" dirty="0"/>
              <a:t>Let me start with the background.</a:t>
            </a:r>
            <a:endParaRPr kumimoji="1" lang="en-US" altLang="ja-JP" dirty="0"/>
          </a:p>
          <a:p>
            <a:r>
              <a:rPr lang="en-US" dirty="0"/>
              <a:t>RF negative ion sources for the ITER NBI are currently under development.</a:t>
            </a:r>
            <a:endParaRPr kumimoji="1" lang="en-US" altLang="ja-JP" dirty="0"/>
          </a:p>
          <a:p>
            <a:r>
              <a:rPr lang="en-US" dirty="0"/>
              <a:t>The figure on the right shows the beam divergence angle, the spread angle of the extracted beam, for the major negative ion sources.</a:t>
            </a:r>
            <a:endParaRPr kumimoji="1" lang="en-US" altLang="ja-JP" dirty="0"/>
          </a:p>
          <a:p>
            <a:r>
              <a:rPr lang="en-US" dirty="0"/>
              <a:t>The RF sources in red have a larger divergence angle than the filament-arc sources in blue, and do not meet the ITER requirement of 7 milliradians shown by the shaded band.</a:t>
            </a:r>
            <a:endParaRPr kumimoji="1" lang="en-US" altLang="ja-JP" dirty="0"/>
          </a:p>
          <a:p>
            <a:r>
              <a:rPr lang="en-US" dirty="0"/>
              <a:t>Suppressing the divergence angle, that is, improving beam focusing, is an urgent issue for ITER, and it requires understanding the mechanism of focusing degrades.</a:t>
            </a:r>
          </a:p>
          <a:p>
            <a:endParaRPr kumimoji="1" lang="en-US" altLang="ja-JP" dirty="0"/>
          </a:p>
        </p:txBody>
      </p:sp>
      <p:sp>
        <p:nvSpPr>
          <p:cNvPr id="4" name="スライド番号プレースホルダー 3"/>
          <p:cNvSpPr>
            <a:spLocks noGrp="1"/>
          </p:cNvSpPr>
          <p:nvPr>
            <p:ph type="sldNum" sz="quarter" idx="5"/>
          </p:nvPr>
        </p:nvSpPr>
        <p:spPr/>
        <p:txBody>
          <a:bodyPr/>
          <a:lstStyle/>
          <a:p>
            <a:fld id="{B6F16639-9F64-2445-ADAE-78BAC3AA1BAE}" type="slidenum">
              <a:rPr kumimoji="1" lang="ja-JP" altLang="en-US" smtClean="0"/>
              <a:t>2</a:t>
            </a:fld>
            <a:endParaRPr kumimoji="1" lang="ja-JP" altLang="en-US"/>
          </a:p>
        </p:txBody>
      </p:sp>
    </p:spTree>
    <p:extLst>
      <p:ext uri="{BB962C8B-B14F-4D97-AF65-F5344CB8AC3E}">
        <p14:creationId xmlns:p14="http://schemas.microsoft.com/office/powerpoint/2010/main" val="1297751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0331E-82EB-FD81-E3DC-B5A5E56697A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882A4EC-509C-0AED-4C4A-E168D43DEFAC}"/>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AA5D6D4B-BF97-EF4C-64CD-8D8A900D866D}"/>
              </a:ext>
            </a:extLst>
          </p:cNvPr>
          <p:cNvSpPr>
            <a:spLocks noGrp="1"/>
          </p:cNvSpPr>
          <p:nvPr>
            <p:ph type="body" idx="1"/>
          </p:nvPr>
        </p:nvSpPr>
        <p:spPr/>
        <p:txBody>
          <a:bodyPr/>
          <a:lstStyle/>
          <a:p>
            <a:r>
              <a:rPr lang="en-US" dirty="0"/>
              <a:t>To identify this mechanism, an experiment was carried out.</a:t>
            </a:r>
          </a:p>
          <a:p>
            <a:r>
              <a:rPr lang="en-US" dirty="0"/>
              <a:t>An electric field </a:t>
            </a:r>
            <a:r>
              <a:rPr lang="en-US" dirty="0">
                <a:solidFill>
                  <a:srgbClr val="FF0000"/>
                </a:solidFill>
              </a:rPr>
              <a:t>mimicking</a:t>
            </a:r>
            <a:r>
              <a:rPr lang="en-US" dirty="0"/>
              <a:t> the RF field was driven from an antenna which is installed inside a filament-arc negative ion source, and the response of the beam width was observed.</a:t>
            </a:r>
            <a:endParaRPr kumimoji="1" lang="en-US" altLang="ja-JP" dirty="0"/>
          </a:p>
          <a:p>
            <a:r>
              <a:rPr lang="en-US" dirty="0"/>
              <a:t>The two figures on the right show that response. In both, the upper graph shows the time evolution of current in the RF antenna which is proportional to RF electric field. and the lower graph shows the time evolution of the normalized beam width.</a:t>
            </a:r>
          </a:p>
          <a:p>
            <a:r>
              <a:rPr lang="en-US" dirty="0"/>
              <a:t>The upper figure shows the response on a time scale comparable to the RF period.</a:t>
            </a:r>
            <a:endParaRPr kumimoji="1" lang="en-US" altLang="ja-JP" dirty="0"/>
          </a:p>
          <a:p>
            <a:r>
              <a:rPr lang="en-US" dirty="0"/>
              <a:t>The beam width oscillates at the same frequency as the RF.</a:t>
            </a:r>
            <a:endParaRPr kumimoji="1" lang="en-US" altLang="ja-JP" dirty="0"/>
          </a:p>
          <a:p>
            <a:r>
              <a:rPr lang="en-US" dirty="0"/>
              <a:t>The lower figure captures the time evolution of the mean beam width.</a:t>
            </a:r>
            <a:endParaRPr kumimoji="1" lang="en-US" altLang="ja-JP" dirty="0"/>
          </a:p>
          <a:p>
            <a:r>
              <a:rPr lang="en-US" dirty="0"/>
              <a:t>When the RF is applied, the mean beam width increases.</a:t>
            </a:r>
            <a:endParaRPr kumimoji="1" lang="en-US" altLang="ja-JP" dirty="0"/>
          </a:p>
          <a:p>
            <a:r>
              <a:rPr lang="en-US" dirty="0"/>
              <a:t>This response is thought to come from the response to the RF of the electrostatic lens structure inside the source, called the meniscus, which determines the beam focusing.</a:t>
            </a:r>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A8B667CD-C585-9D00-3981-7E47D52CA317}"/>
              </a:ext>
            </a:extLst>
          </p:cNvPr>
          <p:cNvSpPr>
            <a:spLocks noGrp="1"/>
          </p:cNvSpPr>
          <p:nvPr>
            <p:ph type="sldNum" sz="quarter" idx="5"/>
          </p:nvPr>
        </p:nvSpPr>
        <p:spPr/>
        <p:txBody>
          <a:bodyPr/>
          <a:lstStyle/>
          <a:p>
            <a:fld id="{B6F16639-9F64-2445-ADAE-78BAC3AA1BAE}" type="slidenum">
              <a:rPr kumimoji="1" lang="ja-JP" altLang="en-US" smtClean="0"/>
              <a:t>3</a:t>
            </a:fld>
            <a:endParaRPr kumimoji="1" lang="ja-JP" altLang="en-US"/>
          </a:p>
        </p:txBody>
      </p:sp>
    </p:spTree>
    <p:extLst>
      <p:ext uri="{BB962C8B-B14F-4D97-AF65-F5344CB8AC3E}">
        <p14:creationId xmlns:p14="http://schemas.microsoft.com/office/powerpoint/2010/main" val="3659218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r>
              <a:rPr lang="en-US" dirty="0"/>
              <a:t>The purpose of the study is developing a model of the negative ion beam divergence response to the RF electric field.</a:t>
            </a:r>
            <a:endParaRPr kumimoji="1" lang="en-US" altLang="ja-JP" dirty="0"/>
          </a:p>
          <a:p>
            <a:r>
              <a:rPr lang="en-US" dirty="0"/>
              <a:t>The model will give a way to evaluate the degradation mechanism of RF negative ion sources.</a:t>
            </a:r>
            <a:endParaRPr kumimoji="1" lang="en-US" altLang="ja-JP" dirty="0"/>
          </a:p>
          <a:p>
            <a:r>
              <a:rPr lang="en-US" dirty="0"/>
              <a:t>We build it by adding an RF field perturbation to the model of the static state, which means the model without RF.</a:t>
            </a:r>
          </a:p>
          <a:p>
            <a:r>
              <a:rPr lang="en-US" dirty="0"/>
              <a:t>However, there is no established static beam model for negative ion beams due to the complexity of co-extracted electrons and the sheath structure which is made by </a:t>
            </a:r>
            <a:r>
              <a:rPr lang="en-US" dirty="0" err="1"/>
              <a:t>H+,electron</a:t>
            </a:r>
            <a:r>
              <a:rPr lang="en-US" dirty="0"/>
              <a:t> and H-.</a:t>
            </a:r>
            <a:endParaRPr kumimoji="1" lang="en-US" altLang="ja-JP" dirty="0"/>
          </a:p>
          <a:p>
            <a:r>
              <a:rPr lang="en-US" dirty="0"/>
              <a:t>We therefore start from the established beam model for positive ions.</a:t>
            </a:r>
          </a:p>
          <a:p>
            <a:endParaRPr kumimoji="1" lang="en-US" altLang="ja-JP" dirty="0"/>
          </a:p>
          <a:p>
            <a:r>
              <a:rPr kumimoji="1" lang="en-US" altLang="ja-JP" dirty="0"/>
              <a:t>comparison to experimental result</a:t>
            </a:r>
          </a:p>
        </p:txBody>
      </p:sp>
      <p:sp>
        <p:nvSpPr>
          <p:cNvPr id="4" name="スライド番号プレースホルダー 3"/>
          <p:cNvSpPr>
            <a:spLocks noGrp="1"/>
          </p:cNvSpPr>
          <p:nvPr>
            <p:ph type="sldNum" sz="quarter" idx="5"/>
          </p:nvPr>
        </p:nvSpPr>
        <p:spPr/>
        <p:txBody>
          <a:bodyPr/>
          <a:lstStyle/>
          <a:p>
            <a:fld id="{B6F16639-9F64-2445-ADAE-78BAC3AA1BAE}" type="slidenum">
              <a:rPr kumimoji="1" lang="ja-JP" altLang="en-US" smtClean="0"/>
              <a:t>4</a:t>
            </a:fld>
            <a:endParaRPr kumimoji="1" lang="ja-JP" altLang="en-US"/>
          </a:p>
        </p:txBody>
      </p:sp>
    </p:spTree>
    <p:extLst>
      <p:ext uri="{BB962C8B-B14F-4D97-AF65-F5344CB8AC3E}">
        <p14:creationId xmlns:p14="http://schemas.microsoft.com/office/powerpoint/2010/main" val="729848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D14CB-C5FA-D909-4C75-3A0AF02C1D7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429E250-3BB4-935D-D221-CE328326FBA6}"/>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DA0404DE-FF51-AD1A-A31C-D5E79C53AA87}"/>
              </a:ext>
            </a:extLst>
          </p:cNvPr>
          <p:cNvSpPr>
            <a:spLocks noGrp="1"/>
          </p:cNvSpPr>
          <p:nvPr>
            <p:ph type="body" idx="1"/>
          </p:nvPr>
        </p:nvSpPr>
        <p:spPr/>
        <p:txBody>
          <a:bodyPr/>
          <a:lstStyle/>
          <a:p>
            <a:r>
              <a:rPr lang="en-US" dirty="0"/>
              <a:t>First, let’s look the one-dimensional static extraction model for positive ions.</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a:t>The plasma is located on the left side of the pair of electrodes.</a:t>
            </a:r>
          </a:p>
          <a:p>
            <a:r>
              <a:rPr lang="en-US" dirty="0"/>
              <a:t>When a potential difference </a:t>
            </a:r>
            <a:r>
              <a:rPr lang="en-US" dirty="0" err="1"/>
              <a:t>V_extract</a:t>
            </a:r>
            <a:r>
              <a:rPr lang="en-US" dirty="0"/>
              <a:t> is applied between the two electrodes,  ions at rest near the left electrode are accelerated and  ion beam of current density J is produced.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a:t>The z axis is taken along the beam propagation direction.</a:t>
            </a:r>
            <a:endParaRPr kumimoji="1" lang="en-US" altLang="ja-JP" dirty="0"/>
          </a:p>
          <a:p>
            <a:r>
              <a:rPr lang="en-US" dirty="0"/>
              <a:t>As you know, this current density follows the Child-Langmuir law, obtained from Poisson's equation, energy conservation and the definition of current density.</a:t>
            </a:r>
          </a:p>
          <a:p>
            <a:r>
              <a:rPr lang="en-US" dirty="0"/>
              <a:t>It is known that this model is conventionally used for negative ion beams.</a:t>
            </a:r>
          </a:p>
        </p:txBody>
      </p:sp>
      <p:sp>
        <p:nvSpPr>
          <p:cNvPr id="4" name="スライド番号プレースホルダー 3">
            <a:extLst>
              <a:ext uri="{FF2B5EF4-FFF2-40B4-BE49-F238E27FC236}">
                <a16:creationId xmlns:a16="http://schemas.microsoft.com/office/drawing/2014/main" id="{D5A8CE6F-4051-396C-BE98-18D4BF2C10EF}"/>
              </a:ext>
            </a:extLst>
          </p:cNvPr>
          <p:cNvSpPr>
            <a:spLocks noGrp="1"/>
          </p:cNvSpPr>
          <p:nvPr>
            <p:ph type="sldNum" sz="quarter" idx="5"/>
          </p:nvPr>
        </p:nvSpPr>
        <p:spPr/>
        <p:txBody>
          <a:bodyPr/>
          <a:lstStyle/>
          <a:p>
            <a:fld id="{B6F16639-9F64-2445-ADAE-78BAC3AA1BAE}" type="slidenum">
              <a:rPr kumimoji="1" lang="ja-JP" altLang="en-US" smtClean="0"/>
              <a:t>5</a:t>
            </a:fld>
            <a:endParaRPr kumimoji="1" lang="ja-JP" altLang="en-US"/>
          </a:p>
        </p:txBody>
      </p:sp>
    </p:spTree>
    <p:extLst>
      <p:ext uri="{BB962C8B-B14F-4D97-AF65-F5344CB8AC3E}">
        <p14:creationId xmlns:p14="http://schemas.microsoft.com/office/powerpoint/2010/main" val="2353438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88F87-A467-DDF1-586B-7DFC00F417F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F296772-BF09-9D94-D229-FBDAD3FCDAC3}"/>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D175ED1E-4775-E06C-3D33-B09D8FE04160}"/>
              </a:ext>
            </a:extLst>
          </p:cNvPr>
          <p:cNvSpPr>
            <a:spLocks noGrp="1"/>
          </p:cNvSpPr>
          <p:nvPr>
            <p:ph type="body" idx="1"/>
          </p:nvPr>
        </p:nvSpPr>
        <p:spPr/>
        <p:txBody>
          <a:bodyPr/>
          <a:lstStyle/>
          <a:p>
            <a:r>
              <a:rPr lang="en-US" dirty="0"/>
              <a:t>Next, we extend the one-dimensional model to an axisymmetric two-dimensional system.</a:t>
            </a:r>
          </a:p>
          <a:p>
            <a:r>
              <a:rPr lang="en-US" dirty="0"/>
              <a:t>In this system, the electrostatic field between the electrodes penetrate into the plasma, and the plasma-beam boundary, which is called that meniscus, forms an arched shape.</a:t>
            </a:r>
            <a:endParaRPr kumimoji="1" lang="en-US" altLang="ja-JP" dirty="0"/>
          </a:p>
          <a:p>
            <a:r>
              <a:rPr lang="en-US" dirty="0"/>
              <a:t>The meniscus acts as a lens focusing the beam to a single point at an angle theta, and the beam divergence angle omega can be derived from that theta.</a:t>
            </a:r>
          </a:p>
          <a:p>
            <a:endParaRPr kumimoji="1" lang="en-US" altLang="ja-JP" dirty="0"/>
          </a:p>
          <a:p>
            <a:r>
              <a:rPr lang="en-US" dirty="0"/>
              <a:t>Now, let’s derive omega.</a:t>
            </a:r>
            <a:r>
              <a:rPr kumimoji="1" lang="ja-JP" altLang="ja-JP" sz="1200" b="0" i="0" u="none" strike="noStrike" kern="1200">
                <a:solidFill>
                  <a:schemeClr val="tx1"/>
                </a:solidFill>
                <a:effectLst/>
                <a:latin typeface="+mn-lt"/>
                <a:ea typeface="+mn-ea"/>
                <a:cs typeface="+mn-cs"/>
              </a:rPr>
              <a:t> </a:t>
            </a:r>
            <a:endParaRPr kumimoji="1" lang="en-US" altLang="ja-JP" sz="1200" b="0" i="0" u="none" strike="noStrike" kern="1200" dirty="0">
              <a:solidFill>
                <a:schemeClr val="tx1"/>
              </a:solidFill>
              <a:effectLst/>
              <a:latin typeface="+mn-lt"/>
              <a:ea typeface="+mn-ea"/>
              <a:cs typeface="+mn-cs"/>
            </a:endParaRPr>
          </a:p>
          <a:p>
            <a:r>
              <a:rPr kumimoji="1" lang="ja-JP" altLang="ja-JP" sz="1200" b="0" i="0" kern="1200">
                <a:solidFill>
                  <a:schemeClr val="tx1"/>
                </a:solidFill>
                <a:effectLst/>
                <a:latin typeface="+mn-lt"/>
                <a:ea typeface="+mn-ea"/>
                <a:cs typeface="+mn-cs"/>
              </a:rPr>
              <a:t>First, the Child–Langmuir law can be</a:t>
            </a:r>
            <a:r>
              <a:rPr kumimoji="1" lang="en-US" altLang="ja-JP" sz="1200" b="0" i="0" kern="1200" dirty="0">
                <a:solidFill>
                  <a:schemeClr val="tx1"/>
                </a:solidFill>
                <a:effectLst/>
                <a:latin typeface="+mn-lt"/>
                <a:ea typeface="+mn-ea"/>
                <a:cs typeface="+mn-cs"/>
              </a:rPr>
              <a:t> </a:t>
            </a:r>
            <a:r>
              <a:rPr kumimoji="1" lang="ja-JP" altLang="ja-JP" sz="1200" b="0" i="0" kern="1200">
                <a:solidFill>
                  <a:schemeClr val="tx1"/>
                </a:solidFill>
                <a:effectLst/>
                <a:latin typeface="+mn-lt"/>
                <a:ea typeface="+mn-ea"/>
                <a:cs typeface="+mn-cs"/>
              </a:rPr>
              <a:t>derived </a:t>
            </a:r>
            <a:r>
              <a:rPr kumimoji="1" lang="en-US" altLang="ja-JP" sz="1200" b="0" i="0" kern="1200" dirty="0">
                <a:solidFill>
                  <a:schemeClr val="tx1"/>
                </a:solidFill>
                <a:effectLst/>
                <a:latin typeface="+mn-lt"/>
                <a:ea typeface="+mn-ea"/>
                <a:cs typeface="+mn-cs"/>
              </a:rPr>
              <a:t>approximately , </a:t>
            </a:r>
            <a:r>
              <a:rPr kumimoji="1" lang="ja-JP" altLang="ja-JP" sz="1200" b="0" i="0" kern="1200">
                <a:solidFill>
                  <a:schemeClr val="tx1"/>
                </a:solidFill>
                <a:effectLst/>
                <a:latin typeface="+mn-lt"/>
                <a:ea typeface="+mn-ea"/>
                <a:cs typeface="+mn-cs"/>
              </a:rPr>
              <a:t>with a correction factor α₀, as shown in the red box. </a:t>
            </a:r>
            <a:endParaRPr kumimoji="1" lang="en-US" altLang="ja-JP" sz="1200" b="0" i="0" kern="1200" dirty="0">
              <a:solidFill>
                <a:schemeClr val="tx1"/>
              </a:solidFill>
              <a:effectLst/>
              <a:latin typeface="+mn-lt"/>
              <a:ea typeface="+mn-ea"/>
              <a:cs typeface="+mn-cs"/>
            </a:endParaRPr>
          </a:p>
          <a:p>
            <a:r>
              <a:rPr kumimoji="1" lang="ja-JP" altLang="ja-JP" sz="1200" b="0" i="0" kern="1200">
                <a:solidFill>
                  <a:schemeClr val="tx1"/>
                </a:solidFill>
                <a:effectLst/>
                <a:latin typeface="+mn-lt"/>
                <a:ea typeface="+mn-ea"/>
                <a:cs typeface="+mn-cs"/>
              </a:rPr>
              <a:t>It comes from combining the three equations and expanding the solution to second order under the assumption θ ≈ 0. </a:t>
            </a:r>
            <a:br>
              <a:rPr lang="ja-JP" altLang="ja-JP"/>
            </a:br>
            <a:endParaRPr kumimoji="1" lang="en-US" altLang="ja-JP" sz="1200" b="0" i="0" u="none" strike="noStrike" kern="1200" dirty="0">
              <a:solidFill>
                <a:schemeClr val="tx1"/>
              </a:solidFill>
              <a:effectLst/>
              <a:latin typeface="+mn-lt"/>
              <a:ea typeface="+mn-ea"/>
              <a:cs typeface="+mn-cs"/>
            </a:endParaRPr>
          </a:p>
        </p:txBody>
      </p:sp>
      <p:sp>
        <p:nvSpPr>
          <p:cNvPr id="4" name="スライド番号プレースホルダー 3">
            <a:extLst>
              <a:ext uri="{FF2B5EF4-FFF2-40B4-BE49-F238E27FC236}">
                <a16:creationId xmlns:a16="http://schemas.microsoft.com/office/drawing/2014/main" id="{BDA44B9C-7089-715D-2F60-A811EBA9D904}"/>
              </a:ext>
            </a:extLst>
          </p:cNvPr>
          <p:cNvSpPr>
            <a:spLocks noGrp="1"/>
          </p:cNvSpPr>
          <p:nvPr>
            <p:ph type="sldNum" sz="quarter" idx="5"/>
          </p:nvPr>
        </p:nvSpPr>
        <p:spPr/>
        <p:txBody>
          <a:bodyPr/>
          <a:lstStyle/>
          <a:p>
            <a:fld id="{B6F16639-9F64-2445-ADAE-78BAC3AA1BAE}" type="slidenum">
              <a:rPr kumimoji="1" lang="ja-JP" altLang="en-US" smtClean="0"/>
              <a:t>6</a:t>
            </a:fld>
            <a:endParaRPr kumimoji="1" lang="ja-JP" altLang="en-US"/>
          </a:p>
        </p:txBody>
      </p:sp>
    </p:spTree>
    <p:extLst>
      <p:ext uri="{BB962C8B-B14F-4D97-AF65-F5344CB8AC3E}">
        <p14:creationId xmlns:p14="http://schemas.microsoft.com/office/powerpoint/2010/main" val="6653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r>
              <a:rPr lang="en-US" dirty="0"/>
              <a:t>Multiplying the current density by the meniscus surface area gives the beam current, and rearranging gives the expression for the angle theta. </a:t>
            </a:r>
          </a:p>
          <a:p>
            <a:r>
              <a:rPr lang="en-US" dirty="0"/>
              <a:t>Using the geometric relation, the beam divergence angle omega is then written with an absolute value and the constants A and Pc. </a:t>
            </a:r>
          </a:p>
          <a:p>
            <a:r>
              <a:rPr lang="en-US" dirty="0"/>
              <a:t>The important point is that omega is a function of the perveance, the beam current I divided by the extraction voltage </a:t>
            </a:r>
            <a:r>
              <a:rPr lang="en-US" dirty="0" err="1"/>
              <a:t>V_extract</a:t>
            </a:r>
            <a:r>
              <a:rPr lang="en-US" dirty="0"/>
              <a:t> to the power 1.5.</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B6F16639-9F64-2445-ADAE-78BAC3AA1BAE}" type="slidenum">
              <a:rPr kumimoji="1" lang="ja-JP" altLang="en-US" smtClean="0"/>
              <a:t>7</a:t>
            </a:fld>
            <a:endParaRPr kumimoji="1" lang="ja-JP" altLang="en-US"/>
          </a:p>
        </p:txBody>
      </p:sp>
    </p:spTree>
    <p:extLst>
      <p:ext uri="{BB962C8B-B14F-4D97-AF65-F5344CB8AC3E}">
        <p14:creationId xmlns:p14="http://schemas.microsoft.com/office/powerpoint/2010/main" val="1199987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F1AD6-BAA4-1703-D088-ED348935C6F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3BD003D-6DA0-7690-2299-D99D8712F975}"/>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BAC34429-D58A-7A95-4144-9B3AF5CC8A63}"/>
              </a:ext>
            </a:extLst>
          </p:cNvPr>
          <p:cNvSpPr>
            <a:spLocks noGrp="1"/>
          </p:cNvSpPr>
          <p:nvPr>
            <p:ph type="body" idx="1"/>
          </p:nvPr>
        </p:nvSpPr>
        <p:spPr/>
        <p:txBody>
          <a:bodyPr/>
          <a:lstStyle/>
          <a:p>
            <a:endParaRPr kumimoji="1" lang="en-US" altLang="ja-JP" dirty="0"/>
          </a:p>
          <a:p>
            <a:r>
              <a:rPr lang="en-US" dirty="0"/>
              <a:t>Plotting the resulting expression with perveance on the horizontal axis and divergence angle on the vertical axis gives the blue curve, where the divergence angle falls to zero at perveance equal Pc.</a:t>
            </a:r>
            <a:endParaRPr kumimoji="1" lang="en-US" altLang="ja-JP" dirty="0"/>
          </a:p>
          <a:p>
            <a:r>
              <a:rPr lang="en-US" dirty="0"/>
              <a:t>However, In the experiment, the divergence doesn’t reach zero, as shown in red.</a:t>
            </a:r>
          </a:p>
          <a:p>
            <a:r>
              <a:rPr kumimoji="1" lang="en-US" altLang="ja-JP" dirty="0" err="1"/>
              <a:t>So,We</a:t>
            </a:r>
            <a:r>
              <a:rPr kumimoji="1" lang="en-US" altLang="ja-JP" dirty="0"/>
              <a:t> introduce minimum divergence angle omega_0. </a:t>
            </a:r>
          </a:p>
          <a:p>
            <a:r>
              <a:rPr lang="en-US" dirty="0"/>
              <a:t>Taking this into account, the static beam divergence angle </a:t>
            </a:r>
            <a:r>
              <a:rPr lang="en-US" dirty="0" err="1"/>
              <a:t>omega_static</a:t>
            </a:r>
            <a:r>
              <a:rPr lang="en-US" dirty="0"/>
              <a:t> corresponding to the red curve is obtained as shown at the bottom right.</a:t>
            </a:r>
            <a:endParaRPr kumimoji="1" lang="en-US" altLang="ja-JP" dirty="0"/>
          </a:p>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C2D69A37-F2C4-F1FF-A559-AE75B8210B7B}"/>
              </a:ext>
            </a:extLst>
          </p:cNvPr>
          <p:cNvSpPr>
            <a:spLocks noGrp="1"/>
          </p:cNvSpPr>
          <p:nvPr>
            <p:ph type="sldNum" sz="quarter" idx="5"/>
          </p:nvPr>
        </p:nvSpPr>
        <p:spPr/>
        <p:txBody>
          <a:bodyPr/>
          <a:lstStyle/>
          <a:p>
            <a:fld id="{B6F16639-9F64-2445-ADAE-78BAC3AA1BAE}" type="slidenum">
              <a:rPr kumimoji="1" lang="ja-JP" altLang="en-US" smtClean="0"/>
              <a:t>8</a:t>
            </a:fld>
            <a:endParaRPr kumimoji="1" lang="ja-JP" altLang="en-US"/>
          </a:p>
        </p:txBody>
      </p:sp>
    </p:spTree>
    <p:extLst>
      <p:ext uri="{BB962C8B-B14F-4D97-AF65-F5344CB8AC3E}">
        <p14:creationId xmlns:p14="http://schemas.microsoft.com/office/powerpoint/2010/main" val="2160625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8DFEC-FAEC-22C7-0F03-9CB61ECFF88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B1BA662-39A2-B39C-14D5-276314B9E5BB}"/>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3DB6D159-9948-B559-63D7-F66A764C82F8}"/>
              </a:ext>
            </a:extLst>
          </p:cNvPr>
          <p:cNvSpPr>
            <a:spLocks noGrp="1"/>
          </p:cNvSpPr>
          <p:nvPr>
            <p:ph type="body" idx="1"/>
          </p:nvPr>
        </p:nvSpPr>
        <p:spPr/>
        <p:txBody>
          <a:bodyPr/>
          <a:lstStyle/>
          <a:p>
            <a:r>
              <a:rPr lang="en-US" dirty="0"/>
              <a:t>In this study we introduce an RF electric field perturbation into this static beam divergence model to build the divergence response model.</a:t>
            </a:r>
            <a:endParaRPr kumimoji="1" lang="en-US" altLang="ja-JP" dirty="0"/>
          </a:p>
          <a:p>
            <a:r>
              <a:rPr lang="en-US" dirty="0"/>
              <a:t>We consider three  elementary processes of the RF perturbation to be important and have built three corresponding models.</a:t>
            </a:r>
            <a:endParaRPr kumimoji="1" lang="en-US" altLang="ja-JP" dirty="0"/>
          </a:p>
          <a:p>
            <a:r>
              <a:rPr lang="en-US" dirty="0"/>
              <a:t>The three models are distinguished by the relation between the perveance and the RF electric field.</a:t>
            </a:r>
            <a:endParaRPr kumimoji="1" lang="en-US" altLang="ja-JP" dirty="0"/>
          </a:p>
          <a:p>
            <a:r>
              <a:rPr lang="en-US" dirty="0"/>
              <a:t>Model 1: the beam current oscillates with the RF field, so the perveance oscillates.  As a result, omega oscillates.</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Model 2: the extraction voltage oscillates with the RF field, so the perveance oscillates. As a result, omega oscillates.</a:t>
            </a:r>
            <a:endParaRPr kumimoji="1" lang="en-US" altLang="ja-JP" dirty="0"/>
          </a:p>
          <a:p>
            <a:r>
              <a:rPr lang="en-US" dirty="0"/>
              <a:t>Model 3: the perveance does not change, and the beam divergence angle oscillates directly with the RF field.</a:t>
            </a:r>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995F77BD-2DA4-84A1-FC8B-97F27A45F958}"/>
              </a:ext>
            </a:extLst>
          </p:cNvPr>
          <p:cNvSpPr>
            <a:spLocks noGrp="1"/>
          </p:cNvSpPr>
          <p:nvPr>
            <p:ph type="sldNum" sz="quarter" idx="5"/>
          </p:nvPr>
        </p:nvSpPr>
        <p:spPr/>
        <p:txBody>
          <a:bodyPr/>
          <a:lstStyle/>
          <a:p>
            <a:fld id="{B6F16639-9F64-2445-ADAE-78BAC3AA1BAE}" type="slidenum">
              <a:rPr kumimoji="1" lang="ja-JP" altLang="en-US" smtClean="0"/>
              <a:t>9</a:t>
            </a:fld>
            <a:endParaRPr kumimoji="1" lang="ja-JP" altLang="en-US"/>
          </a:p>
        </p:txBody>
      </p:sp>
    </p:spTree>
    <p:extLst>
      <p:ext uri="{BB962C8B-B14F-4D97-AF65-F5344CB8AC3E}">
        <p14:creationId xmlns:p14="http://schemas.microsoft.com/office/powerpoint/2010/main" val="676020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DB7B7-B7C8-917A-CB74-E666DE0456A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0366679-5905-3B63-CEB6-6916E86A80CD}"/>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0E3A30D2-7056-FA68-F907-B4C5943D9E17}"/>
              </a:ext>
            </a:extLst>
          </p:cNvPr>
          <p:cNvSpPr>
            <a:spLocks noGrp="1"/>
          </p:cNvSpPr>
          <p:nvPr>
            <p:ph type="body" idx="1"/>
          </p:nvPr>
        </p:nvSpPr>
        <p:spPr/>
        <p:txBody>
          <a:bodyPr/>
          <a:lstStyle/>
          <a:p>
            <a:r>
              <a:rPr lang="en-US" dirty="0"/>
              <a:t>First, Model 1, the ion density oscillation model.</a:t>
            </a:r>
            <a:endParaRPr kumimoji="1" lang="en-US" altLang="ja-JP" dirty="0"/>
          </a:p>
          <a:p>
            <a:r>
              <a:rPr lang="en-US" dirty="0"/>
              <a:t>We make three hypotheses.</a:t>
            </a:r>
            <a:endParaRPr kumimoji="1" lang="en-US" altLang="ja-JP" dirty="0"/>
          </a:p>
          <a:p>
            <a:r>
              <a:rPr lang="en-US" dirty="0"/>
              <a:t>First, the current oscillation is dominant.</a:t>
            </a:r>
            <a:endParaRPr kumimoji="1" lang="en-US" altLang="ja-JP" dirty="0"/>
          </a:p>
          <a:p>
            <a:r>
              <a:rPr lang="en-US" dirty="0"/>
              <a:t>Second, the current oscillation originates from ion density oscillation.</a:t>
            </a:r>
            <a:endParaRPr kumimoji="1" lang="en-US" altLang="ja-JP" dirty="0"/>
          </a:p>
          <a:p>
            <a:r>
              <a:rPr lang="en-US" dirty="0"/>
              <a:t>Third, that ion density oscillation follows the production rate, which is proportional to the square of the RF electric field.</a:t>
            </a:r>
          </a:p>
          <a:p>
            <a:r>
              <a:rPr kumimoji="1" lang="en-US" altLang="ja-JP" dirty="0"/>
              <a:t>Now, we can write ion density like that.</a:t>
            </a:r>
          </a:p>
          <a:p>
            <a:r>
              <a:rPr kumimoji="1" lang="en-US" altLang="ja-JP" dirty="0"/>
              <a:t>It means ion density and beam current oscillates at twice the RF frequency, not at the RF frequency.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dirty="0"/>
              <a:t>For reference, beam current oscillation has also been observed in the RF negative ion source used at J-PARC in Japan.</a:t>
            </a:r>
            <a:endParaRPr kumimoji="1" lang="en-US" altLang="ja-JP" dirty="0"/>
          </a:p>
          <a:p>
            <a:endParaRPr kumimoji="1" lang="en-US" altLang="ja-JP" dirty="0"/>
          </a:p>
          <a:p>
            <a:r>
              <a:rPr lang="en-US" dirty="0"/>
              <a:t>The elementary processes of this model are shown in the figure on the right.</a:t>
            </a:r>
            <a:endParaRPr kumimoji="1" lang="en-US" altLang="ja-JP" dirty="0"/>
          </a:p>
          <a:p>
            <a:r>
              <a:rPr lang="en-US" dirty="0"/>
              <a:t>The ion density oscillation drives an oscillation of the beam current, which oscillates the divergence angle through the perveance.</a:t>
            </a:r>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BC36FB43-B236-0A18-B407-3076A2E64B83}"/>
              </a:ext>
            </a:extLst>
          </p:cNvPr>
          <p:cNvSpPr>
            <a:spLocks noGrp="1"/>
          </p:cNvSpPr>
          <p:nvPr>
            <p:ph type="sldNum" sz="quarter" idx="5"/>
          </p:nvPr>
        </p:nvSpPr>
        <p:spPr/>
        <p:txBody>
          <a:bodyPr/>
          <a:lstStyle/>
          <a:p>
            <a:fld id="{B1BFA774-6537-7C49-9422-FE6E3D198AB7}" type="slidenum">
              <a:rPr kumimoji="1" lang="ja-JP" altLang="en-US" smtClean="0"/>
              <a:t>10</a:t>
            </a:fld>
            <a:endParaRPr kumimoji="1" lang="ja-JP" altLang="en-US"/>
          </a:p>
        </p:txBody>
      </p:sp>
    </p:spTree>
    <p:extLst>
      <p:ext uri="{BB962C8B-B14F-4D97-AF65-F5344CB8AC3E}">
        <p14:creationId xmlns:p14="http://schemas.microsoft.com/office/powerpoint/2010/main" val="2921449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B5BD0-562C-AFCB-E6A1-8B950BA4802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A1C1B8A-FC81-1132-4EFF-50D86FC4CCDD}"/>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36A4EA29-77E9-C734-EEB6-6C0EC0A6BC86}"/>
              </a:ext>
            </a:extLst>
          </p:cNvPr>
          <p:cNvSpPr>
            <a:spLocks noGrp="1"/>
          </p:cNvSpPr>
          <p:nvPr>
            <p:ph type="body" idx="1"/>
          </p:nvPr>
        </p:nvSpPr>
        <p:spPr/>
        <p:txBody>
          <a:bodyPr/>
          <a:lstStyle/>
          <a:p>
            <a:r>
              <a:rPr lang="en-US" dirty="0"/>
              <a:t>From these hypotheses, the beam current is derived as shown.</a:t>
            </a:r>
            <a:endParaRPr kumimoji="1" lang="en-US" altLang="ja-JP" dirty="0"/>
          </a:p>
          <a:p>
            <a:r>
              <a:rPr lang="en-US" dirty="0"/>
              <a:t>Dividing by the voltage gives the perveance in this form.</a:t>
            </a:r>
            <a:endParaRPr kumimoji="1" lang="en-US" altLang="ja-JP" dirty="0"/>
          </a:p>
          <a:p>
            <a:r>
              <a:rPr lang="en-US" dirty="0" err="1"/>
              <a:t>P_static</a:t>
            </a:r>
            <a:r>
              <a:rPr lang="en-US" dirty="0"/>
              <a:t> is the perveance in the static state.</a:t>
            </a:r>
          </a:p>
          <a:p>
            <a:r>
              <a:rPr lang="en-US" dirty="0"/>
              <a:t>When  the RF field is applied, the perveance oscillates about </a:t>
            </a:r>
            <a:r>
              <a:rPr lang="en-US" dirty="0" err="1"/>
              <a:t>P_static</a:t>
            </a:r>
            <a:r>
              <a:rPr lang="en-US" dirty="0"/>
              <a:t>.</a:t>
            </a:r>
            <a:endParaRPr kumimoji="1" lang="en-US" altLang="ja-JP" dirty="0"/>
          </a:p>
          <a:p>
            <a:r>
              <a:rPr lang="en-US" dirty="0"/>
              <a:t>Using this perveance in the static beam divergence model and taking the time average gives the Model 1 expression for the divergence angle, in the red box.</a:t>
            </a:r>
            <a:endParaRPr kumimoji="1" lang="en-US" altLang="ja-JP" dirty="0"/>
          </a:p>
        </p:txBody>
      </p:sp>
      <p:sp>
        <p:nvSpPr>
          <p:cNvPr id="4" name="スライド番号プレースホルダー 3">
            <a:extLst>
              <a:ext uri="{FF2B5EF4-FFF2-40B4-BE49-F238E27FC236}">
                <a16:creationId xmlns:a16="http://schemas.microsoft.com/office/drawing/2014/main" id="{0C1E8A23-ABD3-2307-E5EE-4BB76C0AEF59}"/>
              </a:ext>
            </a:extLst>
          </p:cNvPr>
          <p:cNvSpPr>
            <a:spLocks noGrp="1"/>
          </p:cNvSpPr>
          <p:nvPr>
            <p:ph type="sldNum" sz="quarter" idx="5"/>
          </p:nvPr>
        </p:nvSpPr>
        <p:spPr/>
        <p:txBody>
          <a:bodyPr/>
          <a:lstStyle/>
          <a:p>
            <a:fld id="{B1BFA774-6537-7C49-9422-FE6E3D198AB7}" type="slidenum">
              <a:rPr kumimoji="1" lang="ja-JP" altLang="en-US" smtClean="0"/>
              <a:t>11</a:t>
            </a:fld>
            <a:endParaRPr kumimoji="1" lang="ja-JP" altLang="en-US"/>
          </a:p>
        </p:txBody>
      </p:sp>
    </p:spTree>
    <p:extLst>
      <p:ext uri="{BB962C8B-B14F-4D97-AF65-F5344CB8AC3E}">
        <p14:creationId xmlns:p14="http://schemas.microsoft.com/office/powerpoint/2010/main" val="2095996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26FBA-1AEB-763E-768B-EA3155BA967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867B460-50AE-3EF0-87B8-E4F3858B1A12}"/>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B655E4C7-F093-CB22-120B-5C961A376335}"/>
              </a:ext>
            </a:extLst>
          </p:cNvPr>
          <p:cNvSpPr>
            <a:spLocks noGrp="1"/>
          </p:cNvSpPr>
          <p:nvPr>
            <p:ph type="body" idx="1"/>
          </p:nvPr>
        </p:nvSpPr>
        <p:spPr/>
        <p:txBody>
          <a:bodyPr/>
          <a:lstStyle/>
          <a:p>
            <a:r>
              <a:rPr lang="en-US" dirty="0"/>
              <a:t>Next, Model 2, the meniscus field oscillation model.</a:t>
            </a:r>
            <a:endParaRPr kumimoji="1" lang="en-US" altLang="ja-JP" dirty="0"/>
          </a:p>
          <a:p>
            <a:r>
              <a:rPr lang="en-US" dirty="0"/>
              <a:t>We make three hypotheses.</a:t>
            </a:r>
            <a:endParaRPr kumimoji="1" lang="en-US" altLang="ja-JP" dirty="0"/>
          </a:p>
          <a:p>
            <a:r>
              <a:rPr lang="en-US" dirty="0"/>
              <a:t>First, the electric field oscillation is dominant.</a:t>
            </a:r>
            <a:endParaRPr kumimoji="1" lang="en-US" altLang="ja-JP" dirty="0"/>
          </a:p>
          <a:p>
            <a:r>
              <a:rPr lang="en-US" dirty="0"/>
              <a:t>Second, the RF field is superimposed on the extraction field.</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zeroth-order component of the extraction field is the electrostatic field from the extraction voltage </a:t>
            </a:r>
            <a:r>
              <a:rPr lang="en-US" dirty="0" err="1"/>
              <a:t>V_extract</a:t>
            </a:r>
            <a:r>
              <a:rPr lang="en-US" dirty="0"/>
              <a:t> and the first-order perturbation is the RF field, written as shown.</a:t>
            </a:r>
            <a:endParaRPr kumimoji="1" lang="en-US" altLang="ja-JP" dirty="0"/>
          </a:p>
          <a:p>
            <a:r>
              <a:rPr lang="en-US" dirty="0"/>
              <a:t>Third, the RF field strength is sufficiently small compared with the electrostatic field.</a:t>
            </a:r>
            <a:endParaRPr kumimoji="1" lang="en-US" altLang="ja-JP" dirty="0"/>
          </a:p>
          <a:p>
            <a:endParaRPr kumimoji="1" lang="en-US" altLang="ja-JP" dirty="0"/>
          </a:p>
          <a:p>
            <a:r>
              <a:rPr lang="en-US" dirty="0"/>
              <a:t>The elementary processes are shown in the figure on the right.</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oscillation of the extraction field can be regarded as a change in the extraction voltage.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 result, perveance and divergence angle oscillate.</a:t>
            </a:r>
            <a:endParaRPr kumimoji="1" lang="en-US" altLang="ja-JP" dirty="0"/>
          </a:p>
          <a:p>
            <a:endParaRPr kumimoji="1" lang="ja-JP" altLang="en-US"/>
          </a:p>
        </p:txBody>
      </p:sp>
      <p:sp>
        <p:nvSpPr>
          <p:cNvPr id="4" name="スライド番号プレースホルダー 3">
            <a:extLst>
              <a:ext uri="{FF2B5EF4-FFF2-40B4-BE49-F238E27FC236}">
                <a16:creationId xmlns:a16="http://schemas.microsoft.com/office/drawing/2014/main" id="{B446E60D-90FC-307B-6399-AF315705099B}"/>
              </a:ext>
            </a:extLst>
          </p:cNvPr>
          <p:cNvSpPr>
            <a:spLocks noGrp="1"/>
          </p:cNvSpPr>
          <p:nvPr>
            <p:ph type="sldNum" sz="quarter" idx="5"/>
          </p:nvPr>
        </p:nvSpPr>
        <p:spPr/>
        <p:txBody>
          <a:bodyPr/>
          <a:lstStyle/>
          <a:p>
            <a:fld id="{B1BFA774-6537-7C49-9422-FE6E3D198AB7}" type="slidenum">
              <a:rPr kumimoji="1" lang="ja-JP" altLang="en-US" smtClean="0"/>
              <a:t>12</a:t>
            </a:fld>
            <a:endParaRPr kumimoji="1" lang="ja-JP" altLang="en-US"/>
          </a:p>
        </p:txBody>
      </p:sp>
    </p:spTree>
    <p:extLst>
      <p:ext uri="{BB962C8B-B14F-4D97-AF65-F5344CB8AC3E}">
        <p14:creationId xmlns:p14="http://schemas.microsoft.com/office/powerpoint/2010/main" val="3679754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1794C-C8F5-C5BE-5B33-DBA0BDF5B6F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4CB6D69-B13A-A1CC-B939-AAB8CD209366}"/>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2B032281-E481-B33F-E4A3-C77262CC34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From these hypotheses, the voltage oscillation is written as shown.</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Computing the perveance and using it in the static model gives the divergence angle expression, in the blue box.</a:t>
            </a:r>
            <a:endParaRPr kumimoji="1" lang="en-US" altLang="ja-JP" dirty="0"/>
          </a:p>
          <a:p>
            <a:endParaRPr kumimoji="1" lang="en-US" altLang="ja-JP" dirty="0"/>
          </a:p>
          <a:p>
            <a:endParaRPr kumimoji="1" lang="ja-JP" altLang="en-US"/>
          </a:p>
        </p:txBody>
      </p:sp>
      <p:sp>
        <p:nvSpPr>
          <p:cNvPr id="4" name="スライド番号プレースホルダー 3">
            <a:extLst>
              <a:ext uri="{FF2B5EF4-FFF2-40B4-BE49-F238E27FC236}">
                <a16:creationId xmlns:a16="http://schemas.microsoft.com/office/drawing/2014/main" id="{34FB590B-FBE6-4438-C357-310945EF71ED}"/>
              </a:ext>
            </a:extLst>
          </p:cNvPr>
          <p:cNvSpPr>
            <a:spLocks noGrp="1"/>
          </p:cNvSpPr>
          <p:nvPr>
            <p:ph type="sldNum" sz="quarter" idx="5"/>
          </p:nvPr>
        </p:nvSpPr>
        <p:spPr/>
        <p:txBody>
          <a:bodyPr/>
          <a:lstStyle/>
          <a:p>
            <a:fld id="{B1BFA774-6537-7C49-9422-FE6E3D198AB7}" type="slidenum">
              <a:rPr kumimoji="1" lang="ja-JP" altLang="en-US" smtClean="0"/>
              <a:t>13</a:t>
            </a:fld>
            <a:endParaRPr kumimoji="1" lang="ja-JP" altLang="en-US"/>
          </a:p>
        </p:txBody>
      </p:sp>
    </p:spTree>
    <p:extLst>
      <p:ext uri="{BB962C8B-B14F-4D97-AF65-F5344CB8AC3E}">
        <p14:creationId xmlns:p14="http://schemas.microsoft.com/office/powerpoint/2010/main" val="1266635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59EA8-2279-02E4-43ED-7B613BEADE2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DDE7830-891E-97A8-69E7-B810E44201AB}"/>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00156F43-4CF6-422C-F031-558C3389FF01}"/>
              </a:ext>
            </a:extLst>
          </p:cNvPr>
          <p:cNvSpPr>
            <a:spLocks noGrp="1"/>
          </p:cNvSpPr>
          <p:nvPr>
            <p:ph type="body" idx="1"/>
          </p:nvPr>
        </p:nvSpPr>
        <p:spPr/>
        <p:txBody>
          <a:bodyPr/>
          <a:lstStyle/>
          <a:p>
            <a:endParaRPr kumimoji="1" lang="en-US" altLang="ja-JP" dirty="0"/>
          </a:p>
          <a:p>
            <a:r>
              <a:rPr lang="en-US" dirty="0"/>
              <a:t>The third is the direct meniscus oscillation model.</a:t>
            </a:r>
            <a:endParaRPr kumimoji="1" lang="en-US" altLang="ja-JP" dirty="0"/>
          </a:p>
          <a:p>
            <a:r>
              <a:rPr lang="en-US" dirty="0"/>
              <a:t>We make two hypotheses.</a:t>
            </a:r>
            <a:endParaRPr kumimoji="1" lang="en-US" altLang="ja-JP" dirty="0"/>
          </a:p>
          <a:p>
            <a:r>
              <a:rPr lang="en-US" dirty="0"/>
              <a:t>First, the direct response of the meniscus structure to the RF field is dominant.</a:t>
            </a:r>
            <a:endParaRPr lang="en-US" altLang="ja-JP" sz="1200" b="0" dirty="0">
              <a:latin typeface="+mn-ea"/>
              <a:ea typeface="+mn-ea"/>
            </a:endParaRPr>
          </a:p>
          <a:p>
            <a:r>
              <a:rPr lang="en-US" dirty="0"/>
              <a:t>Second, there is hypothesis on the shape of the meniscus. </a:t>
            </a:r>
          </a:p>
          <a:p>
            <a:r>
              <a:rPr lang="en-US" dirty="0"/>
              <a:t>Please look at the figure: the meniscus in the static state is drawn in black, and in red is the meniscus whose curvature has been changed by the RF field at a given instant.</a:t>
            </a:r>
            <a:endParaRPr lang="en-US" altLang="ja-JP" sz="1200" b="0" dirty="0">
              <a:solidFill>
                <a:srgbClr val="FF0000"/>
              </a:solidFill>
              <a:latin typeface="Cambria Math"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FF0000"/>
                </a:solidFill>
                <a:latin typeface="Cambria Math" panose="02040503050406030204" pitchFamily="18" charset="0"/>
              </a:rPr>
              <a:t>Focusing on the meniscus position along the z axis L, we assume that L changes in proportion to the RF electric field.</a:t>
            </a:r>
            <a:endParaRPr lang="en-US" altLang="ja-JP" sz="1200" b="0" dirty="0">
              <a:solidFill>
                <a:srgbClr val="FF0000"/>
              </a:solidFill>
              <a:latin typeface="Cambria Math" panose="02040503050406030204" pitchFamily="18" charset="0"/>
            </a:endParaRPr>
          </a:p>
          <a:p>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Using the geometric relations of the model, oscillation of the divergence angle is derived as shown.</a:t>
            </a:r>
            <a:endParaRPr lang="en-US" altLang="ja-JP" sz="1200" b="0" dirty="0">
              <a:solidFill>
                <a:srgbClr val="FF0000"/>
              </a:solidFill>
              <a:latin typeface="Cambria Math" panose="02040503050406030204" pitchFamily="18" charset="0"/>
            </a:endParaRPr>
          </a:p>
          <a:p>
            <a:endParaRPr kumimoji="1" lang="en-US" altLang="ja-JP" dirty="0"/>
          </a:p>
          <a:p>
            <a:endParaRPr kumimoji="1"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E7BA9525-4B21-0178-8B48-D3B2D53BF21E}"/>
              </a:ext>
            </a:extLst>
          </p:cNvPr>
          <p:cNvSpPr>
            <a:spLocks noGrp="1"/>
          </p:cNvSpPr>
          <p:nvPr>
            <p:ph type="sldNum" sz="quarter" idx="5"/>
          </p:nvPr>
        </p:nvSpPr>
        <p:spPr/>
        <p:txBody>
          <a:bodyPr/>
          <a:lstStyle/>
          <a:p>
            <a:fld id="{B1BFA774-6537-7C49-9422-FE6E3D198AB7}" type="slidenum">
              <a:rPr kumimoji="1" lang="ja-JP" altLang="en-US" smtClean="0"/>
              <a:t>14</a:t>
            </a:fld>
            <a:endParaRPr kumimoji="1" lang="ja-JP" altLang="en-US"/>
          </a:p>
        </p:txBody>
      </p:sp>
    </p:spTree>
    <p:extLst>
      <p:ext uri="{BB962C8B-B14F-4D97-AF65-F5344CB8AC3E}">
        <p14:creationId xmlns:p14="http://schemas.microsoft.com/office/powerpoint/2010/main" val="3944142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A07AF-7611-646E-C002-375849E8F02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2E55BD7-2B7B-AB2B-25FB-9DEF087183D2}"/>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76909C94-F882-89F4-22CB-71E506DCCD69}"/>
              </a:ext>
            </a:extLst>
          </p:cNvPr>
          <p:cNvSpPr>
            <a:spLocks noGrp="1"/>
          </p:cNvSpPr>
          <p:nvPr>
            <p:ph type="body" idx="1"/>
          </p:nvPr>
        </p:nvSpPr>
        <p:spPr/>
        <p:txBody>
          <a:bodyPr/>
          <a:lstStyle/>
          <a:p>
            <a:endParaRPr lang="en-US" altLang="ja-JP" sz="1200" b="0" dirty="0">
              <a:solidFill>
                <a:srgbClr val="FF0000"/>
              </a:solidFill>
              <a:latin typeface="Cambria Math" panose="02040503050406030204" pitchFamily="18" charset="0"/>
            </a:endParaRPr>
          </a:p>
          <a:p>
            <a:r>
              <a:rPr lang="en-US" dirty="0"/>
              <a:t>Using this geometric relationship, the divergence angle expression for this model is derived as shown in the green box.</a:t>
            </a:r>
            <a:endParaRPr kumimoji="1" lang="en-US" altLang="ja-JP" dirty="0"/>
          </a:p>
          <a:p>
            <a:r>
              <a:rPr lang="en-US" dirty="0"/>
              <a:t>[60s]</a:t>
            </a:r>
          </a:p>
        </p:txBody>
      </p:sp>
      <p:sp>
        <p:nvSpPr>
          <p:cNvPr id="4" name="スライド番号プレースホルダー 3">
            <a:extLst>
              <a:ext uri="{FF2B5EF4-FFF2-40B4-BE49-F238E27FC236}">
                <a16:creationId xmlns:a16="http://schemas.microsoft.com/office/drawing/2014/main" id="{057F238B-30CD-207D-B2E8-4B15691C66CF}"/>
              </a:ext>
            </a:extLst>
          </p:cNvPr>
          <p:cNvSpPr>
            <a:spLocks noGrp="1"/>
          </p:cNvSpPr>
          <p:nvPr>
            <p:ph type="sldNum" sz="quarter" idx="5"/>
          </p:nvPr>
        </p:nvSpPr>
        <p:spPr/>
        <p:txBody>
          <a:bodyPr/>
          <a:lstStyle/>
          <a:p>
            <a:fld id="{B1BFA774-6537-7C49-9422-FE6E3D198AB7}" type="slidenum">
              <a:rPr kumimoji="1" lang="ja-JP" altLang="en-US" smtClean="0"/>
              <a:t>15</a:t>
            </a:fld>
            <a:endParaRPr kumimoji="1" lang="ja-JP" altLang="en-US"/>
          </a:p>
        </p:txBody>
      </p:sp>
    </p:spTree>
    <p:extLst>
      <p:ext uri="{BB962C8B-B14F-4D97-AF65-F5344CB8AC3E}">
        <p14:creationId xmlns:p14="http://schemas.microsoft.com/office/powerpoint/2010/main" val="2489548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r>
              <a:rPr lang="en-US" dirty="0"/>
              <a:t>Now I compare the models with the experimental data from earlier work.</a:t>
            </a:r>
            <a:endParaRPr kumimoji="1" lang="en-US" altLang="ja-JP" dirty="0"/>
          </a:p>
          <a:p>
            <a:r>
              <a:rPr lang="en-US" dirty="0"/>
              <a:t>First, the perveance dependence of the divergence angle.</a:t>
            </a:r>
            <a:endParaRPr kumimoji="1" lang="en-US" altLang="ja-JP" dirty="0"/>
          </a:p>
          <a:p>
            <a:r>
              <a:rPr lang="en-US" dirty="0"/>
              <a:t>The figure on the right plots the measured, time-averaged divergence angle against perveance.</a:t>
            </a:r>
            <a:endParaRPr kumimoji="1" lang="en-US" altLang="ja-JP" dirty="0"/>
          </a:p>
          <a:p>
            <a:r>
              <a:rPr lang="en-US" dirty="0"/>
              <a:t>Black circles are the static state, black triangles are with the RF applied.</a:t>
            </a:r>
            <a:endParaRPr kumimoji="1" lang="en-US" altLang="ja-JP" dirty="0"/>
          </a:p>
          <a:p>
            <a:r>
              <a:rPr lang="en-US" dirty="0"/>
              <a:t>The divergence angle increases when the RF is applied.</a:t>
            </a:r>
            <a:endParaRPr kumimoji="1" lang="en-US" altLang="ja-JP" dirty="0"/>
          </a:p>
          <a:p>
            <a:r>
              <a:rPr lang="en-US" dirty="0"/>
              <a:t>First, Fitting the existing static model to the static data fixes all constants except the perturbation coefficients.</a:t>
            </a:r>
            <a:endParaRPr kumimoji="1" lang="en-US" altLang="ja-JP" dirty="0"/>
          </a:p>
          <a:p>
            <a:r>
              <a:rPr lang="en-US" dirty="0"/>
              <a:t>Then, we vary only the perturbation coefficient of each RF model and try to reproduce the data with the RF applied.</a:t>
            </a:r>
          </a:p>
          <a:p>
            <a:r>
              <a:rPr lang="en-US" dirty="0"/>
              <a:t>The red, blue and green curves are the fits of each model.</a:t>
            </a:r>
            <a:endParaRPr kumimoji="1" lang="en-US" altLang="ja-JP" dirty="0"/>
          </a:p>
          <a:p>
            <a:r>
              <a:rPr lang="en-US" dirty="0"/>
              <a:t>The three curves lie almost on top of each other and t</a:t>
            </a:r>
            <a:r>
              <a:rPr lang="en-US" altLang="ja-JP" dirty="0"/>
              <a:t>he red line is completely hidden behind the others.</a:t>
            </a:r>
          </a:p>
          <a:p>
            <a:r>
              <a:rPr lang="en-US" dirty="0"/>
              <a:t>It shows every model reproduces the experimental result with the RF applied.</a:t>
            </a:r>
            <a:endParaRPr kumimoji="1" lang="en-US" altLang="ja-JP" dirty="0"/>
          </a:p>
          <a:p>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B6F16639-9F64-2445-ADAE-78BAC3AA1BAE}" type="slidenum">
              <a:rPr kumimoji="1" lang="ja-JP" altLang="en-US" smtClean="0"/>
              <a:t>16</a:t>
            </a:fld>
            <a:endParaRPr kumimoji="1" lang="ja-JP" altLang="en-US"/>
          </a:p>
        </p:txBody>
      </p:sp>
    </p:spTree>
    <p:extLst>
      <p:ext uri="{BB962C8B-B14F-4D97-AF65-F5344CB8AC3E}">
        <p14:creationId xmlns:p14="http://schemas.microsoft.com/office/powerpoint/2010/main" val="7126942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18678-3EA8-54C2-A129-6AE38473849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C5A1E12-66B3-52AE-80BA-216BCE11000A}"/>
              </a:ext>
            </a:extLst>
          </p:cNvPr>
          <p:cNvSpPr>
            <a:spLocks noGrp="1" noRot="1" noChangeAspect="1"/>
          </p:cNvSpPr>
          <p:nvPr>
            <p:ph type="sldImg"/>
          </p:nvPr>
        </p:nvSpPr>
        <p:spPr/>
        <p:txBody>
          <a:bodyPr/>
          <a:lstStyle/>
          <a:p>
            <a:endParaRPr lang="ja-JP" altLang="en-US"/>
          </a:p>
        </p:txBody>
      </p:sp>
      <p:sp>
        <p:nvSpPr>
          <p:cNvPr id="3" name="ノート プレースホルダー 2">
            <a:extLst>
              <a:ext uri="{FF2B5EF4-FFF2-40B4-BE49-F238E27FC236}">
                <a16:creationId xmlns:a16="http://schemas.microsoft.com/office/drawing/2014/main" id="{73C92376-BF84-4FC5-F3E3-99F8483CF2CD}"/>
              </a:ext>
            </a:extLst>
          </p:cNvPr>
          <p:cNvSpPr>
            <a:spLocks noGrp="1"/>
          </p:cNvSpPr>
          <p:nvPr>
            <p:ph type="body" idx="1"/>
          </p:nvPr>
        </p:nvSpPr>
        <p:spPr/>
        <p:txBody>
          <a:bodyPr/>
          <a:lstStyle/>
          <a:p>
            <a:r>
              <a:rPr lang="en-US" dirty="0"/>
              <a:t>Next, the oscillation period of the divergence angle.</a:t>
            </a:r>
            <a:endParaRPr kumimoji="1" lang="en-US" altLang="ja-JP" dirty="0"/>
          </a:p>
          <a:p>
            <a:r>
              <a:rPr lang="en-US" dirty="0"/>
              <a:t>In the model expressions, the terms in red oscillate at the RF frequency and those in blue at twice the RF frequency.</a:t>
            </a:r>
            <a:endParaRPr kumimoji="1" lang="en-US" altLang="ja-JP" dirty="0"/>
          </a:p>
          <a:p>
            <a:r>
              <a:rPr lang="en-US" dirty="0"/>
              <a:t>The divergence angle oscillates in step with these terms.</a:t>
            </a:r>
            <a:endParaRPr kumimoji="1" lang="en-US" altLang="ja-JP" dirty="0"/>
          </a:p>
          <a:p>
            <a:endParaRPr kumimoji="1" lang="en-US" altLang="ja-JP" dirty="0"/>
          </a:p>
          <a:p>
            <a:r>
              <a:rPr lang="en-US" dirty="0"/>
              <a:t>The figure on the right is the frequency spectrum of the beam divergence angle obtained in the experiment.</a:t>
            </a:r>
            <a:endParaRPr kumimoji="1" lang="en-US" altLang="ja-JP" dirty="0"/>
          </a:p>
          <a:p>
            <a:r>
              <a:rPr lang="en-US" dirty="0"/>
              <a:t>The experiment shows an oscillation of the divergence angle at the RF frequency, but almost none at twice the RF frequency.</a:t>
            </a:r>
            <a:endParaRPr kumimoji="1" lang="en-US" altLang="ja-JP" dirty="0"/>
          </a:p>
          <a:p>
            <a:r>
              <a:rPr lang="en-US" dirty="0"/>
              <a:t>Model 1 oscillates the divergence angle only at twice the RF frequency, so it is inconsistent with the experimental result.</a:t>
            </a:r>
            <a:endParaRPr kumimoji="1" lang="en-US" altLang="ja-JP" dirty="0"/>
          </a:p>
        </p:txBody>
      </p:sp>
      <p:sp>
        <p:nvSpPr>
          <p:cNvPr id="4" name="スライド番号プレースホルダー 3">
            <a:extLst>
              <a:ext uri="{FF2B5EF4-FFF2-40B4-BE49-F238E27FC236}">
                <a16:creationId xmlns:a16="http://schemas.microsoft.com/office/drawing/2014/main" id="{7086EFD2-067D-8987-82A3-0E74163989AE}"/>
              </a:ext>
            </a:extLst>
          </p:cNvPr>
          <p:cNvSpPr>
            <a:spLocks noGrp="1"/>
          </p:cNvSpPr>
          <p:nvPr>
            <p:ph type="sldNum" sz="quarter" idx="5"/>
          </p:nvPr>
        </p:nvSpPr>
        <p:spPr/>
        <p:txBody>
          <a:bodyPr/>
          <a:lstStyle/>
          <a:p>
            <a:fld id="{B6F16639-9F64-2445-ADAE-78BAC3AA1BAE}" type="slidenum">
              <a:rPr kumimoji="1" lang="ja-JP" altLang="en-US" smtClean="0"/>
              <a:t>17</a:t>
            </a:fld>
            <a:endParaRPr kumimoji="1" lang="ja-JP" altLang="en-US"/>
          </a:p>
        </p:txBody>
      </p:sp>
    </p:spTree>
    <p:extLst>
      <p:ext uri="{BB962C8B-B14F-4D97-AF65-F5344CB8AC3E}">
        <p14:creationId xmlns:p14="http://schemas.microsoft.com/office/powerpoint/2010/main" val="31625923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r>
              <a:rPr lang="en-US" dirty="0"/>
              <a:t>Summary,</a:t>
            </a:r>
          </a:p>
          <a:p>
            <a:r>
              <a:rPr lang="en-US" dirty="0"/>
              <a:t>Based on the static beam focusing model, we developed three divergence angle models with RF electric field perturbations corresponding to three elementary processes.</a:t>
            </a:r>
          </a:p>
          <a:p>
            <a:endParaRPr kumimoji="1" lang="en-US" altLang="ja-JP" dirty="0"/>
          </a:p>
          <a:p>
            <a:r>
              <a:rPr lang="en-US" dirty="0"/>
              <a:t>Of these, Model 1, corresponding to oscillation of the ion density and the beam current, is inconsistent with the experimental result for the oscillation period of the divergence angle.</a:t>
            </a:r>
            <a:endParaRPr kumimoji="1" lang="en-US" altLang="ja-JP" dirty="0"/>
          </a:p>
          <a:p>
            <a:r>
              <a:rPr lang="en-US" dirty="0"/>
              <a:t>The other two models are consistent with the experimental data.</a:t>
            </a:r>
            <a:endParaRPr kumimoji="1" lang="en-US" altLang="ja-JP" dirty="0"/>
          </a:p>
          <a:p>
            <a:endParaRPr kumimoji="1" lang="en-US" altLang="ja-JP" dirty="0"/>
          </a:p>
          <a:p>
            <a:r>
              <a:rPr lang="en-US" dirty="0"/>
              <a:t>The inconsistency of Model 1 </a:t>
            </a:r>
            <a:r>
              <a:rPr lang="en-US" dirty="0" err="1"/>
              <a:t>implies</a:t>
            </a:r>
            <a:r>
              <a:rPr lang="en-US" dirty="0"/>
              <a:t> that the divergence oscillation does not originate from the current oscillation.</a:t>
            </a:r>
            <a:endParaRPr kumimoji="1" lang="en-US" altLang="ja-JP" dirty="0"/>
          </a:p>
          <a:p>
            <a:endParaRPr kumimoji="1" lang="en-US" altLang="ja-JP" dirty="0"/>
          </a:p>
          <a:p>
            <a:r>
              <a:rPr lang="en-US" dirty="0"/>
              <a:t>Outlook.</a:t>
            </a:r>
          </a:p>
          <a:p>
            <a:r>
              <a:rPr lang="en-US" dirty="0"/>
              <a:t>We plan to determine which of Model 2 and Model 3 is dominant through additional experiments,</a:t>
            </a:r>
            <a:endParaRPr kumimoji="1" lang="en-US" altLang="ja-JP" dirty="0"/>
          </a:p>
          <a:p>
            <a:r>
              <a:rPr lang="en-US" dirty="0"/>
              <a:t>and to apply these models to the ITER RF negative ion source to identify the dominant focusing degradation mechanism.</a:t>
            </a:r>
            <a:endParaRPr kumimoji="1" lang="en-US" altLang="ja-JP" dirty="0"/>
          </a:p>
          <a:p>
            <a:endParaRPr kumimoji="1" lang="en-US" altLang="ja-JP" dirty="0"/>
          </a:p>
          <a:p>
            <a:r>
              <a:rPr lang="en-US" dirty="0"/>
              <a:t>Thank you for your attention.</a:t>
            </a:r>
            <a:endParaRPr kumimoji="1" lang="en-US" altLang="ja-JP" dirty="0"/>
          </a:p>
          <a:p>
            <a:endParaRPr kumimoji="1" lang="en-US" altLang="ja-JP" dirty="0"/>
          </a:p>
          <a:p>
            <a:r>
              <a:rPr lang="en-US" dirty="0"/>
              <a:t>[60s]</a:t>
            </a:r>
            <a:endParaRPr kumimoji="1" lang="ja-JP" altLang="en-US"/>
          </a:p>
        </p:txBody>
      </p:sp>
      <p:sp>
        <p:nvSpPr>
          <p:cNvPr id="4" name="スライド番号プレースホルダー 3"/>
          <p:cNvSpPr>
            <a:spLocks noGrp="1"/>
          </p:cNvSpPr>
          <p:nvPr>
            <p:ph type="sldNum" sz="quarter" idx="5"/>
          </p:nvPr>
        </p:nvSpPr>
        <p:spPr/>
        <p:txBody>
          <a:bodyPr/>
          <a:lstStyle/>
          <a:p>
            <a:fld id="{B6F16639-9F64-2445-ADAE-78BAC3AA1BAE}" type="slidenum">
              <a:rPr kumimoji="1" lang="ja-JP" altLang="en-US" smtClean="0"/>
              <a:t>18</a:t>
            </a:fld>
            <a:endParaRPr kumimoji="1" lang="ja-JP" altLang="en-US"/>
          </a:p>
        </p:txBody>
      </p:sp>
    </p:spTree>
    <p:extLst>
      <p:ext uri="{BB962C8B-B14F-4D97-AF65-F5344CB8AC3E}">
        <p14:creationId xmlns:p14="http://schemas.microsoft.com/office/powerpoint/2010/main" val="2887673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txBody>
          <a:bodyPr/>
          <a:lstStyle/>
          <a:p>
            <a:endParaRPr lang="ja-JP" altLang="en-US"/>
          </a:p>
        </p:txBody>
      </p:sp>
      <p:sp>
        <p:nvSpPr>
          <p:cNvPr id="3" name="ノート プレースホルダー 2"/>
          <p:cNvSpPr>
            <a:spLocks noGrp="1"/>
          </p:cNvSpPr>
          <p:nvPr>
            <p:ph type="body" idx="1"/>
          </p:nvPr>
        </p:nvSpPr>
        <p:spPr/>
        <p:txBody>
          <a:bodyPr/>
          <a:lstStyle/>
          <a:p>
            <a:r>
              <a:rPr lang="en-US" dirty="0"/>
              <a:t>First, the static beam extraction model for positive ions.</a:t>
            </a:r>
            <a:endParaRPr kumimoji="1" lang="en-US" altLang="ja-JP" dirty="0"/>
          </a:p>
          <a:p>
            <a:r>
              <a:rPr lang="en-US" dirty="0"/>
              <a:t>The figure shows the one-dimensional beam extraction model.</a:t>
            </a:r>
            <a:endParaRPr kumimoji="1" lang="en-US" altLang="ja-JP" dirty="0"/>
          </a:p>
          <a:p>
            <a:r>
              <a:rPr lang="en-US" dirty="0"/>
              <a:t>The z axis is taken along the beam propagation direction.</a:t>
            </a:r>
            <a:endParaRPr kumimoji="1" lang="en-US" altLang="ja-JP" dirty="0"/>
          </a:p>
          <a:p>
            <a:r>
              <a:rPr lang="en-US" dirty="0"/>
              <a:t>A potential difference </a:t>
            </a:r>
            <a:r>
              <a:rPr lang="en-US" dirty="0" err="1"/>
              <a:t>V_extract</a:t>
            </a:r>
            <a:r>
              <a:rPr lang="en-US" dirty="0"/>
              <a:t> exists between the two electrodes, and ions at rest near the left electrode are accelerated, producing a beam of current density J.</a:t>
            </a:r>
            <a:endParaRPr kumimoji="1" lang="en-US" altLang="ja-JP" dirty="0"/>
          </a:p>
          <a:p>
            <a:r>
              <a:rPr lang="en-US" dirty="0"/>
              <a:t>Applying Poisson's equation, energy conservation and the definition of current density to this system gives the expression for the current density known as the Child-Langmuir law. [40s] (Note: it is a maximum current density because an infinite ion density is assumed near the meniscus here.)</a:t>
            </a:r>
          </a:p>
        </p:txBody>
      </p:sp>
      <p:sp>
        <p:nvSpPr>
          <p:cNvPr id="4" name="スライド番号プレースホルダー 3"/>
          <p:cNvSpPr>
            <a:spLocks noGrp="1"/>
          </p:cNvSpPr>
          <p:nvPr>
            <p:ph type="sldNum" sz="quarter" idx="5"/>
          </p:nvPr>
        </p:nvSpPr>
        <p:spPr/>
        <p:txBody>
          <a:bodyPr/>
          <a:lstStyle/>
          <a:p>
            <a:fld id="{B6F16639-9F64-2445-ADAE-78BAC3AA1BAE}" type="slidenum">
              <a:rPr kumimoji="1" lang="ja-JP" altLang="en-US" smtClean="0"/>
              <a:t>19</a:t>
            </a:fld>
            <a:endParaRPr kumimoji="1" lang="ja-JP" altLang="en-US"/>
          </a:p>
        </p:txBody>
      </p:sp>
    </p:spTree>
    <p:extLst>
      <p:ext uri="{BB962C8B-B14F-4D97-AF65-F5344CB8AC3E}">
        <p14:creationId xmlns:p14="http://schemas.microsoft.com/office/powerpoint/2010/main" val="15096810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dirty="0"/>
              <a:t>We found that the current oscillation at twice the RF frequency is not dominant for the divergence oscillation.</a:t>
            </a:r>
            <a:endParaRPr kumimoji="1" lang="en-US" altLang="ja-JP" dirty="0"/>
          </a:p>
          <a:p>
            <a:r>
              <a:rPr lang="en-US" dirty="0"/>
              <a:t>We then used the experimental results to examine whether the current oscillation at the RF frequency is dominant for the divergence angle.</a:t>
            </a:r>
          </a:p>
          <a:p>
            <a:endParaRPr kumimoji="1" lang="en-US" altLang="ja-JP" dirty="0"/>
          </a:p>
          <a:p>
            <a:r>
              <a:rPr kumimoji="1" lang="en-US" altLang="ja-JP" dirty="0"/>
              <a:t>Look at this figures. </a:t>
            </a:r>
          </a:p>
          <a:p>
            <a:r>
              <a:rPr kumimoji="1" lang="en-US" altLang="ja-JP" dirty="0"/>
              <a:t>They shows causality between 2 physical quantity.</a:t>
            </a:r>
          </a:p>
          <a:p>
            <a:r>
              <a:rPr lang="en-US" dirty="0"/>
              <a:t>The left figure is a histogram of the phase difference between the RF field and the beam divergence angle over the RF cycle; the right is the phase difference between the beam current and the beam divergence angle.</a:t>
            </a:r>
            <a:endParaRPr kumimoji="1" lang="en-US" altLang="ja-JP" dirty="0"/>
          </a:p>
          <a:p>
            <a:r>
              <a:rPr lang="en-US" dirty="0"/>
              <a:t>The left distribution is sharp, showing strong phase locking, while the right one is broad.</a:t>
            </a:r>
            <a:endParaRPr kumimoji="1" lang="en-US" altLang="ja-JP" dirty="0"/>
          </a:p>
          <a:p>
            <a:r>
              <a:rPr lang="en-US" dirty="0"/>
              <a:t>If the current oscillation were dominant, the current and the beam divergence angle would have to be strongly locked.</a:t>
            </a:r>
          </a:p>
          <a:p>
            <a:r>
              <a:rPr lang="en-US" dirty="0"/>
              <a:t>But actually they are not.</a:t>
            </a:r>
            <a:endParaRPr kumimoji="1" lang="en-US" altLang="ja-JP" dirty="0"/>
          </a:p>
          <a:p>
            <a:r>
              <a:rPr lang="en-US" dirty="0"/>
              <a:t>This shows that the current oscillation at the RF frequency is also not dominant for the oscillation of the beam divergence angle.</a:t>
            </a:r>
            <a:endParaRPr kumimoji="1" lang="en-US" altLang="ja-JP" dirty="0"/>
          </a:p>
        </p:txBody>
      </p:sp>
      <p:sp>
        <p:nvSpPr>
          <p:cNvPr id="4" name="スライド番号プレースホルダー 3"/>
          <p:cNvSpPr>
            <a:spLocks noGrp="1"/>
          </p:cNvSpPr>
          <p:nvPr>
            <p:ph type="sldNum" sz="quarter" idx="5"/>
          </p:nvPr>
        </p:nvSpPr>
        <p:spPr/>
        <p:txBody>
          <a:bodyPr/>
          <a:lstStyle/>
          <a:p>
            <a:fld id="{B6F16639-9F64-2445-ADAE-78BAC3AA1BAE}" type="slidenum">
              <a:rPr kumimoji="1" lang="ja-JP" altLang="en-US" smtClean="0"/>
              <a:t>20</a:t>
            </a:fld>
            <a:endParaRPr kumimoji="1" lang="ja-JP" altLang="en-US"/>
          </a:p>
        </p:txBody>
      </p:sp>
    </p:spTree>
    <p:extLst>
      <p:ext uri="{BB962C8B-B14F-4D97-AF65-F5344CB8AC3E}">
        <p14:creationId xmlns:p14="http://schemas.microsoft.com/office/powerpoint/2010/main" val="8079458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As you say, model2 and 3 is looks similar.</a:t>
            </a:r>
          </a:p>
          <a:p>
            <a:r>
              <a:rPr kumimoji="1" lang="en-US" altLang="ja-JP" dirty="0"/>
              <a:t>The difference of them is whether perveance is constant or variable.</a:t>
            </a:r>
          </a:p>
          <a:p>
            <a:r>
              <a:rPr kumimoji="1" lang="en-US" altLang="ja-JP" dirty="0"/>
              <a:t>Let me explain.</a:t>
            </a:r>
          </a:p>
          <a:p>
            <a:r>
              <a:rPr kumimoji="1" lang="en-US" altLang="ja-JP" dirty="0"/>
              <a:t>There are two operating regimes about </a:t>
            </a:r>
            <a:r>
              <a:rPr kumimoji="1" lang="en-US" altLang="ja-JP" dirty="0" err="1"/>
              <a:t>Nbi</a:t>
            </a:r>
            <a:r>
              <a:rPr kumimoji="1" lang="en-US" altLang="ja-JP" dirty="0"/>
              <a:t>.</a:t>
            </a:r>
          </a:p>
          <a:p>
            <a:r>
              <a:rPr kumimoji="1" lang="en-US" altLang="ja-JP" dirty="0"/>
              <a:t>When the </a:t>
            </a:r>
            <a:r>
              <a:rPr kumimoji="1" lang="en-US" altLang="ja-JP" dirty="0" err="1"/>
              <a:t>Vext</a:t>
            </a:r>
            <a:r>
              <a:rPr kumimoji="1" lang="en-US" altLang="ja-JP" dirty="0"/>
              <a:t> is low, perveance is constant.</a:t>
            </a:r>
          </a:p>
          <a:p>
            <a:r>
              <a:rPr kumimoji="1" lang="en-US" altLang="ja-JP" dirty="0"/>
              <a:t>In this situation, model3 can only be applicable.</a:t>
            </a:r>
            <a:r>
              <a:rPr kumimoji="1" lang="ja-JP" altLang="en-US"/>
              <a:t>　アプリかぶる</a:t>
            </a:r>
            <a:endParaRPr kumimoji="1" lang="en-US" altLang="ja-JP" dirty="0"/>
          </a:p>
          <a:p>
            <a:endParaRPr kumimoji="1" lang="en-US" altLang="ja-JP" dirty="0"/>
          </a:p>
          <a:p>
            <a:r>
              <a:rPr kumimoji="1" lang="en-US" altLang="ja-JP" dirty="0"/>
              <a:t>on the other hand, When the </a:t>
            </a:r>
            <a:r>
              <a:rPr kumimoji="1" lang="en-US" altLang="ja-JP" dirty="0" err="1"/>
              <a:t>Vext</a:t>
            </a:r>
            <a:r>
              <a:rPr kumimoji="1" lang="en-US" altLang="ja-JP" dirty="0"/>
              <a:t> is high, perveance is variable.</a:t>
            </a:r>
          </a:p>
          <a:p>
            <a:r>
              <a:rPr kumimoji="1" lang="en-US" altLang="ja-JP" dirty="0"/>
              <a:t>In this situation, model 2 and model 3 can be applicable.</a:t>
            </a:r>
          </a:p>
          <a:p>
            <a:r>
              <a:rPr kumimoji="1" lang="en-US" altLang="ja-JP" dirty="0"/>
              <a:t>That’s why we make 2 </a:t>
            </a:r>
            <a:r>
              <a:rPr kumimoji="1" lang="en-US" altLang="ja-JP"/>
              <a:t>similar models.</a:t>
            </a:r>
            <a:endParaRPr kumimoji="1" lang="ja-JP" altLang="en-US"/>
          </a:p>
        </p:txBody>
      </p:sp>
      <p:sp>
        <p:nvSpPr>
          <p:cNvPr id="4" name="スライド番号プレースホルダー 3"/>
          <p:cNvSpPr>
            <a:spLocks noGrp="1"/>
          </p:cNvSpPr>
          <p:nvPr>
            <p:ph type="sldNum" sz="quarter" idx="5"/>
          </p:nvPr>
        </p:nvSpPr>
        <p:spPr/>
        <p:txBody>
          <a:bodyPr/>
          <a:lstStyle/>
          <a:p>
            <a:fld id="{B6F16639-9F64-2445-ADAE-78BAC3AA1BAE}" type="slidenum">
              <a:rPr kumimoji="1" lang="ja-JP" altLang="en-US" smtClean="0"/>
              <a:t>21</a:t>
            </a:fld>
            <a:endParaRPr kumimoji="1" lang="ja-JP" altLang="en-US"/>
          </a:p>
        </p:txBody>
      </p:sp>
    </p:spTree>
    <p:extLst>
      <p:ext uri="{BB962C8B-B14F-4D97-AF65-F5344CB8AC3E}">
        <p14:creationId xmlns:p14="http://schemas.microsoft.com/office/powerpoint/2010/main" val="3513384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21E99F-B505-7489-C514-2CA30C4288F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410DD1CC-B959-A5AA-E540-566122EB0C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98E41D65-D28F-44CA-8E9D-395F09916943}"/>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DBE374EB-9039-D049-69BF-FBC25EB13B8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4D00E14-5D12-E153-1086-B44AEDE3791B}"/>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2678337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3BD7AC-6A28-2B4C-0CEC-89A9DCDD8B06}"/>
              </a:ext>
            </a:extLst>
          </p:cNvPr>
          <p:cNvSpPr>
            <a:spLocks noGrp="1"/>
          </p:cNvSpPr>
          <p:nvPr>
            <p:ph type="title"/>
          </p:nvPr>
        </p:nvSpPr>
        <p:spPr>
          <a:xfrm>
            <a:off x="0" y="0"/>
            <a:ext cx="12192000" cy="763929"/>
          </a:xfrm>
          <a:solidFill>
            <a:srgbClr val="006E4F"/>
          </a:solidFill>
          <a:ln w="34925">
            <a:solidFill>
              <a:srgbClr val="006E4F"/>
            </a:solidFill>
          </a:ln>
        </p:spPr>
        <p:txBody>
          <a:bodyPr/>
          <a:lstStyle>
            <a:lvl1pPr>
              <a:defRPr b="1">
                <a:solidFill>
                  <a:schemeClr val="bg2"/>
                </a:solidFill>
              </a:defRPr>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5244795-BA72-C4C4-6090-17BFA683D558}"/>
              </a:ext>
            </a:extLst>
          </p:cNvPr>
          <p:cNvSpPr>
            <a:spLocks noGrp="1"/>
          </p:cNvSpPr>
          <p:nvPr>
            <p:ph idx="1"/>
          </p:nvPr>
        </p:nvSpPr>
        <p:spPr>
          <a:xfrm>
            <a:off x="838200" y="1616903"/>
            <a:ext cx="10515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AA612DB-BE2C-604E-F470-368F36803637}"/>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F15F85CF-7086-922C-5A28-2CAD294437A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D700196-E858-9756-4E91-B284B4FED1E0}"/>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2138047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A33D61-FAF0-F66A-81A8-153193810431}"/>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3ABF9FB-868C-2342-57B4-EA5CE1A2D2C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2D16FEB1-542F-EFE2-0BDF-A45DEF69EA18}"/>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AA1411DE-2747-81D4-4BA3-720C72D4B84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C67A91A-7B6B-290F-BBAB-D1E48DC84A20}"/>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2858095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0BA976-03FB-A035-C709-2788170B967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950D5B9-528B-3BCB-5392-B806079501C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3C30A07-8DAB-1FC8-A8F4-834A3EA0DFE7}"/>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89A1E2A-8345-9DD5-CAB5-FAF96CBA67D9}"/>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6" name="フッター プレースホルダー 5">
            <a:extLst>
              <a:ext uri="{FF2B5EF4-FFF2-40B4-BE49-F238E27FC236}">
                <a16:creationId xmlns:a16="http://schemas.microsoft.com/office/drawing/2014/main" id="{5D874B00-4EE9-234B-4F98-71FD5DA0945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93D48CD-A1AC-C2BB-A120-55028C4EF63F}"/>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1537755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8BB36F-D71C-4342-9B60-2452A71CD1EE}"/>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339169B-CC82-D0F5-B307-4C0957550C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8E5F1AD-9679-8D81-865A-CB7C19A4ED36}"/>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2C66941-630E-AF0F-A45D-41D8812C6C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8980B23-8CE9-68B0-26D5-26F1F3E8695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F14D77BE-2E4D-6627-B26A-AB212698195E}"/>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8" name="フッター プレースホルダー 7">
            <a:extLst>
              <a:ext uri="{FF2B5EF4-FFF2-40B4-BE49-F238E27FC236}">
                <a16:creationId xmlns:a16="http://schemas.microsoft.com/office/drawing/2014/main" id="{6FDFAB4E-20CB-0C09-1FD0-B612054CEDB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9421CEEB-DE09-82D6-F6B4-A6D3D93E7009}"/>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1770524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3628952-8746-6E7F-73FA-07E867C2E6B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2CA35DC-EE09-F676-0704-4AD134815735}"/>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4" name="フッター プレースホルダー 3">
            <a:extLst>
              <a:ext uri="{FF2B5EF4-FFF2-40B4-BE49-F238E27FC236}">
                <a16:creationId xmlns:a16="http://schemas.microsoft.com/office/drawing/2014/main" id="{284D6FE1-9C3E-271E-1029-12797EE6377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DFB8D14-EBD0-6C2A-65E9-B98ED766173C}"/>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1369459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0837AB-9B09-F9E4-7AAC-5A5DFD042E1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7C61E24-BBE1-C79B-CAC6-10C839DABA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70B0082-793D-ED4D-E550-644E641C48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D8A53F3-E4FE-0793-B84C-825FC4E0BAA6}"/>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6" name="フッター プレースホルダー 5">
            <a:extLst>
              <a:ext uri="{FF2B5EF4-FFF2-40B4-BE49-F238E27FC236}">
                <a16:creationId xmlns:a16="http://schemas.microsoft.com/office/drawing/2014/main" id="{B59E6525-6485-AF94-A6AA-7A122C48509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ABAA049-8AF9-AC04-E590-C0B40E151FDA}"/>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3327658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994366-D172-F98F-A4B9-5864B80D743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1F68FA2-ED06-E25A-8A8B-A93E8AB155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14DECEA-51EC-4DE2-A93E-9D28AD66BA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80D3F1E-F7CA-2C9B-84D2-25F30E85B6D0}"/>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6" name="フッター プレースホルダー 5">
            <a:extLst>
              <a:ext uri="{FF2B5EF4-FFF2-40B4-BE49-F238E27FC236}">
                <a16:creationId xmlns:a16="http://schemas.microsoft.com/office/drawing/2014/main" id="{CA5C4406-5074-E428-190B-23DA5A33813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C280AFD-F774-7E6A-CCF1-8C844E223312}"/>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1730190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AFBBDC-9A20-4A4A-6673-FFC5990460F0}"/>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A247B8D-F55C-42DA-94A8-0798D13080C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24431D1-119F-CE39-EC01-046D9E64A212}"/>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F16CBA6B-5F57-D20D-81B3-616ECB2230C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4997103-0297-B83B-E2E6-4BACAEE965A0}"/>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1221607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15D27DE-C1B6-3697-949C-38F0D5E34570}"/>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B90C495-8420-64D5-7011-62EFA4C7B290}"/>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5A0E90D-CD2D-2077-EEB1-A641FF13FE35}"/>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B3DA862B-2926-FF40-E543-93DFD43E377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E8FBA4F-D56C-B203-89D9-6E86901F441C}"/>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3257975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21E99F-B505-7489-C514-2CA30C4288F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410DD1CC-B959-A5AA-E540-566122EB0C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98E41D65-D28F-44CA-8E9D-395F09916943}"/>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DBE374EB-9039-D049-69BF-FBC25EB13B8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4D00E14-5D12-E153-1086-B44AEDE3791B}"/>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26783372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33BD7AC-6A28-2B4C-0CEC-89A9DCDD8B06}"/>
              </a:ext>
            </a:extLst>
          </p:cNvPr>
          <p:cNvSpPr>
            <a:spLocks noGrp="1"/>
          </p:cNvSpPr>
          <p:nvPr>
            <p:ph type="title"/>
          </p:nvPr>
        </p:nvSpPr>
        <p:spPr>
          <a:xfrm>
            <a:off x="0" y="0"/>
            <a:ext cx="12192000" cy="763929"/>
          </a:xfrm>
          <a:solidFill>
            <a:srgbClr val="006E4F"/>
          </a:solidFill>
          <a:ln w="34925">
            <a:solidFill>
              <a:srgbClr val="006E4F"/>
            </a:solidFill>
          </a:ln>
        </p:spPr>
        <p:txBody>
          <a:bodyPr/>
          <a:lstStyle>
            <a:lvl1pPr>
              <a:defRPr b="1">
                <a:solidFill>
                  <a:schemeClr val="bg2"/>
                </a:solidFill>
              </a:defRPr>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5244795-BA72-C4C4-6090-17BFA683D558}"/>
              </a:ext>
            </a:extLst>
          </p:cNvPr>
          <p:cNvSpPr>
            <a:spLocks noGrp="1"/>
          </p:cNvSpPr>
          <p:nvPr>
            <p:ph idx="1"/>
          </p:nvPr>
        </p:nvSpPr>
        <p:spPr>
          <a:xfrm>
            <a:off x="838200" y="1616903"/>
            <a:ext cx="10515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AA612DB-BE2C-604E-F470-368F36803637}"/>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F15F85CF-7086-922C-5A28-2CAD294437A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D700196-E858-9756-4E91-B284B4FED1E0}"/>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2138047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A33D61-FAF0-F66A-81A8-153193810431}"/>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3ABF9FB-868C-2342-57B4-EA5CE1A2D2C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2D16FEB1-542F-EFE2-0BDF-A45DEF69EA18}"/>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AA1411DE-2747-81D4-4BA3-720C72D4B84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C67A91A-7B6B-290F-BBAB-D1E48DC84A20}"/>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2858095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0BA976-03FB-A035-C709-2788170B967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950D5B9-528B-3BCB-5392-B806079501C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43C30A07-8DAB-1FC8-A8F4-834A3EA0DFE7}"/>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89A1E2A-8345-9DD5-CAB5-FAF96CBA67D9}"/>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6" name="フッター プレースホルダー 5">
            <a:extLst>
              <a:ext uri="{FF2B5EF4-FFF2-40B4-BE49-F238E27FC236}">
                <a16:creationId xmlns:a16="http://schemas.microsoft.com/office/drawing/2014/main" id="{5D874B00-4EE9-234B-4F98-71FD5DA0945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93D48CD-A1AC-C2BB-A120-55028C4EF63F}"/>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1537755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8BB36F-D71C-4342-9B60-2452A71CD1EE}"/>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339169B-CC82-D0F5-B307-4C0957550C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8E5F1AD-9679-8D81-865A-CB7C19A4ED36}"/>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02C66941-630E-AF0F-A45D-41D8812C6C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8980B23-8CE9-68B0-26D5-26F1F3E8695C}"/>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F14D77BE-2E4D-6627-B26A-AB212698195E}"/>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8" name="フッター プレースホルダー 7">
            <a:extLst>
              <a:ext uri="{FF2B5EF4-FFF2-40B4-BE49-F238E27FC236}">
                <a16:creationId xmlns:a16="http://schemas.microsoft.com/office/drawing/2014/main" id="{6FDFAB4E-20CB-0C09-1FD0-B612054CEDBF}"/>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9421CEEB-DE09-82D6-F6B4-A6D3D93E7009}"/>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1770524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3628952-8746-6E7F-73FA-07E867C2E6B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32CA35DC-EE09-F676-0704-4AD134815735}"/>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4" name="フッター プレースホルダー 3">
            <a:extLst>
              <a:ext uri="{FF2B5EF4-FFF2-40B4-BE49-F238E27FC236}">
                <a16:creationId xmlns:a16="http://schemas.microsoft.com/office/drawing/2014/main" id="{284D6FE1-9C3E-271E-1029-12797EE63776}"/>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8DFB8D14-EBD0-6C2A-65E9-B98ED766173C}"/>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13694594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64536CC2-D670-A1FD-D865-CD488DED4DFA}"/>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3" name="フッター プレースホルダー 2">
            <a:extLst>
              <a:ext uri="{FF2B5EF4-FFF2-40B4-BE49-F238E27FC236}">
                <a16:creationId xmlns:a16="http://schemas.microsoft.com/office/drawing/2014/main" id="{C6FCBF52-97F9-528C-8EED-29924E4C65B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9A60DCC-0FFE-4639-8369-30E83CE1190F}"/>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1000028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0837AB-9B09-F9E4-7AAC-5A5DFD042E1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7C61E24-BBE1-C79B-CAC6-10C839DABA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70B0082-793D-ED4D-E550-644E641C48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D8A53F3-E4FE-0793-B84C-825FC4E0BAA6}"/>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6" name="フッター プレースホルダー 5">
            <a:extLst>
              <a:ext uri="{FF2B5EF4-FFF2-40B4-BE49-F238E27FC236}">
                <a16:creationId xmlns:a16="http://schemas.microsoft.com/office/drawing/2014/main" id="{B59E6525-6485-AF94-A6AA-7A122C48509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ABAA049-8AF9-AC04-E590-C0B40E151FDA}"/>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33276581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4994366-D172-F98F-A4B9-5864B80D7437}"/>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1F68FA2-ED06-E25A-8A8B-A93E8AB155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314DECEA-51EC-4DE2-A93E-9D28AD66BA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80D3F1E-F7CA-2C9B-84D2-25F30E85B6D0}"/>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6" name="フッター プレースホルダー 5">
            <a:extLst>
              <a:ext uri="{FF2B5EF4-FFF2-40B4-BE49-F238E27FC236}">
                <a16:creationId xmlns:a16="http://schemas.microsoft.com/office/drawing/2014/main" id="{CA5C4406-5074-E428-190B-23DA5A33813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C280AFD-F774-7E6A-CCF1-8C844E223312}"/>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17301909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AFBBDC-9A20-4A4A-6673-FFC5990460F0}"/>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A247B8D-F55C-42DA-94A8-0798D13080C2}"/>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24431D1-119F-CE39-EC01-046D9E64A212}"/>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F16CBA6B-5F57-D20D-81B3-616ECB2230C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64997103-0297-B83B-E2E6-4BACAEE965A0}"/>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1221607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15D27DE-C1B6-3697-949C-38F0D5E34570}"/>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B90C495-8420-64D5-7011-62EFA4C7B290}"/>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5A0E90D-CD2D-2077-EEB1-A641FF13FE35}"/>
              </a:ext>
            </a:extLst>
          </p:cNvPr>
          <p:cNvSpPr>
            <a:spLocks noGrp="1"/>
          </p:cNvSpPr>
          <p:nvPr>
            <p:ph type="dt" sz="half" idx="10"/>
          </p:nvPr>
        </p:nvSpPr>
        <p:spPr/>
        <p:txBody>
          <a:bodyPr/>
          <a:lstStyle/>
          <a:p>
            <a:fld id="{7D1D290D-EFFF-5448-BB1F-D2C68C58CF49}" type="datetimeFigureOut">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B3DA862B-2926-FF40-E543-93DFD43E377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E8FBA4F-D56C-B203-89D9-6E86901F441C}"/>
              </a:ext>
            </a:extLst>
          </p:cNvPr>
          <p:cNvSpPr>
            <a:spLocks noGrp="1"/>
          </p:cNvSpPr>
          <p:nvPr>
            <p:ph type="sldNum" sz="quarter" idx="12"/>
          </p:nvPr>
        </p:nvSpPr>
        <p:spPr/>
        <p:txBody>
          <a:body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3257975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3EC1256-2145-9512-14A0-AD4559E955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A9073A8-3EDA-C97A-A8AD-44174E1110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A115D3D-42AE-3755-E4FF-BA8B33DBF7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D1D290D-EFFF-5448-BB1F-D2C68C58CF49}" type="datetimeFigureOut">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6CA7093C-6C22-AA69-D394-86DEC7FB1C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CDA4026-97A1-A52A-BBD9-16872F5EAB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35761684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80" r:id="rId7"/>
    <p:sldLayoutId id="2147483681" r:id="rId8"/>
    <p:sldLayoutId id="2147483682" r:id="rId9"/>
    <p:sldLayoutId id="2147483683" r:id="rId10"/>
  </p:sldLayoutIdLst>
  <p:txStyles>
    <p:titleStyle>
      <a:lvl1pPr algn="l" defTabSz="914400" rtl="0" eaLnBrk="1" latinLnBrk="0" hangingPunct="1">
        <a:lnSpc>
          <a:spcPct val="90000"/>
        </a:lnSpc>
        <a:spcBef>
          <a:spcPct val="0"/>
        </a:spcBef>
        <a:buNone/>
        <a:defRPr kumimoji="1" sz="4400" kern="1200">
          <a:solidFill>
            <a:schemeClr val="tx1"/>
          </a:solidFill>
          <a:latin typeface="Times New Roman"/>
          <a:ea typeface="Times New Roman"/>
          <a:cs typeface="Times New Roman"/>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Times New Roman"/>
          <a:ea typeface="Times New Roman"/>
          <a:cs typeface="Times New Roman"/>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Times New Roman"/>
          <a:ea typeface="Times New Roman"/>
          <a:cs typeface="Times New Roman"/>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Times New Roman"/>
          <a:ea typeface="Times New Roman"/>
          <a:cs typeface="Times New Roman"/>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Times New Roman"/>
          <a:ea typeface="Times New Roman"/>
          <a:cs typeface="Times New Roman"/>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Times New Roman"/>
          <a:ea typeface="Times New Roman"/>
          <a:cs typeface="Times New Roman"/>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Times New Roman"/>
          <a:ea typeface="Times New Roman"/>
          <a:cs typeface="Times New Roman"/>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Times New Roman"/>
          <a:ea typeface="Times New Roman"/>
          <a:cs typeface="Times New Roman"/>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Times New Roman"/>
          <a:ea typeface="Times New Roman"/>
          <a:cs typeface="Times New Roman"/>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Times New Roman"/>
          <a:ea typeface="Times New Roman"/>
          <a:cs typeface="Times New Roman"/>
        </a:defRPr>
      </a:lvl9pPr>
    </p:bodyStyle>
    <p:otherStyle>
      <a:defPPr>
        <a:defRPr lang="ja-JP"/>
      </a:defPPr>
      <a:lvl1pPr marL="0" algn="l" defTabSz="914400" rtl="0" eaLnBrk="1" latinLnBrk="0" hangingPunct="1">
        <a:defRPr kumimoji="1" sz="1800" kern="1200">
          <a:solidFill>
            <a:schemeClr val="tx1"/>
          </a:solidFill>
          <a:latin typeface="Times New Roman"/>
          <a:ea typeface="Times New Roman"/>
          <a:cs typeface="Times New Roman"/>
        </a:defRPr>
      </a:lvl1pPr>
      <a:lvl2pPr marL="457200" algn="l" defTabSz="914400" rtl="0" eaLnBrk="1" latinLnBrk="0" hangingPunct="1">
        <a:defRPr kumimoji="1" sz="1800" kern="1200">
          <a:solidFill>
            <a:schemeClr val="tx1"/>
          </a:solidFill>
          <a:latin typeface="Times New Roman"/>
          <a:ea typeface="Times New Roman"/>
          <a:cs typeface="Times New Roman"/>
        </a:defRPr>
      </a:lvl2pPr>
      <a:lvl3pPr marL="914400" algn="l" defTabSz="914400" rtl="0" eaLnBrk="1" latinLnBrk="0" hangingPunct="1">
        <a:defRPr kumimoji="1" sz="1800" kern="1200">
          <a:solidFill>
            <a:schemeClr val="tx1"/>
          </a:solidFill>
          <a:latin typeface="Times New Roman"/>
          <a:ea typeface="Times New Roman"/>
          <a:cs typeface="Times New Roman"/>
        </a:defRPr>
      </a:lvl3pPr>
      <a:lvl4pPr marL="1371600" algn="l" defTabSz="914400" rtl="0" eaLnBrk="1" latinLnBrk="0" hangingPunct="1">
        <a:defRPr kumimoji="1" sz="1800" kern="1200">
          <a:solidFill>
            <a:schemeClr val="tx1"/>
          </a:solidFill>
          <a:latin typeface="Times New Roman"/>
          <a:ea typeface="Times New Roman"/>
          <a:cs typeface="Times New Roman"/>
        </a:defRPr>
      </a:lvl4pPr>
      <a:lvl5pPr marL="1828800" algn="l" defTabSz="914400" rtl="0" eaLnBrk="1" latinLnBrk="0" hangingPunct="1">
        <a:defRPr kumimoji="1" sz="1800" kern="1200">
          <a:solidFill>
            <a:schemeClr val="tx1"/>
          </a:solidFill>
          <a:latin typeface="Times New Roman"/>
          <a:ea typeface="Times New Roman"/>
          <a:cs typeface="Times New Roman"/>
        </a:defRPr>
      </a:lvl5pPr>
      <a:lvl6pPr marL="2286000" algn="l" defTabSz="914400" rtl="0" eaLnBrk="1" latinLnBrk="0" hangingPunct="1">
        <a:defRPr kumimoji="1" sz="1800" kern="1200">
          <a:solidFill>
            <a:schemeClr val="tx1"/>
          </a:solidFill>
          <a:latin typeface="Times New Roman"/>
          <a:ea typeface="Times New Roman"/>
          <a:cs typeface="Times New Roman"/>
        </a:defRPr>
      </a:lvl6pPr>
      <a:lvl7pPr marL="2743200" algn="l" defTabSz="914400" rtl="0" eaLnBrk="1" latinLnBrk="0" hangingPunct="1">
        <a:defRPr kumimoji="1" sz="1800" kern="1200">
          <a:solidFill>
            <a:schemeClr val="tx1"/>
          </a:solidFill>
          <a:latin typeface="Times New Roman"/>
          <a:ea typeface="Times New Roman"/>
          <a:cs typeface="Times New Roman"/>
        </a:defRPr>
      </a:lvl7pPr>
      <a:lvl8pPr marL="3200400" algn="l" defTabSz="914400" rtl="0" eaLnBrk="1" latinLnBrk="0" hangingPunct="1">
        <a:defRPr kumimoji="1" sz="1800" kern="1200">
          <a:solidFill>
            <a:schemeClr val="tx1"/>
          </a:solidFill>
          <a:latin typeface="Times New Roman"/>
          <a:ea typeface="Times New Roman"/>
          <a:cs typeface="Times New Roman"/>
        </a:defRPr>
      </a:lvl8pPr>
      <a:lvl9pPr marL="3657600" algn="l" defTabSz="914400" rtl="0" eaLnBrk="1" latinLnBrk="0" hangingPunct="1">
        <a:defRPr kumimoji="1" sz="1800" kern="1200">
          <a:solidFill>
            <a:schemeClr val="tx1"/>
          </a:solidFill>
          <a:latin typeface="Times New Roman"/>
          <a:ea typeface="Times New Roman"/>
          <a:cs typeface="Times New Roman"/>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3EC1256-2145-9512-14A0-AD4559E955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A9073A8-3EDA-C97A-A8AD-44174E1110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A115D3D-42AE-3755-E4FF-BA8B33DBF7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D1D290D-EFFF-5448-BB1F-D2C68C58CF49}" type="datetimeFigureOut">
              <a:rPr kumimoji="1" lang="ja-JP" altLang="en-US" smtClean="0"/>
              <a:t>2026/9/24</a:t>
            </a:fld>
            <a:endParaRPr kumimoji="1" lang="ja-JP" altLang="en-US"/>
          </a:p>
        </p:txBody>
      </p:sp>
      <p:sp>
        <p:nvSpPr>
          <p:cNvPr id="5" name="フッター プレースホルダー 4">
            <a:extLst>
              <a:ext uri="{FF2B5EF4-FFF2-40B4-BE49-F238E27FC236}">
                <a16:creationId xmlns:a16="http://schemas.microsoft.com/office/drawing/2014/main" id="{6CA7093C-6C22-AA69-D394-86DEC7FB1C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FCDA4026-97A1-A52A-BBD9-16872F5EAB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A655FF-CBA7-E144-8440-7DC08C7B6562}" type="slidenum">
              <a:rPr kumimoji="1" lang="ja-JP" altLang="en-US" smtClean="0"/>
              <a:t>‹#›</a:t>
            </a:fld>
            <a:endParaRPr kumimoji="1" lang="ja-JP" altLang="en-US"/>
          </a:p>
        </p:txBody>
      </p:sp>
    </p:spTree>
    <p:extLst>
      <p:ext uri="{BB962C8B-B14F-4D97-AF65-F5344CB8AC3E}">
        <p14:creationId xmlns:p14="http://schemas.microsoft.com/office/powerpoint/2010/main" val="357616843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7.png"/><Relationship Id="rId2" Type="http://schemas.openxmlformats.org/officeDocument/2006/relationships/notesSlide" Target="../notesSlides/notesSlide3.xml"/><Relationship Id="rId16"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710.png"/><Relationship Id="rId11" Type="http://schemas.openxmlformats.org/officeDocument/2006/relationships/image" Target="../media/image12.png"/><Relationship Id="rId5" Type="http://schemas.openxmlformats.org/officeDocument/2006/relationships/image" Target="../media/image7.png"/><Relationship Id="rId15" Type="http://schemas.openxmlformats.org/officeDocument/2006/relationships/image" Target="../media/image15.pn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10.png"/><Relationship Id="rId14" Type="http://schemas.openxmlformats.org/officeDocument/2006/relationships/customXml" Target="../ink/ink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16.emf"/><Relationship Id="rId4" Type="http://schemas.openxmlformats.org/officeDocument/2006/relationships/image" Target="../media/image33.png"/><Relationship Id="rId9" Type="http://schemas.openxmlformats.org/officeDocument/2006/relationships/image" Target="../media/image38.pn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8.png"/><Relationship Id="rId7"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30.png"/><Relationship Id="rId9" Type="http://schemas.openxmlformats.org/officeDocument/2006/relationships/image" Target="../media/image49.png"/></Relationships>
</file>

<file path=ppt/slides/_rels/slide1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3.png"/><Relationship Id="rId7"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53.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1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0.png"/><Relationship Id="rId7"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0.png"/><Relationship Id="rId9" Type="http://schemas.openxmlformats.org/officeDocument/2006/relationships/image" Target="../media/image62.png"/></Relationships>
</file>

<file path=ppt/slides/_rels/slide1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55.png"/><Relationship Id="rId5" Type="http://schemas.openxmlformats.org/officeDocument/2006/relationships/image" Target="../media/image66.png"/><Relationship Id="rId4" Type="http://schemas.openxmlformats.org/officeDocument/2006/relationships/image" Target="../media/image65.png"/></Relationships>
</file>

<file path=ppt/slides/_rels/slide13.xml.rels><?xml version="1.0" encoding="UTF-8" standalone="yes"?>
<Relationships xmlns="http://schemas.openxmlformats.org/package/2006/relationships"><Relationship Id="rId3" Type="http://schemas.openxmlformats.org/officeDocument/2006/relationships/image" Target="../media/image68.png"/><Relationship Id="rId12" Type="http://schemas.openxmlformats.org/officeDocument/2006/relationships/image" Target="../media/image72.png"/><Relationship Id="rId2" Type="http://schemas.openxmlformats.org/officeDocument/2006/relationships/notesSlide" Target="../notesSlides/notesSlide13.xml"/><Relationship Id="rId1" Type="http://schemas.openxmlformats.org/officeDocument/2006/relationships/slideLayout" Target="../slideLayouts/slideLayout5.xml"/><Relationship Id="rId11" Type="http://schemas.openxmlformats.org/officeDocument/2006/relationships/image" Target="../media/image71.png"/><Relationship Id="rId5" Type="http://schemas.openxmlformats.org/officeDocument/2006/relationships/image" Target="../media/image560.png"/><Relationship Id="rId10" Type="http://schemas.openxmlformats.org/officeDocument/2006/relationships/image" Target="../media/image64.png"/><Relationship Id="rId4" Type="http://schemas.openxmlformats.org/officeDocument/2006/relationships/image" Target="../media/image69.png"/><Relationship Id="rId9" Type="http://schemas.openxmlformats.org/officeDocument/2006/relationships/image" Target="../media/image70.png"/></Relationships>
</file>

<file path=ppt/slides/_rels/slide14.xml.rels><?xml version="1.0" encoding="UTF-8" standalone="yes"?>
<Relationships xmlns="http://schemas.openxmlformats.org/package/2006/relationships"><Relationship Id="rId8" Type="http://schemas.openxmlformats.org/officeDocument/2006/relationships/image" Target="../media/image711.png"/><Relationship Id="rId7" Type="http://schemas.openxmlformats.org/officeDocument/2006/relationships/image" Target="../media/image75.png"/><Relationship Id="rId12"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74.png"/><Relationship Id="rId11" Type="http://schemas.openxmlformats.org/officeDocument/2006/relationships/image" Target="../media/image720.png"/><Relationship Id="rId5" Type="http://schemas.openxmlformats.org/officeDocument/2006/relationships/image" Target="../media/image73.png"/><Relationship Id="rId10" Type="http://schemas.openxmlformats.org/officeDocument/2006/relationships/image" Target="../media/image78.png"/><Relationship Id="rId9" Type="http://schemas.openxmlformats.org/officeDocument/2006/relationships/image" Target="../media/image77.png"/></Relationships>
</file>

<file path=ppt/slides/_rels/slide15.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80.png"/><Relationship Id="rId7" Type="http://schemas.openxmlformats.org/officeDocument/2006/relationships/image" Target="../media/image83.png"/><Relationship Id="rId12" Type="http://schemas.openxmlformats.org/officeDocument/2006/relationships/image" Target="../media/image790.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560.png"/><Relationship Id="rId10" Type="http://schemas.openxmlformats.org/officeDocument/2006/relationships/image" Target="../media/image86.png"/><Relationship Id="rId4" Type="http://schemas.openxmlformats.org/officeDocument/2006/relationships/image" Target="../media/image81.png"/><Relationship Id="rId9" Type="http://schemas.openxmlformats.org/officeDocument/2006/relationships/image" Target="../media/image79.png"/></Relationships>
</file>

<file path=ppt/slides/_rels/slide16.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76.png"/></Relationships>
</file>

<file path=ppt/slides/_rels/slide17.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85.png"/><Relationship Id="rId7" Type="http://schemas.openxmlformats.org/officeDocument/2006/relationships/image" Target="../media/image98.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 Id="rId9" Type="http://schemas.openxmlformats.org/officeDocument/2006/relationships/image" Target="../media/image100.png"/></Relationships>
</file>

<file path=ppt/slides/_rels/slide1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2.png"/><Relationship Id="rId7" Type="http://schemas.openxmlformats.org/officeDocument/2006/relationships/image" Target="../media/image10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05.png"/><Relationship Id="rId5" Type="http://schemas.openxmlformats.org/officeDocument/2006/relationships/image" Target="../media/image94.png"/><Relationship Id="rId4" Type="http://schemas.openxmlformats.org/officeDocument/2006/relationships/image" Target="../media/image88.png"/><Relationship Id="rId9" Type="http://schemas.openxmlformats.org/officeDocument/2006/relationships/image" Target="../media/image108.png"/></Relationships>
</file>

<file path=ppt/slides/_rels/slide21.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image" Target="../media/image101.png"/><Relationship Id="rId7" Type="http://schemas.openxmlformats.org/officeDocument/2006/relationships/image" Target="../media/image11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10.png"/><Relationship Id="rId4" Type="http://schemas.openxmlformats.org/officeDocument/2006/relationships/image" Target="../media/image109.png"/></Relationships>
</file>

<file path=ppt/slides/_rels/slide2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4.gif"/><Relationship Id="rId2" Type="http://schemas.openxmlformats.org/officeDocument/2006/relationships/image" Target="../media/image1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07E054-BA95-685B-DABA-FD246F462859}"/>
              </a:ext>
            </a:extLst>
          </p:cNvPr>
          <p:cNvSpPr>
            <a:spLocks noGrp="1"/>
          </p:cNvSpPr>
          <p:nvPr>
            <p:ph type="ctrTitle"/>
          </p:nvPr>
        </p:nvSpPr>
        <p:spPr>
          <a:xfrm>
            <a:off x="214828" y="1945499"/>
            <a:ext cx="11762343" cy="1381203"/>
          </a:xfrm>
        </p:spPr>
        <p:txBody>
          <a:bodyPr>
            <a:normAutofit/>
          </a:bodyPr>
          <a:lstStyle/>
          <a:p>
            <a:r>
              <a:rPr lang="ja-JP" altLang="ja-JP" sz="4400">
                <a:latin typeface="Times New Roman" panose="02020603050405020304" pitchFamily="18" charset="0"/>
                <a:ea typeface="Times New Roman" panose="020B0604030504040204" pitchFamily="34" charset="-128"/>
                <a:cs typeface="Times New Roman" panose="02020603050405020304" pitchFamily="18" charset="0"/>
              </a:rPr>
              <a:t>Modeling of Beam Focusing with </a:t>
            </a:r>
            <a:br>
              <a:rPr lang="en-US" altLang="ja-JP" sz="4400" dirty="0">
                <a:latin typeface="Times New Roman" panose="02020603050405020304" pitchFamily="18" charset="0"/>
                <a:ea typeface="Times New Roman" panose="020B0604030504040204" pitchFamily="34" charset="-128"/>
                <a:cs typeface="Times New Roman" panose="02020603050405020304" pitchFamily="18" charset="0"/>
              </a:rPr>
            </a:br>
            <a:r>
              <a:rPr lang="ja-JP" altLang="ja-JP" sz="4400">
                <a:latin typeface="Times New Roman" panose="02020603050405020304" pitchFamily="18" charset="0"/>
                <a:ea typeface="Times New Roman" panose="020B0604030504040204" pitchFamily="34" charset="-128"/>
                <a:cs typeface="Times New Roman" panose="02020603050405020304" pitchFamily="18" charset="0"/>
              </a:rPr>
              <a:t>Radio Frequency Electric Field</a:t>
            </a:r>
            <a:r>
              <a:rPr lang="en-US" altLang="ja-JP" sz="4400" dirty="0">
                <a:latin typeface="Times New Roman" panose="02020603050405020304" pitchFamily="18" charset="0"/>
                <a:ea typeface="Times New Roman" panose="020B0604030504040204" pitchFamily="34" charset="-128"/>
                <a:cs typeface="Times New Roman" panose="02020603050405020304" pitchFamily="18" charset="0"/>
              </a:rPr>
              <a:t> </a:t>
            </a:r>
            <a:r>
              <a:rPr lang="ja-JP" altLang="ja-JP" sz="4400">
                <a:latin typeface="Times New Roman" panose="02020603050405020304" pitchFamily="18" charset="0"/>
                <a:ea typeface="Times New Roman" panose="020B0604030504040204" pitchFamily="34" charset="-128"/>
                <a:cs typeface="Times New Roman" panose="02020603050405020304" pitchFamily="18" charset="0"/>
              </a:rPr>
              <a:t>Perturbations</a:t>
            </a:r>
            <a:endParaRPr kumimoji="1" lang="ja-JP" altLang="en-US" sz="4800">
              <a:latin typeface="Times New Roman" panose="02020603050405020304" pitchFamily="18" charset="0"/>
              <a:ea typeface="Times New Roman" panose="020B0604030504040204" pitchFamily="34" charset="-128"/>
              <a:cs typeface="Times New Roman" panose="02020603050405020304" pitchFamily="18" charset="0"/>
            </a:endParaRPr>
          </a:p>
        </p:txBody>
      </p:sp>
      <p:sp>
        <p:nvSpPr>
          <p:cNvPr id="3" name="字幕 2">
            <a:extLst>
              <a:ext uri="{FF2B5EF4-FFF2-40B4-BE49-F238E27FC236}">
                <a16:creationId xmlns:a16="http://schemas.microsoft.com/office/drawing/2014/main" id="{29A2CDAC-160B-C17B-CBD7-F4AFF3559A49}"/>
              </a:ext>
            </a:extLst>
          </p:cNvPr>
          <p:cNvSpPr>
            <a:spLocks noGrp="1"/>
          </p:cNvSpPr>
          <p:nvPr>
            <p:ph type="subTitle" idx="1"/>
          </p:nvPr>
        </p:nvSpPr>
        <p:spPr>
          <a:xfrm>
            <a:off x="310355" y="3792834"/>
            <a:ext cx="11762343" cy="1831513"/>
          </a:xfrm>
        </p:spPr>
        <p:txBody>
          <a:bodyPr>
            <a:normAutofit lnSpcReduction="10000"/>
          </a:bodyPr>
          <a:lstStyle/>
          <a:p>
            <a:r>
              <a:rPr lang="en-US" altLang="ja-JP" sz="2800" u="sng" dirty="0">
                <a:latin typeface="Times New Roman" panose="02020603050405020304" pitchFamily="18" charset="0"/>
                <a:cs typeface="Times New Roman" panose="02020603050405020304" pitchFamily="18" charset="0"/>
              </a:rPr>
              <a:t>T.Yasui</a:t>
            </a:r>
            <a:r>
              <a:rPr lang="en" altLang="ja-JP" sz="2800" baseline="30000" dirty="0">
                <a:latin typeface="Times New Roman" panose="02020603050405020304" pitchFamily="18" charset="0"/>
                <a:cs typeface="Times New Roman" panose="02020603050405020304" pitchFamily="18" charset="0"/>
              </a:rPr>
              <a:t>A</a:t>
            </a:r>
            <a:r>
              <a:rPr lang="en" altLang="ja-JP" sz="2800" dirty="0">
                <a:latin typeface="Times New Roman" panose="02020603050405020304" pitchFamily="18" charset="0"/>
                <a:cs typeface="Times New Roman" panose="02020603050405020304" pitchFamily="18" charset="0"/>
              </a:rPr>
              <a:t>, T.Hamajima</a:t>
            </a:r>
            <a:r>
              <a:rPr lang="en" altLang="ja-JP" sz="2800" baseline="30000" dirty="0">
                <a:latin typeface="Times New Roman" panose="02020603050405020304" pitchFamily="18" charset="0"/>
                <a:cs typeface="Times New Roman" panose="02020603050405020304" pitchFamily="18" charset="0"/>
              </a:rPr>
              <a:t>A</a:t>
            </a:r>
            <a:r>
              <a:rPr lang="en" altLang="ja-JP" sz="2800" dirty="0">
                <a:latin typeface="Times New Roman" panose="02020603050405020304" pitchFamily="18" charset="0"/>
                <a:cs typeface="Times New Roman" panose="02020603050405020304" pitchFamily="18" charset="0"/>
              </a:rPr>
              <a:t>, K.Nagaoka</a:t>
            </a:r>
            <a:r>
              <a:rPr lang="en" altLang="ja-JP" sz="2800" baseline="30000" dirty="0">
                <a:latin typeface="Times New Roman" panose="02020603050405020304" pitchFamily="18" charset="0"/>
                <a:cs typeface="Times New Roman" panose="02020603050405020304" pitchFamily="18" charset="0"/>
              </a:rPr>
              <a:t>B,A</a:t>
            </a:r>
            <a:r>
              <a:rPr lang="en" altLang="ja-JP" sz="2800" dirty="0">
                <a:latin typeface="Times New Roman" panose="02020603050405020304" pitchFamily="18" charset="0"/>
                <a:cs typeface="Times New Roman" panose="02020603050405020304" pitchFamily="18" charset="0"/>
              </a:rPr>
              <a:t>, H.Nakano</a:t>
            </a:r>
            <a:r>
              <a:rPr lang="en" altLang="ja-JP" sz="2800" baseline="30000" dirty="0">
                <a:latin typeface="Times New Roman" panose="02020603050405020304" pitchFamily="18" charset="0"/>
                <a:cs typeface="Times New Roman" panose="02020603050405020304" pitchFamily="18" charset="0"/>
              </a:rPr>
              <a:t>B,A</a:t>
            </a:r>
            <a:r>
              <a:rPr lang="en" altLang="ja-JP" sz="2800" dirty="0">
                <a:latin typeface="Times New Roman" panose="02020603050405020304" pitchFamily="18" charset="0"/>
                <a:cs typeface="Times New Roman" panose="02020603050405020304" pitchFamily="18" charset="0"/>
              </a:rPr>
              <a:t>, </a:t>
            </a:r>
          </a:p>
          <a:p>
            <a:r>
              <a:rPr lang="en" altLang="ja-JP" sz="2800" dirty="0" err="1">
                <a:latin typeface="Times New Roman" panose="02020603050405020304" pitchFamily="18" charset="0"/>
                <a:cs typeface="Times New Roman" panose="02020603050405020304" pitchFamily="18" charset="0"/>
              </a:rPr>
              <a:t>M.Osakabe</a:t>
            </a:r>
            <a:r>
              <a:rPr lang="en" altLang="ja-JP" sz="2800" baseline="30000" dirty="0" err="1">
                <a:latin typeface="Times New Roman" panose="02020603050405020304" pitchFamily="18" charset="0"/>
                <a:cs typeface="Times New Roman" panose="02020603050405020304" pitchFamily="18" charset="0"/>
              </a:rPr>
              <a:t>B,C</a:t>
            </a:r>
            <a:r>
              <a:rPr lang="en" altLang="ja-JP" sz="2800" dirty="0">
                <a:latin typeface="Times New Roman" panose="02020603050405020304" pitchFamily="18" charset="0"/>
                <a:cs typeface="Times New Roman" panose="02020603050405020304" pitchFamily="18" charset="0"/>
              </a:rPr>
              <a:t>, </a:t>
            </a:r>
            <a:r>
              <a:rPr lang="en" altLang="ja-JP" sz="2800" dirty="0" err="1">
                <a:latin typeface="Times New Roman" panose="02020603050405020304" pitchFamily="18" charset="0"/>
                <a:cs typeface="Times New Roman" panose="02020603050405020304" pitchFamily="18" charset="0"/>
              </a:rPr>
              <a:t>R.T.Ishikawa</a:t>
            </a:r>
            <a:r>
              <a:rPr lang="en" altLang="ja-JP" sz="2800" baseline="30000" dirty="0" err="1">
                <a:latin typeface="Times New Roman" panose="02020603050405020304" pitchFamily="18" charset="0"/>
                <a:cs typeface="Times New Roman" panose="02020603050405020304" pitchFamily="18" charset="0"/>
              </a:rPr>
              <a:t>B,C</a:t>
            </a:r>
            <a:r>
              <a:rPr lang="en" altLang="ja-JP" sz="2800" dirty="0">
                <a:latin typeface="Times New Roman" panose="02020603050405020304" pitchFamily="18" charset="0"/>
                <a:cs typeface="Times New Roman" panose="02020603050405020304" pitchFamily="18" charset="0"/>
              </a:rPr>
              <a:t>, K.Emoto</a:t>
            </a:r>
            <a:r>
              <a:rPr lang="en" altLang="ja-JP" sz="2800" baseline="30000" dirty="0">
                <a:latin typeface="Times New Roman" panose="02020603050405020304" pitchFamily="18" charset="0"/>
                <a:cs typeface="Times New Roman" panose="02020603050405020304" pitchFamily="18" charset="0"/>
              </a:rPr>
              <a:t>B</a:t>
            </a:r>
          </a:p>
          <a:p>
            <a:endParaRPr lang="en" altLang="ja-JP" sz="2800" baseline="30000" dirty="0">
              <a:latin typeface="Times New Roman" panose="02020603050405020304" pitchFamily="18" charset="0"/>
              <a:cs typeface="Times New Roman" panose="02020603050405020304" pitchFamily="18" charset="0"/>
            </a:endParaRPr>
          </a:p>
          <a:p>
            <a:r>
              <a:rPr lang="en" altLang="ja-JP" sz="2800" baseline="30000" dirty="0">
                <a:latin typeface="Times New Roman" panose="02020603050405020304" pitchFamily="18" charset="0"/>
                <a:cs typeface="Times New Roman" panose="02020603050405020304" pitchFamily="18" charset="0"/>
              </a:rPr>
              <a:t>A</a:t>
            </a:r>
            <a:r>
              <a:rPr lang="en-US" altLang="ja-JP" sz="2800" dirty="0">
                <a:latin typeface="Times New Roman" panose="02020603050405020304" pitchFamily="18" charset="0"/>
                <a:cs typeface="Times New Roman" panose="02020603050405020304" pitchFamily="18" charset="0"/>
              </a:rPr>
              <a:t> Nagoya University,</a:t>
            </a:r>
            <a:r>
              <a:rPr lang="en" altLang="ja-JP" sz="2800" dirty="0">
                <a:latin typeface="Times New Roman" panose="02020603050405020304" pitchFamily="18" charset="0"/>
                <a:cs typeface="Times New Roman" panose="02020603050405020304" pitchFamily="18" charset="0"/>
              </a:rPr>
              <a:t> </a:t>
            </a:r>
            <a:r>
              <a:rPr lang="en" altLang="ja-JP" sz="2800" baseline="30000" dirty="0">
                <a:latin typeface="Times New Roman" panose="02020603050405020304" pitchFamily="18" charset="0"/>
                <a:cs typeface="Times New Roman" panose="02020603050405020304" pitchFamily="18" charset="0"/>
              </a:rPr>
              <a:t>B</a:t>
            </a:r>
            <a:r>
              <a:rPr lang="en" altLang="ja-JP" sz="2800" dirty="0">
                <a:latin typeface="Times New Roman" panose="02020603050405020304" pitchFamily="18" charset="0"/>
                <a:cs typeface="Times New Roman" panose="02020603050405020304" pitchFamily="18" charset="0"/>
              </a:rPr>
              <a:t>NIFS, </a:t>
            </a:r>
            <a:r>
              <a:rPr lang="en" altLang="ja-JP" sz="2800" baseline="30000" dirty="0">
                <a:latin typeface="Times New Roman" panose="02020603050405020304" pitchFamily="18" charset="0"/>
                <a:cs typeface="Times New Roman" panose="02020603050405020304" pitchFamily="18" charset="0"/>
              </a:rPr>
              <a:t>C</a:t>
            </a:r>
            <a:r>
              <a:rPr lang="en" altLang="ja-JP" sz="2800" dirty="0">
                <a:latin typeface="Times New Roman" panose="02020603050405020304" pitchFamily="18" charset="0"/>
                <a:cs typeface="Times New Roman" panose="02020603050405020304" pitchFamily="18" charset="0"/>
              </a:rPr>
              <a:t>SOKENDAI</a:t>
            </a:r>
            <a:endParaRPr lang="en" altLang="ja-JP" sz="2800" baseline="30000" dirty="0">
              <a:latin typeface="Times New Roman" panose="02020603050405020304" pitchFamily="18" charset="0"/>
              <a:cs typeface="Times New Roman" panose="02020603050405020304" pitchFamily="18" charset="0"/>
            </a:endParaRPr>
          </a:p>
          <a:p>
            <a:endParaRPr lang="en" altLang="ja-JP" baseline="30000" dirty="0"/>
          </a:p>
        </p:txBody>
      </p:sp>
      <p:pic>
        <p:nvPicPr>
          <p:cNvPr id="4" name="図 3" descr="アイコン&#10;&#10;AI 生成コンテンツは誤りを含む可能性があります。">
            <a:extLst>
              <a:ext uri="{FF2B5EF4-FFF2-40B4-BE49-F238E27FC236}">
                <a16:creationId xmlns:a16="http://schemas.microsoft.com/office/drawing/2014/main" id="{55CCF321-B927-A049-D2F5-3A2F6A968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7798" y="781900"/>
            <a:ext cx="1170747" cy="900000"/>
          </a:xfrm>
          <a:prstGeom prst="rect">
            <a:avLst/>
          </a:prstGeom>
        </p:spPr>
      </p:pic>
      <p:pic>
        <p:nvPicPr>
          <p:cNvPr id="5" name="図 4" descr="ロゴ, 会社名&#10;&#10;AI 生成コンテンツは誤りを含む可能性があります。">
            <a:extLst>
              <a:ext uri="{FF2B5EF4-FFF2-40B4-BE49-F238E27FC236}">
                <a16:creationId xmlns:a16="http://schemas.microsoft.com/office/drawing/2014/main" id="{2A413BD0-B556-3F6D-B9AE-2B4D80935D5A}"/>
              </a:ext>
            </a:extLst>
          </p:cNvPr>
          <p:cNvPicPr>
            <a:picLocks noChangeAspect="1"/>
          </p:cNvPicPr>
          <p:nvPr/>
        </p:nvPicPr>
        <p:blipFill>
          <a:blip r:embed="rId4">
            <a:extLst>
              <a:ext uri="{28A0092B-C50C-407E-A947-70E740481C1C}">
                <a14:useLocalDpi xmlns:a14="http://schemas.microsoft.com/office/drawing/2010/main" val="0"/>
              </a:ext>
            </a:extLst>
          </a:blip>
          <a:srcRect t="83472" r="62900"/>
          <a:stretch>
            <a:fillRect/>
          </a:stretch>
        </p:blipFill>
        <p:spPr>
          <a:xfrm>
            <a:off x="8814993" y="781900"/>
            <a:ext cx="1458668" cy="900000"/>
          </a:xfrm>
          <a:prstGeom prst="rect">
            <a:avLst/>
          </a:prstGeom>
        </p:spPr>
      </p:pic>
      <p:sp>
        <p:nvSpPr>
          <p:cNvPr id="7" name="テキスト ボックス 6">
            <a:extLst>
              <a:ext uri="{FF2B5EF4-FFF2-40B4-BE49-F238E27FC236}">
                <a16:creationId xmlns:a16="http://schemas.microsoft.com/office/drawing/2014/main" id="{2468E998-1992-8C1F-DBB6-3F39DF92AE9E}"/>
              </a:ext>
            </a:extLst>
          </p:cNvPr>
          <p:cNvSpPr txBox="1"/>
          <p:nvPr/>
        </p:nvSpPr>
        <p:spPr>
          <a:xfrm>
            <a:off x="-27684" y="0"/>
            <a:ext cx="12247368" cy="461665"/>
          </a:xfrm>
          <a:prstGeom prst="rect">
            <a:avLst/>
          </a:prstGeom>
          <a:solidFill>
            <a:srgbClr val="006E4F"/>
          </a:solidFill>
        </p:spPr>
        <p:txBody>
          <a:bodyPr wrap="square" rtlCol="0" anchor="ctr">
            <a:spAutoFit/>
          </a:bodyPr>
          <a:lstStyle/>
          <a:p>
            <a:pPr algn="ctr"/>
            <a:r>
              <a:rPr lang="en-US" altLang="ja-JP" sz="2400" dirty="0">
                <a:solidFill>
                  <a:schemeClr val="bg1"/>
                </a:solidFill>
                <a:latin typeface="Times New Roman" panose="02020603050405020304" pitchFamily="18" charset="0"/>
                <a:cs typeface="Times New Roman" panose="02020603050405020304" pitchFamily="18" charset="0"/>
              </a:rPr>
              <a:t>NIBS’26 Conference  2026/09/24 S3</a:t>
            </a:r>
            <a:endParaRPr kumimoji="1" lang="ja-JP" altLang="en-US" sz="2400">
              <a:solidFill>
                <a:schemeClr val="bg1"/>
              </a:solidFill>
              <a:latin typeface="Times New Roman" panose="02020603050405020304" pitchFamily="18" charset="0"/>
              <a:cs typeface="Times New Roman" panose="02020603050405020304" pitchFamily="18" charset="0"/>
            </a:endParaRPr>
          </a:p>
        </p:txBody>
      </p:sp>
      <p:pic>
        <p:nvPicPr>
          <p:cNvPr id="6" name="図 5" descr="10th International Symposium on Negative Ions, Beams and Sources - NIBS'26">
            <a:extLst>
              <a:ext uri="{FF2B5EF4-FFF2-40B4-BE49-F238E27FC236}">
                <a16:creationId xmlns:a16="http://schemas.microsoft.com/office/drawing/2014/main" id="{1B5DB3F3-AD9B-5D37-EFC2-9FCF30E1F060}"/>
              </a:ext>
            </a:extLst>
          </p:cNvPr>
          <p:cNvPicPr>
            <a:picLocks noChangeAspect="1"/>
          </p:cNvPicPr>
          <p:nvPr/>
        </p:nvPicPr>
        <p:blipFill>
          <a:blip r:embed="rId5"/>
          <a:srcRect r="66855"/>
          <a:stretch>
            <a:fillRect/>
          </a:stretch>
        </p:blipFill>
        <p:spPr>
          <a:xfrm>
            <a:off x="310355" y="4765841"/>
            <a:ext cx="2545387" cy="1776392"/>
          </a:xfrm>
          <a:prstGeom prst="rect">
            <a:avLst/>
          </a:prstGeom>
        </p:spPr>
      </p:pic>
    </p:spTree>
    <p:extLst>
      <p:ext uri="{BB962C8B-B14F-4D97-AF65-F5344CB8AC3E}">
        <p14:creationId xmlns:p14="http://schemas.microsoft.com/office/powerpoint/2010/main" val="3329395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435904-BD57-59D5-3A85-11C5A7CA62DC}"/>
              </a:ext>
            </a:extLst>
          </p:cNvPr>
          <p:cNvSpPr>
            <a:spLocks noGrp="1"/>
          </p:cNvSpPr>
          <p:nvPr>
            <p:ph type="title"/>
          </p:nvPr>
        </p:nvSpPr>
        <p:spPr/>
        <p:txBody>
          <a:bodyPr/>
          <a:lstStyle/>
          <a:p>
            <a:r>
              <a:rPr lang="en-US" altLang="ja-JP" dirty="0">
                <a:latin typeface="Times New Roman" panose="02020603050405020304" pitchFamily="18" charset="0"/>
                <a:cs typeface="Times New Roman" panose="02020603050405020304" pitchFamily="18" charset="0"/>
              </a:rPr>
              <a:t>Background</a:t>
            </a:r>
          </a:p>
        </p:txBody>
      </p:sp>
      <p:sp>
        <p:nvSpPr>
          <p:cNvPr id="3" name="コンテンツ プレースホルダー 2">
            <a:extLst>
              <a:ext uri="{FF2B5EF4-FFF2-40B4-BE49-F238E27FC236}">
                <a16:creationId xmlns:a16="http://schemas.microsoft.com/office/drawing/2014/main" id="{85AEA34A-82CB-6086-8632-8C8B72DF7264}"/>
              </a:ext>
            </a:extLst>
          </p:cNvPr>
          <p:cNvSpPr>
            <a:spLocks noGrp="1"/>
          </p:cNvSpPr>
          <p:nvPr>
            <p:ph idx="1"/>
          </p:nvPr>
        </p:nvSpPr>
        <p:spPr>
          <a:xfrm>
            <a:off x="85508" y="1096814"/>
            <a:ext cx="10106465" cy="5317843"/>
          </a:xfrm>
        </p:spPr>
        <p:txBody>
          <a:bodyPr>
            <a:normAutofit/>
          </a:bodyPr>
          <a:lstStyle/>
          <a:p>
            <a:pPr marL="342900" indent="-342900">
              <a:buNone/>
            </a:pPr>
            <a:r>
              <a:rPr lang="en-US" altLang="ja-JP" sz="2400" dirty="0">
                <a:latin typeface="Times New Roman" panose="02020603050405020304" pitchFamily="18" charset="0"/>
                <a:cs typeface="Times New Roman" panose="02020603050405020304" pitchFamily="18" charset="0"/>
              </a:rPr>
              <a:t>◾️ </a:t>
            </a:r>
            <a:r>
              <a:rPr lang="en-US" altLang="ja-JP" sz="2400" b="1" dirty="0">
                <a:latin typeface="Times New Roman" panose="02020603050405020304" pitchFamily="18" charset="0"/>
                <a:cs typeface="Times New Roman" panose="02020603050405020304" pitchFamily="18" charset="0"/>
              </a:rPr>
              <a:t>RF negative ion sources</a:t>
            </a:r>
            <a:r>
              <a:rPr lang="en-US" altLang="ja-JP" sz="2400" dirty="0">
                <a:latin typeface="Times New Roman" panose="02020603050405020304" pitchFamily="18" charset="0"/>
                <a:cs typeface="Times New Roman" panose="02020603050405020304" pitchFamily="18" charset="0"/>
              </a:rPr>
              <a:t> are in development for ITER-NBI.</a:t>
            </a:r>
          </a:p>
          <a:p>
            <a:pPr marL="342900" indent="-342900">
              <a:buNone/>
            </a:pPr>
            <a:endParaRPr lang="en-US" altLang="ja-JP" sz="2400" dirty="0">
              <a:latin typeface="Times New Roman" panose="02020603050405020304" pitchFamily="18" charset="0"/>
              <a:cs typeface="Times New Roman" panose="02020603050405020304" pitchFamily="18" charset="0"/>
            </a:endParaRPr>
          </a:p>
          <a:p>
            <a:pPr marL="342900" indent="-342900">
              <a:buNone/>
            </a:pPr>
            <a:r>
              <a:rPr lang="en-US" altLang="ja-JP" sz="2400" dirty="0">
                <a:latin typeface="Times New Roman" panose="02020603050405020304" pitchFamily="18" charset="0"/>
                <a:cs typeface="Times New Roman" panose="02020603050405020304" pitchFamily="18" charset="0"/>
              </a:rPr>
              <a:t>◾️ Beam divergence of RF sources is about </a:t>
            </a:r>
          </a:p>
          <a:p>
            <a:pPr marL="342900" indent="-342900">
              <a:buNone/>
            </a:pPr>
            <a:r>
              <a:rPr lang="en-US" altLang="ja-JP" sz="2400" dirty="0">
                <a:latin typeface="Times New Roman" panose="02020603050405020304" pitchFamily="18" charset="0"/>
                <a:cs typeface="Times New Roman" panose="02020603050405020304" pitchFamily="18" charset="0"/>
              </a:rPr>
              <a:t>     </a:t>
            </a:r>
            <a:r>
              <a:rPr lang="en-US" altLang="ja-JP" sz="2400" b="1" dirty="0">
                <a:latin typeface="Times New Roman" panose="02020603050405020304" pitchFamily="18" charset="0"/>
                <a:cs typeface="Times New Roman" panose="02020603050405020304" pitchFamily="18" charset="0"/>
              </a:rPr>
              <a:t>twice</a:t>
            </a:r>
            <a:r>
              <a:rPr lang="en-US" altLang="ja-JP" sz="2400" dirty="0">
                <a:latin typeface="Times New Roman" panose="02020603050405020304" pitchFamily="18" charset="0"/>
                <a:cs typeface="Times New Roman" panose="02020603050405020304" pitchFamily="18" charset="0"/>
              </a:rPr>
              <a:t> that of Filament-Arc (FA) sources.</a:t>
            </a:r>
          </a:p>
          <a:p>
            <a:pPr marL="342900" indent="-342900">
              <a:buNone/>
            </a:pPr>
            <a:endParaRPr lang="en-US" altLang="ja-JP" sz="2400" dirty="0">
              <a:latin typeface="Times New Roman" panose="02020603050405020304" pitchFamily="18" charset="0"/>
              <a:cs typeface="Times New Roman" panose="02020603050405020304" pitchFamily="18" charset="0"/>
            </a:endParaRPr>
          </a:p>
          <a:p>
            <a:pPr marL="342900" indent="-342900">
              <a:buNone/>
            </a:pPr>
            <a:r>
              <a:rPr lang="en-US" altLang="ja-JP" sz="2400" dirty="0">
                <a:latin typeface="Times New Roman" panose="02020603050405020304" pitchFamily="18" charset="0"/>
                <a:cs typeface="Times New Roman" panose="02020603050405020304" pitchFamily="18" charset="0"/>
              </a:rPr>
              <a:t>◾️ Improving </a:t>
            </a:r>
            <a:r>
              <a:rPr lang="en-US" altLang="ja-JP" sz="2400" b="1" dirty="0">
                <a:latin typeface="Times New Roman" panose="02020603050405020304" pitchFamily="18" charset="0"/>
                <a:cs typeface="Times New Roman" panose="02020603050405020304" pitchFamily="18" charset="0"/>
              </a:rPr>
              <a:t>beam focusing</a:t>
            </a:r>
            <a:r>
              <a:rPr lang="en-US" altLang="ja-JP" sz="2400" dirty="0">
                <a:latin typeface="Times New Roman" panose="02020603050405020304" pitchFamily="18" charset="0"/>
                <a:cs typeface="Times New Roman" panose="02020603050405020304" pitchFamily="18" charset="0"/>
              </a:rPr>
              <a:t> of RF sources </a:t>
            </a:r>
          </a:p>
          <a:p>
            <a:pPr marL="342900" indent="-342900">
              <a:buNone/>
            </a:pPr>
            <a:r>
              <a:rPr lang="ja-JP" altLang="en-US" sz="2400">
                <a:latin typeface="Times New Roman" panose="02020603050405020304" pitchFamily="18" charset="0"/>
                <a:cs typeface="Times New Roman" panose="02020603050405020304" pitchFamily="18" charset="0"/>
              </a:rPr>
              <a:t>　</a:t>
            </a:r>
            <a:r>
              <a:rPr lang="en-US" altLang="ja-JP" sz="2400" dirty="0">
                <a:latin typeface="Times New Roman" panose="02020603050405020304" pitchFamily="18" charset="0"/>
                <a:cs typeface="Times New Roman" panose="02020603050405020304" pitchFamily="18" charset="0"/>
              </a:rPr>
              <a:t>is an </a:t>
            </a:r>
            <a:r>
              <a:rPr lang="en-US" altLang="ja-JP" sz="2400" b="1" dirty="0">
                <a:latin typeface="Times New Roman" panose="02020603050405020304" pitchFamily="18" charset="0"/>
                <a:cs typeface="Times New Roman" panose="02020603050405020304" pitchFamily="18" charset="0"/>
              </a:rPr>
              <a:t>urgent issue</a:t>
            </a:r>
            <a:r>
              <a:rPr lang="en-US" altLang="ja-JP" sz="2400" dirty="0">
                <a:latin typeface="Times New Roman" panose="02020603050405020304" pitchFamily="18" charset="0"/>
                <a:cs typeface="Times New Roman" panose="02020603050405020304" pitchFamily="18" charset="0"/>
              </a:rPr>
              <a:t> for ITER.</a:t>
            </a:r>
          </a:p>
          <a:p>
            <a:pPr marL="342900" indent="-342900">
              <a:buNone/>
            </a:pPr>
            <a:endParaRPr lang="en-US" altLang="ja-JP" sz="2400" dirty="0">
              <a:latin typeface="Times New Roman" panose="02020603050405020304" pitchFamily="18" charset="0"/>
              <a:cs typeface="Times New Roman" panose="02020603050405020304" pitchFamily="18" charset="0"/>
            </a:endParaRPr>
          </a:p>
          <a:p>
            <a:pPr marL="342900" indent="-342900">
              <a:buNone/>
            </a:pPr>
            <a:r>
              <a:rPr lang="en-US" altLang="ja-JP" sz="2400" dirty="0">
                <a:latin typeface="Times New Roman" panose="02020603050405020304" pitchFamily="18" charset="0"/>
                <a:cs typeface="Times New Roman" panose="02020603050405020304" pitchFamily="18" charset="0"/>
              </a:rPr>
              <a:t>◾️ The mechanism of </a:t>
            </a:r>
            <a:r>
              <a:rPr lang="en-US" altLang="ja-JP" sz="2400" b="1" dirty="0">
                <a:solidFill>
                  <a:srgbClr val="FF0000"/>
                </a:solidFill>
                <a:latin typeface="Times New Roman" panose="02020603050405020304" pitchFamily="18" charset="0"/>
                <a:cs typeface="Times New Roman" panose="02020603050405020304" pitchFamily="18" charset="0"/>
              </a:rPr>
              <a:t>focusing degradation</a:t>
            </a:r>
            <a:r>
              <a:rPr lang="en-US" altLang="ja-JP" sz="2400" dirty="0">
                <a:latin typeface="Times New Roman" panose="02020603050405020304" pitchFamily="18" charset="0"/>
                <a:cs typeface="Times New Roman" panose="02020603050405020304" pitchFamily="18" charset="0"/>
              </a:rPr>
              <a:t> </a:t>
            </a:r>
          </a:p>
          <a:p>
            <a:pPr marL="342900" indent="-342900">
              <a:buNone/>
            </a:pPr>
            <a:r>
              <a:rPr lang="en-US" altLang="ja-JP" sz="2400" dirty="0">
                <a:latin typeface="Times New Roman" panose="02020603050405020304" pitchFamily="18" charset="0"/>
                <a:cs typeface="Times New Roman" panose="02020603050405020304" pitchFamily="18" charset="0"/>
              </a:rPr>
              <a:t>     must be identified.</a:t>
            </a:r>
          </a:p>
        </p:txBody>
      </p:sp>
      <p:sp>
        <p:nvSpPr>
          <p:cNvPr id="10" name="テキスト ボックス 9">
            <a:extLst>
              <a:ext uri="{FF2B5EF4-FFF2-40B4-BE49-F238E27FC236}">
                <a16:creationId xmlns:a16="http://schemas.microsoft.com/office/drawing/2014/main" id="{C78C604F-118A-35B9-8972-426C93827C40}"/>
              </a:ext>
            </a:extLst>
          </p:cNvPr>
          <p:cNvSpPr txBox="1"/>
          <p:nvPr/>
        </p:nvSpPr>
        <p:spPr>
          <a:xfrm>
            <a:off x="11520668" y="14168"/>
            <a:ext cx="671332" cy="769441"/>
          </a:xfrm>
          <a:prstGeom prst="rect">
            <a:avLst/>
          </a:prstGeom>
          <a:noFill/>
        </p:spPr>
        <p:txBody>
          <a:bodyPr wrap="square" rtlCol="0">
            <a:spAutoFit/>
          </a:bodyPr>
          <a:lstStyle/>
          <a:p>
            <a:r>
              <a:rPr kumimoji="1" lang="en-US" altLang="ja-JP" sz="4400" dirty="0">
                <a:solidFill>
                  <a:schemeClr val="bg1"/>
                </a:solidFill>
              </a:rPr>
              <a:t>1</a:t>
            </a:r>
            <a:endParaRPr kumimoji="1" lang="ja-JP" altLang="en-US" sz="4400">
              <a:solidFill>
                <a:schemeClr val="bg1"/>
              </a:solidFill>
            </a:endParaRPr>
          </a:p>
        </p:txBody>
      </p:sp>
      <p:pic>
        <p:nvPicPr>
          <p:cNvPr id="6" name="図 5">
            <a:extLst>
              <a:ext uri="{FF2B5EF4-FFF2-40B4-BE49-F238E27FC236}">
                <a16:creationId xmlns:a16="http://schemas.microsoft.com/office/drawing/2014/main" id="{765CAEA3-7F2A-F135-32AE-2048C0136ADA}"/>
              </a:ext>
            </a:extLst>
          </p:cNvPr>
          <p:cNvPicPr>
            <a:picLocks noChangeAspect="1"/>
          </p:cNvPicPr>
          <p:nvPr/>
        </p:nvPicPr>
        <p:blipFill>
          <a:blip r:embed="rId3"/>
          <a:srcRect b="11094"/>
          <a:stretch>
            <a:fillRect/>
          </a:stretch>
        </p:blipFill>
        <p:spPr>
          <a:xfrm>
            <a:off x="6273789" y="1551310"/>
            <a:ext cx="5582545" cy="4989600"/>
          </a:xfrm>
          <a:prstGeom prst="rect">
            <a:avLst/>
          </a:prstGeom>
        </p:spPr>
      </p:pic>
      <p:pic>
        <p:nvPicPr>
          <p:cNvPr id="7" name="図 6">
            <a:extLst>
              <a:ext uri="{FF2B5EF4-FFF2-40B4-BE49-F238E27FC236}">
                <a16:creationId xmlns:a16="http://schemas.microsoft.com/office/drawing/2014/main" id="{FF552709-E040-6AC0-CFB6-AA701128EAB5}"/>
              </a:ext>
            </a:extLst>
          </p:cNvPr>
          <p:cNvPicPr>
            <a:picLocks noChangeAspect="1"/>
          </p:cNvPicPr>
          <p:nvPr/>
        </p:nvPicPr>
        <p:blipFill>
          <a:blip r:embed="rId3"/>
          <a:srcRect t="94684" b="-5984"/>
          <a:stretch>
            <a:fillRect/>
          </a:stretch>
        </p:blipFill>
        <p:spPr>
          <a:xfrm>
            <a:off x="6609455" y="6540910"/>
            <a:ext cx="5582545" cy="634179"/>
          </a:xfrm>
          <a:prstGeom prst="rect">
            <a:avLst/>
          </a:prstGeom>
        </p:spPr>
      </p:pic>
    </p:spTree>
    <p:extLst>
      <p:ext uri="{BB962C8B-B14F-4D97-AF65-F5344CB8AC3E}">
        <p14:creationId xmlns:p14="http://schemas.microsoft.com/office/powerpoint/2010/main" val="167662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A5EAE-9EEA-46BD-2345-DB72490AA9C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15BD836-FCC8-4226-8351-BE08416874CA}"/>
              </a:ext>
            </a:extLst>
          </p:cNvPr>
          <p:cNvSpPr>
            <a:spLocks noGrp="1"/>
          </p:cNvSpPr>
          <p:nvPr>
            <p:ph type="title"/>
          </p:nvPr>
        </p:nvSpPr>
        <p:spPr/>
        <p:txBody>
          <a:bodyPr/>
          <a:lstStyle/>
          <a:p>
            <a:r>
              <a:rPr lang="en-US" altLang="ja-JP" dirty="0">
                <a:latin typeface="Times New Roman" panose="02020603050405020304" pitchFamily="18" charset="0"/>
                <a:cs typeface="Times New Roman" panose="02020603050405020304" pitchFamily="18" charset="0"/>
              </a:rPr>
              <a:t>[</a:t>
            </a:r>
            <a:r>
              <a:rPr lang="ja-JP" altLang="en-US">
                <a:latin typeface="Times New Roman" panose="02020603050405020304" pitchFamily="18" charset="0"/>
                <a:cs typeface="Times New Roman" panose="02020603050405020304" pitchFamily="18" charset="0"/>
              </a:rPr>
              <a:t>P</a:t>
            </a:r>
            <a:r>
              <a:rPr lang="en-US" altLang="ja-JP" dirty="0" err="1">
                <a:latin typeface="Times New Roman" panose="02020603050405020304" pitchFamily="18" charset="0"/>
                <a:cs typeface="Times New Roman" panose="02020603050405020304" pitchFamily="18" charset="0"/>
              </a:rPr>
              <a:t>revious</a:t>
            </a:r>
            <a:r>
              <a:rPr lang="ja-JP" altLang="en-US">
                <a:latin typeface="Times New Roman" panose="02020603050405020304" pitchFamily="18" charset="0"/>
                <a:cs typeface="Times New Roman" panose="02020603050405020304" pitchFamily="18" charset="0"/>
              </a:rPr>
              <a:t> work</a:t>
            </a:r>
            <a:r>
              <a:rPr lang="en-US" altLang="ja-JP" dirty="0">
                <a:latin typeface="Times New Roman" panose="02020603050405020304" pitchFamily="18" charset="0"/>
                <a:cs typeface="Times New Roman" panose="02020603050405020304" pitchFamily="18" charset="0"/>
              </a:rPr>
              <a:t>] </a:t>
            </a:r>
            <a:r>
              <a:rPr lang="ja-JP" altLang="en-US">
                <a:latin typeface="Times New Roman" panose="02020603050405020304" pitchFamily="18" charset="0"/>
                <a:cs typeface="Times New Roman" panose="02020603050405020304" pitchFamily="18" charset="0"/>
              </a:rPr>
              <a:t>Beam response</a:t>
            </a:r>
            <a:r>
              <a:rPr lang="en-US" altLang="ja-JP" dirty="0">
                <a:latin typeface="Times New Roman" panose="02020603050405020304" pitchFamily="18" charset="0"/>
                <a:cs typeface="Times New Roman" panose="02020603050405020304" pitchFamily="18" charset="0"/>
              </a:rPr>
              <a:t>s to RF</a:t>
            </a:r>
            <a:endParaRPr kumimoji="1" lang="ja-JP" altLang="en-US">
              <a:latin typeface="Times New Roman" panose="02020603050405020304" pitchFamily="18" charset="0"/>
              <a:cs typeface="Times New Roman" panose="02020603050405020304" pitchFamily="18" charset="0"/>
            </a:endParaRPr>
          </a:p>
        </p:txBody>
      </p:sp>
      <p:sp>
        <p:nvSpPr>
          <p:cNvPr id="10" name="テキスト ボックス 9">
            <a:extLst>
              <a:ext uri="{FF2B5EF4-FFF2-40B4-BE49-F238E27FC236}">
                <a16:creationId xmlns:a16="http://schemas.microsoft.com/office/drawing/2014/main" id="{A40DCD63-E58F-F2D8-EB03-3130273EA2BE}"/>
              </a:ext>
            </a:extLst>
          </p:cNvPr>
          <p:cNvSpPr txBox="1"/>
          <p:nvPr/>
        </p:nvSpPr>
        <p:spPr>
          <a:xfrm>
            <a:off x="-219146" y="5355653"/>
            <a:ext cx="5455465" cy="461665"/>
          </a:xfrm>
          <a:prstGeom prst="rect">
            <a:avLst/>
          </a:prstGeom>
          <a:noFill/>
          <a:ln>
            <a:noFill/>
          </a:ln>
        </p:spPr>
        <p:txBody>
          <a:bodyPr wrap="square" rtlCol="0" anchor="ctr">
            <a:spAutoFit/>
          </a:bodyPr>
          <a:lstStyle/>
          <a:p>
            <a:r>
              <a:rPr lang="ja-JP" altLang="en-US" sz="2400"/>
              <a:t>　</a:t>
            </a:r>
            <a:endParaRPr lang="en-US" altLang="ja-JP" sz="2400" dirty="0"/>
          </a:p>
        </p:txBody>
      </p:sp>
      <p:pic>
        <p:nvPicPr>
          <p:cNvPr id="14" name="図 13">
            <a:extLst>
              <a:ext uri="{FF2B5EF4-FFF2-40B4-BE49-F238E27FC236}">
                <a16:creationId xmlns:a16="http://schemas.microsoft.com/office/drawing/2014/main" id="{FA0ABA87-D4B9-E1F8-244A-BFA2ABC27833}"/>
              </a:ext>
            </a:extLst>
          </p:cNvPr>
          <p:cNvPicPr>
            <a:picLocks noChangeAspect="1"/>
          </p:cNvPicPr>
          <p:nvPr/>
        </p:nvPicPr>
        <p:blipFill>
          <a:blip r:embed="rId3"/>
          <a:srcRect l="6940"/>
          <a:stretch>
            <a:fillRect/>
          </a:stretch>
        </p:blipFill>
        <p:spPr>
          <a:xfrm>
            <a:off x="8716422" y="1067079"/>
            <a:ext cx="3380027" cy="1128139"/>
          </a:xfrm>
          <a:prstGeom prst="rect">
            <a:avLst/>
          </a:prstGeom>
        </p:spPr>
      </p:pic>
      <p:pic>
        <p:nvPicPr>
          <p:cNvPr id="24" name="図 23">
            <a:extLst>
              <a:ext uri="{FF2B5EF4-FFF2-40B4-BE49-F238E27FC236}">
                <a16:creationId xmlns:a16="http://schemas.microsoft.com/office/drawing/2014/main" id="{4CD3C65C-688F-1C32-04D3-19C4FD228F11}"/>
              </a:ext>
            </a:extLst>
          </p:cNvPr>
          <p:cNvPicPr>
            <a:picLocks noChangeAspect="1"/>
          </p:cNvPicPr>
          <p:nvPr/>
        </p:nvPicPr>
        <p:blipFill>
          <a:blip r:embed="rId4"/>
          <a:srcRect l="6613" r="1764"/>
          <a:stretch>
            <a:fillRect/>
          </a:stretch>
        </p:blipFill>
        <p:spPr>
          <a:xfrm>
            <a:off x="8705385" y="2142348"/>
            <a:ext cx="3308757" cy="1222064"/>
          </a:xfrm>
          <a:prstGeom prst="rect">
            <a:avLst/>
          </a:prstGeom>
        </p:spPr>
      </p:pic>
      <p:pic>
        <p:nvPicPr>
          <p:cNvPr id="25" name="図 24">
            <a:extLst>
              <a:ext uri="{FF2B5EF4-FFF2-40B4-BE49-F238E27FC236}">
                <a16:creationId xmlns:a16="http://schemas.microsoft.com/office/drawing/2014/main" id="{44901782-1509-9912-2BCC-539919E5CC20}"/>
              </a:ext>
            </a:extLst>
          </p:cNvPr>
          <p:cNvPicPr>
            <a:picLocks noChangeAspect="1"/>
          </p:cNvPicPr>
          <p:nvPr/>
        </p:nvPicPr>
        <p:blipFill>
          <a:blip r:embed="rId5"/>
          <a:srcRect l="-1" r="-2029"/>
          <a:stretch>
            <a:fillRect/>
          </a:stretch>
        </p:blipFill>
        <p:spPr>
          <a:xfrm>
            <a:off x="8542153" y="3234180"/>
            <a:ext cx="3719690" cy="555969"/>
          </a:xfrm>
          <a:prstGeom prst="rect">
            <a:avLst/>
          </a:prstGeom>
        </p:spPr>
      </p:pic>
      <p:sp>
        <p:nvSpPr>
          <p:cNvPr id="27" name="テキスト ボックス 26">
            <a:extLst>
              <a:ext uri="{FF2B5EF4-FFF2-40B4-BE49-F238E27FC236}">
                <a16:creationId xmlns:a16="http://schemas.microsoft.com/office/drawing/2014/main" id="{F3F6CBBC-B18E-DC54-F466-DD3453ABA0E9}"/>
              </a:ext>
            </a:extLst>
          </p:cNvPr>
          <p:cNvSpPr txBox="1"/>
          <p:nvPr/>
        </p:nvSpPr>
        <p:spPr>
          <a:xfrm>
            <a:off x="120610" y="6495019"/>
            <a:ext cx="3664981" cy="307777"/>
          </a:xfrm>
          <a:prstGeom prst="rect">
            <a:avLst/>
          </a:prstGeom>
          <a:noFill/>
        </p:spPr>
        <p:txBody>
          <a:bodyPr wrap="square">
            <a:spAutoFit/>
          </a:bodyPr>
          <a:lstStyle/>
          <a:p>
            <a:pPr algn="just">
              <a:buNone/>
              <a:tabLst>
                <a:tab pos="2133600" algn="l"/>
              </a:tabLst>
            </a:pPr>
            <a:r>
              <a:rPr lang="en-US" altLang="ja-JP" sz="1400" kern="100" dirty="0">
                <a:effectLst/>
                <a:latin typeface="Times New Roman" panose="02020603050405020304" pitchFamily="18" charset="0"/>
                <a:ea typeface="Times New Roman" panose="02020609040205080304" pitchFamily="49" charset="-128"/>
                <a:cs typeface="Times New Roman" panose="02020603050405020304" pitchFamily="18" charset="0"/>
              </a:rPr>
              <a:t>K. Nagaoka </a:t>
            </a:r>
            <a:r>
              <a:rPr lang="en-US" altLang="ja-JP" sz="1400" i="1" kern="100" dirty="0">
                <a:effectLst/>
                <a:latin typeface="Times New Roman" panose="02020603050405020304" pitchFamily="18" charset="0"/>
                <a:ea typeface="Times New Roman" panose="02020609040205080304" pitchFamily="49" charset="-128"/>
                <a:cs typeface="Times New Roman" panose="02020603050405020304" pitchFamily="18" charset="0"/>
              </a:rPr>
              <a:t>et al.</a:t>
            </a:r>
            <a:r>
              <a:rPr lang="en-US" altLang="ja-JP" sz="1400" kern="100" dirty="0">
                <a:effectLst/>
                <a:latin typeface="Times New Roman" panose="02020603050405020304" pitchFamily="18" charset="0"/>
                <a:ea typeface="Times New Roman" panose="02020609040205080304" pitchFamily="49" charset="-128"/>
                <a:cs typeface="Times New Roman" panose="02020603050405020304" pitchFamily="18" charset="0"/>
              </a:rPr>
              <a:t>, Sci. Rep. </a:t>
            </a:r>
            <a:r>
              <a:rPr lang="en-US" altLang="ja-JP" sz="1400" b="1" kern="100" dirty="0">
                <a:effectLst/>
                <a:latin typeface="Times New Roman" panose="02020603050405020304" pitchFamily="18" charset="0"/>
                <a:ea typeface="Times New Roman" panose="02020609040205080304" pitchFamily="49" charset="-128"/>
                <a:cs typeface="Times New Roman" panose="02020603050405020304" pitchFamily="18" charset="0"/>
              </a:rPr>
              <a:t>15</a:t>
            </a:r>
            <a:r>
              <a:rPr lang="en-US" altLang="ja-JP" sz="1400" kern="100" dirty="0">
                <a:effectLst/>
                <a:latin typeface="Times New Roman" panose="02020603050405020304" pitchFamily="18" charset="0"/>
                <a:ea typeface="Times New Roman" panose="02020609040205080304" pitchFamily="49" charset="-128"/>
                <a:cs typeface="Times New Roman" panose="02020603050405020304" pitchFamily="18" charset="0"/>
              </a:rPr>
              <a:t>, 1494 (2025).</a:t>
            </a:r>
            <a:endParaRPr lang="ja-JP" altLang="ja-JP" sz="1600" kern="100">
              <a:effectLst/>
              <a:latin typeface="Times New Roman" panose="02040604050505020304" pitchFamily="18" charset="0"/>
              <a:ea typeface="Times New Roman" panose="020B06090702050802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468AAE2C-2F0A-4308-8C8A-79693D787ADE}"/>
                  </a:ext>
                </a:extLst>
              </p:cNvPr>
              <p:cNvSpPr txBox="1"/>
              <p:nvPr/>
            </p:nvSpPr>
            <p:spPr>
              <a:xfrm>
                <a:off x="6674923" y="765353"/>
                <a:ext cx="2844950" cy="461665"/>
              </a:xfrm>
              <a:prstGeom prst="rect">
                <a:avLst/>
              </a:prstGeom>
              <a:noFill/>
            </p:spPr>
            <p:txBody>
              <a:bodyPr wrap="square" rtlCol="0">
                <a:spAutoFit/>
              </a:bodyPr>
              <a:lstStyle/>
              <a:p>
                <a:r>
                  <a:rPr lang="en-US" altLang="ja-JP" dirty="0">
                    <a:solidFill>
                      <a:srgbClr val="FF0000"/>
                    </a:solidFill>
                  </a:rPr>
                  <a:t> </a:t>
                </a:r>
                <a14:m>
                  <m:oMath xmlns:m="http://schemas.openxmlformats.org/officeDocument/2006/math">
                    <m:sSub>
                      <m:sSubPr>
                        <m:ctrlPr>
                          <a:rPr lang="en-US" altLang="ja-JP" sz="2400" i="1">
                            <a:solidFill>
                              <a:srgbClr val="FF0000"/>
                            </a:solidFill>
                            <a:latin typeface="Cambria Math" panose="02040503050406030204" pitchFamily="18" charset="0"/>
                          </a:rPr>
                        </m:ctrlPr>
                      </m:sSubPr>
                      <m:e>
                        <m:r>
                          <m:rPr>
                            <m:sty m:val="p"/>
                          </m:rPr>
                          <a:rPr lang="en-US" altLang="ja-JP" sz="2400" i="1">
                            <a:solidFill>
                              <a:srgbClr val="FF0000"/>
                            </a:solidFill>
                            <a:latin typeface="Cambria Math" panose="02040503050406030204" pitchFamily="18" charset="0"/>
                          </a:rPr>
                          <m:t>w</m:t>
                        </m:r>
                      </m:e>
                      <m:sub>
                        <m:r>
                          <m:rPr>
                            <m:sty m:val="p"/>
                          </m:rPr>
                          <a:rPr lang="en-US" altLang="ja-JP" sz="2400" i="1">
                            <a:solidFill>
                              <a:srgbClr val="FF0000"/>
                            </a:solidFill>
                            <a:latin typeface="Cambria Math" panose="02040503050406030204" pitchFamily="18" charset="0"/>
                          </a:rPr>
                          <m:t>x</m:t>
                        </m:r>
                      </m:sub>
                    </m:sSub>
                  </m:oMath>
                </a14:m>
                <a:r>
                  <a:rPr kumimoji="1" lang="en-US" altLang="ja-JP" sz="2400" b="1" dirty="0"/>
                  <a:t> oscillation</a:t>
                </a:r>
                <a:endParaRPr kumimoji="1" lang="ja-JP" altLang="en-US"/>
              </a:p>
            </p:txBody>
          </p:sp>
        </mc:Choice>
        <mc:Fallback xmlns="">
          <p:sp>
            <p:nvSpPr>
              <p:cNvPr id="32" name="テキスト ボックス 31">
                <a:extLst>
                  <a:ext uri="{FF2B5EF4-FFF2-40B4-BE49-F238E27FC236}">
                    <a16:creationId xmlns:a16="http://schemas.microsoft.com/office/drawing/2014/main" id="{468AAE2C-2F0A-4308-8C8A-79693D787ADE}"/>
                  </a:ext>
                </a:extLst>
              </p:cNvPr>
              <p:cNvSpPr txBox="1">
                <a:spLocks noRot="1" noChangeAspect="1" noMove="1" noResize="1" noEditPoints="1" noAdjustHandles="1" noChangeArrowheads="1" noChangeShapeType="1" noTextEdit="1"/>
              </p:cNvSpPr>
              <p:nvPr/>
            </p:nvSpPr>
            <p:spPr>
              <a:xfrm>
                <a:off x="6674923" y="765353"/>
                <a:ext cx="2844950" cy="461665"/>
              </a:xfrm>
              <a:prstGeom prst="rect">
                <a:avLst/>
              </a:prstGeom>
              <a:blipFill>
                <a:blip r:embed="rId6"/>
                <a:stretch>
                  <a:fillRect t="-10811" b="-2973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7C74999D-12FA-8484-BCB9-AF4F4981624D}"/>
                  </a:ext>
                </a:extLst>
              </p:cNvPr>
              <p:cNvSpPr txBox="1"/>
              <p:nvPr/>
            </p:nvSpPr>
            <p:spPr>
              <a:xfrm>
                <a:off x="37157" y="5498332"/>
                <a:ext cx="7115372" cy="830997"/>
              </a:xfrm>
              <a:prstGeom prst="rect">
                <a:avLst/>
              </a:prstGeom>
              <a:noFill/>
              <a:ln>
                <a:noFill/>
              </a:ln>
            </p:spPr>
            <p:txBody>
              <a:bodyPr wrap="square" rtlCol="0">
                <a:spAutoFit/>
              </a:bodyPr>
              <a:lstStyle/>
              <a:p>
                <a:r>
                  <a:rPr lang="en-US" altLang="ja-JP" sz="2400" b="1" dirty="0"/>
                  <a:t>RF</a:t>
                </a:r>
                <a:r>
                  <a:rPr lang="ja-JP" altLang="en-US" sz="2400" b="1"/>
                  <a:t> oscillation</a:t>
                </a:r>
                <a:r>
                  <a:rPr lang="ja-JP" altLang="en-US" sz="2400"/>
                  <a:t>  </a:t>
                </a:r>
                <a:r>
                  <a:rPr lang="ja-JP" altLang="en-US" sz="2400" b="1"/>
                  <a:t>⇨  </a:t>
                </a:r>
                <a14:m>
                  <m:oMath xmlns:m="http://schemas.openxmlformats.org/officeDocument/2006/math">
                    <m:sSub>
                      <m:sSubPr>
                        <m:ctrlPr>
                          <a:rPr lang="en-US" altLang="ja-JP" sz="2400" i="1">
                            <a:solidFill>
                              <a:srgbClr val="FF0000"/>
                            </a:solidFill>
                            <a:latin typeface="Cambria Math" panose="02040503050406030204" pitchFamily="18" charset="0"/>
                          </a:rPr>
                        </m:ctrlPr>
                      </m:sSubPr>
                      <m:e>
                        <m:r>
                          <m:rPr>
                            <m:sty m:val="p"/>
                          </m:rPr>
                          <a:rPr lang="en-US" altLang="ja-JP" sz="2400" i="1">
                            <a:solidFill>
                              <a:srgbClr val="FF0000"/>
                            </a:solidFill>
                            <a:latin typeface="Cambria Math" panose="02040503050406030204" pitchFamily="18" charset="0"/>
                          </a:rPr>
                          <m:t>w</m:t>
                        </m:r>
                      </m:e>
                      <m:sub>
                        <m:r>
                          <m:rPr>
                            <m:sty m:val="p"/>
                          </m:rPr>
                          <a:rPr lang="en-US" altLang="ja-JP" sz="2400" i="1">
                            <a:solidFill>
                              <a:srgbClr val="FF0000"/>
                            </a:solidFill>
                            <a:latin typeface="Cambria Math" panose="02040503050406030204" pitchFamily="18" charset="0"/>
                          </a:rPr>
                          <m:t>x</m:t>
                        </m:r>
                      </m:sub>
                    </m:sSub>
                  </m:oMath>
                </a14:m>
                <a:r>
                  <a:rPr lang="ja-JP" altLang="en-US" sz="2400" b="1"/>
                  <a:t> oscill</a:t>
                </a:r>
                <a:r>
                  <a:rPr lang="en-US" altLang="ja-JP" sz="2400" b="1" dirty="0" err="1"/>
                  <a:t>ation</a:t>
                </a:r>
                <a:r>
                  <a:rPr lang="en-US" altLang="ja-JP" sz="2400" b="1" dirty="0"/>
                  <a:t> and increase.</a:t>
                </a:r>
              </a:p>
              <a:p>
                <a:r>
                  <a:rPr lang="ja-JP" altLang="en-US" sz="2400" b="1"/>
                  <a:t>Cause: </a:t>
                </a:r>
                <a:r>
                  <a:rPr lang="en-US" altLang="ja-JP" sz="2400" b="1" dirty="0"/>
                  <a:t>Response of the </a:t>
                </a:r>
                <a:r>
                  <a:rPr lang="ja-JP" altLang="en-US" sz="2400" b="1">
                    <a:solidFill>
                      <a:srgbClr val="FF00FF"/>
                    </a:solidFill>
                  </a:rPr>
                  <a:t>meniscus</a:t>
                </a:r>
                <a:r>
                  <a:rPr lang="en-US" altLang="ja-JP" sz="2400" b="1" dirty="0">
                    <a:solidFill>
                      <a:srgbClr val="FF00FF"/>
                    </a:solidFill>
                  </a:rPr>
                  <a:t> </a:t>
                </a:r>
                <a:r>
                  <a:rPr lang="en-US" altLang="ja-JP" sz="2400" b="1" dirty="0"/>
                  <a:t>shape to the RF.</a:t>
                </a:r>
                <a:endParaRPr kumimoji="1" lang="ja-JP" altLang="en-US" sz="2000"/>
              </a:p>
            </p:txBody>
          </p:sp>
        </mc:Choice>
        <mc:Fallback xmlns="">
          <p:sp>
            <p:nvSpPr>
              <p:cNvPr id="11" name="テキスト ボックス 10">
                <a:extLst>
                  <a:ext uri="{FF2B5EF4-FFF2-40B4-BE49-F238E27FC236}">
                    <a16:creationId xmlns:a16="http://schemas.microsoft.com/office/drawing/2014/main" id="{7C74999D-12FA-8484-BCB9-AF4F4981624D}"/>
                  </a:ext>
                </a:extLst>
              </p:cNvPr>
              <p:cNvSpPr txBox="1">
                <a:spLocks noRot="1" noChangeAspect="1" noMove="1" noResize="1" noEditPoints="1" noAdjustHandles="1" noChangeArrowheads="1" noChangeShapeType="1" noTextEdit="1"/>
              </p:cNvSpPr>
              <p:nvPr/>
            </p:nvSpPr>
            <p:spPr>
              <a:xfrm>
                <a:off x="37157" y="5498332"/>
                <a:ext cx="7115372" cy="830997"/>
              </a:xfrm>
              <a:prstGeom prst="rect">
                <a:avLst/>
              </a:prstGeom>
              <a:blipFill>
                <a:blip r:embed="rId7"/>
                <a:stretch>
                  <a:fillRect l="-1246" t="-4478" b="-16418"/>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8" name="正方形/長方形 57">
                <a:extLst>
                  <a:ext uri="{FF2B5EF4-FFF2-40B4-BE49-F238E27FC236}">
                    <a16:creationId xmlns:a16="http://schemas.microsoft.com/office/drawing/2014/main" id="{0E20BF79-96ED-9BF6-1A88-965D4143AC3B}"/>
                  </a:ext>
                </a:extLst>
              </p:cNvPr>
              <p:cNvSpPr/>
              <p:nvPr/>
            </p:nvSpPr>
            <p:spPr>
              <a:xfrm>
                <a:off x="6727603" y="4436769"/>
                <a:ext cx="1753279" cy="763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ysClr val="windowText" lastClr="000000"/>
                    </a:solidFill>
                  </a:rPr>
                  <a:t>RF</a:t>
                </a:r>
                <a:r>
                  <a:rPr kumimoji="1" lang="ja-JP" altLang="en-US">
                    <a:solidFill>
                      <a:sysClr val="windowText" lastClr="000000"/>
                    </a:solidFill>
                  </a:rPr>
                  <a:t> antenna </a:t>
                </a:r>
                <a:endParaRPr kumimoji="1" lang="en-US" altLang="ja-JP" dirty="0">
                  <a:solidFill>
                    <a:sysClr val="windowText" lastClr="000000"/>
                  </a:solidFill>
                </a:endParaRPr>
              </a:p>
              <a:p>
                <a:pPr algn="ctr"/>
                <a:r>
                  <a:rPr kumimoji="1" lang="ja-JP" altLang="en-US">
                    <a:solidFill>
                      <a:sysClr val="windowText" lastClr="000000"/>
                    </a:solidFill>
                  </a:rPr>
                  <a:t>current </a:t>
                </a:r>
                <a:endParaRPr kumimoji="1" lang="en-US" altLang="ja-JP" i="1" dirty="0">
                  <a:solidFill>
                    <a:sysClr val="windowText" lastClr="000000"/>
                  </a:solidFill>
                  <a:latin typeface="Cambria Math" panose="02040503050406030204" pitchFamily="18" charset="0"/>
                </a:endParaRPr>
              </a:p>
              <a:p>
                <a:pPr algn="ctr"/>
                <a14:m>
                  <m:oMathPara xmlns:m="http://schemas.openxmlformats.org/officeDocument/2006/math">
                    <m:oMath>
                      <m:r>
                        <a:rPr kumimoji="1" lang="en-US" altLang="ja-JP" sz="2000" i="1" smtClean="0">
                          <a:solidFill>
                            <a:sysClr val="windowText" lastClr="000000"/>
                          </a:solidFill>
                          <a:latin typeface="Cambria Math" panose="02040503050406030204" pitchFamily="18" charset="0"/>
                        </a:rPr>
                        <m:t> </m:t>
                      </m:r>
                      <m:sSub>
                        <m:sSubPr>
                          <m:ctrlPr>
                            <a:rPr kumimoji="1" lang="en-US" altLang="ja-JP" sz="2000" b="0" i="1" smtClean="0">
                              <a:solidFill>
                                <a:schemeClr val="tx1"/>
                              </a:solidFill>
                              <a:latin typeface="Cambria Math" panose="02040503050406030204" pitchFamily="18" charset="0"/>
                            </a:rPr>
                          </m:ctrlPr>
                        </m:sSubPr>
                        <m:e>
                          <m:r>
                            <a:rPr kumimoji="1" lang="en-US" altLang="ja-JP" sz="2000" b="0" i="1" smtClean="0">
                              <a:solidFill>
                                <a:schemeClr val="tx1"/>
                              </a:solidFill>
                              <a:latin typeface="Cambria Math" panose="02040503050406030204" pitchFamily="18" charset="0"/>
                            </a:rPr>
                            <m:t>𝐼</m:t>
                          </m:r>
                        </m:e>
                        <m:sub>
                          <m:r>
                            <a:rPr kumimoji="1" lang="en-US" altLang="ja-JP" sz="2000" b="0" i="1" smtClean="0">
                              <a:solidFill>
                                <a:schemeClr val="tx1"/>
                              </a:solidFill>
                              <a:latin typeface="Cambria Math" panose="02040503050406030204" pitchFamily="18" charset="0"/>
                            </a:rPr>
                            <m:t>𝑅𝐹</m:t>
                          </m:r>
                        </m:sub>
                      </m:sSub>
                      <m:r>
                        <a:rPr kumimoji="1" lang="en-US" altLang="ja-JP" sz="2000" b="0" i="1" smtClean="0">
                          <a:solidFill>
                            <a:schemeClr val="tx1"/>
                          </a:solidFill>
                          <a:latin typeface="Cambria Math" panose="02040503050406030204" pitchFamily="18" charset="0"/>
                        </a:rPr>
                        <m:t>[</m:t>
                      </m:r>
                      <m:r>
                        <a:rPr kumimoji="1" lang="en-US" altLang="ja-JP" sz="2000" b="0" i="1" smtClean="0">
                          <a:solidFill>
                            <a:schemeClr val="tx1"/>
                          </a:solidFill>
                          <a:latin typeface="Cambria Math" panose="02040503050406030204" pitchFamily="18" charset="0"/>
                        </a:rPr>
                        <m:t>𝐴</m:t>
                      </m:r>
                      <m:r>
                        <a:rPr kumimoji="1" lang="en-US" altLang="ja-JP" sz="2000" b="0" i="1" smtClean="0">
                          <a:solidFill>
                            <a:schemeClr val="tx1"/>
                          </a:solidFill>
                          <a:latin typeface="Cambria Math" panose="02040503050406030204" pitchFamily="18" charset="0"/>
                        </a:rPr>
                        <m:t>]∝</m:t>
                      </m:r>
                      <m:sSub>
                        <m:sSubPr>
                          <m:ctrlPr>
                            <a:rPr lang="en-US" altLang="ja-JP" i="1">
                              <a:solidFill>
                                <a:srgbClr val="0000FF"/>
                              </a:solidFill>
                              <a:latin typeface="Cambria Math" panose="02040503050406030204" pitchFamily="18" charset="0"/>
                              <a:ea typeface="Cambria Math" panose="02040503050406030204" pitchFamily="18" charset="0"/>
                            </a:rPr>
                          </m:ctrlPr>
                        </m:sSubPr>
                        <m:e>
                          <m:r>
                            <m:rPr>
                              <m:sty m:val="p"/>
                            </m:rPr>
                            <a:rPr lang="en-US" altLang="ja-JP" i="1">
                              <a:solidFill>
                                <a:srgbClr val="0000FF"/>
                              </a:solidFill>
                              <a:latin typeface="Cambria Math" panose="02040503050406030204" pitchFamily="18" charset="0"/>
                              <a:ea typeface="Cambria Math" panose="02040503050406030204" pitchFamily="18" charset="0"/>
                            </a:rPr>
                            <m:t>E</m:t>
                          </m:r>
                        </m:e>
                        <m:sub>
                          <m:r>
                            <a:rPr lang="en-US" altLang="ja-JP" i="1">
                              <a:solidFill>
                                <a:srgbClr val="0000FF"/>
                              </a:solidFill>
                              <a:latin typeface="Cambria Math" panose="02040503050406030204" pitchFamily="18" charset="0"/>
                              <a:ea typeface="Cambria Math" panose="02040503050406030204" pitchFamily="18" charset="0"/>
                            </a:rPr>
                            <m:t>𝑅𝐹</m:t>
                          </m:r>
                        </m:sub>
                      </m:sSub>
                    </m:oMath>
                  </m:oMathPara>
                </a14:m>
                <a:endParaRPr kumimoji="1" lang="ja-JP" altLang="en-US" sz="1600">
                  <a:solidFill>
                    <a:sysClr val="windowText" lastClr="000000"/>
                  </a:solidFill>
                </a:endParaRPr>
              </a:p>
            </p:txBody>
          </p:sp>
        </mc:Choice>
        <mc:Fallback xmlns="">
          <p:sp>
            <p:nvSpPr>
              <p:cNvPr id="58" name="正方形/長方形 57">
                <a:extLst>
                  <a:ext uri="{FF2B5EF4-FFF2-40B4-BE49-F238E27FC236}">
                    <a16:creationId xmlns:a16="http://schemas.microsoft.com/office/drawing/2014/main" id="{0E20BF79-96ED-9BF6-1A88-965D4143AC3B}"/>
                  </a:ext>
                </a:extLst>
              </p:cNvPr>
              <p:cNvSpPr>
                <a:spLocks noRot="1" noChangeAspect="1" noMove="1" noResize="1" noEditPoints="1" noAdjustHandles="1" noChangeArrowheads="1" noChangeShapeType="1" noTextEdit="1"/>
              </p:cNvSpPr>
              <p:nvPr/>
            </p:nvSpPr>
            <p:spPr>
              <a:xfrm>
                <a:off x="6727603" y="4436769"/>
                <a:ext cx="1753279" cy="763929"/>
              </a:xfrm>
              <a:prstGeom prst="rect">
                <a:avLst/>
              </a:prstGeom>
              <a:blipFill>
                <a:blip r:embed="rId8"/>
                <a:stretch>
                  <a:fillRect t="-14754" b="-21311"/>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2" name="正方形/長方形 61">
                <a:extLst>
                  <a:ext uri="{FF2B5EF4-FFF2-40B4-BE49-F238E27FC236}">
                    <a16:creationId xmlns:a16="http://schemas.microsoft.com/office/drawing/2014/main" id="{A4F489EC-334B-4731-A590-7717A1FF265C}"/>
                  </a:ext>
                </a:extLst>
              </p:cNvPr>
              <p:cNvSpPr/>
              <p:nvPr/>
            </p:nvSpPr>
            <p:spPr>
              <a:xfrm>
                <a:off x="6938401" y="5361903"/>
                <a:ext cx="1389161" cy="9620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ysClr val="windowText" lastClr="000000"/>
                    </a:solidFill>
                  </a:rPr>
                  <a:t>Normalized</a:t>
                </a:r>
                <a:endParaRPr lang="en-US" altLang="ja-JP" dirty="0">
                  <a:solidFill>
                    <a:sysClr val="windowText" lastClr="000000"/>
                  </a:solidFill>
                </a:endParaRPr>
              </a:p>
              <a:p>
                <a:pPr algn="ctr"/>
                <a:r>
                  <a:rPr lang="ja-JP" altLang="en-US">
                    <a:solidFill>
                      <a:sysClr val="windowText" lastClr="000000"/>
                    </a:solidFill>
                  </a:rPr>
                  <a:t>beam width </a:t>
                </a:r>
                <a14:m>
                  <m:oMath xmlns:m="http://schemas.openxmlformats.org/officeDocument/2006/math">
                    <m:sSub>
                      <m:sSubPr>
                        <m:ctrlPr>
                          <a:rPr lang="en-US" altLang="ja-JP" b="0" i="1" smtClean="0">
                            <a:solidFill>
                              <a:srgbClr val="FF0000"/>
                            </a:solidFill>
                            <a:latin typeface="Cambria Math" panose="02040503050406030204" pitchFamily="18" charset="0"/>
                          </a:rPr>
                        </m:ctrlPr>
                      </m:sSubPr>
                      <m:e>
                        <m:r>
                          <m:rPr>
                            <m:sty m:val="p"/>
                          </m:rPr>
                          <a:rPr lang="en-US" altLang="ja-JP" b="0" i="1" smtClean="0">
                            <a:solidFill>
                              <a:srgbClr val="FF0000"/>
                            </a:solidFill>
                            <a:latin typeface="Cambria Math" panose="02040503050406030204" pitchFamily="18" charset="0"/>
                          </a:rPr>
                          <m:t>w</m:t>
                        </m:r>
                      </m:e>
                      <m:sub>
                        <m:r>
                          <m:rPr>
                            <m:sty m:val="p"/>
                          </m:rPr>
                          <a:rPr lang="en-US" altLang="ja-JP" b="0" i="1" smtClean="0">
                            <a:solidFill>
                              <a:srgbClr val="FF0000"/>
                            </a:solidFill>
                            <a:latin typeface="Cambria Math" panose="02040503050406030204" pitchFamily="18" charset="0"/>
                          </a:rPr>
                          <m:t>x</m:t>
                        </m:r>
                      </m:sub>
                    </m:sSub>
                    <m:r>
                      <a:rPr lang="en-US" altLang="ja-JP" b="0" i="0" smtClean="0">
                        <a:solidFill>
                          <a:sysClr val="windowText" lastClr="000000"/>
                        </a:solidFill>
                        <a:latin typeface="Cambria Math" panose="02040503050406030204" pitchFamily="18" charset="0"/>
                      </a:rPr>
                      <m:t>/</m:t>
                    </m:r>
                    <m:d>
                      <m:dPr>
                        <m:begChr m:val="⟨"/>
                        <m:endChr m:val="⟩"/>
                        <m:ctrlPr>
                          <a:rPr lang="en-US" altLang="ja-JP" b="0" i="1" smtClean="0">
                            <a:solidFill>
                              <a:sysClr val="windowText" lastClr="000000"/>
                            </a:solidFill>
                            <a:latin typeface="Cambria Math" panose="02040503050406030204" pitchFamily="18" charset="0"/>
                          </a:rPr>
                        </m:ctrlPr>
                      </m:dPr>
                      <m:e>
                        <m:sSub>
                          <m:sSubPr>
                            <m:ctrlPr>
                              <a:rPr lang="en-US" altLang="ja-JP" b="0" i="1" smtClean="0">
                                <a:solidFill>
                                  <a:sysClr val="windowText" lastClr="000000"/>
                                </a:solidFill>
                                <a:latin typeface="Cambria Math" panose="02040503050406030204" pitchFamily="18" charset="0"/>
                              </a:rPr>
                            </m:ctrlPr>
                          </m:sSubPr>
                          <m:e>
                            <m:r>
                              <m:rPr>
                                <m:sty m:val="p"/>
                              </m:rPr>
                              <a:rPr lang="en-US" altLang="ja-JP" b="0" i="1" smtClean="0">
                                <a:solidFill>
                                  <a:sysClr val="windowText" lastClr="000000"/>
                                </a:solidFill>
                                <a:latin typeface="Cambria Math" panose="02040503050406030204" pitchFamily="18" charset="0"/>
                              </a:rPr>
                              <m:t>w</m:t>
                            </m:r>
                          </m:e>
                          <m:sub>
                            <m:r>
                              <m:rPr>
                                <m:sty m:val="p"/>
                              </m:rPr>
                              <a:rPr lang="en-US" altLang="ja-JP" b="0" i="1" smtClean="0">
                                <a:solidFill>
                                  <a:sysClr val="windowText" lastClr="000000"/>
                                </a:solidFill>
                                <a:latin typeface="Cambria Math" panose="02040503050406030204" pitchFamily="18" charset="0"/>
                              </a:rPr>
                              <m:t>x</m:t>
                            </m:r>
                          </m:sub>
                        </m:sSub>
                      </m:e>
                    </m:d>
                  </m:oMath>
                </a14:m>
                <a:endParaRPr kumimoji="1" lang="ja-JP" altLang="en-US">
                  <a:solidFill>
                    <a:sysClr val="windowText" lastClr="000000"/>
                  </a:solidFill>
                </a:endParaRPr>
              </a:p>
            </p:txBody>
          </p:sp>
        </mc:Choice>
        <mc:Fallback xmlns="">
          <p:sp>
            <p:nvSpPr>
              <p:cNvPr id="62" name="正方形/長方形 61">
                <a:extLst>
                  <a:ext uri="{FF2B5EF4-FFF2-40B4-BE49-F238E27FC236}">
                    <a16:creationId xmlns:a16="http://schemas.microsoft.com/office/drawing/2014/main" id="{A4F489EC-334B-4731-A590-7717A1FF265C}"/>
                  </a:ext>
                </a:extLst>
              </p:cNvPr>
              <p:cNvSpPr>
                <a:spLocks noRot="1" noChangeAspect="1" noMove="1" noResize="1" noEditPoints="1" noAdjustHandles="1" noChangeArrowheads="1" noChangeShapeType="1" noTextEdit="1"/>
              </p:cNvSpPr>
              <p:nvPr/>
            </p:nvSpPr>
            <p:spPr>
              <a:xfrm>
                <a:off x="6938401" y="5361903"/>
                <a:ext cx="1389161" cy="962067"/>
              </a:xfrm>
              <a:prstGeom prst="rect">
                <a:avLst/>
              </a:prstGeom>
              <a:blipFill>
                <a:blip r:embed="rId9"/>
                <a:stretch>
                  <a:fillRect t="-1316" r="-3636" b="-5263"/>
                </a:stretch>
              </a:blipFill>
              <a:ln>
                <a:noFill/>
              </a:ln>
            </p:spPr>
            <p:txBody>
              <a:bodyPr/>
              <a:lstStyle/>
              <a:p>
                <a:r>
                  <a:rPr lang="ja-JP" altLang="en-US">
                    <a:noFill/>
                  </a:rPr>
                  <a:t> </a:t>
                </a:r>
              </a:p>
            </p:txBody>
          </p:sp>
        </mc:Fallback>
      </mc:AlternateContent>
      <p:sp>
        <p:nvSpPr>
          <p:cNvPr id="64" name="テキスト ボックス 63">
            <a:extLst>
              <a:ext uri="{FF2B5EF4-FFF2-40B4-BE49-F238E27FC236}">
                <a16:creationId xmlns:a16="http://schemas.microsoft.com/office/drawing/2014/main" id="{52E0FAE6-49A8-5D91-95E6-69DCC0AECC50}"/>
              </a:ext>
            </a:extLst>
          </p:cNvPr>
          <p:cNvSpPr txBox="1"/>
          <p:nvPr/>
        </p:nvSpPr>
        <p:spPr>
          <a:xfrm>
            <a:off x="3840423" y="6508791"/>
            <a:ext cx="3018672" cy="307777"/>
          </a:xfrm>
          <a:prstGeom prst="rect">
            <a:avLst/>
          </a:prstGeom>
          <a:noFill/>
        </p:spPr>
        <p:txBody>
          <a:bodyPr wrap="square">
            <a:spAutoFit/>
          </a:bodyPr>
          <a:lstStyle/>
          <a:p>
            <a:pPr algn="just">
              <a:buNone/>
              <a:tabLst>
                <a:tab pos="2133600" algn="l"/>
              </a:tabLst>
            </a:pPr>
            <a:r>
              <a:rPr lang="en-US" altLang="ja-JP" sz="1400" kern="100" dirty="0">
                <a:effectLst/>
                <a:latin typeface="Times New Roman" panose="02020603050405020304" pitchFamily="18" charset="0"/>
                <a:ea typeface="Times New Roman" panose="02020609040205080304" pitchFamily="49" charset="-128"/>
                <a:cs typeface="Times New Roman" panose="02020603050405020304" pitchFamily="18" charset="0"/>
              </a:rPr>
              <a:t>T.Hamajima </a:t>
            </a:r>
            <a:r>
              <a:rPr lang="en-US" altLang="ja-JP" sz="1400" i="1" kern="100" dirty="0">
                <a:effectLst/>
                <a:latin typeface="Times New Roman" panose="02020603050405020304" pitchFamily="18" charset="0"/>
                <a:ea typeface="Times New Roman" panose="02020609040205080304" pitchFamily="49" charset="-128"/>
                <a:cs typeface="Times New Roman" panose="02020603050405020304" pitchFamily="18" charset="0"/>
              </a:rPr>
              <a:t>et al.</a:t>
            </a:r>
            <a:r>
              <a:rPr lang="en-US" altLang="ja-JP" sz="1400" kern="100" dirty="0">
                <a:effectLst/>
                <a:latin typeface="Times New Roman" panose="02020603050405020304" pitchFamily="18" charset="0"/>
                <a:ea typeface="Times New Roman" panose="02020609040205080304" pitchFamily="49" charset="-128"/>
                <a:cs typeface="Times New Roman" panose="02020603050405020304" pitchFamily="18" charset="0"/>
              </a:rPr>
              <a:t>, ITC30 (2021).</a:t>
            </a:r>
            <a:endParaRPr lang="ja-JP" altLang="ja-JP" sz="1600" kern="100">
              <a:effectLst/>
              <a:latin typeface="Times New Roman" panose="02040604050505020304" pitchFamily="18" charset="0"/>
              <a:ea typeface="Times New Roman" panose="020B0609070205080204" pitchFamily="49" charset="-128"/>
              <a:cs typeface="Times New Roman" panose="02020603050405020304" pitchFamily="18" charset="0"/>
            </a:endParaRPr>
          </a:p>
        </p:txBody>
      </p:sp>
      <p:sp>
        <p:nvSpPr>
          <p:cNvPr id="3" name="テキスト ボックス 2">
            <a:extLst>
              <a:ext uri="{FF2B5EF4-FFF2-40B4-BE49-F238E27FC236}">
                <a16:creationId xmlns:a16="http://schemas.microsoft.com/office/drawing/2014/main" id="{6BE63F34-04A7-CE86-68DF-D2D51ABC13B2}"/>
              </a:ext>
            </a:extLst>
          </p:cNvPr>
          <p:cNvSpPr txBox="1"/>
          <p:nvPr/>
        </p:nvSpPr>
        <p:spPr>
          <a:xfrm>
            <a:off x="11520668" y="14168"/>
            <a:ext cx="671332" cy="769441"/>
          </a:xfrm>
          <a:prstGeom prst="rect">
            <a:avLst/>
          </a:prstGeom>
          <a:noFill/>
        </p:spPr>
        <p:txBody>
          <a:bodyPr wrap="square" rtlCol="0">
            <a:spAutoFit/>
          </a:bodyPr>
          <a:lstStyle/>
          <a:p>
            <a:r>
              <a:rPr lang="ja-JP" altLang="en-US" sz="4400">
                <a:solidFill>
                  <a:schemeClr val="bg1"/>
                </a:solidFill>
              </a:rPr>
              <a:t>２</a:t>
            </a:r>
            <a:endParaRPr kumimoji="1" lang="ja-JP" altLang="en-US" sz="4400">
              <a:solidFill>
                <a:schemeClr val="bg1"/>
              </a:solidFill>
            </a:endParaRPr>
          </a:p>
        </p:txBody>
      </p:sp>
      <mc:AlternateContent xmlns:mc="http://schemas.openxmlformats.org/markup-compatibility/2006" xmlns:a14="http://schemas.microsoft.com/office/drawing/2010/main">
        <mc:Choice Requires="a14">
          <p:sp>
            <p:nvSpPr>
              <p:cNvPr id="4" name="正方形/長方形 3">
                <a:extLst>
                  <a:ext uri="{FF2B5EF4-FFF2-40B4-BE49-F238E27FC236}">
                    <a16:creationId xmlns:a16="http://schemas.microsoft.com/office/drawing/2014/main" id="{C8E30217-E980-B057-FC48-9DFDBFE17DC9}"/>
                  </a:ext>
                </a:extLst>
              </p:cNvPr>
              <p:cNvSpPr/>
              <p:nvPr/>
            </p:nvSpPr>
            <p:spPr>
              <a:xfrm>
                <a:off x="6937648" y="1410511"/>
                <a:ext cx="1627036" cy="763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ysClr val="windowText" lastClr="000000"/>
                    </a:solidFill>
                  </a:rPr>
                  <a:t>RF</a:t>
                </a:r>
                <a:r>
                  <a:rPr kumimoji="1" lang="ja-JP" altLang="en-US">
                    <a:solidFill>
                      <a:sysClr val="windowText" lastClr="000000"/>
                    </a:solidFill>
                  </a:rPr>
                  <a:t> antenna </a:t>
                </a:r>
                <a:endParaRPr kumimoji="1" lang="en-US" altLang="ja-JP" dirty="0">
                  <a:solidFill>
                    <a:sysClr val="windowText" lastClr="000000"/>
                  </a:solidFill>
                </a:endParaRPr>
              </a:p>
              <a:p>
                <a:pPr algn="ctr"/>
                <a:r>
                  <a:rPr kumimoji="1" lang="ja-JP" altLang="en-US">
                    <a:solidFill>
                      <a:sysClr val="windowText" lastClr="000000"/>
                    </a:solidFill>
                  </a:rPr>
                  <a:t>current </a:t>
                </a:r>
                <a:endParaRPr kumimoji="1" lang="en-US" altLang="ja-JP" dirty="0">
                  <a:solidFill>
                    <a:sysClr val="windowText" lastClr="000000"/>
                  </a:solidFill>
                </a:endParaRPr>
              </a:p>
              <a:p>
                <a:pPr algn="ctr"/>
                <a14:m>
                  <m:oMathPara xmlns:m="http://schemas.openxmlformats.org/officeDocument/2006/math">
                    <m:oMath>
                      <m:sSub>
                        <m:sSubPr>
                          <m:ctrlPr>
                            <a:rPr kumimoji="1" lang="en-US" altLang="ja-JP" b="0" i="1" smtClean="0">
                              <a:solidFill>
                                <a:schemeClr val="tx1"/>
                              </a:solidFill>
                              <a:latin typeface="Cambria Math" panose="02040503050406030204" pitchFamily="18" charset="0"/>
                            </a:rPr>
                          </m:ctrlPr>
                        </m:sSubPr>
                        <m:e>
                          <m:r>
                            <a:rPr kumimoji="1" lang="en-US" altLang="ja-JP" b="0" i="1" smtClean="0">
                              <a:solidFill>
                                <a:schemeClr val="tx1"/>
                              </a:solidFill>
                              <a:latin typeface="Cambria Math" panose="02040503050406030204" pitchFamily="18" charset="0"/>
                            </a:rPr>
                            <m:t>𝐼</m:t>
                          </m:r>
                        </m:e>
                        <m:sub>
                          <m:r>
                            <a:rPr kumimoji="1" lang="en-US" altLang="ja-JP" b="0" i="1" smtClean="0">
                              <a:solidFill>
                                <a:schemeClr val="tx1"/>
                              </a:solidFill>
                              <a:latin typeface="Cambria Math" panose="02040503050406030204" pitchFamily="18" charset="0"/>
                            </a:rPr>
                            <m:t>𝑅𝐹</m:t>
                          </m:r>
                        </m:sub>
                      </m:sSub>
                      <m:r>
                        <a:rPr kumimoji="1" lang="en-US" altLang="ja-JP" i="1" smtClean="0">
                          <a:solidFill>
                            <a:srgbClr val="FF0000"/>
                          </a:solidFill>
                          <a:latin typeface="Cambria Math" panose="02040503050406030204" pitchFamily="18" charset="0"/>
                        </a:rPr>
                        <m:t> </m:t>
                      </m:r>
                      <m:r>
                        <a:rPr kumimoji="1" lang="en-US" altLang="ja-JP" b="0" i="1" smtClean="0">
                          <a:solidFill>
                            <a:sysClr val="windowText" lastClr="000000"/>
                          </a:solidFill>
                          <a:latin typeface="Cambria Math" panose="02040503050406030204" pitchFamily="18" charset="0"/>
                        </a:rPr>
                        <m:t>[</m:t>
                      </m:r>
                      <m:r>
                        <a:rPr kumimoji="1" lang="en-US" altLang="ja-JP" b="0" i="1" smtClean="0">
                          <a:solidFill>
                            <a:sysClr val="windowText" lastClr="000000"/>
                          </a:solidFill>
                          <a:latin typeface="Cambria Math" panose="02040503050406030204" pitchFamily="18" charset="0"/>
                        </a:rPr>
                        <m:t>𝐴</m:t>
                      </m:r>
                      <m:r>
                        <a:rPr kumimoji="1" lang="en-US" altLang="ja-JP" b="0" i="1" smtClean="0">
                          <a:solidFill>
                            <a:sysClr val="windowText" lastClr="000000"/>
                          </a:solidFill>
                          <a:latin typeface="Cambria Math" panose="02040503050406030204" pitchFamily="18" charset="0"/>
                        </a:rPr>
                        <m:t>]∝</m:t>
                      </m:r>
                      <m:sSub>
                        <m:sSubPr>
                          <m:ctrlPr>
                            <a:rPr lang="en-US" altLang="ja-JP" i="1">
                              <a:solidFill>
                                <a:srgbClr val="0000FF"/>
                              </a:solidFill>
                              <a:latin typeface="Cambria Math" panose="02040503050406030204" pitchFamily="18" charset="0"/>
                              <a:ea typeface="Cambria Math" panose="02040503050406030204" pitchFamily="18" charset="0"/>
                            </a:rPr>
                          </m:ctrlPr>
                        </m:sSubPr>
                        <m:e>
                          <m:r>
                            <m:rPr>
                              <m:sty m:val="p"/>
                            </m:rPr>
                            <a:rPr lang="en-US" altLang="ja-JP" i="1">
                              <a:solidFill>
                                <a:srgbClr val="0000FF"/>
                              </a:solidFill>
                              <a:latin typeface="Cambria Math" panose="02040503050406030204" pitchFamily="18" charset="0"/>
                              <a:ea typeface="Cambria Math" panose="02040503050406030204" pitchFamily="18" charset="0"/>
                            </a:rPr>
                            <m:t>E</m:t>
                          </m:r>
                        </m:e>
                        <m:sub>
                          <m:r>
                            <a:rPr lang="en-US" altLang="ja-JP" i="1">
                              <a:solidFill>
                                <a:srgbClr val="0000FF"/>
                              </a:solidFill>
                              <a:latin typeface="Cambria Math" panose="02040503050406030204" pitchFamily="18" charset="0"/>
                              <a:ea typeface="Cambria Math" panose="02040503050406030204" pitchFamily="18" charset="0"/>
                            </a:rPr>
                            <m:t>𝑅𝐹</m:t>
                          </m:r>
                        </m:sub>
                      </m:sSub>
                    </m:oMath>
                  </m:oMathPara>
                </a14:m>
                <a:endParaRPr kumimoji="1" lang="ja-JP" altLang="en-US">
                  <a:solidFill>
                    <a:sysClr val="windowText" lastClr="000000"/>
                  </a:solidFill>
                </a:endParaRPr>
              </a:p>
            </p:txBody>
          </p:sp>
        </mc:Choice>
        <mc:Fallback xmlns="">
          <p:sp>
            <p:nvSpPr>
              <p:cNvPr id="4" name="正方形/長方形 3">
                <a:extLst>
                  <a:ext uri="{FF2B5EF4-FFF2-40B4-BE49-F238E27FC236}">
                    <a16:creationId xmlns:a16="http://schemas.microsoft.com/office/drawing/2014/main" id="{C8E30217-E980-B057-FC48-9DFDBFE17DC9}"/>
                  </a:ext>
                </a:extLst>
              </p:cNvPr>
              <p:cNvSpPr>
                <a:spLocks noRot="1" noChangeAspect="1" noMove="1" noResize="1" noEditPoints="1" noAdjustHandles="1" noChangeArrowheads="1" noChangeShapeType="1" noTextEdit="1"/>
              </p:cNvSpPr>
              <p:nvPr/>
            </p:nvSpPr>
            <p:spPr>
              <a:xfrm>
                <a:off x="6937648" y="1410511"/>
                <a:ext cx="1627036" cy="763929"/>
              </a:xfrm>
              <a:prstGeom prst="rect">
                <a:avLst/>
              </a:prstGeom>
              <a:blipFill>
                <a:blip r:embed="rId10"/>
                <a:stretch>
                  <a:fillRect t="-11290" b="-17742"/>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正方形/長方形 5">
                <a:extLst>
                  <a:ext uri="{FF2B5EF4-FFF2-40B4-BE49-F238E27FC236}">
                    <a16:creationId xmlns:a16="http://schemas.microsoft.com/office/drawing/2014/main" id="{B195215D-199B-1E84-C920-5FA8E04E76A0}"/>
                  </a:ext>
                </a:extLst>
              </p:cNvPr>
              <p:cNvSpPr/>
              <p:nvPr/>
            </p:nvSpPr>
            <p:spPr>
              <a:xfrm>
                <a:off x="7009968" y="2423082"/>
                <a:ext cx="1425185" cy="9620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solidFill>
                      <a:sysClr val="windowText" lastClr="000000"/>
                    </a:solidFill>
                  </a:rPr>
                  <a:t>Normalized</a:t>
                </a:r>
                <a:endParaRPr lang="en-US" altLang="ja-JP" dirty="0">
                  <a:solidFill>
                    <a:sysClr val="windowText" lastClr="000000"/>
                  </a:solidFill>
                </a:endParaRPr>
              </a:p>
              <a:p>
                <a:pPr algn="ctr"/>
                <a:r>
                  <a:rPr lang="ja-JP" altLang="en-US">
                    <a:solidFill>
                      <a:sysClr val="windowText" lastClr="000000"/>
                    </a:solidFill>
                  </a:rPr>
                  <a:t>beam width </a:t>
                </a:r>
                <a14:m>
                  <m:oMath xmlns:m="http://schemas.openxmlformats.org/officeDocument/2006/math">
                    <m:sSub>
                      <m:sSubPr>
                        <m:ctrlPr>
                          <a:rPr lang="en-US" altLang="ja-JP" b="0" i="1" smtClean="0">
                            <a:solidFill>
                              <a:srgbClr val="FF0000"/>
                            </a:solidFill>
                            <a:latin typeface="Cambria Math" panose="02040503050406030204" pitchFamily="18" charset="0"/>
                          </a:rPr>
                        </m:ctrlPr>
                      </m:sSubPr>
                      <m:e>
                        <m:r>
                          <m:rPr>
                            <m:sty m:val="p"/>
                          </m:rPr>
                          <a:rPr lang="en-US" altLang="ja-JP" b="0" i="1" smtClean="0">
                            <a:solidFill>
                              <a:srgbClr val="FF0000"/>
                            </a:solidFill>
                            <a:latin typeface="Cambria Math" panose="02040503050406030204" pitchFamily="18" charset="0"/>
                          </a:rPr>
                          <m:t>w</m:t>
                        </m:r>
                      </m:e>
                      <m:sub>
                        <m:r>
                          <m:rPr>
                            <m:sty m:val="p"/>
                          </m:rPr>
                          <a:rPr lang="en-US" altLang="ja-JP" b="0" i="1" smtClean="0">
                            <a:solidFill>
                              <a:srgbClr val="FF0000"/>
                            </a:solidFill>
                            <a:latin typeface="Cambria Math" panose="02040503050406030204" pitchFamily="18" charset="0"/>
                          </a:rPr>
                          <m:t>x</m:t>
                        </m:r>
                      </m:sub>
                    </m:sSub>
                    <m:r>
                      <a:rPr lang="en-US" altLang="ja-JP" b="0" i="0" smtClean="0">
                        <a:solidFill>
                          <a:sysClr val="windowText" lastClr="000000"/>
                        </a:solidFill>
                        <a:latin typeface="Cambria Math" panose="02040503050406030204" pitchFamily="18" charset="0"/>
                      </a:rPr>
                      <m:t>/</m:t>
                    </m:r>
                    <m:d>
                      <m:dPr>
                        <m:begChr m:val="⟨"/>
                        <m:endChr m:val="⟩"/>
                        <m:ctrlPr>
                          <a:rPr lang="en-US" altLang="ja-JP" b="0" i="1" smtClean="0">
                            <a:solidFill>
                              <a:sysClr val="windowText" lastClr="000000"/>
                            </a:solidFill>
                            <a:latin typeface="Cambria Math" panose="02040503050406030204" pitchFamily="18" charset="0"/>
                          </a:rPr>
                        </m:ctrlPr>
                      </m:dPr>
                      <m:e>
                        <m:sSub>
                          <m:sSubPr>
                            <m:ctrlPr>
                              <a:rPr lang="en-US" altLang="ja-JP" b="0" i="1" smtClean="0">
                                <a:solidFill>
                                  <a:sysClr val="windowText" lastClr="000000"/>
                                </a:solidFill>
                                <a:latin typeface="Cambria Math" panose="02040503050406030204" pitchFamily="18" charset="0"/>
                              </a:rPr>
                            </m:ctrlPr>
                          </m:sSubPr>
                          <m:e>
                            <m:r>
                              <m:rPr>
                                <m:sty m:val="p"/>
                              </m:rPr>
                              <a:rPr lang="en-US" altLang="ja-JP" b="0" i="1" smtClean="0">
                                <a:solidFill>
                                  <a:sysClr val="windowText" lastClr="000000"/>
                                </a:solidFill>
                                <a:latin typeface="Cambria Math" panose="02040503050406030204" pitchFamily="18" charset="0"/>
                              </a:rPr>
                              <m:t>w</m:t>
                            </m:r>
                          </m:e>
                          <m:sub>
                            <m:r>
                              <m:rPr>
                                <m:sty m:val="p"/>
                              </m:rPr>
                              <a:rPr lang="en-US" altLang="ja-JP" b="0" i="1" smtClean="0">
                                <a:solidFill>
                                  <a:sysClr val="windowText" lastClr="000000"/>
                                </a:solidFill>
                                <a:latin typeface="Cambria Math" panose="02040503050406030204" pitchFamily="18" charset="0"/>
                              </a:rPr>
                              <m:t>x</m:t>
                            </m:r>
                          </m:sub>
                        </m:sSub>
                      </m:e>
                    </m:d>
                  </m:oMath>
                </a14:m>
                <a:endParaRPr kumimoji="1" lang="ja-JP" altLang="en-US" sz="1200">
                  <a:solidFill>
                    <a:sysClr val="windowText" lastClr="000000"/>
                  </a:solidFill>
                </a:endParaRPr>
              </a:p>
            </p:txBody>
          </p:sp>
        </mc:Choice>
        <mc:Fallback xmlns="">
          <p:sp>
            <p:nvSpPr>
              <p:cNvPr id="6" name="正方形/長方形 5">
                <a:extLst>
                  <a:ext uri="{FF2B5EF4-FFF2-40B4-BE49-F238E27FC236}">
                    <a16:creationId xmlns:a16="http://schemas.microsoft.com/office/drawing/2014/main" id="{B195215D-199B-1E84-C920-5FA8E04E76A0}"/>
                  </a:ext>
                </a:extLst>
              </p:cNvPr>
              <p:cNvSpPr>
                <a:spLocks noRot="1" noChangeAspect="1" noMove="1" noResize="1" noEditPoints="1" noAdjustHandles="1" noChangeArrowheads="1" noChangeShapeType="1" noTextEdit="1"/>
              </p:cNvSpPr>
              <p:nvPr/>
            </p:nvSpPr>
            <p:spPr>
              <a:xfrm>
                <a:off x="7009968" y="2423082"/>
                <a:ext cx="1425185" cy="962067"/>
              </a:xfrm>
              <a:prstGeom prst="rect">
                <a:avLst/>
              </a:prstGeom>
              <a:blipFill>
                <a:blip r:embed="rId11"/>
                <a:stretch>
                  <a:fillRect r="-1770" b="-5195"/>
                </a:stretch>
              </a:blipFill>
              <a:ln>
                <a:noFill/>
              </a:ln>
            </p:spPr>
            <p:txBody>
              <a:bodyPr/>
              <a:lstStyle/>
              <a:p>
                <a:r>
                  <a:rPr lang="ja-JP" altLang="en-US">
                    <a:noFill/>
                  </a:rPr>
                  <a:t> </a:t>
                </a:r>
              </a:p>
            </p:txBody>
          </p:sp>
        </mc:Fallback>
      </mc:AlternateContent>
      <p:pic>
        <p:nvPicPr>
          <p:cNvPr id="5" name="図 4">
            <a:extLst>
              <a:ext uri="{FF2B5EF4-FFF2-40B4-BE49-F238E27FC236}">
                <a16:creationId xmlns:a16="http://schemas.microsoft.com/office/drawing/2014/main" id="{7138B00E-23A4-97FC-EC1C-B4C8B08192D5}"/>
              </a:ext>
            </a:extLst>
          </p:cNvPr>
          <p:cNvPicPr>
            <a:picLocks noChangeAspect="1"/>
          </p:cNvPicPr>
          <p:nvPr/>
        </p:nvPicPr>
        <p:blipFill>
          <a:blip r:embed="rId12"/>
          <a:srcRect l="2087" t="18342" r="11160" b="10408"/>
          <a:stretch>
            <a:fillRect/>
          </a:stretch>
        </p:blipFill>
        <p:spPr>
          <a:xfrm>
            <a:off x="143511" y="1792476"/>
            <a:ext cx="6016295" cy="3188105"/>
          </a:xfrm>
          <a:prstGeom prst="rect">
            <a:avLst/>
          </a:prstGeom>
        </p:spPr>
      </p:pic>
      <p:sp>
        <p:nvSpPr>
          <p:cNvPr id="7" name="テキスト ボックス 6">
            <a:extLst>
              <a:ext uri="{FF2B5EF4-FFF2-40B4-BE49-F238E27FC236}">
                <a16:creationId xmlns:a16="http://schemas.microsoft.com/office/drawing/2014/main" id="{7DB81168-9526-6128-9EC8-24901444520D}"/>
              </a:ext>
            </a:extLst>
          </p:cNvPr>
          <p:cNvSpPr txBox="1"/>
          <p:nvPr/>
        </p:nvSpPr>
        <p:spPr>
          <a:xfrm>
            <a:off x="94901" y="839273"/>
            <a:ext cx="3252676" cy="461665"/>
          </a:xfrm>
          <a:prstGeom prst="rect">
            <a:avLst/>
          </a:prstGeom>
          <a:noFill/>
        </p:spPr>
        <p:txBody>
          <a:bodyPr wrap="square">
            <a:spAutoFit/>
          </a:bodyPr>
          <a:lstStyle/>
          <a:p>
            <a:r>
              <a:rPr lang="ja-JP" altLang="en-US" sz="2400" b="1">
                <a:latin typeface="Times New Roman"/>
              </a:rPr>
              <a:t>◾️ Experimental setup</a:t>
            </a:r>
          </a:p>
        </p:txBody>
      </p:sp>
      <p:pic>
        <p:nvPicPr>
          <p:cNvPr id="13" name="図 12">
            <a:extLst>
              <a:ext uri="{FF2B5EF4-FFF2-40B4-BE49-F238E27FC236}">
                <a16:creationId xmlns:a16="http://schemas.microsoft.com/office/drawing/2014/main" id="{ACE3DBB1-8242-BD4C-66F4-26DA2A4D4856}"/>
              </a:ext>
            </a:extLst>
          </p:cNvPr>
          <p:cNvPicPr>
            <a:picLocks noChangeAspect="1"/>
          </p:cNvPicPr>
          <p:nvPr/>
        </p:nvPicPr>
        <p:blipFill>
          <a:blip r:embed="rId13"/>
          <a:srcRect l="5403" t="18773"/>
          <a:stretch>
            <a:fillRect/>
          </a:stretch>
        </p:blipFill>
        <p:spPr>
          <a:xfrm>
            <a:off x="8382393" y="4168264"/>
            <a:ext cx="3785898" cy="2622700"/>
          </a:xfrm>
          <a:prstGeom prst="rect">
            <a:avLst/>
          </a:prstGeom>
        </p:spPr>
      </p:pic>
      <p:sp>
        <p:nvSpPr>
          <p:cNvPr id="55" name="下矢印 54">
            <a:extLst>
              <a:ext uri="{FF2B5EF4-FFF2-40B4-BE49-F238E27FC236}">
                <a16:creationId xmlns:a16="http://schemas.microsoft.com/office/drawing/2014/main" id="{E2570958-8622-FC3C-E2B6-16FCDE37504D}"/>
              </a:ext>
            </a:extLst>
          </p:cNvPr>
          <p:cNvSpPr/>
          <p:nvPr/>
        </p:nvSpPr>
        <p:spPr>
          <a:xfrm rot="10800000">
            <a:off x="11846454" y="5831566"/>
            <a:ext cx="271033" cy="311762"/>
          </a:xfrm>
          <a:prstGeom prst="downArrow">
            <a:avLst>
              <a:gd name="adj1" fmla="val 27326"/>
              <a:gd name="adj2" fmla="val 46124"/>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左右矢印 45">
            <a:extLst>
              <a:ext uri="{FF2B5EF4-FFF2-40B4-BE49-F238E27FC236}">
                <a16:creationId xmlns:a16="http://schemas.microsoft.com/office/drawing/2014/main" id="{7B90AB66-DA07-6042-3CC1-546E1E2D05E0}"/>
              </a:ext>
            </a:extLst>
          </p:cNvPr>
          <p:cNvSpPr/>
          <p:nvPr/>
        </p:nvSpPr>
        <p:spPr>
          <a:xfrm>
            <a:off x="10340137" y="5304096"/>
            <a:ext cx="1431246" cy="280930"/>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正方形/長方形 46">
            <a:extLst>
              <a:ext uri="{FF2B5EF4-FFF2-40B4-BE49-F238E27FC236}">
                <a16:creationId xmlns:a16="http://schemas.microsoft.com/office/drawing/2014/main" id="{D8BD8EFE-3A47-387C-1D50-4B741082B540}"/>
              </a:ext>
            </a:extLst>
          </p:cNvPr>
          <p:cNvSpPr/>
          <p:nvPr/>
        </p:nvSpPr>
        <p:spPr>
          <a:xfrm>
            <a:off x="10624337" y="5314729"/>
            <a:ext cx="862845" cy="259664"/>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ysClr val="windowText" lastClr="000000"/>
                </a:solidFill>
              </a:rPr>
              <a:t>RF ON</a:t>
            </a:r>
            <a:endParaRPr kumimoji="1" lang="ja-JP" altLang="en-US">
              <a:solidFill>
                <a:sysClr val="windowText" lastClr="000000"/>
              </a:solidFill>
            </a:endParaRPr>
          </a:p>
        </p:txBody>
      </p:sp>
      <p:sp>
        <p:nvSpPr>
          <p:cNvPr id="70" name="テキスト ボックス 69">
            <a:extLst>
              <a:ext uri="{FF2B5EF4-FFF2-40B4-BE49-F238E27FC236}">
                <a16:creationId xmlns:a16="http://schemas.microsoft.com/office/drawing/2014/main" id="{3D17AE49-B066-BE64-EF6D-9F1F8E4BC060}"/>
              </a:ext>
            </a:extLst>
          </p:cNvPr>
          <p:cNvSpPr txBox="1"/>
          <p:nvPr/>
        </p:nvSpPr>
        <p:spPr>
          <a:xfrm>
            <a:off x="8925839" y="5444561"/>
            <a:ext cx="1228118" cy="307777"/>
          </a:xfrm>
          <a:prstGeom prst="rect">
            <a:avLst/>
          </a:prstGeom>
          <a:noFill/>
          <a:ln>
            <a:solidFill>
              <a:schemeClr val="tx1"/>
            </a:solidFill>
          </a:ln>
        </p:spPr>
        <p:txBody>
          <a:bodyPr wrap="square" rtlCol="0">
            <a:spAutoFit/>
          </a:bodyPr>
          <a:lstStyle/>
          <a:p>
            <a:r>
              <a:rPr lang="en-US" altLang="ja-JP" sz="1400" dirty="0"/>
              <a:t>LPF=300Hz</a:t>
            </a:r>
            <a:endParaRPr kumimoji="1" lang="ja-JP" altLang="en-US" sz="1400"/>
          </a:p>
        </p:txBody>
      </p:sp>
      <mc:AlternateContent xmlns:mc="http://schemas.openxmlformats.org/markup-compatibility/2006" xmlns:p14="http://schemas.microsoft.com/office/powerpoint/2010/main">
        <mc:Choice Requires="p14">
          <p:contentPart p14:bwMode="auto" r:id="rId14">
            <p14:nvContentPartPr>
              <p14:cNvPr id="31" name="インク 30">
                <a:extLst>
                  <a:ext uri="{FF2B5EF4-FFF2-40B4-BE49-F238E27FC236}">
                    <a16:creationId xmlns:a16="http://schemas.microsoft.com/office/drawing/2014/main" id="{B945516B-3C28-E6ED-9596-FDE88E8A1A26}"/>
                  </a:ext>
                </a:extLst>
              </p14:cNvPr>
              <p14:cNvContentPartPr/>
              <p14:nvPr/>
            </p14:nvContentPartPr>
            <p14:xfrm>
              <a:off x="5546765" y="2893425"/>
              <a:ext cx="236520" cy="157680"/>
            </p14:xfrm>
          </p:contentPart>
        </mc:Choice>
        <mc:Fallback xmlns="">
          <p:pic>
            <p:nvPicPr>
              <p:cNvPr id="31" name="インク 30">
                <a:extLst>
                  <a:ext uri="{FF2B5EF4-FFF2-40B4-BE49-F238E27FC236}">
                    <a16:creationId xmlns:a16="http://schemas.microsoft.com/office/drawing/2014/main" id="{B945516B-3C28-E6ED-9596-FDE88E8A1A26}"/>
                  </a:ext>
                </a:extLst>
              </p:cNvPr>
              <p:cNvPicPr/>
              <p:nvPr/>
            </p:nvPicPr>
            <p:blipFill>
              <a:blip r:embed="rId15"/>
              <a:stretch>
                <a:fillRect/>
              </a:stretch>
            </p:blipFill>
            <p:spPr>
              <a:xfrm>
                <a:off x="5542445" y="2889115"/>
                <a:ext cx="245160" cy="166300"/>
              </a:xfrm>
              <a:prstGeom prst="rect">
                <a:avLst/>
              </a:prstGeom>
            </p:spPr>
          </p:pic>
        </mc:Fallback>
      </mc:AlternateContent>
      <p:cxnSp>
        <p:nvCxnSpPr>
          <p:cNvPr id="26" name="直線矢印コネクタ 25">
            <a:extLst>
              <a:ext uri="{FF2B5EF4-FFF2-40B4-BE49-F238E27FC236}">
                <a16:creationId xmlns:a16="http://schemas.microsoft.com/office/drawing/2014/main" id="{43D82C5A-3330-B07F-9093-0DEED525DF45}"/>
              </a:ext>
            </a:extLst>
          </p:cNvPr>
          <p:cNvCxnSpPr>
            <a:cxnSpLocks/>
          </p:cNvCxnSpPr>
          <p:nvPr/>
        </p:nvCxnSpPr>
        <p:spPr>
          <a:xfrm>
            <a:off x="5833048" y="2744135"/>
            <a:ext cx="0" cy="316830"/>
          </a:xfrm>
          <a:prstGeom prst="straightConnector1">
            <a:avLst/>
          </a:prstGeom>
          <a:ln w="28575">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5C4CE8D8-28B9-33F5-D062-CF772F206F1A}"/>
                  </a:ext>
                </a:extLst>
              </p:cNvPr>
              <p:cNvSpPr txBox="1"/>
              <p:nvPr/>
            </p:nvSpPr>
            <p:spPr>
              <a:xfrm>
                <a:off x="5214060" y="2394532"/>
                <a:ext cx="569225" cy="461665"/>
              </a:xfrm>
              <a:prstGeom prst="rect">
                <a:avLst/>
              </a:prstGeom>
              <a:noFill/>
            </p:spPr>
            <p:txBody>
              <a:bodyPr wrap="square">
                <a:spAutoFit/>
              </a:bodyPr>
              <a:lstStyle/>
              <a:p>
                <a:pPr/>
                <a14:m>
                  <m:oMathPara xmlns:m="http://schemas.openxmlformats.org/officeDocument/2006/math">
                    <m:oMath>
                      <m:sSub>
                        <m:sSubPr>
                          <m:ctrlPr>
                            <a:rPr lang="en-US" altLang="ja-JP" sz="2400" b="0" i="1" smtClean="0">
                              <a:solidFill>
                                <a:srgbClr val="FF0000"/>
                              </a:solidFill>
                              <a:latin typeface="Cambria Math" panose="02040503050406030204" pitchFamily="18" charset="0"/>
                            </a:rPr>
                          </m:ctrlPr>
                        </m:sSubPr>
                        <m:e>
                          <m:r>
                            <m:rPr>
                              <m:sty m:val="p"/>
                            </m:rPr>
                            <a:rPr lang="en-US" altLang="ja-JP" sz="2400" b="0" i="1" smtClean="0">
                              <a:solidFill>
                                <a:srgbClr val="FF0000"/>
                              </a:solidFill>
                              <a:latin typeface="Cambria Math" panose="02040503050406030204" pitchFamily="18" charset="0"/>
                            </a:rPr>
                            <m:t>w</m:t>
                          </m:r>
                        </m:e>
                        <m:sub>
                          <m:r>
                            <m:rPr>
                              <m:sty m:val="p"/>
                            </m:rPr>
                            <a:rPr lang="en-US" altLang="ja-JP" sz="2400" b="0" i="1" smtClean="0">
                              <a:solidFill>
                                <a:srgbClr val="FF0000"/>
                              </a:solidFill>
                              <a:latin typeface="Cambria Math" panose="02040503050406030204" pitchFamily="18" charset="0"/>
                            </a:rPr>
                            <m:t>x</m:t>
                          </m:r>
                        </m:sub>
                      </m:sSub>
                    </m:oMath>
                  </m:oMathPara>
                </a14:m>
                <a:endParaRPr lang="ja-JP" altLang="en-US"/>
              </a:p>
            </p:txBody>
          </p:sp>
        </mc:Choice>
        <mc:Fallback xmlns="">
          <p:sp>
            <p:nvSpPr>
              <p:cNvPr id="34" name="テキスト ボックス 33">
                <a:extLst>
                  <a:ext uri="{FF2B5EF4-FFF2-40B4-BE49-F238E27FC236}">
                    <a16:creationId xmlns:a16="http://schemas.microsoft.com/office/drawing/2014/main" id="{5C4CE8D8-28B9-33F5-D062-CF772F206F1A}"/>
                  </a:ext>
                </a:extLst>
              </p:cNvPr>
              <p:cNvSpPr txBox="1">
                <a:spLocks noRot="1" noChangeAspect="1" noMove="1" noResize="1" noEditPoints="1" noAdjustHandles="1" noChangeArrowheads="1" noChangeShapeType="1" noTextEdit="1"/>
              </p:cNvSpPr>
              <p:nvPr/>
            </p:nvSpPr>
            <p:spPr>
              <a:xfrm>
                <a:off x="5214060" y="2394532"/>
                <a:ext cx="569225" cy="461665"/>
              </a:xfrm>
              <a:prstGeom prst="rect">
                <a:avLst/>
              </a:prstGeom>
              <a:blipFill>
                <a:blip r:embed="rId16"/>
                <a:stretch>
                  <a:fillRect/>
                </a:stretch>
              </a:blipFill>
            </p:spPr>
            <p:txBody>
              <a:bodyPr/>
              <a:lstStyle/>
              <a:p>
                <a:r>
                  <a:rPr lang="ja-JP" altLang="en-US">
                    <a:noFill/>
                  </a:rPr>
                  <a:t> </a:t>
                </a:r>
              </a:p>
            </p:txBody>
          </p:sp>
        </mc:Fallback>
      </mc:AlternateContent>
      <p:sp>
        <p:nvSpPr>
          <p:cNvPr id="61" name="正方形/長方形 60">
            <a:extLst>
              <a:ext uri="{FF2B5EF4-FFF2-40B4-BE49-F238E27FC236}">
                <a16:creationId xmlns:a16="http://schemas.microsoft.com/office/drawing/2014/main" id="{F35C46AB-7D58-DB07-D2E7-EFFE0E4EEFAF}"/>
              </a:ext>
            </a:extLst>
          </p:cNvPr>
          <p:cNvSpPr/>
          <p:nvPr/>
        </p:nvSpPr>
        <p:spPr>
          <a:xfrm>
            <a:off x="6727603" y="793934"/>
            <a:ext cx="5427240" cy="3027476"/>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63" name="正方形/長方形 62">
            <a:extLst>
              <a:ext uri="{FF2B5EF4-FFF2-40B4-BE49-F238E27FC236}">
                <a16:creationId xmlns:a16="http://schemas.microsoft.com/office/drawing/2014/main" id="{CB0BC0FA-4A58-B218-9EF6-01532F2F9E16}"/>
              </a:ext>
            </a:extLst>
          </p:cNvPr>
          <p:cNvSpPr/>
          <p:nvPr/>
        </p:nvSpPr>
        <p:spPr>
          <a:xfrm>
            <a:off x="6727603" y="3821410"/>
            <a:ext cx="5427240" cy="2981386"/>
          </a:xfrm>
          <a:prstGeom prst="rect">
            <a:avLst/>
          </a:prstGeom>
          <a:no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65" name="上矢印 64">
            <a:extLst>
              <a:ext uri="{FF2B5EF4-FFF2-40B4-BE49-F238E27FC236}">
                <a16:creationId xmlns:a16="http://schemas.microsoft.com/office/drawing/2014/main" id="{19CD2827-6BEB-5A97-1609-226544445A30}"/>
              </a:ext>
            </a:extLst>
          </p:cNvPr>
          <p:cNvSpPr/>
          <p:nvPr/>
        </p:nvSpPr>
        <p:spPr>
          <a:xfrm rot="3370510">
            <a:off x="6244293" y="2263749"/>
            <a:ext cx="353883" cy="563873"/>
          </a:xfrm>
          <a:prstGeom prst="up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上矢印 67">
            <a:extLst>
              <a:ext uri="{FF2B5EF4-FFF2-40B4-BE49-F238E27FC236}">
                <a16:creationId xmlns:a16="http://schemas.microsoft.com/office/drawing/2014/main" id="{C34887F8-8968-2E00-0553-BAD034CA1ED6}"/>
              </a:ext>
            </a:extLst>
          </p:cNvPr>
          <p:cNvSpPr/>
          <p:nvPr/>
        </p:nvSpPr>
        <p:spPr>
          <a:xfrm rot="7774849">
            <a:off x="6235663" y="3313003"/>
            <a:ext cx="353883" cy="563873"/>
          </a:xfrm>
          <a:prstGeom prst="up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43" name="テキスト ボックス 42">
                <a:extLst>
                  <a:ext uri="{FF2B5EF4-FFF2-40B4-BE49-F238E27FC236}">
                    <a16:creationId xmlns:a16="http://schemas.microsoft.com/office/drawing/2014/main" id="{20A700C9-E60A-9D95-1F97-F062608EE78B}"/>
                  </a:ext>
                </a:extLst>
              </p:cNvPr>
              <p:cNvSpPr txBox="1"/>
              <p:nvPr/>
            </p:nvSpPr>
            <p:spPr>
              <a:xfrm>
                <a:off x="6632142" y="3806473"/>
                <a:ext cx="2293697" cy="461665"/>
              </a:xfrm>
              <a:prstGeom prst="rect">
                <a:avLst/>
              </a:prstGeom>
              <a:noFill/>
            </p:spPr>
            <p:txBody>
              <a:bodyPr wrap="square" rtlCol="0">
                <a:spAutoFit/>
              </a:bodyPr>
              <a:lstStyle/>
              <a:p>
                <a:r>
                  <a:rPr kumimoji="1" lang="ja-JP" altLang="en-US" sz="2000"/>
                  <a:t> </a:t>
                </a:r>
                <a:r>
                  <a:rPr lang="en-US" altLang="ja-JP" sz="2000" dirty="0">
                    <a:solidFill>
                      <a:srgbClr val="FF0000"/>
                    </a:solidFill>
                  </a:rPr>
                  <a:t> </a:t>
                </a:r>
                <a14:m>
                  <m:oMath xmlns:m="http://schemas.openxmlformats.org/officeDocument/2006/math">
                    <m:sSub>
                      <m:sSubPr>
                        <m:ctrlPr>
                          <a:rPr lang="en-US" altLang="ja-JP" sz="2400" i="1">
                            <a:solidFill>
                              <a:srgbClr val="FF0000"/>
                            </a:solidFill>
                            <a:latin typeface="Cambria Math" panose="02040503050406030204" pitchFamily="18" charset="0"/>
                          </a:rPr>
                        </m:ctrlPr>
                      </m:sSubPr>
                      <m:e>
                        <m:r>
                          <m:rPr>
                            <m:sty m:val="p"/>
                          </m:rPr>
                          <a:rPr lang="en-US" altLang="ja-JP" sz="2400" i="1">
                            <a:solidFill>
                              <a:srgbClr val="FF0000"/>
                            </a:solidFill>
                            <a:latin typeface="Cambria Math" panose="02040503050406030204" pitchFamily="18" charset="0"/>
                          </a:rPr>
                          <m:t>w</m:t>
                        </m:r>
                      </m:e>
                      <m:sub>
                        <m:r>
                          <m:rPr>
                            <m:sty m:val="p"/>
                          </m:rPr>
                          <a:rPr lang="en-US" altLang="ja-JP" sz="2400" i="1">
                            <a:solidFill>
                              <a:srgbClr val="FF0000"/>
                            </a:solidFill>
                            <a:latin typeface="Cambria Math" panose="02040503050406030204" pitchFamily="18" charset="0"/>
                          </a:rPr>
                          <m:t>x</m:t>
                        </m:r>
                      </m:sub>
                    </m:sSub>
                  </m:oMath>
                </a14:m>
                <a:r>
                  <a:rPr kumimoji="1" lang="en-US" altLang="ja-JP" sz="2400" b="1" dirty="0"/>
                  <a:t> </a:t>
                </a:r>
                <a:r>
                  <a:rPr lang="en-US" altLang="ja-JP" sz="2400" b="1" dirty="0"/>
                  <a:t>increasing</a:t>
                </a:r>
                <a:endParaRPr kumimoji="1" lang="ja-JP" altLang="en-US" sz="2000"/>
              </a:p>
            </p:txBody>
          </p:sp>
        </mc:Choice>
        <mc:Fallback xmlns="">
          <p:sp>
            <p:nvSpPr>
              <p:cNvPr id="43" name="テキスト ボックス 42">
                <a:extLst>
                  <a:ext uri="{FF2B5EF4-FFF2-40B4-BE49-F238E27FC236}">
                    <a16:creationId xmlns:a16="http://schemas.microsoft.com/office/drawing/2014/main" id="{20A700C9-E60A-9D95-1F97-F062608EE78B}"/>
                  </a:ext>
                </a:extLst>
              </p:cNvPr>
              <p:cNvSpPr txBox="1">
                <a:spLocks noRot="1" noChangeAspect="1" noMove="1" noResize="1" noEditPoints="1" noAdjustHandles="1" noChangeArrowheads="1" noChangeShapeType="1" noTextEdit="1"/>
              </p:cNvSpPr>
              <p:nvPr/>
            </p:nvSpPr>
            <p:spPr>
              <a:xfrm>
                <a:off x="6632142" y="3806473"/>
                <a:ext cx="2293697" cy="461665"/>
              </a:xfrm>
              <a:prstGeom prst="rect">
                <a:avLst/>
              </a:prstGeom>
              <a:blipFill>
                <a:blip r:embed="rId17"/>
                <a:stretch>
                  <a:fillRect t="-10811" b="-32432"/>
                </a:stretch>
              </a:blipFill>
            </p:spPr>
            <p:txBody>
              <a:bodyPr/>
              <a:lstStyle/>
              <a:p>
                <a:r>
                  <a:rPr lang="ja-JP" altLang="en-US">
                    <a:noFill/>
                  </a:rPr>
                  <a:t> </a:t>
                </a:r>
              </a:p>
            </p:txBody>
          </p:sp>
        </mc:Fallback>
      </mc:AlternateContent>
      <p:sp>
        <p:nvSpPr>
          <p:cNvPr id="9" name="正方形/長方形 8">
            <a:extLst>
              <a:ext uri="{FF2B5EF4-FFF2-40B4-BE49-F238E27FC236}">
                <a16:creationId xmlns:a16="http://schemas.microsoft.com/office/drawing/2014/main" id="{9508DDF3-6DBD-3195-345B-A56E38C38FF3}"/>
              </a:ext>
            </a:extLst>
          </p:cNvPr>
          <p:cNvSpPr/>
          <p:nvPr/>
        </p:nvSpPr>
        <p:spPr>
          <a:xfrm>
            <a:off x="6742642" y="782102"/>
            <a:ext cx="1973780" cy="455241"/>
          </a:xfrm>
          <a:prstGeom prst="rect">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DE234DD8-F6F5-537E-CADE-0A429D8378D1}"/>
              </a:ext>
            </a:extLst>
          </p:cNvPr>
          <p:cNvSpPr/>
          <p:nvPr/>
        </p:nvSpPr>
        <p:spPr>
          <a:xfrm>
            <a:off x="6745479" y="3811916"/>
            <a:ext cx="1973780" cy="455241"/>
          </a:xfrm>
          <a:prstGeom prst="rect">
            <a:avLst/>
          </a:prstGeom>
          <a:noFill/>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9" name="下矢印 18">
            <a:extLst>
              <a:ext uri="{FF2B5EF4-FFF2-40B4-BE49-F238E27FC236}">
                <a16:creationId xmlns:a16="http://schemas.microsoft.com/office/drawing/2014/main" id="{F39005C5-A66D-1A72-A905-8F2117CE7191}"/>
              </a:ext>
            </a:extLst>
          </p:cNvPr>
          <p:cNvSpPr/>
          <p:nvPr/>
        </p:nvSpPr>
        <p:spPr>
          <a:xfrm>
            <a:off x="1282700" y="1267573"/>
            <a:ext cx="438539" cy="491537"/>
          </a:xfrm>
          <a:prstGeom prst="downArrow">
            <a:avLst/>
          </a:prstGeom>
          <a:solidFill>
            <a:srgbClr val="0000FF"/>
          </a:solid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65E81E0D-D282-19A2-C218-70ACAA94E7D2}"/>
              </a:ext>
            </a:extLst>
          </p:cNvPr>
          <p:cNvSpPr txBox="1"/>
          <p:nvPr/>
        </p:nvSpPr>
        <p:spPr>
          <a:xfrm>
            <a:off x="1721239" y="1298484"/>
            <a:ext cx="1336704" cy="400110"/>
          </a:xfrm>
          <a:prstGeom prst="rect">
            <a:avLst/>
          </a:prstGeom>
          <a:noFill/>
        </p:spPr>
        <p:txBody>
          <a:bodyPr wrap="square" rtlCol="0" anchor="ctr">
            <a:spAutoFit/>
          </a:bodyPr>
          <a:lstStyle/>
          <a:p>
            <a:pPr algn="ctr"/>
            <a:r>
              <a:rPr kumimoji="1" lang="en-US" altLang="ja-JP" sz="2000" b="1" dirty="0">
                <a:solidFill>
                  <a:srgbClr val="0000FF"/>
                </a:solidFill>
              </a:rPr>
              <a:t>RF Power</a:t>
            </a:r>
            <a:endParaRPr kumimoji="1" lang="ja-JP" altLang="en-US" sz="2000" b="1" dirty="0">
              <a:solidFill>
                <a:srgbClr val="0000FF"/>
              </a:solidFill>
            </a:endParaRPr>
          </a:p>
        </p:txBody>
      </p:sp>
    </p:spTree>
    <p:extLst>
      <p:ext uri="{BB962C8B-B14F-4D97-AF65-F5344CB8AC3E}">
        <p14:creationId xmlns:p14="http://schemas.microsoft.com/office/powerpoint/2010/main" val="1878624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下矢印 16">
            <a:extLst>
              <a:ext uri="{FF2B5EF4-FFF2-40B4-BE49-F238E27FC236}">
                <a16:creationId xmlns:a16="http://schemas.microsoft.com/office/drawing/2014/main" id="{5F41B518-F29C-9343-4AB7-BF751F451659}"/>
              </a:ext>
            </a:extLst>
          </p:cNvPr>
          <p:cNvSpPr/>
          <p:nvPr/>
        </p:nvSpPr>
        <p:spPr>
          <a:xfrm>
            <a:off x="3823970" y="5156198"/>
            <a:ext cx="530860" cy="584201"/>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753A0FD3-5223-3403-5024-99023802A27D}"/>
              </a:ext>
            </a:extLst>
          </p:cNvPr>
          <p:cNvSpPr>
            <a:spLocks noGrp="1"/>
          </p:cNvSpPr>
          <p:nvPr>
            <p:ph type="title"/>
          </p:nvPr>
        </p:nvSpPr>
        <p:spPr/>
        <p:txBody>
          <a:bodyPr/>
          <a:lstStyle/>
          <a:p>
            <a:r>
              <a:rPr kumimoji="1" lang="ja-JP" altLang="en-US"/>
              <a:t>Objective and method</a:t>
            </a:r>
          </a:p>
        </p:txBody>
      </p:sp>
      <p:sp>
        <p:nvSpPr>
          <p:cNvPr id="9" name="角丸四角形 8">
            <a:extLst>
              <a:ext uri="{FF2B5EF4-FFF2-40B4-BE49-F238E27FC236}">
                <a16:creationId xmlns:a16="http://schemas.microsoft.com/office/drawing/2014/main" id="{DBD102D5-F9AE-6699-A287-17D73B9FCFF3}"/>
              </a:ext>
            </a:extLst>
          </p:cNvPr>
          <p:cNvSpPr/>
          <p:nvPr/>
        </p:nvSpPr>
        <p:spPr>
          <a:xfrm>
            <a:off x="443197" y="1588933"/>
            <a:ext cx="11413137" cy="967010"/>
          </a:xfrm>
          <a:prstGeom prst="round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ja-JP" sz="3200" b="1" dirty="0"/>
              <a:t>Developing a model of the negative ion beam divergence response to the RF electric field.</a:t>
            </a:r>
          </a:p>
        </p:txBody>
      </p:sp>
      <p:sp>
        <p:nvSpPr>
          <p:cNvPr id="5" name="テキスト ボックス 4">
            <a:extLst>
              <a:ext uri="{FF2B5EF4-FFF2-40B4-BE49-F238E27FC236}">
                <a16:creationId xmlns:a16="http://schemas.microsoft.com/office/drawing/2014/main" id="{C9DE5CA1-026B-9F15-514B-080D904E0E79}"/>
              </a:ext>
            </a:extLst>
          </p:cNvPr>
          <p:cNvSpPr txBox="1"/>
          <p:nvPr/>
        </p:nvSpPr>
        <p:spPr>
          <a:xfrm>
            <a:off x="11520668" y="14168"/>
            <a:ext cx="671332" cy="769441"/>
          </a:xfrm>
          <a:prstGeom prst="rect">
            <a:avLst/>
          </a:prstGeom>
          <a:noFill/>
        </p:spPr>
        <p:txBody>
          <a:bodyPr wrap="square" rtlCol="0">
            <a:spAutoFit/>
          </a:bodyPr>
          <a:lstStyle/>
          <a:p>
            <a:r>
              <a:rPr kumimoji="1" lang="en-US" altLang="ja-JP" sz="4400" dirty="0">
                <a:solidFill>
                  <a:schemeClr val="bg1"/>
                </a:solidFill>
              </a:rPr>
              <a:t>3</a:t>
            </a:r>
            <a:endParaRPr kumimoji="1" lang="ja-JP" altLang="en-US" sz="4400">
              <a:solidFill>
                <a:schemeClr val="bg1"/>
              </a:solidFill>
            </a:endParaRPr>
          </a:p>
        </p:txBody>
      </p:sp>
      <p:sp>
        <p:nvSpPr>
          <p:cNvPr id="8" name="テキスト ボックス 7">
            <a:extLst>
              <a:ext uri="{FF2B5EF4-FFF2-40B4-BE49-F238E27FC236}">
                <a16:creationId xmlns:a16="http://schemas.microsoft.com/office/drawing/2014/main" id="{57A0798D-6702-F423-5F5D-8F79264F970E}"/>
              </a:ext>
            </a:extLst>
          </p:cNvPr>
          <p:cNvSpPr txBox="1"/>
          <p:nvPr/>
        </p:nvSpPr>
        <p:spPr>
          <a:xfrm>
            <a:off x="654908" y="999703"/>
            <a:ext cx="2397210" cy="523220"/>
          </a:xfrm>
          <a:prstGeom prst="rect">
            <a:avLst/>
          </a:prstGeom>
          <a:noFill/>
        </p:spPr>
        <p:txBody>
          <a:bodyPr wrap="square">
            <a:spAutoFit/>
          </a:bodyPr>
          <a:lstStyle/>
          <a:p>
            <a:r>
              <a:rPr kumimoji="1" lang="ja-JP" altLang="en-US" sz="2800" b="1"/>
              <a:t>Objective</a:t>
            </a:r>
            <a:endParaRPr lang="ja-JP" altLang="en-US" sz="1100" b="1"/>
          </a:p>
        </p:txBody>
      </p:sp>
      <p:sp>
        <p:nvSpPr>
          <p:cNvPr id="10" name="テキスト ボックス 9">
            <a:extLst>
              <a:ext uri="{FF2B5EF4-FFF2-40B4-BE49-F238E27FC236}">
                <a16:creationId xmlns:a16="http://schemas.microsoft.com/office/drawing/2014/main" id="{2EE26E9A-72EB-244B-B15F-EA9D0429CD12}"/>
              </a:ext>
            </a:extLst>
          </p:cNvPr>
          <p:cNvSpPr txBox="1"/>
          <p:nvPr/>
        </p:nvSpPr>
        <p:spPr>
          <a:xfrm>
            <a:off x="654908" y="2823003"/>
            <a:ext cx="2788882" cy="523220"/>
          </a:xfrm>
          <a:prstGeom prst="rect">
            <a:avLst/>
          </a:prstGeom>
          <a:noFill/>
        </p:spPr>
        <p:txBody>
          <a:bodyPr wrap="square">
            <a:spAutoFit/>
          </a:bodyPr>
          <a:lstStyle/>
          <a:p>
            <a:r>
              <a:rPr lang="ja-JP" altLang="en-US" sz="2800" b="1"/>
              <a:t>Method</a:t>
            </a:r>
            <a:endParaRPr lang="ja-JP" altLang="en-US" sz="1100" b="1"/>
          </a:p>
        </p:txBody>
      </p:sp>
      <p:sp>
        <p:nvSpPr>
          <p:cNvPr id="11" name="角丸四角形 10">
            <a:extLst>
              <a:ext uri="{FF2B5EF4-FFF2-40B4-BE49-F238E27FC236}">
                <a16:creationId xmlns:a16="http://schemas.microsoft.com/office/drawing/2014/main" id="{467B715D-71D6-BF78-BA0E-20A5CFC31FD2}"/>
              </a:ext>
            </a:extLst>
          </p:cNvPr>
          <p:cNvSpPr/>
          <p:nvPr/>
        </p:nvSpPr>
        <p:spPr>
          <a:xfrm>
            <a:off x="1866900" y="3530600"/>
            <a:ext cx="4445000" cy="584200"/>
          </a:xfrm>
          <a:prstGeom prst="round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400" b="1"/>
              <a:t>Static beam divergence model</a:t>
            </a:r>
            <a:endParaRPr lang="en-US" altLang="ja-JP" sz="2400" b="1" dirty="0"/>
          </a:p>
        </p:txBody>
      </p:sp>
      <p:sp>
        <p:nvSpPr>
          <p:cNvPr id="12" name="角丸四角形 11">
            <a:extLst>
              <a:ext uri="{FF2B5EF4-FFF2-40B4-BE49-F238E27FC236}">
                <a16:creationId xmlns:a16="http://schemas.microsoft.com/office/drawing/2014/main" id="{CFC77293-5BBC-6181-0724-D6CEE1755EC8}"/>
              </a:ext>
            </a:extLst>
          </p:cNvPr>
          <p:cNvSpPr/>
          <p:nvPr/>
        </p:nvSpPr>
        <p:spPr>
          <a:xfrm>
            <a:off x="1422400" y="5718517"/>
            <a:ext cx="5334000" cy="584200"/>
          </a:xfrm>
          <a:prstGeom prst="round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400" b="1"/>
              <a:t>Beam divergence model</a:t>
            </a:r>
            <a:r>
              <a:rPr lang="en-US" altLang="ja-JP" sz="2400" b="1" dirty="0"/>
              <a:t> with RF</a:t>
            </a:r>
            <a:endParaRPr lang="ja-JP" altLang="en-US" sz="2400" b="1"/>
          </a:p>
        </p:txBody>
      </p:sp>
      <p:sp>
        <p:nvSpPr>
          <p:cNvPr id="13" name="角丸四角形 12">
            <a:extLst>
              <a:ext uri="{FF2B5EF4-FFF2-40B4-BE49-F238E27FC236}">
                <a16:creationId xmlns:a16="http://schemas.microsoft.com/office/drawing/2014/main" id="{5D4AE598-FCBF-13B0-5889-DDFF1EB9ACC9}"/>
              </a:ext>
            </a:extLst>
          </p:cNvPr>
          <p:cNvSpPr/>
          <p:nvPr/>
        </p:nvSpPr>
        <p:spPr>
          <a:xfrm>
            <a:off x="1866900" y="4562549"/>
            <a:ext cx="4445000" cy="508000"/>
          </a:xfrm>
          <a:prstGeom prst="round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400" b="1"/>
              <a:t> RF field perturbation</a:t>
            </a:r>
          </a:p>
        </p:txBody>
      </p:sp>
      <p:sp>
        <p:nvSpPr>
          <p:cNvPr id="30" name="テキスト ボックス 29">
            <a:extLst>
              <a:ext uri="{FF2B5EF4-FFF2-40B4-BE49-F238E27FC236}">
                <a16:creationId xmlns:a16="http://schemas.microsoft.com/office/drawing/2014/main" id="{4220F7DB-1FD6-D3B9-10FF-4DE07DF6030C}"/>
              </a:ext>
            </a:extLst>
          </p:cNvPr>
          <p:cNvSpPr txBox="1"/>
          <p:nvPr/>
        </p:nvSpPr>
        <p:spPr>
          <a:xfrm>
            <a:off x="6756400" y="3067028"/>
            <a:ext cx="5334000" cy="1200329"/>
          </a:xfrm>
          <a:prstGeom prst="rect">
            <a:avLst/>
          </a:prstGeom>
          <a:noFill/>
        </p:spPr>
        <p:txBody>
          <a:bodyPr wrap="square">
            <a:spAutoFit/>
          </a:bodyPr>
          <a:lstStyle/>
          <a:p>
            <a:pPr>
              <a:defRPr/>
            </a:pPr>
            <a:r>
              <a:rPr lang="en-US" altLang="ja-JP" sz="2400" dirty="0">
                <a:solidFill>
                  <a:srgbClr val="000000"/>
                </a:solidFill>
                <a:cs typeface="Times New Roman"/>
              </a:rPr>
              <a:t>A model for </a:t>
            </a:r>
            <a:r>
              <a:rPr lang="en-US" altLang="ja-JP" sz="2400" dirty="0">
                <a:solidFill>
                  <a:srgbClr val="00B0F0"/>
                </a:solidFill>
                <a:cs typeface="Times New Roman"/>
              </a:rPr>
              <a:t>n</a:t>
            </a:r>
            <a:r>
              <a:rPr lang="ja-JP" altLang="en-US" sz="2400">
                <a:solidFill>
                  <a:srgbClr val="00B0F0"/>
                </a:solidFill>
                <a:cs typeface="Times New Roman"/>
              </a:rPr>
              <a:t>egative</a:t>
            </a:r>
            <a:r>
              <a:rPr lang="en-US" altLang="ja-JP" sz="2400" dirty="0">
                <a:solidFill>
                  <a:srgbClr val="00B0F0"/>
                </a:solidFill>
                <a:cs typeface="Times New Roman"/>
              </a:rPr>
              <a:t> </a:t>
            </a:r>
            <a:r>
              <a:rPr lang="ja-JP" altLang="en-US" sz="2400">
                <a:solidFill>
                  <a:srgbClr val="00B0F0"/>
                </a:solidFill>
                <a:cs typeface="Times New Roman"/>
              </a:rPr>
              <a:t>ion beams</a:t>
            </a:r>
            <a:r>
              <a:rPr lang="en-US" altLang="ja-JP" sz="2400" b="1" dirty="0">
                <a:solidFill>
                  <a:srgbClr val="00B0F0"/>
                </a:solidFill>
                <a:cs typeface="Times New Roman"/>
              </a:rPr>
              <a:t> </a:t>
            </a:r>
            <a:r>
              <a:rPr lang="en-US" altLang="ja-JP" sz="2400" dirty="0">
                <a:solidFill>
                  <a:srgbClr val="000000"/>
                </a:solidFill>
                <a:cs typeface="Times New Roman"/>
              </a:rPr>
              <a:t>is NOT established.</a:t>
            </a:r>
          </a:p>
          <a:p>
            <a:pPr>
              <a:defRPr/>
            </a:pPr>
            <a:r>
              <a:rPr lang="ja-JP" altLang="en-US" sz="2400">
                <a:solidFill>
                  <a:srgbClr val="000000"/>
                </a:solidFill>
                <a:cs typeface="Times New Roman"/>
              </a:rPr>
              <a:t>→ </a:t>
            </a:r>
            <a:r>
              <a:rPr lang="en-US" altLang="ja-JP" sz="2400" dirty="0">
                <a:solidFill>
                  <a:srgbClr val="000000"/>
                </a:solidFill>
                <a:cs typeface="Times New Roman"/>
              </a:rPr>
              <a:t>Based on</a:t>
            </a:r>
            <a:r>
              <a:rPr lang="ja-JP" altLang="en-US" sz="2400">
                <a:solidFill>
                  <a:srgbClr val="000000"/>
                </a:solidFill>
                <a:cs typeface="Times New Roman"/>
              </a:rPr>
              <a:t> the </a:t>
            </a:r>
            <a:r>
              <a:rPr lang="ja-JP" altLang="en-US" sz="2400">
                <a:solidFill>
                  <a:srgbClr val="FF0000"/>
                </a:solidFill>
                <a:cs typeface="Times New Roman"/>
              </a:rPr>
              <a:t>positive-ion beam</a:t>
            </a:r>
            <a:r>
              <a:rPr lang="ja-JP" altLang="en-US" sz="2400">
                <a:solidFill>
                  <a:srgbClr val="000000"/>
                </a:solidFill>
                <a:cs typeface="Times New Roman"/>
              </a:rPr>
              <a:t> model</a:t>
            </a:r>
            <a:r>
              <a:rPr lang="en-US" altLang="ja-JP" sz="2400" dirty="0">
                <a:solidFill>
                  <a:srgbClr val="000000"/>
                </a:solidFill>
                <a:cs typeface="Times New Roman"/>
              </a:rPr>
              <a:t>.</a:t>
            </a:r>
            <a:endParaRPr lang="en-US" altLang="ja-JP" sz="2400" i="0" noProof="0" dirty="0">
              <a:solidFill>
                <a:srgbClr val="000000"/>
              </a:solidFill>
              <a:cs typeface="Times New Roman"/>
            </a:endParaRPr>
          </a:p>
        </p:txBody>
      </p:sp>
      <p:sp>
        <p:nvSpPr>
          <p:cNvPr id="3" name="左中かっこ 2">
            <a:extLst>
              <a:ext uri="{FF2B5EF4-FFF2-40B4-BE49-F238E27FC236}">
                <a16:creationId xmlns:a16="http://schemas.microsoft.com/office/drawing/2014/main" id="{DC5DF25D-72A3-37BA-1C9C-70B8B00EECD2}"/>
              </a:ext>
            </a:extLst>
          </p:cNvPr>
          <p:cNvSpPr/>
          <p:nvPr/>
        </p:nvSpPr>
        <p:spPr>
          <a:xfrm>
            <a:off x="6380924" y="2980523"/>
            <a:ext cx="228490" cy="1420174"/>
          </a:xfrm>
          <a:prstGeom prst="leftBrace">
            <a:avLst/>
          </a:prstGeom>
          <a:ln w="38100"/>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p:sp>
        <p:nvSpPr>
          <p:cNvPr id="4" name="左右矢印 3">
            <a:extLst>
              <a:ext uri="{FF2B5EF4-FFF2-40B4-BE49-F238E27FC236}">
                <a16:creationId xmlns:a16="http://schemas.microsoft.com/office/drawing/2014/main" id="{0FB92165-C82E-D3AC-CC2C-2AD5C9F82DA7}"/>
              </a:ext>
            </a:extLst>
          </p:cNvPr>
          <p:cNvSpPr/>
          <p:nvPr/>
        </p:nvSpPr>
        <p:spPr>
          <a:xfrm>
            <a:off x="6964876" y="5790907"/>
            <a:ext cx="1778000" cy="439420"/>
          </a:xfrm>
          <a:prstGeom prst="lef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6" name="角丸四角形 5">
            <a:extLst>
              <a:ext uri="{FF2B5EF4-FFF2-40B4-BE49-F238E27FC236}">
                <a16:creationId xmlns:a16="http://schemas.microsoft.com/office/drawing/2014/main" id="{43CBF575-FB09-4330-0F33-8769464559BD}"/>
              </a:ext>
            </a:extLst>
          </p:cNvPr>
          <p:cNvSpPr/>
          <p:nvPr/>
        </p:nvSpPr>
        <p:spPr>
          <a:xfrm>
            <a:off x="8951352" y="5628054"/>
            <a:ext cx="2692400" cy="765126"/>
          </a:xfrm>
          <a:prstGeom prst="round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400" b="1"/>
              <a:t>Experimental results</a:t>
            </a:r>
            <a:endParaRPr lang="en-US" altLang="ja-JP" sz="2400" b="1" dirty="0"/>
          </a:p>
        </p:txBody>
      </p:sp>
      <p:sp>
        <p:nvSpPr>
          <p:cNvPr id="7" name="角丸四角形 6">
            <a:extLst>
              <a:ext uri="{FF2B5EF4-FFF2-40B4-BE49-F238E27FC236}">
                <a16:creationId xmlns:a16="http://schemas.microsoft.com/office/drawing/2014/main" id="{8F43793C-7E8E-B6EA-F8BA-BF97B2DAF604}"/>
              </a:ext>
            </a:extLst>
          </p:cNvPr>
          <p:cNvSpPr/>
          <p:nvPr/>
        </p:nvSpPr>
        <p:spPr>
          <a:xfrm>
            <a:off x="6795772" y="5232400"/>
            <a:ext cx="2082800" cy="482600"/>
          </a:xfrm>
          <a:prstGeom prst="roundRect">
            <a:avLst/>
          </a:prstGeom>
          <a:ln w="38100">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sz="2400" b="1"/>
              <a:t>Comparison</a:t>
            </a:r>
            <a:endParaRPr lang="en-US" altLang="ja-JP" sz="2400" b="1" dirty="0"/>
          </a:p>
        </p:txBody>
      </p:sp>
      <p:sp>
        <p:nvSpPr>
          <p:cNvPr id="16" name="テキスト ボックス 15">
            <a:extLst>
              <a:ext uri="{FF2B5EF4-FFF2-40B4-BE49-F238E27FC236}">
                <a16:creationId xmlns:a16="http://schemas.microsoft.com/office/drawing/2014/main" id="{CFDF3DE4-6114-2B98-48E1-3318407B7CAA}"/>
              </a:ext>
            </a:extLst>
          </p:cNvPr>
          <p:cNvSpPr txBox="1"/>
          <p:nvPr/>
        </p:nvSpPr>
        <p:spPr>
          <a:xfrm>
            <a:off x="2926666" y="4031174"/>
            <a:ext cx="2325467" cy="646331"/>
          </a:xfrm>
          <a:prstGeom prst="rect">
            <a:avLst/>
          </a:prstGeom>
          <a:noFill/>
        </p:spPr>
        <p:txBody>
          <a:bodyPr wrap="square">
            <a:spAutoFit/>
          </a:bodyPr>
          <a:lstStyle/>
          <a:p>
            <a:pPr algn="ctr"/>
            <a:r>
              <a:rPr kumimoji="1" lang="en-US" altLang="ja-JP" sz="3600" dirty="0"/>
              <a:t>+</a:t>
            </a:r>
          </a:p>
        </p:txBody>
      </p:sp>
    </p:spTree>
    <p:extLst>
      <p:ext uri="{BB962C8B-B14F-4D97-AF65-F5344CB8AC3E}">
        <p14:creationId xmlns:p14="http://schemas.microsoft.com/office/powerpoint/2010/main" val="2397315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294CA-A0F4-D478-8495-8E76B872409D}"/>
            </a:ext>
          </a:extLst>
        </p:cNvPr>
        <p:cNvGrpSpPr/>
        <p:nvPr/>
      </p:nvGrpSpPr>
      <p:grpSpPr>
        <a:xfrm>
          <a:off x="0" y="0"/>
          <a:ext cx="0" cy="0"/>
          <a:chOff x="0" y="0"/>
          <a:chExt cx="0" cy="0"/>
        </a:xfrm>
      </p:grpSpPr>
      <p:sp>
        <p:nvSpPr>
          <p:cNvPr id="17" name="フリーフォーム 16">
            <a:extLst>
              <a:ext uri="{FF2B5EF4-FFF2-40B4-BE49-F238E27FC236}">
                <a16:creationId xmlns:a16="http://schemas.microsoft.com/office/drawing/2014/main" id="{9B01E4D6-2F99-A511-9C33-50CC03061A43}"/>
              </a:ext>
            </a:extLst>
          </p:cNvPr>
          <p:cNvSpPr/>
          <p:nvPr/>
        </p:nvSpPr>
        <p:spPr>
          <a:xfrm>
            <a:off x="337267" y="2404298"/>
            <a:ext cx="5042877" cy="2398446"/>
          </a:xfrm>
          <a:custGeom>
            <a:avLst/>
            <a:gdLst>
              <a:gd name="csX0" fmla="*/ 0 w 4297680"/>
              <a:gd name="csY0" fmla="*/ 0 h 2082800"/>
              <a:gd name="csX1" fmla="*/ 914400 w 4297680"/>
              <a:gd name="csY1" fmla="*/ 0 h 2082800"/>
              <a:gd name="csX2" fmla="*/ 924560 w 4297680"/>
              <a:gd name="csY2" fmla="*/ 508000 h 2082800"/>
              <a:gd name="csX3" fmla="*/ 4297680 w 4297680"/>
              <a:gd name="csY3" fmla="*/ 487680 h 2082800"/>
              <a:gd name="csX4" fmla="*/ 4297680 w 4297680"/>
              <a:gd name="csY4" fmla="*/ 1584960 h 2082800"/>
              <a:gd name="csX5" fmla="*/ 914400 w 4297680"/>
              <a:gd name="csY5" fmla="*/ 1564640 h 2082800"/>
              <a:gd name="csX6" fmla="*/ 914400 w 4297680"/>
              <a:gd name="csY6" fmla="*/ 2082800 h 2082800"/>
              <a:gd name="csX7" fmla="*/ 0 w 4297680"/>
              <a:gd name="csY7" fmla="*/ 2052320 h 2082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297680" h="2082800">
                <a:moveTo>
                  <a:pt x="0" y="0"/>
                </a:moveTo>
                <a:lnTo>
                  <a:pt x="914400" y="0"/>
                </a:lnTo>
                <a:lnTo>
                  <a:pt x="924560" y="508000"/>
                </a:lnTo>
                <a:lnTo>
                  <a:pt x="4297680" y="487680"/>
                </a:lnTo>
                <a:lnTo>
                  <a:pt x="4297680" y="1584960"/>
                </a:lnTo>
                <a:lnTo>
                  <a:pt x="914400" y="1564640"/>
                </a:lnTo>
                <a:lnTo>
                  <a:pt x="914400" y="2082800"/>
                </a:lnTo>
                <a:lnTo>
                  <a:pt x="0" y="2052320"/>
                </a:lnTo>
              </a:path>
            </a:pathLst>
          </a:custGeom>
          <a:gradFill flip="none" rotWithShape="1">
            <a:gsLst>
              <a:gs pos="0">
                <a:srgbClr val="FF00FF">
                  <a:alpha val="3518"/>
                </a:srgbClr>
              </a:gs>
              <a:gs pos="27000">
                <a:srgbClr val="FF00FF">
                  <a:alpha val="14752"/>
                </a:srgbClr>
              </a:gs>
              <a:gs pos="77000">
                <a:srgbClr val="FF00FF">
                  <a:alpha val="27154"/>
                </a:srgbClr>
              </a:gs>
              <a:gs pos="100000">
                <a:srgbClr val="FF00FF">
                  <a:alpha val="21787"/>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7335E04D-BA63-3253-27AB-FAD4367D4858}"/>
              </a:ext>
            </a:extLst>
          </p:cNvPr>
          <p:cNvSpPr>
            <a:spLocks noGrp="1"/>
          </p:cNvSpPr>
          <p:nvPr>
            <p:ph type="title"/>
          </p:nvPr>
        </p:nvSpPr>
        <p:spPr/>
        <p:txBody>
          <a:bodyPr/>
          <a:lstStyle/>
          <a:p>
            <a:r>
              <a:rPr lang="en-US" altLang="ja-JP" dirty="0"/>
              <a:t>[Previous work] 1D Static beam model </a:t>
            </a:r>
          </a:p>
        </p:txBody>
      </p:sp>
      <p:sp>
        <p:nvSpPr>
          <p:cNvPr id="5" name="テキスト ボックス 4">
            <a:extLst>
              <a:ext uri="{FF2B5EF4-FFF2-40B4-BE49-F238E27FC236}">
                <a16:creationId xmlns:a16="http://schemas.microsoft.com/office/drawing/2014/main" id="{C1CD67AB-1029-F8D7-08FD-4CD05C9EC940}"/>
              </a:ext>
            </a:extLst>
          </p:cNvPr>
          <p:cNvSpPr txBox="1"/>
          <p:nvPr/>
        </p:nvSpPr>
        <p:spPr>
          <a:xfrm>
            <a:off x="0" y="1176012"/>
            <a:ext cx="6141900" cy="461665"/>
          </a:xfrm>
          <a:prstGeom prst="rect">
            <a:avLst/>
          </a:prstGeom>
          <a:noFill/>
        </p:spPr>
        <p:txBody>
          <a:bodyPr wrap="square" rtlCol="0">
            <a:spAutoFit/>
          </a:bodyPr>
          <a:lstStyle/>
          <a:p>
            <a:r>
              <a:rPr kumimoji="1" lang="ja-JP" altLang="en-US" sz="2400" b="1"/>
              <a:t>◾️ 1D positive</a:t>
            </a:r>
            <a:r>
              <a:rPr kumimoji="1" lang="en-US" altLang="ja-JP" sz="2400" b="1" dirty="0"/>
              <a:t> </a:t>
            </a:r>
            <a:r>
              <a:rPr kumimoji="1" lang="ja-JP" altLang="en-US" sz="2400" b="1"/>
              <a:t>ion beam extraction model</a:t>
            </a:r>
          </a:p>
        </p:txBody>
      </p:sp>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0A367D7E-7D14-86C0-DF1E-CCABA15E5E65}"/>
                  </a:ext>
                </a:extLst>
              </p:cNvPr>
              <p:cNvSpPr txBox="1"/>
              <p:nvPr/>
            </p:nvSpPr>
            <p:spPr>
              <a:xfrm>
                <a:off x="5831067" y="1216544"/>
                <a:ext cx="1979368" cy="1069908"/>
              </a:xfrm>
              <a:prstGeom prst="rect">
                <a:avLst/>
              </a:prstGeom>
              <a:noFill/>
              <a:ln>
                <a:noFill/>
              </a:ln>
            </p:spPr>
            <p:txBody>
              <a:bodyPr wrap="square" rtlCol="0">
                <a:spAutoFit/>
              </a:bodyPr>
              <a:lstStyle/>
              <a:p>
                <a:r>
                  <a:rPr kumimoji="1" lang="ja-JP" altLang="en-US" sz="2000"/>
                  <a:t>◾️ Poisson equ</a:t>
                </a:r>
                <a:r>
                  <a:rPr kumimoji="1" lang="en-US" altLang="ja-JP" sz="2000" dirty="0"/>
                  <a:t>.</a:t>
                </a:r>
                <a:endParaRPr lang="en-US" altLang="ja-JP" sz="2000" dirty="0"/>
              </a:p>
              <a:p>
                <a:pPr/>
                <a14:m>
                  <m:oMathPara xmlns:m="http://schemas.openxmlformats.org/officeDocument/2006/math">
                    <m:oMath>
                      <m:f>
                        <m:fPr>
                          <m:ctrlPr>
                            <a:rPr kumimoji="1" lang="en-US" altLang="ja-JP" sz="2000" i="1" smtClean="0">
                              <a:latin typeface="Cambria Math" panose="02040503050406030204" pitchFamily="18" charset="0"/>
                              <a:ea typeface="Cambria Math" panose="02040503050406030204" pitchFamily="18" charset="0"/>
                            </a:rPr>
                          </m:ctrlPr>
                        </m:fPr>
                        <m:num>
                          <m:sSup>
                            <m:sSupPr>
                              <m:ctrlPr>
                                <a:rPr kumimoji="1" lang="en-US" altLang="ja-JP" sz="2000" i="1" smtClean="0">
                                  <a:latin typeface="Cambria Math" panose="02040503050406030204" pitchFamily="18" charset="0"/>
                                  <a:ea typeface="Cambria Math" panose="02040503050406030204" pitchFamily="18" charset="0"/>
                                </a:rPr>
                              </m:ctrlPr>
                            </m:sSupPr>
                            <m:e>
                              <m:r>
                                <a:rPr kumimoji="1" lang="en-US" altLang="ja-JP" sz="2000" i="1" smtClean="0">
                                  <a:latin typeface="Cambria Math" panose="02040503050406030204" pitchFamily="18" charset="0"/>
                                  <a:ea typeface="Cambria Math" panose="02040503050406030204" pitchFamily="18" charset="0"/>
                                </a:rPr>
                                <m:t>𝜕</m:t>
                              </m:r>
                            </m:e>
                            <m:sup>
                              <m:r>
                                <a:rPr kumimoji="1" lang="en-US" altLang="ja-JP" sz="2000" b="0" i="1" smtClean="0">
                                  <a:latin typeface="Cambria Math" panose="02040503050406030204" pitchFamily="18" charset="0"/>
                                </a:rPr>
                                <m:t>2</m:t>
                              </m:r>
                            </m:sup>
                          </m:sSup>
                          <m:r>
                            <m:rPr>
                              <m:sty m:val="p"/>
                            </m:rPr>
                            <a:rPr kumimoji="1" lang="en-US" altLang="ja-JP" sz="2000" b="0" i="1" smtClean="0">
                              <a:latin typeface="Cambria Math" panose="02040503050406030204" pitchFamily="18" charset="0"/>
                            </a:rPr>
                            <m:t>V</m:t>
                          </m:r>
                        </m:num>
                        <m:den>
                          <m:sSup>
                            <m:sSupPr>
                              <m:ctrlPr>
                                <a:rPr kumimoji="1" lang="en-US" altLang="ja-JP" sz="2000" i="1" smtClean="0">
                                  <a:latin typeface="Cambria Math" panose="02040503050406030204" pitchFamily="18" charset="0"/>
                                  <a:ea typeface="Cambria Math" panose="02040503050406030204" pitchFamily="18" charset="0"/>
                                </a:rPr>
                              </m:ctrlPr>
                            </m:sSupPr>
                            <m:e>
                              <m:r>
                                <a:rPr kumimoji="1" lang="en-US" altLang="ja-JP" sz="2000" i="1" smtClean="0">
                                  <a:latin typeface="Cambria Math" panose="02040503050406030204" pitchFamily="18" charset="0"/>
                                  <a:ea typeface="Cambria Math" panose="02040503050406030204" pitchFamily="18" charset="0"/>
                                </a:rPr>
                                <m:t>𝜕</m:t>
                              </m:r>
                              <m:r>
                                <m:rPr>
                                  <m:sty m:val="p"/>
                                </m:rPr>
                                <a:rPr kumimoji="1" lang="en-US" altLang="ja-JP" sz="2000" b="0" i="1" smtClean="0">
                                  <a:latin typeface="Cambria Math" panose="02040503050406030204" pitchFamily="18" charset="0"/>
                                  <a:ea typeface="Cambria Math" panose="02040503050406030204" pitchFamily="18" charset="0"/>
                                </a:rPr>
                                <m:t>z</m:t>
                              </m:r>
                            </m:e>
                            <m:sup>
                              <m:r>
                                <a:rPr kumimoji="1" lang="en-US" altLang="ja-JP" sz="2000" b="0" i="1" smtClean="0">
                                  <a:latin typeface="Cambria Math" panose="02040503050406030204" pitchFamily="18" charset="0"/>
                                </a:rPr>
                                <m:t>2</m:t>
                              </m:r>
                            </m:sup>
                          </m:sSup>
                        </m:den>
                      </m:f>
                      <m:r>
                        <a:rPr kumimoji="1" lang="en-US" altLang="ja-JP" sz="2000" b="0" i="1" smtClean="0">
                          <a:latin typeface="Cambria Math" panose="02040503050406030204" pitchFamily="18" charset="0"/>
                        </a:rPr>
                        <m:t> = </m:t>
                      </m:r>
                      <m:f>
                        <m:fPr>
                          <m:ctrlPr>
                            <a:rPr kumimoji="1" lang="en-US" altLang="ja-JP" sz="2000" b="0" i="1" smtClean="0">
                              <a:latin typeface="Cambria Math" panose="02040503050406030204" pitchFamily="18" charset="0"/>
                              <a:ea typeface="Cambria Math" panose="02040503050406030204" pitchFamily="18" charset="0"/>
                            </a:rPr>
                          </m:ctrlPr>
                        </m:fPr>
                        <m:num>
                          <m:r>
                            <a:rPr kumimoji="1" lang="en-US" altLang="ja-JP" sz="2000" b="0" i="1" smtClean="0">
                              <a:latin typeface="Cambria Math" panose="02040503050406030204" pitchFamily="18" charset="0"/>
                              <a:ea typeface="Cambria Math" panose="02040503050406030204" pitchFamily="18" charset="0"/>
                            </a:rPr>
                            <m:t>𝜌</m:t>
                          </m:r>
                        </m:num>
                        <m:den>
                          <m:sSub>
                            <m:sSubPr>
                              <m:ctrlPr>
                                <a:rPr kumimoji="1" lang="en-US" altLang="ja-JP" sz="2000" b="0" i="1" smtClean="0">
                                  <a:latin typeface="Cambria Math" panose="02040503050406030204" pitchFamily="18" charset="0"/>
                                  <a:ea typeface="Cambria Math" panose="02040503050406030204" pitchFamily="18" charset="0"/>
                                </a:rPr>
                              </m:ctrlPr>
                            </m:sSubPr>
                            <m:e>
                              <m:r>
                                <a:rPr kumimoji="1" lang="en-US" altLang="ja-JP" sz="2000" b="0" i="1" smtClean="0">
                                  <a:latin typeface="Cambria Math" panose="02040503050406030204" pitchFamily="18" charset="0"/>
                                  <a:ea typeface="Cambria Math" panose="02040503050406030204" pitchFamily="18" charset="0"/>
                                </a:rPr>
                                <m:t>𝜀</m:t>
                              </m:r>
                            </m:e>
                            <m:sub>
                              <m:r>
                                <a:rPr kumimoji="1" lang="en-US" altLang="ja-JP" sz="2000" b="0" i="1" smtClean="0">
                                  <a:latin typeface="Cambria Math" panose="02040503050406030204" pitchFamily="18" charset="0"/>
                                </a:rPr>
                                <m:t>0</m:t>
                              </m:r>
                            </m:sub>
                          </m:sSub>
                        </m:den>
                      </m:f>
                    </m:oMath>
                  </m:oMathPara>
                </a14:m>
                <a:endParaRPr kumimoji="1" lang="ja-JP" altLang="en-US"/>
              </a:p>
            </p:txBody>
          </p:sp>
        </mc:Choice>
        <mc:Fallback xmlns="">
          <p:sp>
            <p:nvSpPr>
              <p:cNvPr id="11" name="テキスト ボックス 10">
                <a:extLst>
                  <a:ext uri="{FF2B5EF4-FFF2-40B4-BE49-F238E27FC236}">
                    <a16:creationId xmlns:a16="http://schemas.microsoft.com/office/drawing/2014/main" id="{0A367D7E-7D14-86C0-DF1E-CCABA15E5E65}"/>
                  </a:ext>
                </a:extLst>
              </p:cNvPr>
              <p:cNvSpPr txBox="1">
                <a:spLocks noRot="1" noChangeAspect="1" noMove="1" noResize="1" noEditPoints="1" noAdjustHandles="1" noChangeArrowheads="1" noChangeShapeType="1" noTextEdit="1"/>
              </p:cNvSpPr>
              <p:nvPr/>
            </p:nvSpPr>
            <p:spPr>
              <a:xfrm>
                <a:off x="5831067" y="1216544"/>
                <a:ext cx="1979368" cy="1069908"/>
              </a:xfrm>
              <a:prstGeom prst="rect">
                <a:avLst/>
              </a:prstGeom>
              <a:blipFill>
                <a:blip r:embed="rId3"/>
                <a:stretch>
                  <a:fillRect l="-3205" t="-3571" b="-1190"/>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FCA8F4F9-32C3-1845-2FE8-6EC015BFA9C8}"/>
                  </a:ext>
                </a:extLst>
              </p:cNvPr>
              <p:cNvSpPr txBox="1"/>
              <p:nvPr/>
            </p:nvSpPr>
            <p:spPr>
              <a:xfrm>
                <a:off x="7546740" y="1211076"/>
                <a:ext cx="2838429" cy="976293"/>
              </a:xfrm>
              <a:prstGeom prst="rect">
                <a:avLst/>
              </a:prstGeom>
              <a:noFill/>
              <a:ln>
                <a:noFill/>
              </a:ln>
            </p:spPr>
            <p:txBody>
              <a:bodyPr wrap="square" rtlCol="0">
                <a:spAutoFit/>
              </a:bodyPr>
              <a:lstStyle/>
              <a:p>
                <a:r>
                  <a:rPr kumimoji="1" lang="ja-JP" altLang="en-US" sz="2000"/>
                  <a:t>◾️ Energy conservation</a:t>
                </a:r>
                <a:endParaRPr lang="en-US" altLang="ja-JP" sz="2000" dirty="0"/>
              </a:p>
              <a:p>
                <a:pPr/>
                <a14:m>
                  <m:oMathPara xmlns:m="http://schemas.openxmlformats.org/officeDocument/2006/math">
                    <m:oMath>
                      <m:r>
                        <a:rPr kumimoji="1" lang="en-US" altLang="ja-JP" sz="2000" b="0" i="1" smtClean="0">
                          <a:latin typeface="Cambria Math" panose="02040503050406030204" pitchFamily="18" charset="0"/>
                          <a:ea typeface="Cambria Math" panose="02040503050406030204" pitchFamily="18" charset="0"/>
                        </a:rPr>
                        <m:t>−</m:t>
                      </m:r>
                      <m:r>
                        <m:rPr>
                          <m:sty m:val="p"/>
                        </m:rPr>
                        <a:rPr kumimoji="1" lang="en-US" altLang="ja-JP" sz="2000" b="0" i="1" smtClean="0">
                          <a:latin typeface="Cambria Math" panose="02040503050406030204" pitchFamily="18" charset="0"/>
                        </a:rPr>
                        <m:t>qV</m:t>
                      </m:r>
                      <m:r>
                        <a:rPr kumimoji="1" lang="en-US" altLang="ja-JP" sz="2000" b="0" i="1" smtClean="0">
                          <a:latin typeface="Cambria Math" panose="02040503050406030204" pitchFamily="18" charset="0"/>
                        </a:rPr>
                        <m:t>+</m:t>
                      </m:r>
                      <m:f>
                        <m:fPr>
                          <m:ctrlPr>
                            <a:rPr kumimoji="1" lang="en-US" altLang="ja-JP" sz="2000" b="0" i="1" smtClean="0">
                              <a:latin typeface="Cambria Math" panose="02040503050406030204" pitchFamily="18" charset="0"/>
                            </a:rPr>
                          </m:ctrlPr>
                        </m:fPr>
                        <m:num>
                          <m:r>
                            <a:rPr kumimoji="1" lang="en-US" altLang="ja-JP" sz="2000" b="0" i="1" smtClean="0">
                              <a:latin typeface="Cambria Math" panose="02040503050406030204" pitchFamily="18" charset="0"/>
                            </a:rPr>
                            <m:t>1</m:t>
                          </m:r>
                        </m:num>
                        <m:den>
                          <m:r>
                            <a:rPr kumimoji="1" lang="en-US" altLang="ja-JP" sz="2000" b="0" i="1" smtClean="0">
                              <a:latin typeface="Cambria Math" panose="02040503050406030204" pitchFamily="18" charset="0"/>
                            </a:rPr>
                            <m:t>2</m:t>
                          </m:r>
                        </m:den>
                      </m:f>
                      <m:r>
                        <m:rPr>
                          <m:sty m:val="p"/>
                        </m:rPr>
                        <a:rPr kumimoji="1" lang="en-US" altLang="ja-JP" sz="2000" b="0" i="1" smtClean="0">
                          <a:latin typeface="Cambria Math" panose="02040503050406030204" pitchFamily="18" charset="0"/>
                        </a:rPr>
                        <m:t>m</m:t>
                      </m:r>
                      <m:sSup>
                        <m:sSupPr>
                          <m:ctrlPr>
                            <a:rPr kumimoji="1" lang="en-US" altLang="ja-JP" sz="2000" b="0" i="1" smtClean="0">
                              <a:latin typeface="Cambria Math" panose="02040503050406030204" pitchFamily="18" charset="0"/>
                            </a:rPr>
                          </m:ctrlPr>
                        </m:sSupPr>
                        <m:e>
                          <m:r>
                            <m:rPr>
                              <m:sty m:val="p"/>
                            </m:rPr>
                            <a:rPr kumimoji="1" lang="en-US" altLang="ja-JP" sz="2000" b="0" i="1" smtClean="0">
                              <a:latin typeface="Cambria Math" panose="02040503050406030204" pitchFamily="18" charset="0"/>
                            </a:rPr>
                            <m:t>v</m:t>
                          </m:r>
                        </m:e>
                        <m:sup>
                          <m:r>
                            <a:rPr kumimoji="1" lang="en-US" altLang="ja-JP" sz="2000" b="0" i="1" smtClean="0">
                              <a:latin typeface="Cambria Math" panose="02040503050406030204" pitchFamily="18" charset="0"/>
                            </a:rPr>
                            <m:t>2</m:t>
                          </m:r>
                        </m:sup>
                      </m:sSup>
                      <m:r>
                        <a:rPr kumimoji="1" lang="en-US" altLang="ja-JP" sz="2000" b="0" i="1" smtClean="0">
                          <a:latin typeface="Cambria Math" panose="02040503050406030204" pitchFamily="18" charset="0"/>
                        </a:rPr>
                        <m:t>=0</m:t>
                      </m:r>
                    </m:oMath>
                  </m:oMathPara>
                </a14:m>
                <a:endParaRPr kumimoji="1" lang="ja-JP" altLang="en-US" sz="2000"/>
              </a:p>
            </p:txBody>
          </p:sp>
        </mc:Choice>
        <mc:Fallback xmlns="">
          <p:sp>
            <p:nvSpPr>
              <p:cNvPr id="12" name="テキスト ボックス 11">
                <a:extLst>
                  <a:ext uri="{FF2B5EF4-FFF2-40B4-BE49-F238E27FC236}">
                    <a16:creationId xmlns:a16="http://schemas.microsoft.com/office/drawing/2014/main" id="{FCA8F4F9-32C3-1845-2FE8-6EC015BFA9C8}"/>
                  </a:ext>
                </a:extLst>
              </p:cNvPr>
              <p:cNvSpPr txBox="1">
                <a:spLocks noRot="1" noChangeAspect="1" noMove="1" noResize="1" noEditPoints="1" noAdjustHandles="1" noChangeArrowheads="1" noChangeShapeType="1" noTextEdit="1"/>
              </p:cNvSpPr>
              <p:nvPr/>
            </p:nvSpPr>
            <p:spPr>
              <a:xfrm>
                <a:off x="7546740" y="1211076"/>
                <a:ext cx="2838429" cy="976293"/>
              </a:xfrm>
              <a:prstGeom prst="rect">
                <a:avLst/>
              </a:prstGeom>
              <a:blipFill>
                <a:blip r:embed="rId4"/>
                <a:stretch>
                  <a:fillRect l="-2679" t="-3846" b="-3846"/>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21A0166C-3B47-0F21-3221-B00F1B3C6482}"/>
                  </a:ext>
                </a:extLst>
              </p:cNvPr>
              <p:cNvSpPr txBox="1"/>
              <p:nvPr/>
            </p:nvSpPr>
            <p:spPr>
              <a:xfrm>
                <a:off x="10087273" y="1211076"/>
                <a:ext cx="2146432" cy="1015663"/>
              </a:xfrm>
              <a:prstGeom prst="rect">
                <a:avLst/>
              </a:prstGeom>
              <a:noFill/>
              <a:ln>
                <a:noFill/>
              </a:ln>
            </p:spPr>
            <p:txBody>
              <a:bodyPr wrap="square" rtlCol="0">
                <a:spAutoFit/>
              </a:bodyPr>
              <a:lstStyle/>
              <a:p>
                <a:r>
                  <a:rPr kumimoji="1" lang="ja-JP" altLang="en-US" sz="2000"/>
                  <a:t>◾️ Beam current </a:t>
                </a:r>
                <a:r>
                  <a:rPr kumimoji="1" lang="en-US" altLang="ja-JP" sz="2000" dirty="0"/>
                  <a:t>   </a:t>
                </a:r>
              </a:p>
              <a:p>
                <a:r>
                  <a:rPr lang="en-US" altLang="ja-JP" sz="2000" dirty="0"/>
                  <a:t>     </a:t>
                </a:r>
                <a:r>
                  <a:rPr kumimoji="1" lang="ja-JP" altLang="en-US" sz="2000"/>
                  <a:t>density</a:t>
                </a:r>
                <a:endParaRPr lang="en-US" altLang="ja-JP" sz="2000" dirty="0"/>
              </a:p>
              <a:p>
                <a:pPr/>
                <a14:m>
                  <m:oMathPara xmlns:m="http://schemas.openxmlformats.org/officeDocument/2006/math">
                    <m:oMath>
                      <m:r>
                        <m:rPr>
                          <m:sty m:val="p"/>
                        </m:rPr>
                        <a:rPr lang="en-US" altLang="ja-JP" sz="2000" i="1">
                          <a:latin typeface="Cambria Math" panose="02040503050406030204" pitchFamily="18" charset="0"/>
                        </a:rPr>
                        <m:t>J</m:t>
                      </m:r>
                      <m:r>
                        <a:rPr kumimoji="1" lang="en-US" altLang="ja-JP" sz="2000" b="0" i="1" smtClean="0">
                          <a:latin typeface="Cambria Math" panose="02040503050406030204" pitchFamily="18" charset="0"/>
                        </a:rPr>
                        <m:t>=</m:t>
                      </m:r>
                      <m:r>
                        <a:rPr kumimoji="1" lang="en-US" altLang="ja-JP" sz="2000" b="0" i="1" smtClean="0">
                          <a:latin typeface="Cambria Math" panose="02040503050406030204" pitchFamily="18" charset="0"/>
                          <a:ea typeface="Cambria Math" panose="02040503050406030204" pitchFamily="18" charset="0"/>
                        </a:rPr>
                        <m:t>𝜌</m:t>
                      </m:r>
                      <m:r>
                        <m:rPr>
                          <m:sty m:val="p"/>
                        </m:rPr>
                        <a:rPr kumimoji="1" lang="en-US" altLang="ja-JP" sz="2000" b="0" i="1" smtClean="0">
                          <a:latin typeface="Cambria Math" panose="02040503050406030204" pitchFamily="18" charset="0"/>
                          <a:ea typeface="Cambria Math" panose="02040503050406030204" pitchFamily="18" charset="0"/>
                        </a:rPr>
                        <m:t>v</m:t>
                      </m:r>
                    </m:oMath>
                  </m:oMathPara>
                </a14:m>
                <a:endParaRPr kumimoji="1" lang="ja-JP" altLang="en-US" sz="2000"/>
              </a:p>
            </p:txBody>
          </p:sp>
        </mc:Choice>
        <mc:Fallback xmlns="">
          <p:sp>
            <p:nvSpPr>
              <p:cNvPr id="13" name="テキスト ボックス 12">
                <a:extLst>
                  <a:ext uri="{FF2B5EF4-FFF2-40B4-BE49-F238E27FC236}">
                    <a16:creationId xmlns:a16="http://schemas.microsoft.com/office/drawing/2014/main" id="{21A0166C-3B47-0F21-3221-B00F1B3C6482}"/>
                  </a:ext>
                </a:extLst>
              </p:cNvPr>
              <p:cNvSpPr txBox="1">
                <a:spLocks noRot="1" noChangeAspect="1" noMove="1" noResize="1" noEditPoints="1" noAdjustHandles="1" noChangeArrowheads="1" noChangeShapeType="1" noTextEdit="1"/>
              </p:cNvSpPr>
              <p:nvPr/>
            </p:nvSpPr>
            <p:spPr>
              <a:xfrm>
                <a:off x="10087273" y="1211076"/>
                <a:ext cx="2146432" cy="1015663"/>
              </a:xfrm>
              <a:prstGeom prst="rect">
                <a:avLst/>
              </a:prstGeom>
              <a:blipFill>
                <a:blip r:embed="rId5"/>
                <a:stretch>
                  <a:fillRect l="-2941" t="-3704" r="-1765" b="-3704"/>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AF35588E-A943-C2EB-4ED4-332A631FBDE2}"/>
                  </a:ext>
                </a:extLst>
              </p:cNvPr>
              <p:cNvSpPr txBox="1"/>
              <p:nvPr/>
            </p:nvSpPr>
            <p:spPr>
              <a:xfrm>
                <a:off x="6659244" y="2914747"/>
                <a:ext cx="4599882" cy="1183529"/>
              </a:xfrm>
              <a:prstGeom prst="rect">
                <a:avLst/>
              </a:prstGeom>
              <a:noFill/>
            </p:spPr>
            <p:txBody>
              <a:bodyPr wrap="square" rtlCol="0">
                <a:spAutoFit/>
              </a:bodyPr>
              <a:lstStyle/>
              <a:p>
                <a:pPr/>
                <a14:m>
                  <m:oMathPara xmlns:m="http://schemas.openxmlformats.org/officeDocument/2006/math">
                    <m:oMath>
                      <m:f>
                        <m:fPr>
                          <m:ctrlPr>
                            <a:rPr lang="en-US" altLang="ja-JP" sz="2400" i="1">
                              <a:latin typeface="Cambria Math" panose="02040503050406030204" pitchFamily="18" charset="0"/>
                              <a:ea typeface="Cambria Math" panose="02040503050406030204" pitchFamily="18" charset="0"/>
                            </a:rPr>
                          </m:ctrlPr>
                        </m:fPr>
                        <m:num>
                          <m:sSup>
                            <m:sSupPr>
                              <m:ctrlPr>
                                <a:rPr lang="en-US" altLang="ja-JP" sz="2400" i="1">
                                  <a:latin typeface="Cambria Math" panose="02040503050406030204" pitchFamily="18" charset="0"/>
                                  <a:ea typeface="Cambria Math" panose="02040503050406030204" pitchFamily="18" charset="0"/>
                                </a:rPr>
                              </m:ctrlPr>
                            </m:sSupPr>
                            <m:e>
                              <m:r>
                                <a:rPr lang="en-US" altLang="ja-JP" sz="2400" i="1">
                                  <a:latin typeface="Cambria Math" panose="02040503050406030204" pitchFamily="18" charset="0"/>
                                  <a:ea typeface="Cambria Math" panose="02040503050406030204" pitchFamily="18" charset="0"/>
                                </a:rPr>
                                <m:t>𝜕</m:t>
                              </m:r>
                            </m:e>
                            <m:sup>
                              <m:r>
                                <a:rPr kumimoji="1" lang="en-US" altLang="ja-JP" sz="2400" b="0" i="1" smtClean="0">
                                  <a:latin typeface="Cambria Math" panose="02040503050406030204" pitchFamily="18" charset="0"/>
                                </a:rPr>
                                <m:t>2</m:t>
                              </m:r>
                            </m:sup>
                          </m:sSup>
                          <m:r>
                            <m:rPr>
                              <m:sty m:val="p"/>
                            </m:rPr>
                            <a:rPr kumimoji="1" lang="en-US" altLang="ja-JP" sz="2400" b="0" i="1" smtClean="0">
                              <a:latin typeface="Cambria Math" panose="02040503050406030204" pitchFamily="18" charset="0"/>
                            </a:rPr>
                            <m:t>V</m:t>
                          </m:r>
                        </m:num>
                        <m:den>
                          <m:sSup>
                            <m:sSupPr>
                              <m:ctrlPr>
                                <a:rPr lang="en-US" altLang="ja-JP" sz="2400" i="1">
                                  <a:latin typeface="Cambria Math" panose="02040503050406030204" pitchFamily="18" charset="0"/>
                                  <a:ea typeface="Cambria Math" panose="02040503050406030204" pitchFamily="18" charset="0"/>
                                </a:rPr>
                              </m:ctrlPr>
                            </m:sSupPr>
                            <m:e>
                              <m:r>
                                <a:rPr lang="en-US" altLang="ja-JP" sz="2400" i="1">
                                  <a:latin typeface="Cambria Math" panose="02040503050406030204" pitchFamily="18" charset="0"/>
                                  <a:ea typeface="Cambria Math" panose="02040503050406030204" pitchFamily="18" charset="0"/>
                                </a:rPr>
                                <m:t>𝜕</m:t>
                              </m:r>
                              <m:r>
                                <m:rPr>
                                  <m:sty m:val="p"/>
                                </m:rPr>
                                <a:rPr kumimoji="1" lang="en-US" altLang="ja-JP" sz="2400" b="0" i="1" smtClean="0">
                                  <a:latin typeface="Cambria Math" panose="02040503050406030204" pitchFamily="18" charset="0"/>
                                </a:rPr>
                                <m:t>z</m:t>
                              </m:r>
                            </m:e>
                            <m:sup>
                              <m:r>
                                <a:rPr kumimoji="1" lang="en-US" altLang="ja-JP" sz="2400" b="0" i="1" smtClean="0">
                                  <a:latin typeface="Cambria Math" panose="02040503050406030204" pitchFamily="18" charset="0"/>
                                </a:rPr>
                                <m:t>2</m:t>
                              </m:r>
                            </m:sup>
                          </m:sSup>
                        </m:den>
                      </m:f>
                      <m:r>
                        <a:rPr kumimoji="1" lang="en-US" altLang="ja-JP" sz="2400" b="0" i="1" smtClean="0">
                          <a:latin typeface="Cambria Math" panose="02040503050406030204" pitchFamily="18" charset="0"/>
                        </a:rPr>
                        <m:t>=</m:t>
                      </m:r>
                      <m:f>
                        <m:fPr>
                          <m:ctrlPr>
                            <a:rPr kumimoji="1" lang="en-US" altLang="ja-JP" sz="2400" b="0" i="1" smtClean="0">
                              <a:latin typeface="Cambria Math" panose="02040503050406030204" pitchFamily="18" charset="0"/>
                            </a:rPr>
                          </m:ctrlPr>
                        </m:fPr>
                        <m:num>
                          <m:sSub>
                            <m:sSubPr>
                              <m:ctrlPr>
                                <a:rPr kumimoji="1" lang="en-US" altLang="ja-JP" sz="2400" b="0" i="1" smtClean="0">
                                  <a:latin typeface="Cambria Math" panose="02040503050406030204" pitchFamily="18" charset="0"/>
                                </a:rPr>
                              </m:ctrlPr>
                            </m:sSubPr>
                            <m:e>
                              <m:r>
                                <m:rPr>
                                  <m:sty m:val="p"/>
                                </m:rPr>
                                <a:rPr kumimoji="1" lang="en-US" altLang="ja-JP" sz="2400" b="0" i="1" smtClean="0">
                                  <a:latin typeface="Cambria Math" panose="02040503050406030204" pitchFamily="18" charset="0"/>
                                </a:rPr>
                                <m:t>J</m:t>
                              </m:r>
                            </m:e>
                            <m:sub>
                              <m:r>
                                <a:rPr kumimoji="1" lang="en-US" altLang="ja-JP" sz="2400" b="0" i="1" smtClean="0">
                                  <a:latin typeface="Cambria Math" panose="02040503050406030204" pitchFamily="18" charset="0"/>
                                </a:rPr>
                                <m:t> </m:t>
                              </m:r>
                            </m:sub>
                          </m:sSub>
                        </m:num>
                        <m:den>
                          <m:sSub>
                            <m:sSubPr>
                              <m:ctrlPr>
                                <a:rPr kumimoji="1" lang="en-US" altLang="ja-JP" sz="2400" b="0" i="1" smtClean="0">
                                  <a:latin typeface="Cambria Math" panose="02040503050406030204" pitchFamily="18" charset="0"/>
                                  <a:ea typeface="Cambria Math" panose="02040503050406030204" pitchFamily="18" charset="0"/>
                                </a:rPr>
                              </m:ctrlPr>
                            </m:sSubPr>
                            <m:e>
                              <m:r>
                                <a:rPr kumimoji="1" lang="en-US" altLang="ja-JP" sz="2400" b="0" i="1" smtClean="0">
                                  <a:latin typeface="Cambria Math" panose="02040503050406030204" pitchFamily="18" charset="0"/>
                                  <a:ea typeface="Cambria Math" panose="02040503050406030204" pitchFamily="18" charset="0"/>
                                </a:rPr>
                                <m:t>𝜀</m:t>
                              </m:r>
                            </m:e>
                            <m:sub>
                              <m:r>
                                <a:rPr kumimoji="1" lang="en-US" altLang="ja-JP" sz="2400" b="0" i="1" smtClean="0">
                                  <a:latin typeface="Cambria Math" panose="02040503050406030204" pitchFamily="18" charset="0"/>
                                </a:rPr>
                                <m:t>0</m:t>
                              </m:r>
                            </m:sub>
                          </m:sSub>
                        </m:den>
                      </m:f>
                      <m:rad>
                        <m:radPr>
                          <m:degHide m:val="on"/>
                          <m:ctrlPr>
                            <a:rPr kumimoji="1" lang="en-US" altLang="ja-JP" sz="2400" b="0" i="1" smtClean="0">
                              <a:latin typeface="Cambria Math" panose="02040503050406030204" pitchFamily="18" charset="0"/>
                            </a:rPr>
                          </m:ctrlPr>
                        </m:radPr>
                        <m:deg/>
                        <m:e>
                          <m:f>
                            <m:fPr>
                              <m:ctrlPr>
                                <a:rPr kumimoji="1" lang="en-US" altLang="ja-JP" sz="2400" b="0" i="1" smtClean="0">
                                  <a:latin typeface="Cambria Math" panose="02040503050406030204" pitchFamily="18" charset="0"/>
                                </a:rPr>
                              </m:ctrlPr>
                            </m:fPr>
                            <m:num>
                              <m:r>
                                <m:rPr>
                                  <m:sty m:val="p"/>
                                </m:rPr>
                                <a:rPr kumimoji="1" lang="en-US" altLang="ja-JP" sz="2400" b="0" i="1" smtClean="0">
                                  <a:latin typeface="Cambria Math" panose="02040503050406030204" pitchFamily="18" charset="0"/>
                                </a:rPr>
                                <m:t>m</m:t>
                              </m:r>
                            </m:num>
                            <m:den>
                              <m:r>
                                <a:rPr kumimoji="1" lang="en-US" altLang="ja-JP" sz="2400" b="0" i="1" smtClean="0">
                                  <a:latin typeface="Cambria Math" panose="02040503050406030204" pitchFamily="18" charset="0"/>
                                </a:rPr>
                                <m:t>2</m:t>
                              </m:r>
                              <m:r>
                                <m:rPr>
                                  <m:sty m:val="p"/>
                                </m:rPr>
                                <a:rPr kumimoji="1" lang="en-US" altLang="ja-JP" sz="2400" b="0" i="1" smtClean="0">
                                  <a:latin typeface="Cambria Math" panose="02040503050406030204" pitchFamily="18" charset="0"/>
                                </a:rPr>
                                <m:t>qV</m:t>
                              </m:r>
                            </m:den>
                          </m:f>
                        </m:e>
                      </m:rad>
                    </m:oMath>
                  </m:oMathPara>
                </a14:m>
                <a:endParaRPr kumimoji="1" lang="ja-JP" altLang="en-US"/>
              </a:p>
            </p:txBody>
          </p:sp>
        </mc:Choice>
        <mc:Fallback xmlns="">
          <p:sp>
            <p:nvSpPr>
              <p:cNvPr id="22" name="テキスト ボックス 21">
                <a:extLst>
                  <a:ext uri="{FF2B5EF4-FFF2-40B4-BE49-F238E27FC236}">
                    <a16:creationId xmlns:a16="http://schemas.microsoft.com/office/drawing/2014/main" id="{AF35588E-A943-C2EB-4ED4-332A631FBDE2}"/>
                  </a:ext>
                </a:extLst>
              </p:cNvPr>
              <p:cNvSpPr txBox="1">
                <a:spLocks noRot="1" noChangeAspect="1" noMove="1" noResize="1" noEditPoints="1" noAdjustHandles="1" noChangeArrowheads="1" noChangeShapeType="1" noTextEdit="1"/>
              </p:cNvSpPr>
              <p:nvPr/>
            </p:nvSpPr>
            <p:spPr>
              <a:xfrm>
                <a:off x="6659244" y="2914747"/>
                <a:ext cx="4599882" cy="1183529"/>
              </a:xfrm>
              <a:prstGeom prst="rect">
                <a:avLst/>
              </a:prstGeom>
              <a:blipFill>
                <a:blip r:embed="rId6"/>
                <a:stretch>
                  <a:fillRect/>
                </a:stretch>
              </a:blipFill>
            </p:spPr>
            <p:txBody>
              <a:bodyPr/>
              <a:lstStyle/>
              <a:p>
                <a:r>
                  <a:rPr lang="ja-JP" altLang="en-US">
                    <a:noFill/>
                  </a:rPr>
                  <a:t> </a:t>
                </a:r>
              </a:p>
            </p:txBody>
          </p:sp>
        </mc:Fallback>
      </mc:AlternateContent>
      <p:cxnSp>
        <p:nvCxnSpPr>
          <p:cNvPr id="24" name="直線矢印コネクタ 23">
            <a:extLst>
              <a:ext uri="{FF2B5EF4-FFF2-40B4-BE49-F238E27FC236}">
                <a16:creationId xmlns:a16="http://schemas.microsoft.com/office/drawing/2014/main" id="{312B1FA7-988F-082F-84E2-8820C6924549}"/>
              </a:ext>
            </a:extLst>
          </p:cNvPr>
          <p:cNvCxnSpPr>
            <a:cxnSpLocks/>
          </p:cNvCxnSpPr>
          <p:nvPr/>
        </p:nvCxnSpPr>
        <p:spPr>
          <a:xfrm>
            <a:off x="7613369" y="2535514"/>
            <a:ext cx="460651" cy="411245"/>
          </a:xfrm>
          <a:prstGeom prst="straightConnector1">
            <a:avLst/>
          </a:prstGeom>
          <a:ln w="38100">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25" name="直線矢印コネクタ 24">
            <a:extLst>
              <a:ext uri="{FF2B5EF4-FFF2-40B4-BE49-F238E27FC236}">
                <a16:creationId xmlns:a16="http://schemas.microsoft.com/office/drawing/2014/main" id="{32838C89-C418-E37C-C892-51A4BC644D8E}"/>
              </a:ext>
            </a:extLst>
          </p:cNvPr>
          <p:cNvCxnSpPr>
            <a:cxnSpLocks/>
          </p:cNvCxnSpPr>
          <p:nvPr/>
        </p:nvCxnSpPr>
        <p:spPr>
          <a:xfrm flipH="1">
            <a:off x="10112086" y="2614836"/>
            <a:ext cx="396257" cy="331923"/>
          </a:xfrm>
          <a:prstGeom prst="straightConnector1">
            <a:avLst/>
          </a:prstGeom>
          <a:ln w="38100">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26" name="直線矢印コネクタ 25">
            <a:extLst>
              <a:ext uri="{FF2B5EF4-FFF2-40B4-BE49-F238E27FC236}">
                <a16:creationId xmlns:a16="http://schemas.microsoft.com/office/drawing/2014/main" id="{C810BD16-ECE6-B3C7-8475-6FF1E0C7AF71}"/>
              </a:ext>
            </a:extLst>
          </p:cNvPr>
          <p:cNvCxnSpPr>
            <a:cxnSpLocks/>
          </p:cNvCxnSpPr>
          <p:nvPr/>
        </p:nvCxnSpPr>
        <p:spPr>
          <a:xfrm>
            <a:off x="8959185" y="2432784"/>
            <a:ext cx="6769" cy="469579"/>
          </a:xfrm>
          <a:prstGeom prst="straightConnector1">
            <a:avLst/>
          </a:prstGeom>
          <a:ln w="38100">
            <a:solidFill>
              <a:schemeClr val="tx1"/>
            </a:solidFill>
            <a:tailEnd type="triangle"/>
          </a:ln>
        </p:spPr>
        <p:style>
          <a:lnRef idx="1">
            <a:schemeClr val="accent6"/>
          </a:lnRef>
          <a:fillRef idx="0">
            <a:schemeClr val="accent6"/>
          </a:fillRef>
          <a:effectRef idx="0">
            <a:schemeClr val="accent6"/>
          </a:effectRef>
          <a:fontRef idx="minor">
            <a:schemeClr val="tx1"/>
          </a:fontRef>
        </p:style>
      </p:cxnSp>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AB39A2E8-E1FE-3BB8-F6DE-50E1637D6867}"/>
                  </a:ext>
                </a:extLst>
              </p:cNvPr>
              <p:cNvSpPr txBox="1"/>
              <p:nvPr/>
            </p:nvSpPr>
            <p:spPr>
              <a:xfrm>
                <a:off x="6096000" y="4571549"/>
                <a:ext cx="5897778" cy="1656607"/>
              </a:xfrm>
              <a:prstGeom prst="rect">
                <a:avLst/>
              </a:prstGeom>
              <a:noFill/>
              <a:ln w="28575">
                <a:solidFill>
                  <a:srgbClr val="FF0000"/>
                </a:solidFill>
              </a:ln>
            </p:spPr>
            <p:txBody>
              <a:bodyPr wrap="square" rtlCol="0">
                <a:spAutoFit/>
              </a:bodyPr>
              <a:lstStyle/>
              <a:p>
                <a:r>
                  <a:rPr kumimoji="1" lang="ja-JP" altLang="en-US" sz="2400"/>
                  <a:t>◾️ Beam current density</a:t>
                </a:r>
                <a:r>
                  <a:rPr kumimoji="1" lang="en-US" altLang="ja-JP" sz="2800" b="1" dirty="0"/>
                  <a:t> </a:t>
                </a:r>
                <a14:m>
                  <m:oMath xmlns:m="http://schemas.openxmlformats.org/officeDocument/2006/math">
                    <m:r>
                      <a:rPr kumimoji="1" lang="en-US" altLang="ja-JP" sz="2800" b="1" i="1" smtClean="0">
                        <a:latin typeface="Cambria Math" panose="02040503050406030204" pitchFamily="18" charset="0"/>
                      </a:rPr>
                      <m:t>𝑱</m:t>
                    </m:r>
                  </m:oMath>
                </a14:m>
                <a:endParaRPr kumimoji="1" lang="en-US" altLang="ja-JP" sz="2800" b="1" dirty="0"/>
              </a:p>
              <a:p>
                <a:pPr/>
                <a14:m>
                  <m:oMathPara xmlns:m="http://schemas.openxmlformats.org/officeDocument/2006/math">
                    <m:oMath>
                      <m:sSub>
                        <m:sSubPr>
                          <m:ctrlPr>
                            <a:rPr kumimoji="1" lang="en-US" altLang="ja-JP" sz="2400" b="0" i="1" smtClean="0">
                              <a:latin typeface="Cambria Math" panose="02040503050406030204" pitchFamily="18" charset="0"/>
                            </a:rPr>
                          </m:ctrlPr>
                        </m:sSubPr>
                        <m:e>
                          <m:r>
                            <m:rPr>
                              <m:sty m:val="p"/>
                            </m:rPr>
                            <a:rPr kumimoji="1" lang="en-US" altLang="ja-JP" sz="2400" b="0" i="1" smtClean="0">
                              <a:latin typeface="Cambria Math" panose="02040503050406030204" pitchFamily="18" charset="0"/>
                            </a:rPr>
                            <m:t>J</m:t>
                          </m:r>
                        </m:e>
                        <m:sub>
                          <m:r>
                            <a:rPr kumimoji="1" lang="en-US" altLang="ja-JP" sz="2400" b="0" i="1" smtClean="0">
                              <a:latin typeface="Cambria Math" panose="02040503050406030204" pitchFamily="18" charset="0"/>
                            </a:rPr>
                            <m:t> </m:t>
                          </m:r>
                        </m:sub>
                      </m:sSub>
                      <m:r>
                        <a:rPr kumimoji="1" lang="en-US" altLang="ja-JP" sz="2400" b="0" i="1" smtClean="0">
                          <a:latin typeface="Cambria Math" panose="02040503050406030204" pitchFamily="18" charset="0"/>
                        </a:rPr>
                        <m:t>= </m:t>
                      </m:r>
                      <m:f>
                        <m:fPr>
                          <m:ctrlPr>
                            <a:rPr kumimoji="1" lang="en-US" altLang="ja-JP" sz="2400" b="0" i="1" smtClean="0">
                              <a:latin typeface="Cambria Math" panose="02040503050406030204" pitchFamily="18" charset="0"/>
                            </a:rPr>
                          </m:ctrlPr>
                        </m:fPr>
                        <m:num>
                          <m:sSub>
                            <m:sSubPr>
                              <m:ctrlPr>
                                <a:rPr kumimoji="1" lang="en-US" altLang="ja-JP" sz="2400" b="0" i="1" smtClean="0">
                                  <a:latin typeface="Cambria Math" panose="02040503050406030204" pitchFamily="18" charset="0"/>
                                </a:rPr>
                              </m:ctrlPr>
                            </m:sSubPr>
                            <m:e>
                              <m:r>
                                <a:rPr kumimoji="1" lang="en-US" altLang="ja-JP" sz="2400" b="0" i="1" smtClean="0">
                                  <a:latin typeface="Cambria Math" panose="02040503050406030204" pitchFamily="18" charset="0"/>
                                </a:rPr>
                                <m:t>4</m:t>
                              </m:r>
                              <m:r>
                                <a:rPr kumimoji="1" lang="en-US" altLang="ja-JP" sz="2400" b="0" i="1" smtClean="0">
                                  <a:latin typeface="Cambria Math" panose="02040503050406030204" pitchFamily="18" charset="0"/>
                                  <a:ea typeface="Cambria Math" panose="02040503050406030204" pitchFamily="18" charset="0"/>
                                </a:rPr>
                                <m:t>𝜀</m:t>
                              </m:r>
                            </m:e>
                            <m:sub>
                              <m:r>
                                <a:rPr kumimoji="1" lang="en-US" altLang="ja-JP" sz="2400" b="0" i="1" smtClean="0">
                                  <a:latin typeface="Cambria Math" panose="02040503050406030204" pitchFamily="18" charset="0"/>
                                </a:rPr>
                                <m:t>0</m:t>
                              </m:r>
                            </m:sub>
                          </m:sSub>
                        </m:num>
                        <m:den>
                          <m:r>
                            <a:rPr kumimoji="1" lang="en-US" altLang="ja-JP" sz="2400" b="0" i="1" smtClean="0">
                              <a:latin typeface="Cambria Math" panose="02040503050406030204" pitchFamily="18" charset="0"/>
                            </a:rPr>
                            <m:t>9</m:t>
                          </m:r>
                        </m:den>
                      </m:f>
                      <m:rad>
                        <m:radPr>
                          <m:degHide m:val="on"/>
                          <m:ctrlPr>
                            <a:rPr kumimoji="1" lang="en-US" altLang="ja-JP" sz="2400" b="0" i="1" smtClean="0">
                              <a:latin typeface="Cambria Math" panose="02040503050406030204" pitchFamily="18" charset="0"/>
                            </a:rPr>
                          </m:ctrlPr>
                        </m:radPr>
                        <m:deg/>
                        <m:e>
                          <m:f>
                            <m:fPr>
                              <m:ctrlPr>
                                <a:rPr kumimoji="1" lang="en-US" altLang="ja-JP" sz="2400" b="0" i="1" smtClean="0">
                                  <a:latin typeface="Cambria Math" panose="02040503050406030204" pitchFamily="18" charset="0"/>
                                </a:rPr>
                              </m:ctrlPr>
                            </m:fPr>
                            <m:num>
                              <m:r>
                                <a:rPr kumimoji="1" lang="en-US" altLang="ja-JP" sz="2400" b="0" i="1" smtClean="0">
                                  <a:latin typeface="Cambria Math" panose="02040503050406030204" pitchFamily="18" charset="0"/>
                                </a:rPr>
                                <m:t>2</m:t>
                              </m:r>
                              <m:r>
                                <m:rPr>
                                  <m:sty m:val="p"/>
                                </m:rPr>
                                <a:rPr kumimoji="1" lang="en-US" altLang="ja-JP" sz="2400" b="0" i="1" smtClean="0">
                                  <a:latin typeface="Cambria Math" panose="02040503050406030204" pitchFamily="18" charset="0"/>
                                </a:rPr>
                                <m:t>q</m:t>
                              </m:r>
                            </m:num>
                            <m:den>
                              <m:r>
                                <m:rPr>
                                  <m:sty m:val="p"/>
                                </m:rPr>
                                <a:rPr kumimoji="1" lang="en-US" altLang="ja-JP" sz="2400" b="0" i="1" smtClean="0">
                                  <a:latin typeface="Cambria Math" panose="02040503050406030204" pitchFamily="18" charset="0"/>
                                </a:rPr>
                                <m:t>m</m:t>
                              </m:r>
                            </m:den>
                          </m:f>
                        </m:e>
                      </m:rad>
                      <m:f>
                        <m:fPr>
                          <m:ctrlPr>
                            <a:rPr kumimoji="1" lang="en-US" altLang="ja-JP" sz="2400" b="0" i="1" smtClean="0">
                              <a:latin typeface="Cambria Math" panose="02040503050406030204" pitchFamily="18" charset="0"/>
                            </a:rPr>
                          </m:ctrlPr>
                        </m:fPr>
                        <m:num>
                          <m:sSubSup>
                            <m:sSubSupPr>
                              <m:ctrlPr>
                                <a:rPr kumimoji="1" lang="en-US" altLang="ja-JP" sz="2400" b="0" i="1" smtClean="0">
                                  <a:latin typeface="Cambria Math" panose="02040503050406030204" pitchFamily="18" charset="0"/>
                                </a:rPr>
                              </m:ctrlPr>
                            </m:sSubSupPr>
                            <m:e>
                              <m:r>
                                <m:rPr>
                                  <m:sty m:val="p"/>
                                </m:rPr>
                                <a:rPr kumimoji="1" lang="en-US" altLang="ja-JP" sz="2400" b="0" i="1" smtClean="0">
                                  <a:latin typeface="Cambria Math" panose="02040503050406030204" pitchFamily="18" charset="0"/>
                                </a:rPr>
                                <m:t>V</m:t>
                              </m:r>
                            </m:e>
                            <m:sub>
                              <m:r>
                                <m:rPr>
                                  <m:sty m:val="p"/>
                                </m:rPr>
                                <a:rPr kumimoji="1" lang="en-US" altLang="ja-JP" sz="2400" b="0" i="1" smtClean="0">
                                  <a:latin typeface="Cambria Math" panose="02040503050406030204" pitchFamily="18" charset="0"/>
                                </a:rPr>
                                <m:t>ext</m:t>
                              </m:r>
                            </m:sub>
                            <m:sup>
                              <m:r>
                                <a:rPr kumimoji="1" lang="en-US" altLang="ja-JP" sz="2400" b="0" i="1" smtClean="0">
                                  <a:latin typeface="Cambria Math" panose="02040503050406030204" pitchFamily="18" charset="0"/>
                                </a:rPr>
                                <m:t>1.5</m:t>
                              </m:r>
                            </m:sup>
                          </m:sSubSup>
                        </m:num>
                        <m:den>
                          <m:sSubSup>
                            <m:sSubSupPr>
                              <m:ctrlPr>
                                <a:rPr kumimoji="1" lang="en-US" altLang="ja-JP" sz="2400" b="0" i="1" smtClean="0">
                                  <a:latin typeface="Cambria Math" panose="02040503050406030204" pitchFamily="18" charset="0"/>
                                </a:rPr>
                              </m:ctrlPr>
                            </m:sSubSupPr>
                            <m:e>
                              <m:r>
                                <m:rPr>
                                  <m:sty m:val="p"/>
                                </m:rPr>
                                <a:rPr kumimoji="1" lang="en-US" altLang="ja-JP" sz="2400" b="0" i="1" smtClean="0">
                                  <a:latin typeface="Cambria Math" panose="02040503050406030204" pitchFamily="18" charset="0"/>
                                </a:rPr>
                                <m:t>d</m:t>
                              </m:r>
                            </m:e>
                            <m:sub>
                              <m:r>
                                <a:rPr kumimoji="1" lang="ja-JP" altLang="en-US" sz="2400" b="0" i="1" smtClean="0">
                                  <a:latin typeface="Cambria Math" panose="02040503050406030204" pitchFamily="18" charset="0"/>
                                </a:rPr>
                                <m:t>　</m:t>
                              </m:r>
                            </m:sub>
                            <m:sup>
                              <m:r>
                                <a:rPr kumimoji="1" lang="en-US" altLang="ja-JP" sz="2400" b="0" i="1" smtClean="0">
                                  <a:latin typeface="Cambria Math" panose="02040503050406030204" pitchFamily="18" charset="0"/>
                                </a:rPr>
                                <m:t>2</m:t>
                              </m:r>
                            </m:sup>
                          </m:sSubSup>
                        </m:den>
                      </m:f>
                      <m:r>
                        <a:rPr kumimoji="1" lang="en-US" altLang="ja-JP" sz="2400" b="0" i="0" smtClean="0">
                          <a:latin typeface="Cambria Math" panose="02040503050406030204" pitchFamily="18" charset="0"/>
                        </a:rPr>
                        <m:t>    (</m:t>
                      </m:r>
                      <m:r>
                        <m:rPr>
                          <m:sty m:val="p"/>
                        </m:rPr>
                        <a:rPr kumimoji="1" lang="en-US" altLang="ja-JP" sz="2400" b="0" i="0" smtClean="0">
                          <a:latin typeface="Cambria Math" panose="02040503050406030204" pitchFamily="18" charset="0"/>
                        </a:rPr>
                        <m:t>Child</m:t>
                      </m:r>
                      <m:r>
                        <a:rPr kumimoji="1" lang="en-US" altLang="ja-JP" sz="2400" b="0" i="0" smtClean="0">
                          <a:latin typeface="Cambria Math" panose="02040503050406030204" pitchFamily="18" charset="0"/>
                        </a:rPr>
                        <m:t>−</m:t>
                      </m:r>
                      <m:r>
                        <m:rPr>
                          <m:sty m:val="p"/>
                        </m:rPr>
                        <a:rPr kumimoji="1" lang="en-US" altLang="ja-JP" sz="2400" b="0" i="0" smtClean="0">
                          <a:latin typeface="Cambria Math" panose="02040503050406030204" pitchFamily="18" charset="0"/>
                        </a:rPr>
                        <m:t>Langmuir</m:t>
                      </m:r>
                      <m:r>
                        <a:rPr kumimoji="1" lang="en-US" altLang="ja-JP" sz="2400" b="0" i="0" smtClean="0">
                          <a:latin typeface="Cambria Math" panose="02040503050406030204" pitchFamily="18" charset="0"/>
                        </a:rPr>
                        <m:t> </m:t>
                      </m:r>
                      <m:r>
                        <m:rPr>
                          <m:sty m:val="p"/>
                        </m:rPr>
                        <a:rPr kumimoji="1" lang="en-US" altLang="ja-JP" sz="2400" b="0" i="0" smtClean="0">
                          <a:latin typeface="Cambria Math" panose="02040503050406030204" pitchFamily="18" charset="0"/>
                        </a:rPr>
                        <m:t>law</m:t>
                      </m:r>
                      <m:r>
                        <a:rPr kumimoji="1" lang="en-US" altLang="ja-JP" sz="2400" b="0" i="0" smtClean="0">
                          <a:latin typeface="Cambria Math" panose="02040503050406030204" pitchFamily="18" charset="0"/>
                        </a:rPr>
                        <m:t>)</m:t>
                      </m:r>
                    </m:oMath>
                  </m:oMathPara>
                </a14:m>
                <a:endParaRPr lang="en-US" altLang="ja-JP" i="1" dirty="0"/>
              </a:p>
            </p:txBody>
          </p:sp>
        </mc:Choice>
        <mc:Fallback xmlns="">
          <p:sp>
            <p:nvSpPr>
              <p:cNvPr id="34" name="テキスト ボックス 33">
                <a:extLst>
                  <a:ext uri="{FF2B5EF4-FFF2-40B4-BE49-F238E27FC236}">
                    <a16:creationId xmlns:a16="http://schemas.microsoft.com/office/drawing/2014/main" id="{AB39A2E8-E1FE-3BB8-F6DE-50E1637D6867}"/>
                  </a:ext>
                </a:extLst>
              </p:cNvPr>
              <p:cNvSpPr txBox="1">
                <a:spLocks noRot="1" noChangeAspect="1" noMove="1" noResize="1" noEditPoints="1" noAdjustHandles="1" noChangeArrowheads="1" noChangeShapeType="1" noTextEdit="1"/>
              </p:cNvSpPr>
              <p:nvPr/>
            </p:nvSpPr>
            <p:spPr>
              <a:xfrm>
                <a:off x="6096000" y="4571549"/>
                <a:ext cx="5897778" cy="1656607"/>
              </a:xfrm>
              <a:prstGeom prst="rect">
                <a:avLst/>
              </a:prstGeom>
              <a:blipFill>
                <a:blip r:embed="rId7"/>
                <a:stretch>
                  <a:fillRect l="-1499" t="-3731"/>
                </a:stretch>
              </a:blipFill>
              <a:ln w="28575">
                <a:solidFill>
                  <a:srgbClr val="FF0000"/>
                </a:solidFill>
              </a:ln>
            </p:spPr>
            <p:txBody>
              <a:bodyPr/>
              <a:lstStyle/>
              <a:p>
                <a:r>
                  <a:rPr lang="ja-JP" altLang="en-US">
                    <a:noFill/>
                  </a:rPr>
                  <a:t> </a:t>
                </a:r>
              </a:p>
            </p:txBody>
          </p:sp>
        </mc:Fallback>
      </mc:AlternateContent>
      <p:sp>
        <p:nvSpPr>
          <p:cNvPr id="20" name="テキスト ボックス 19">
            <a:extLst>
              <a:ext uri="{FF2B5EF4-FFF2-40B4-BE49-F238E27FC236}">
                <a16:creationId xmlns:a16="http://schemas.microsoft.com/office/drawing/2014/main" id="{DF5D0A9F-4901-028E-D96C-91F00C843F75}"/>
              </a:ext>
            </a:extLst>
          </p:cNvPr>
          <p:cNvSpPr txBox="1"/>
          <p:nvPr/>
        </p:nvSpPr>
        <p:spPr>
          <a:xfrm>
            <a:off x="198222" y="6340633"/>
            <a:ext cx="3664981" cy="307777"/>
          </a:xfrm>
          <a:prstGeom prst="rect">
            <a:avLst/>
          </a:prstGeom>
          <a:noFill/>
        </p:spPr>
        <p:txBody>
          <a:bodyPr wrap="square">
            <a:spAutoFit/>
          </a:bodyPr>
          <a:lstStyle/>
          <a:p>
            <a:pPr algn="just">
              <a:buNone/>
              <a:tabLst>
                <a:tab pos="2133600" algn="l"/>
              </a:tabLst>
            </a:pPr>
            <a:r>
              <a:rPr lang="en-US" altLang="ja-JP" sz="1400" kern="100" dirty="0">
                <a:latin typeface="Times New Roman" panose="02020603050405020304" pitchFamily="18" charset="0"/>
                <a:ea typeface="Times New Roman" panose="02020609040205080304" pitchFamily="49" charset="-128"/>
                <a:cs typeface="Times New Roman" panose="02020603050405020304" pitchFamily="18" charset="0"/>
              </a:rPr>
              <a:t> I.Langmuir et al.</a:t>
            </a:r>
            <a:r>
              <a:rPr lang="en-US" altLang="ja-JP" sz="1400" kern="100" dirty="0">
                <a:effectLst/>
                <a:latin typeface="Times New Roman" panose="02020603050405020304" pitchFamily="18" charset="0"/>
                <a:ea typeface="Times New Roman" panose="02020609040205080304" pitchFamily="49" charset="-128"/>
                <a:cs typeface="Times New Roman" panose="02020603050405020304" pitchFamily="18" charset="0"/>
              </a:rPr>
              <a:t>, Phys. Rev. </a:t>
            </a:r>
            <a:r>
              <a:rPr lang="en-US" altLang="ja-JP" sz="1400" b="1" kern="100" dirty="0">
                <a:latin typeface="Times New Roman" panose="02020603050405020304" pitchFamily="18" charset="0"/>
                <a:ea typeface="Times New Roman" panose="02020609040205080304" pitchFamily="49" charset="-128"/>
                <a:cs typeface="Times New Roman" panose="02020603050405020304" pitchFamily="18" charset="0"/>
              </a:rPr>
              <a:t>24</a:t>
            </a:r>
            <a:r>
              <a:rPr lang="en-US" altLang="ja-JP" sz="1400" kern="100" dirty="0">
                <a:effectLst/>
                <a:latin typeface="Times New Roman" panose="02020603050405020304" pitchFamily="18" charset="0"/>
                <a:ea typeface="Times New Roman" panose="02020609040205080304" pitchFamily="49" charset="-128"/>
                <a:cs typeface="Times New Roman" panose="02020603050405020304" pitchFamily="18" charset="0"/>
              </a:rPr>
              <a:t>,  49 (</a:t>
            </a:r>
            <a:r>
              <a:rPr lang="en-US" altLang="ja-JP" sz="1400" kern="100" dirty="0">
                <a:latin typeface="Times New Roman" panose="02020603050405020304" pitchFamily="18" charset="0"/>
                <a:ea typeface="Times New Roman" panose="02020609040205080304" pitchFamily="49" charset="-128"/>
                <a:cs typeface="Times New Roman" panose="02020603050405020304" pitchFamily="18" charset="0"/>
              </a:rPr>
              <a:t>1924</a:t>
            </a:r>
            <a:r>
              <a:rPr lang="en-US" altLang="ja-JP" sz="1400" kern="100" dirty="0">
                <a:effectLst/>
                <a:latin typeface="Times New Roman" panose="02020603050405020304" pitchFamily="18" charset="0"/>
                <a:ea typeface="Times New Roman" panose="02020609040205080304" pitchFamily="49" charset="-128"/>
                <a:cs typeface="Times New Roman" panose="02020603050405020304" pitchFamily="18" charset="0"/>
              </a:rPr>
              <a:t>).</a:t>
            </a:r>
            <a:endParaRPr lang="ja-JP" altLang="ja-JP" sz="1600" kern="100">
              <a:effectLst/>
              <a:latin typeface="Times New Roman" panose="02040604050505020304" pitchFamily="18" charset="0"/>
              <a:ea typeface="Times New Roman" panose="020B0609070205080204" pitchFamily="49" charset="-128"/>
              <a:cs typeface="Times New Roman" panose="02020603050405020304" pitchFamily="18" charset="0"/>
            </a:endParaRPr>
          </a:p>
        </p:txBody>
      </p:sp>
      <p:sp>
        <p:nvSpPr>
          <p:cNvPr id="4" name="テキスト ボックス 3">
            <a:extLst>
              <a:ext uri="{FF2B5EF4-FFF2-40B4-BE49-F238E27FC236}">
                <a16:creationId xmlns:a16="http://schemas.microsoft.com/office/drawing/2014/main" id="{DCE86FC2-DA7D-14BC-375D-E664C4191BE5}"/>
              </a:ext>
            </a:extLst>
          </p:cNvPr>
          <p:cNvSpPr txBox="1"/>
          <p:nvPr/>
        </p:nvSpPr>
        <p:spPr>
          <a:xfrm>
            <a:off x="11520668" y="14168"/>
            <a:ext cx="671332" cy="769441"/>
          </a:xfrm>
          <a:prstGeom prst="rect">
            <a:avLst/>
          </a:prstGeom>
          <a:noFill/>
        </p:spPr>
        <p:txBody>
          <a:bodyPr wrap="square" rtlCol="0">
            <a:spAutoFit/>
          </a:bodyPr>
          <a:lstStyle/>
          <a:p>
            <a:r>
              <a:rPr lang="en-US" altLang="ja-JP" sz="4400" dirty="0">
                <a:solidFill>
                  <a:schemeClr val="bg1"/>
                </a:solidFill>
              </a:rPr>
              <a:t>4</a:t>
            </a:r>
            <a:endParaRPr kumimoji="1" lang="ja-JP" altLang="en-US" sz="4400">
              <a:solidFill>
                <a:schemeClr val="bg1"/>
              </a:solidFill>
            </a:endParaRPr>
          </a:p>
        </p:txBody>
      </p:sp>
      <p:pic>
        <p:nvPicPr>
          <p:cNvPr id="8" name="図 7">
            <a:extLst>
              <a:ext uri="{FF2B5EF4-FFF2-40B4-BE49-F238E27FC236}">
                <a16:creationId xmlns:a16="http://schemas.microsoft.com/office/drawing/2014/main" id="{5DCBFCA2-7FB8-BDBC-BB06-512A18A7AFFC}"/>
              </a:ext>
            </a:extLst>
          </p:cNvPr>
          <p:cNvPicPr>
            <a:picLocks noChangeAspect="1"/>
          </p:cNvPicPr>
          <p:nvPr/>
        </p:nvPicPr>
        <p:blipFill>
          <a:blip r:embed="rId8"/>
          <a:srcRect l="22579"/>
          <a:stretch>
            <a:fillRect/>
          </a:stretch>
        </p:blipFill>
        <p:spPr>
          <a:xfrm>
            <a:off x="337267" y="1899909"/>
            <a:ext cx="5238036" cy="3866094"/>
          </a:xfrm>
          <a:prstGeom prst="rect">
            <a:avLst/>
          </a:prstGeom>
        </p:spPr>
      </p:pic>
      <p:cxnSp>
        <p:nvCxnSpPr>
          <p:cNvPr id="3" name="直線矢印コネクタ 2">
            <a:extLst>
              <a:ext uri="{FF2B5EF4-FFF2-40B4-BE49-F238E27FC236}">
                <a16:creationId xmlns:a16="http://schemas.microsoft.com/office/drawing/2014/main" id="{71F2BECE-FF36-E032-52B0-EA8C7DDD2E63}"/>
              </a:ext>
            </a:extLst>
          </p:cNvPr>
          <p:cNvCxnSpPr>
            <a:cxnSpLocks/>
            <a:stCxn id="22" idx="2"/>
          </p:cNvCxnSpPr>
          <p:nvPr/>
        </p:nvCxnSpPr>
        <p:spPr>
          <a:xfrm>
            <a:off x="8959185" y="4098276"/>
            <a:ext cx="6769" cy="346724"/>
          </a:xfrm>
          <a:prstGeom prst="straightConnector1">
            <a:avLst/>
          </a:prstGeom>
          <a:ln w="38100">
            <a:solidFill>
              <a:schemeClr val="tx1"/>
            </a:solidFill>
            <a:tailEnd type="triangle"/>
          </a:ln>
        </p:spPr>
        <p:style>
          <a:lnRef idx="1">
            <a:schemeClr val="accent6"/>
          </a:lnRef>
          <a:fillRef idx="0">
            <a:schemeClr val="accent6"/>
          </a:fillRef>
          <a:effectRef idx="0">
            <a:schemeClr val="accent6"/>
          </a:effectRef>
          <a:fontRef idx="minor">
            <a:schemeClr val="tx1"/>
          </a:fontRef>
        </p:style>
      </p:cxnSp>
      <p:sp>
        <p:nvSpPr>
          <p:cNvPr id="7" name="テキスト ボックス 6">
            <a:extLst>
              <a:ext uri="{FF2B5EF4-FFF2-40B4-BE49-F238E27FC236}">
                <a16:creationId xmlns:a16="http://schemas.microsoft.com/office/drawing/2014/main" id="{E1CF62C9-73AD-CD32-A5A7-593BDB1FAA1E}"/>
              </a:ext>
            </a:extLst>
          </p:cNvPr>
          <p:cNvSpPr txBox="1"/>
          <p:nvPr/>
        </p:nvSpPr>
        <p:spPr>
          <a:xfrm>
            <a:off x="5092700" y="6359531"/>
            <a:ext cx="7099300" cy="400110"/>
          </a:xfrm>
          <a:prstGeom prst="rect">
            <a:avLst/>
          </a:prstGeom>
          <a:noFill/>
        </p:spPr>
        <p:txBody>
          <a:bodyPr wrap="square" rtlCol="0" anchor="ctr">
            <a:spAutoFit/>
          </a:bodyPr>
          <a:lstStyle/>
          <a:p>
            <a:pPr algn="ctr"/>
            <a:r>
              <a:rPr kumimoji="1" lang="en-US" altLang="ja-JP" sz="2000" dirty="0"/>
              <a:t>This model is </a:t>
            </a:r>
            <a:r>
              <a:rPr lang="en-US" altLang="ja-JP" sz="2000" dirty="0"/>
              <a:t>conventionally used</a:t>
            </a:r>
            <a:r>
              <a:rPr kumimoji="1" lang="en-US" altLang="ja-JP" sz="2000" dirty="0"/>
              <a:t> for negative </a:t>
            </a:r>
            <a:r>
              <a:rPr lang="en-US" altLang="ja-JP" sz="2000" dirty="0"/>
              <a:t>beams</a:t>
            </a:r>
            <a:r>
              <a:rPr kumimoji="1" lang="en-US" altLang="ja-JP" sz="2000" dirty="0"/>
              <a:t>.</a:t>
            </a:r>
            <a:endParaRPr kumimoji="1" lang="ja-JP" altLang="en-US" sz="2000" dirty="0"/>
          </a:p>
        </p:txBody>
      </p:sp>
    </p:spTree>
    <p:extLst>
      <p:ext uri="{BB962C8B-B14F-4D97-AF65-F5344CB8AC3E}">
        <p14:creationId xmlns:p14="http://schemas.microsoft.com/office/powerpoint/2010/main" val="1043956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37464-9059-8EBA-2467-F105C7844C2D}"/>
            </a:ext>
          </a:extLst>
        </p:cNvPr>
        <p:cNvGrpSpPr/>
        <p:nvPr/>
      </p:nvGrpSpPr>
      <p:grpSpPr>
        <a:xfrm>
          <a:off x="0" y="0"/>
          <a:ext cx="0" cy="0"/>
          <a:chOff x="0" y="0"/>
          <a:chExt cx="0" cy="0"/>
        </a:xfrm>
      </p:grpSpPr>
      <p:sp>
        <p:nvSpPr>
          <p:cNvPr id="61" name="フリーフォーム 60">
            <a:extLst>
              <a:ext uri="{FF2B5EF4-FFF2-40B4-BE49-F238E27FC236}">
                <a16:creationId xmlns:a16="http://schemas.microsoft.com/office/drawing/2014/main" id="{3BBB02E6-D800-5DC9-EBD1-5B8C6B1216E4}"/>
              </a:ext>
            </a:extLst>
          </p:cNvPr>
          <p:cNvSpPr/>
          <p:nvPr/>
        </p:nvSpPr>
        <p:spPr>
          <a:xfrm>
            <a:off x="335056" y="2111403"/>
            <a:ext cx="5544635" cy="3062649"/>
          </a:xfrm>
          <a:custGeom>
            <a:avLst/>
            <a:gdLst>
              <a:gd name="csX0" fmla="*/ 13447 w 4921624"/>
              <a:gd name="csY0" fmla="*/ 6723 h 2635623"/>
              <a:gd name="csX1" fmla="*/ 1317812 w 4921624"/>
              <a:gd name="csY1" fmla="*/ 0 h 2635623"/>
              <a:gd name="csX2" fmla="*/ 1324535 w 4921624"/>
              <a:gd name="csY2" fmla="*/ 658905 h 2635623"/>
              <a:gd name="csX3" fmla="*/ 2205318 w 4921624"/>
              <a:gd name="csY3" fmla="*/ 1082488 h 2635623"/>
              <a:gd name="csX4" fmla="*/ 4820771 w 4921624"/>
              <a:gd name="csY4" fmla="*/ 719417 h 2635623"/>
              <a:gd name="csX5" fmla="*/ 4914900 w 4921624"/>
              <a:gd name="csY5" fmla="*/ 705970 h 2635623"/>
              <a:gd name="csX6" fmla="*/ 4921624 w 4921624"/>
              <a:gd name="csY6" fmla="*/ 1922929 h 2635623"/>
              <a:gd name="csX7" fmla="*/ 2225488 w 4921624"/>
              <a:gd name="csY7" fmla="*/ 1546411 h 2635623"/>
              <a:gd name="csX8" fmla="*/ 1324535 w 4921624"/>
              <a:gd name="csY8" fmla="*/ 1963270 h 2635623"/>
              <a:gd name="csX9" fmla="*/ 1317812 w 4921624"/>
              <a:gd name="csY9" fmla="*/ 2635623 h 2635623"/>
              <a:gd name="csX10" fmla="*/ 0 w 4921624"/>
              <a:gd name="csY10" fmla="*/ 2622176 h 2635623"/>
              <a:gd name="csX11" fmla="*/ 13447 w 4921624"/>
              <a:gd name="csY11" fmla="*/ 6723 h 26356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921624" h="2635623">
                <a:moveTo>
                  <a:pt x="13447" y="6723"/>
                </a:moveTo>
                <a:lnTo>
                  <a:pt x="1317812" y="0"/>
                </a:lnTo>
                <a:lnTo>
                  <a:pt x="1324535" y="658905"/>
                </a:lnTo>
                <a:lnTo>
                  <a:pt x="2205318" y="1082488"/>
                </a:lnTo>
                <a:lnTo>
                  <a:pt x="4820771" y="719417"/>
                </a:lnTo>
                <a:lnTo>
                  <a:pt x="4914900" y="705970"/>
                </a:lnTo>
                <a:cubicBezTo>
                  <a:pt x="4917141" y="1111623"/>
                  <a:pt x="4919383" y="1517276"/>
                  <a:pt x="4921624" y="1922929"/>
                </a:cubicBezTo>
                <a:lnTo>
                  <a:pt x="2225488" y="1546411"/>
                </a:lnTo>
                <a:lnTo>
                  <a:pt x="1324535" y="1963270"/>
                </a:lnTo>
                <a:lnTo>
                  <a:pt x="1317812" y="2635623"/>
                </a:lnTo>
                <a:lnTo>
                  <a:pt x="0" y="2622176"/>
                </a:lnTo>
                <a:cubicBezTo>
                  <a:pt x="4482" y="1750358"/>
                  <a:pt x="8965" y="878541"/>
                  <a:pt x="13447" y="6723"/>
                </a:cubicBezTo>
                <a:close/>
              </a:path>
            </a:pathLst>
          </a:custGeom>
          <a:gradFill flip="none" rotWithShape="1">
            <a:gsLst>
              <a:gs pos="0">
                <a:schemeClr val="bg1">
                  <a:lumMod val="0"/>
                  <a:lumOff val="100000"/>
                </a:schemeClr>
              </a:gs>
              <a:gs pos="15000">
                <a:srgbClr val="FF00FF">
                  <a:alpha val="8549"/>
                </a:srgbClr>
              </a:gs>
              <a:gs pos="37000">
                <a:srgbClr val="FF00FF">
                  <a:alpha val="9757"/>
                </a:srgbClr>
              </a:gs>
              <a:gs pos="100000">
                <a:srgbClr val="FF00FF">
                  <a:alpha val="14802"/>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79B8E08F-AB1A-0AD6-F0CA-3F34B09DCFBB}"/>
              </a:ext>
            </a:extLst>
          </p:cNvPr>
          <p:cNvSpPr>
            <a:spLocks noGrp="1"/>
          </p:cNvSpPr>
          <p:nvPr>
            <p:ph type="title"/>
          </p:nvPr>
        </p:nvSpPr>
        <p:spPr/>
        <p:txBody>
          <a:bodyPr/>
          <a:lstStyle/>
          <a:p>
            <a:r>
              <a:rPr lang="en-US" altLang="ja-JP" dirty="0"/>
              <a:t>[Previous work] 2D </a:t>
            </a:r>
            <a:r>
              <a:rPr lang="ja-JP" altLang="en-US"/>
              <a:t>Static beam model </a:t>
            </a:r>
            <a:endParaRPr kumimoji="1" lang="ja-JP" altLang="en-US"/>
          </a:p>
        </p:txBody>
      </p:sp>
      <mc:AlternateContent xmlns:mc="http://schemas.openxmlformats.org/markup-compatibility/2006" xmlns:a14="http://schemas.microsoft.com/office/drawing/2010/main">
        <mc:Choice Requires="a14">
          <p:sp>
            <p:nvSpPr>
              <p:cNvPr id="38" name="テキスト ボックス 37">
                <a:extLst>
                  <a:ext uri="{FF2B5EF4-FFF2-40B4-BE49-F238E27FC236}">
                    <a16:creationId xmlns:a16="http://schemas.microsoft.com/office/drawing/2014/main" id="{EEDA32AB-4A08-4E57-CEFF-6D6AB34EF13D}"/>
                  </a:ext>
                </a:extLst>
              </p:cNvPr>
              <p:cNvSpPr txBox="1"/>
              <p:nvPr/>
            </p:nvSpPr>
            <p:spPr>
              <a:xfrm>
                <a:off x="9670357" y="5231032"/>
                <a:ext cx="2185977" cy="1230786"/>
              </a:xfrm>
              <a:prstGeom prst="rect">
                <a:avLst/>
              </a:prstGeom>
              <a:noFill/>
              <a:ln w="28575">
                <a:noFill/>
              </a:ln>
            </p:spPr>
            <p:txBody>
              <a:bodyPr wrap="square" rtlCol="0">
                <a:spAutoFit/>
              </a:bodyPr>
              <a:lstStyle/>
              <a:p>
                <a:pPr algn="ctr"/>
                <a14:m>
                  <m:oMath xmlns:m="http://schemas.openxmlformats.org/officeDocument/2006/math">
                    <m:sSub>
                      <m:sSubPr>
                        <m:ctrlPr>
                          <a:rPr lang="en-US" altLang="ja-JP" sz="2400" i="1">
                            <a:latin typeface="Cambria Math" panose="02040503050406030204" pitchFamily="18" charset="0"/>
                            <a:ea typeface="Cambria Math" panose="02040503050406030204" pitchFamily="18" charset="0"/>
                          </a:rPr>
                        </m:ctrlPr>
                      </m:sSubPr>
                      <m:e>
                        <m:r>
                          <a:rPr lang="en-US" altLang="ja-JP" sz="2400" i="1">
                            <a:latin typeface="Cambria Math" panose="02040503050406030204" pitchFamily="18" charset="0"/>
                            <a:ea typeface="Cambria Math" panose="02040503050406030204" pitchFamily="18" charset="0"/>
                          </a:rPr>
                          <m:t>𝛼</m:t>
                        </m:r>
                      </m:e>
                      <m:sub>
                        <m:r>
                          <a:rPr lang="en-US" altLang="ja-JP" sz="2400" i="1">
                            <a:latin typeface="Cambria Math" panose="02040503050406030204" pitchFamily="18" charset="0"/>
                            <a:ea typeface="Cambria Math" panose="02040503050406030204" pitchFamily="18" charset="0"/>
                          </a:rPr>
                          <m:t>0</m:t>
                        </m:r>
                        <m:r>
                          <a:rPr lang="en-US" altLang="ja-JP" sz="2400" i="1">
                            <a:latin typeface="Cambria Math" panose="02040503050406030204" pitchFamily="18" charset="0"/>
                          </a:rPr>
                          <m:t> </m:t>
                        </m:r>
                      </m:sub>
                    </m:sSub>
                  </m:oMath>
                </a14:m>
                <a:r>
                  <a:rPr lang="en-US" altLang="ja-JP" sz="2400" dirty="0"/>
                  <a:t>=</a:t>
                </a:r>
                <a14:m>
                  <m:oMath xmlns:m="http://schemas.openxmlformats.org/officeDocument/2006/math">
                    <m:sSub>
                      <m:sSubPr>
                        <m:ctrlPr>
                          <a:rPr lang="en-US" altLang="ja-JP" sz="2400" b="0" i="1" smtClean="0">
                            <a:latin typeface="Cambria Math" panose="02040503050406030204" pitchFamily="18" charset="0"/>
                          </a:rPr>
                        </m:ctrlPr>
                      </m:sSubPr>
                      <m:e>
                        <m:r>
                          <a:rPr lang="en-US" altLang="ja-JP" sz="2400" b="0" i="1" smtClean="0">
                            <a:latin typeface="Cambria Math" panose="02040503050406030204" pitchFamily="18" charset="0"/>
                          </a:rPr>
                          <m:t>  </m:t>
                        </m:r>
                        <m:r>
                          <a:rPr lang="en-US" altLang="ja-JP" sz="2400" i="1">
                            <a:latin typeface="Cambria Math" panose="02040503050406030204" pitchFamily="18" charset="0"/>
                            <a:ea typeface="Cambria Math" panose="02040503050406030204" pitchFamily="18" charset="0"/>
                          </a:rPr>
                          <m:t>𝛾</m:t>
                        </m:r>
                      </m:e>
                      <m:sub>
                        <m:r>
                          <a:rPr lang="en-US" altLang="ja-JP" sz="2400" i="1">
                            <a:latin typeface="Cambria Math" panose="02040503050406030204" pitchFamily="18" charset="0"/>
                          </a:rPr>
                          <m:t>0</m:t>
                        </m:r>
                      </m:sub>
                    </m:sSub>
                    <m:r>
                      <a:rPr lang="en-US" altLang="ja-JP" sz="2400" i="1">
                        <a:latin typeface="Cambria Math" panose="02040503050406030204" pitchFamily="18" charset="0"/>
                      </a:rPr>
                      <m:t>−0.3</m:t>
                    </m:r>
                    <m:sSubSup>
                      <m:sSubSupPr>
                        <m:ctrlPr>
                          <a:rPr lang="en-US" altLang="ja-JP" sz="2400" i="1">
                            <a:latin typeface="Cambria Math" panose="02040503050406030204" pitchFamily="18" charset="0"/>
                            <a:ea typeface="Cambria Math" panose="02040503050406030204" pitchFamily="18" charset="0"/>
                          </a:rPr>
                        </m:ctrlPr>
                      </m:sSubSupPr>
                      <m:e>
                        <m:r>
                          <a:rPr lang="en-US" altLang="ja-JP" sz="2400" i="1">
                            <a:latin typeface="Cambria Math" panose="02040503050406030204" pitchFamily="18" charset="0"/>
                            <a:ea typeface="Cambria Math" panose="02040503050406030204" pitchFamily="18" charset="0"/>
                          </a:rPr>
                          <m:t>𝛾</m:t>
                        </m:r>
                      </m:e>
                      <m:sub>
                        <m:r>
                          <a:rPr lang="en-US" altLang="ja-JP" sz="2400" i="1">
                            <a:latin typeface="Cambria Math" panose="02040503050406030204" pitchFamily="18" charset="0"/>
                          </a:rPr>
                          <m:t>0</m:t>
                        </m:r>
                      </m:sub>
                      <m:sup>
                        <m:r>
                          <a:rPr lang="en-US" altLang="ja-JP" sz="2400" i="1">
                            <a:latin typeface="Cambria Math" panose="02040503050406030204" pitchFamily="18" charset="0"/>
                          </a:rPr>
                          <m:t>2</m:t>
                        </m:r>
                      </m:sup>
                    </m:sSubSup>
                  </m:oMath>
                </a14:m>
                <a:endParaRPr kumimoji="1" lang="en-US" altLang="ja-JP" sz="2400" dirty="0"/>
              </a:p>
              <a:p>
                <a:pPr algn="ctr"/>
                <a14:m>
                  <m:oMathPara xmlns:m="http://schemas.openxmlformats.org/officeDocument/2006/math">
                    <m:oMath>
                      <m:sSub>
                        <m:sSubPr>
                          <m:ctrlPr>
                            <a:rPr lang="en-US" altLang="ja-JP" sz="2400" i="1">
                              <a:latin typeface="Cambria Math" panose="02040503050406030204" pitchFamily="18" charset="0"/>
                              <a:ea typeface="Cambria Math" panose="02040503050406030204" pitchFamily="18" charset="0"/>
                            </a:rPr>
                          </m:ctrlPr>
                        </m:sSubPr>
                        <m:e>
                          <m:r>
                            <a:rPr lang="en-US" altLang="ja-JP" sz="2400" i="1">
                              <a:latin typeface="Cambria Math" panose="02040503050406030204" pitchFamily="18" charset="0"/>
                              <a:ea typeface="Cambria Math" panose="02040503050406030204" pitchFamily="18" charset="0"/>
                            </a:rPr>
                            <m:t>𝛾</m:t>
                          </m:r>
                        </m:e>
                        <m:sub>
                          <m:r>
                            <a:rPr lang="en-US" altLang="ja-JP" sz="2400" i="1">
                              <a:latin typeface="Cambria Math" panose="02040503050406030204" pitchFamily="18" charset="0"/>
                            </a:rPr>
                            <m:t>0</m:t>
                          </m:r>
                        </m:sub>
                      </m:sSub>
                      <m:r>
                        <a:rPr lang="en-US" altLang="ja-JP" sz="2400" i="1">
                          <a:latin typeface="Cambria Math" panose="02040503050406030204" pitchFamily="18" charset="0"/>
                        </a:rPr>
                        <m:t> = </m:t>
                      </m:r>
                      <m:r>
                        <m:rPr>
                          <m:sty m:val="p"/>
                        </m:rPr>
                        <a:rPr lang="en-US" altLang="ja-JP" sz="2400" i="1">
                          <a:latin typeface="Cambria Math" panose="02040503050406030204" pitchFamily="18" charset="0"/>
                        </a:rPr>
                        <m:t>ln</m:t>
                      </m:r>
                      <m:d>
                        <m:dPr>
                          <m:ctrlPr>
                            <a:rPr lang="en-US" altLang="ja-JP" sz="2400" i="1">
                              <a:latin typeface="Cambria Math" panose="02040503050406030204" pitchFamily="18" charset="0"/>
                            </a:rPr>
                          </m:ctrlPr>
                        </m:dPr>
                        <m:e>
                          <m:f>
                            <m:fPr>
                              <m:ctrlPr>
                                <a:rPr lang="en-US" altLang="ja-JP" sz="2400" i="1">
                                  <a:latin typeface="Cambria Math" panose="02040503050406030204" pitchFamily="18" charset="0"/>
                                </a:rPr>
                              </m:ctrlPr>
                            </m:fPr>
                            <m:num>
                              <m:r>
                                <m:rPr>
                                  <m:sty m:val="p"/>
                                </m:rPr>
                                <a:rPr lang="en-US" altLang="ja-JP" sz="2400" i="1">
                                  <a:latin typeface="Cambria Math" panose="02040503050406030204" pitchFamily="18" charset="0"/>
                                </a:rPr>
                                <m:t>r</m:t>
                              </m:r>
                              <m:r>
                                <a:rPr lang="en-US" altLang="ja-JP" sz="2400" i="1">
                                  <a:latin typeface="Cambria Math" panose="02040503050406030204" pitchFamily="18" charset="0"/>
                                </a:rPr>
                                <m:t>’</m:t>
                              </m:r>
                            </m:num>
                            <m:den>
                              <m:sSub>
                                <m:sSubPr>
                                  <m:ctrlPr>
                                    <a:rPr lang="en-US" altLang="ja-JP" sz="2400" i="1">
                                      <a:latin typeface="Cambria Math" panose="02040503050406030204" pitchFamily="18" charset="0"/>
                                    </a:rPr>
                                  </m:ctrlPr>
                                </m:sSubPr>
                                <m:e>
                                  <m:r>
                                    <m:rPr>
                                      <m:sty m:val="p"/>
                                    </m:rPr>
                                    <a:rPr lang="en-US" altLang="ja-JP" sz="2400" i="1">
                                      <a:latin typeface="Cambria Math" panose="02040503050406030204" pitchFamily="18" charset="0"/>
                                    </a:rPr>
                                    <m:t>r</m:t>
                                  </m:r>
                                </m:e>
                                <m:sub>
                                  <m:r>
                                    <a:rPr lang="en-US" altLang="ja-JP" sz="2400" b="0" i="1" smtClean="0">
                                      <a:latin typeface="Cambria Math" panose="02040503050406030204" pitchFamily="18" charset="0"/>
                                    </a:rPr>
                                    <m:t> </m:t>
                                  </m:r>
                                </m:sub>
                              </m:sSub>
                            </m:den>
                          </m:f>
                        </m:e>
                      </m:d>
                    </m:oMath>
                  </m:oMathPara>
                </a14:m>
                <a:endParaRPr lang="en-US" altLang="ja-JP" sz="2000" dirty="0"/>
              </a:p>
            </p:txBody>
          </p:sp>
        </mc:Choice>
        <mc:Fallback xmlns="">
          <p:sp>
            <p:nvSpPr>
              <p:cNvPr id="38" name="テキスト ボックス 37">
                <a:extLst>
                  <a:ext uri="{FF2B5EF4-FFF2-40B4-BE49-F238E27FC236}">
                    <a16:creationId xmlns:a16="http://schemas.microsoft.com/office/drawing/2014/main" id="{EEDA32AB-4A08-4E57-CEFF-6D6AB34EF13D}"/>
                  </a:ext>
                </a:extLst>
              </p:cNvPr>
              <p:cNvSpPr txBox="1">
                <a:spLocks noRot="1" noChangeAspect="1" noMove="1" noResize="1" noEditPoints="1" noAdjustHandles="1" noChangeArrowheads="1" noChangeShapeType="1" noTextEdit="1"/>
              </p:cNvSpPr>
              <p:nvPr/>
            </p:nvSpPr>
            <p:spPr>
              <a:xfrm>
                <a:off x="9670357" y="5231032"/>
                <a:ext cx="2185977" cy="1230786"/>
              </a:xfrm>
              <a:prstGeom prst="rect">
                <a:avLst/>
              </a:prstGeom>
              <a:blipFill>
                <a:blip r:embed="rId3"/>
                <a:stretch>
                  <a:fillRect t="-3061" b="-9184"/>
                </a:stretch>
              </a:blipFill>
              <a:ln w="28575">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0E9DFA32-7A01-0346-D3C6-F47CA272DAA8}"/>
                  </a:ext>
                </a:extLst>
              </p:cNvPr>
              <p:cNvSpPr txBox="1"/>
              <p:nvPr/>
            </p:nvSpPr>
            <p:spPr>
              <a:xfrm>
                <a:off x="7367176" y="2933936"/>
                <a:ext cx="3165330" cy="1001684"/>
              </a:xfrm>
              <a:prstGeom prst="rect">
                <a:avLst/>
              </a:prstGeom>
              <a:noFill/>
            </p:spPr>
            <p:txBody>
              <a:bodyPr wrap="square">
                <a:spAutoFit/>
              </a:bodyPr>
              <a:lstStyle/>
              <a:p>
                <a:pPr/>
                <a14:m>
                  <m:oMathPara xmlns:m="http://schemas.openxmlformats.org/officeDocument/2006/math">
                    <m:oMath>
                      <m:f>
                        <m:fPr>
                          <m:ctrlPr>
                            <a:rPr lang="en-US" altLang="ja-JP" sz="2000" b="0" i="1" smtClean="0">
                              <a:latin typeface="Cambria Math" panose="02040503050406030204" pitchFamily="18" charset="0"/>
                            </a:rPr>
                          </m:ctrlPr>
                        </m:fPr>
                        <m:num>
                          <m:r>
                            <a:rPr lang="en-US" altLang="ja-JP" sz="2000" b="0" i="1" smtClean="0">
                              <a:latin typeface="Cambria Math" panose="02040503050406030204" pitchFamily="18" charset="0"/>
                            </a:rPr>
                            <m:t>1</m:t>
                          </m:r>
                        </m:num>
                        <m:den>
                          <m:sSup>
                            <m:sSupPr>
                              <m:ctrlPr>
                                <a:rPr lang="en-US" altLang="ja-JP" sz="2000" b="0" i="1" smtClean="0">
                                  <a:latin typeface="Cambria Math" panose="02040503050406030204" pitchFamily="18" charset="0"/>
                                </a:rPr>
                              </m:ctrlPr>
                            </m:sSupPr>
                            <m:e>
                              <m:r>
                                <m:rPr>
                                  <m:sty m:val="p"/>
                                </m:rPr>
                                <a:rPr lang="en-US" altLang="ja-JP" sz="2000" b="0" i="1" smtClean="0">
                                  <a:latin typeface="Cambria Math" panose="02040503050406030204" pitchFamily="18" charset="0"/>
                                </a:rPr>
                                <m:t>r</m:t>
                              </m:r>
                            </m:e>
                            <m:sup>
                              <m:r>
                                <a:rPr lang="en-US" altLang="ja-JP" sz="2000" b="0" i="1" smtClean="0">
                                  <a:latin typeface="Cambria Math" panose="02040503050406030204" pitchFamily="18" charset="0"/>
                                </a:rPr>
                                <m:t>2</m:t>
                              </m:r>
                            </m:sup>
                          </m:sSup>
                        </m:den>
                      </m:f>
                      <m:f>
                        <m:fPr>
                          <m:ctrlPr>
                            <a:rPr lang="en-US" altLang="ja-JP" sz="2000" i="1">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m:t>
                          </m:r>
                        </m:num>
                        <m:den>
                          <m:r>
                            <a:rPr lang="en-US" altLang="ja-JP" sz="2000" i="1">
                              <a:latin typeface="Cambria Math" panose="02040503050406030204" pitchFamily="18" charset="0"/>
                              <a:ea typeface="Cambria Math" panose="02040503050406030204" pitchFamily="18" charset="0"/>
                            </a:rPr>
                            <m:t>𝜕</m:t>
                          </m:r>
                          <m:r>
                            <m:rPr>
                              <m:sty m:val="p"/>
                            </m:rPr>
                            <a:rPr lang="en-US" altLang="ja-JP" sz="2000" i="1">
                              <a:latin typeface="Cambria Math" panose="02040503050406030204" pitchFamily="18" charset="0"/>
                            </a:rPr>
                            <m:t>r</m:t>
                          </m:r>
                        </m:den>
                      </m:f>
                      <m:r>
                        <a:rPr lang="en-US" altLang="ja-JP" sz="2000" i="1">
                          <a:latin typeface="Cambria Math" panose="02040503050406030204" pitchFamily="18" charset="0"/>
                        </a:rPr>
                        <m:t> </m:t>
                      </m:r>
                      <m:d>
                        <m:dPr>
                          <m:ctrlPr>
                            <a:rPr kumimoji="1" lang="en-US" altLang="ja-JP" sz="2000" b="0" i="1" smtClean="0">
                              <a:latin typeface="Cambria Math" panose="02040503050406030204" pitchFamily="18" charset="0"/>
                            </a:rPr>
                          </m:ctrlPr>
                        </m:dPr>
                        <m:e>
                          <m:sSup>
                            <m:sSupPr>
                              <m:ctrlPr>
                                <a:rPr kumimoji="1" lang="en-US" altLang="ja-JP" sz="2000" b="0" i="1" smtClean="0">
                                  <a:latin typeface="Cambria Math" panose="02040503050406030204" pitchFamily="18" charset="0"/>
                                </a:rPr>
                              </m:ctrlPr>
                            </m:sSupPr>
                            <m:e>
                              <m:r>
                                <m:rPr>
                                  <m:sty m:val="p"/>
                                </m:rPr>
                                <a:rPr kumimoji="1" lang="en-US" altLang="ja-JP" sz="2000" b="0" i="1" smtClean="0">
                                  <a:latin typeface="Cambria Math" panose="02040503050406030204" pitchFamily="18" charset="0"/>
                                </a:rPr>
                                <m:t>r</m:t>
                              </m:r>
                            </m:e>
                            <m:sup>
                              <m:r>
                                <a:rPr kumimoji="1" lang="en-US" altLang="ja-JP" sz="2000" b="0" i="1" smtClean="0">
                                  <a:latin typeface="Cambria Math" panose="02040503050406030204" pitchFamily="18" charset="0"/>
                                </a:rPr>
                                <m:t>2</m:t>
                              </m:r>
                            </m:sup>
                          </m:sSup>
                          <m:f>
                            <m:fPr>
                              <m:ctrlPr>
                                <a:rPr lang="en-US" altLang="ja-JP" sz="2000" i="1">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m:t>
                              </m:r>
                              <m:r>
                                <m:rPr>
                                  <m:sty m:val="p"/>
                                </m:rPr>
                                <a:rPr lang="en-US" altLang="ja-JP" sz="2000" i="1">
                                  <a:latin typeface="Cambria Math" panose="02040503050406030204" pitchFamily="18" charset="0"/>
                                </a:rPr>
                                <m:t>V</m:t>
                              </m:r>
                            </m:num>
                            <m:den>
                              <m:r>
                                <a:rPr lang="en-US" altLang="ja-JP" sz="2000" i="1">
                                  <a:latin typeface="Cambria Math" panose="02040503050406030204" pitchFamily="18" charset="0"/>
                                  <a:ea typeface="Cambria Math" panose="02040503050406030204" pitchFamily="18" charset="0"/>
                                </a:rPr>
                                <m:t>𝜕</m:t>
                              </m:r>
                              <m:r>
                                <m:rPr>
                                  <m:sty m:val="p"/>
                                </m:rPr>
                                <a:rPr lang="en-US" altLang="ja-JP" sz="2000" i="1">
                                  <a:latin typeface="Cambria Math" panose="02040503050406030204" pitchFamily="18" charset="0"/>
                                </a:rPr>
                                <m:t>r</m:t>
                              </m:r>
                            </m:den>
                          </m:f>
                        </m:e>
                      </m:d>
                      <m:r>
                        <a:rPr kumimoji="1" lang="en-US" altLang="ja-JP" sz="2000" b="0" i="1" smtClean="0">
                          <a:latin typeface="Cambria Math" panose="02040503050406030204" pitchFamily="18" charset="0"/>
                        </a:rPr>
                        <m:t>=</m:t>
                      </m:r>
                      <m:f>
                        <m:fPr>
                          <m:ctrlPr>
                            <a:rPr kumimoji="1" lang="en-US" altLang="ja-JP" sz="2000" b="0" i="1" smtClean="0">
                              <a:latin typeface="Cambria Math" panose="02040503050406030204" pitchFamily="18" charset="0"/>
                            </a:rPr>
                          </m:ctrlPr>
                        </m:fPr>
                        <m:num>
                          <m:sSub>
                            <m:sSubPr>
                              <m:ctrlPr>
                                <a:rPr kumimoji="1" lang="en-US" altLang="ja-JP" sz="2000" b="0" i="1" smtClean="0">
                                  <a:latin typeface="Cambria Math" panose="02040503050406030204" pitchFamily="18" charset="0"/>
                                </a:rPr>
                              </m:ctrlPr>
                            </m:sSubPr>
                            <m:e>
                              <m:r>
                                <m:rPr>
                                  <m:sty m:val="p"/>
                                </m:rPr>
                                <a:rPr kumimoji="1" lang="en-US" altLang="ja-JP" sz="2000" b="0" i="1" smtClean="0">
                                  <a:latin typeface="Cambria Math" panose="02040503050406030204" pitchFamily="18" charset="0"/>
                                </a:rPr>
                                <m:t>J</m:t>
                              </m:r>
                            </m:e>
                            <m:sub>
                              <m:r>
                                <a:rPr kumimoji="1" lang="en-US" altLang="ja-JP" sz="2000" b="0" i="1" smtClean="0">
                                  <a:latin typeface="Cambria Math" panose="02040503050406030204" pitchFamily="18" charset="0"/>
                                </a:rPr>
                                <m:t> </m:t>
                              </m:r>
                            </m:sub>
                          </m:sSub>
                        </m:num>
                        <m:den>
                          <m:sSub>
                            <m:sSubPr>
                              <m:ctrlPr>
                                <a:rPr kumimoji="1" lang="en-US" altLang="ja-JP" sz="2000" b="0" i="1" smtClean="0">
                                  <a:latin typeface="Cambria Math" panose="02040503050406030204" pitchFamily="18" charset="0"/>
                                  <a:ea typeface="Cambria Math" panose="02040503050406030204" pitchFamily="18" charset="0"/>
                                </a:rPr>
                              </m:ctrlPr>
                            </m:sSubPr>
                            <m:e>
                              <m:r>
                                <a:rPr kumimoji="1" lang="en-US" altLang="ja-JP" sz="2000" b="0" i="1" smtClean="0">
                                  <a:latin typeface="Cambria Math" panose="02040503050406030204" pitchFamily="18" charset="0"/>
                                  <a:ea typeface="Cambria Math" panose="02040503050406030204" pitchFamily="18" charset="0"/>
                                </a:rPr>
                                <m:t>𝜀</m:t>
                              </m:r>
                            </m:e>
                            <m:sub>
                              <m:r>
                                <a:rPr kumimoji="1" lang="en-US" altLang="ja-JP" sz="2000" b="0" i="1" smtClean="0">
                                  <a:latin typeface="Cambria Math" panose="02040503050406030204" pitchFamily="18" charset="0"/>
                                </a:rPr>
                                <m:t>0</m:t>
                              </m:r>
                            </m:sub>
                          </m:sSub>
                        </m:den>
                      </m:f>
                      <m:rad>
                        <m:radPr>
                          <m:degHide m:val="on"/>
                          <m:ctrlPr>
                            <a:rPr kumimoji="1" lang="en-US" altLang="ja-JP" sz="2000" b="0" i="1" smtClean="0">
                              <a:latin typeface="Cambria Math" panose="02040503050406030204" pitchFamily="18" charset="0"/>
                            </a:rPr>
                          </m:ctrlPr>
                        </m:radPr>
                        <m:deg/>
                        <m:e>
                          <m:f>
                            <m:fPr>
                              <m:ctrlPr>
                                <a:rPr kumimoji="1" lang="en-US" altLang="ja-JP" sz="2000" b="0" i="1" smtClean="0">
                                  <a:latin typeface="Cambria Math" panose="02040503050406030204" pitchFamily="18" charset="0"/>
                                </a:rPr>
                              </m:ctrlPr>
                            </m:fPr>
                            <m:num>
                              <m:r>
                                <m:rPr>
                                  <m:sty m:val="p"/>
                                </m:rPr>
                                <a:rPr kumimoji="1" lang="en-US" altLang="ja-JP" sz="2000" b="0" i="1" smtClean="0">
                                  <a:latin typeface="Cambria Math" panose="02040503050406030204" pitchFamily="18" charset="0"/>
                                </a:rPr>
                                <m:t>m</m:t>
                              </m:r>
                            </m:num>
                            <m:den>
                              <m:r>
                                <a:rPr kumimoji="1" lang="en-US" altLang="ja-JP" sz="2000" b="0" i="1" smtClean="0">
                                  <a:latin typeface="Cambria Math" panose="02040503050406030204" pitchFamily="18" charset="0"/>
                                </a:rPr>
                                <m:t>2</m:t>
                              </m:r>
                              <m:r>
                                <m:rPr>
                                  <m:sty m:val="p"/>
                                </m:rPr>
                                <a:rPr kumimoji="1" lang="en-US" altLang="ja-JP" sz="2000" b="0" i="1" smtClean="0">
                                  <a:latin typeface="Cambria Math" panose="02040503050406030204" pitchFamily="18" charset="0"/>
                                </a:rPr>
                                <m:t>qV</m:t>
                              </m:r>
                            </m:den>
                          </m:f>
                        </m:e>
                      </m:rad>
                    </m:oMath>
                  </m:oMathPara>
                </a14:m>
                <a:endParaRPr lang="en-US" altLang="ja-JP" sz="2000" dirty="0"/>
              </a:p>
            </p:txBody>
          </p:sp>
        </mc:Choice>
        <mc:Fallback xmlns="">
          <p:sp>
            <p:nvSpPr>
              <p:cNvPr id="4" name="テキスト ボックス 3">
                <a:extLst>
                  <a:ext uri="{FF2B5EF4-FFF2-40B4-BE49-F238E27FC236}">
                    <a16:creationId xmlns:a16="http://schemas.microsoft.com/office/drawing/2014/main" id="{0E9DFA32-7A01-0346-D3C6-F47CA272DAA8}"/>
                  </a:ext>
                </a:extLst>
              </p:cNvPr>
              <p:cNvSpPr txBox="1">
                <a:spLocks noRot="1" noChangeAspect="1" noMove="1" noResize="1" noEditPoints="1" noAdjustHandles="1" noChangeArrowheads="1" noChangeShapeType="1" noTextEdit="1"/>
              </p:cNvSpPr>
              <p:nvPr/>
            </p:nvSpPr>
            <p:spPr>
              <a:xfrm>
                <a:off x="7367176" y="2933936"/>
                <a:ext cx="3165330" cy="1001684"/>
              </a:xfrm>
              <a:prstGeom prst="rect">
                <a:avLst/>
              </a:prstGeom>
              <a:blipFill>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B8F4C52C-272B-C31B-FB3A-A3528FBF1F9D}"/>
                  </a:ext>
                </a:extLst>
              </p:cNvPr>
              <p:cNvSpPr txBox="1"/>
              <p:nvPr/>
            </p:nvSpPr>
            <p:spPr>
              <a:xfrm>
                <a:off x="6265078" y="4982154"/>
                <a:ext cx="3558102" cy="1552861"/>
              </a:xfrm>
              <a:prstGeom prst="rect">
                <a:avLst/>
              </a:prstGeom>
              <a:noFill/>
              <a:ln w="38100">
                <a:noFill/>
              </a:ln>
            </p:spPr>
            <p:txBody>
              <a:bodyPr wrap="square" rtlCol="0">
                <a:spAutoFit/>
              </a:bodyPr>
              <a:lstStyle/>
              <a:p>
                <a:r>
                  <a:rPr kumimoji="1" lang="ja-JP" altLang="en-US" sz="2400"/>
                  <a:t>◾️ Beam current density</a:t>
                </a:r>
                <a:r>
                  <a:rPr lang="en-US" altLang="ja-JP" sz="2400" b="1" dirty="0"/>
                  <a:t> </a:t>
                </a:r>
                <a14:m>
                  <m:oMath xmlns:m="http://schemas.openxmlformats.org/officeDocument/2006/math">
                    <m:r>
                      <a:rPr lang="en-US" altLang="ja-JP" sz="2400" b="1" i="1">
                        <a:latin typeface="Cambria Math" panose="02040503050406030204" pitchFamily="18" charset="0"/>
                      </a:rPr>
                      <m:t>𝑱</m:t>
                    </m:r>
                  </m:oMath>
                </a14:m>
                <a:endParaRPr lang="en-US" altLang="ja-JP" sz="2400" i="1" dirty="0">
                  <a:latin typeface="Cambria Math" panose="02040503050406030204" pitchFamily="18" charset="0"/>
                </a:endParaRPr>
              </a:p>
              <a:p>
                <a:pPr/>
                <a14:m>
                  <m:oMathPara xmlns:m="http://schemas.openxmlformats.org/officeDocument/2006/math">
                    <m:oMath>
                      <m:sSub>
                        <m:sSubPr>
                          <m:ctrlPr>
                            <a:rPr lang="en-US" altLang="ja-JP" sz="2400" i="1">
                              <a:latin typeface="Cambria Math" panose="02040503050406030204" pitchFamily="18" charset="0"/>
                            </a:rPr>
                          </m:ctrlPr>
                        </m:sSubPr>
                        <m:e>
                          <m:r>
                            <m:rPr>
                              <m:sty m:val="p"/>
                            </m:rPr>
                            <a:rPr lang="en-US" altLang="ja-JP" sz="2400" i="1">
                              <a:latin typeface="Cambria Math" panose="02040503050406030204" pitchFamily="18" charset="0"/>
                            </a:rPr>
                            <m:t>J</m:t>
                          </m:r>
                        </m:e>
                        <m:sub>
                          <m:r>
                            <a:rPr lang="en-US" altLang="ja-JP" sz="2400" i="1">
                              <a:latin typeface="Cambria Math" panose="02040503050406030204" pitchFamily="18" charset="0"/>
                            </a:rPr>
                            <m:t> </m:t>
                          </m:r>
                        </m:sub>
                      </m:sSub>
                      <m:r>
                        <a:rPr lang="en-US" altLang="ja-JP" sz="2400" i="1">
                          <a:latin typeface="Cambria Math" panose="02040503050406030204" pitchFamily="18" charset="0"/>
                        </a:rPr>
                        <m:t>= </m:t>
                      </m:r>
                      <m:f>
                        <m:fPr>
                          <m:ctrlPr>
                            <a:rPr lang="en-US" altLang="ja-JP" sz="2400" i="1">
                              <a:latin typeface="Cambria Math" panose="02040503050406030204" pitchFamily="18" charset="0"/>
                            </a:rPr>
                          </m:ctrlPr>
                        </m:fPr>
                        <m:num>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4</m:t>
                              </m:r>
                              <m:r>
                                <a:rPr lang="en-US" altLang="ja-JP" sz="2400" i="1">
                                  <a:latin typeface="Cambria Math" panose="02040503050406030204" pitchFamily="18" charset="0"/>
                                  <a:ea typeface="Cambria Math" panose="02040503050406030204" pitchFamily="18" charset="0"/>
                                </a:rPr>
                                <m:t>𝜀</m:t>
                              </m:r>
                            </m:e>
                            <m:sub>
                              <m:r>
                                <a:rPr lang="en-US" altLang="ja-JP" sz="2400" i="1">
                                  <a:latin typeface="Cambria Math" panose="02040503050406030204" pitchFamily="18" charset="0"/>
                                </a:rPr>
                                <m:t>0</m:t>
                              </m:r>
                            </m:sub>
                          </m:sSub>
                        </m:num>
                        <m:den>
                          <m:r>
                            <a:rPr lang="en-US" altLang="ja-JP" sz="2400" i="1">
                              <a:latin typeface="Cambria Math" panose="02040503050406030204" pitchFamily="18" charset="0"/>
                            </a:rPr>
                            <m:t>9</m:t>
                          </m:r>
                        </m:den>
                      </m:f>
                      <m:rad>
                        <m:radPr>
                          <m:degHide m:val="on"/>
                          <m:ctrlPr>
                            <a:rPr lang="en-US" altLang="ja-JP" sz="2400" i="1">
                              <a:latin typeface="Cambria Math" panose="02040503050406030204" pitchFamily="18" charset="0"/>
                            </a:rPr>
                          </m:ctrlPr>
                        </m:radPr>
                        <m:deg/>
                        <m:e>
                          <m:f>
                            <m:fPr>
                              <m:ctrlPr>
                                <a:rPr lang="en-US" altLang="ja-JP" sz="2400" i="1">
                                  <a:latin typeface="Cambria Math" panose="02040503050406030204" pitchFamily="18" charset="0"/>
                                </a:rPr>
                              </m:ctrlPr>
                            </m:fPr>
                            <m:num>
                              <m:r>
                                <a:rPr lang="en-US" altLang="ja-JP" sz="2400" i="1">
                                  <a:latin typeface="Cambria Math" panose="02040503050406030204" pitchFamily="18" charset="0"/>
                                </a:rPr>
                                <m:t>2</m:t>
                              </m:r>
                              <m:r>
                                <m:rPr>
                                  <m:sty m:val="p"/>
                                </m:rPr>
                                <a:rPr lang="en-US" altLang="ja-JP" sz="2400" i="1">
                                  <a:latin typeface="Cambria Math" panose="02040503050406030204" pitchFamily="18" charset="0"/>
                                </a:rPr>
                                <m:t>q</m:t>
                              </m:r>
                            </m:num>
                            <m:den>
                              <m:r>
                                <m:rPr>
                                  <m:sty m:val="p"/>
                                </m:rPr>
                                <a:rPr lang="en-US" altLang="ja-JP" sz="2400" i="1">
                                  <a:latin typeface="Cambria Math" panose="02040503050406030204" pitchFamily="18" charset="0"/>
                                </a:rPr>
                                <m:t>m</m:t>
                              </m:r>
                            </m:den>
                          </m:f>
                        </m:e>
                      </m:rad>
                      <m:f>
                        <m:fPr>
                          <m:ctrlPr>
                            <a:rPr lang="en-US" altLang="ja-JP" sz="2400" i="1">
                              <a:latin typeface="Cambria Math" panose="02040503050406030204" pitchFamily="18" charset="0"/>
                            </a:rPr>
                          </m:ctrlPr>
                        </m:fPr>
                        <m:num>
                          <m:sSubSup>
                            <m:sSubSupPr>
                              <m:ctrlPr>
                                <a:rPr lang="en-US" altLang="ja-JP" sz="2400" i="1">
                                  <a:latin typeface="Cambria Math" panose="02040503050406030204" pitchFamily="18" charset="0"/>
                                </a:rPr>
                              </m:ctrlPr>
                            </m:sSubSupPr>
                            <m:e>
                              <m:r>
                                <m:rPr>
                                  <m:sty m:val="p"/>
                                </m:rPr>
                                <a:rPr lang="en-US" altLang="ja-JP" sz="2400" i="1">
                                  <a:latin typeface="Cambria Math" panose="02040503050406030204" pitchFamily="18" charset="0"/>
                                </a:rPr>
                                <m:t>V</m:t>
                              </m:r>
                            </m:e>
                            <m:sub>
                              <m:r>
                                <m:rPr>
                                  <m:sty m:val="p"/>
                                </m:rPr>
                                <a:rPr lang="en-US" altLang="ja-JP" sz="2400" b="0" i="1" smtClean="0">
                                  <a:latin typeface="Cambria Math" panose="02040503050406030204" pitchFamily="18" charset="0"/>
                                </a:rPr>
                                <m:t>ext</m:t>
                              </m:r>
                            </m:sub>
                            <m:sup>
                              <m:r>
                                <a:rPr lang="en-US" altLang="ja-JP" sz="2400" i="1">
                                  <a:latin typeface="Cambria Math" panose="02040503050406030204" pitchFamily="18" charset="0"/>
                                </a:rPr>
                                <m:t>1.5</m:t>
                              </m:r>
                            </m:sup>
                          </m:sSubSup>
                        </m:num>
                        <m:den>
                          <m:sSup>
                            <m:sSupPr>
                              <m:ctrlPr>
                                <a:rPr lang="en-US" altLang="ja-JP" sz="2400" b="0" i="1" smtClean="0">
                                  <a:solidFill>
                                    <a:srgbClr val="FF0000"/>
                                  </a:solidFill>
                                  <a:latin typeface="Cambria Math" panose="02040503050406030204" pitchFamily="18" charset="0"/>
                                </a:rPr>
                              </m:ctrlPr>
                            </m:sSupPr>
                            <m:e>
                              <m:d>
                                <m:dPr>
                                  <m:ctrlPr>
                                    <a:rPr lang="en-US" altLang="ja-JP" sz="2400" b="0" i="1" smtClean="0">
                                      <a:solidFill>
                                        <a:srgbClr val="FF0000"/>
                                      </a:solidFill>
                                      <a:latin typeface="Cambria Math" panose="02040503050406030204" pitchFamily="18" charset="0"/>
                                    </a:rPr>
                                  </m:ctrlPr>
                                </m:dPr>
                                <m:e>
                                  <m:r>
                                    <m:rPr>
                                      <m:sty m:val="p"/>
                                    </m:rPr>
                                    <a:rPr lang="en-US" altLang="ja-JP" sz="2400" b="0" i="1" smtClean="0">
                                      <a:solidFill>
                                        <a:srgbClr val="FF0000"/>
                                      </a:solidFill>
                                      <a:latin typeface="Cambria Math" panose="02040503050406030204" pitchFamily="18" charset="0"/>
                                    </a:rPr>
                                    <m:t>r</m:t>
                                  </m:r>
                                  <m:sSub>
                                    <m:sSubPr>
                                      <m:ctrlPr>
                                        <a:rPr lang="en-US" altLang="ja-JP" sz="2400" b="0" i="1" smtClean="0">
                                          <a:solidFill>
                                            <a:srgbClr val="FF0000"/>
                                          </a:solidFill>
                                          <a:latin typeface="Cambria Math" panose="02040503050406030204" pitchFamily="18" charset="0"/>
                                          <a:ea typeface="Cambria Math" panose="02040503050406030204" pitchFamily="18" charset="0"/>
                                        </a:rPr>
                                      </m:ctrlPr>
                                    </m:sSubPr>
                                    <m:e>
                                      <m:r>
                                        <a:rPr lang="en-US" altLang="ja-JP" sz="2400" b="0" i="1" smtClean="0">
                                          <a:solidFill>
                                            <a:srgbClr val="FF0000"/>
                                          </a:solidFill>
                                          <a:latin typeface="Cambria Math" panose="02040503050406030204" pitchFamily="18" charset="0"/>
                                          <a:ea typeface="Cambria Math" panose="02040503050406030204" pitchFamily="18" charset="0"/>
                                        </a:rPr>
                                        <m:t>𝛼</m:t>
                                      </m:r>
                                    </m:e>
                                    <m:sub>
                                      <m:r>
                                        <a:rPr lang="en-US" altLang="ja-JP" sz="2400" b="0" i="1" smtClean="0">
                                          <a:solidFill>
                                            <a:srgbClr val="FF0000"/>
                                          </a:solidFill>
                                          <a:latin typeface="Cambria Math" panose="02040503050406030204" pitchFamily="18" charset="0"/>
                                        </a:rPr>
                                        <m:t>0</m:t>
                                      </m:r>
                                    </m:sub>
                                  </m:sSub>
                                </m:e>
                              </m:d>
                            </m:e>
                            <m:sup>
                              <m:r>
                                <a:rPr lang="en-US" altLang="ja-JP" sz="2400" b="0" i="1" smtClean="0">
                                  <a:solidFill>
                                    <a:srgbClr val="FF0000"/>
                                  </a:solidFill>
                                  <a:latin typeface="Cambria Math" panose="02040503050406030204" pitchFamily="18" charset="0"/>
                                </a:rPr>
                                <m:t>2</m:t>
                              </m:r>
                            </m:sup>
                          </m:sSup>
                        </m:den>
                      </m:f>
                      <m:r>
                        <a:rPr lang="en-US" altLang="ja-JP" sz="2400">
                          <a:latin typeface="Cambria Math" panose="02040503050406030204" pitchFamily="18" charset="0"/>
                        </a:rPr>
                        <m:t> </m:t>
                      </m:r>
                    </m:oMath>
                  </m:oMathPara>
                </a14:m>
                <a:endParaRPr lang="en-US" altLang="ja-JP" sz="2000" dirty="0"/>
              </a:p>
            </p:txBody>
          </p:sp>
        </mc:Choice>
        <mc:Fallback xmlns="">
          <p:sp>
            <p:nvSpPr>
              <p:cNvPr id="7" name="テキスト ボックス 6">
                <a:extLst>
                  <a:ext uri="{FF2B5EF4-FFF2-40B4-BE49-F238E27FC236}">
                    <a16:creationId xmlns:a16="http://schemas.microsoft.com/office/drawing/2014/main" id="{B8F4C52C-272B-C31B-FB3A-A3528FBF1F9D}"/>
                  </a:ext>
                </a:extLst>
              </p:cNvPr>
              <p:cNvSpPr txBox="1">
                <a:spLocks noRot="1" noChangeAspect="1" noMove="1" noResize="1" noEditPoints="1" noAdjustHandles="1" noChangeArrowheads="1" noChangeShapeType="1" noTextEdit="1"/>
              </p:cNvSpPr>
              <p:nvPr/>
            </p:nvSpPr>
            <p:spPr>
              <a:xfrm>
                <a:off x="6265078" y="4982154"/>
                <a:ext cx="3558102" cy="1552861"/>
              </a:xfrm>
              <a:prstGeom prst="rect">
                <a:avLst/>
              </a:prstGeom>
              <a:blipFill>
                <a:blip r:embed="rId5"/>
                <a:stretch>
                  <a:fillRect l="-2847" t="-4065"/>
                </a:stretch>
              </a:blipFill>
              <a:ln w="38100">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D9435BAF-D3E5-CE75-A94D-02710405CF63}"/>
                  </a:ext>
                </a:extLst>
              </p:cNvPr>
              <p:cNvSpPr txBox="1"/>
              <p:nvPr/>
            </p:nvSpPr>
            <p:spPr>
              <a:xfrm>
                <a:off x="9079252" y="3958081"/>
                <a:ext cx="2550698" cy="646331"/>
              </a:xfrm>
              <a:prstGeom prst="rect">
                <a:avLst/>
              </a:prstGeom>
              <a:noFill/>
            </p:spPr>
            <p:txBody>
              <a:bodyPr wrap="none" rtlCol="0">
                <a:spAutoFit/>
              </a:bodyPr>
              <a:lstStyle/>
              <a:p>
                <a:r>
                  <a:rPr kumimoji="1" lang="en-US" altLang="ja-JP" dirty="0"/>
                  <a:t>Assuming </a:t>
                </a:r>
                <a14:m>
                  <m:oMath xmlns:m="http://schemas.openxmlformats.org/officeDocument/2006/math">
                    <m:r>
                      <a:rPr kumimoji="1" lang="ja-JP" altLang="en-US" i="1" smtClean="0">
                        <a:latin typeface="Cambria Math" panose="02040503050406030204" pitchFamily="18" charset="0"/>
                      </a:rPr>
                      <m:t>𝜃</m:t>
                    </m:r>
                    <m:r>
                      <a:rPr lang="en-US" altLang="ja-JP" i="1">
                        <a:latin typeface="Cambria Math" panose="02040503050406030204" pitchFamily="18" charset="0"/>
                        <a:ea typeface="Cambria Math" panose="02040503050406030204" pitchFamily="18" charset="0"/>
                      </a:rPr>
                      <m:t>≈</m:t>
                    </m:r>
                    <m:r>
                      <a:rPr kumimoji="1" lang="en-US" altLang="ja-JP" b="0" i="1" smtClean="0">
                        <a:latin typeface="Cambria Math" panose="02040503050406030204" pitchFamily="18" charset="0"/>
                      </a:rPr>
                      <m:t>0</m:t>
                    </m:r>
                  </m:oMath>
                </a14:m>
                <a:endParaRPr lang="en-US" altLang="ja-JP" dirty="0"/>
              </a:p>
              <a:p>
                <a:r>
                  <a:rPr lang="en-US" altLang="ja-JP" dirty="0"/>
                  <a:t>expanded to second order</a:t>
                </a:r>
                <a:endParaRPr kumimoji="1" lang="ja-JP" altLang="en-US"/>
              </a:p>
            </p:txBody>
          </p:sp>
        </mc:Choice>
        <mc:Fallback xmlns="">
          <p:sp>
            <p:nvSpPr>
              <p:cNvPr id="32" name="テキスト ボックス 31">
                <a:extLst>
                  <a:ext uri="{FF2B5EF4-FFF2-40B4-BE49-F238E27FC236}">
                    <a16:creationId xmlns:a16="http://schemas.microsoft.com/office/drawing/2014/main" id="{D9435BAF-D3E5-CE75-A94D-02710405CF63}"/>
                  </a:ext>
                </a:extLst>
              </p:cNvPr>
              <p:cNvSpPr txBox="1">
                <a:spLocks noRot="1" noChangeAspect="1" noMove="1" noResize="1" noEditPoints="1" noAdjustHandles="1" noChangeArrowheads="1" noChangeShapeType="1" noTextEdit="1"/>
              </p:cNvSpPr>
              <p:nvPr/>
            </p:nvSpPr>
            <p:spPr>
              <a:xfrm>
                <a:off x="9079252" y="3958081"/>
                <a:ext cx="2550698" cy="646331"/>
              </a:xfrm>
              <a:prstGeom prst="rect">
                <a:avLst/>
              </a:prstGeom>
              <a:blipFill>
                <a:blip r:embed="rId6"/>
                <a:stretch>
                  <a:fillRect l="-1980" t="-3846" r="-990" b="-13462"/>
                </a:stretch>
              </a:blipFill>
            </p:spPr>
            <p:txBody>
              <a:bodyPr/>
              <a:lstStyle/>
              <a:p>
                <a:r>
                  <a:rPr lang="ja-JP" altLang="en-US">
                    <a:noFill/>
                  </a:rPr>
                  <a:t> </a:t>
                </a:r>
              </a:p>
            </p:txBody>
          </p:sp>
        </mc:Fallback>
      </mc:AlternateContent>
      <p:sp>
        <p:nvSpPr>
          <p:cNvPr id="41" name="正方形/長方形 40">
            <a:extLst>
              <a:ext uri="{FF2B5EF4-FFF2-40B4-BE49-F238E27FC236}">
                <a16:creationId xmlns:a16="http://schemas.microsoft.com/office/drawing/2014/main" id="{77403C30-9BDC-BDA9-A5D7-E916DFE4F865}"/>
              </a:ext>
            </a:extLst>
          </p:cNvPr>
          <p:cNvSpPr/>
          <p:nvPr/>
        </p:nvSpPr>
        <p:spPr>
          <a:xfrm>
            <a:off x="6258947" y="4880406"/>
            <a:ext cx="5716775" cy="1654609"/>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5" name="図 64">
            <a:extLst>
              <a:ext uri="{FF2B5EF4-FFF2-40B4-BE49-F238E27FC236}">
                <a16:creationId xmlns:a16="http://schemas.microsoft.com/office/drawing/2014/main" id="{E05EC2AE-8222-35FF-A2C2-EBBC7C3AD0BD}"/>
              </a:ext>
            </a:extLst>
          </p:cNvPr>
          <p:cNvPicPr>
            <a:picLocks noChangeAspect="1"/>
          </p:cNvPicPr>
          <p:nvPr/>
        </p:nvPicPr>
        <p:blipFill>
          <a:blip r:embed="rId7"/>
          <a:srcRect l="18160" r="-1"/>
          <a:stretch>
            <a:fillRect/>
          </a:stretch>
        </p:blipFill>
        <p:spPr>
          <a:xfrm>
            <a:off x="216275" y="1687726"/>
            <a:ext cx="6397762" cy="4240964"/>
          </a:xfrm>
          <a:prstGeom prst="rect">
            <a:avLst/>
          </a:prstGeom>
        </p:spPr>
      </p:pic>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D10E1A60-85B0-9A75-9D1B-A01556ABED03}"/>
                  </a:ext>
                </a:extLst>
              </p:cNvPr>
              <p:cNvSpPr txBox="1"/>
              <p:nvPr/>
            </p:nvSpPr>
            <p:spPr>
              <a:xfrm>
                <a:off x="8048394" y="1101140"/>
                <a:ext cx="2383394" cy="1284069"/>
              </a:xfrm>
              <a:prstGeom prst="rect">
                <a:avLst/>
              </a:prstGeom>
              <a:noFill/>
              <a:ln>
                <a:noFill/>
              </a:ln>
            </p:spPr>
            <p:txBody>
              <a:bodyPr wrap="square">
                <a:spAutoFit/>
              </a:bodyPr>
              <a:lstStyle/>
              <a:p>
                <a:r>
                  <a:rPr lang="ja-JP" altLang="en-US" sz="2000"/>
                  <a:t>◾️ Energy conservation</a:t>
                </a:r>
                <a:endParaRPr lang="en-US" altLang="ja-JP" sz="2000" dirty="0"/>
              </a:p>
              <a:p>
                <a:pPr/>
                <a14:m>
                  <m:oMathPara xmlns:m="http://schemas.openxmlformats.org/officeDocument/2006/math">
                    <m:oMath>
                      <m:r>
                        <a:rPr lang="en-US" altLang="ja-JP" sz="2000" i="1">
                          <a:latin typeface="Cambria Math" panose="02040503050406030204" pitchFamily="18" charset="0"/>
                          <a:ea typeface="Cambria Math" panose="02040503050406030204" pitchFamily="18" charset="0"/>
                        </a:rPr>
                        <m:t>−</m:t>
                      </m:r>
                      <m:r>
                        <m:rPr>
                          <m:sty m:val="p"/>
                        </m:rPr>
                        <a:rPr lang="en-US" altLang="ja-JP" sz="2000" i="1">
                          <a:latin typeface="Cambria Math" panose="02040503050406030204" pitchFamily="18" charset="0"/>
                        </a:rPr>
                        <m:t>qV</m:t>
                      </m:r>
                      <m:r>
                        <a:rPr lang="en-US" altLang="ja-JP" sz="2000" i="1">
                          <a:latin typeface="Cambria Math" panose="02040503050406030204" pitchFamily="18" charset="0"/>
                        </a:rPr>
                        <m:t>+</m:t>
                      </m:r>
                      <m:f>
                        <m:fPr>
                          <m:ctrlPr>
                            <a:rPr lang="en-US" altLang="ja-JP" sz="2000" i="1">
                              <a:latin typeface="Cambria Math" panose="02040503050406030204" pitchFamily="18" charset="0"/>
                            </a:rPr>
                          </m:ctrlPr>
                        </m:fPr>
                        <m:num>
                          <m:r>
                            <a:rPr lang="en-US" altLang="ja-JP" sz="2000" i="1">
                              <a:latin typeface="Cambria Math" panose="02040503050406030204" pitchFamily="18" charset="0"/>
                            </a:rPr>
                            <m:t>1</m:t>
                          </m:r>
                        </m:num>
                        <m:den>
                          <m:r>
                            <a:rPr lang="en-US" altLang="ja-JP" sz="2000" i="1">
                              <a:latin typeface="Cambria Math" panose="02040503050406030204" pitchFamily="18" charset="0"/>
                            </a:rPr>
                            <m:t>2</m:t>
                          </m:r>
                        </m:den>
                      </m:f>
                      <m:r>
                        <m:rPr>
                          <m:sty m:val="p"/>
                        </m:rPr>
                        <a:rPr lang="en-US" altLang="ja-JP" sz="2000" i="1">
                          <a:latin typeface="Cambria Math" panose="02040503050406030204" pitchFamily="18" charset="0"/>
                        </a:rPr>
                        <m:t>m</m:t>
                      </m:r>
                      <m:sSup>
                        <m:sSupPr>
                          <m:ctrlPr>
                            <a:rPr lang="en-US" altLang="ja-JP" sz="2000" i="1">
                              <a:latin typeface="Cambria Math" panose="02040503050406030204" pitchFamily="18" charset="0"/>
                            </a:rPr>
                          </m:ctrlPr>
                        </m:sSupPr>
                        <m:e>
                          <m:r>
                            <m:rPr>
                              <m:sty m:val="p"/>
                            </m:rPr>
                            <a:rPr lang="en-US" altLang="ja-JP" sz="2000" i="1">
                              <a:latin typeface="Cambria Math" panose="02040503050406030204" pitchFamily="18" charset="0"/>
                            </a:rPr>
                            <m:t>v</m:t>
                          </m:r>
                        </m:e>
                        <m:sup>
                          <m:r>
                            <a:rPr lang="en-US" altLang="ja-JP" sz="2000" i="1">
                              <a:latin typeface="Cambria Math" panose="02040503050406030204" pitchFamily="18" charset="0"/>
                            </a:rPr>
                            <m:t>2</m:t>
                          </m:r>
                        </m:sup>
                      </m:sSup>
                      <m:r>
                        <a:rPr lang="en-US" altLang="ja-JP" sz="2000" i="1">
                          <a:latin typeface="Cambria Math" panose="02040503050406030204" pitchFamily="18" charset="0"/>
                        </a:rPr>
                        <m:t>=0</m:t>
                      </m:r>
                    </m:oMath>
                  </m:oMathPara>
                </a14:m>
                <a:endParaRPr lang="en-US" altLang="ja-JP" sz="2000" dirty="0"/>
              </a:p>
            </p:txBody>
          </p:sp>
        </mc:Choice>
        <mc:Fallback xmlns="">
          <p:sp>
            <p:nvSpPr>
              <p:cNvPr id="9" name="テキスト ボックス 8">
                <a:extLst>
                  <a:ext uri="{FF2B5EF4-FFF2-40B4-BE49-F238E27FC236}">
                    <a16:creationId xmlns:a16="http://schemas.microsoft.com/office/drawing/2014/main" id="{D10E1A60-85B0-9A75-9D1B-A01556ABED03}"/>
                  </a:ext>
                </a:extLst>
              </p:cNvPr>
              <p:cNvSpPr txBox="1">
                <a:spLocks noRot="1" noChangeAspect="1" noMove="1" noResize="1" noEditPoints="1" noAdjustHandles="1" noChangeArrowheads="1" noChangeShapeType="1" noTextEdit="1"/>
              </p:cNvSpPr>
              <p:nvPr/>
            </p:nvSpPr>
            <p:spPr>
              <a:xfrm>
                <a:off x="8048394" y="1101140"/>
                <a:ext cx="2383394" cy="1284069"/>
              </a:xfrm>
              <a:prstGeom prst="rect">
                <a:avLst/>
              </a:prstGeom>
              <a:blipFill>
                <a:blip r:embed="rId8"/>
                <a:stretch>
                  <a:fillRect l="-2646" t="-1961" b="-3922"/>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1A4EE92F-39F1-06E8-08C9-D1C775BF2493}"/>
                  </a:ext>
                </a:extLst>
              </p:cNvPr>
              <p:cNvSpPr txBox="1"/>
              <p:nvPr/>
            </p:nvSpPr>
            <p:spPr>
              <a:xfrm>
                <a:off x="10093694" y="1114555"/>
                <a:ext cx="2198018" cy="1015663"/>
              </a:xfrm>
              <a:prstGeom prst="rect">
                <a:avLst/>
              </a:prstGeom>
              <a:noFill/>
              <a:ln>
                <a:noFill/>
              </a:ln>
            </p:spPr>
            <p:txBody>
              <a:bodyPr wrap="square">
                <a:spAutoFit/>
              </a:bodyPr>
              <a:lstStyle/>
              <a:p>
                <a:r>
                  <a:rPr lang="ja-JP" altLang="en-US" sz="2000"/>
                  <a:t>◾️ Beam current </a:t>
                </a:r>
                <a:endParaRPr lang="en-US" altLang="ja-JP" sz="2000" dirty="0"/>
              </a:p>
              <a:p>
                <a:r>
                  <a:rPr lang="en-US" altLang="ja-JP" sz="2000" dirty="0"/>
                  <a:t>     </a:t>
                </a:r>
                <a:r>
                  <a:rPr lang="ja-JP" altLang="en-US" sz="2000"/>
                  <a:t>density</a:t>
                </a:r>
                <a:endParaRPr lang="en-US" altLang="ja-JP" sz="2000" dirty="0"/>
              </a:p>
              <a:p>
                <a:pPr/>
                <a14:m>
                  <m:oMathPara xmlns:m="http://schemas.openxmlformats.org/officeDocument/2006/math">
                    <m:oMath>
                      <m:r>
                        <m:rPr>
                          <m:sty m:val="p"/>
                        </m:rPr>
                        <a:rPr lang="en-US" altLang="ja-JP" sz="2000" i="1">
                          <a:latin typeface="Cambria Math" panose="02040503050406030204" pitchFamily="18" charset="0"/>
                        </a:rPr>
                        <m:t>J</m:t>
                      </m:r>
                      <m:r>
                        <a:rPr lang="en-US" altLang="ja-JP" sz="2000" i="1">
                          <a:latin typeface="Cambria Math" panose="02040503050406030204" pitchFamily="18" charset="0"/>
                        </a:rPr>
                        <m:t>=</m:t>
                      </m:r>
                      <m:r>
                        <a:rPr lang="en-US" altLang="ja-JP" sz="2000" i="1">
                          <a:latin typeface="Cambria Math" panose="02040503050406030204" pitchFamily="18" charset="0"/>
                          <a:ea typeface="Cambria Math" panose="02040503050406030204" pitchFamily="18" charset="0"/>
                        </a:rPr>
                        <m:t>𝜌</m:t>
                      </m:r>
                      <m:r>
                        <m:rPr>
                          <m:sty m:val="p"/>
                        </m:rPr>
                        <a:rPr lang="en-US" altLang="ja-JP" sz="2000" i="1">
                          <a:latin typeface="Cambria Math" panose="02040503050406030204" pitchFamily="18" charset="0"/>
                          <a:ea typeface="Cambria Math" panose="02040503050406030204" pitchFamily="18" charset="0"/>
                        </a:rPr>
                        <m:t>v</m:t>
                      </m:r>
                    </m:oMath>
                  </m:oMathPara>
                </a14:m>
                <a:endParaRPr lang="ja-JP" altLang="en-US" sz="2000"/>
              </a:p>
            </p:txBody>
          </p:sp>
        </mc:Choice>
        <mc:Fallback xmlns="">
          <p:sp>
            <p:nvSpPr>
              <p:cNvPr id="12" name="テキスト ボックス 11">
                <a:extLst>
                  <a:ext uri="{FF2B5EF4-FFF2-40B4-BE49-F238E27FC236}">
                    <a16:creationId xmlns:a16="http://schemas.microsoft.com/office/drawing/2014/main" id="{1A4EE92F-39F1-06E8-08C9-D1C775BF2493}"/>
                  </a:ext>
                </a:extLst>
              </p:cNvPr>
              <p:cNvSpPr txBox="1">
                <a:spLocks noRot="1" noChangeAspect="1" noMove="1" noResize="1" noEditPoints="1" noAdjustHandles="1" noChangeArrowheads="1" noChangeShapeType="1" noTextEdit="1"/>
              </p:cNvSpPr>
              <p:nvPr/>
            </p:nvSpPr>
            <p:spPr>
              <a:xfrm>
                <a:off x="10093694" y="1114555"/>
                <a:ext cx="2198018" cy="1015663"/>
              </a:xfrm>
              <a:prstGeom prst="rect">
                <a:avLst/>
              </a:prstGeom>
              <a:blipFill>
                <a:blip r:embed="rId9"/>
                <a:stretch>
                  <a:fillRect l="-2874" t="-3704" b="-3704"/>
                </a:stretch>
              </a:blipFill>
              <a:ln>
                <a:noFill/>
              </a:ln>
            </p:spPr>
            <p:txBody>
              <a:bodyPr/>
              <a:lstStyle/>
              <a:p>
                <a:r>
                  <a:rPr lang="ja-JP" altLang="en-US">
                    <a:noFill/>
                  </a:rPr>
                  <a:t> </a:t>
                </a:r>
              </a:p>
            </p:txBody>
          </p:sp>
        </mc:Fallback>
      </mc:AlternateContent>
      <p:cxnSp>
        <p:nvCxnSpPr>
          <p:cNvPr id="14" name="直線矢印コネクタ 13">
            <a:extLst>
              <a:ext uri="{FF2B5EF4-FFF2-40B4-BE49-F238E27FC236}">
                <a16:creationId xmlns:a16="http://schemas.microsoft.com/office/drawing/2014/main" id="{0E551B80-C90D-8F46-0D1B-7C2ED2183BB0}"/>
              </a:ext>
            </a:extLst>
          </p:cNvPr>
          <p:cNvCxnSpPr>
            <a:cxnSpLocks/>
          </p:cNvCxnSpPr>
          <p:nvPr/>
        </p:nvCxnSpPr>
        <p:spPr>
          <a:xfrm>
            <a:off x="7654950" y="2504049"/>
            <a:ext cx="220294" cy="279451"/>
          </a:xfrm>
          <a:prstGeom prst="straightConnector1">
            <a:avLst/>
          </a:prstGeom>
          <a:ln w="38100">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15" name="直線矢印コネクタ 14">
            <a:extLst>
              <a:ext uri="{FF2B5EF4-FFF2-40B4-BE49-F238E27FC236}">
                <a16:creationId xmlns:a16="http://schemas.microsoft.com/office/drawing/2014/main" id="{AD49F1F9-8D8C-084C-58FD-33099EAEF905}"/>
              </a:ext>
            </a:extLst>
          </p:cNvPr>
          <p:cNvCxnSpPr>
            <a:cxnSpLocks/>
          </p:cNvCxnSpPr>
          <p:nvPr/>
        </p:nvCxnSpPr>
        <p:spPr>
          <a:xfrm flipH="1">
            <a:off x="9961651" y="2632280"/>
            <a:ext cx="249397" cy="226204"/>
          </a:xfrm>
          <a:prstGeom prst="straightConnector1">
            <a:avLst/>
          </a:prstGeom>
          <a:ln w="38100">
            <a:solidFill>
              <a:schemeClr val="tx1"/>
            </a:solidFill>
            <a:tailEnd type="triangle"/>
          </a:ln>
        </p:spPr>
        <p:style>
          <a:lnRef idx="1">
            <a:schemeClr val="accent6"/>
          </a:lnRef>
          <a:fillRef idx="0">
            <a:schemeClr val="accent6"/>
          </a:fillRef>
          <a:effectRef idx="0">
            <a:schemeClr val="accent6"/>
          </a:effectRef>
          <a:fontRef idx="minor">
            <a:schemeClr val="tx1"/>
          </a:fontRef>
        </p:style>
      </p:cxnSp>
      <p:cxnSp>
        <p:nvCxnSpPr>
          <p:cNvPr id="16" name="直線矢印コネクタ 15">
            <a:extLst>
              <a:ext uri="{FF2B5EF4-FFF2-40B4-BE49-F238E27FC236}">
                <a16:creationId xmlns:a16="http://schemas.microsoft.com/office/drawing/2014/main" id="{58B25566-A3B7-4501-2D51-AB3FC9ECEC09}"/>
              </a:ext>
            </a:extLst>
          </p:cNvPr>
          <p:cNvCxnSpPr>
            <a:cxnSpLocks/>
          </p:cNvCxnSpPr>
          <p:nvPr/>
        </p:nvCxnSpPr>
        <p:spPr>
          <a:xfrm>
            <a:off x="8949841" y="2504049"/>
            <a:ext cx="0" cy="335438"/>
          </a:xfrm>
          <a:prstGeom prst="straightConnector1">
            <a:avLst/>
          </a:prstGeom>
          <a:ln w="38100">
            <a:solidFill>
              <a:schemeClr val="tx1"/>
            </a:solidFill>
            <a:tailEnd type="triangle"/>
          </a:ln>
        </p:spPr>
        <p:style>
          <a:lnRef idx="1">
            <a:schemeClr val="accent6"/>
          </a:lnRef>
          <a:fillRef idx="0">
            <a:schemeClr val="accent6"/>
          </a:fillRef>
          <a:effectRef idx="0">
            <a:schemeClr val="accent6"/>
          </a:effectRef>
          <a:fontRef idx="minor">
            <a:schemeClr val="tx1"/>
          </a:fontRef>
        </p:style>
      </p:cxnSp>
      <p:sp>
        <p:nvSpPr>
          <p:cNvPr id="39" name="テキスト ボックス 38">
            <a:extLst>
              <a:ext uri="{FF2B5EF4-FFF2-40B4-BE49-F238E27FC236}">
                <a16:creationId xmlns:a16="http://schemas.microsoft.com/office/drawing/2014/main" id="{9963C182-BD37-3BEC-0675-96A8F999D781}"/>
              </a:ext>
            </a:extLst>
          </p:cNvPr>
          <p:cNvSpPr txBox="1"/>
          <p:nvPr/>
        </p:nvSpPr>
        <p:spPr>
          <a:xfrm>
            <a:off x="10409684" y="3228770"/>
            <a:ext cx="1566038" cy="369332"/>
          </a:xfrm>
          <a:prstGeom prst="rect">
            <a:avLst/>
          </a:prstGeom>
          <a:noFill/>
        </p:spPr>
        <p:txBody>
          <a:bodyPr wrap="square" rtlCol="0">
            <a:spAutoFit/>
          </a:bodyPr>
          <a:lstStyle/>
          <a:p>
            <a:r>
              <a:rPr kumimoji="1" lang="en-US" altLang="ja-JP" dirty="0"/>
              <a:t>(non-analytic)</a:t>
            </a:r>
            <a:endParaRPr kumimoji="1" lang="ja-JP" altLang="en-US"/>
          </a:p>
        </p:txBody>
      </p:sp>
      <p:sp>
        <p:nvSpPr>
          <p:cNvPr id="3" name="テキスト ボックス 2">
            <a:extLst>
              <a:ext uri="{FF2B5EF4-FFF2-40B4-BE49-F238E27FC236}">
                <a16:creationId xmlns:a16="http://schemas.microsoft.com/office/drawing/2014/main" id="{B86CE07C-02A2-BA46-1971-90568668375E}"/>
              </a:ext>
            </a:extLst>
          </p:cNvPr>
          <p:cNvSpPr txBox="1"/>
          <p:nvPr/>
        </p:nvSpPr>
        <p:spPr>
          <a:xfrm>
            <a:off x="11520668" y="14168"/>
            <a:ext cx="671332" cy="769441"/>
          </a:xfrm>
          <a:prstGeom prst="rect">
            <a:avLst/>
          </a:prstGeom>
          <a:noFill/>
        </p:spPr>
        <p:txBody>
          <a:bodyPr wrap="square" rtlCol="0">
            <a:spAutoFit/>
          </a:bodyPr>
          <a:lstStyle/>
          <a:p>
            <a:r>
              <a:rPr kumimoji="1" lang="en-US" altLang="ja-JP" sz="4400" dirty="0">
                <a:solidFill>
                  <a:schemeClr val="bg1"/>
                </a:solidFill>
              </a:rPr>
              <a:t>5</a:t>
            </a:r>
            <a:endParaRPr kumimoji="1" lang="ja-JP" altLang="en-US" sz="4400">
              <a:solidFill>
                <a:schemeClr val="bg1"/>
              </a:solidFill>
            </a:endParaRPr>
          </a:p>
        </p:txBody>
      </p:sp>
      <p:cxnSp>
        <p:nvCxnSpPr>
          <p:cNvPr id="5" name="直線矢印コネクタ 4">
            <a:extLst>
              <a:ext uri="{FF2B5EF4-FFF2-40B4-BE49-F238E27FC236}">
                <a16:creationId xmlns:a16="http://schemas.microsoft.com/office/drawing/2014/main" id="{C4405459-21E1-2945-A7E7-664FC339D790}"/>
              </a:ext>
            </a:extLst>
          </p:cNvPr>
          <p:cNvCxnSpPr>
            <a:cxnSpLocks/>
          </p:cNvCxnSpPr>
          <p:nvPr/>
        </p:nvCxnSpPr>
        <p:spPr>
          <a:xfrm>
            <a:off x="8949841" y="4023626"/>
            <a:ext cx="0" cy="580786"/>
          </a:xfrm>
          <a:prstGeom prst="straightConnector1">
            <a:avLst/>
          </a:prstGeom>
          <a:ln w="38100">
            <a:solidFill>
              <a:schemeClr val="tx1"/>
            </a:solidFill>
            <a:tailEnd type="triangle"/>
          </a:ln>
        </p:spPr>
        <p:style>
          <a:lnRef idx="1">
            <a:schemeClr val="accent6"/>
          </a:lnRef>
          <a:fillRef idx="0">
            <a:schemeClr val="accent6"/>
          </a:fillRef>
          <a:effectRef idx="0">
            <a:schemeClr val="accent6"/>
          </a:effectRef>
          <a:fontRef idx="minor">
            <a:schemeClr val="tx1"/>
          </a:fontRef>
        </p:style>
      </p:cxnSp>
      <p:sp>
        <p:nvSpPr>
          <p:cNvPr id="17" name="テキスト ボックス 16">
            <a:extLst>
              <a:ext uri="{FF2B5EF4-FFF2-40B4-BE49-F238E27FC236}">
                <a16:creationId xmlns:a16="http://schemas.microsoft.com/office/drawing/2014/main" id="{F3EF9768-5CB8-8E99-D709-BE7312074F86}"/>
              </a:ext>
            </a:extLst>
          </p:cNvPr>
          <p:cNvSpPr txBox="1"/>
          <p:nvPr/>
        </p:nvSpPr>
        <p:spPr>
          <a:xfrm>
            <a:off x="634187" y="1039923"/>
            <a:ext cx="4576120" cy="830997"/>
          </a:xfrm>
          <a:prstGeom prst="rect">
            <a:avLst/>
          </a:prstGeom>
          <a:noFill/>
        </p:spPr>
        <p:txBody>
          <a:bodyPr wrap="square" rtlCol="0">
            <a:spAutoFit/>
          </a:bodyPr>
          <a:lstStyle/>
          <a:p>
            <a:r>
              <a:rPr lang="ja-JP" altLang="en-US" sz="2400" b="1"/>
              <a:t>◾️ </a:t>
            </a:r>
            <a:r>
              <a:rPr lang="en-US" altLang="ja-JP" sz="2400" b="1" dirty="0"/>
              <a:t>Axisymmetric 2D </a:t>
            </a:r>
            <a:r>
              <a:rPr lang="ja-JP" altLang="en-US" sz="2400" b="1"/>
              <a:t>beam</a:t>
            </a:r>
            <a:endParaRPr lang="en-US" altLang="ja-JP" sz="2400" b="1" dirty="0"/>
          </a:p>
          <a:p>
            <a:r>
              <a:rPr lang="en-US" altLang="ja-JP" sz="2400" b="1" dirty="0"/>
              <a:t>     </a:t>
            </a:r>
            <a:r>
              <a:rPr lang="ja-JP" altLang="en-US" sz="2400" b="1"/>
              <a:t> extraction model</a:t>
            </a:r>
            <a:endParaRPr kumimoji="1" lang="en-US" altLang="ja-JP" sz="2400" b="1" dirty="0"/>
          </a:p>
        </p:txBody>
      </p:sp>
      <p:sp>
        <p:nvSpPr>
          <p:cNvPr id="22" name="テキスト ボックス 21">
            <a:extLst>
              <a:ext uri="{FF2B5EF4-FFF2-40B4-BE49-F238E27FC236}">
                <a16:creationId xmlns:a16="http://schemas.microsoft.com/office/drawing/2014/main" id="{5E8DE5BD-CDEB-1EF3-3BCB-174C8820A92D}"/>
              </a:ext>
            </a:extLst>
          </p:cNvPr>
          <p:cNvSpPr txBox="1"/>
          <p:nvPr/>
        </p:nvSpPr>
        <p:spPr>
          <a:xfrm>
            <a:off x="198222" y="6340633"/>
            <a:ext cx="3664981" cy="307777"/>
          </a:xfrm>
          <a:prstGeom prst="rect">
            <a:avLst/>
          </a:prstGeom>
          <a:noFill/>
        </p:spPr>
        <p:txBody>
          <a:bodyPr wrap="square">
            <a:spAutoFit/>
          </a:bodyPr>
          <a:lstStyle/>
          <a:p>
            <a:pPr algn="just">
              <a:buNone/>
              <a:tabLst>
                <a:tab pos="2133600" algn="l"/>
              </a:tabLst>
            </a:pPr>
            <a:r>
              <a:rPr lang="en-US" altLang="ja-JP" sz="1400" kern="100" dirty="0">
                <a:latin typeface="Times New Roman" panose="02020603050405020304" pitchFamily="18" charset="0"/>
                <a:ea typeface="Times New Roman" panose="02020609040205080304" pitchFamily="49" charset="-128"/>
                <a:cs typeface="Times New Roman" panose="02020603050405020304" pitchFamily="18" charset="0"/>
              </a:rPr>
              <a:t>I.Langmuir et al.</a:t>
            </a:r>
            <a:r>
              <a:rPr lang="en-US" altLang="ja-JP" sz="1400" kern="100" dirty="0">
                <a:effectLst/>
                <a:latin typeface="Times New Roman" panose="02020603050405020304" pitchFamily="18" charset="0"/>
                <a:ea typeface="Times New Roman" panose="02020609040205080304" pitchFamily="49" charset="-128"/>
                <a:cs typeface="Times New Roman" panose="02020603050405020304" pitchFamily="18" charset="0"/>
              </a:rPr>
              <a:t>, Phys. Rev. </a:t>
            </a:r>
            <a:r>
              <a:rPr lang="en-US" altLang="ja-JP" sz="1400" b="1" kern="100" dirty="0">
                <a:latin typeface="Times New Roman" panose="02020603050405020304" pitchFamily="18" charset="0"/>
                <a:ea typeface="Times New Roman" panose="02020609040205080304" pitchFamily="49" charset="-128"/>
                <a:cs typeface="Times New Roman" panose="02020603050405020304" pitchFamily="18" charset="0"/>
              </a:rPr>
              <a:t>24</a:t>
            </a:r>
            <a:r>
              <a:rPr lang="en-US" altLang="ja-JP" sz="1400" kern="100" dirty="0">
                <a:effectLst/>
                <a:latin typeface="Times New Roman" panose="02020603050405020304" pitchFamily="18" charset="0"/>
                <a:ea typeface="Times New Roman" panose="02020609040205080304" pitchFamily="49" charset="-128"/>
                <a:cs typeface="Times New Roman" panose="02020603050405020304" pitchFamily="18" charset="0"/>
              </a:rPr>
              <a:t>,  49 (</a:t>
            </a:r>
            <a:r>
              <a:rPr lang="en-US" altLang="ja-JP" sz="1400" kern="100" dirty="0">
                <a:latin typeface="Times New Roman" panose="02020603050405020304" pitchFamily="18" charset="0"/>
                <a:ea typeface="Times New Roman" panose="02020609040205080304" pitchFamily="49" charset="-128"/>
                <a:cs typeface="Times New Roman" panose="02020603050405020304" pitchFamily="18" charset="0"/>
              </a:rPr>
              <a:t>1924</a:t>
            </a:r>
            <a:r>
              <a:rPr lang="en-US" altLang="ja-JP" sz="1400" kern="100" dirty="0">
                <a:effectLst/>
                <a:latin typeface="Times New Roman" panose="02020603050405020304" pitchFamily="18" charset="0"/>
                <a:ea typeface="Times New Roman" panose="02020609040205080304" pitchFamily="49" charset="-128"/>
                <a:cs typeface="Times New Roman" panose="02020603050405020304" pitchFamily="18" charset="0"/>
              </a:rPr>
              <a:t>).</a:t>
            </a:r>
            <a:endParaRPr lang="ja-JP" altLang="ja-JP" sz="1600" kern="100">
              <a:effectLst/>
              <a:latin typeface="Times New Roman" panose="02040604050505020304" pitchFamily="18" charset="0"/>
              <a:ea typeface="Times New Roman" panose="020B06090702050802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E0E62897-6AFB-E334-3FC5-6D4510C4BCEF}"/>
                  </a:ext>
                </a:extLst>
              </p:cNvPr>
              <p:cNvSpPr txBox="1"/>
              <p:nvPr/>
            </p:nvSpPr>
            <p:spPr>
              <a:xfrm>
                <a:off x="5506736" y="1094020"/>
                <a:ext cx="2421007" cy="1037592"/>
              </a:xfrm>
              <a:prstGeom prst="rect">
                <a:avLst/>
              </a:prstGeom>
              <a:noFill/>
              <a:ln>
                <a:noFill/>
              </a:ln>
            </p:spPr>
            <p:txBody>
              <a:bodyPr wrap="square" rtlCol="0">
                <a:spAutoFit/>
              </a:bodyPr>
              <a:lstStyle/>
              <a:p>
                <a:r>
                  <a:rPr kumimoji="1" lang="ja-JP" altLang="en-US" sz="2000"/>
                  <a:t>◾️ Poisson equ</a:t>
                </a:r>
                <a:r>
                  <a:rPr kumimoji="1" lang="en-US" altLang="ja-JP" sz="2000" dirty="0"/>
                  <a:t>.</a:t>
                </a:r>
                <a:endParaRPr lang="en-US" altLang="ja-JP" sz="2000" dirty="0"/>
              </a:p>
              <a:p>
                <a:pPr/>
                <a14:m>
                  <m:oMathPara xmlns:m="http://schemas.openxmlformats.org/officeDocument/2006/math">
                    <m:oMath>
                      <m:f>
                        <m:fPr>
                          <m:ctrlPr>
                            <a:rPr lang="en-US" altLang="ja-JP" sz="2000" i="1">
                              <a:latin typeface="Cambria Math" panose="02040503050406030204" pitchFamily="18" charset="0"/>
                            </a:rPr>
                          </m:ctrlPr>
                        </m:fPr>
                        <m:num>
                          <m:r>
                            <a:rPr lang="en-US" altLang="ja-JP" sz="2000" i="1">
                              <a:latin typeface="Cambria Math" panose="02040503050406030204" pitchFamily="18" charset="0"/>
                            </a:rPr>
                            <m:t>1</m:t>
                          </m:r>
                        </m:num>
                        <m:den>
                          <m:sSup>
                            <m:sSupPr>
                              <m:ctrlPr>
                                <a:rPr lang="en-US" altLang="ja-JP" sz="2000" i="1">
                                  <a:latin typeface="Cambria Math" panose="02040503050406030204" pitchFamily="18" charset="0"/>
                                </a:rPr>
                              </m:ctrlPr>
                            </m:sSupPr>
                            <m:e>
                              <m:r>
                                <m:rPr>
                                  <m:sty m:val="p"/>
                                </m:rPr>
                                <a:rPr lang="en-US" altLang="ja-JP" sz="2000" i="1">
                                  <a:latin typeface="Cambria Math" panose="02040503050406030204" pitchFamily="18" charset="0"/>
                                </a:rPr>
                                <m:t>r</m:t>
                              </m:r>
                            </m:e>
                            <m:sup>
                              <m:r>
                                <a:rPr lang="en-US" altLang="ja-JP" sz="2000" i="1">
                                  <a:latin typeface="Cambria Math" panose="02040503050406030204" pitchFamily="18" charset="0"/>
                                </a:rPr>
                                <m:t>2</m:t>
                              </m:r>
                            </m:sup>
                          </m:sSup>
                        </m:den>
                      </m:f>
                      <m:f>
                        <m:fPr>
                          <m:ctrlPr>
                            <a:rPr lang="en-US" altLang="ja-JP" sz="2000" i="1">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m:t>
                          </m:r>
                        </m:num>
                        <m:den>
                          <m:r>
                            <a:rPr lang="en-US" altLang="ja-JP" sz="2000" i="1">
                              <a:latin typeface="Cambria Math" panose="02040503050406030204" pitchFamily="18" charset="0"/>
                              <a:ea typeface="Cambria Math" panose="02040503050406030204" pitchFamily="18" charset="0"/>
                            </a:rPr>
                            <m:t>𝜕</m:t>
                          </m:r>
                          <m:r>
                            <m:rPr>
                              <m:sty m:val="p"/>
                            </m:rPr>
                            <a:rPr lang="en-US" altLang="ja-JP" sz="2000" i="1">
                              <a:latin typeface="Cambria Math" panose="02040503050406030204" pitchFamily="18" charset="0"/>
                            </a:rPr>
                            <m:t>r</m:t>
                          </m:r>
                        </m:den>
                      </m:f>
                      <m:r>
                        <a:rPr lang="en-US" altLang="ja-JP" sz="2000" i="1">
                          <a:latin typeface="Cambria Math" panose="02040503050406030204" pitchFamily="18" charset="0"/>
                        </a:rPr>
                        <m:t> </m:t>
                      </m:r>
                      <m:d>
                        <m:dPr>
                          <m:ctrlPr>
                            <a:rPr lang="en-US" altLang="ja-JP" sz="2000" i="1">
                              <a:latin typeface="Cambria Math" panose="02040503050406030204" pitchFamily="18" charset="0"/>
                            </a:rPr>
                          </m:ctrlPr>
                        </m:dPr>
                        <m:e>
                          <m:sSup>
                            <m:sSupPr>
                              <m:ctrlPr>
                                <a:rPr lang="en-US" altLang="ja-JP" sz="2000" i="1">
                                  <a:latin typeface="Cambria Math" panose="02040503050406030204" pitchFamily="18" charset="0"/>
                                </a:rPr>
                              </m:ctrlPr>
                            </m:sSupPr>
                            <m:e>
                              <m:r>
                                <m:rPr>
                                  <m:sty m:val="p"/>
                                </m:rPr>
                                <a:rPr lang="en-US" altLang="ja-JP" sz="2000" i="1">
                                  <a:latin typeface="Cambria Math" panose="02040503050406030204" pitchFamily="18" charset="0"/>
                                </a:rPr>
                                <m:t>r</m:t>
                              </m:r>
                            </m:e>
                            <m:sup>
                              <m:r>
                                <a:rPr lang="en-US" altLang="ja-JP" sz="2000" i="1">
                                  <a:latin typeface="Cambria Math" panose="02040503050406030204" pitchFamily="18" charset="0"/>
                                </a:rPr>
                                <m:t>2</m:t>
                              </m:r>
                            </m:sup>
                          </m:sSup>
                          <m:f>
                            <m:fPr>
                              <m:ctrlPr>
                                <a:rPr lang="en-US" altLang="ja-JP" sz="2000" i="1">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m:t>
                              </m:r>
                              <m:r>
                                <m:rPr>
                                  <m:sty m:val="p"/>
                                </m:rPr>
                                <a:rPr lang="en-US" altLang="ja-JP" sz="2000" i="1">
                                  <a:latin typeface="Cambria Math" panose="02040503050406030204" pitchFamily="18" charset="0"/>
                                </a:rPr>
                                <m:t>V</m:t>
                              </m:r>
                            </m:num>
                            <m:den>
                              <m:r>
                                <a:rPr lang="en-US" altLang="ja-JP" sz="2000" i="1">
                                  <a:latin typeface="Cambria Math" panose="02040503050406030204" pitchFamily="18" charset="0"/>
                                  <a:ea typeface="Cambria Math" panose="02040503050406030204" pitchFamily="18" charset="0"/>
                                </a:rPr>
                                <m:t>𝜕</m:t>
                              </m:r>
                              <m:r>
                                <m:rPr>
                                  <m:sty m:val="p"/>
                                </m:rPr>
                                <a:rPr lang="en-US" altLang="ja-JP" sz="2000" i="1">
                                  <a:latin typeface="Cambria Math" panose="02040503050406030204" pitchFamily="18" charset="0"/>
                                </a:rPr>
                                <m:t>r</m:t>
                              </m:r>
                            </m:den>
                          </m:f>
                        </m:e>
                      </m:d>
                      <m:r>
                        <a:rPr lang="en-US" altLang="ja-JP" sz="2000" i="1">
                          <a:latin typeface="Cambria Math" panose="02040503050406030204" pitchFamily="18" charset="0"/>
                        </a:rPr>
                        <m:t> </m:t>
                      </m:r>
                      <m:r>
                        <a:rPr kumimoji="1" lang="en-US" altLang="ja-JP" sz="2000" b="0" i="1" smtClean="0">
                          <a:latin typeface="Cambria Math" panose="02040503050406030204" pitchFamily="18" charset="0"/>
                        </a:rPr>
                        <m:t>= </m:t>
                      </m:r>
                      <m:f>
                        <m:fPr>
                          <m:ctrlPr>
                            <a:rPr kumimoji="1" lang="en-US" altLang="ja-JP" sz="2000" b="0" i="1" smtClean="0">
                              <a:latin typeface="Cambria Math" panose="02040503050406030204" pitchFamily="18" charset="0"/>
                              <a:ea typeface="Cambria Math" panose="02040503050406030204" pitchFamily="18" charset="0"/>
                            </a:rPr>
                          </m:ctrlPr>
                        </m:fPr>
                        <m:num>
                          <m:r>
                            <a:rPr kumimoji="1" lang="en-US" altLang="ja-JP" sz="2000" b="0" i="1" smtClean="0">
                              <a:latin typeface="Cambria Math" panose="02040503050406030204" pitchFamily="18" charset="0"/>
                              <a:ea typeface="Cambria Math" panose="02040503050406030204" pitchFamily="18" charset="0"/>
                            </a:rPr>
                            <m:t>𝜌</m:t>
                          </m:r>
                        </m:num>
                        <m:den>
                          <m:sSub>
                            <m:sSubPr>
                              <m:ctrlPr>
                                <a:rPr kumimoji="1" lang="en-US" altLang="ja-JP" sz="2000" b="0" i="1" smtClean="0">
                                  <a:latin typeface="Cambria Math" panose="02040503050406030204" pitchFamily="18" charset="0"/>
                                  <a:ea typeface="Cambria Math" panose="02040503050406030204" pitchFamily="18" charset="0"/>
                                </a:rPr>
                              </m:ctrlPr>
                            </m:sSubPr>
                            <m:e>
                              <m:r>
                                <a:rPr kumimoji="1" lang="en-US" altLang="ja-JP" sz="2000" b="0" i="1" smtClean="0">
                                  <a:latin typeface="Cambria Math" panose="02040503050406030204" pitchFamily="18" charset="0"/>
                                  <a:ea typeface="Cambria Math" panose="02040503050406030204" pitchFamily="18" charset="0"/>
                                </a:rPr>
                                <m:t>𝜀</m:t>
                              </m:r>
                            </m:e>
                            <m:sub>
                              <m:r>
                                <a:rPr kumimoji="1" lang="en-US" altLang="ja-JP" sz="2000" b="0" i="1" smtClean="0">
                                  <a:latin typeface="Cambria Math" panose="02040503050406030204" pitchFamily="18" charset="0"/>
                                </a:rPr>
                                <m:t>0</m:t>
                              </m:r>
                            </m:sub>
                          </m:sSub>
                        </m:den>
                      </m:f>
                    </m:oMath>
                  </m:oMathPara>
                </a14:m>
                <a:endParaRPr kumimoji="1" lang="en-US" altLang="ja-JP" sz="2000" dirty="0"/>
              </a:p>
            </p:txBody>
          </p:sp>
        </mc:Choice>
        <mc:Fallback xmlns="">
          <p:sp>
            <p:nvSpPr>
              <p:cNvPr id="34" name="テキスト ボックス 33">
                <a:extLst>
                  <a:ext uri="{FF2B5EF4-FFF2-40B4-BE49-F238E27FC236}">
                    <a16:creationId xmlns:a16="http://schemas.microsoft.com/office/drawing/2014/main" id="{E0E62897-6AFB-E334-3FC5-6D4510C4BCEF}"/>
                  </a:ext>
                </a:extLst>
              </p:cNvPr>
              <p:cNvSpPr txBox="1">
                <a:spLocks noRot="1" noChangeAspect="1" noMove="1" noResize="1" noEditPoints="1" noAdjustHandles="1" noChangeArrowheads="1" noChangeShapeType="1" noTextEdit="1"/>
              </p:cNvSpPr>
              <p:nvPr/>
            </p:nvSpPr>
            <p:spPr>
              <a:xfrm>
                <a:off x="5506736" y="1094020"/>
                <a:ext cx="2421007" cy="1037592"/>
              </a:xfrm>
              <a:prstGeom prst="rect">
                <a:avLst/>
              </a:prstGeom>
              <a:blipFill>
                <a:blip r:embed="rId10"/>
                <a:stretch>
                  <a:fillRect l="-2618" t="-2410" b="-1205"/>
                </a:stretch>
              </a:blipFill>
              <a:ln>
                <a:noFill/>
              </a:ln>
            </p:spPr>
            <p:txBody>
              <a:bodyPr/>
              <a:lstStyle/>
              <a:p>
                <a:r>
                  <a:rPr lang="ja-JP" altLang="en-US">
                    <a:noFill/>
                  </a:rPr>
                  <a:t> </a:t>
                </a:r>
              </a:p>
            </p:txBody>
          </p:sp>
        </mc:Fallback>
      </mc:AlternateContent>
    </p:spTree>
    <p:extLst>
      <p:ext uri="{BB962C8B-B14F-4D97-AF65-F5344CB8AC3E}">
        <p14:creationId xmlns:p14="http://schemas.microsoft.com/office/powerpoint/2010/main" val="841730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D746A-552D-C7B9-9F7D-930E6A23432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5F27EBF-1103-8EF4-872E-02B101560112}"/>
              </a:ext>
            </a:extLst>
          </p:cNvPr>
          <p:cNvSpPr>
            <a:spLocks noGrp="1"/>
          </p:cNvSpPr>
          <p:nvPr>
            <p:ph type="title"/>
          </p:nvPr>
        </p:nvSpPr>
        <p:spPr/>
        <p:txBody>
          <a:bodyPr/>
          <a:lstStyle/>
          <a:p>
            <a:r>
              <a:rPr lang="en-US" altLang="ja-JP" dirty="0"/>
              <a:t>[Previous work] 2D </a:t>
            </a:r>
            <a:r>
              <a:rPr lang="ja-JP" altLang="en-US"/>
              <a:t>Static beam model </a:t>
            </a:r>
            <a:endParaRPr kumimoji="1" lang="ja-JP" altLang="en-US"/>
          </a:p>
        </p:txBody>
      </p:sp>
      <p:sp>
        <p:nvSpPr>
          <p:cNvPr id="4" name="テキスト ボックス 3">
            <a:extLst>
              <a:ext uri="{FF2B5EF4-FFF2-40B4-BE49-F238E27FC236}">
                <a16:creationId xmlns:a16="http://schemas.microsoft.com/office/drawing/2014/main" id="{96122C71-F694-23FD-4FD5-42A032E3780E}"/>
              </a:ext>
            </a:extLst>
          </p:cNvPr>
          <p:cNvSpPr txBox="1"/>
          <p:nvPr/>
        </p:nvSpPr>
        <p:spPr>
          <a:xfrm>
            <a:off x="11520668" y="14168"/>
            <a:ext cx="671332" cy="769441"/>
          </a:xfrm>
          <a:prstGeom prst="rect">
            <a:avLst/>
          </a:prstGeom>
          <a:noFill/>
        </p:spPr>
        <p:txBody>
          <a:bodyPr wrap="square" rtlCol="0">
            <a:spAutoFit/>
          </a:bodyPr>
          <a:lstStyle/>
          <a:p>
            <a:r>
              <a:rPr kumimoji="1" lang="en-US" altLang="ja-JP" sz="4400" dirty="0">
                <a:solidFill>
                  <a:schemeClr val="bg1"/>
                </a:solidFill>
              </a:rPr>
              <a:t>6</a:t>
            </a:r>
            <a:endParaRPr kumimoji="1" lang="ja-JP" altLang="en-US" sz="4400">
              <a:solidFill>
                <a:schemeClr val="bg1"/>
              </a:solidFill>
            </a:endParaRPr>
          </a:p>
        </p:txBody>
      </p:sp>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9B2A0540-55F7-F905-C3EF-6A2D299E769A}"/>
                  </a:ext>
                </a:extLst>
              </p:cNvPr>
              <p:cNvSpPr txBox="1"/>
              <p:nvPr/>
            </p:nvSpPr>
            <p:spPr>
              <a:xfrm>
                <a:off x="3107373" y="6314112"/>
                <a:ext cx="5004540" cy="471732"/>
              </a:xfrm>
              <a:prstGeom prst="rect">
                <a:avLst/>
              </a:prstGeom>
              <a:noFill/>
              <a:ln w="38100">
                <a:solidFill>
                  <a:srgbClr val="FF0000"/>
                </a:solidFill>
              </a:ln>
            </p:spPr>
            <p:txBody>
              <a:bodyPr wrap="square" rtlCol="0">
                <a:spAutoFit/>
              </a:bodyPr>
              <a:lstStyle/>
              <a:p>
                <a:r>
                  <a:rPr kumimoji="1" lang="ja-JP" altLang="en-US" sz="2400"/>
                  <a:t>◾️ </a:t>
                </a:r>
                <a14:m>
                  <m:oMath xmlns:m="http://schemas.openxmlformats.org/officeDocument/2006/math">
                    <m:r>
                      <a:rPr kumimoji="1" lang="ja-JP" altLang="en-US" sz="2400" i="1" smtClean="0">
                        <a:latin typeface="Cambria Math" panose="02040503050406030204" pitchFamily="18" charset="0"/>
                      </a:rPr>
                      <m:t>𝜔</m:t>
                    </m:r>
                    <m:r>
                      <a:rPr kumimoji="1" lang="en-US" altLang="ja-JP" sz="2400" b="0" i="1" smtClean="0">
                        <a:latin typeface="Cambria Math" panose="02040503050406030204" pitchFamily="18" charset="0"/>
                      </a:rPr>
                      <m:t> </m:t>
                    </m:r>
                  </m:oMath>
                </a14:m>
                <a:r>
                  <a:rPr kumimoji="1" lang="ja-JP" altLang="en-US" sz="2400"/>
                  <a:t>is </a:t>
                </a:r>
                <a:r>
                  <a:rPr lang="en-US" altLang="ja-JP" sz="2400" dirty="0"/>
                  <a:t>a function of</a:t>
                </a:r>
                <a:r>
                  <a:rPr kumimoji="1" lang="ja-JP" altLang="en-US" sz="2400"/>
                  <a:t> </a:t>
                </a:r>
                <a14:m>
                  <m:oMath xmlns:m="http://schemas.openxmlformats.org/officeDocument/2006/math">
                    <m:sSub>
                      <m:sSubPr>
                        <m:ctrlPr>
                          <a:rPr lang="en-US" altLang="ja-JP" sz="2400" b="1" i="1">
                            <a:solidFill>
                              <a:srgbClr val="FF0000"/>
                            </a:solidFill>
                            <a:latin typeface="Cambria Math" panose="02040503050406030204" pitchFamily="18" charset="0"/>
                            <a:ea typeface="Cambria Math" panose="02040503050406030204" pitchFamily="18" charset="0"/>
                          </a:rPr>
                        </m:ctrlPr>
                      </m:sSubPr>
                      <m:e>
                        <m:r>
                          <a:rPr lang="en-US" altLang="ja-JP" sz="2400" b="1" i="1">
                            <a:solidFill>
                              <a:srgbClr val="FF0000"/>
                            </a:solidFill>
                            <a:latin typeface="Cambria Math" panose="02040503050406030204" pitchFamily="18" charset="0"/>
                            <a:ea typeface="Cambria Math" panose="02040503050406030204" pitchFamily="18" charset="0"/>
                          </a:rPr>
                          <m:t>𝑷</m:t>
                        </m:r>
                      </m:e>
                      <m:sub>
                        <m:r>
                          <a:rPr lang="en-US" altLang="ja-JP" sz="2400" b="1" i="1">
                            <a:solidFill>
                              <a:srgbClr val="FF0000"/>
                            </a:solidFill>
                            <a:latin typeface="Cambria Math" panose="02040503050406030204" pitchFamily="18" charset="0"/>
                            <a:ea typeface="Cambria Math" panose="02040503050406030204" pitchFamily="18" charset="0"/>
                          </a:rPr>
                          <m:t>𝒆𝒓𝒗</m:t>
                        </m:r>
                      </m:sub>
                    </m:sSub>
                    <m:r>
                      <a:rPr lang="en-US" altLang="ja-JP" sz="2400" b="1" i="1">
                        <a:solidFill>
                          <a:srgbClr val="FF0000"/>
                        </a:solidFill>
                        <a:latin typeface="Cambria Math" panose="02040503050406030204" pitchFamily="18" charset="0"/>
                        <a:ea typeface="Cambria Math" panose="02040503050406030204" pitchFamily="18" charset="0"/>
                      </a:rPr>
                      <m:t>=</m:t>
                    </m:r>
                    <m:r>
                      <m:rPr>
                        <m:sty m:val="p"/>
                      </m:rPr>
                      <a:rPr lang="en-US" altLang="ja-JP" sz="2400" i="1">
                        <a:solidFill>
                          <a:srgbClr val="FF0000"/>
                        </a:solidFill>
                        <a:latin typeface="Cambria Math" panose="02040503050406030204" pitchFamily="18" charset="0"/>
                      </a:rPr>
                      <m:t>I</m:t>
                    </m:r>
                    <m:r>
                      <a:rPr lang="en-US" altLang="ja-JP" sz="2400" i="1">
                        <a:solidFill>
                          <a:srgbClr val="FF0000"/>
                        </a:solidFill>
                        <a:latin typeface="Cambria Math" panose="02040503050406030204" pitchFamily="18" charset="0"/>
                      </a:rPr>
                      <m:t>/</m:t>
                    </m:r>
                    <m:sSubSup>
                      <m:sSubSupPr>
                        <m:ctrlPr>
                          <a:rPr lang="en-US" altLang="ja-JP" sz="2400" i="1">
                            <a:solidFill>
                              <a:srgbClr val="FF0000"/>
                            </a:solidFill>
                            <a:latin typeface="Cambria Math" panose="02040503050406030204" pitchFamily="18" charset="0"/>
                          </a:rPr>
                        </m:ctrlPr>
                      </m:sSubSupPr>
                      <m:e>
                        <m:r>
                          <m:rPr>
                            <m:sty m:val="p"/>
                          </m:rPr>
                          <a:rPr lang="en-US" altLang="ja-JP" sz="2400" i="1">
                            <a:solidFill>
                              <a:srgbClr val="FF0000"/>
                            </a:solidFill>
                            <a:latin typeface="Cambria Math" panose="02040503050406030204" pitchFamily="18" charset="0"/>
                          </a:rPr>
                          <m:t>V</m:t>
                        </m:r>
                      </m:e>
                      <m:sub>
                        <m:r>
                          <m:rPr>
                            <m:sty m:val="p"/>
                          </m:rPr>
                          <a:rPr lang="en-US" altLang="ja-JP" sz="2400" i="1">
                            <a:solidFill>
                              <a:srgbClr val="FF0000"/>
                            </a:solidFill>
                            <a:latin typeface="Cambria Math" panose="02040503050406030204" pitchFamily="18" charset="0"/>
                          </a:rPr>
                          <m:t>ext</m:t>
                        </m:r>
                      </m:sub>
                      <m:sup>
                        <m:r>
                          <a:rPr lang="en-US" altLang="ja-JP" sz="2400" i="1">
                            <a:solidFill>
                              <a:srgbClr val="FF0000"/>
                            </a:solidFill>
                            <a:latin typeface="Cambria Math" panose="02040503050406030204" pitchFamily="18" charset="0"/>
                          </a:rPr>
                          <m:t>1.5</m:t>
                        </m:r>
                      </m:sup>
                    </m:sSubSup>
                  </m:oMath>
                </a14:m>
                <a:endParaRPr lang="en-US" altLang="ja-JP" sz="2000" b="1" i="1" dirty="0">
                  <a:latin typeface="Cambria Math" panose="02040503050406030204" pitchFamily="18" charset="0"/>
                  <a:ea typeface="Cambria Math" panose="02040503050406030204" pitchFamily="18" charset="0"/>
                </a:endParaRPr>
              </a:p>
            </p:txBody>
          </p:sp>
        </mc:Choice>
        <mc:Fallback xmlns="">
          <p:sp>
            <p:nvSpPr>
              <p:cNvPr id="37" name="テキスト ボックス 36">
                <a:extLst>
                  <a:ext uri="{FF2B5EF4-FFF2-40B4-BE49-F238E27FC236}">
                    <a16:creationId xmlns:a16="http://schemas.microsoft.com/office/drawing/2014/main" id="{9B2A0540-55F7-F905-C3EF-6A2D299E769A}"/>
                  </a:ext>
                </a:extLst>
              </p:cNvPr>
              <p:cNvSpPr txBox="1">
                <a:spLocks noRot="1" noChangeAspect="1" noMove="1" noResize="1" noEditPoints="1" noAdjustHandles="1" noChangeArrowheads="1" noChangeShapeType="1" noTextEdit="1"/>
              </p:cNvSpPr>
              <p:nvPr/>
            </p:nvSpPr>
            <p:spPr>
              <a:xfrm>
                <a:off x="3107373" y="6314112"/>
                <a:ext cx="5004540" cy="471732"/>
              </a:xfrm>
              <a:prstGeom prst="rect">
                <a:avLst/>
              </a:prstGeom>
              <a:blipFill>
                <a:blip r:embed="rId3"/>
                <a:stretch>
                  <a:fillRect l="-1508" t="-4878" b="-24390"/>
                </a:stretch>
              </a:blipFill>
              <a:ln w="38100">
                <a:solidFill>
                  <a:srgbClr val="FF0000"/>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B493C6E0-92D3-DD80-E9BE-F18AEFC30C2C}"/>
                  </a:ext>
                </a:extLst>
              </p:cNvPr>
              <p:cNvSpPr txBox="1"/>
              <p:nvPr/>
            </p:nvSpPr>
            <p:spPr>
              <a:xfrm>
                <a:off x="8284242" y="2930613"/>
                <a:ext cx="2811520" cy="798360"/>
              </a:xfrm>
              <a:prstGeom prst="rect">
                <a:avLst/>
              </a:prstGeom>
              <a:solidFill>
                <a:schemeClr val="bg1"/>
              </a:solidFill>
              <a:ln w="38100">
                <a:noFill/>
              </a:ln>
            </p:spPr>
            <p:txBody>
              <a:bodyPr wrap="square">
                <a:spAutoFit/>
              </a:bodyPr>
              <a:lstStyle/>
              <a:p>
                <a:pPr algn="ctr"/>
                <a14:m>
                  <m:oMathPara xmlns:m="http://schemas.openxmlformats.org/officeDocument/2006/math">
                    <m:oMath>
                      <m:r>
                        <a:rPr lang="ja-JP" altLang="en-US" sz="2000" i="1" smtClean="0">
                          <a:latin typeface="Cambria Math" panose="02040503050406030204" pitchFamily="18" charset="0"/>
                        </a:rPr>
                        <m:t>𝜃</m:t>
                      </m:r>
                      <m:r>
                        <a:rPr lang="en-US" altLang="ja-JP" sz="2000" b="0" i="1" smtClean="0">
                          <a:latin typeface="Cambria Math" panose="02040503050406030204" pitchFamily="18" charset="0"/>
                        </a:rPr>
                        <m:t> </m:t>
                      </m:r>
                      <m:r>
                        <a:rPr lang="en-US" altLang="ja-JP" sz="2000" b="0" i="1" smtClean="0">
                          <a:latin typeface="Cambria Math" panose="02040503050406030204" pitchFamily="18" charset="0"/>
                          <a:ea typeface="Cambria Math" panose="02040503050406030204" pitchFamily="18" charset="0"/>
                        </a:rPr>
                        <m:t>≈</m:t>
                      </m:r>
                      <m:f>
                        <m:fPr>
                          <m:ctrlPr>
                            <a:rPr lang="en-US" altLang="ja-JP" sz="2000" b="0" i="1" smtClean="0">
                              <a:latin typeface="Cambria Math" panose="02040503050406030204" pitchFamily="18" charset="0"/>
                            </a:rPr>
                          </m:ctrlPr>
                        </m:fPr>
                        <m:num>
                          <m:r>
                            <a:rPr lang="en-US" altLang="ja-JP" sz="2000" b="0" i="1" smtClean="0">
                              <a:latin typeface="Cambria Math" panose="02040503050406030204" pitchFamily="18" charset="0"/>
                            </a:rPr>
                            <m:t>5</m:t>
                          </m:r>
                        </m:num>
                        <m:den>
                          <m:r>
                            <a:rPr lang="en-US" altLang="ja-JP" sz="2000" b="0" i="1" smtClean="0">
                              <a:latin typeface="Cambria Math" panose="02040503050406030204" pitchFamily="18" charset="0"/>
                            </a:rPr>
                            <m:t>8</m:t>
                          </m:r>
                        </m:den>
                      </m:f>
                      <m:f>
                        <m:fPr>
                          <m:ctrlPr>
                            <a:rPr lang="en-US" altLang="ja-JP" sz="2000" b="0" i="1" smtClean="0">
                              <a:latin typeface="Cambria Math" panose="02040503050406030204" pitchFamily="18" charset="0"/>
                            </a:rPr>
                          </m:ctrlPr>
                        </m:fPr>
                        <m:num>
                          <m:r>
                            <m:rPr>
                              <m:sty m:val="p"/>
                            </m:rPr>
                            <a:rPr lang="en-US" altLang="ja-JP" sz="2000" b="0" i="1" smtClean="0">
                              <a:latin typeface="Cambria Math" panose="02040503050406030204" pitchFamily="18" charset="0"/>
                            </a:rPr>
                            <m:t>a</m:t>
                          </m:r>
                        </m:num>
                        <m:den>
                          <m:r>
                            <m:rPr>
                              <m:sty m:val="p"/>
                            </m:rPr>
                            <a:rPr lang="en-US" altLang="ja-JP" sz="2000" b="0" i="1" smtClean="0">
                              <a:latin typeface="Cambria Math" panose="02040503050406030204" pitchFamily="18" charset="0"/>
                            </a:rPr>
                            <m:t>d</m:t>
                          </m:r>
                        </m:den>
                      </m:f>
                      <m:d>
                        <m:dPr>
                          <m:ctrlPr>
                            <a:rPr lang="en-US" altLang="ja-JP" sz="2000" i="1">
                              <a:latin typeface="Cambria Math" panose="02040503050406030204" pitchFamily="18" charset="0"/>
                            </a:rPr>
                          </m:ctrlPr>
                        </m:dPr>
                        <m:e>
                          <m:r>
                            <a:rPr lang="en-US" altLang="ja-JP" sz="2000" i="1">
                              <a:latin typeface="Cambria Math" panose="02040503050406030204" pitchFamily="18" charset="0"/>
                            </a:rPr>
                            <m:t>1−</m:t>
                          </m:r>
                          <m:f>
                            <m:fPr>
                              <m:ctrlPr>
                                <a:rPr lang="en-US" altLang="ja-JP" sz="2000" i="1">
                                  <a:latin typeface="Cambria Math" panose="02040503050406030204" pitchFamily="18" charset="0"/>
                                </a:rPr>
                              </m:ctrlPr>
                            </m:fPr>
                            <m:num>
                              <m:r>
                                <m:rPr>
                                  <m:sty m:val="p"/>
                                </m:rPr>
                                <a:rPr lang="en-US" altLang="ja-JP" sz="2000" i="1">
                                  <a:latin typeface="Cambria Math" panose="02040503050406030204" pitchFamily="18" charset="0"/>
                                </a:rPr>
                                <m:t>I</m:t>
                              </m:r>
                              <m:r>
                                <a:rPr lang="en-US" altLang="ja-JP" sz="2000" i="1">
                                  <a:latin typeface="Cambria Math" panose="02040503050406030204" pitchFamily="18" charset="0"/>
                                </a:rPr>
                                <m:t>/</m:t>
                              </m:r>
                              <m:sSubSup>
                                <m:sSubSupPr>
                                  <m:ctrlPr>
                                    <a:rPr lang="en-US" altLang="ja-JP" sz="2000" i="1">
                                      <a:latin typeface="Cambria Math" panose="02040503050406030204" pitchFamily="18" charset="0"/>
                                    </a:rPr>
                                  </m:ctrlPr>
                                </m:sSubSupPr>
                                <m:e>
                                  <m:r>
                                    <m:rPr>
                                      <m:sty m:val="p"/>
                                    </m:rPr>
                                    <a:rPr lang="en-US" altLang="ja-JP" sz="2000" i="1">
                                      <a:latin typeface="Cambria Math" panose="02040503050406030204" pitchFamily="18" charset="0"/>
                                    </a:rPr>
                                    <m:t>V</m:t>
                                  </m:r>
                                </m:e>
                                <m:sub>
                                  <m:r>
                                    <m:rPr>
                                      <m:sty m:val="p"/>
                                    </m:rPr>
                                    <a:rPr lang="en-US" altLang="ja-JP" sz="2000" i="1">
                                      <a:latin typeface="Cambria Math" panose="02040503050406030204" pitchFamily="18" charset="0"/>
                                    </a:rPr>
                                    <m:t>ext</m:t>
                                  </m:r>
                                </m:sub>
                                <m:sup>
                                  <m:r>
                                    <a:rPr lang="en-US" altLang="ja-JP" sz="2000" i="1">
                                      <a:latin typeface="Cambria Math" panose="02040503050406030204" pitchFamily="18" charset="0"/>
                                    </a:rPr>
                                    <m:t>1.5</m:t>
                                  </m:r>
                                </m:sup>
                              </m:sSubSup>
                            </m:num>
                            <m:den>
                              <m:r>
                                <a:rPr lang="en-US" altLang="ja-JP" sz="2000" b="0" i="1" smtClean="0">
                                  <a:latin typeface="Cambria Math" panose="02040503050406030204" pitchFamily="18" charset="0"/>
                                </a:rPr>
                                <m:t>𝐶</m:t>
                              </m:r>
                            </m:den>
                          </m:f>
                        </m:e>
                      </m:d>
                    </m:oMath>
                  </m:oMathPara>
                </a14:m>
                <a:endParaRPr lang="en-US" altLang="ja-JP" sz="2000" dirty="0"/>
              </a:p>
            </p:txBody>
          </p:sp>
        </mc:Choice>
        <mc:Fallback xmlns="">
          <p:sp>
            <p:nvSpPr>
              <p:cNvPr id="19" name="テキスト ボックス 18">
                <a:extLst>
                  <a:ext uri="{FF2B5EF4-FFF2-40B4-BE49-F238E27FC236}">
                    <a16:creationId xmlns:a16="http://schemas.microsoft.com/office/drawing/2014/main" id="{B493C6E0-92D3-DD80-E9BE-F18AEFC30C2C}"/>
                  </a:ext>
                </a:extLst>
              </p:cNvPr>
              <p:cNvSpPr txBox="1">
                <a:spLocks noRot="1" noChangeAspect="1" noMove="1" noResize="1" noEditPoints="1" noAdjustHandles="1" noChangeArrowheads="1" noChangeShapeType="1" noTextEdit="1"/>
              </p:cNvSpPr>
              <p:nvPr/>
            </p:nvSpPr>
            <p:spPr>
              <a:xfrm>
                <a:off x="8284242" y="2930613"/>
                <a:ext cx="2811520" cy="798360"/>
              </a:xfrm>
              <a:prstGeom prst="rect">
                <a:avLst/>
              </a:prstGeom>
              <a:blipFill>
                <a:blip r:embed="rId4"/>
                <a:stretch>
                  <a:fillRect/>
                </a:stretch>
              </a:blipFill>
              <a:ln w="38100">
                <a:noFill/>
              </a:ln>
            </p:spPr>
            <p:txBody>
              <a:bodyPr/>
              <a:lstStyle/>
              <a:p>
                <a:r>
                  <a:rPr lang="ja-JP" altLang="en-US">
                    <a:noFill/>
                  </a:rPr>
                  <a:t> </a:t>
                </a:r>
              </a:p>
            </p:txBody>
          </p:sp>
        </mc:Fallback>
      </mc:AlternateContent>
      <p:sp>
        <p:nvSpPr>
          <p:cNvPr id="20" name="下矢印 19">
            <a:extLst>
              <a:ext uri="{FF2B5EF4-FFF2-40B4-BE49-F238E27FC236}">
                <a16:creationId xmlns:a16="http://schemas.microsoft.com/office/drawing/2014/main" id="{0F2D210B-8F58-0B19-69D3-076FCB5EE62A}"/>
              </a:ext>
            </a:extLst>
          </p:cNvPr>
          <p:cNvSpPr/>
          <p:nvPr/>
        </p:nvSpPr>
        <p:spPr>
          <a:xfrm>
            <a:off x="6815471" y="1497287"/>
            <a:ext cx="599440" cy="2917746"/>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CF4AF58A-4E1C-38BA-C70E-3E5A4B264784}"/>
                  </a:ext>
                </a:extLst>
              </p:cNvPr>
              <p:cNvSpPr txBox="1"/>
              <p:nvPr/>
            </p:nvSpPr>
            <p:spPr>
              <a:xfrm>
                <a:off x="8229818" y="1496200"/>
                <a:ext cx="3728989" cy="1309461"/>
              </a:xfrm>
              <a:prstGeom prst="rect">
                <a:avLst/>
              </a:prstGeom>
              <a:noFill/>
              <a:ln>
                <a:noFill/>
              </a:ln>
            </p:spPr>
            <p:txBody>
              <a:bodyPr wrap="square" rtlCol="0">
                <a:spAutoFit/>
              </a:bodyPr>
              <a:lstStyle/>
              <a:p>
                <a:endParaRPr lang="en-US" altLang="ja-JP" sz="2000" dirty="0"/>
              </a:p>
              <a:p>
                <a:pPr/>
                <a14:m>
                  <m:oMathPara xmlns:m="http://schemas.openxmlformats.org/officeDocument/2006/math">
                    <m:oMath>
                      <m:r>
                        <m:rPr>
                          <m:sty m:val="p"/>
                        </m:rPr>
                        <a:rPr lang="en-US" altLang="ja-JP" sz="2000" i="1">
                          <a:latin typeface="Cambria Math" panose="02040503050406030204" pitchFamily="18" charset="0"/>
                        </a:rPr>
                        <m:t>I</m:t>
                      </m:r>
                      <m:r>
                        <a:rPr lang="en-US" altLang="ja-JP" sz="2000" i="1">
                          <a:latin typeface="Cambria Math" panose="02040503050406030204" pitchFamily="18" charset="0"/>
                        </a:rPr>
                        <m:t>= </m:t>
                      </m:r>
                      <m:f>
                        <m:fPr>
                          <m:ctrlPr>
                            <a:rPr lang="en-US" altLang="ja-JP" sz="2000" b="0" i="1" smtClean="0">
                              <a:latin typeface="Cambria Math" panose="02040503050406030204" pitchFamily="18" charset="0"/>
                            </a:rPr>
                          </m:ctrlPr>
                        </m:fPr>
                        <m:num>
                          <m:sSub>
                            <m:sSubPr>
                              <m:ctrlPr>
                                <a:rPr lang="en-US" altLang="ja-JP" sz="2000" b="0" i="1" smtClean="0">
                                  <a:latin typeface="Cambria Math" panose="02040503050406030204" pitchFamily="18" charset="0"/>
                                </a:rPr>
                              </m:ctrlPr>
                            </m:sSubPr>
                            <m:e>
                              <m:r>
                                <a:rPr lang="en-US" altLang="ja-JP" sz="2000" b="0" i="1" smtClean="0">
                                  <a:latin typeface="Cambria Math" panose="02040503050406030204" pitchFamily="18" charset="0"/>
                                </a:rPr>
                                <m:t>8</m:t>
                              </m:r>
                              <m:r>
                                <a:rPr lang="en-US" altLang="ja-JP" sz="2000" b="0" i="1" smtClean="0">
                                  <a:latin typeface="Cambria Math" panose="02040503050406030204" pitchFamily="18" charset="0"/>
                                  <a:ea typeface="Cambria Math" panose="02040503050406030204" pitchFamily="18" charset="0"/>
                                </a:rPr>
                                <m:t>𝜋</m:t>
                              </m:r>
                              <m:r>
                                <a:rPr lang="en-US" altLang="ja-JP" sz="2000" i="1">
                                  <a:latin typeface="Cambria Math" panose="02040503050406030204" pitchFamily="18" charset="0"/>
                                  <a:ea typeface="Cambria Math" panose="02040503050406030204" pitchFamily="18" charset="0"/>
                                </a:rPr>
                                <m:t>𝜀</m:t>
                              </m:r>
                            </m:e>
                            <m:sub>
                              <m:r>
                                <a:rPr lang="en-US" altLang="ja-JP" sz="2000" i="1">
                                  <a:latin typeface="Cambria Math" panose="02040503050406030204" pitchFamily="18" charset="0"/>
                                </a:rPr>
                                <m:t>0</m:t>
                              </m:r>
                            </m:sub>
                          </m:sSub>
                        </m:num>
                        <m:den>
                          <m:r>
                            <a:rPr lang="en-US" altLang="ja-JP" sz="2000" i="1">
                              <a:latin typeface="Cambria Math" panose="02040503050406030204" pitchFamily="18" charset="0"/>
                            </a:rPr>
                            <m:t>9</m:t>
                          </m:r>
                        </m:den>
                      </m:f>
                      <m:rad>
                        <m:radPr>
                          <m:degHide m:val="on"/>
                          <m:ctrlPr>
                            <a:rPr lang="en-US" altLang="ja-JP" sz="2000" i="1">
                              <a:latin typeface="Cambria Math" panose="02040503050406030204" pitchFamily="18" charset="0"/>
                            </a:rPr>
                          </m:ctrlPr>
                        </m:radPr>
                        <m:deg/>
                        <m:e>
                          <m:f>
                            <m:fPr>
                              <m:ctrlPr>
                                <a:rPr lang="en-US" altLang="ja-JP" sz="2000" i="1">
                                  <a:latin typeface="Cambria Math" panose="02040503050406030204" pitchFamily="18" charset="0"/>
                                </a:rPr>
                              </m:ctrlPr>
                            </m:fPr>
                            <m:num>
                              <m:r>
                                <a:rPr lang="en-US" altLang="ja-JP" sz="2000" i="1">
                                  <a:latin typeface="Cambria Math" panose="02040503050406030204" pitchFamily="18" charset="0"/>
                                </a:rPr>
                                <m:t>2</m:t>
                              </m:r>
                              <m:r>
                                <m:rPr>
                                  <m:sty m:val="p"/>
                                </m:rPr>
                                <a:rPr lang="en-US" altLang="ja-JP" sz="2000" i="1">
                                  <a:latin typeface="Cambria Math" panose="02040503050406030204" pitchFamily="18" charset="0"/>
                                </a:rPr>
                                <m:t>q</m:t>
                              </m:r>
                            </m:num>
                            <m:den>
                              <m:r>
                                <m:rPr>
                                  <m:sty m:val="p"/>
                                </m:rPr>
                                <a:rPr lang="en-US" altLang="ja-JP" sz="2000" i="1">
                                  <a:latin typeface="Cambria Math" panose="02040503050406030204" pitchFamily="18" charset="0"/>
                                </a:rPr>
                                <m:t>m</m:t>
                              </m:r>
                            </m:den>
                          </m:f>
                        </m:e>
                      </m:rad>
                      <m:f>
                        <m:fPr>
                          <m:ctrlPr>
                            <a:rPr lang="en-US" altLang="ja-JP" sz="2000" i="1">
                              <a:latin typeface="Cambria Math" panose="02040503050406030204" pitchFamily="18" charset="0"/>
                            </a:rPr>
                          </m:ctrlPr>
                        </m:fPr>
                        <m:num>
                          <m:sSubSup>
                            <m:sSubSupPr>
                              <m:ctrlPr>
                                <a:rPr lang="en-US" altLang="ja-JP" sz="2000" i="1">
                                  <a:latin typeface="Cambria Math" panose="02040503050406030204" pitchFamily="18" charset="0"/>
                                </a:rPr>
                              </m:ctrlPr>
                            </m:sSubSupPr>
                            <m:e>
                              <m:r>
                                <m:rPr>
                                  <m:sty m:val="p"/>
                                </m:rPr>
                                <a:rPr lang="en-US" altLang="ja-JP" sz="2000" i="1">
                                  <a:latin typeface="Cambria Math" panose="02040503050406030204" pitchFamily="18" charset="0"/>
                                </a:rPr>
                                <m:t>V</m:t>
                              </m:r>
                            </m:e>
                            <m:sub>
                              <m:r>
                                <m:rPr>
                                  <m:sty m:val="p"/>
                                </m:rPr>
                                <a:rPr lang="en-US" altLang="ja-JP" sz="2000" b="0" i="1" smtClean="0">
                                  <a:latin typeface="Cambria Math" panose="02040503050406030204" pitchFamily="18" charset="0"/>
                                </a:rPr>
                                <m:t>ext</m:t>
                              </m:r>
                            </m:sub>
                            <m:sup>
                              <m:r>
                                <a:rPr lang="en-US" altLang="ja-JP" sz="2000" i="1">
                                  <a:latin typeface="Cambria Math" panose="02040503050406030204" pitchFamily="18" charset="0"/>
                                </a:rPr>
                                <m:t>1.5</m:t>
                              </m:r>
                            </m:sup>
                          </m:sSubSup>
                        </m:num>
                        <m:den>
                          <m:sSubSup>
                            <m:sSubSupPr>
                              <m:ctrlPr>
                                <a:rPr lang="en-US" altLang="ja-JP" sz="2000" i="1" smtClean="0">
                                  <a:latin typeface="Cambria Math" panose="02040503050406030204" pitchFamily="18" charset="0"/>
                                  <a:ea typeface="Cambria Math" panose="02040503050406030204" pitchFamily="18" charset="0"/>
                                </a:rPr>
                              </m:ctrlPr>
                            </m:sSubSupPr>
                            <m:e>
                              <m:r>
                                <a:rPr lang="en-US" altLang="ja-JP" sz="2000" i="1" smtClean="0">
                                  <a:latin typeface="Cambria Math" panose="02040503050406030204" pitchFamily="18" charset="0"/>
                                  <a:ea typeface="Cambria Math" panose="02040503050406030204" pitchFamily="18" charset="0"/>
                                </a:rPr>
                                <m:t>𝛼</m:t>
                              </m:r>
                            </m:e>
                            <m:sub>
                              <m:r>
                                <a:rPr lang="en-US" altLang="ja-JP" sz="2000" b="0" i="1" smtClean="0">
                                  <a:latin typeface="Cambria Math" panose="02040503050406030204" pitchFamily="18" charset="0"/>
                                </a:rPr>
                                <m:t>0</m:t>
                              </m:r>
                            </m:sub>
                            <m:sup>
                              <m:r>
                                <a:rPr lang="en-US" altLang="ja-JP" sz="2000" i="1">
                                  <a:latin typeface="Cambria Math" panose="02040503050406030204" pitchFamily="18" charset="0"/>
                                </a:rPr>
                                <m:t>2</m:t>
                              </m:r>
                            </m:sup>
                          </m:sSubSup>
                        </m:den>
                      </m:f>
                      <m:r>
                        <a:rPr lang="en-US" altLang="ja-JP" sz="2000">
                          <a:latin typeface="Cambria Math" panose="02040503050406030204" pitchFamily="18" charset="0"/>
                        </a:rPr>
                        <m:t> </m:t>
                      </m:r>
                      <m:d>
                        <m:dPr>
                          <m:ctrlPr>
                            <a:rPr lang="en-US" altLang="ja-JP" sz="2000" i="1">
                              <a:latin typeface="Cambria Math" panose="02040503050406030204" pitchFamily="18" charset="0"/>
                              <a:ea typeface="Cambria Math" panose="02040503050406030204" pitchFamily="18" charset="0"/>
                            </a:rPr>
                          </m:ctrlPr>
                        </m:dPr>
                        <m:e>
                          <m:r>
                            <a:rPr lang="en-US" altLang="ja-JP" sz="2000" i="1">
                              <a:latin typeface="Cambria Math" panose="02040503050406030204" pitchFamily="18" charset="0"/>
                              <a:ea typeface="Cambria Math" panose="02040503050406030204" pitchFamily="18" charset="0"/>
                            </a:rPr>
                            <m:t>1−</m:t>
                          </m:r>
                          <m:r>
                            <m:rPr>
                              <m:sty m:val="p"/>
                            </m:rPr>
                            <a:rPr lang="en-US" altLang="ja-JP" sz="2000" i="0">
                              <a:latin typeface="Cambria Math" panose="02040503050406030204" pitchFamily="18" charset="0"/>
                              <a:ea typeface="Cambria Math" panose="02040503050406030204" pitchFamily="18" charset="0"/>
                            </a:rPr>
                            <m:t>cos</m:t>
                          </m:r>
                          <m:r>
                            <a:rPr lang="en-US" altLang="ja-JP" sz="2000" i="1" smtClean="0">
                              <a:latin typeface="Cambria Math" panose="02040503050406030204" pitchFamily="18" charset="0"/>
                              <a:ea typeface="Cambria Math" panose="02040503050406030204" pitchFamily="18" charset="0"/>
                            </a:rPr>
                            <m:t>𝜃</m:t>
                          </m:r>
                        </m:e>
                      </m:d>
                    </m:oMath>
                  </m:oMathPara>
                </a14:m>
                <a:endParaRPr lang="en-US" altLang="ja-JP" dirty="0"/>
              </a:p>
            </p:txBody>
          </p:sp>
        </mc:Choice>
        <mc:Fallback xmlns="">
          <p:sp>
            <p:nvSpPr>
              <p:cNvPr id="21" name="テキスト ボックス 20">
                <a:extLst>
                  <a:ext uri="{FF2B5EF4-FFF2-40B4-BE49-F238E27FC236}">
                    <a16:creationId xmlns:a16="http://schemas.microsoft.com/office/drawing/2014/main" id="{CF4AF58A-4E1C-38BA-C70E-3E5A4B264784}"/>
                  </a:ext>
                </a:extLst>
              </p:cNvPr>
              <p:cNvSpPr txBox="1">
                <a:spLocks noRot="1" noChangeAspect="1" noMove="1" noResize="1" noEditPoints="1" noAdjustHandles="1" noChangeArrowheads="1" noChangeShapeType="1" noTextEdit="1"/>
              </p:cNvSpPr>
              <p:nvPr/>
            </p:nvSpPr>
            <p:spPr>
              <a:xfrm>
                <a:off x="8229818" y="1496200"/>
                <a:ext cx="3728989" cy="1309461"/>
              </a:xfrm>
              <a:prstGeom prst="rect">
                <a:avLst/>
              </a:prstGeom>
              <a:blipFill>
                <a:blip r:embed="rId5"/>
                <a:stretch>
                  <a:fillRect/>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A77FA60B-8749-0CC9-ABF0-B3542D6B117F}"/>
                  </a:ext>
                </a:extLst>
              </p:cNvPr>
              <p:cNvSpPr txBox="1"/>
              <p:nvPr/>
            </p:nvSpPr>
            <p:spPr>
              <a:xfrm>
                <a:off x="8023498" y="833246"/>
                <a:ext cx="3111502" cy="1001684"/>
              </a:xfrm>
              <a:prstGeom prst="rect">
                <a:avLst/>
              </a:prstGeom>
              <a:noFill/>
              <a:ln w="38100">
                <a:noFill/>
              </a:ln>
            </p:spPr>
            <p:txBody>
              <a:bodyPr wrap="square" rtlCol="0">
                <a:spAutoFit/>
              </a:bodyPr>
              <a:lstStyle/>
              <a:p>
                <a:pPr/>
                <a14:m>
                  <m:oMathPara xmlns:m="http://schemas.openxmlformats.org/officeDocument/2006/math">
                    <m:oMathParaPr>
                      <m:jc m:val="center"/>
                    </m:oMathParaPr>
                    <m:oMath>
                      <m:sSub>
                        <m:sSubPr>
                          <m:ctrlPr>
                            <a:rPr lang="en-US" altLang="ja-JP" sz="2000" i="1">
                              <a:latin typeface="Cambria Math" panose="02040503050406030204" pitchFamily="18" charset="0"/>
                            </a:rPr>
                          </m:ctrlPr>
                        </m:sSubPr>
                        <m:e>
                          <m:r>
                            <m:rPr>
                              <m:sty m:val="p"/>
                            </m:rPr>
                            <a:rPr lang="en-US" altLang="ja-JP" sz="2000" i="1">
                              <a:latin typeface="Cambria Math" panose="02040503050406030204" pitchFamily="18" charset="0"/>
                            </a:rPr>
                            <m:t>J</m:t>
                          </m:r>
                        </m:e>
                        <m:sub>
                          <m:r>
                            <a:rPr lang="en-US" altLang="ja-JP" sz="2000" i="1">
                              <a:latin typeface="Cambria Math" panose="02040503050406030204" pitchFamily="18" charset="0"/>
                            </a:rPr>
                            <m:t> </m:t>
                          </m:r>
                        </m:sub>
                      </m:sSub>
                      <m:r>
                        <a:rPr lang="en-US" altLang="ja-JP" sz="2000" i="1">
                          <a:latin typeface="Cambria Math" panose="02040503050406030204" pitchFamily="18" charset="0"/>
                        </a:rPr>
                        <m:t>= </m:t>
                      </m:r>
                      <m:f>
                        <m:fPr>
                          <m:ctrlPr>
                            <a:rPr lang="en-US" altLang="ja-JP" sz="2000" i="1">
                              <a:latin typeface="Cambria Math" panose="02040503050406030204" pitchFamily="18" charset="0"/>
                            </a:rPr>
                          </m:ctrlPr>
                        </m:fPr>
                        <m:num>
                          <m:sSub>
                            <m:sSubPr>
                              <m:ctrlPr>
                                <a:rPr lang="en-US" altLang="ja-JP" sz="2000" i="1">
                                  <a:latin typeface="Cambria Math" panose="02040503050406030204" pitchFamily="18" charset="0"/>
                                </a:rPr>
                              </m:ctrlPr>
                            </m:sSubPr>
                            <m:e>
                              <m:r>
                                <a:rPr lang="en-US" altLang="ja-JP" sz="2000" i="1">
                                  <a:latin typeface="Cambria Math" panose="02040503050406030204" pitchFamily="18" charset="0"/>
                                </a:rPr>
                                <m:t>4</m:t>
                              </m:r>
                              <m:r>
                                <a:rPr lang="en-US" altLang="ja-JP" sz="2000" i="1">
                                  <a:latin typeface="Cambria Math" panose="02040503050406030204" pitchFamily="18" charset="0"/>
                                  <a:ea typeface="Cambria Math" panose="02040503050406030204" pitchFamily="18" charset="0"/>
                                </a:rPr>
                                <m:t>𝜀</m:t>
                              </m:r>
                            </m:e>
                            <m:sub>
                              <m:r>
                                <a:rPr lang="en-US" altLang="ja-JP" sz="2000" i="1">
                                  <a:latin typeface="Cambria Math" panose="02040503050406030204" pitchFamily="18" charset="0"/>
                                </a:rPr>
                                <m:t>0</m:t>
                              </m:r>
                            </m:sub>
                          </m:sSub>
                        </m:num>
                        <m:den>
                          <m:r>
                            <a:rPr lang="en-US" altLang="ja-JP" sz="2000" i="1">
                              <a:latin typeface="Cambria Math" panose="02040503050406030204" pitchFamily="18" charset="0"/>
                            </a:rPr>
                            <m:t>9</m:t>
                          </m:r>
                        </m:den>
                      </m:f>
                      <m:rad>
                        <m:radPr>
                          <m:degHide m:val="on"/>
                          <m:ctrlPr>
                            <a:rPr lang="en-US" altLang="ja-JP" sz="2000" i="1">
                              <a:latin typeface="Cambria Math" panose="02040503050406030204" pitchFamily="18" charset="0"/>
                            </a:rPr>
                          </m:ctrlPr>
                        </m:radPr>
                        <m:deg/>
                        <m:e>
                          <m:f>
                            <m:fPr>
                              <m:ctrlPr>
                                <a:rPr lang="en-US" altLang="ja-JP" sz="2000" i="1">
                                  <a:latin typeface="Cambria Math" panose="02040503050406030204" pitchFamily="18" charset="0"/>
                                </a:rPr>
                              </m:ctrlPr>
                            </m:fPr>
                            <m:num>
                              <m:r>
                                <a:rPr lang="en-US" altLang="ja-JP" sz="2000" i="1">
                                  <a:latin typeface="Cambria Math" panose="02040503050406030204" pitchFamily="18" charset="0"/>
                                </a:rPr>
                                <m:t>2</m:t>
                              </m:r>
                              <m:r>
                                <m:rPr>
                                  <m:sty m:val="p"/>
                                </m:rPr>
                                <a:rPr lang="en-US" altLang="ja-JP" sz="2000" i="1">
                                  <a:latin typeface="Cambria Math" panose="02040503050406030204" pitchFamily="18" charset="0"/>
                                </a:rPr>
                                <m:t>q</m:t>
                              </m:r>
                            </m:num>
                            <m:den>
                              <m:r>
                                <m:rPr>
                                  <m:sty m:val="p"/>
                                </m:rPr>
                                <a:rPr lang="en-US" altLang="ja-JP" sz="2000" i="1">
                                  <a:latin typeface="Cambria Math" panose="02040503050406030204" pitchFamily="18" charset="0"/>
                                </a:rPr>
                                <m:t>m</m:t>
                              </m:r>
                            </m:den>
                          </m:f>
                        </m:e>
                      </m:rad>
                      <m:f>
                        <m:fPr>
                          <m:ctrlPr>
                            <a:rPr lang="en-US" altLang="ja-JP" sz="2000" i="1">
                              <a:solidFill>
                                <a:schemeClr val="tx1"/>
                              </a:solidFill>
                              <a:latin typeface="Cambria Math" panose="02040503050406030204" pitchFamily="18" charset="0"/>
                            </a:rPr>
                          </m:ctrlPr>
                        </m:fPr>
                        <m:num>
                          <m:sSubSup>
                            <m:sSubSupPr>
                              <m:ctrlPr>
                                <a:rPr lang="en-US" altLang="ja-JP" sz="2000" i="1">
                                  <a:solidFill>
                                    <a:schemeClr val="tx1"/>
                                  </a:solidFill>
                                  <a:latin typeface="Cambria Math" panose="02040503050406030204" pitchFamily="18" charset="0"/>
                                </a:rPr>
                              </m:ctrlPr>
                            </m:sSubSupPr>
                            <m:e>
                              <m:r>
                                <m:rPr>
                                  <m:sty m:val="p"/>
                                </m:rPr>
                                <a:rPr lang="en-US" altLang="ja-JP" sz="2000" i="1">
                                  <a:solidFill>
                                    <a:schemeClr val="tx1"/>
                                  </a:solidFill>
                                  <a:latin typeface="Cambria Math" panose="02040503050406030204" pitchFamily="18" charset="0"/>
                                </a:rPr>
                                <m:t>V</m:t>
                              </m:r>
                            </m:e>
                            <m:sub>
                              <m:r>
                                <m:rPr>
                                  <m:sty m:val="p"/>
                                </m:rPr>
                                <a:rPr lang="en-US" altLang="ja-JP" sz="2000" b="0" i="1" smtClean="0">
                                  <a:solidFill>
                                    <a:schemeClr val="tx1"/>
                                  </a:solidFill>
                                  <a:latin typeface="Cambria Math" panose="02040503050406030204" pitchFamily="18" charset="0"/>
                                </a:rPr>
                                <m:t>ext</m:t>
                              </m:r>
                            </m:sub>
                            <m:sup>
                              <m:r>
                                <a:rPr lang="en-US" altLang="ja-JP" sz="2000" i="1">
                                  <a:solidFill>
                                    <a:schemeClr val="tx1"/>
                                  </a:solidFill>
                                  <a:latin typeface="Cambria Math" panose="02040503050406030204" pitchFamily="18" charset="0"/>
                                </a:rPr>
                                <m:t>1.5</m:t>
                              </m:r>
                            </m:sup>
                          </m:sSubSup>
                        </m:num>
                        <m:den>
                          <m:sSup>
                            <m:sSupPr>
                              <m:ctrlPr>
                                <a:rPr lang="en-US" altLang="ja-JP" sz="2000" b="0" i="1" smtClean="0">
                                  <a:solidFill>
                                    <a:schemeClr val="tx1"/>
                                  </a:solidFill>
                                  <a:latin typeface="Cambria Math" panose="02040503050406030204" pitchFamily="18" charset="0"/>
                                </a:rPr>
                              </m:ctrlPr>
                            </m:sSupPr>
                            <m:e>
                              <m:d>
                                <m:dPr>
                                  <m:ctrlPr>
                                    <a:rPr lang="en-US" altLang="ja-JP" sz="2000" b="0" i="1" smtClean="0">
                                      <a:solidFill>
                                        <a:schemeClr val="tx1"/>
                                      </a:solidFill>
                                      <a:latin typeface="Cambria Math" panose="02040503050406030204" pitchFamily="18" charset="0"/>
                                    </a:rPr>
                                  </m:ctrlPr>
                                </m:dPr>
                                <m:e>
                                  <m:r>
                                    <m:rPr>
                                      <m:sty m:val="p"/>
                                    </m:rPr>
                                    <a:rPr lang="en-US" altLang="ja-JP" sz="2000" b="0" i="1" smtClean="0">
                                      <a:solidFill>
                                        <a:schemeClr val="tx1"/>
                                      </a:solidFill>
                                      <a:latin typeface="Cambria Math" panose="02040503050406030204" pitchFamily="18" charset="0"/>
                                    </a:rPr>
                                    <m:t>r</m:t>
                                  </m:r>
                                  <m:sSub>
                                    <m:sSubPr>
                                      <m:ctrlPr>
                                        <a:rPr lang="en-US" altLang="ja-JP" sz="2000" b="0" i="1" smtClean="0">
                                          <a:solidFill>
                                            <a:schemeClr val="tx1"/>
                                          </a:solidFill>
                                          <a:latin typeface="Cambria Math" panose="02040503050406030204" pitchFamily="18" charset="0"/>
                                          <a:ea typeface="Cambria Math" panose="02040503050406030204" pitchFamily="18" charset="0"/>
                                        </a:rPr>
                                      </m:ctrlPr>
                                    </m:sSubPr>
                                    <m:e>
                                      <m:r>
                                        <a:rPr lang="en-US" altLang="ja-JP" sz="2000" b="0" i="1" smtClean="0">
                                          <a:solidFill>
                                            <a:schemeClr val="tx1"/>
                                          </a:solidFill>
                                          <a:latin typeface="Cambria Math" panose="02040503050406030204" pitchFamily="18" charset="0"/>
                                          <a:ea typeface="Cambria Math" panose="02040503050406030204" pitchFamily="18" charset="0"/>
                                        </a:rPr>
                                        <m:t>𝛼</m:t>
                                      </m:r>
                                    </m:e>
                                    <m:sub>
                                      <m:r>
                                        <a:rPr lang="en-US" altLang="ja-JP" sz="2000" b="0" i="1" smtClean="0">
                                          <a:solidFill>
                                            <a:schemeClr val="tx1"/>
                                          </a:solidFill>
                                          <a:latin typeface="Cambria Math" panose="02040503050406030204" pitchFamily="18" charset="0"/>
                                        </a:rPr>
                                        <m:t>0</m:t>
                                      </m:r>
                                    </m:sub>
                                  </m:sSub>
                                </m:e>
                              </m:d>
                            </m:e>
                            <m:sup>
                              <m:r>
                                <a:rPr lang="en-US" altLang="ja-JP" sz="2000" b="0" i="1" smtClean="0">
                                  <a:solidFill>
                                    <a:schemeClr val="tx1"/>
                                  </a:solidFill>
                                  <a:latin typeface="Cambria Math" panose="02040503050406030204" pitchFamily="18" charset="0"/>
                                </a:rPr>
                                <m:t>2</m:t>
                              </m:r>
                            </m:sup>
                          </m:sSup>
                        </m:den>
                      </m:f>
                      <m:r>
                        <a:rPr lang="en-US" altLang="ja-JP" sz="2000">
                          <a:solidFill>
                            <a:schemeClr val="tx1"/>
                          </a:solidFill>
                          <a:latin typeface="Cambria Math" panose="02040503050406030204" pitchFamily="18" charset="0"/>
                        </a:rPr>
                        <m:t> </m:t>
                      </m:r>
                    </m:oMath>
                  </m:oMathPara>
                </a14:m>
                <a:endParaRPr lang="en-US" altLang="ja-JP" dirty="0"/>
              </a:p>
            </p:txBody>
          </p:sp>
        </mc:Choice>
        <mc:Fallback xmlns="">
          <p:sp>
            <p:nvSpPr>
              <p:cNvPr id="22" name="テキスト ボックス 21">
                <a:extLst>
                  <a:ext uri="{FF2B5EF4-FFF2-40B4-BE49-F238E27FC236}">
                    <a16:creationId xmlns:a16="http://schemas.microsoft.com/office/drawing/2014/main" id="{A77FA60B-8749-0CC9-ABF0-B3542D6B117F}"/>
                  </a:ext>
                </a:extLst>
              </p:cNvPr>
              <p:cNvSpPr txBox="1">
                <a:spLocks noRot="1" noChangeAspect="1" noMove="1" noResize="1" noEditPoints="1" noAdjustHandles="1" noChangeArrowheads="1" noChangeShapeType="1" noTextEdit="1"/>
              </p:cNvSpPr>
              <p:nvPr/>
            </p:nvSpPr>
            <p:spPr>
              <a:xfrm>
                <a:off x="8023498" y="833246"/>
                <a:ext cx="3111502" cy="1001684"/>
              </a:xfrm>
              <a:prstGeom prst="rect">
                <a:avLst/>
              </a:prstGeom>
              <a:blipFill>
                <a:blip r:embed="rId6"/>
                <a:stretch>
                  <a:fillRect/>
                </a:stretch>
              </a:blipFill>
              <a:ln w="38100">
                <a:noFill/>
              </a:ln>
            </p:spPr>
            <p:txBody>
              <a:bodyPr/>
              <a:lstStyle/>
              <a:p>
                <a:r>
                  <a:rPr lang="ja-JP" altLang="en-US">
                    <a:noFill/>
                  </a:rPr>
                  <a:t> </a:t>
                </a:r>
              </a:p>
            </p:txBody>
          </p:sp>
        </mc:Fallback>
      </mc:AlternateContent>
      <p:sp>
        <p:nvSpPr>
          <p:cNvPr id="24" name="テキスト ボックス 23">
            <a:extLst>
              <a:ext uri="{FF2B5EF4-FFF2-40B4-BE49-F238E27FC236}">
                <a16:creationId xmlns:a16="http://schemas.microsoft.com/office/drawing/2014/main" id="{A3920594-D494-878A-1F07-A2505F7EBD44}"/>
              </a:ext>
            </a:extLst>
          </p:cNvPr>
          <p:cNvSpPr txBox="1"/>
          <p:nvPr/>
        </p:nvSpPr>
        <p:spPr>
          <a:xfrm>
            <a:off x="6206884" y="926041"/>
            <a:ext cx="2156459" cy="707886"/>
          </a:xfrm>
          <a:prstGeom prst="rect">
            <a:avLst/>
          </a:prstGeom>
          <a:solidFill>
            <a:schemeClr val="bg1"/>
          </a:solidFill>
        </p:spPr>
        <p:txBody>
          <a:bodyPr wrap="square">
            <a:spAutoFit/>
          </a:bodyPr>
          <a:lstStyle/>
          <a:p>
            <a:r>
              <a:rPr lang="ja-JP" altLang="en-US" sz="2000"/>
              <a:t>◾️ Beam current </a:t>
            </a:r>
            <a:endParaRPr lang="en-US" altLang="ja-JP" sz="2000" dirty="0"/>
          </a:p>
          <a:p>
            <a:r>
              <a:rPr lang="en-US" altLang="ja-JP" sz="2000" dirty="0"/>
              <a:t>     </a:t>
            </a:r>
            <a:r>
              <a:rPr lang="ja-JP" altLang="en-US" sz="2000"/>
              <a:t>density</a:t>
            </a:r>
            <a:endParaRPr lang="en-US" altLang="ja-JP" i="1" dirty="0">
              <a:latin typeface="Cambria Math" panose="02040503050406030204" pitchFamily="18" charset="0"/>
            </a:endParaRPr>
          </a:p>
        </p:txBody>
      </p:sp>
      <p:sp>
        <p:nvSpPr>
          <p:cNvPr id="25" name="テキスト ボックス 24">
            <a:extLst>
              <a:ext uri="{FF2B5EF4-FFF2-40B4-BE49-F238E27FC236}">
                <a16:creationId xmlns:a16="http://schemas.microsoft.com/office/drawing/2014/main" id="{3308BC10-8A42-B1A6-5B35-69596ABF9C62}"/>
              </a:ext>
            </a:extLst>
          </p:cNvPr>
          <p:cNvSpPr txBox="1"/>
          <p:nvPr/>
        </p:nvSpPr>
        <p:spPr>
          <a:xfrm>
            <a:off x="6224327" y="2103734"/>
            <a:ext cx="2156459" cy="400110"/>
          </a:xfrm>
          <a:prstGeom prst="rect">
            <a:avLst/>
          </a:prstGeom>
          <a:solidFill>
            <a:schemeClr val="bg1"/>
          </a:solidFill>
        </p:spPr>
        <p:txBody>
          <a:bodyPr wrap="square">
            <a:spAutoFit/>
          </a:bodyPr>
          <a:lstStyle/>
          <a:p>
            <a:r>
              <a:rPr lang="ja-JP" altLang="en-US" sz="2000"/>
              <a:t>◾️ Beam current</a:t>
            </a:r>
            <a:endParaRPr lang="en-US" altLang="ja-JP" sz="2000" i="1" dirty="0">
              <a:latin typeface="Cambria Math" panose="02040503050406030204" pitchFamily="18" charset="0"/>
            </a:endParaRPr>
          </a:p>
        </p:txBody>
      </p:sp>
      <p:sp>
        <p:nvSpPr>
          <p:cNvPr id="26" name="テキスト ボックス 25">
            <a:extLst>
              <a:ext uri="{FF2B5EF4-FFF2-40B4-BE49-F238E27FC236}">
                <a16:creationId xmlns:a16="http://schemas.microsoft.com/office/drawing/2014/main" id="{21B8F5BD-0FA5-47EB-0888-D29E7BF0DAF7}"/>
              </a:ext>
            </a:extLst>
          </p:cNvPr>
          <p:cNvSpPr txBox="1"/>
          <p:nvPr/>
        </p:nvSpPr>
        <p:spPr>
          <a:xfrm>
            <a:off x="6224327" y="3116574"/>
            <a:ext cx="2156459" cy="707886"/>
          </a:xfrm>
          <a:prstGeom prst="rect">
            <a:avLst/>
          </a:prstGeom>
          <a:solidFill>
            <a:schemeClr val="bg1"/>
          </a:solidFill>
        </p:spPr>
        <p:txBody>
          <a:bodyPr wrap="square">
            <a:spAutoFit/>
          </a:bodyPr>
          <a:lstStyle/>
          <a:p>
            <a:r>
              <a:rPr lang="ja-JP" altLang="en-US" sz="2000">
                <a:latin typeface="Cambria Math" panose="02040503050406030204" pitchFamily="18" charset="0"/>
              </a:rPr>
              <a:t>◾️ </a:t>
            </a:r>
            <a:r>
              <a:rPr lang="en-US" altLang="ja-JP" sz="2000" dirty="0">
                <a:latin typeface="Cambria Math" panose="02040503050406030204" pitchFamily="18" charset="0"/>
              </a:rPr>
              <a:t>Beam </a:t>
            </a:r>
            <a:r>
              <a:rPr lang="ja-JP" altLang="en-US" sz="2000">
                <a:latin typeface="Cambria Math" panose="02040503050406030204" pitchFamily="18" charset="0"/>
              </a:rPr>
              <a:t>Focusing </a:t>
            </a:r>
            <a:endParaRPr lang="en-US" altLang="ja-JP" sz="2000" dirty="0">
              <a:latin typeface="Cambria Math" panose="02040503050406030204" pitchFamily="18" charset="0"/>
            </a:endParaRPr>
          </a:p>
          <a:p>
            <a:r>
              <a:rPr lang="en-US" altLang="ja-JP" sz="2000" dirty="0">
                <a:latin typeface="Cambria Math" panose="02040503050406030204" pitchFamily="18" charset="0"/>
              </a:rPr>
              <a:t>     Angle</a:t>
            </a:r>
          </a:p>
        </p:txBody>
      </p:sp>
      <p:sp>
        <p:nvSpPr>
          <p:cNvPr id="27" name="テキスト ボックス 26">
            <a:extLst>
              <a:ext uri="{FF2B5EF4-FFF2-40B4-BE49-F238E27FC236}">
                <a16:creationId xmlns:a16="http://schemas.microsoft.com/office/drawing/2014/main" id="{C8195C8B-79E1-C086-6310-C799258948E2}"/>
              </a:ext>
            </a:extLst>
          </p:cNvPr>
          <p:cNvSpPr txBox="1"/>
          <p:nvPr/>
        </p:nvSpPr>
        <p:spPr>
          <a:xfrm>
            <a:off x="6224326" y="4415033"/>
            <a:ext cx="2469507" cy="707886"/>
          </a:xfrm>
          <a:prstGeom prst="rect">
            <a:avLst/>
          </a:prstGeom>
          <a:solidFill>
            <a:schemeClr val="bg1"/>
          </a:solidFill>
        </p:spPr>
        <p:txBody>
          <a:bodyPr wrap="square">
            <a:spAutoFit/>
          </a:bodyPr>
          <a:lstStyle/>
          <a:p>
            <a:r>
              <a:rPr lang="ja-JP" altLang="en-US" sz="2000">
                <a:latin typeface="Cambria Math" panose="02040503050406030204" pitchFamily="18" charset="0"/>
              </a:rPr>
              <a:t>◾️ </a:t>
            </a:r>
            <a:r>
              <a:rPr lang="ja-JP" altLang="en-US" sz="2000" b="1">
                <a:latin typeface="Cambria Math" panose="02040503050406030204" pitchFamily="18" charset="0"/>
              </a:rPr>
              <a:t>Beam divergence </a:t>
            </a:r>
            <a:endParaRPr lang="en-US" altLang="ja-JP" sz="2000" b="1" dirty="0">
              <a:latin typeface="Cambria Math" panose="02040503050406030204" pitchFamily="18" charset="0"/>
            </a:endParaRPr>
          </a:p>
          <a:p>
            <a:r>
              <a:rPr lang="en-US" altLang="ja-JP" sz="2000" b="1" dirty="0">
                <a:latin typeface="Cambria Math" panose="02040503050406030204" pitchFamily="18" charset="0"/>
              </a:rPr>
              <a:t>      </a:t>
            </a:r>
            <a:r>
              <a:rPr lang="ja-JP" altLang="en-US" sz="2000" b="1">
                <a:latin typeface="Cambria Math" panose="02040503050406030204" pitchFamily="18" charset="0"/>
              </a:rPr>
              <a:t>angle </a:t>
            </a:r>
            <a:endParaRPr lang="en-US" altLang="ja-JP" sz="2000" b="1" dirty="0">
              <a:latin typeface="Cambria Math" panose="02040503050406030204" pitchFamily="18" charset="0"/>
            </a:endParaRPr>
          </a:p>
        </p:txBody>
      </p:sp>
      <mc:AlternateContent xmlns:mc="http://schemas.openxmlformats.org/markup-compatibility/2006" xmlns:a14="http://schemas.microsoft.com/office/drawing/2010/main">
        <mc:Choice Requires="a14">
          <p:sp>
            <p:nvSpPr>
              <p:cNvPr id="29" name="テキスト ボックス 28">
                <a:extLst>
                  <a:ext uri="{FF2B5EF4-FFF2-40B4-BE49-F238E27FC236}">
                    <a16:creationId xmlns:a16="http://schemas.microsoft.com/office/drawing/2014/main" id="{13BD3550-2C20-3C60-B5D1-F14F395F4CAE}"/>
                  </a:ext>
                </a:extLst>
              </p:cNvPr>
              <p:cNvSpPr txBox="1"/>
              <p:nvPr/>
            </p:nvSpPr>
            <p:spPr>
              <a:xfrm>
                <a:off x="8693833" y="4353442"/>
                <a:ext cx="3464028" cy="983603"/>
              </a:xfrm>
              <a:prstGeom prst="rect">
                <a:avLst/>
              </a:prstGeom>
              <a:noFill/>
            </p:spPr>
            <p:txBody>
              <a:bodyPr wrap="square" lIns="0" tIns="0" rIns="0" bIns="0" rtlCol="0">
                <a:spAutoFit/>
              </a:bodyPr>
              <a:lstStyle/>
              <a:p>
                <a14:m>
                  <m:oMath xmlns:m="http://schemas.openxmlformats.org/officeDocument/2006/math">
                    <m:r>
                      <a:rPr kumimoji="1" lang="ja-JP" altLang="en-US" sz="2400" i="1" smtClean="0">
                        <a:latin typeface="Cambria Math" panose="02040503050406030204" pitchFamily="18" charset="0"/>
                      </a:rPr>
                      <m:t>𝜔</m:t>
                    </m:r>
                    <m:r>
                      <a:rPr kumimoji="1" lang="en-US" altLang="ja-JP" sz="2400" b="0" i="1" smtClean="0">
                        <a:latin typeface="Cambria Math" panose="02040503050406030204" pitchFamily="18" charset="0"/>
                      </a:rPr>
                      <m:t>= </m:t>
                    </m:r>
                    <m:d>
                      <m:dPr>
                        <m:begChr m:val="|"/>
                        <m:endChr m:val="|"/>
                        <m:ctrlPr>
                          <a:rPr kumimoji="1" lang="en-US" altLang="ja-JP" sz="2400" b="0" i="1" smtClean="0">
                            <a:latin typeface="Cambria Math" panose="02040503050406030204" pitchFamily="18" charset="0"/>
                            <a:ea typeface="Cambria Math" panose="02040503050406030204" pitchFamily="18" charset="0"/>
                          </a:rPr>
                        </m:ctrlPr>
                      </m:dPr>
                      <m:e>
                        <m:r>
                          <a:rPr kumimoji="1" lang="en-US" altLang="ja-JP" sz="2400" b="0" i="1" smtClean="0">
                            <a:latin typeface="Cambria Math" panose="02040503050406030204" pitchFamily="18" charset="0"/>
                            <a:ea typeface="Cambria Math" panose="02040503050406030204" pitchFamily="18" charset="0"/>
                          </a:rPr>
                          <m:t>𝜓</m:t>
                        </m:r>
                        <m:r>
                          <a:rPr kumimoji="1" lang="en-US" altLang="ja-JP" sz="2400" b="0" i="1" smtClean="0">
                            <a:latin typeface="Cambria Math" panose="02040503050406030204" pitchFamily="18" charset="0"/>
                          </a:rPr>
                          <m:t>−</m:t>
                        </m:r>
                        <m:r>
                          <a:rPr kumimoji="1" lang="en-US" altLang="ja-JP" sz="2400" b="0" i="1" smtClean="0">
                            <a:latin typeface="Cambria Math" panose="02040503050406030204" pitchFamily="18" charset="0"/>
                            <a:ea typeface="Cambria Math" panose="02040503050406030204" pitchFamily="18" charset="0"/>
                          </a:rPr>
                          <m:t>𝜃</m:t>
                        </m:r>
                      </m:e>
                    </m:d>
                  </m:oMath>
                </a14:m>
                <a:r>
                  <a:rPr lang="en-US" altLang="ja-JP" sz="2800" dirty="0"/>
                  <a:t> </a:t>
                </a:r>
                <a:endParaRPr lang="en-US" altLang="ja-JP" sz="2800" i="1" dirty="0">
                  <a:latin typeface="Cambria Math" panose="02040503050406030204" pitchFamily="18" charset="0"/>
                </a:endParaRPr>
              </a:p>
              <a:p>
                <a:r>
                  <a:rPr lang="en-US" altLang="ja-JP" sz="2800" i="1" dirty="0">
                    <a:latin typeface="Cambria Math" panose="02040503050406030204" pitchFamily="18" charset="0"/>
                  </a:rPr>
                  <a:t>    </a:t>
                </a:r>
                <a14:m>
                  <m:oMath xmlns:m="http://schemas.openxmlformats.org/officeDocument/2006/math">
                    <m:r>
                      <a:rPr lang="en-US" altLang="ja-JP" sz="2400" i="1">
                        <a:latin typeface="Cambria Math" panose="02040503050406030204" pitchFamily="18" charset="0"/>
                      </a:rPr>
                      <m:t>=</m:t>
                    </m:r>
                    <m:d>
                      <m:dPr>
                        <m:begChr m:val="|"/>
                        <m:endChr m:val="|"/>
                        <m:ctrlPr>
                          <a:rPr lang="en-US" altLang="ja-JP" sz="2400" i="1">
                            <a:latin typeface="Cambria Math" panose="02040503050406030204" pitchFamily="18" charset="0"/>
                          </a:rPr>
                        </m:ctrlPr>
                      </m:dPr>
                      <m:e>
                        <m:f>
                          <m:fPr>
                            <m:ctrlPr>
                              <a:rPr lang="en-US" altLang="ja-JP" sz="2400" i="1">
                                <a:latin typeface="Cambria Math" panose="02040503050406030204" pitchFamily="18" charset="0"/>
                              </a:rPr>
                            </m:ctrlPr>
                          </m:fPr>
                          <m:num>
                            <m:r>
                              <a:rPr lang="en-US" altLang="ja-JP" sz="2400" i="1">
                                <a:latin typeface="Cambria Math" panose="02040503050406030204" pitchFamily="18" charset="0"/>
                              </a:rPr>
                              <m:t>𝑎</m:t>
                            </m:r>
                          </m:num>
                          <m:den>
                            <m:r>
                              <a:rPr lang="en-US" altLang="ja-JP" sz="2400" i="1">
                                <a:latin typeface="Cambria Math" panose="02040503050406030204" pitchFamily="18" charset="0"/>
                              </a:rPr>
                              <m:t>3</m:t>
                            </m:r>
                            <m:r>
                              <a:rPr lang="en-US" altLang="ja-JP" sz="2400" i="1">
                                <a:latin typeface="Cambria Math" panose="02040503050406030204" pitchFamily="18" charset="0"/>
                              </a:rPr>
                              <m:t>𝑑</m:t>
                            </m:r>
                          </m:den>
                        </m:f>
                        <m:r>
                          <a:rPr lang="en-US" altLang="ja-JP" sz="2400" i="1">
                            <a:latin typeface="Cambria Math" panose="02040503050406030204" pitchFamily="18" charset="0"/>
                          </a:rPr>
                          <m:t>−</m:t>
                        </m:r>
                        <m:f>
                          <m:fPr>
                            <m:ctrlPr>
                              <a:rPr lang="en-US" altLang="ja-JP" sz="2400" i="1">
                                <a:latin typeface="Cambria Math" panose="02040503050406030204" pitchFamily="18" charset="0"/>
                              </a:rPr>
                            </m:ctrlPr>
                          </m:fPr>
                          <m:num>
                            <m:r>
                              <a:rPr lang="en-US" altLang="ja-JP" sz="2400" i="1">
                                <a:latin typeface="Cambria Math" panose="02040503050406030204" pitchFamily="18" charset="0"/>
                              </a:rPr>
                              <m:t>5</m:t>
                            </m:r>
                          </m:num>
                          <m:den>
                            <m:r>
                              <a:rPr lang="en-US" altLang="ja-JP" sz="2400" i="1">
                                <a:latin typeface="Cambria Math" panose="02040503050406030204" pitchFamily="18" charset="0"/>
                              </a:rPr>
                              <m:t>8</m:t>
                            </m:r>
                          </m:den>
                        </m:f>
                        <m:f>
                          <m:fPr>
                            <m:ctrlPr>
                              <a:rPr lang="en-US" altLang="ja-JP" sz="2400" i="1">
                                <a:latin typeface="Cambria Math" panose="02040503050406030204" pitchFamily="18" charset="0"/>
                              </a:rPr>
                            </m:ctrlPr>
                          </m:fPr>
                          <m:num>
                            <m:r>
                              <m:rPr>
                                <m:sty m:val="p"/>
                              </m:rPr>
                              <a:rPr lang="en-US" altLang="ja-JP" sz="2400" i="1">
                                <a:latin typeface="Cambria Math" panose="02040503050406030204" pitchFamily="18" charset="0"/>
                              </a:rPr>
                              <m:t>a</m:t>
                            </m:r>
                          </m:num>
                          <m:den>
                            <m:r>
                              <m:rPr>
                                <m:sty m:val="p"/>
                              </m:rPr>
                              <a:rPr lang="en-US" altLang="ja-JP" sz="2400" i="1">
                                <a:latin typeface="Cambria Math" panose="02040503050406030204" pitchFamily="18" charset="0"/>
                              </a:rPr>
                              <m:t>d</m:t>
                            </m:r>
                          </m:den>
                        </m:f>
                        <m:d>
                          <m:dPr>
                            <m:ctrlPr>
                              <a:rPr lang="en-US" altLang="ja-JP" sz="2400" i="1">
                                <a:latin typeface="Cambria Math" panose="02040503050406030204" pitchFamily="18" charset="0"/>
                              </a:rPr>
                            </m:ctrlPr>
                          </m:dPr>
                          <m:e>
                            <m:r>
                              <a:rPr lang="en-US" altLang="ja-JP" sz="2400" i="1">
                                <a:latin typeface="Cambria Math" panose="02040503050406030204" pitchFamily="18" charset="0"/>
                              </a:rPr>
                              <m:t>1−</m:t>
                            </m:r>
                            <m:f>
                              <m:fPr>
                                <m:ctrlPr>
                                  <a:rPr lang="en-US" altLang="ja-JP" sz="2400" i="1">
                                    <a:latin typeface="Cambria Math" panose="02040503050406030204" pitchFamily="18" charset="0"/>
                                  </a:rPr>
                                </m:ctrlPr>
                              </m:fPr>
                              <m:num>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𝑃</m:t>
                                    </m:r>
                                  </m:e>
                                  <m:sub>
                                    <m:r>
                                      <a:rPr lang="en-US" altLang="ja-JP" sz="2400" i="1">
                                        <a:latin typeface="Cambria Math" panose="02040503050406030204" pitchFamily="18" charset="0"/>
                                      </a:rPr>
                                      <m:t>𝑒𝑟𝑣</m:t>
                                    </m:r>
                                  </m:sub>
                                </m:sSub>
                              </m:num>
                              <m:den>
                                <m:r>
                                  <a:rPr lang="en-US" altLang="ja-JP" sz="2400" i="1">
                                    <a:latin typeface="Cambria Math" panose="02040503050406030204" pitchFamily="18" charset="0"/>
                                  </a:rPr>
                                  <m:t>𝐶</m:t>
                                </m:r>
                              </m:den>
                            </m:f>
                          </m:e>
                        </m:d>
                      </m:e>
                    </m:d>
                  </m:oMath>
                </a14:m>
                <a:endParaRPr kumimoji="1" lang="en-US" altLang="ja-JP" sz="2400" dirty="0"/>
              </a:p>
            </p:txBody>
          </p:sp>
        </mc:Choice>
        <mc:Fallback xmlns="">
          <p:sp>
            <p:nvSpPr>
              <p:cNvPr id="29" name="テキスト ボックス 28">
                <a:extLst>
                  <a:ext uri="{FF2B5EF4-FFF2-40B4-BE49-F238E27FC236}">
                    <a16:creationId xmlns:a16="http://schemas.microsoft.com/office/drawing/2014/main" id="{13BD3550-2C20-3C60-B5D1-F14F395F4CAE}"/>
                  </a:ext>
                </a:extLst>
              </p:cNvPr>
              <p:cNvSpPr txBox="1">
                <a:spLocks noRot="1" noChangeAspect="1" noMove="1" noResize="1" noEditPoints="1" noAdjustHandles="1" noChangeArrowheads="1" noChangeShapeType="1" noTextEdit="1"/>
              </p:cNvSpPr>
              <p:nvPr/>
            </p:nvSpPr>
            <p:spPr>
              <a:xfrm>
                <a:off x="8693833" y="4353442"/>
                <a:ext cx="3464028" cy="983603"/>
              </a:xfrm>
              <a:prstGeom prst="rect">
                <a:avLst/>
              </a:prstGeom>
              <a:blipFill>
                <a:blip r:embed="rId7"/>
                <a:stretch>
                  <a:fillRect l="-6204" t="-11392" b="-13924"/>
                </a:stretch>
              </a:blipFill>
            </p:spPr>
            <p:txBody>
              <a:bodyPr/>
              <a:lstStyle/>
              <a:p>
                <a:r>
                  <a:rPr lang="ja-JP" altLang="en-US">
                    <a:noFill/>
                  </a:rPr>
                  <a:t> </a:t>
                </a:r>
              </a:p>
            </p:txBody>
          </p:sp>
        </mc:Fallback>
      </mc:AlternateContent>
      <p:sp>
        <p:nvSpPr>
          <p:cNvPr id="12" name="テキスト ボックス 11">
            <a:extLst>
              <a:ext uri="{FF2B5EF4-FFF2-40B4-BE49-F238E27FC236}">
                <a16:creationId xmlns:a16="http://schemas.microsoft.com/office/drawing/2014/main" id="{8F32445C-9F7D-C340-A7F4-91DABD5B97E0}"/>
              </a:ext>
            </a:extLst>
          </p:cNvPr>
          <p:cNvSpPr txBox="1"/>
          <p:nvPr/>
        </p:nvSpPr>
        <p:spPr>
          <a:xfrm>
            <a:off x="10218057" y="3809818"/>
            <a:ext cx="1494972" cy="369332"/>
          </a:xfrm>
          <a:prstGeom prst="rect">
            <a:avLst/>
          </a:prstGeom>
          <a:solidFill>
            <a:schemeClr val="bg1"/>
          </a:solidFill>
        </p:spPr>
        <p:txBody>
          <a:bodyPr wrap="square" rtlCol="0" anchor="ctr">
            <a:spAutoFit/>
          </a:bodyPr>
          <a:lstStyle/>
          <a:p>
            <a:pPr algn="ctr"/>
            <a:endParaRPr kumimoji="1" lang="ja-JP" altLang="en-US" dirty="0">
              <a:solidFill>
                <a:sysClr val="windowText" lastClr="000000"/>
              </a:solidFill>
            </a:endParaRPr>
          </a:p>
        </p:txBody>
      </p:sp>
      <p:sp>
        <p:nvSpPr>
          <p:cNvPr id="13" name="テキスト ボックス 12">
            <a:extLst>
              <a:ext uri="{FF2B5EF4-FFF2-40B4-BE49-F238E27FC236}">
                <a16:creationId xmlns:a16="http://schemas.microsoft.com/office/drawing/2014/main" id="{4D8367C0-9CF1-EF78-3D44-45C8B099EA70}"/>
              </a:ext>
            </a:extLst>
          </p:cNvPr>
          <p:cNvSpPr txBox="1"/>
          <p:nvPr/>
        </p:nvSpPr>
        <p:spPr>
          <a:xfrm>
            <a:off x="9985254" y="3732070"/>
            <a:ext cx="2215455" cy="369332"/>
          </a:xfrm>
          <a:prstGeom prst="rect">
            <a:avLst/>
          </a:prstGeom>
          <a:solidFill>
            <a:schemeClr val="bg1"/>
          </a:solidFill>
        </p:spPr>
        <p:txBody>
          <a:bodyPr wrap="square" rtlCol="0" anchor="ctr">
            <a:spAutoFit/>
          </a:bodyPr>
          <a:lstStyle/>
          <a:p>
            <a:pPr algn="ctr"/>
            <a:r>
              <a:rPr kumimoji="1" lang="en-US" altLang="ja-JP" dirty="0">
                <a:latin typeface="Times New Roman" panose="02020603050405020304" pitchFamily="18" charset="0"/>
                <a:cs typeface="Times New Roman" panose="02020603050405020304" pitchFamily="18" charset="0"/>
              </a:rPr>
              <a:t>C </a:t>
            </a:r>
            <a:r>
              <a:rPr lang="en-US" altLang="ja-JP" dirty="0">
                <a:latin typeface="Times New Roman" panose="02020603050405020304" pitchFamily="18" charset="0"/>
                <a:cs typeface="Times New Roman" panose="02020603050405020304" pitchFamily="18" charset="0"/>
              </a:rPr>
              <a:t>:</a:t>
            </a:r>
            <a:r>
              <a:rPr kumimoji="1" lang="en-US" altLang="ja-JP" dirty="0">
                <a:latin typeface="Times New Roman" panose="02020603050405020304" pitchFamily="18" charset="0"/>
                <a:cs typeface="Times New Roman" panose="02020603050405020304" pitchFamily="18" charset="0"/>
              </a:rPr>
              <a:t> constant</a:t>
            </a:r>
            <a:endParaRPr kumimoji="1" lang="ja-JP" alt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87C87AAB-B411-D0C9-F5E7-D48897E1C619}"/>
                  </a:ext>
                </a:extLst>
              </p:cNvPr>
              <p:cNvSpPr txBox="1"/>
              <p:nvPr/>
            </p:nvSpPr>
            <p:spPr>
              <a:xfrm>
                <a:off x="10293366" y="6474500"/>
                <a:ext cx="1864495" cy="369332"/>
              </a:xfrm>
              <a:prstGeom prst="rect">
                <a:avLst/>
              </a:prstGeom>
              <a:solidFill>
                <a:schemeClr val="bg1"/>
              </a:solidFill>
            </p:spPr>
            <p:txBody>
              <a:bodyPr wrap="square" rtlCol="0" anchor="ctr">
                <a:spAutoFit/>
              </a:bodyPr>
              <a:lstStyle/>
              <a:p>
                <a:pPr algn="ctr"/>
                <a:r>
                  <a:rPr lang="en-US" altLang="ja-JP" dirty="0">
                    <a:latin typeface="Times New Roman" panose="02020603050405020304" pitchFamily="18" charset="0"/>
                    <a:cs typeface="Times New Roman" panose="02020603050405020304" pitchFamily="18" charset="0"/>
                  </a:rPr>
                  <a:t>A,</a:t>
                </a:r>
                <a:r>
                  <a:rPr kumimoji="1" lang="en-US" altLang="ja-JP"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US" altLang="ja-JP" i="1">
                            <a:latin typeface="Cambria Math" panose="02040503050406030204" pitchFamily="18" charset="0"/>
                          </a:rPr>
                        </m:ctrlPr>
                      </m:sSubPr>
                      <m:e>
                        <m:r>
                          <m:rPr>
                            <m:sty m:val="p"/>
                          </m:rPr>
                          <a:rPr lang="en-US" altLang="ja-JP" i="1">
                            <a:latin typeface="Cambria Math" panose="02040503050406030204" pitchFamily="18" charset="0"/>
                          </a:rPr>
                          <m:t>P</m:t>
                        </m:r>
                      </m:e>
                      <m:sub>
                        <m:r>
                          <a:rPr lang="en-US" altLang="ja-JP" i="1">
                            <a:latin typeface="Cambria Math" panose="02040503050406030204" pitchFamily="18" charset="0"/>
                          </a:rPr>
                          <m:t>𝐶</m:t>
                        </m:r>
                      </m:sub>
                    </m:sSub>
                    <m:r>
                      <a:rPr lang="en-US" altLang="ja-JP" i="1">
                        <a:latin typeface="Cambria Math" panose="02040503050406030204" pitchFamily="18" charset="0"/>
                      </a:rPr>
                      <m:t> </m:t>
                    </m:r>
                  </m:oMath>
                </a14:m>
                <a:r>
                  <a:rPr kumimoji="1" lang="en-US" altLang="ja-JP" dirty="0">
                    <a:latin typeface="Times New Roman" panose="02020603050405020304" pitchFamily="18" charset="0"/>
                    <a:cs typeface="Times New Roman" panose="02020603050405020304" pitchFamily="18" charset="0"/>
                  </a:rPr>
                  <a:t>: constant</a:t>
                </a:r>
                <a:endParaRPr kumimoji="1" lang="ja-JP" altLang="en-US" dirty="0">
                  <a:latin typeface="Times New Roman" panose="02020603050405020304" pitchFamily="18" charset="0"/>
                  <a:cs typeface="Times New Roman" panose="02020603050405020304" pitchFamily="18" charset="0"/>
                </a:endParaRPr>
              </a:p>
            </p:txBody>
          </p:sp>
        </mc:Choice>
        <mc:Fallback xmlns="">
          <p:sp>
            <p:nvSpPr>
              <p:cNvPr id="14" name="テキスト ボックス 13">
                <a:extLst>
                  <a:ext uri="{FF2B5EF4-FFF2-40B4-BE49-F238E27FC236}">
                    <a16:creationId xmlns:a16="http://schemas.microsoft.com/office/drawing/2014/main" id="{87C87AAB-B411-D0C9-F5E7-D48897E1C619}"/>
                  </a:ext>
                </a:extLst>
              </p:cNvPr>
              <p:cNvSpPr txBox="1">
                <a:spLocks noRot="1" noChangeAspect="1" noMove="1" noResize="1" noEditPoints="1" noAdjustHandles="1" noChangeArrowheads="1" noChangeShapeType="1" noTextEdit="1"/>
              </p:cNvSpPr>
              <p:nvPr/>
            </p:nvSpPr>
            <p:spPr>
              <a:xfrm>
                <a:off x="10293366" y="6474500"/>
                <a:ext cx="1864495" cy="369332"/>
              </a:xfrm>
              <a:prstGeom prst="rect">
                <a:avLst/>
              </a:prstGeom>
              <a:blipFill>
                <a:blip r:embed="rId8"/>
                <a:stretch>
                  <a:fillRect t="-6452" b="-1935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736EF7C6-0BB7-5065-7F15-01052923C20C}"/>
                  </a:ext>
                </a:extLst>
              </p:cNvPr>
              <p:cNvSpPr txBox="1"/>
              <p:nvPr/>
            </p:nvSpPr>
            <p:spPr>
              <a:xfrm>
                <a:off x="8258962" y="5396418"/>
                <a:ext cx="3452583" cy="1098058"/>
              </a:xfrm>
              <a:prstGeom prst="rect">
                <a:avLst/>
              </a:prstGeom>
              <a:solidFill>
                <a:schemeClr val="bg1"/>
              </a:solidFill>
            </p:spPr>
            <p:txBody>
              <a:bodyPr wrap="square">
                <a:spAutoFit/>
              </a:bodyPr>
              <a:lstStyle/>
              <a:p>
                <a:pPr/>
                <a14:m>
                  <m:oMathPara xmlns:m="http://schemas.openxmlformats.org/officeDocument/2006/math">
                    <m:oMath>
                      <m:r>
                        <a:rPr lang="en-US" altLang="ja-JP" sz="3200" b="0" i="1" smtClean="0">
                          <a:latin typeface="Cambria Math" panose="02040503050406030204" pitchFamily="18" charset="0"/>
                          <a:ea typeface="Cambria Math" panose="02040503050406030204" pitchFamily="18" charset="0"/>
                        </a:rPr>
                        <m:t>𝜔</m:t>
                      </m:r>
                      <m:r>
                        <a:rPr lang="en-US" altLang="ja-JP" sz="3200" i="1">
                          <a:latin typeface="Cambria Math" panose="02040503050406030204" pitchFamily="18" charset="0"/>
                        </a:rPr>
                        <m:t>=</m:t>
                      </m:r>
                      <m:r>
                        <a:rPr lang="en-US" altLang="ja-JP" sz="3200" b="0" i="1" smtClean="0">
                          <a:latin typeface="Cambria Math" panose="02040503050406030204" pitchFamily="18" charset="0"/>
                        </a:rPr>
                        <m:t>𝐴</m:t>
                      </m:r>
                      <m:d>
                        <m:dPr>
                          <m:begChr m:val="|"/>
                          <m:endChr m:val="|"/>
                          <m:ctrlPr>
                            <a:rPr lang="en-US" altLang="ja-JP" sz="3200" i="1">
                              <a:latin typeface="Cambria Math" panose="02040503050406030204" pitchFamily="18" charset="0"/>
                            </a:rPr>
                          </m:ctrlPr>
                        </m:dPr>
                        <m:e>
                          <m:r>
                            <a:rPr lang="en-US" altLang="ja-JP" sz="3200" i="1">
                              <a:latin typeface="Cambria Math" panose="02040503050406030204" pitchFamily="18" charset="0"/>
                            </a:rPr>
                            <m:t>1−</m:t>
                          </m:r>
                          <m:f>
                            <m:fPr>
                              <m:ctrlPr>
                                <a:rPr lang="en-US" altLang="ja-JP" sz="3200" i="1">
                                  <a:solidFill>
                                    <a:srgbClr val="FF0000"/>
                                  </a:solidFill>
                                  <a:latin typeface="Cambria Math" panose="02040503050406030204" pitchFamily="18" charset="0"/>
                                </a:rPr>
                              </m:ctrlPr>
                            </m:fPr>
                            <m:num>
                              <m:sSub>
                                <m:sSubPr>
                                  <m:ctrlPr>
                                    <a:rPr lang="en-US" altLang="ja-JP" sz="3200" i="1">
                                      <a:solidFill>
                                        <a:srgbClr val="FF0000"/>
                                      </a:solidFill>
                                      <a:latin typeface="Cambria Math" panose="02040503050406030204" pitchFamily="18" charset="0"/>
                                    </a:rPr>
                                  </m:ctrlPr>
                                </m:sSubPr>
                                <m:e>
                                  <m:r>
                                    <a:rPr lang="en-US" altLang="ja-JP" sz="3200" i="1">
                                      <a:solidFill>
                                        <a:srgbClr val="FF0000"/>
                                      </a:solidFill>
                                      <a:latin typeface="Cambria Math" panose="02040503050406030204" pitchFamily="18" charset="0"/>
                                    </a:rPr>
                                    <m:t>𝑃</m:t>
                                  </m:r>
                                </m:e>
                                <m:sub>
                                  <m:r>
                                    <a:rPr lang="en-US" altLang="ja-JP" sz="3200" i="1">
                                      <a:solidFill>
                                        <a:srgbClr val="FF0000"/>
                                      </a:solidFill>
                                      <a:latin typeface="Cambria Math" panose="02040503050406030204" pitchFamily="18" charset="0"/>
                                    </a:rPr>
                                    <m:t>𝑒𝑟𝑣</m:t>
                                  </m:r>
                                </m:sub>
                              </m:sSub>
                            </m:num>
                            <m:den>
                              <m:sSub>
                                <m:sSubPr>
                                  <m:ctrlPr>
                                    <a:rPr lang="en-US" altLang="ja-JP" sz="3200" i="1">
                                      <a:latin typeface="Cambria Math" panose="02040503050406030204" pitchFamily="18" charset="0"/>
                                    </a:rPr>
                                  </m:ctrlPr>
                                </m:sSubPr>
                                <m:e>
                                  <m:r>
                                    <m:rPr>
                                      <m:sty m:val="p"/>
                                    </m:rPr>
                                    <a:rPr lang="en-US" altLang="ja-JP" sz="3200" i="1">
                                      <a:latin typeface="Cambria Math" panose="02040503050406030204" pitchFamily="18" charset="0"/>
                                    </a:rPr>
                                    <m:t>P</m:t>
                                  </m:r>
                                </m:e>
                                <m:sub>
                                  <m:r>
                                    <a:rPr lang="en-US" altLang="ja-JP" sz="3200" i="1">
                                      <a:latin typeface="Cambria Math" panose="02040503050406030204" pitchFamily="18" charset="0"/>
                                    </a:rPr>
                                    <m:t>𝐶</m:t>
                                  </m:r>
                                </m:sub>
                              </m:sSub>
                            </m:den>
                          </m:f>
                        </m:e>
                      </m:d>
                    </m:oMath>
                  </m:oMathPara>
                </a14:m>
                <a:endParaRPr lang="ja-JP" altLang="en-US"/>
              </a:p>
            </p:txBody>
          </p:sp>
        </mc:Choice>
        <mc:Fallback xmlns="">
          <p:sp>
            <p:nvSpPr>
              <p:cNvPr id="11" name="テキスト ボックス 10">
                <a:extLst>
                  <a:ext uri="{FF2B5EF4-FFF2-40B4-BE49-F238E27FC236}">
                    <a16:creationId xmlns:a16="http://schemas.microsoft.com/office/drawing/2014/main" id="{736EF7C6-0BB7-5065-7F15-01052923C20C}"/>
                  </a:ext>
                </a:extLst>
              </p:cNvPr>
              <p:cNvSpPr txBox="1">
                <a:spLocks noRot="1" noChangeAspect="1" noMove="1" noResize="1" noEditPoints="1" noAdjustHandles="1" noChangeArrowheads="1" noChangeShapeType="1" noTextEdit="1"/>
              </p:cNvSpPr>
              <p:nvPr/>
            </p:nvSpPr>
            <p:spPr>
              <a:xfrm>
                <a:off x="8258962" y="5396418"/>
                <a:ext cx="3452583" cy="1098058"/>
              </a:xfrm>
              <a:prstGeom prst="rect">
                <a:avLst/>
              </a:prstGeom>
              <a:blipFill>
                <a:blip r:embed="rId9"/>
                <a:stretch>
                  <a:fillRect b="-3409"/>
                </a:stretch>
              </a:blipFill>
            </p:spPr>
            <p:txBody>
              <a:bodyPr/>
              <a:lstStyle/>
              <a:p>
                <a:r>
                  <a:rPr lang="ja-JP" altLang="en-US">
                    <a:noFill/>
                  </a:rPr>
                  <a:t> </a:t>
                </a:r>
              </a:p>
            </p:txBody>
          </p:sp>
        </mc:Fallback>
      </mc:AlternateContent>
      <p:cxnSp>
        <p:nvCxnSpPr>
          <p:cNvPr id="16" name="直線コネクタ 15">
            <a:extLst>
              <a:ext uri="{FF2B5EF4-FFF2-40B4-BE49-F238E27FC236}">
                <a16:creationId xmlns:a16="http://schemas.microsoft.com/office/drawing/2014/main" id="{9FD896BF-27A1-8A89-99C7-7EEACBE2E8E3}"/>
              </a:ext>
            </a:extLst>
          </p:cNvPr>
          <p:cNvCxnSpPr/>
          <p:nvPr/>
        </p:nvCxnSpPr>
        <p:spPr>
          <a:xfrm>
            <a:off x="8380786" y="6494476"/>
            <a:ext cx="3330759" cy="0"/>
          </a:xfrm>
          <a:prstGeom prst="line">
            <a:avLst/>
          </a:prstGeom>
          <a:ln w="38100">
            <a:solidFill>
              <a:schemeClr val="tx1"/>
            </a:solidFill>
          </a:ln>
        </p:spPr>
        <p:style>
          <a:lnRef idx="2">
            <a:schemeClr val="dk1"/>
          </a:lnRef>
          <a:fillRef idx="0">
            <a:schemeClr val="dk1"/>
          </a:fillRef>
          <a:effectRef idx="1">
            <a:schemeClr val="dk1"/>
          </a:effectRef>
          <a:fontRef idx="minor">
            <a:schemeClr val="tx1"/>
          </a:fontRef>
        </p:style>
      </p:cxnSp>
      <p:sp>
        <p:nvSpPr>
          <p:cNvPr id="17" name="フリーフォーム 16">
            <a:extLst>
              <a:ext uri="{FF2B5EF4-FFF2-40B4-BE49-F238E27FC236}">
                <a16:creationId xmlns:a16="http://schemas.microsoft.com/office/drawing/2014/main" id="{8DA80144-3632-50FB-363B-6B11149F37ED}"/>
              </a:ext>
            </a:extLst>
          </p:cNvPr>
          <p:cNvSpPr/>
          <p:nvPr/>
        </p:nvSpPr>
        <p:spPr>
          <a:xfrm>
            <a:off x="335056" y="2111403"/>
            <a:ext cx="5544635" cy="3062649"/>
          </a:xfrm>
          <a:custGeom>
            <a:avLst/>
            <a:gdLst>
              <a:gd name="csX0" fmla="*/ 13447 w 4921624"/>
              <a:gd name="csY0" fmla="*/ 6723 h 2635623"/>
              <a:gd name="csX1" fmla="*/ 1317812 w 4921624"/>
              <a:gd name="csY1" fmla="*/ 0 h 2635623"/>
              <a:gd name="csX2" fmla="*/ 1324535 w 4921624"/>
              <a:gd name="csY2" fmla="*/ 658905 h 2635623"/>
              <a:gd name="csX3" fmla="*/ 2205318 w 4921624"/>
              <a:gd name="csY3" fmla="*/ 1082488 h 2635623"/>
              <a:gd name="csX4" fmla="*/ 4820771 w 4921624"/>
              <a:gd name="csY4" fmla="*/ 719417 h 2635623"/>
              <a:gd name="csX5" fmla="*/ 4914900 w 4921624"/>
              <a:gd name="csY5" fmla="*/ 705970 h 2635623"/>
              <a:gd name="csX6" fmla="*/ 4921624 w 4921624"/>
              <a:gd name="csY6" fmla="*/ 1922929 h 2635623"/>
              <a:gd name="csX7" fmla="*/ 2225488 w 4921624"/>
              <a:gd name="csY7" fmla="*/ 1546411 h 2635623"/>
              <a:gd name="csX8" fmla="*/ 1324535 w 4921624"/>
              <a:gd name="csY8" fmla="*/ 1963270 h 2635623"/>
              <a:gd name="csX9" fmla="*/ 1317812 w 4921624"/>
              <a:gd name="csY9" fmla="*/ 2635623 h 2635623"/>
              <a:gd name="csX10" fmla="*/ 0 w 4921624"/>
              <a:gd name="csY10" fmla="*/ 2622176 h 2635623"/>
              <a:gd name="csX11" fmla="*/ 13447 w 4921624"/>
              <a:gd name="csY11" fmla="*/ 6723 h 26356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921624" h="2635623">
                <a:moveTo>
                  <a:pt x="13447" y="6723"/>
                </a:moveTo>
                <a:lnTo>
                  <a:pt x="1317812" y="0"/>
                </a:lnTo>
                <a:lnTo>
                  <a:pt x="1324535" y="658905"/>
                </a:lnTo>
                <a:lnTo>
                  <a:pt x="2205318" y="1082488"/>
                </a:lnTo>
                <a:lnTo>
                  <a:pt x="4820771" y="719417"/>
                </a:lnTo>
                <a:lnTo>
                  <a:pt x="4914900" y="705970"/>
                </a:lnTo>
                <a:cubicBezTo>
                  <a:pt x="4917141" y="1111623"/>
                  <a:pt x="4919383" y="1517276"/>
                  <a:pt x="4921624" y="1922929"/>
                </a:cubicBezTo>
                <a:lnTo>
                  <a:pt x="2225488" y="1546411"/>
                </a:lnTo>
                <a:lnTo>
                  <a:pt x="1324535" y="1963270"/>
                </a:lnTo>
                <a:lnTo>
                  <a:pt x="1317812" y="2635623"/>
                </a:lnTo>
                <a:lnTo>
                  <a:pt x="0" y="2622176"/>
                </a:lnTo>
                <a:cubicBezTo>
                  <a:pt x="4482" y="1750358"/>
                  <a:pt x="8965" y="878541"/>
                  <a:pt x="13447" y="6723"/>
                </a:cubicBezTo>
                <a:close/>
              </a:path>
            </a:pathLst>
          </a:custGeom>
          <a:gradFill flip="none" rotWithShape="1">
            <a:gsLst>
              <a:gs pos="0">
                <a:schemeClr val="bg1">
                  <a:lumMod val="0"/>
                  <a:lumOff val="100000"/>
                </a:schemeClr>
              </a:gs>
              <a:gs pos="15000">
                <a:srgbClr val="FF00FF">
                  <a:alpha val="8549"/>
                </a:srgbClr>
              </a:gs>
              <a:gs pos="37000">
                <a:srgbClr val="FF00FF">
                  <a:alpha val="9757"/>
                </a:srgbClr>
              </a:gs>
              <a:gs pos="100000">
                <a:srgbClr val="FF00FF">
                  <a:alpha val="14802"/>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図 17">
            <a:extLst>
              <a:ext uri="{FF2B5EF4-FFF2-40B4-BE49-F238E27FC236}">
                <a16:creationId xmlns:a16="http://schemas.microsoft.com/office/drawing/2014/main" id="{77E5DC2F-537D-900C-3978-3EF7DAB3125E}"/>
              </a:ext>
            </a:extLst>
          </p:cNvPr>
          <p:cNvPicPr>
            <a:picLocks noChangeAspect="1"/>
          </p:cNvPicPr>
          <p:nvPr/>
        </p:nvPicPr>
        <p:blipFill>
          <a:blip r:embed="rId10"/>
          <a:srcRect l="18160" r="-1"/>
          <a:stretch>
            <a:fillRect/>
          </a:stretch>
        </p:blipFill>
        <p:spPr>
          <a:xfrm>
            <a:off x="216275" y="1687726"/>
            <a:ext cx="6397762" cy="4240964"/>
          </a:xfrm>
          <a:prstGeom prst="rect">
            <a:avLst/>
          </a:prstGeom>
        </p:spPr>
      </p:pic>
      <p:sp>
        <p:nvSpPr>
          <p:cNvPr id="23" name="テキスト ボックス 22">
            <a:extLst>
              <a:ext uri="{FF2B5EF4-FFF2-40B4-BE49-F238E27FC236}">
                <a16:creationId xmlns:a16="http://schemas.microsoft.com/office/drawing/2014/main" id="{4A0EB27E-E85A-A765-7964-7CE641ABC2E8}"/>
              </a:ext>
            </a:extLst>
          </p:cNvPr>
          <p:cNvSpPr txBox="1"/>
          <p:nvPr/>
        </p:nvSpPr>
        <p:spPr>
          <a:xfrm>
            <a:off x="634187" y="1039923"/>
            <a:ext cx="4576120" cy="830997"/>
          </a:xfrm>
          <a:prstGeom prst="rect">
            <a:avLst/>
          </a:prstGeom>
          <a:noFill/>
        </p:spPr>
        <p:txBody>
          <a:bodyPr wrap="square" rtlCol="0">
            <a:spAutoFit/>
          </a:bodyPr>
          <a:lstStyle/>
          <a:p>
            <a:r>
              <a:rPr lang="ja-JP" altLang="en-US" sz="2400" b="1"/>
              <a:t>◾️ </a:t>
            </a:r>
            <a:r>
              <a:rPr lang="en-US" altLang="ja-JP" sz="2400" b="1" dirty="0"/>
              <a:t>Axisymmetric 2D </a:t>
            </a:r>
            <a:r>
              <a:rPr lang="ja-JP" altLang="en-US" sz="2400" b="1"/>
              <a:t>beam</a:t>
            </a:r>
            <a:endParaRPr lang="en-US" altLang="ja-JP" sz="2400" b="1" dirty="0"/>
          </a:p>
          <a:p>
            <a:r>
              <a:rPr lang="en-US" altLang="ja-JP" sz="2400" b="1" dirty="0"/>
              <a:t>     </a:t>
            </a:r>
            <a:r>
              <a:rPr lang="ja-JP" altLang="en-US" sz="2400" b="1"/>
              <a:t> extraction model</a:t>
            </a:r>
            <a:endParaRPr kumimoji="1" lang="en-US" altLang="ja-JP" sz="2400" b="1" dirty="0"/>
          </a:p>
        </p:txBody>
      </p:sp>
      <p:sp>
        <p:nvSpPr>
          <p:cNvPr id="28" name="テキスト ボックス 27">
            <a:extLst>
              <a:ext uri="{FF2B5EF4-FFF2-40B4-BE49-F238E27FC236}">
                <a16:creationId xmlns:a16="http://schemas.microsoft.com/office/drawing/2014/main" id="{62ED5D7B-40C0-B9F3-8BB0-1C098144CE1A}"/>
              </a:ext>
            </a:extLst>
          </p:cNvPr>
          <p:cNvSpPr txBox="1"/>
          <p:nvPr/>
        </p:nvSpPr>
        <p:spPr>
          <a:xfrm>
            <a:off x="216275" y="5930104"/>
            <a:ext cx="4042395" cy="307777"/>
          </a:xfrm>
          <a:prstGeom prst="rect">
            <a:avLst/>
          </a:prstGeom>
          <a:noFill/>
        </p:spPr>
        <p:txBody>
          <a:bodyPr wrap="square">
            <a:spAutoFit/>
          </a:bodyPr>
          <a:lstStyle/>
          <a:p>
            <a:pPr algn="just">
              <a:buNone/>
              <a:tabLst>
                <a:tab pos="2133600" algn="l"/>
              </a:tabLst>
            </a:pPr>
            <a:r>
              <a:rPr lang="en-US" altLang="ja-JP" sz="1400" kern="100" dirty="0">
                <a:latin typeface="Times New Roman" panose="02020603050405020304" pitchFamily="18" charset="0"/>
                <a:ea typeface="Times New Roman" panose="02020609040205080304" pitchFamily="49" charset="-128"/>
                <a:cs typeface="Times New Roman" panose="02020603050405020304" pitchFamily="18" charset="0"/>
              </a:rPr>
              <a:t>J.R.Coupland </a:t>
            </a:r>
            <a:r>
              <a:rPr lang="en-US" altLang="ja-JP" sz="1400" i="1" kern="100" dirty="0">
                <a:latin typeface="Times New Roman" panose="02020603050405020304" pitchFamily="18" charset="0"/>
                <a:ea typeface="Times New Roman" panose="02020609040205080304" pitchFamily="49" charset="-128"/>
                <a:cs typeface="Times New Roman" panose="02020603050405020304" pitchFamily="18" charset="0"/>
              </a:rPr>
              <a:t>et al.</a:t>
            </a:r>
            <a:r>
              <a:rPr lang="en-US" altLang="ja-JP" sz="1400" kern="100" dirty="0">
                <a:latin typeface="Times New Roman" panose="02020603050405020304" pitchFamily="18" charset="0"/>
                <a:ea typeface="Times New Roman" panose="02020609040205080304" pitchFamily="49" charset="-128"/>
                <a:cs typeface="Times New Roman" panose="02020603050405020304" pitchFamily="18" charset="0"/>
              </a:rPr>
              <a:t>  Rev. Sci. Instrum. </a:t>
            </a:r>
            <a:r>
              <a:rPr lang="en-US" altLang="ja-JP" sz="1400" b="1" kern="100" dirty="0">
                <a:latin typeface="Times New Roman" panose="02020603050405020304" pitchFamily="18" charset="0"/>
                <a:ea typeface="Times New Roman" panose="02020609040205080304" pitchFamily="49" charset="-128"/>
                <a:cs typeface="Times New Roman" panose="02020603050405020304" pitchFamily="18" charset="0"/>
              </a:rPr>
              <a:t>44</a:t>
            </a:r>
            <a:r>
              <a:rPr lang="en-US" altLang="ja-JP" sz="1400" kern="100" dirty="0">
                <a:latin typeface="Times New Roman" panose="02020603050405020304" pitchFamily="18" charset="0"/>
                <a:ea typeface="Times New Roman" panose="02020609040205080304" pitchFamily="49" charset="-128"/>
                <a:cs typeface="Times New Roman" panose="02020603050405020304" pitchFamily="18" charset="0"/>
              </a:rPr>
              <a:t>, 9 (</a:t>
            </a:r>
            <a:r>
              <a:rPr lang="en-US" altLang="ja-JP" sz="1400" kern="100" dirty="0">
                <a:effectLst/>
                <a:latin typeface="Times New Roman" panose="02020603050405020304" pitchFamily="18" charset="0"/>
                <a:ea typeface="Times New Roman" panose="02020609040205080304" pitchFamily="49" charset="-128"/>
                <a:cs typeface="Times New Roman" panose="02020603050405020304" pitchFamily="18" charset="0"/>
              </a:rPr>
              <a:t>1973).</a:t>
            </a:r>
            <a:endParaRPr lang="ja-JP" altLang="ja-JP" sz="1600" kern="100">
              <a:effectLst/>
              <a:latin typeface="Times New Roman" panose="02040604050505020304" pitchFamily="18" charset="0"/>
              <a:ea typeface="Times New Roman" panose="020B0609070205080204" pitchFamily="49" charset="-128"/>
              <a:cs typeface="Times New Roman" panose="02020603050405020304" pitchFamily="18" charset="0"/>
            </a:endParaRPr>
          </a:p>
        </p:txBody>
      </p:sp>
    </p:spTree>
    <p:extLst>
      <p:ext uri="{BB962C8B-B14F-4D97-AF65-F5344CB8AC3E}">
        <p14:creationId xmlns:p14="http://schemas.microsoft.com/office/powerpoint/2010/main" val="3542372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B749A-23BE-063D-2672-4C9EE40F09D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8" name="テキスト ボックス 57">
                <a:extLst>
                  <a:ext uri="{FF2B5EF4-FFF2-40B4-BE49-F238E27FC236}">
                    <a16:creationId xmlns:a16="http://schemas.microsoft.com/office/drawing/2014/main" id="{AEA21BAB-7B00-88E1-B283-707CD249D8C9}"/>
                  </a:ext>
                </a:extLst>
              </p:cNvPr>
              <p:cNvSpPr txBox="1"/>
              <p:nvPr/>
            </p:nvSpPr>
            <p:spPr>
              <a:xfrm>
                <a:off x="6497010" y="4318388"/>
                <a:ext cx="5115025" cy="1614416"/>
              </a:xfrm>
              <a:prstGeom prst="rect">
                <a:avLst/>
              </a:prstGeom>
              <a:noFill/>
              <a:ln w="57150">
                <a:noFill/>
              </a:ln>
            </p:spPr>
            <p:txBody>
              <a:bodyPr wrap="square" rtlCol="0">
                <a:spAutoFit/>
              </a:bodyPr>
              <a:lstStyle/>
              <a:p>
                <a:r>
                  <a:rPr lang="ja-JP" altLang="en-US" sz="2800" b="1"/>
                  <a:t>◾️ Static beam divergence </a:t>
                </a:r>
                <a14:m>
                  <m:oMath xmlns:m="http://schemas.openxmlformats.org/officeDocument/2006/math">
                    <m:sSub>
                      <m:sSubPr>
                        <m:ctrlPr>
                          <a:rPr lang="en-US" altLang="ja-JP" sz="2800" b="1" i="1">
                            <a:latin typeface="Cambria Math" panose="02040503050406030204" pitchFamily="18" charset="0"/>
                            <a:ea typeface="Cambria Math" panose="02040503050406030204" pitchFamily="18" charset="0"/>
                          </a:rPr>
                        </m:ctrlPr>
                      </m:sSubPr>
                      <m:e>
                        <m:r>
                          <a:rPr lang="en-US" altLang="ja-JP" sz="2800" b="1" i="1">
                            <a:latin typeface="Cambria Math" panose="02040503050406030204" pitchFamily="18" charset="0"/>
                            <a:ea typeface="Cambria Math" panose="02040503050406030204" pitchFamily="18" charset="0"/>
                          </a:rPr>
                          <m:t>𝝎</m:t>
                        </m:r>
                      </m:e>
                      <m:sub>
                        <m:r>
                          <a:rPr lang="en-US" altLang="ja-JP" sz="2800" b="1" i="1">
                            <a:latin typeface="Cambria Math" panose="02040503050406030204" pitchFamily="18" charset="0"/>
                          </a:rPr>
                          <m:t>𝒔𝒕𝒂</m:t>
                        </m:r>
                      </m:sub>
                    </m:sSub>
                    <m:r>
                      <a:rPr lang="en-US" altLang="ja-JP" sz="2800" b="1" i="1">
                        <a:latin typeface="Cambria Math" panose="02040503050406030204" pitchFamily="18" charset="0"/>
                      </a:rPr>
                      <m:t> </m:t>
                    </m:r>
                  </m:oMath>
                </a14:m>
                <a:endParaRPr lang="en-US" altLang="ja-JP" sz="2800" b="1" i="1" dirty="0">
                  <a:latin typeface="Cambria Math" panose="02040503050406030204" pitchFamily="18" charset="0"/>
                </a:endParaRPr>
              </a:p>
              <a:p>
                <a:pPr/>
                <a14:m>
                  <m:oMathPara xmlns:m="http://schemas.openxmlformats.org/officeDocument/2006/math">
                    <m:oMath>
                      <m:sSub>
                        <m:sSubPr>
                          <m:ctrlPr>
                            <a:rPr lang="en-US" altLang="ja-JP" sz="2400" b="0" i="1" smtClean="0">
                              <a:latin typeface="Cambria Math" panose="02040503050406030204" pitchFamily="18" charset="0"/>
                              <a:ea typeface="Cambria Math" panose="02040503050406030204" pitchFamily="18" charset="0"/>
                            </a:rPr>
                          </m:ctrlPr>
                        </m:sSubPr>
                        <m:e>
                          <m:r>
                            <a:rPr lang="en-US" altLang="ja-JP" sz="2400" b="0" i="1" smtClean="0">
                              <a:latin typeface="Cambria Math" panose="02040503050406030204" pitchFamily="18" charset="0"/>
                              <a:ea typeface="Cambria Math" panose="02040503050406030204" pitchFamily="18" charset="0"/>
                            </a:rPr>
                            <m:t>𝜔</m:t>
                          </m:r>
                        </m:e>
                        <m:sub>
                          <m:r>
                            <a:rPr lang="en-US" altLang="ja-JP" sz="2400" b="0" i="1" smtClean="0">
                              <a:latin typeface="Cambria Math" panose="02040503050406030204" pitchFamily="18" charset="0"/>
                              <a:ea typeface="Cambria Math" panose="02040503050406030204" pitchFamily="18" charset="0"/>
                            </a:rPr>
                            <m:t>𝑠𝑡𝑎</m:t>
                          </m:r>
                        </m:sub>
                      </m:sSub>
                      <m:r>
                        <a:rPr lang="en-US" altLang="ja-JP" sz="2400" b="0" i="1" smtClean="0">
                          <a:latin typeface="Cambria Math" panose="02040503050406030204" pitchFamily="18" charset="0"/>
                          <a:ea typeface="Cambria Math" panose="02040503050406030204" pitchFamily="18" charset="0"/>
                        </a:rPr>
                        <m:t> = </m:t>
                      </m:r>
                      <m:rad>
                        <m:radPr>
                          <m:degHide m:val="on"/>
                          <m:ctrlPr>
                            <a:rPr lang="en-US" altLang="ja-JP" sz="2400" b="0" i="1" smtClean="0">
                              <a:latin typeface="Cambria Math" panose="02040503050406030204" pitchFamily="18" charset="0"/>
                              <a:ea typeface="Cambria Math" panose="02040503050406030204" pitchFamily="18" charset="0"/>
                            </a:rPr>
                          </m:ctrlPr>
                        </m:radPr>
                        <m:deg/>
                        <m:e>
                          <m:sSup>
                            <m:sSupPr>
                              <m:ctrlPr>
                                <a:rPr lang="en-US" altLang="ja-JP" sz="2400" b="0" i="1" smtClean="0">
                                  <a:latin typeface="Cambria Math" panose="02040503050406030204" pitchFamily="18" charset="0"/>
                                </a:rPr>
                              </m:ctrlPr>
                            </m:sSupPr>
                            <m:e>
                              <m:d>
                                <m:dPr>
                                  <m:ctrlPr>
                                    <a:rPr lang="en-US" altLang="ja-JP" sz="2400" b="0" i="1" smtClean="0">
                                      <a:latin typeface="Cambria Math" panose="02040503050406030204" pitchFamily="18" charset="0"/>
                                    </a:rPr>
                                  </m:ctrlPr>
                                </m:dPr>
                                <m:e>
                                  <m:r>
                                    <a:rPr lang="en-US" altLang="ja-JP" sz="2400" b="0" i="1" smtClean="0">
                                      <a:latin typeface="Cambria Math" panose="02040503050406030204" pitchFamily="18" charset="0"/>
                                    </a:rPr>
                                    <m:t>𝐴</m:t>
                                  </m:r>
                                  <m:d>
                                    <m:dPr>
                                      <m:begChr m:val="|"/>
                                      <m:endChr m:val="|"/>
                                      <m:ctrlPr>
                                        <a:rPr lang="en-US" altLang="ja-JP" sz="2400" i="1">
                                          <a:latin typeface="Cambria Math" panose="02040503050406030204" pitchFamily="18" charset="0"/>
                                        </a:rPr>
                                      </m:ctrlPr>
                                    </m:dPr>
                                    <m:e>
                                      <m:r>
                                        <a:rPr lang="en-US" altLang="ja-JP" sz="2400" i="1">
                                          <a:latin typeface="Cambria Math" panose="02040503050406030204" pitchFamily="18" charset="0"/>
                                        </a:rPr>
                                        <m:t>1−</m:t>
                                      </m:r>
                                      <m:f>
                                        <m:fPr>
                                          <m:ctrlPr>
                                            <a:rPr lang="en-US" altLang="ja-JP" sz="2400" i="1">
                                              <a:solidFill>
                                                <a:schemeClr val="tx1"/>
                                              </a:solidFill>
                                              <a:latin typeface="Cambria Math" panose="02040503050406030204" pitchFamily="18" charset="0"/>
                                            </a:rPr>
                                          </m:ctrlPr>
                                        </m:fPr>
                                        <m:num>
                                          <m:sSub>
                                            <m:sSubPr>
                                              <m:ctrlPr>
                                                <a:rPr lang="en-US" altLang="ja-JP" sz="2400" i="1">
                                                  <a:solidFill>
                                                    <a:schemeClr val="tx1"/>
                                                  </a:solidFill>
                                                  <a:latin typeface="Cambria Math" panose="02040503050406030204" pitchFamily="18" charset="0"/>
                                                </a:rPr>
                                              </m:ctrlPr>
                                            </m:sSubPr>
                                            <m:e>
                                              <m:r>
                                                <a:rPr lang="en-US" altLang="ja-JP" sz="2400" i="1">
                                                  <a:solidFill>
                                                    <a:schemeClr val="tx1"/>
                                                  </a:solidFill>
                                                  <a:latin typeface="Cambria Math" panose="02040503050406030204" pitchFamily="18" charset="0"/>
                                                </a:rPr>
                                                <m:t>𝑃</m:t>
                                              </m:r>
                                            </m:e>
                                            <m:sub>
                                              <m:r>
                                                <a:rPr lang="en-US" altLang="ja-JP" sz="2400" i="1">
                                                  <a:solidFill>
                                                    <a:schemeClr val="tx1"/>
                                                  </a:solidFill>
                                                  <a:latin typeface="Cambria Math" panose="02040503050406030204" pitchFamily="18" charset="0"/>
                                                </a:rPr>
                                                <m:t>𝑒𝑟𝑣</m:t>
                                              </m:r>
                                            </m:sub>
                                          </m:sSub>
                                        </m:num>
                                        <m:den>
                                          <m:sSub>
                                            <m:sSubPr>
                                              <m:ctrlPr>
                                                <a:rPr lang="en-US" altLang="ja-JP" sz="2400" i="1">
                                                  <a:solidFill>
                                                    <a:schemeClr val="tx1"/>
                                                  </a:solidFill>
                                                  <a:latin typeface="Cambria Math" panose="02040503050406030204" pitchFamily="18" charset="0"/>
                                                </a:rPr>
                                              </m:ctrlPr>
                                            </m:sSubPr>
                                            <m:e>
                                              <m:r>
                                                <m:rPr>
                                                  <m:sty m:val="p"/>
                                                </m:rPr>
                                                <a:rPr lang="en-US" altLang="ja-JP" sz="2400" i="1">
                                                  <a:solidFill>
                                                    <a:schemeClr val="tx1"/>
                                                  </a:solidFill>
                                                  <a:latin typeface="Cambria Math" panose="02040503050406030204" pitchFamily="18" charset="0"/>
                                                </a:rPr>
                                                <m:t>P</m:t>
                                              </m:r>
                                            </m:e>
                                            <m:sub>
                                              <m:r>
                                                <a:rPr lang="en-US" altLang="ja-JP" sz="2400" b="0" i="1" smtClean="0">
                                                  <a:solidFill>
                                                    <a:schemeClr val="tx1"/>
                                                  </a:solidFill>
                                                  <a:latin typeface="Cambria Math" panose="02040503050406030204" pitchFamily="18" charset="0"/>
                                                </a:rPr>
                                                <m:t>𝐶</m:t>
                                              </m:r>
                                            </m:sub>
                                          </m:sSub>
                                        </m:den>
                                      </m:f>
                                    </m:e>
                                  </m:d>
                                </m:e>
                              </m:d>
                            </m:e>
                            <m:sup>
                              <m:r>
                                <a:rPr lang="en-US" altLang="ja-JP" sz="2400" b="0" i="1" smtClean="0">
                                  <a:latin typeface="Cambria Math" panose="02040503050406030204" pitchFamily="18" charset="0"/>
                                  <a:ea typeface="Cambria Math" panose="02040503050406030204" pitchFamily="18" charset="0"/>
                                </a:rPr>
                                <m:t>2</m:t>
                              </m:r>
                            </m:sup>
                          </m:sSup>
                          <m:r>
                            <a:rPr lang="en-US" altLang="ja-JP" sz="2400" b="0" i="1" smtClean="0">
                              <a:latin typeface="Cambria Math" panose="02040503050406030204" pitchFamily="18" charset="0"/>
                              <a:ea typeface="Cambria Math" panose="02040503050406030204" pitchFamily="18" charset="0"/>
                            </a:rPr>
                            <m:t>+</m:t>
                          </m:r>
                          <m:sSubSup>
                            <m:sSubSupPr>
                              <m:ctrlPr>
                                <a:rPr lang="en-US" altLang="ja-JP" sz="2400" i="1">
                                  <a:latin typeface="Cambria Math" panose="02040503050406030204" pitchFamily="18" charset="0"/>
                                  <a:ea typeface="Cambria Math" panose="02040503050406030204" pitchFamily="18" charset="0"/>
                                </a:rPr>
                              </m:ctrlPr>
                            </m:sSubSupPr>
                            <m:e>
                              <m:r>
                                <a:rPr lang="en-US" altLang="ja-JP" sz="2400" i="1">
                                  <a:latin typeface="Cambria Math" panose="02040503050406030204" pitchFamily="18" charset="0"/>
                                  <a:ea typeface="Cambria Math" panose="02040503050406030204" pitchFamily="18" charset="0"/>
                                </a:rPr>
                                <m:t>𝜔</m:t>
                              </m:r>
                            </m:e>
                            <m:sub>
                              <m:r>
                                <a:rPr lang="en-US" altLang="ja-JP" sz="2400" i="1">
                                  <a:latin typeface="Cambria Math" panose="02040503050406030204" pitchFamily="18" charset="0"/>
                                  <a:ea typeface="Cambria Math" panose="02040503050406030204" pitchFamily="18" charset="0"/>
                                </a:rPr>
                                <m:t>0</m:t>
                              </m:r>
                            </m:sub>
                            <m:sup>
                              <m:r>
                                <a:rPr lang="en-US" altLang="ja-JP" sz="2400" i="1">
                                  <a:latin typeface="Cambria Math" panose="02040503050406030204" pitchFamily="18" charset="0"/>
                                  <a:ea typeface="Cambria Math" panose="02040503050406030204" pitchFamily="18" charset="0"/>
                                </a:rPr>
                                <m:t>2</m:t>
                              </m:r>
                            </m:sup>
                          </m:sSubSup>
                        </m:e>
                      </m:rad>
                    </m:oMath>
                  </m:oMathPara>
                </a14:m>
                <a:endParaRPr lang="en-US" altLang="ja-JP" sz="2400" dirty="0"/>
              </a:p>
            </p:txBody>
          </p:sp>
        </mc:Choice>
        <mc:Fallback xmlns="">
          <p:sp>
            <p:nvSpPr>
              <p:cNvPr id="58" name="テキスト ボックス 57">
                <a:extLst>
                  <a:ext uri="{FF2B5EF4-FFF2-40B4-BE49-F238E27FC236}">
                    <a16:creationId xmlns:a16="http://schemas.microsoft.com/office/drawing/2014/main" id="{AEA21BAB-7B00-88E1-B283-707CD249D8C9}"/>
                  </a:ext>
                </a:extLst>
              </p:cNvPr>
              <p:cNvSpPr txBox="1">
                <a:spLocks noRot="1" noChangeAspect="1" noMove="1" noResize="1" noEditPoints="1" noAdjustHandles="1" noChangeArrowheads="1" noChangeShapeType="1" noTextEdit="1"/>
              </p:cNvSpPr>
              <p:nvPr/>
            </p:nvSpPr>
            <p:spPr>
              <a:xfrm>
                <a:off x="6497010" y="4318388"/>
                <a:ext cx="5115025" cy="1614416"/>
              </a:xfrm>
              <a:prstGeom prst="rect">
                <a:avLst/>
              </a:prstGeom>
              <a:blipFill>
                <a:blip r:embed="rId3"/>
                <a:stretch>
                  <a:fillRect l="-2475" t="-3876"/>
                </a:stretch>
              </a:blipFill>
              <a:ln w="57150">
                <a:noFill/>
              </a:ln>
            </p:spPr>
            <p:txBody>
              <a:bodyPr/>
              <a:lstStyle/>
              <a:p>
                <a:r>
                  <a:rPr lang="ja-JP" altLang="en-US">
                    <a:noFill/>
                  </a:rPr>
                  <a:t> </a:t>
                </a:r>
              </a:p>
            </p:txBody>
          </p:sp>
        </mc:Fallback>
      </mc:AlternateContent>
      <p:sp>
        <p:nvSpPr>
          <p:cNvPr id="4" name="テキスト ボックス 3">
            <a:extLst>
              <a:ext uri="{FF2B5EF4-FFF2-40B4-BE49-F238E27FC236}">
                <a16:creationId xmlns:a16="http://schemas.microsoft.com/office/drawing/2014/main" id="{18098AE5-7B30-CAED-088C-74406E932534}"/>
              </a:ext>
            </a:extLst>
          </p:cNvPr>
          <p:cNvSpPr txBox="1"/>
          <p:nvPr/>
        </p:nvSpPr>
        <p:spPr>
          <a:xfrm>
            <a:off x="11520668" y="14168"/>
            <a:ext cx="671332" cy="769441"/>
          </a:xfrm>
          <a:prstGeom prst="rect">
            <a:avLst/>
          </a:prstGeom>
          <a:noFill/>
        </p:spPr>
        <p:txBody>
          <a:bodyPr wrap="square" rtlCol="0">
            <a:spAutoFit/>
          </a:bodyPr>
          <a:lstStyle/>
          <a:p>
            <a:r>
              <a:rPr lang="en-US" altLang="ja-JP" sz="4400" dirty="0">
                <a:solidFill>
                  <a:schemeClr val="bg1"/>
                </a:solidFill>
              </a:rPr>
              <a:t>4</a:t>
            </a:r>
            <a:endParaRPr kumimoji="1" lang="ja-JP" altLang="en-US" sz="4400">
              <a:solidFill>
                <a:schemeClr val="bg1"/>
              </a:solidFill>
            </a:endParaRPr>
          </a:p>
        </p:txBody>
      </p:sp>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78F7DDAA-3661-0BBB-9DED-CEEF7EA85449}"/>
                  </a:ext>
                </a:extLst>
              </p:cNvPr>
              <p:cNvSpPr txBox="1"/>
              <p:nvPr/>
            </p:nvSpPr>
            <p:spPr>
              <a:xfrm>
                <a:off x="740525" y="4173313"/>
                <a:ext cx="548640" cy="400110"/>
              </a:xfrm>
              <a:prstGeom prst="rect">
                <a:avLst/>
              </a:prstGeom>
              <a:solidFill>
                <a:schemeClr val="bg1"/>
              </a:solidFill>
            </p:spPr>
            <p:txBody>
              <a:bodyPr wrap="square">
                <a:spAutoFit/>
              </a:bodyPr>
              <a:lstStyle/>
              <a:p>
                <a:pPr/>
                <a14:m>
                  <m:oMathPara xmlns:m="http://schemas.openxmlformats.org/officeDocument/2006/math">
                    <m:oMath>
                      <m:sSubSup>
                        <m:sSubSupPr>
                          <m:ctrlPr>
                            <a:rPr lang="en-US" altLang="ja-JP" sz="2000" b="0" i="1" smtClean="0">
                              <a:solidFill>
                                <a:schemeClr val="bg1"/>
                              </a:solidFill>
                              <a:latin typeface="Cambria Math" panose="02040503050406030204" pitchFamily="18" charset="0"/>
                              <a:ea typeface="Cambria Math" panose="02040503050406030204" pitchFamily="18" charset="0"/>
                            </a:rPr>
                          </m:ctrlPr>
                        </m:sSubSupPr>
                        <m:e>
                          <m:r>
                            <a:rPr lang="en-US" altLang="ja-JP" sz="2000" b="0" i="1" smtClean="0">
                              <a:solidFill>
                                <a:schemeClr val="bg1"/>
                              </a:solidFill>
                              <a:latin typeface="Cambria Math" panose="02040503050406030204" pitchFamily="18" charset="0"/>
                              <a:ea typeface="Cambria Math" panose="02040503050406030204" pitchFamily="18" charset="0"/>
                            </a:rPr>
                            <m:t>𝜔</m:t>
                          </m:r>
                        </m:e>
                        <m:sub>
                          <m:r>
                            <a:rPr lang="en-US" altLang="ja-JP" sz="2000" b="0" i="1" smtClean="0">
                              <a:solidFill>
                                <a:schemeClr val="bg1"/>
                              </a:solidFill>
                              <a:latin typeface="Cambria Math" panose="02040503050406030204" pitchFamily="18" charset="0"/>
                              <a:ea typeface="Cambria Math" panose="02040503050406030204" pitchFamily="18" charset="0"/>
                            </a:rPr>
                            <m:t>0</m:t>
                          </m:r>
                        </m:sub>
                        <m:sup>
                          <m:r>
                            <a:rPr lang="en-US" altLang="ja-JP" sz="2000" b="0" i="1" smtClean="0">
                              <a:solidFill>
                                <a:schemeClr val="bg1"/>
                              </a:solidFill>
                              <a:latin typeface="Cambria Math" panose="02040503050406030204" pitchFamily="18" charset="0"/>
                              <a:ea typeface="Cambria Math" panose="02040503050406030204" pitchFamily="18" charset="0"/>
                            </a:rPr>
                            <m:t> </m:t>
                          </m:r>
                        </m:sup>
                      </m:sSubSup>
                    </m:oMath>
                  </m:oMathPara>
                </a14:m>
                <a:endParaRPr lang="ja-JP" altLang="en-US"/>
              </a:p>
            </p:txBody>
          </p:sp>
        </mc:Choice>
        <mc:Fallback xmlns="">
          <p:sp>
            <p:nvSpPr>
              <p:cNvPr id="19" name="テキスト ボックス 18">
                <a:extLst>
                  <a:ext uri="{FF2B5EF4-FFF2-40B4-BE49-F238E27FC236}">
                    <a16:creationId xmlns:a16="http://schemas.microsoft.com/office/drawing/2014/main" id="{78F7DDAA-3661-0BBB-9DED-CEEF7EA85449}"/>
                  </a:ext>
                </a:extLst>
              </p:cNvPr>
              <p:cNvSpPr txBox="1">
                <a:spLocks noRot="1" noChangeAspect="1" noMove="1" noResize="1" noEditPoints="1" noAdjustHandles="1" noChangeArrowheads="1" noChangeShapeType="1" noTextEdit="1"/>
              </p:cNvSpPr>
              <p:nvPr/>
            </p:nvSpPr>
            <p:spPr>
              <a:xfrm>
                <a:off x="740525" y="4173313"/>
                <a:ext cx="548640" cy="400110"/>
              </a:xfrm>
              <a:prstGeom prst="rect">
                <a:avLst/>
              </a:prstGeom>
              <a:blipFill>
                <a:blip r:embed="rId4"/>
                <a:stretch>
                  <a:fillRect t="-3125" b="-3125"/>
                </a:stretch>
              </a:blipFill>
            </p:spPr>
            <p:txBody>
              <a:bodyPr/>
              <a:lstStyle/>
              <a:p>
                <a:r>
                  <a:rPr lang="ja-JP" altLang="en-US">
                    <a:noFill/>
                  </a:rPr>
                  <a:t> </a:t>
                </a:r>
              </a:p>
            </p:txBody>
          </p:sp>
        </mc:Fallback>
      </mc:AlternateContent>
      <p:sp>
        <p:nvSpPr>
          <p:cNvPr id="9" name="テキスト ボックス 8">
            <a:extLst>
              <a:ext uri="{FF2B5EF4-FFF2-40B4-BE49-F238E27FC236}">
                <a16:creationId xmlns:a16="http://schemas.microsoft.com/office/drawing/2014/main" id="{BA5C72B4-29B3-90F1-D75F-1A9281C9D750}"/>
              </a:ext>
            </a:extLst>
          </p:cNvPr>
          <p:cNvSpPr txBox="1"/>
          <p:nvPr/>
        </p:nvSpPr>
        <p:spPr>
          <a:xfrm>
            <a:off x="7340444" y="439397"/>
            <a:ext cx="4180224" cy="307777"/>
          </a:xfrm>
          <a:prstGeom prst="rect">
            <a:avLst/>
          </a:prstGeom>
          <a:noFill/>
        </p:spPr>
        <p:txBody>
          <a:bodyPr wrap="square">
            <a:spAutoFit/>
          </a:bodyPr>
          <a:lstStyle/>
          <a:p>
            <a:pPr algn="just">
              <a:buNone/>
              <a:tabLst>
                <a:tab pos="2133600" algn="l"/>
              </a:tabLst>
            </a:pPr>
            <a:r>
              <a:rPr lang="en-US" altLang="ja-JP" sz="1400" kern="100" dirty="0">
                <a:solidFill>
                  <a:schemeClr val="bg1"/>
                </a:solidFill>
                <a:effectLst/>
                <a:latin typeface="Times New Roman" panose="02020603050405020304" pitchFamily="18" charset="0"/>
                <a:ea typeface="Times New Roman" panose="02020609040205080304" pitchFamily="49" charset="-128"/>
                <a:cs typeface="Times New Roman" panose="02020603050405020304" pitchFamily="18" charset="0"/>
              </a:rPr>
              <a:t>[</a:t>
            </a:r>
            <a:r>
              <a:rPr lang="en-US" altLang="ja-JP" sz="1400" kern="100" dirty="0">
                <a:solidFill>
                  <a:schemeClr val="bg1"/>
                </a:solidFill>
                <a:latin typeface="Times New Roman" panose="02020603050405020304" pitchFamily="18" charset="0"/>
                <a:ea typeface="Times New Roman" panose="02020609040205080304" pitchFamily="49" charset="-128"/>
                <a:cs typeface="Times New Roman" panose="02020603050405020304" pitchFamily="18" charset="0"/>
              </a:rPr>
              <a:t>3] J.R.Coupland </a:t>
            </a:r>
            <a:r>
              <a:rPr lang="en-US" altLang="ja-JP" sz="1400" i="1" kern="100" dirty="0">
                <a:solidFill>
                  <a:schemeClr val="bg1"/>
                </a:solidFill>
                <a:latin typeface="Times New Roman" panose="02020603050405020304" pitchFamily="18" charset="0"/>
                <a:ea typeface="Times New Roman" panose="02020609040205080304" pitchFamily="49" charset="-128"/>
                <a:cs typeface="Times New Roman" panose="02020603050405020304" pitchFamily="18" charset="0"/>
              </a:rPr>
              <a:t>et al.</a:t>
            </a:r>
            <a:r>
              <a:rPr lang="en-US" altLang="ja-JP" sz="1400" kern="100" dirty="0">
                <a:solidFill>
                  <a:schemeClr val="bg1"/>
                </a:solidFill>
                <a:latin typeface="Times New Roman" panose="02020603050405020304" pitchFamily="18" charset="0"/>
                <a:ea typeface="Times New Roman" panose="02020609040205080304" pitchFamily="49" charset="-128"/>
                <a:cs typeface="Times New Roman" panose="02020603050405020304" pitchFamily="18" charset="0"/>
              </a:rPr>
              <a:t>, Rev. Sci. Instrum. </a:t>
            </a:r>
            <a:r>
              <a:rPr lang="en-US" altLang="ja-JP" sz="1400" b="1" kern="100" dirty="0">
                <a:solidFill>
                  <a:schemeClr val="bg1"/>
                </a:solidFill>
                <a:latin typeface="Times New Roman" panose="02020603050405020304" pitchFamily="18" charset="0"/>
                <a:ea typeface="Times New Roman" panose="02020609040205080304" pitchFamily="49" charset="-128"/>
                <a:cs typeface="Times New Roman" panose="02020603050405020304" pitchFamily="18" charset="0"/>
              </a:rPr>
              <a:t>44</a:t>
            </a:r>
            <a:r>
              <a:rPr lang="en-US" altLang="ja-JP" sz="1400" kern="100" dirty="0">
                <a:solidFill>
                  <a:schemeClr val="bg1"/>
                </a:solidFill>
                <a:latin typeface="Times New Roman" panose="02020603050405020304" pitchFamily="18" charset="0"/>
                <a:ea typeface="Times New Roman" panose="02020609040205080304" pitchFamily="49" charset="-128"/>
                <a:cs typeface="Times New Roman" panose="02020603050405020304" pitchFamily="18" charset="0"/>
              </a:rPr>
              <a:t>, 9 (</a:t>
            </a:r>
            <a:r>
              <a:rPr lang="en-US" altLang="ja-JP" sz="1400" kern="100" dirty="0">
                <a:solidFill>
                  <a:schemeClr val="bg1"/>
                </a:solidFill>
                <a:effectLst/>
                <a:latin typeface="Times New Roman" panose="02020603050405020304" pitchFamily="18" charset="0"/>
                <a:ea typeface="Times New Roman" panose="02020609040205080304" pitchFamily="49" charset="-128"/>
                <a:cs typeface="Times New Roman" panose="02020603050405020304" pitchFamily="18" charset="0"/>
              </a:rPr>
              <a:t>1973).</a:t>
            </a:r>
            <a:endParaRPr lang="ja-JP" altLang="ja-JP" sz="1600" kern="100">
              <a:solidFill>
                <a:schemeClr val="bg1"/>
              </a:solidFill>
              <a:effectLst/>
              <a:latin typeface="Times New Roman" panose="02040604050505020304" pitchFamily="18" charset="0"/>
              <a:ea typeface="Times New Roman" panose="020B06090702050802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タイトル 1">
                <a:extLst>
                  <a:ext uri="{FF2B5EF4-FFF2-40B4-BE49-F238E27FC236}">
                    <a16:creationId xmlns:a16="http://schemas.microsoft.com/office/drawing/2014/main" id="{6AD0C17F-B0F4-E1E2-BCA7-34748B6B0202}"/>
                  </a:ext>
                </a:extLst>
              </p:cNvPr>
              <p:cNvSpPr>
                <a:spLocks noGrp="1"/>
              </p:cNvSpPr>
              <p:nvPr>
                <p:ph type="title"/>
              </p:nvPr>
            </p:nvSpPr>
            <p:spPr/>
            <p:txBody>
              <a:bodyPr>
                <a:normAutofit/>
              </a:bodyPr>
              <a:lstStyle/>
              <a:p>
                <a:r>
                  <a:rPr kumimoji="1" lang="en-US" altLang="ja-JP" dirty="0"/>
                  <a:t>2D Static beam model with </a:t>
                </a:r>
                <a14:m>
                  <m:oMath xmlns:m="http://schemas.openxmlformats.org/officeDocument/2006/math">
                    <m:sSub>
                      <m:sSubPr>
                        <m:ctrlPr>
                          <a:rPr kumimoji="1" lang="en-US" altLang="ja-JP" i="1" smtClean="0">
                            <a:latin typeface="Cambria Math" panose="02040503050406030204" pitchFamily="18" charset="0"/>
                            <a:ea typeface="Cambria Math" panose="02040503050406030204" pitchFamily="18" charset="0"/>
                          </a:rPr>
                        </m:ctrlPr>
                      </m:sSubPr>
                      <m:e>
                        <m:r>
                          <a:rPr kumimoji="1" lang="en-US" altLang="ja-JP" i="1" smtClean="0">
                            <a:latin typeface="Cambria Math" panose="02040503050406030204" pitchFamily="18" charset="0"/>
                            <a:ea typeface="Cambria Math" panose="02040503050406030204" pitchFamily="18" charset="0"/>
                          </a:rPr>
                          <m:t>𝝎</m:t>
                        </m:r>
                      </m:e>
                      <m:sub>
                        <m:r>
                          <a:rPr kumimoji="1" lang="en-US" altLang="ja-JP" b="1" i="1" smtClean="0">
                            <a:latin typeface="Cambria Math" panose="02040503050406030204" pitchFamily="18" charset="0"/>
                          </a:rPr>
                          <m:t>𝟎</m:t>
                        </m:r>
                      </m:sub>
                    </m:sSub>
                  </m:oMath>
                </a14:m>
                <a:r>
                  <a:rPr kumimoji="1" lang="en-US" altLang="ja-JP" dirty="0"/>
                  <a:t> </a:t>
                </a:r>
              </a:p>
            </p:txBody>
          </p:sp>
        </mc:Choice>
        <mc:Fallback xmlns="">
          <p:sp>
            <p:nvSpPr>
              <p:cNvPr id="6" name="タイトル 1">
                <a:extLst>
                  <a:ext uri="{FF2B5EF4-FFF2-40B4-BE49-F238E27FC236}">
                    <a16:creationId xmlns:a16="http://schemas.microsoft.com/office/drawing/2014/main" id="{6AD0C17F-B0F4-E1E2-BCA7-34748B6B0202}"/>
                  </a:ext>
                </a:extLst>
              </p:cNvPr>
              <p:cNvSpPr>
                <a:spLocks noGrp="1" noRot="1" noChangeAspect="1" noMove="1" noResize="1" noEditPoints="1" noAdjustHandles="1" noChangeArrowheads="1" noChangeShapeType="1" noTextEdit="1"/>
              </p:cNvSpPr>
              <p:nvPr>
                <p:ph type="title"/>
              </p:nvPr>
            </p:nvSpPr>
            <p:spPr>
              <a:blipFill>
                <a:blip r:embed="rId5"/>
                <a:stretch>
                  <a:fillRect l="-1867" t="-15625" b="-29688"/>
                </a:stretch>
              </a:blipFill>
            </p:spPr>
            <p:txBody>
              <a:bodyPr/>
              <a:lstStyle/>
              <a:p>
                <a:r>
                  <a:rPr lang="ja-JP" altLang="en-US">
                    <a:noFill/>
                  </a:rPr>
                  <a:t> </a:t>
                </a:r>
              </a:p>
            </p:txBody>
          </p:sp>
        </mc:Fallback>
      </mc:AlternateContent>
      <p:sp>
        <p:nvSpPr>
          <p:cNvPr id="22" name="テキスト ボックス 21">
            <a:extLst>
              <a:ext uri="{FF2B5EF4-FFF2-40B4-BE49-F238E27FC236}">
                <a16:creationId xmlns:a16="http://schemas.microsoft.com/office/drawing/2014/main" id="{9A8EDBE9-2141-DB28-960A-BC6D576571A7}"/>
              </a:ext>
            </a:extLst>
          </p:cNvPr>
          <p:cNvSpPr txBox="1"/>
          <p:nvPr/>
        </p:nvSpPr>
        <p:spPr>
          <a:xfrm>
            <a:off x="11506519" y="43739"/>
            <a:ext cx="671332" cy="769441"/>
          </a:xfrm>
          <a:prstGeom prst="rect">
            <a:avLst/>
          </a:prstGeom>
          <a:noFill/>
        </p:spPr>
        <p:txBody>
          <a:bodyPr wrap="square" rtlCol="0">
            <a:spAutoFit/>
          </a:bodyPr>
          <a:lstStyle/>
          <a:p>
            <a:r>
              <a:rPr kumimoji="1" lang="en-US" altLang="ja-JP" sz="4400" dirty="0">
                <a:solidFill>
                  <a:schemeClr val="bg1"/>
                </a:solidFill>
              </a:rPr>
              <a:t>7</a:t>
            </a:r>
            <a:endParaRPr kumimoji="1" lang="ja-JP" altLang="en-US" sz="4400">
              <a:solidFill>
                <a:schemeClr val="bg1"/>
              </a:solidFill>
            </a:endParaRPr>
          </a:p>
        </p:txBody>
      </p:sp>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787D9265-F15E-5869-5752-4EEBCE9C6715}"/>
                  </a:ext>
                </a:extLst>
              </p:cNvPr>
              <p:cNvSpPr txBox="1"/>
              <p:nvPr/>
            </p:nvSpPr>
            <p:spPr>
              <a:xfrm>
                <a:off x="7348161" y="1752507"/>
                <a:ext cx="2805820" cy="686470"/>
              </a:xfrm>
              <a:prstGeom prst="rect">
                <a:avLst/>
              </a:prstGeom>
              <a:noFill/>
            </p:spPr>
            <p:txBody>
              <a:bodyPr wrap="square" lIns="0" tIns="0" rIns="0" bIns="0" rtlCol="0">
                <a:spAutoFit/>
              </a:bodyPr>
              <a:lstStyle/>
              <a:p>
                <a:pPr algn="r"/>
                <a14:m>
                  <m:oMath xmlns:m="http://schemas.openxmlformats.org/officeDocument/2006/math">
                    <m:r>
                      <a:rPr lang="en-US" altLang="ja-JP" sz="2800" i="1" smtClean="0">
                        <a:latin typeface="Cambria Math" panose="02040503050406030204" pitchFamily="18" charset="0"/>
                        <a:ea typeface="Cambria Math" panose="02040503050406030204" pitchFamily="18" charset="0"/>
                      </a:rPr>
                      <m:t>𝜔</m:t>
                    </m:r>
                    <m:r>
                      <a:rPr lang="en-US" altLang="ja-JP" sz="2800" i="1">
                        <a:latin typeface="Cambria Math" panose="02040503050406030204" pitchFamily="18" charset="0"/>
                      </a:rPr>
                      <m:t>=</m:t>
                    </m:r>
                    <m:r>
                      <a:rPr lang="en-US" altLang="ja-JP" sz="2800" i="1">
                        <a:latin typeface="Cambria Math" panose="02040503050406030204" pitchFamily="18" charset="0"/>
                      </a:rPr>
                      <m:t>𝐴</m:t>
                    </m:r>
                    <m:d>
                      <m:dPr>
                        <m:begChr m:val="|"/>
                        <m:endChr m:val="|"/>
                        <m:ctrlPr>
                          <a:rPr lang="en-US" altLang="ja-JP" sz="2800" i="1">
                            <a:latin typeface="Cambria Math" panose="02040503050406030204" pitchFamily="18" charset="0"/>
                          </a:rPr>
                        </m:ctrlPr>
                      </m:dPr>
                      <m:e>
                        <m:r>
                          <a:rPr lang="en-US" altLang="ja-JP" sz="2800" i="1">
                            <a:latin typeface="Cambria Math" panose="02040503050406030204" pitchFamily="18" charset="0"/>
                          </a:rPr>
                          <m:t>1−</m:t>
                        </m:r>
                        <m:f>
                          <m:fPr>
                            <m:ctrlPr>
                              <a:rPr lang="en-US" altLang="ja-JP" sz="2800" i="1">
                                <a:solidFill>
                                  <a:schemeClr val="tx1"/>
                                </a:solidFill>
                                <a:latin typeface="Cambria Math" panose="02040503050406030204" pitchFamily="18" charset="0"/>
                              </a:rPr>
                            </m:ctrlPr>
                          </m:fPr>
                          <m:num>
                            <m:sSub>
                              <m:sSubPr>
                                <m:ctrlPr>
                                  <a:rPr lang="en-US" altLang="ja-JP" sz="2800" i="1">
                                    <a:solidFill>
                                      <a:schemeClr val="tx1"/>
                                    </a:solidFill>
                                    <a:latin typeface="Cambria Math" panose="02040503050406030204" pitchFamily="18" charset="0"/>
                                  </a:rPr>
                                </m:ctrlPr>
                              </m:sSubPr>
                              <m:e>
                                <m:r>
                                  <a:rPr lang="en-US" altLang="ja-JP" sz="2800" i="1">
                                    <a:solidFill>
                                      <a:schemeClr val="tx1"/>
                                    </a:solidFill>
                                    <a:latin typeface="Cambria Math" panose="02040503050406030204" pitchFamily="18" charset="0"/>
                                  </a:rPr>
                                  <m:t>𝑃</m:t>
                                </m:r>
                              </m:e>
                              <m:sub>
                                <m:r>
                                  <a:rPr lang="en-US" altLang="ja-JP" sz="2800" i="1">
                                    <a:solidFill>
                                      <a:schemeClr val="tx1"/>
                                    </a:solidFill>
                                    <a:latin typeface="Cambria Math" panose="02040503050406030204" pitchFamily="18" charset="0"/>
                                  </a:rPr>
                                  <m:t>𝑒𝑟𝑣</m:t>
                                </m:r>
                              </m:sub>
                            </m:sSub>
                          </m:num>
                          <m:den>
                            <m:sSub>
                              <m:sSubPr>
                                <m:ctrlPr>
                                  <a:rPr lang="en-US" altLang="ja-JP" sz="2800" i="1">
                                    <a:solidFill>
                                      <a:schemeClr val="tx1"/>
                                    </a:solidFill>
                                    <a:latin typeface="Cambria Math" panose="02040503050406030204" pitchFamily="18" charset="0"/>
                                  </a:rPr>
                                </m:ctrlPr>
                              </m:sSubPr>
                              <m:e>
                                <m:r>
                                  <m:rPr>
                                    <m:sty m:val="p"/>
                                  </m:rPr>
                                  <a:rPr lang="en-US" altLang="ja-JP" sz="2800" i="1">
                                    <a:solidFill>
                                      <a:schemeClr val="tx1"/>
                                    </a:solidFill>
                                    <a:latin typeface="Cambria Math" panose="02040503050406030204" pitchFamily="18" charset="0"/>
                                  </a:rPr>
                                  <m:t>P</m:t>
                                </m:r>
                              </m:e>
                              <m:sub>
                                <m:r>
                                  <a:rPr lang="en-US" altLang="ja-JP" sz="2800" i="1">
                                    <a:solidFill>
                                      <a:schemeClr val="tx1"/>
                                    </a:solidFill>
                                    <a:latin typeface="Cambria Math" panose="02040503050406030204" pitchFamily="18" charset="0"/>
                                  </a:rPr>
                                  <m:t>𝐶</m:t>
                                </m:r>
                              </m:sub>
                            </m:sSub>
                          </m:den>
                        </m:f>
                      </m:e>
                    </m:d>
                  </m:oMath>
                </a14:m>
                <a:r>
                  <a:rPr kumimoji="1" lang="en-US" altLang="ja-JP" sz="2400" dirty="0"/>
                  <a:t> </a:t>
                </a:r>
                <a:endParaRPr kumimoji="1" lang="ja-JP" altLang="en-US" sz="2400"/>
              </a:p>
            </p:txBody>
          </p:sp>
        </mc:Choice>
        <mc:Fallback xmlns="">
          <p:sp>
            <p:nvSpPr>
              <p:cNvPr id="5" name="テキスト ボックス 4">
                <a:extLst>
                  <a:ext uri="{FF2B5EF4-FFF2-40B4-BE49-F238E27FC236}">
                    <a16:creationId xmlns:a16="http://schemas.microsoft.com/office/drawing/2014/main" id="{787D9265-F15E-5869-5752-4EEBCE9C6715}"/>
                  </a:ext>
                </a:extLst>
              </p:cNvPr>
              <p:cNvSpPr txBox="1">
                <a:spLocks noRot="1" noChangeAspect="1" noMove="1" noResize="1" noEditPoints="1" noAdjustHandles="1" noChangeArrowheads="1" noChangeShapeType="1" noTextEdit="1"/>
              </p:cNvSpPr>
              <p:nvPr/>
            </p:nvSpPr>
            <p:spPr>
              <a:xfrm>
                <a:off x="7348161" y="1752507"/>
                <a:ext cx="2805820" cy="686470"/>
              </a:xfrm>
              <a:prstGeom prst="rect">
                <a:avLst/>
              </a:prstGeom>
              <a:blipFill>
                <a:blip r:embed="rId6"/>
                <a:stretch>
                  <a:fillRect b="-10909"/>
                </a:stretch>
              </a:blipFill>
            </p:spPr>
            <p:txBody>
              <a:bodyPr/>
              <a:lstStyle/>
              <a:p>
                <a:r>
                  <a:rPr lang="ja-JP" altLang="en-US">
                    <a:noFill/>
                  </a:rPr>
                  <a:t> </a:t>
                </a:r>
              </a:p>
            </p:txBody>
          </p:sp>
        </mc:Fallback>
      </mc:AlternateContent>
      <p:pic>
        <p:nvPicPr>
          <p:cNvPr id="2" name="図 1">
            <a:extLst>
              <a:ext uri="{FF2B5EF4-FFF2-40B4-BE49-F238E27FC236}">
                <a16:creationId xmlns:a16="http://schemas.microsoft.com/office/drawing/2014/main" id="{029E0C7F-CAC5-7AD3-1449-4D87AE72B721}"/>
              </a:ext>
            </a:extLst>
          </p:cNvPr>
          <p:cNvPicPr>
            <a:picLocks noChangeAspect="1"/>
          </p:cNvPicPr>
          <p:nvPr/>
        </p:nvPicPr>
        <p:blipFill>
          <a:blip r:embed="rId7"/>
          <a:stretch>
            <a:fillRect/>
          </a:stretch>
        </p:blipFill>
        <p:spPr>
          <a:xfrm>
            <a:off x="169841" y="1056614"/>
            <a:ext cx="5647155" cy="4890140"/>
          </a:xfrm>
          <a:prstGeom prst="rect">
            <a:avLst/>
          </a:prstGeom>
        </p:spPr>
      </p:pic>
      <p:sp>
        <p:nvSpPr>
          <p:cNvPr id="8" name="下矢印 7">
            <a:extLst>
              <a:ext uri="{FF2B5EF4-FFF2-40B4-BE49-F238E27FC236}">
                <a16:creationId xmlns:a16="http://schemas.microsoft.com/office/drawing/2014/main" id="{4BAC02E8-A058-E963-4392-BB54F172F471}"/>
              </a:ext>
            </a:extLst>
          </p:cNvPr>
          <p:cNvSpPr/>
          <p:nvPr/>
        </p:nvSpPr>
        <p:spPr>
          <a:xfrm>
            <a:off x="7821922" y="2721317"/>
            <a:ext cx="470961" cy="1415365"/>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3FA54531-7CDB-0E1E-3AD0-4126F8B66ED2}"/>
              </a:ext>
            </a:extLst>
          </p:cNvPr>
          <p:cNvSpPr txBox="1"/>
          <p:nvPr/>
        </p:nvSpPr>
        <p:spPr>
          <a:xfrm>
            <a:off x="9350477" y="3229585"/>
            <a:ext cx="2070631" cy="369332"/>
          </a:xfrm>
          <a:prstGeom prst="rect">
            <a:avLst/>
          </a:prstGeom>
          <a:solidFill>
            <a:schemeClr val="bg1"/>
          </a:solidFill>
        </p:spPr>
        <p:txBody>
          <a:bodyPr wrap="square" rtlCol="0" anchor="ctr">
            <a:spAutoFit/>
          </a:bodyPr>
          <a:lstStyle/>
          <a:p>
            <a:pPr algn="ctr"/>
            <a:endParaRPr kumimoji="1" lang="ja-JP" altLang="en-US" dirty="0">
              <a:solidFill>
                <a:sysClr val="windowText" lastClr="000000"/>
              </a:solidFill>
            </a:endParaRPr>
          </a:p>
        </p:txBody>
      </p:sp>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24468F08-9F5D-39BE-C51E-305C0233BA9D}"/>
                  </a:ext>
                </a:extLst>
              </p:cNvPr>
              <p:cNvSpPr txBox="1"/>
              <p:nvPr/>
            </p:nvSpPr>
            <p:spPr>
              <a:xfrm>
                <a:off x="8328692" y="3160106"/>
                <a:ext cx="3527642" cy="453137"/>
              </a:xfrm>
              <a:prstGeom prst="rect">
                <a:avLst/>
              </a:prstGeom>
              <a:noFill/>
            </p:spPr>
            <p:txBody>
              <a:bodyPr wrap="square" rtlCol="0" anchor="ctr">
                <a:spAutoFit/>
              </a:bodyPr>
              <a:lstStyle/>
              <a:p>
                <a:pPr algn="ctr"/>
                <a14:m>
                  <m:oMath xmlns:m="http://schemas.openxmlformats.org/officeDocument/2006/math">
                    <m:sSub>
                      <m:sSubPr>
                        <m:ctrlPr>
                          <a:rPr lang="en-US" altLang="ja-JP" sz="2400" i="1" smtClean="0">
                            <a:latin typeface="Cambria Math" panose="02040503050406030204" pitchFamily="18" charset="0"/>
                            <a:ea typeface="Cambria Math" panose="02040503050406030204" pitchFamily="18" charset="0"/>
                          </a:rPr>
                        </m:ctrlPr>
                      </m:sSubPr>
                      <m:e>
                        <m:r>
                          <a:rPr lang="en-US" altLang="ja-JP" sz="2400" i="1" smtClean="0">
                            <a:latin typeface="Cambria Math" panose="02040503050406030204" pitchFamily="18" charset="0"/>
                            <a:ea typeface="Cambria Math" panose="02040503050406030204" pitchFamily="18" charset="0"/>
                          </a:rPr>
                          <m:t>𝜔</m:t>
                        </m:r>
                      </m:e>
                      <m:sub>
                        <m:r>
                          <a:rPr lang="en-US" altLang="ja-JP" sz="2400" b="0" i="1" smtClean="0">
                            <a:latin typeface="Cambria Math" panose="02040503050406030204" pitchFamily="18" charset="0"/>
                          </a:rPr>
                          <m:t>0</m:t>
                        </m:r>
                      </m:sub>
                    </m:sSub>
                  </m:oMath>
                </a14:m>
                <a:r>
                  <a:rPr lang="en-US" altLang="ja-JP" dirty="0"/>
                  <a:t> </a:t>
                </a:r>
                <a:r>
                  <a:rPr lang="en-US" altLang="ja-JP" sz="2000" dirty="0"/>
                  <a:t>minimum divergence angle</a:t>
                </a:r>
                <a:endParaRPr lang="en-US" altLang="ja-JP" dirty="0"/>
              </a:p>
            </p:txBody>
          </p:sp>
        </mc:Choice>
        <mc:Fallback xmlns="">
          <p:sp>
            <p:nvSpPr>
              <p:cNvPr id="14" name="テキスト ボックス 13">
                <a:extLst>
                  <a:ext uri="{FF2B5EF4-FFF2-40B4-BE49-F238E27FC236}">
                    <a16:creationId xmlns:a16="http://schemas.microsoft.com/office/drawing/2014/main" id="{24468F08-9F5D-39BE-C51E-305C0233BA9D}"/>
                  </a:ext>
                </a:extLst>
              </p:cNvPr>
              <p:cNvSpPr txBox="1">
                <a:spLocks noRot="1" noChangeAspect="1" noMove="1" noResize="1" noEditPoints="1" noAdjustHandles="1" noChangeArrowheads="1" noChangeShapeType="1" noTextEdit="1"/>
              </p:cNvSpPr>
              <p:nvPr/>
            </p:nvSpPr>
            <p:spPr>
              <a:xfrm>
                <a:off x="8328692" y="3160106"/>
                <a:ext cx="3527642" cy="453137"/>
              </a:xfrm>
              <a:prstGeom prst="rect">
                <a:avLst/>
              </a:prstGeom>
              <a:blipFill>
                <a:blip r:embed="rId8"/>
                <a:stretch>
                  <a:fillRect b="-21622"/>
                </a:stretch>
              </a:blipFill>
            </p:spPr>
            <p:txBody>
              <a:bodyPr/>
              <a:lstStyle/>
              <a:p>
                <a:r>
                  <a:rPr lang="ja-JP" altLang="en-US">
                    <a:noFill/>
                  </a:rPr>
                  <a:t> </a:t>
                </a:r>
              </a:p>
            </p:txBody>
          </p:sp>
        </mc:Fallback>
      </mc:AlternateContent>
      <p:cxnSp>
        <p:nvCxnSpPr>
          <p:cNvPr id="17" name="直線コネクタ 16">
            <a:extLst>
              <a:ext uri="{FF2B5EF4-FFF2-40B4-BE49-F238E27FC236}">
                <a16:creationId xmlns:a16="http://schemas.microsoft.com/office/drawing/2014/main" id="{5B1FDE1B-6BB8-1854-3C58-A49B01645FE7}"/>
              </a:ext>
            </a:extLst>
          </p:cNvPr>
          <p:cNvCxnSpPr/>
          <p:nvPr/>
        </p:nvCxnSpPr>
        <p:spPr>
          <a:xfrm>
            <a:off x="7195279" y="2578308"/>
            <a:ext cx="3627619" cy="0"/>
          </a:xfrm>
          <a:prstGeom prst="line">
            <a:avLst/>
          </a:prstGeom>
          <a:ln w="28575">
            <a:solidFill>
              <a:srgbClr val="0000FF"/>
            </a:solidFill>
          </a:ln>
        </p:spPr>
        <p:style>
          <a:lnRef idx="2">
            <a:schemeClr val="accent1"/>
          </a:lnRef>
          <a:fillRef idx="0">
            <a:schemeClr val="accent1"/>
          </a:fillRef>
          <a:effectRef idx="1">
            <a:schemeClr val="accent1"/>
          </a:effectRef>
          <a:fontRef idx="minor">
            <a:schemeClr val="tx1"/>
          </a:fontRef>
        </p:style>
      </p:cxnSp>
      <p:cxnSp>
        <p:nvCxnSpPr>
          <p:cNvPr id="20" name="直線コネクタ 19">
            <a:extLst>
              <a:ext uri="{FF2B5EF4-FFF2-40B4-BE49-F238E27FC236}">
                <a16:creationId xmlns:a16="http://schemas.microsoft.com/office/drawing/2014/main" id="{71EF01BC-A886-7A7D-EC94-86013DEFE5A8}"/>
              </a:ext>
            </a:extLst>
          </p:cNvPr>
          <p:cNvCxnSpPr>
            <a:cxnSpLocks/>
          </p:cNvCxnSpPr>
          <p:nvPr/>
        </p:nvCxnSpPr>
        <p:spPr>
          <a:xfrm>
            <a:off x="6963575" y="5946754"/>
            <a:ext cx="4200955"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0167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AAB7A-AD50-EA4C-BEC9-5FE77C3C36F4}"/>
            </a:ext>
          </a:extLst>
        </p:cNvPr>
        <p:cNvGrpSpPr/>
        <p:nvPr/>
      </p:nvGrpSpPr>
      <p:grpSpPr>
        <a:xfrm>
          <a:off x="0" y="0"/>
          <a:ext cx="0" cy="0"/>
          <a:chOff x="0" y="0"/>
          <a:chExt cx="0" cy="0"/>
        </a:xfrm>
      </p:grpSpPr>
      <p:sp>
        <p:nvSpPr>
          <p:cNvPr id="27" name="角丸四角形 26">
            <a:extLst>
              <a:ext uri="{FF2B5EF4-FFF2-40B4-BE49-F238E27FC236}">
                <a16:creationId xmlns:a16="http://schemas.microsoft.com/office/drawing/2014/main" id="{BBAF630C-9F5B-0C08-3733-902F48426245}"/>
              </a:ext>
            </a:extLst>
          </p:cNvPr>
          <p:cNvSpPr/>
          <p:nvPr/>
        </p:nvSpPr>
        <p:spPr>
          <a:xfrm>
            <a:off x="4690365" y="4260146"/>
            <a:ext cx="2977822" cy="2552627"/>
          </a:xfrm>
          <a:prstGeom prst="roundRect">
            <a:avLst/>
          </a:prstGeom>
          <a:no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74D90332-F2F0-3F87-78C8-E72CB87987CF}"/>
              </a:ext>
            </a:extLst>
          </p:cNvPr>
          <p:cNvSpPr>
            <a:spLocks noGrp="1"/>
          </p:cNvSpPr>
          <p:nvPr>
            <p:ph type="title"/>
          </p:nvPr>
        </p:nvSpPr>
        <p:spPr/>
        <p:txBody>
          <a:bodyPr>
            <a:normAutofit/>
          </a:bodyPr>
          <a:lstStyle/>
          <a:p>
            <a:r>
              <a:rPr kumimoji="1" lang="en-US" altLang="ja-JP" dirty="0"/>
              <a:t>RF field perturbation: </a:t>
            </a:r>
            <a:r>
              <a:rPr kumimoji="1" lang="en-US" altLang="ja-JP" sz="3200" dirty="0"/>
              <a:t>Three elementary processes</a:t>
            </a:r>
            <a:endParaRPr kumimoji="1" lang="ja-JP" altLang="en-US"/>
          </a:p>
        </p:txBody>
      </p:sp>
      <p:sp>
        <p:nvSpPr>
          <p:cNvPr id="4" name="テキスト ボックス 3">
            <a:extLst>
              <a:ext uri="{FF2B5EF4-FFF2-40B4-BE49-F238E27FC236}">
                <a16:creationId xmlns:a16="http://schemas.microsoft.com/office/drawing/2014/main" id="{0F6BA19D-E776-BD2E-72EE-999F0FF16C05}"/>
              </a:ext>
            </a:extLst>
          </p:cNvPr>
          <p:cNvSpPr txBox="1"/>
          <p:nvPr/>
        </p:nvSpPr>
        <p:spPr>
          <a:xfrm>
            <a:off x="11520668" y="14168"/>
            <a:ext cx="671332" cy="769441"/>
          </a:xfrm>
          <a:prstGeom prst="rect">
            <a:avLst/>
          </a:prstGeom>
          <a:noFill/>
        </p:spPr>
        <p:txBody>
          <a:bodyPr wrap="square" rtlCol="0">
            <a:spAutoFit/>
          </a:bodyPr>
          <a:lstStyle/>
          <a:p>
            <a:r>
              <a:rPr kumimoji="1" lang="en-US" altLang="ja-JP" sz="4400" dirty="0">
                <a:solidFill>
                  <a:schemeClr val="bg1"/>
                </a:solidFill>
              </a:rPr>
              <a:t>8</a:t>
            </a:r>
            <a:endParaRPr kumimoji="1" lang="ja-JP" altLang="en-US" sz="4400">
              <a:solidFill>
                <a:schemeClr val="bg1"/>
              </a:solidFill>
            </a:endParaRPr>
          </a:p>
        </p:txBody>
      </p:sp>
      <mc:AlternateContent xmlns:mc="http://schemas.openxmlformats.org/markup-compatibility/2006" xmlns:a14="http://schemas.microsoft.com/office/drawing/2010/main">
        <mc:Choice Requires="a14">
          <p:sp>
            <p:nvSpPr>
              <p:cNvPr id="60" name="テキスト ボックス 59">
                <a:extLst>
                  <a:ext uri="{FF2B5EF4-FFF2-40B4-BE49-F238E27FC236}">
                    <a16:creationId xmlns:a16="http://schemas.microsoft.com/office/drawing/2014/main" id="{4B7FA531-6D56-ABC5-65C6-588D539C0D7F}"/>
                  </a:ext>
                </a:extLst>
              </p:cNvPr>
              <p:cNvSpPr txBox="1"/>
              <p:nvPr/>
            </p:nvSpPr>
            <p:spPr>
              <a:xfrm>
                <a:off x="3008243" y="959175"/>
                <a:ext cx="6808459" cy="1552861"/>
              </a:xfrm>
              <a:prstGeom prst="rect">
                <a:avLst/>
              </a:prstGeom>
              <a:noFill/>
              <a:ln w="38100">
                <a:solidFill>
                  <a:schemeClr val="tx1"/>
                </a:solidFill>
              </a:ln>
            </p:spPr>
            <p:txBody>
              <a:bodyPr wrap="square" rtlCol="0">
                <a:spAutoFit/>
              </a:bodyPr>
              <a:lstStyle/>
              <a:p>
                <a:r>
                  <a:rPr lang="ja-JP" altLang="en-US" sz="2400" b="1"/>
                  <a:t>◾️ Static beam divergence </a:t>
                </a:r>
                <a14:m>
                  <m:oMath xmlns:m="http://schemas.openxmlformats.org/officeDocument/2006/math">
                    <m:sSub>
                      <m:sSubPr>
                        <m:ctrlPr>
                          <a:rPr lang="en-US" altLang="ja-JP" sz="2400" b="1" i="1">
                            <a:latin typeface="Cambria Math" panose="02040503050406030204" pitchFamily="18" charset="0"/>
                            <a:ea typeface="Cambria Math" panose="02040503050406030204" pitchFamily="18" charset="0"/>
                          </a:rPr>
                        </m:ctrlPr>
                      </m:sSubPr>
                      <m:e>
                        <m:r>
                          <a:rPr lang="en-US" altLang="ja-JP" sz="2400" b="1" i="1">
                            <a:latin typeface="Cambria Math" panose="02040503050406030204" pitchFamily="18" charset="0"/>
                            <a:ea typeface="Cambria Math" panose="02040503050406030204" pitchFamily="18" charset="0"/>
                          </a:rPr>
                          <m:t>𝝎</m:t>
                        </m:r>
                      </m:e>
                      <m:sub>
                        <m:r>
                          <a:rPr lang="en-US" altLang="ja-JP" sz="2400" b="1" i="1">
                            <a:latin typeface="Cambria Math" panose="02040503050406030204" pitchFamily="18" charset="0"/>
                          </a:rPr>
                          <m:t>𝒔𝒕𝒂</m:t>
                        </m:r>
                      </m:sub>
                    </m:sSub>
                  </m:oMath>
                </a14:m>
                <a:endParaRPr lang="en-US" altLang="ja-JP" sz="2400" b="0" i="1" dirty="0">
                  <a:latin typeface="Cambria Math" panose="02040503050406030204" pitchFamily="18" charset="0"/>
                  <a:ea typeface="Cambria Math" panose="02040503050406030204" pitchFamily="18" charset="0"/>
                </a:endParaRPr>
              </a:p>
              <a:p>
                <a:pPr/>
                <a14:m>
                  <m:oMathPara xmlns:m="http://schemas.openxmlformats.org/officeDocument/2006/math">
                    <m:oMath>
                      <m:sSub>
                        <m:sSubPr>
                          <m:ctrlPr>
                            <a:rPr lang="en-US" altLang="ja-JP" sz="2400" b="0" i="1" smtClean="0">
                              <a:latin typeface="Cambria Math" panose="02040503050406030204" pitchFamily="18" charset="0"/>
                              <a:ea typeface="Cambria Math" panose="02040503050406030204" pitchFamily="18" charset="0"/>
                            </a:rPr>
                          </m:ctrlPr>
                        </m:sSubPr>
                        <m:e>
                          <m:r>
                            <a:rPr lang="en-US" altLang="ja-JP" sz="2400" b="0" i="1" smtClean="0">
                              <a:latin typeface="Cambria Math" panose="02040503050406030204" pitchFamily="18" charset="0"/>
                              <a:ea typeface="Cambria Math" panose="02040503050406030204" pitchFamily="18" charset="0"/>
                            </a:rPr>
                            <m:t>𝜔</m:t>
                          </m:r>
                        </m:e>
                        <m:sub>
                          <m:r>
                            <a:rPr lang="en-US" altLang="ja-JP" sz="2400" b="0" i="1" smtClean="0">
                              <a:latin typeface="Cambria Math" panose="02040503050406030204" pitchFamily="18" charset="0"/>
                              <a:ea typeface="Cambria Math" panose="02040503050406030204" pitchFamily="18" charset="0"/>
                            </a:rPr>
                            <m:t>𝑠𝑡𝑎</m:t>
                          </m:r>
                          <m:r>
                            <a:rPr lang="en-US" altLang="ja-JP" sz="2400" b="0" i="1" smtClean="0">
                              <a:latin typeface="Cambria Math" panose="02040503050406030204" pitchFamily="18" charset="0"/>
                              <a:ea typeface="Cambria Math" panose="02040503050406030204" pitchFamily="18" charset="0"/>
                            </a:rPr>
                            <m:t> </m:t>
                          </m:r>
                        </m:sub>
                      </m:sSub>
                      <m:r>
                        <a:rPr lang="en-US" altLang="ja-JP" sz="2400" b="0" i="1" smtClean="0">
                          <a:latin typeface="Cambria Math" panose="02040503050406030204" pitchFamily="18" charset="0"/>
                          <a:ea typeface="Cambria Math" panose="02040503050406030204" pitchFamily="18" charset="0"/>
                        </a:rPr>
                        <m:t> = </m:t>
                      </m:r>
                      <m:rad>
                        <m:radPr>
                          <m:degHide m:val="on"/>
                          <m:ctrlPr>
                            <a:rPr lang="en-US" altLang="ja-JP" sz="2400" b="0" i="1" smtClean="0">
                              <a:latin typeface="Cambria Math" panose="02040503050406030204" pitchFamily="18" charset="0"/>
                              <a:ea typeface="Cambria Math" panose="02040503050406030204" pitchFamily="18" charset="0"/>
                            </a:rPr>
                          </m:ctrlPr>
                        </m:radPr>
                        <m:deg/>
                        <m:e>
                          <m:sSup>
                            <m:sSupPr>
                              <m:ctrlPr>
                                <a:rPr lang="en-US" altLang="ja-JP" sz="2400" b="0" i="1" smtClean="0">
                                  <a:latin typeface="Cambria Math" panose="02040503050406030204" pitchFamily="18" charset="0"/>
                                </a:rPr>
                              </m:ctrlPr>
                            </m:sSupPr>
                            <m:e>
                              <m:d>
                                <m:dPr>
                                  <m:ctrlPr>
                                    <a:rPr lang="en-US" altLang="ja-JP" sz="2400" b="0" i="1" smtClean="0">
                                      <a:latin typeface="Cambria Math" panose="02040503050406030204" pitchFamily="18" charset="0"/>
                                    </a:rPr>
                                  </m:ctrlPr>
                                </m:dPr>
                                <m:e>
                                  <m:r>
                                    <a:rPr lang="en-US" altLang="ja-JP" sz="2400" b="0" i="1" smtClean="0">
                                      <a:latin typeface="Cambria Math" panose="02040503050406030204" pitchFamily="18" charset="0"/>
                                    </a:rPr>
                                    <m:t>𝐴</m:t>
                                  </m:r>
                                  <m:d>
                                    <m:dPr>
                                      <m:begChr m:val="|"/>
                                      <m:endChr m:val="|"/>
                                      <m:ctrlPr>
                                        <a:rPr lang="en-US" altLang="ja-JP" sz="2400" i="1">
                                          <a:latin typeface="Cambria Math" panose="02040503050406030204" pitchFamily="18" charset="0"/>
                                        </a:rPr>
                                      </m:ctrlPr>
                                    </m:dPr>
                                    <m:e>
                                      <m:r>
                                        <a:rPr lang="en-US" altLang="ja-JP" sz="2400" i="1">
                                          <a:latin typeface="Cambria Math" panose="02040503050406030204" pitchFamily="18" charset="0"/>
                                        </a:rPr>
                                        <m:t>1−</m:t>
                                      </m:r>
                                      <m:f>
                                        <m:fPr>
                                          <m:ctrlPr>
                                            <a:rPr lang="en-US" altLang="ja-JP" sz="2400" i="1">
                                              <a:solidFill>
                                                <a:schemeClr val="tx1"/>
                                              </a:solidFill>
                                              <a:latin typeface="Cambria Math" panose="02040503050406030204" pitchFamily="18" charset="0"/>
                                            </a:rPr>
                                          </m:ctrlPr>
                                        </m:fPr>
                                        <m:num>
                                          <m:sSub>
                                            <m:sSubPr>
                                              <m:ctrlPr>
                                                <a:rPr lang="en-US" altLang="ja-JP" sz="2400" i="1">
                                                  <a:solidFill>
                                                    <a:schemeClr val="tx1"/>
                                                  </a:solidFill>
                                                  <a:latin typeface="Cambria Math" panose="02040503050406030204" pitchFamily="18" charset="0"/>
                                                </a:rPr>
                                              </m:ctrlPr>
                                            </m:sSubPr>
                                            <m:e>
                                              <m:r>
                                                <a:rPr lang="en-US" altLang="ja-JP" sz="2400" i="1">
                                                  <a:solidFill>
                                                    <a:schemeClr val="tx1"/>
                                                  </a:solidFill>
                                                  <a:latin typeface="Cambria Math" panose="02040503050406030204" pitchFamily="18" charset="0"/>
                                                </a:rPr>
                                                <m:t>𝑃</m:t>
                                              </m:r>
                                            </m:e>
                                            <m:sub>
                                              <m:r>
                                                <a:rPr lang="en-US" altLang="ja-JP" sz="2400" i="1">
                                                  <a:solidFill>
                                                    <a:schemeClr val="tx1"/>
                                                  </a:solidFill>
                                                  <a:latin typeface="Cambria Math" panose="02040503050406030204" pitchFamily="18" charset="0"/>
                                                </a:rPr>
                                                <m:t>𝑒𝑟𝑣</m:t>
                                              </m:r>
                                            </m:sub>
                                          </m:sSub>
                                        </m:num>
                                        <m:den>
                                          <m:sSub>
                                            <m:sSubPr>
                                              <m:ctrlPr>
                                                <a:rPr lang="en-US" altLang="ja-JP" sz="2400" i="1">
                                                  <a:solidFill>
                                                    <a:schemeClr val="tx1"/>
                                                  </a:solidFill>
                                                  <a:latin typeface="Cambria Math" panose="02040503050406030204" pitchFamily="18" charset="0"/>
                                                </a:rPr>
                                              </m:ctrlPr>
                                            </m:sSubPr>
                                            <m:e>
                                              <m:r>
                                                <m:rPr>
                                                  <m:sty m:val="p"/>
                                                </m:rPr>
                                                <a:rPr lang="en-US" altLang="ja-JP" sz="2400" i="1">
                                                  <a:solidFill>
                                                    <a:schemeClr val="tx1"/>
                                                  </a:solidFill>
                                                  <a:latin typeface="Cambria Math" panose="02040503050406030204" pitchFamily="18" charset="0"/>
                                                </a:rPr>
                                                <m:t>P</m:t>
                                              </m:r>
                                            </m:e>
                                            <m:sub>
                                              <m:r>
                                                <a:rPr lang="en-US" altLang="ja-JP" sz="2400" b="0" i="1" smtClean="0">
                                                  <a:solidFill>
                                                    <a:schemeClr val="tx1"/>
                                                  </a:solidFill>
                                                  <a:latin typeface="Cambria Math" panose="02040503050406030204" pitchFamily="18" charset="0"/>
                                                </a:rPr>
                                                <m:t>𝐶</m:t>
                                              </m:r>
                                            </m:sub>
                                          </m:sSub>
                                        </m:den>
                                      </m:f>
                                    </m:e>
                                  </m:d>
                                </m:e>
                              </m:d>
                            </m:e>
                            <m:sup>
                              <m:r>
                                <a:rPr lang="en-US" altLang="ja-JP" sz="2400" b="0" i="1" smtClean="0">
                                  <a:latin typeface="Cambria Math" panose="02040503050406030204" pitchFamily="18" charset="0"/>
                                  <a:ea typeface="Cambria Math" panose="02040503050406030204" pitchFamily="18" charset="0"/>
                                </a:rPr>
                                <m:t>2</m:t>
                              </m:r>
                            </m:sup>
                          </m:sSup>
                          <m:r>
                            <a:rPr lang="en-US" altLang="ja-JP" sz="2400" b="0" i="1" smtClean="0">
                              <a:latin typeface="Cambria Math" panose="02040503050406030204" pitchFamily="18" charset="0"/>
                              <a:ea typeface="Cambria Math" panose="02040503050406030204" pitchFamily="18" charset="0"/>
                            </a:rPr>
                            <m:t>+</m:t>
                          </m:r>
                          <m:sSubSup>
                            <m:sSubSupPr>
                              <m:ctrlPr>
                                <a:rPr lang="en-US" altLang="ja-JP" sz="2400" i="1">
                                  <a:latin typeface="Cambria Math" panose="02040503050406030204" pitchFamily="18" charset="0"/>
                                  <a:ea typeface="Cambria Math" panose="02040503050406030204" pitchFamily="18" charset="0"/>
                                </a:rPr>
                              </m:ctrlPr>
                            </m:sSubSupPr>
                            <m:e>
                              <m:r>
                                <a:rPr lang="en-US" altLang="ja-JP" sz="2400" i="1">
                                  <a:latin typeface="Cambria Math" panose="02040503050406030204" pitchFamily="18" charset="0"/>
                                  <a:ea typeface="Cambria Math" panose="02040503050406030204" pitchFamily="18" charset="0"/>
                                </a:rPr>
                                <m:t>𝜔</m:t>
                              </m:r>
                            </m:e>
                            <m:sub>
                              <m:r>
                                <a:rPr lang="en-US" altLang="ja-JP" sz="2400" i="1">
                                  <a:latin typeface="Cambria Math" panose="02040503050406030204" pitchFamily="18" charset="0"/>
                                  <a:ea typeface="Cambria Math" panose="02040503050406030204" pitchFamily="18" charset="0"/>
                                </a:rPr>
                                <m:t>0</m:t>
                              </m:r>
                            </m:sub>
                            <m:sup>
                              <m:r>
                                <a:rPr lang="en-US" altLang="ja-JP" sz="2400" i="1">
                                  <a:latin typeface="Cambria Math" panose="02040503050406030204" pitchFamily="18" charset="0"/>
                                  <a:ea typeface="Cambria Math" panose="02040503050406030204" pitchFamily="18" charset="0"/>
                                </a:rPr>
                                <m:t>2</m:t>
                              </m:r>
                            </m:sup>
                          </m:sSubSup>
                        </m:e>
                      </m:rad>
                      <m:r>
                        <a:rPr lang="en-US" altLang="ja-JP" sz="2400" b="0" i="1" smtClean="0">
                          <a:latin typeface="Cambria Math" panose="02040503050406030204" pitchFamily="18" charset="0"/>
                          <a:ea typeface="Cambria Math" panose="02040503050406030204" pitchFamily="18" charset="0"/>
                        </a:rPr>
                        <m:t>      </m:t>
                      </m:r>
                      <m:d>
                        <m:dPr>
                          <m:ctrlPr>
                            <a:rPr lang="en-US" altLang="ja-JP" sz="2400" i="1">
                              <a:latin typeface="Cambria Math" panose="02040503050406030204" pitchFamily="18" charset="0"/>
                              <a:ea typeface="Cambria Math" panose="02040503050406030204" pitchFamily="18" charset="0"/>
                            </a:rPr>
                          </m:ctrlPr>
                        </m:dPr>
                        <m:e>
                          <m:sSub>
                            <m:sSubPr>
                              <m:ctrlPr>
                                <a:rPr lang="en-US" altLang="ja-JP" sz="2400" i="1">
                                  <a:latin typeface="Cambria Math" panose="02040503050406030204" pitchFamily="18" charset="0"/>
                                  <a:ea typeface="Cambria Math" panose="02040503050406030204" pitchFamily="18" charset="0"/>
                                </a:rPr>
                              </m:ctrlPr>
                            </m:sSubPr>
                            <m:e>
                              <m:r>
                                <a:rPr lang="en-US" altLang="ja-JP" sz="2400" i="1">
                                  <a:latin typeface="Cambria Math" panose="02040503050406030204" pitchFamily="18" charset="0"/>
                                  <a:ea typeface="Cambria Math" panose="02040503050406030204" pitchFamily="18" charset="0"/>
                                </a:rPr>
                                <m:t>𝑃</m:t>
                              </m:r>
                            </m:e>
                            <m:sub>
                              <m:r>
                                <a:rPr lang="en-US" altLang="ja-JP" sz="2400" i="1">
                                  <a:latin typeface="Cambria Math" panose="02040503050406030204" pitchFamily="18" charset="0"/>
                                  <a:ea typeface="Cambria Math" panose="02040503050406030204" pitchFamily="18" charset="0"/>
                                </a:rPr>
                                <m:t>𝑒𝑟𝑣</m:t>
                              </m:r>
                            </m:sub>
                          </m:sSub>
                          <m:r>
                            <a:rPr lang="en-US" altLang="ja-JP" sz="2400" b="1" i="1">
                              <a:latin typeface="Cambria Math" panose="02040503050406030204" pitchFamily="18" charset="0"/>
                              <a:ea typeface="Cambria Math" panose="02040503050406030204" pitchFamily="18" charset="0"/>
                            </a:rPr>
                            <m:t>=</m:t>
                          </m:r>
                          <m:f>
                            <m:fPr>
                              <m:ctrlPr>
                                <a:rPr lang="en-US" altLang="ja-JP" sz="2400" i="1">
                                  <a:latin typeface="Cambria Math" panose="02040503050406030204" pitchFamily="18" charset="0"/>
                                </a:rPr>
                              </m:ctrlPr>
                            </m:fPr>
                            <m:num>
                              <m:r>
                                <m:rPr>
                                  <m:sty m:val="p"/>
                                </m:rPr>
                                <a:rPr lang="en-US" altLang="ja-JP" sz="2400" i="1">
                                  <a:latin typeface="Cambria Math" panose="02040503050406030204" pitchFamily="18" charset="0"/>
                                </a:rPr>
                                <m:t>I</m:t>
                              </m:r>
                            </m:num>
                            <m:den>
                              <m:sSubSup>
                                <m:sSubSupPr>
                                  <m:ctrlPr>
                                    <a:rPr lang="en-US" altLang="ja-JP" sz="2400" i="1">
                                      <a:latin typeface="Cambria Math" panose="02040503050406030204" pitchFamily="18" charset="0"/>
                                    </a:rPr>
                                  </m:ctrlPr>
                                </m:sSubSupPr>
                                <m:e>
                                  <m:r>
                                    <m:rPr>
                                      <m:sty m:val="p"/>
                                    </m:rPr>
                                    <a:rPr lang="en-US" altLang="ja-JP" sz="2400" i="1">
                                      <a:latin typeface="Cambria Math" panose="02040503050406030204" pitchFamily="18" charset="0"/>
                                    </a:rPr>
                                    <m:t>V</m:t>
                                  </m:r>
                                </m:e>
                                <m:sub>
                                  <m:r>
                                    <m:rPr>
                                      <m:sty m:val="p"/>
                                    </m:rPr>
                                    <a:rPr lang="en-US" altLang="ja-JP" sz="2400" i="1">
                                      <a:latin typeface="Cambria Math" panose="02040503050406030204" pitchFamily="18" charset="0"/>
                                    </a:rPr>
                                    <m:t>ext</m:t>
                                  </m:r>
                                </m:sub>
                                <m:sup>
                                  <m:r>
                                    <a:rPr lang="en-US" altLang="ja-JP" sz="2400" i="1">
                                      <a:latin typeface="Cambria Math" panose="02040503050406030204" pitchFamily="18" charset="0"/>
                                    </a:rPr>
                                    <m:t>1.5</m:t>
                                  </m:r>
                                </m:sup>
                              </m:sSubSup>
                            </m:den>
                          </m:f>
                        </m:e>
                      </m:d>
                    </m:oMath>
                  </m:oMathPara>
                </a14:m>
                <a:endParaRPr lang="en-US" altLang="ja-JP" sz="2800" dirty="0"/>
              </a:p>
            </p:txBody>
          </p:sp>
        </mc:Choice>
        <mc:Fallback xmlns="">
          <p:sp>
            <p:nvSpPr>
              <p:cNvPr id="60" name="テキスト ボックス 59">
                <a:extLst>
                  <a:ext uri="{FF2B5EF4-FFF2-40B4-BE49-F238E27FC236}">
                    <a16:creationId xmlns:a16="http://schemas.microsoft.com/office/drawing/2014/main" id="{4B7FA531-6D56-ABC5-65C6-588D539C0D7F}"/>
                  </a:ext>
                </a:extLst>
              </p:cNvPr>
              <p:cNvSpPr txBox="1">
                <a:spLocks noRot="1" noChangeAspect="1" noMove="1" noResize="1" noEditPoints="1" noAdjustHandles="1" noChangeArrowheads="1" noChangeShapeType="1" noTextEdit="1"/>
              </p:cNvSpPr>
              <p:nvPr/>
            </p:nvSpPr>
            <p:spPr>
              <a:xfrm>
                <a:off x="3008243" y="959175"/>
                <a:ext cx="6808459" cy="1552861"/>
              </a:xfrm>
              <a:prstGeom prst="rect">
                <a:avLst/>
              </a:prstGeom>
              <a:blipFill>
                <a:blip r:embed="rId3"/>
                <a:stretch>
                  <a:fillRect l="-1111" t="-2362"/>
                </a:stretch>
              </a:blipFill>
              <a:ln w="38100">
                <a:solidFill>
                  <a:schemeClr val="tx1"/>
                </a:solidFill>
              </a:ln>
            </p:spPr>
            <p:txBody>
              <a:bodyPr/>
              <a:lstStyle/>
              <a:p>
                <a:r>
                  <a:rPr lang="ja-JP" altLang="en-US">
                    <a:noFill/>
                  </a:rPr>
                  <a:t> </a:t>
                </a:r>
              </a:p>
            </p:txBody>
          </p:sp>
        </mc:Fallback>
      </mc:AlternateContent>
      <p:sp>
        <p:nvSpPr>
          <p:cNvPr id="10" name="テキスト ボックス 9">
            <a:extLst>
              <a:ext uri="{FF2B5EF4-FFF2-40B4-BE49-F238E27FC236}">
                <a16:creationId xmlns:a16="http://schemas.microsoft.com/office/drawing/2014/main" id="{1275D5CE-5E1E-DFA5-369D-9156F1522DB5}"/>
              </a:ext>
            </a:extLst>
          </p:cNvPr>
          <p:cNvSpPr txBox="1"/>
          <p:nvPr/>
        </p:nvSpPr>
        <p:spPr>
          <a:xfrm>
            <a:off x="1937663" y="6356906"/>
            <a:ext cx="1455061" cy="461665"/>
          </a:xfrm>
          <a:prstGeom prst="rect">
            <a:avLst/>
          </a:prstGeom>
          <a:noFill/>
        </p:spPr>
        <p:txBody>
          <a:bodyPr wrap="square" rtlCol="0">
            <a:spAutoFit/>
          </a:bodyPr>
          <a:lstStyle/>
          <a:p>
            <a:r>
              <a:rPr kumimoji="1" lang="ja-JP" altLang="en-US" sz="2400" b="1">
                <a:solidFill>
                  <a:srgbClr val="FF0000"/>
                </a:solidFill>
              </a:rPr>
              <a:t>Model 1</a:t>
            </a:r>
          </a:p>
        </p:txBody>
      </p:sp>
      <p:sp>
        <p:nvSpPr>
          <p:cNvPr id="11" name="テキスト ボックス 10">
            <a:extLst>
              <a:ext uri="{FF2B5EF4-FFF2-40B4-BE49-F238E27FC236}">
                <a16:creationId xmlns:a16="http://schemas.microsoft.com/office/drawing/2014/main" id="{012103F7-6D6F-D3A1-87BF-8599B655F85A}"/>
              </a:ext>
            </a:extLst>
          </p:cNvPr>
          <p:cNvSpPr txBox="1"/>
          <p:nvPr/>
        </p:nvSpPr>
        <p:spPr>
          <a:xfrm>
            <a:off x="5451745" y="6319359"/>
            <a:ext cx="1455061" cy="461665"/>
          </a:xfrm>
          <a:prstGeom prst="rect">
            <a:avLst/>
          </a:prstGeom>
          <a:noFill/>
        </p:spPr>
        <p:txBody>
          <a:bodyPr wrap="square" rtlCol="0">
            <a:spAutoFit/>
          </a:bodyPr>
          <a:lstStyle/>
          <a:p>
            <a:r>
              <a:rPr kumimoji="1" lang="ja-JP" altLang="en-US" sz="2400" b="1">
                <a:solidFill>
                  <a:srgbClr val="00B0F0"/>
                </a:solidFill>
              </a:rPr>
              <a:t>Model 2</a:t>
            </a:r>
          </a:p>
        </p:txBody>
      </p:sp>
      <p:sp>
        <p:nvSpPr>
          <p:cNvPr id="12" name="テキスト ボックス 11">
            <a:extLst>
              <a:ext uri="{FF2B5EF4-FFF2-40B4-BE49-F238E27FC236}">
                <a16:creationId xmlns:a16="http://schemas.microsoft.com/office/drawing/2014/main" id="{3AE788D7-66F8-89A2-B497-9ADFBED64BCF}"/>
              </a:ext>
            </a:extLst>
          </p:cNvPr>
          <p:cNvSpPr txBox="1"/>
          <p:nvPr/>
        </p:nvSpPr>
        <p:spPr>
          <a:xfrm>
            <a:off x="8870537" y="6268544"/>
            <a:ext cx="1455061" cy="461665"/>
          </a:xfrm>
          <a:prstGeom prst="rect">
            <a:avLst/>
          </a:prstGeom>
          <a:noFill/>
        </p:spPr>
        <p:txBody>
          <a:bodyPr wrap="square" rtlCol="0">
            <a:spAutoFit/>
          </a:bodyPr>
          <a:lstStyle/>
          <a:p>
            <a:r>
              <a:rPr kumimoji="1" lang="ja-JP" altLang="en-US" sz="2400" b="1">
                <a:solidFill>
                  <a:srgbClr val="00B050"/>
                </a:solidFill>
              </a:rPr>
              <a:t>Model 3</a:t>
            </a:r>
          </a:p>
        </p:txBody>
      </p:sp>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42464066-2D8B-3E00-319A-1647BD12957D}"/>
                  </a:ext>
                </a:extLst>
              </p:cNvPr>
              <p:cNvSpPr txBox="1"/>
              <p:nvPr/>
            </p:nvSpPr>
            <p:spPr>
              <a:xfrm>
                <a:off x="8457945" y="4447486"/>
                <a:ext cx="2274360" cy="523220"/>
              </a:xfrm>
              <a:prstGeom prst="rect">
                <a:avLst/>
              </a:prstGeom>
              <a:noFill/>
              <a:ln w="19050">
                <a:solidFill>
                  <a:schemeClr val="tx1"/>
                </a:solidFill>
              </a:ln>
            </p:spPr>
            <p:txBody>
              <a:bodyPr wrap="square">
                <a:spAutoFit/>
              </a:bodyPr>
              <a:lstStyle/>
              <a:p>
                <a:pPr/>
                <a14:m>
                  <m:oMathPara xmlns:m="http://schemas.openxmlformats.org/officeDocument/2006/math">
                    <m:oMath>
                      <m:r>
                        <a:rPr lang="en-US" altLang="ja-JP" sz="2800" i="1" smtClean="0">
                          <a:latin typeface="Cambria Math" panose="02040503050406030204" pitchFamily="18" charset="0"/>
                          <a:ea typeface="Cambria Math" panose="02040503050406030204" pitchFamily="18" charset="0"/>
                        </a:rPr>
                        <m:t>𝜔</m:t>
                      </m:r>
                      <m:d>
                        <m:dPr>
                          <m:ctrlPr>
                            <a:rPr lang="en-US" altLang="ja-JP" sz="2800" i="1">
                              <a:latin typeface="Cambria Math" panose="02040503050406030204" pitchFamily="18" charset="0"/>
                              <a:ea typeface="Cambria Math" panose="02040503050406030204" pitchFamily="18" charset="0"/>
                            </a:rPr>
                          </m:ctrlPr>
                        </m:dPr>
                        <m:e>
                          <m:sSub>
                            <m:sSubPr>
                              <m:ctrlPr>
                                <a:rPr lang="en-US" altLang="ja-JP" sz="2800" i="1">
                                  <a:latin typeface="Cambria Math" panose="02040503050406030204" pitchFamily="18" charset="0"/>
                                  <a:ea typeface="Cambria Math" panose="02040503050406030204" pitchFamily="18" charset="0"/>
                                </a:rPr>
                              </m:ctrlPr>
                            </m:sSubPr>
                            <m:e>
                              <m:r>
                                <a:rPr lang="en-US" altLang="ja-JP" sz="2800" i="1">
                                  <a:latin typeface="Cambria Math" panose="02040503050406030204" pitchFamily="18" charset="0"/>
                                  <a:ea typeface="Cambria Math" panose="02040503050406030204" pitchFamily="18" charset="0"/>
                                </a:rPr>
                                <m:t>𝑃</m:t>
                              </m:r>
                            </m:e>
                            <m:sub>
                              <m:r>
                                <a:rPr lang="en-US" altLang="ja-JP" sz="2800" i="1">
                                  <a:latin typeface="Cambria Math" panose="02040503050406030204" pitchFamily="18" charset="0"/>
                                  <a:ea typeface="Cambria Math" panose="02040503050406030204" pitchFamily="18" charset="0"/>
                                </a:rPr>
                                <m:t>𝑒𝑟𝑣</m:t>
                              </m:r>
                            </m:sub>
                          </m:sSub>
                          <m:r>
                            <a:rPr lang="en-US" altLang="ja-JP" sz="2800" b="0" i="1" smtClean="0">
                              <a:latin typeface="Cambria Math" panose="02040503050406030204" pitchFamily="18" charset="0"/>
                              <a:ea typeface="Cambria Math" panose="02040503050406030204" pitchFamily="18" charset="0"/>
                            </a:rPr>
                            <m:t> , </m:t>
                          </m:r>
                          <m:sSub>
                            <m:sSubPr>
                              <m:ctrlPr>
                                <a:rPr lang="en-US" altLang="ja-JP" sz="2800" b="0" i="1" smtClean="0">
                                  <a:solidFill>
                                    <a:srgbClr val="FF0000"/>
                                  </a:solidFill>
                                  <a:latin typeface="Cambria Math" panose="02040503050406030204" pitchFamily="18" charset="0"/>
                                  <a:ea typeface="Cambria Math" panose="02040503050406030204" pitchFamily="18" charset="0"/>
                                </a:rPr>
                              </m:ctrlPr>
                            </m:sSubPr>
                            <m:e>
                              <m:r>
                                <a:rPr lang="en-US" altLang="ja-JP" sz="2800" b="0" i="1" smtClean="0">
                                  <a:solidFill>
                                    <a:srgbClr val="FF0000"/>
                                  </a:solidFill>
                                  <a:latin typeface="Cambria Math" panose="02040503050406030204" pitchFamily="18" charset="0"/>
                                  <a:ea typeface="Cambria Math" panose="02040503050406030204" pitchFamily="18" charset="0"/>
                                </a:rPr>
                                <m:t>𝐸</m:t>
                              </m:r>
                            </m:e>
                            <m:sub>
                              <m:r>
                                <a:rPr lang="en-US" altLang="ja-JP" sz="2800" b="0" i="1" smtClean="0">
                                  <a:solidFill>
                                    <a:srgbClr val="FF0000"/>
                                  </a:solidFill>
                                  <a:latin typeface="Cambria Math" panose="02040503050406030204" pitchFamily="18" charset="0"/>
                                  <a:ea typeface="Cambria Math" panose="02040503050406030204" pitchFamily="18" charset="0"/>
                                </a:rPr>
                                <m:t>𝑅𝐹</m:t>
                              </m:r>
                            </m:sub>
                          </m:sSub>
                        </m:e>
                      </m:d>
                    </m:oMath>
                  </m:oMathPara>
                </a14:m>
                <a:endParaRPr lang="ja-JP" altLang="en-US" sz="2000"/>
              </a:p>
            </p:txBody>
          </p:sp>
        </mc:Choice>
        <mc:Fallback xmlns="">
          <p:sp>
            <p:nvSpPr>
              <p:cNvPr id="19" name="テキスト ボックス 18">
                <a:extLst>
                  <a:ext uri="{FF2B5EF4-FFF2-40B4-BE49-F238E27FC236}">
                    <a16:creationId xmlns:a16="http://schemas.microsoft.com/office/drawing/2014/main" id="{42464066-2D8B-3E00-319A-1647BD12957D}"/>
                  </a:ext>
                </a:extLst>
              </p:cNvPr>
              <p:cNvSpPr txBox="1">
                <a:spLocks noRot="1" noChangeAspect="1" noMove="1" noResize="1" noEditPoints="1" noAdjustHandles="1" noChangeArrowheads="1" noChangeShapeType="1" noTextEdit="1"/>
              </p:cNvSpPr>
              <p:nvPr/>
            </p:nvSpPr>
            <p:spPr>
              <a:xfrm>
                <a:off x="8457945" y="4447486"/>
                <a:ext cx="2274360" cy="523220"/>
              </a:xfrm>
              <a:prstGeom prst="rect">
                <a:avLst/>
              </a:prstGeom>
              <a:blipFill>
                <a:blip r:embed="rId4"/>
                <a:stretch>
                  <a:fillRect b="-20455"/>
                </a:stretch>
              </a:blipFill>
              <a:ln w="19050">
                <a:solidFill>
                  <a:schemeClr val="tx1"/>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49CDAA4C-3B5C-7674-B769-C6E87C7D6EE1}"/>
                  </a:ext>
                </a:extLst>
              </p:cNvPr>
              <p:cNvSpPr txBox="1"/>
              <p:nvPr/>
            </p:nvSpPr>
            <p:spPr>
              <a:xfrm>
                <a:off x="4651466" y="2595254"/>
                <a:ext cx="3578134" cy="1200329"/>
              </a:xfrm>
              <a:prstGeom prst="rect">
                <a:avLst/>
              </a:prstGeom>
              <a:noFill/>
            </p:spPr>
            <p:txBody>
              <a:bodyPr wrap="square" rtlCol="0" anchor="ctr">
                <a:spAutoFit/>
              </a:bodyPr>
              <a:lstStyle/>
              <a:p>
                <a:pPr algn="ctr"/>
                <a:r>
                  <a:rPr kumimoji="1" lang="en-US" altLang="ja-JP" sz="3600" dirty="0"/>
                  <a:t>+</a:t>
                </a:r>
              </a:p>
              <a:p>
                <a:pPr algn="ctr"/>
                <a:r>
                  <a:rPr lang="en-US" altLang="ja-JP" sz="3600" dirty="0"/>
                  <a:t>Perturbation</a:t>
                </a:r>
                <a14:m>
                  <m:oMath xmlns:m="http://schemas.openxmlformats.org/officeDocument/2006/math">
                    <m:d>
                      <m:dPr>
                        <m:ctrlPr>
                          <a:rPr lang="en-US" altLang="ja-JP" sz="3600" b="0" i="1" smtClean="0">
                            <a:solidFill>
                              <a:srgbClr val="FF0000"/>
                            </a:solidFill>
                            <a:latin typeface="Cambria Math" panose="02040503050406030204" pitchFamily="18" charset="0"/>
                          </a:rPr>
                        </m:ctrlPr>
                      </m:dPr>
                      <m:e>
                        <m:sSub>
                          <m:sSubPr>
                            <m:ctrlPr>
                              <a:rPr lang="en-US" altLang="ja-JP" sz="3600" b="0" i="1" smtClean="0">
                                <a:solidFill>
                                  <a:srgbClr val="FF0000"/>
                                </a:solidFill>
                                <a:latin typeface="Cambria Math" panose="02040503050406030204" pitchFamily="18" charset="0"/>
                              </a:rPr>
                            </m:ctrlPr>
                          </m:sSubPr>
                          <m:e>
                            <m:r>
                              <a:rPr lang="en-US" altLang="ja-JP" sz="3600" b="0" i="1" smtClean="0">
                                <a:solidFill>
                                  <a:srgbClr val="FF0000"/>
                                </a:solidFill>
                                <a:latin typeface="Cambria Math" panose="02040503050406030204" pitchFamily="18" charset="0"/>
                              </a:rPr>
                              <m:t>𝐸</m:t>
                            </m:r>
                          </m:e>
                          <m:sub>
                            <m:r>
                              <a:rPr lang="en-US" altLang="ja-JP" sz="3600" b="0" i="1" smtClean="0">
                                <a:solidFill>
                                  <a:srgbClr val="FF0000"/>
                                </a:solidFill>
                                <a:latin typeface="Cambria Math" panose="02040503050406030204" pitchFamily="18" charset="0"/>
                              </a:rPr>
                              <m:t>𝑅𝐹</m:t>
                            </m:r>
                          </m:sub>
                        </m:sSub>
                      </m:e>
                    </m:d>
                  </m:oMath>
                </a14:m>
                <a:endParaRPr kumimoji="1" lang="ja-JP" altLang="en-US" sz="3600" dirty="0"/>
              </a:p>
            </p:txBody>
          </p:sp>
        </mc:Choice>
        <mc:Fallback xmlns="">
          <p:sp>
            <p:nvSpPr>
              <p:cNvPr id="20" name="テキスト ボックス 19">
                <a:extLst>
                  <a:ext uri="{FF2B5EF4-FFF2-40B4-BE49-F238E27FC236}">
                    <a16:creationId xmlns:a16="http://schemas.microsoft.com/office/drawing/2014/main" id="{49CDAA4C-3B5C-7674-B769-C6E87C7D6EE1}"/>
                  </a:ext>
                </a:extLst>
              </p:cNvPr>
              <p:cNvSpPr txBox="1">
                <a:spLocks noRot="1" noChangeAspect="1" noMove="1" noResize="1" noEditPoints="1" noAdjustHandles="1" noChangeArrowheads="1" noChangeShapeType="1" noTextEdit="1"/>
              </p:cNvSpPr>
              <p:nvPr/>
            </p:nvSpPr>
            <p:spPr>
              <a:xfrm>
                <a:off x="4651466" y="2595254"/>
                <a:ext cx="3578134" cy="1200329"/>
              </a:xfrm>
              <a:prstGeom prst="rect">
                <a:avLst/>
              </a:prstGeom>
              <a:blipFill>
                <a:blip r:embed="rId5"/>
                <a:stretch>
                  <a:fillRect l="-4610" t="-7292" b="-17708"/>
                </a:stretch>
              </a:blipFill>
            </p:spPr>
            <p:txBody>
              <a:bodyPr/>
              <a:lstStyle/>
              <a:p>
                <a:r>
                  <a:rPr lang="ja-JP" altLang="en-US">
                    <a:noFill/>
                  </a:rPr>
                  <a:t> </a:t>
                </a:r>
              </a:p>
            </p:txBody>
          </p:sp>
        </mc:Fallback>
      </mc:AlternateContent>
      <p:sp>
        <p:nvSpPr>
          <p:cNvPr id="21" name="左中かっこ 20">
            <a:extLst>
              <a:ext uri="{FF2B5EF4-FFF2-40B4-BE49-F238E27FC236}">
                <a16:creationId xmlns:a16="http://schemas.microsoft.com/office/drawing/2014/main" id="{2AD6EE80-A005-61CB-E767-0DCB4DC29316}"/>
              </a:ext>
            </a:extLst>
          </p:cNvPr>
          <p:cNvSpPr/>
          <p:nvPr/>
        </p:nvSpPr>
        <p:spPr>
          <a:xfrm rot="5400000">
            <a:off x="5921143" y="-899871"/>
            <a:ext cx="360727" cy="9916763"/>
          </a:xfrm>
          <a:prstGeom prst="leftBrace">
            <a:avLst>
              <a:gd name="adj1" fmla="val 8333"/>
              <a:gd name="adj2" fmla="val 48140"/>
            </a:avLst>
          </a:prstGeom>
          <a:ln w="38100"/>
        </p:spPr>
        <p:style>
          <a:lnRef idx="2">
            <a:schemeClr val="dk1"/>
          </a:lnRef>
          <a:fillRef idx="0">
            <a:schemeClr val="dk1"/>
          </a:fillRef>
          <a:effectRef idx="1">
            <a:schemeClr val="dk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2" name="テキスト ボックス 21">
                <a:extLst>
                  <a:ext uri="{FF2B5EF4-FFF2-40B4-BE49-F238E27FC236}">
                    <a16:creationId xmlns:a16="http://schemas.microsoft.com/office/drawing/2014/main" id="{8F8D6996-3442-7567-6315-BB47F5D22DEA}"/>
                  </a:ext>
                </a:extLst>
              </p:cNvPr>
              <p:cNvSpPr txBox="1"/>
              <p:nvPr/>
            </p:nvSpPr>
            <p:spPr>
              <a:xfrm>
                <a:off x="1317935" y="5422728"/>
                <a:ext cx="2557879" cy="906274"/>
              </a:xfrm>
              <a:prstGeom prst="rect">
                <a:avLst/>
              </a:prstGeom>
              <a:noFill/>
              <a:ln w="19050">
                <a:solidFill>
                  <a:schemeClr val="tx1"/>
                </a:solidFill>
              </a:ln>
            </p:spPr>
            <p:txBody>
              <a:bodyPr wrap="square">
                <a:spAutoFit/>
              </a:bodyPr>
              <a:lstStyle/>
              <a:p>
                <a:pPr/>
                <a14:m>
                  <m:oMathPara xmlns:m="http://schemas.openxmlformats.org/officeDocument/2006/math">
                    <m:oMath>
                      <m:sSub>
                        <m:sSubPr>
                          <m:ctrlPr>
                            <a:rPr lang="en-US" altLang="ja-JP" sz="2400" i="1">
                              <a:latin typeface="Cambria Math" panose="02040503050406030204" pitchFamily="18" charset="0"/>
                              <a:ea typeface="Cambria Math" panose="02040503050406030204" pitchFamily="18" charset="0"/>
                            </a:rPr>
                          </m:ctrlPr>
                        </m:sSubPr>
                        <m:e>
                          <m:r>
                            <a:rPr lang="en-US" altLang="ja-JP" sz="2400" i="1">
                              <a:latin typeface="Cambria Math" panose="02040503050406030204" pitchFamily="18" charset="0"/>
                              <a:ea typeface="Cambria Math" panose="02040503050406030204" pitchFamily="18" charset="0"/>
                            </a:rPr>
                            <m:t>𝑃</m:t>
                          </m:r>
                        </m:e>
                        <m:sub>
                          <m:r>
                            <a:rPr lang="en-US" altLang="ja-JP" sz="2400" i="1">
                              <a:latin typeface="Cambria Math" panose="02040503050406030204" pitchFamily="18" charset="0"/>
                              <a:ea typeface="Cambria Math" panose="02040503050406030204" pitchFamily="18" charset="0"/>
                            </a:rPr>
                            <m:t>𝑒𝑟𝑣</m:t>
                          </m:r>
                        </m:sub>
                      </m:sSub>
                      <m:r>
                        <a:rPr lang="en-US" altLang="ja-JP" sz="2400" i="1">
                          <a:latin typeface="Cambria Math" panose="02040503050406030204" pitchFamily="18" charset="0"/>
                          <a:ea typeface="Cambria Math" panose="02040503050406030204" pitchFamily="18" charset="0"/>
                        </a:rPr>
                        <m:t>=</m:t>
                      </m:r>
                      <m:f>
                        <m:fPr>
                          <m:ctrlPr>
                            <a:rPr lang="en-US" altLang="ja-JP" sz="2400" i="1" smtClean="0">
                              <a:solidFill>
                                <a:srgbClr val="FF0000"/>
                              </a:solidFill>
                              <a:latin typeface="Cambria Math" panose="02040503050406030204" pitchFamily="18" charset="0"/>
                              <a:ea typeface="Cambria Math" panose="02040503050406030204" pitchFamily="18" charset="0"/>
                            </a:rPr>
                          </m:ctrlPr>
                        </m:fPr>
                        <m:num>
                          <m:r>
                            <a:rPr lang="en-US" altLang="ja-JP" sz="2400" i="1" smtClean="0">
                              <a:solidFill>
                                <a:srgbClr val="FF0000"/>
                              </a:solidFill>
                              <a:latin typeface="Cambria Math" panose="02040503050406030204" pitchFamily="18" charset="0"/>
                              <a:ea typeface="Cambria Math" panose="02040503050406030204" pitchFamily="18" charset="0"/>
                            </a:rPr>
                            <m:t>𝐼</m:t>
                          </m:r>
                          <m:d>
                            <m:dPr>
                              <m:ctrlPr>
                                <a:rPr lang="en-US" altLang="ja-JP" sz="2400" i="1">
                                  <a:solidFill>
                                    <a:srgbClr val="FF0000"/>
                                  </a:solidFill>
                                  <a:latin typeface="Cambria Math" panose="02040503050406030204" pitchFamily="18" charset="0"/>
                                  <a:ea typeface="Cambria Math" panose="02040503050406030204" pitchFamily="18" charset="0"/>
                                </a:rPr>
                              </m:ctrlPr>
                            </m:dPr>
                            <m:e>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𝐸</m:t>
                                  </m:r>
                                </m:e>
                                <m:sub>
                                  <m:r>
                                    <m:rPr>
                                      <m:sty m:val="p"/>
                                    </m:rPr>
                                    <a:rPr lang="en-US" altLang="ja-JP" sz="2400">
                                      <a:solidFill>
                                        <a:srgbClr val="FF0000"/>
                                      </a:solidFill>
                                      <a:latin typeface="Cambria Math" panose="02040503050406030204" pitchFamily="18" charset="0"/>
                                      <a:ea typeface="Cambria Math" panose="02040503050406030204" pitchFamily="18" charset="0"/>
                                    </a:rPr>
                                    <m:t>RF</m:t>
                                  </m:r>
                                </m:sub>
                              </m:sSub>
                            </m:e>
                          </m:d>
                        </m:num>
                        <m:den>
                          <m:sSubSup>
                            <m:sSubSupPr>
                              <m:ctrlPr>
                                <a:rPr lang="ja-JP" altLang="en-US" sz="2400" i="1">
                                  <a:solidFill>
                                    <a:schemeClr val="tx1"/>
                                  </a:solidFill>
                                  <a:latin typeface="Cambria Math" panose="02040503050406030204" pitchFamily="18" charset="0"/>
                                  <a:ea typeface="Cambria Math" panose="02040503050406030204" pitchFamily="18" charset="0"/>
                                </a:rPr>
                              </m:ctrlPr>
                            </m:sSubSupPr>
                            <m:e>
                              <m:r>
                                <a:rPr lang="ja-JP" altLang="en-US" sz="2400" i="1">
                                  <a:solidFill>
                                    <a:schemeClr val="tx1"/>
                                  </a:solidFill>
                                  <a:latin typeface="Cambria Math" panose="02040503050406030204" pitchFamily="18" charset="0"/>
                                  <a:ea typeface="Cambria Math" panose="02040503050406030204" pitchFamily="18" charset="0"/>
                                </a:rPr>
                                <m:t>𝑉</m:t>
                              </m:r>
                            </m:e>
                            <m:sub>
                              <m:r>
                                <m:rPr>
                                  <m:sty m:val="p"/>
                                </m:rPr>
                                <a:rPr lang="en-US" altLang="ja-JP" sz="2400">
                                  <a:solidFill>
                                    <a:schemeClr val="tx1"/>
                                  </a:solidFill>
                                  <a:latin typeface="Cambria Math" panose="02040503050406030204" pitchFamily="18" charset="0"/>
                                  <a:ea typeface="Cambria Math" panose="02040503050406030204" pitchFamily="18" charset="0"/>
                                </a:rPr>
                                <m:t>ext</m:t>
                              </m:r>
                            </m:sub>
                            <m:sup>
                              <m:r>
                                <a:rPr lang="en-US" altLang="ja-JP" sz="2400" i="1">
                                  <a:solidFill>
                                    <a:schemeClr val="tx1"/>
                                  </a:solidFill>
                                  <a:latin typeface="Cambria Math" panose="02040503050406030204" pitchFamily="18" charset="0"/>
                                  <a:ea typeface="Cambria Math" panose="02040503050406030204" pitchFamily="18" charset="0"/>
                                </a:rPr>
                                <m:t>1.5</m:t>
                              </m:r>
                            </m:sup>
                          </m:sSubSup>
                        </m:den>
                      </m:f>
                    </m:oMath>
                  </m:oMathPara>
                </a14:m>
                <a:endParaRPr lang="ja-JP" altLang="en-US"/>
              </a:p>
            </p:txBody>
          </p:sp>
        </mc:Choice>
        <mc:Fallback xmlns="">
          <p:sp>
            <p:nvSpPr>
              <p:cNvPr id="22" name="テキスト ボックス 21">
                <a:extLst>
                  <a:ext uri="{FF2B5EF4-FFF2-40B4-BE49-F238E27FC236}">
                    <a16:creationId xmlns:a16="http://schemas.microsoft.com/office/drawing/2014/main" id="{8F8D6996-3442-7567-6315-BB47F5D22DEA}"/>
                  </a:ext>
                </a:extLst>
              </p:cNvPr>
              <p:cNvSpPr txBox="1">
                <a:spLocks noRot="1" noChangeAspect="1" noMove="1" noResize="1" noEditPoints="1" noAdjustHandles="1" noChangeArrowheads="1" noChangeShapeType="1" noTextEdit="1"/>
              </p:cNvSpPr>
              <p:nvPr/>
            </p:nvSpPr>
            <p:spPr>
              <a:xfrm>
                <a:off x="1317935" y="5422728"/>
                <a:ext cx="2557879" cy="906274"/>
              </a:xfrm>
              <a:prstGeom prst="rect">
                <a:avLst/>
              </a:prstGeom>
              <a:blipFill>
                <a:blip r:embed="rId6"/>
                <a:stretch>
                  <a:fillRect/>
                </a:stretch>
              </a:blipFill>
              <a:ln w="19050">
                <a:solidFill>
                  <a:schemeClr val="tx1"/>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6378B62A-F2FA-8D4D-2B37-FCA4F1F3E924}"/>
                  </a:ext>
                </a:extLst>
              </p:cNvPr>
              <p:cNvSpPr txBox="1"/>
              <p:nvPr/>
            </p:nvSpPr>
            <p:spPr>
              <a:xfrm>
                <a:off x="4761233" y="5422728"/>
                <a:ext cx="2727590" cy="871713"/>
              </a:xfrm>
              <a:prstGeom prst="rect">
                <a:avLst/>
              </a:prstGeom>
              <a:noFill/>
              <a:ln w="19050">
                <a:solidFill>
                  <a:schemeClr val="tx1"/>
                </a:solidFill>
              </a:ln>
            </p:spPr>
            <p:txBody>
              <a:bodyPr wrap="square">
                <a:spAutoFit/>
              </a:bodyPr>
              <a:lstStyle/>
              <a:p>
                <a:pPr/>
                <a14:m>
                  <m:oMathPara xmlns:m="http://schemas.openxmlformats.org/officeDocument/2006/math">
                    <m:oMath>
                      <m:sSub>
                        <m:sSubPr>
                          <m:ctrlPr>
                            <a:rPr lang="en-US" altLang="ja-JP" sz="2400" i="1">
                              <a:latin typeface="Cambria Math" panose="02040503050406030204" pitchFamily="18" charset="0"/>
                              <a:ea typeface="Cambria Math" panose="02040503050406030204" pitchFamily="18" charset="0"/>
                            </a:rPr>
                          </m:ctrlPr>
                        </m:sSubPr>
                        <m:e>
                          <m:r>
                            <a:rPr lang="en-US" altLang="ja-JP" sz="2400" i="1">
                              <a:latin typeface="Cambria Math" panose="02040503050406030204" pitchFamily="18" charset="0"/>
                              <a:ea typeface="Cambria Math" panose="02040503050406030204" pitchFamily="18" charset="0"/>
                            </a:rPr>
                            <m:t>𝑃</m:t>
                          </m:r>
                        </m:e>
                        <m:sub>
                          <m:r>
                            <a:rPr lang="en-US" altLang="ja-JP" sz="2400" i="1">
                              <a:latin typeface="Cambria Math" panose="02040503050406030204" pitchFamily="18" charset="0"/>
                              <a:ea typeface="Cambria Math" panose="02040503050406030204" pitchFamily="18" charset="0"/>
                            </a:rPr>
                            <m:t>𝑒𝑟𝑣</m:t>
                          </m:r>
                        </m:sub>
                      </m:sSub>
                      <m:r>
                        <a:rPr lang="en-US" altLang="ja-JP" sz="2400" i="1">
                          <a:latin typeface="Cambria Math" panose="02040503050406030204" pitchFamily="18" charset="0"/>
                          <a:ea typeface="Cambria Math" panose="02040503050406030204" pitchFamily="18" charset="0"/>
                        </a:rPr>
                        <m:t>=</m:t>
                      </m:r>
                      <m:f>
                        <m:fPr>
                          <m:ctrlPr>
                            <a:rPr lang="en-US" altLang="ja-JP" sz="2400" i="1">
                              <a:solidFill>
                                <a:schemeClr val="tx1"/>
                              </a:solidFill>
                              <a:latin typeface="Cambria Math" panose="02040503050406030204" pitchFamily="18" charset="0"/>
                              <a:ea typeface="Cambria Math" panose="02040503050406030204" pitchFamily="18" charset="0"/>
                            </a:rPr>
                          </m:ctrlPr>
                        </m:fPr>
                        <m:num>
                          <m:r>
                            <a:rPr lang="en-US" altLang="ja-JP" sz="2400" i="1">
                              <a:solidFill>
                                <a:schemeClr val="tx1"/>
                              </a:solidFill>
                              <a:latin typeface="Cambria Math" panose="02040503050406030204" pitchFamily="18" charset="0"/>
                              <a:ea typeface="Cambria Math" panose="02040503050406030204" pitchFamily="18" charset="0"/>
                            </a:rPr>
                            <m:t>𝐼</m:t>
                          </m:r>
                        </m:num>
                        <m:den>
                          <m:sSup>
                            <m:sSupPr>
                              <m:ctrlPr>
                                <a:rPr lang="en-US" altLang="ja-JP" sz="2400" b="0" i="1" smtClean="0">
                                  <a:solidFill>
                                    <a:srgbClr val="FF0000"/>
                                  </a:solidFill>
                                  <a:latin typeface="Cambria Math" panose="02040503050406030204" pitchFamily="18" charset="0"/>
                                  <a:ea typeface="Cambria Math" panose="02040503050406030204" pitchFamily="18" charset="0"/>
                                </a:rPr>
                              </m:ctrlPr>
                            </m:sSupPr>
                            <m:e>
                              <m:sSub>
                                <m:sSubPr>
                                  <m:ctrlPr>
                                    <a:rPr lang="en-US" altLang="ja-JP" sz="2400" b="0" i="1" smtClean="0">
                                      <a:solidFill>
                                        <a:srgbClr val="FF0000"/>
                                      </a:solidFill>
                                      <a:latin typeface="Cambria Math" panose="02040503050406030204" pitchFamily="18" charset="0"/>
                                      <a:ea typeface="Cambria Math" panose="02040503050406030204" pitchFamily="18" charset="0"/>
                                    </a:rPr>
                                  </m:ctrlPr>
                                </m:sSubPr>
                                <m:e>
                                  <m:r>
                                    <a:rPr lang="en-US" altLang="ja-JP" sz="2400" b="0" i="1" smtClean="0">
                                      <a:solidFill>
                                        <a:srgbClr val="FF0000"/>
                                      </a:solidFill>
                                      <a:latin typeface="Cambria Math" panose="02040503050406030204" pitchFamily="18" charset="0"/>
                                      <a:ea typeface="Cambria Math" panose="02040503050406030204" pitchFamily="18" charset="0"/>
                                    </a:rPr>
                                    <m:t>𝑉</m:t>
                                  </m:r>
                                </m:e>
                                <m:sub>
                                  <m:r>
                                    <a:rPr lang="en-US" altLang="ja-JP" sz="2400" b="0" i="1" smtClean="0">
                                      <a:solidFill>
                                        <a:srgbClr val="FF0000"/>
                                      </a:solidFill>
                                      <a:latin typeface="Cambria Math" panose="02040503050406030204" pitchFamily="18" charset="0"/>
                                      <a:ea typeface="Cambria Math" panose="02040503050406030204" pitchFamily="18" charset="0"/>
                                    </a:rPr>
                                    <m:t>𝑒𝑥𝑡</m:t>
                                  </m:r>
                                </m:sub>
                              </m:sSub>
                              <m:r>
                                <a:rPr lang="en-US" altLang="ja-JP" sz="2400" b="0" i="1" smtClean="0">
                                  <a:solidFill>
                                    <a:srgbClr val="FF0000"/>
                                  </a:solidFill>
                                  <a:latin typeface="Cambria Math" panose="02040503050406030204" pitchFamily="18" charset="0"/>
                                  <a:ea typeface="Cambria Math" panose="02040503050406030204" pitchFamily="18" charset="0"/>
                                </a:rPr>
                                <m:t>(</m:t>
                              </m:r>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𝐸</m:t>
                                  </m:r>
                                </m:e>
                                <m:sub>
                                  <m:r>
                                    <m:rPr>
                                      <m:sty m:val="p"/>
                                    </m:rPr>
                                    <a:rPr lang="en-US" altLang="ja-JP" sz="2400">
                                      <a:solidFill>
                                        <a:srgbClr val="FF0000"/>
                                      </a:solidFill>
                                      <a:latin typeface="Cambria Math" panose="02040503050406030204" pitchFamily="18" charset="0"/>
                                      <a:ea typeface="Cambria Math" panose="02040503050406030204" pitchFamily="18" charset="0"/>
                                    </a:rPr>
                                    <m:t>RF</m:t>
                                  </m:r>
                                </m:sub>
                              </m:sSub>
                              <m:r>
                                <a:rPr lang="en-US" altLang="ja-JP" sz="2400" b="0" i="1" smtClean="0">
                                  <a:solidFill>
                                    <a:srgbClr val="FF0000"/>
                                  </a:solidFill>
                                  <a:latin typeface="Cambria Math" panose="02040503050406030204" pitchFamily="18" charset="0"/>
                                  <a:ea typeface="Cambria Math" panose="02040503050406030204" pitchFamily="18" charset="0"/>
                                </a:rPr>
                                <m:t>)</m:t>
                              </m:r>
                            </m:e>
                            <m:sup>
                              <m:r>
                                <a:rPr lang="en-US" altLang="ja-JP" sz="2400" b="0" i="1" smtClean="0">
                                  <a:solidFill>
                                    <a:schemeClr val="tx1"/>
                                  </a:solidFill>
                                  <a:latin typeface="Cambria Math" panose="02040503050406030204" pitchFamily="18" charset="0"/>
                                  <a:ea typeface="Cambria Math" panose="02040503050406030204" pitchFamily="18" charset="0"/>
                                </a:rPr>
                                <m:t>1.5</m:t>
                              </m:r>
                            </m:sup>
                          </m:sSup>
                        </m:den>
                      </m:f>
                    </m:oMath>
                  </m:oMathPara>
                </a14:m>
                <a:endParaRPr lang="ja-JP" altLang="en-US"/>
              </a:p>
            </p:txBody>
          </p:sp>
        </mc:Choice>
        <mc:Fallback xmlns="">
          <p:sp>
            <p:nvSpPr>
              <p:cNvPr id="23" name="テキスト ボックス 22">
                <a:extLst>
                  <a:ext uri="{FF2B5EF4-FFF2-40B4-BE49-F238E27FC236}">
                    <a16:creationId xmlns:a16="http://schemas.microsoft.com/office/drawing/2014/main" id="{6378B62A-F2FA-8D4D-2B37-FCA4F1F3E924}"/>
                  </a:ext>
                </a:extLst>
              </p:cNvPr>
              <p:cNvSpPr txBox="1">
                <a:spLocks noRot="1" noChangeAspect="1" noMove="1" noResize="1" noEditPoints="1" noAdjustHandles="1" noChangeArrowheads="1" noChangeShapeType="1" noTextEdit="1"/>
              </p:cNvSpPr>
              <p:nvPr/>
            </p:nvSpPr>
            <p:spPr>
              <a:xfrm>
                <a:off x="4761233" y="5422728"/>
                <a:ext cx="2727590" cy="871713"/>
              </a:xfrm>
              <a:prstGeom prst="rect">
                <a:avLst/>
              </a:prstGeom>
              <a:blipFill>
                <a:blip r:embed="rId7"/>
                <a:stretch>
                  <a:fillRect b="-7042"/>
                </a:stretch>
              </a:blipFill>
              <a:ln w="19050">
                <a:solidFill>
                  <a:schemeClr val="tx1"/>
                </a:solidFill>
              </a:ln>
            </p:spPr>
            <p:txBody>
              <a:bodyPr/>
              <a:lstStyle/>
              <a:p>
                <a:r>
                  <a:rPr lang="ja-JP" altLang="en-US">
                    <a:noFill/>
                  </a:rPr>
                  <a:t> </a:t>
                </a:r>
              </a:p>
            </p:txBody>
          </p:sp>
        </mc:Fallback>
      </mc:AlternateContent>
      <p:sp>
        <p:nvSpPr>
          <p:cNvPr id="26" name="角丸四角形 25">
            <a:extLst>
              <a:ext uri="{FF2B5EF4-FFF2-40B4-BE49-F238E27FC236}">
                <a16:creationId xmlns:a16="http://schemas.microsoft.com/office/drawing/2014/main" id="{0C5A5A70-C042-6B31-79F6-4CF1E5CF348C}"/>
              </a:ext>
            </a:extLst>
          </p:cNvPr>
          <p:cNvSpPr/>
          <p:nvPr/>
        </p:nvSpPr>
        <p:spPr>
          <a:xfrm>
            <a:off x="1143125" y="4260147"/>
            <a:ext cx="2869325" cy="2552627"/>
          </a:xfrm>
          <a:prstGeom prst="round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8" name="テキスト ボックス 17">
                <a:extLst>
                  <a:ext uri="{FF2B5EF4-FFF2-40B4-BE49-F238E27FC236}">
                    <a16:creationId xmlns:a16="http://schemas.microsoft.com/office/drawing/2014/main" id="{615F7DA9-20F3-3D0A-F364-073640BACCE3}"/>
                  </a:ext>
                </a:extLst>
              </p:cNvPr>
              <p:cNvSpPr txBox="1"/>
              <p:nvPr/>
            </p:nvSpPr>
            <p:spPr>
              <a:xfrm>
                <a:off x="1317936" y="4427628"/>
                <a:ext cx="6175440" cy="523220"/>
              </a:xfrm>
              <a:prstGeom prst="rect">
                <a:avLst/>
              </a:prstGeom>
              <a:solidFill>
                <a:schemeClr val="bg1"/>
              </a:solidFill>
              <a:ln w="19050">
                <a:solidFill>
                  <a:schemeClr val="tx1"/>
                </a:solidFill>
              </a:ln>
            </p:spPr>
            <p:txBody>
              <a:bodyPr wrap="square">
                <a:spAutoFit/>
              </a:bodyPr>
              <a:lstStyle/>
              <a:p>
                <a:pPr/>
                <a14:m>
                  <m:oMathPara xmlns:m="http://schemas.openxmlformats.org/officeDocument/2006/math">
                    <m:oMath>
                      <m:r>
                        <a:rPr lang="en-US" altLang="ja-JP" sz="2800" i="1" smtClean="0">
                          <a:latin typeface="Cambria Math" panose="02040503050406030204" pitchFamily="18" charset="0"/>
                          <a:ea typeface="Cambria Math" panose="02040503050406030204" pitchFamily="18" charset="0"/>
                        </a:rPr>
                        <m:t>𝜔</m:t>
                      </m:r>
                      <m:d>
                        <m:dPr>
                          <m:ctrlPr>
                            <a:rPr lang="en-US" altLang="ja-JP" sz="2800" i="1">
                              <a:latin typeface="Cambria Math" panose="02040503050406030204" pitchFamily="18" charset="0"/>
                              <a:ea typeface="Cambria Math" panose="02040503050406030204" pitchFamily="18" charset="0"/>
                            </a:rPr>
                          </m:ctrlPr>
                        </m:dPr>
                        <m:e>
                          <m:sSub>
                            <m:sSubPr>
                              <m:ctrlPr>
                                <a:rPr lang="en-US" altLang="ja-JP" sz="2800" i="1">
                                  <a:latin typeface="Cambria Math" panose="02040503050406030204" pitchFamily="18" charset="0"/>
                                  <a:ea typeface="Cambria Math" panose="02040503050406030204" pitchFamily="18" charset="0"/>
                                </a:rPr>
                              </m:ctrlPr>
                            </m:sSubPr>
                            <m:e>
                              <m:r>
                                <a:rPr lang="en-US" altLang="ja-JP" sz="2800" i="1">
                                  <a:latin typeface="Cambria Math" panose="02040503050406030204" pitchFamily="18" charset="0"/>
                                  <a:ea typeface="Cambria Math" panose="02040503050406030204" pitchFamily="18" charset="0"/>
                                </a:rPr>
                                <m:t>𝑃</m:t>
                              </m:r>
                            </m:e>
                            <m:sub>
                              <m:r>
                                <a:rPr lang="en-US" altLang="ja-JP" sz="2800" i="1">
                                  <a:latin typeface="Cambria Math" panose="02040503050406030204" pitchFamily="18" charset="0"/>
                                  <a:ea typeface="Cambria Math" panose="02040503050406030204" pitchFamily="18" charset="0"/>
                                </a:rPr>
                                <m:t>𝑒𝑟𝑣</m:t>
                              </m:r>
                            </m:sub>
                          </m:sSub>
                          <m:r>
                            <a:rPr lang="en-US" altLang="ja-JP" sz="2800" b="0" i="1" smtClean="0">
                              <a:latin typeface="Cambria Math" panose="02040503050406030204" pitchFamily="18" charset="0"/>
                              <a:ea typeface="Cambria Math" panose="02040503050406030204" pitchFamily="18" charset="0"/>
                            </a:rPr>
                            <m:t>(</m:t>
                          </m:r>
                          <m:sSub>
                            <m:sSubPr>
                              <m:ctrlPr>
                                <a:rPr lang="en-US" altLang="ja-JP" sz="2800" b="0" i="1" smtClean="0">
                                  <a:latin typeface="Cambria Math" panose="02040503050406030204" pitchFamily="18" charset="0"/>
                                  <a:ea typeface="Cambria Math" panose="02040503050406030204" pitchFamily="18" charset="0"/>
                                </a:rPr>
                              </m:ctrlPr>
                            </m:sSubPr>
                            <m:e>
                              <m:r>
                                <a:rPr lang="en-US" altLang="ja-JP" sz="2800" b="0" i="1" smtClean="0">
                                  <a:latin typeface="Cambria Math" panose="02040503050406030204" pitchFamily="18" charset="0"/>
                                  <a:ea typeface="Cambria Math" panose="02040503050406030204" pitchFamily="18" charset="0"/>
                                </a:rPr>
                                <m:t>𝐸</m:t>
                              </m:r>
                            </m:e>
                            <m:sub>
                              <m:r>
                                <a:rPr lang="en-US" altLang="ja-JP" sz="2800" b="0" i="1" smtClean="0">
                                  <a:latin typeface="Cambria Math" panose="02040503050406030204" pitchFamily="18" charset="0"/>
                                  <a:ea typeface="Cambria Math" panose="02040503050406030204" pitchFamily="18" charset="0"/>
                                </a:rPr>
                                <m:t>𝑅𝐹</m:t>
                              </m:r>
                            </m:sub>
                          </m:sSub>
                          <m:r>
                            <a:rPr lang="en-US" altLang="ja-JP" sz="2800" b="0" i="1" smtClean="0">
                              <a:latin typeface="Cambria Math" panose="02040503050406030204" pitchFamily="18" charset="0"/>
                              <a:ea typeface="Cambria Math" panose="02040503050406030204" pitchFamily="18" charset="0"/>
                            </a:rPr>
                            <m:t>)</m:t>
                          </m:r>
                        </m:e>
                      </m:d>
                    </m:oMath>
                  </m:oMathPara>
                </a14:m>
                <a:endParaRPr lang="ja-JP" altLang="en-US"/>
              </a:p>
            </p:txBody>
          </p:sp>
        </mc:Choice>
        <mc:Fallback xmlns="">
          <p:sp>
            <p:nvSpPr>
              <p:cNvPr id="18" name="テキスト ボックス 17">
                <a:extLst>
                  <a:ext uri="{FF2B5EF4-FFF2-40B4-BE49-F238E27FC236}">
                    <a16:creationId xmlns:a16="http://schemas.microsoft.com/office/drawing/2014/main" id="{615F7DA9-20F3-3D0A-F364-073640BACCE3}"/>
                  </a:ext>
                </a:extLst>
              </p:cNvPr>
              <p:cNvSpPr txBox="1">
                <a:spLocks noRot="1" noChangeAspect="1" noMove="1" noResize="1" noEditPoints="1" noAdjustHandles="1" noChangeArrowheads="1" noChangeShapeType="1" noTextEdit="1"/>
              </p:cNvSpPr>
              <p:nvPr/>
            </p:nvSpPr>
            <p:spPr>
              <a:xfrm>
                <a:off x="1317936" y="4427628"/>
                <a:ext cx="6175440" cy="523220"/>
              </a:xfrm>
              <a:prstGeom prst="rect">
                <a:avLst/>
              </a:prstGeom>
              <a:blipFill>
                <a:blip r:embed="rId8"/>
                <a:stretch>
                  <a:fillRect b="-18605"/>
                </a:stretch>
              </a:blipFill>
              <a:ln w="19050">
                <a:solidFill>
                  <a:schemeClr val="tx1"/>
                </a:solidFill>
              </a:ln>
            </p:spPr>
            <p:txBody>
              <a:bodyPr/>
              <a:lstStyle/>
              <a:p>
                <a:r>
                  <a:rPr lang="ja-JP" altLang="en-US">
                    <a:noFill/>
                  </a:rPr>
                  <a:t> </a:t>
                </a:r>
              </a:p>
            </p:txBody>
          </p:sp>
        </mc:Fallback>
      </mc:AlternateContent>
      <p:sp>
        <p:nvSpPr>
          <p:cNvPr id="28" name="角丸四角形 27">
            <a:extLst>
              <a:ext uri="{FF2B5EF4-FFF2-40B4-BE49-F238E27FC236}">
                <a16:creationId xmlns:a16="http://schemas.microsoft.com/office/drawing/2014/main" id="{E1DE3E93-950E-6362-B69E-1A4A023410A4}"/>
              </a:ext>
            </a:extLst>
          </p:cNvPr>
          <p:cNvSpPr/>
          <p:nvPr/>
        </p:nvSpPr>
        <p:spPr>
          <a:xfrm>
            <a:off x="8062794" y="4260145"/>
            <a:ext cx="2997094" cy="2552627"/>
          </a:xfrm>
          <a:prstGeom prst="roundRect">
            <a:avLst/>
          </a:prstGeom>
          <a:noFill/>
          <a:ln>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cxnSp>
        <p:nvCxnSpPr>
          <p:cNvPr id="30" name="直線コネクタ 29">
            <a:extLst>
              <a:ext uri="{FF2B5EF4-FFF2-40B4-BE49-F238E27FC236}">
                <a16:creationId xmlns:a16="http://schemas.microsoft.com/office/drawing/2014/main" id="{308145E9-5109-4F78-679C-8CDF85546C27}"/>
              </a:ext>
            </a:extLst>
          </p:cNvPr>
          <p:cNvCxnSpPr>
            <a:endCxn id="22" idx="0"/>
          </p:cNvCxnSpPr>
          <p:nvPr/>
        </p:nvCxnSpPr>
        <p:spPr>
          <a:xfrm flipH="1">
            <a:off x="2596875" y="4950848"/>
            <a:ext cx="1183" cy="471880"/>
          </a:xfrm>
          <a:prstGeom prst="line">
            <a:avLst/>
          </a:prstGeom>
        </p:spPr>
        <p:style>
          <a:lnRef idx="2">
            <a:schemeClr val="dk1"/>
          </a:lnRef>
          <a:fillRef idx="0">
            <a:schemeClr val="dk1"/>
          </a:fillRef>
          <a:effectRef idx="1">
            <a:schemeClr val="dk1"/>
          </a:effectRef>
          <a:fontRef idx="minor">
            <a:schemeClr val="tx1"/>
          </a:fontRef>
        </p:style>
      </p:cxnSp>
      <p:cxnSp>
        <p:nvCxnSpPr>
          <p:cNvPr id="31" name="直線コネクタ 30">
            <a:extLst>
              <a:ext uri="{FF2B5EF4-FFF2-40B4-BE49-F238E27FC236}">
                <a16:creationId xmlns:a16="http://schemas.microsoft.com/office/drawing/2014/main" id="{CA4DB995-5F5B-9341-1DE6-1DE366501676}"/>
              </a:ext>
            </a:extLst>
          </p:cNvPr>
          <p:cNvCxnSpPr/>
          <p:nvPr/>
        </p:nvCxnSpPr>
        <p:spPr>
          <a:xfrm flipH="1">
            <a:off x="6123845" y="4970706"/>
            <a:ext cx="1183" cy="471880"/>
          </a:xfrm>
          <a:prstGeom prst="line">
            <a:avLst/>
          </a:prstGeom>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9EABAA7B-C032-7FB8-CE12-38C3F0DFC08F}"/>
                  </a:ext>
                </a:extLst>
              </p:cNvPr>
              <p:cNvSpPr txBox="1"/>
              <p:nvPr/>
            </p:nvSpPr>
            <p:spPr>
              <a:xfrm>
                <a:off x="8457945" y="5492937"/>
                <a:ext cx="2274360" cy="523220"/>
              </a:xfrm>
              <a:prstGeom prst="rect">
                <a:avLst/>
              </a:prstGeom>
              <a:noFill/>
              <a:ln w="19050">
                <a:solidFill>
                  <a:schemeClr val="tx1"/>
                </a:solidFill>
              </a:ln>
            </p:spPr>
            <p:txBody>
              <a:bodyPr wrap="square">
                <a:spAutoFit/>
              </a:bodyPr>
              <a:lstStyle/>
              <a:p>
                <a:pPr/>
                <a14:m>
                  <m:oMathPara xmlns:m="http://schemas.openxmlformats.org/officeDocument/2006/math">
                    <m:oMath>
                      <m:sSub>
                        <m:sSubPr>
                          <m:ctrlPr>
                            <a:rPr lang="en-US" altLang="ja-JP" sz="2800" i="1">
                              <a:latin typeface="Cambria Math" panose="02040503050406030204" pitchFamily="18" charset="0"/>
                              <a:ea typeface="Cambria Math" panose="02040503050406030204" pitchFamily="18" charset="0"/>
                            </a:rPr>
                          </m:ctrlPr>
                        </m:sSubPr>
                        <m:e>
                          <m:r>
                            <a:rPr lang="en-US" altLang="ja-JP" sz="2800" i="1">
                              <a:latin typeface="Cambria Math" panose="02040503050406030204" pitchFamily="18" charset="0"/>
                              <a:ea typeface="Cambria Math" panose="02040503050406030204" pitchFamily="18" charset="0"/>
                            </a:rPr>
                            <m:t>𝑃</m:t>
                          </m:r>
                        </m:e>
                        <m:sub>
                          <m:r>
                            <a:rPr lang="en-US" altLang="ja-JP" sz="2800" i="1">
                              <a:latin typeface="Cambria Math" panose="02040503050406030204" pitchFamily="18" charset="0"/>
                              <a:ea typeface="Cambria Math" panose="02040503050406030204" pitchFamily="18" charset="0"/>
                            </a:rPr>
                            <m:t>𝑒𝑟𝑣</m:t>
                          </m:r>
                        </m:sub>
                      </m:sSub>
                      <m:r>
                        <a:rPr lang="en-US" altLang="ja-JP" sz="2800" b="0" i="1" smtClean="0">
                          <a:latin typeface="Cambria Math" panose="02040503050406030204" pitchFamily="18" charset="0"/>
                          <a:ea typeface="Cambria Math" panose="02040503050406030204" pitchFamily="18" charset="0"/>
                        </a:rPr>
                        <m:t>=</m:t>
                      </m:r>
                      <m:r>
                        <a:rPr lang="en-US" altLang="ja-JP" sz="2800" b="0" i="1" smtClean="0">
                          <a:latin typeface="Cambria Math" panose="02040503050406030204" pitchFamily="18" charset="0"/>
                          <a:ea typeface="Cambria Math" panose="02040503050406030204" pitchFamily="18" charset="0"/>
                        </a:rPr>
                        <m:t>𝑐𝑜𝑛𝑠𝑡</m:t>
                      </m:r>
                      <m:r>
                        <a:rPr lang="en-US" altLang="ja-JP" sz="2800" b="0" i="1" smtClean="0">
                          <a:latin typeface="Cambria Math" panose="02040503050406030204" pitchFamily="18" charset="0"/>
                          <a:ea typeface="Cambria Math" panose="02040503050406030204" pitchFamily="18" charset="0"/>
                        </a:rPr>
                        <m:t>.</m:t>
                      </m:r>
                    </m:oMath>
                  </m:oMathPara>
                </a14:m>
                <a:endParaRPr lang="ja-JP" altLang="en-US"/>
              </a:p>
            </p:txBody>
          </p:sp>
        </mc:Choice>
        <mc:Fallback xmlns="">
          <p:sp>
            <p:nvSpPr>
              <p:cNvPr id="32" name="テキスト ボックス 31">
                <a:extLst>
                  <a:ext uri="{FF2B5EF4-FFF2-40B4-BE49-F238E27FC236}">
                    <a16:creationId xmlns:a16="http://schemas.microsoft.com/office/drawing/2014/main" id="{9EABAA7B-C032-7FB8-CE12-38C3F0DFC08F}"/>
                  </a:ext>
                </a:extLst>
              </p:cNvPr>
              <p:cNvSpPr txBox="1">
                <a:spLocks noRot="1" noChangeAspect="1" noMove="1" noResize="1" noEditPoints="1" noAdjustHandles="1" noChangeArrowheads="1" noChangeShapeType="1" noTextEdit="1"/>
              </p:cNvSpPr>
              <p:nvPr/>
            </p:nvSpPr>
            <p:spPr>
              <a:xfrm>
                <a:off x="8457945" y="5492937"/>
                <a:ext cx="2274360" cy="523220"/>
              </a:xfrm>
              <a:prstGeom prst="rect">
                <a:avLst/>
              </a:prstGeom>
              <a:blipFill>
                <a:blip r:embed="rId9"/>
                <a:stretch>
                  <a:fillRect/>
                </a:stretch>
              </a:blipFill>
              <a:ln w="19050">
                <a:solidFill>
                  <a:schemeClr val="tx1"/>
                </a:solidFill>
              </a:ln>
            </p:spPr>
            <p:txBody>
              <a:bodyPr/>
              <a:lstStyle/>
              <a:p>
                <a:r>
                  <a:rPr lang="ja-JP" altLang="en-US">
                    <a:noFill/>
                  </a:rPr>
                  <a:t> </a:t>
                </a:r>
              </a:p>
            </p:txBody>
          </p:sp>
        </mc:Fallback>
      </mc:AlternateContent>
      <p:cxnSp>
        <p:nvCxnSpPr>
          <p:cNvPr id="33" name="直線コネクタ 32">
            <a:extLst>
              <a:ext uri="{FF2B5EF4-FFF2-40B4-BE49-F238E27FC236}">
                <a16:creationId xmlns:a16="http://schemas.microsoft.com/office/drawing/2014/main" id="{1DD9E924-F51E-A37D-3C3D-8009A1B2FA62}"/>
              </a:ext>
            </a:extLst>
          </p:cNvPr>
          <p:cNvCxnSpPr>
            <a:cxnSpLocks/>
            <a:stCxn id="19" idx="2"/>
          </p:cNvCxnSpPr>
          <p:nvPr/>
        </p:nvCxnSpPr>
        <p:spPr>
          <a:xfrm>
            <a:off x="9595125" y="4970706"/>
            <a:ext cx="0" cy="511596"/>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679255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DC18B-571E-4A2C-2C49-7FB75DB51D8B}"/>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D710F04D-7D06-3ACB-1998-D122AC618477}"/>
              </a:ext>
            </a:extLst>
          </p:cNvPr>
          <p:cNvPicPr>
            <a:picLocks noChangeAspect="1"/>
          </p:cNvPicPr>
          <p:nvPr/>
        </p:nvPicPr>
        <p:blipFill>
          <a:blip r:embed="rId3"/>
          <a:stretch>
            <a:fillRect/>
          </a:stretch>
        </p:blipFill>
        <p:spPr>
          <a:xfrm>
            <a:off x="5699965" y="1683633"/>
            <a:ext cx="6620299" cy="4247981"/>
          </a:xfrm>
          <a:prstGeom prst="rect">
            <a:avLst/>
          </a:prstGeom>
        </p:spPr>
      </p:pic>
      <p:sp>
        <p:nvSpPr>
          <p:cNvPr id="11" name="タイトル 1">
            <a:extLst>
              <a:ext uri="{FF2B5EF4-FFF2-40B4-BE49-F238E27FC236}">
                <a16:creationId xmlns:a16="http://schemas.microsoft.com/office/drawing/2014/main" id="{5A97FC49-04D1-EF91-DF03-1F76A9DDC296}"/>
              </a:ext>
            </a:extLst>
          </p:cNvPr>
          <p:cNvSpPr txBox="1">
            <a:spLocks/>
          </p:cNvSpPr>
          <p:nvPr/>
        </p:nvSpPr>
        <p:spPr>
          <a:xfrm>
            <a:off x="0" y="14168"/>
            <a:ext cx="12192000" cy="763929"/>
          </a:xfrm>
          <a:prstGeom prst="rect">
            <a:avLst/>
          </a:prstGeom>
          <a:solidFill>
            <a:srgbClr val="FF0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Times New Roman"/>
                <a:ea typeface="Times New Roman"/>
                <a:cs typeface="Times New Roman"/>
              </a:defRPr>
            </a:lvl1pPr>
          </a:lstStyle>
          <a:p>
            <a:r>
              <a:rPr lang="ja-JP" altLang="en-US" b="1">
                <a:solidFill>
                  <a:schemeClr val="bg1"/>
                </a:solidFill>
              </a:rPr>
              <a:t>Model 1: Ion density oscillation model</a:t>
            </a:r>
          </a:p>
        </p:txBody>
      </p:sp>
      <p:sp>
        <p:nvSpPr>
          <p:cNvPr id="14" name="テキスト ボックス 13">
            <a:extLst>
              <a:ext uri="{FF2B5EF4-FFF2-40B4-BE49-F238E27FC236}">
                <a16:creationId xmlns:a16="http://schemas.microsoft.com/office/drawing/2014/main" id="{F32382F6-65FD-A15C-2C77-30FEFAC7F788}"/>
              </a:ext>
            </a:extLst>
          </p:cNvPr>
          <p:cNvSpPr txBox="1"/>
          <p:nvPr/>
        </p:nvSpPr>
        <p:spPr>
          <a:xfrm>
            <a:off x="11376561" y="14168"/>
            <a:ext cx="815439" cy="769441"/>
          </a:xfrm>
          <a:prstGeom prst="rect">
            <a:avLst/>
          </a:prstGeom>
          <a:noFill/>
        </p:spPr>
        <p:txBody>
          <a:bodyPr wrap="square" rtlCol="0">
            <a:spAutoFit/>
          </a:bodyPr>
          <a:lstStyle/>
          <a:p>
            <a:r>
              <a:rPr kumimoji="1" lang="en-US" altLang="ja-JP" sz="4400" dirty="0">
                <a:solidFill>
                  <a:schemeClr val="bg1"/>
                </a:solidFill>
              </a:rPr>
              <a:t>9</a:t>
            </a:r>
            <a:endParaRPr kumimoji="1" lang="ja-JP" altLang="en-US" sz="4400">
              <a:solidFill>
                <a:schemeClr val="bg1"/>
              </a:solidFill>
            </a:endParaRPr>
          </a:p>
        </p:txBody>
      </p:sp>
      <p:sp>
        <p:nvSpPr>
          <p:cNvPr id="37" name="正方形/長方形 36">
            <a:extLst>
              <a:ext uri="{FF2B5EF4-FFF2-40B4-BE49-F238E27FC236}">
                <a16:creationId xmlns:a16="http://schemas.microsoft.com/office/drawing/2014/main" id="{74FD7011-9A7C-FA43-5863-CE48E677056E}"/>
              </a:ext>
            </a:extLst>
          </p:cNvPr>
          <p:cNvSpPr/>
          <p:nvPr/>
        </p:nvSpPr>
        <p:spPr>
          <a:xfrm>
            <a:off x="6443004" y="1607570"/>
            <a:ext cx="5686827" cy="2863010"/>
          </a:xfrm>
          <a:prstGeom prst="rect">
            <a:avLst/>
          </a:prstGeom>
          <a:noFill/>
          <a:ln w="571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57" name="テキスト ボックス 56">
            <a:extLst>
              <a:ext uri="{FF2B5EF4-FFF2-40B4-BE49-F238E27FC236}">
                <a16:creationId xmlns:a16="http://schemas.microsoft.com/office/drawing/2014/main" id="{8F483690-B4B4-1803-7461-E3183136A4B0}"/>
              </a:ext>
            </a:extLst>
          </p:cNvPr>
          <p:cNvSpPr txBox="1"/>
          <p:nvPr/>
        </p:nvSpPr>
        <p:spPr>
          <a:xfrm>
            <a:off x="5678214" y="875345"/>
            <a:ext cx="3183101" cy="461665"/>
          </a:xfrm>
          <a:prstGeom prst="rect">
            <a:avLst/>
          </a:prstGeom>
          <a:noFill/>
        </p:spPr>
        <p:txBody>
          <a:bodyPr wrap="square">
            <a:spAutoFit/>
          </a:bodyPr>
          <a:lstStyle/>
          <a:p>
            <a:pPr>
              <a:spcBef>
                <a:spcPts val="200"/>
              </a:spcBef>
            </a:pPr>
            <a:r>
              <a:rPr lang="en-US" altLang="ja-JP" sz="2400" b="1" i="0" noProof="0" dirty="0">
                <a:solidFill>
                  <a:srgbClr val="000000"/>
                </a:solidFill>
                <a:cs typeface="Times New Roman"/>
              </a:rPr>
              <a:t>▪ Model schematic</a:t>
            </a:r>
          </a:p>
        </p:txBody>
      </p:sp>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B48EF485-51FC-CD35-B13C-20D11CB16C22}"/>
                  </a:ext>
                </a:extLst>
              </p:cNvPr>
              <p:cNvSpPr txBox="1"/>
              <p:nvPr/>
            </p:nvSpPr>
            <p:spPr>
              <a:xfrm>
                <a:off x="610493" y="2026661"/>
                <a:ext cx="4368460" cy="982961"/>
              </a:xfrm>
              <a:prstGeom prst="rect">
                <a:avLst/>
              </a:prstGeom>
              <a:noFill/>
            </p:spPr>
            <p:txBody>
              <a:bodyPr wrap="square" rtlCol="0">
                <a:spAutoFit/>
              </a:bodyPr>
              <a:lstStyle/>
              <a:p>
                <a:pPr/>
                <a14:m>
                  <m:oMathPara xmlns:m="http://schemas.openxmlformats.org/officeDocument/2006/math">
                    <m:oMath>
                      <m:r>
                        <a:rPr lang="en-US" altLang="ja-JP" sz="2800" i="1" smtClean="0">
                          <a:latin typeface="Cambria Math" panose="02040503050406030204" pitchFamily="18" charset="0"/>
                          <a:ea typeface="Cambria Math" panose="02040503050406030204" pitchFamily="18" charset="0"/>
                        </a:rPr>
                        <m:t>𝜔</m:t>
                      </m:r>
                      <m:d>
                        <m:dPr>
                          <m:ctrlPr>
                            <a:rPr lang="en-US" altLang="ja-JP" sz="2800" i="1">
                              <a:latin typeface="Cambria Math" panose="02040503050406030204" pitchFamily="18" charset="0"/>
                              <a:ea typeface="Cambria Math" panose="02040503050406030204" pitchFamily="18" charset="0"/>
                            </a:rPr>
                          </m:ctrlPr>
                        </m:dPr>
                        <m:e>
                          <m:sSub>
                            <m:sSubPr>
                              <m:ctrlPr>
                                <a:rPr lang="en-US" altLang="ja-JP" sz="2800" i="1">
                                  <a:latin typeface="Cambria Math" panose="02040503050406030204" pitchFamily="18" charset="0"/>
                                  <a:ea typeface="Cambria Math" panose="02040503050406030204" pitchFamily="18" charset="0"/>
                                </a:rPr>
                              </m:ctrlPr>
                            </m:sSubPr>
                            <m:e>
                              <m:r>
                                <a:rPr lang="en-US" altLang="ja-JP" sz="2800" i="1">
                                  <a:latin typeface="Cambria Math" panose="02040503050406030204" pitchFamily="18" charset="0"/>
                                  <a:ea typeface="Cambria Math" panose="02040503050406030204" pitchFamily="18" charset="0"/>
                                </a:rPr>
                                <m:t>𝑃</m:t>
                              </m:r>
                            </m:e>
                            <m:sub>
                              <m:r>
                                <a:rPr lang="en-US" altLang="ja-JP" sz="2800" i="1">
                                  <a:latin typeface="Cambria Math" panose="02040503050406030204" pitchFamily="18" charset="0"/>
                                  <a:ea typeface="Cambria Math" panose="02040503050406030204" pitchFamily="18" charset="0"/>
                                </a:rPr>
                                <m:t>𝑒𝑟𝑣</m:t>
                              </m:r>
                            </m:sub>
                          </m:sSub>
                          <m:r>
                            <a:rPr lang="en-US" altLang="ja-JP" sz="2800" i="1">
                              <a:latin typeface="Cambria Math" panose="02040503050406030204" pitchFamily="18" charset="0"/>
                              <a:ea typeface="Cambria Math" panose="02040503050406030204" pitchFamily="18" charset="0"/>
                            </a:rPr>
                            <m:t>(</m:t>
                          </m:r>
                          <m:sSub>
                            <m:sSubPr>
                              <m:ctrlPr>
                                <a:rPr lang="en-US" altLang="ja-JP" sz="2800" i="1">
                                  <a:solidFill>
                                    <a:srgbClr val="FF0000"/>
                                  </a:solidFill>
                                  <a:latin typeface="Cambria Math" panose="02040503050406030204" pitchFamily="18" charset="0"/>
                                  <a:ea typeface="Cambria Math" panose="02040503050406030204" pitchFamily="18" charset="0"/>
                                </a:rPr>
                              </m:ctrlPr>
                            </m:sSubPr>
                            <m:e>
                              <m:r>
                                <a:rPr lang="en-US" altLang="ja-JP" sz="2800" i="1">
                                  <a:solidFill>
                                    <a:srgbClr val="FF0000"/>
                                  </a:solidFill>
                                  <a:latin typeface="Cambria Math" panose="02040503050406030204" pitchFamily="18" charset="0"/>
                                  <a:ea typeface="Cambria Math" panose="02040503050406030204" pitchFamily="18" charset="0"/>
                                </a:rPr>
                                <m:t>𝐸</m:t>
                              </m:r>
                            </m:e>
                            <m:sub>
                              <m:r>
                                <a:rPr lang="en-US" altLang="ja-JP" sz="2800" i="1">
                                  <a:solidFill>
                                    <a:srgbClr val="FF0000"/>
                                  </a:solidFill>
                                  <a:latin typeface="Cambria Math" panose="02040503050406030204" pitchFamily="18" charset="0"/>
                                  <a:ea typeface="Cambria Math" panose="02040503050406030204" pitchFamily="18" charset="0"/>
                                </a:rPr>
                                <m:t>𝑅𝐹</m:t>
                              </m:r>
                            </m:sub>
                          </m:sSub>
                          <m:r>
                            <a:rPr lang="en-US" altLang="ja-JP" sz="2800" i="1">
                              <a:latin typeface="Cambria Math" panose="02040503050406030204" pitchFamily="18" charset="0"/>
                              <a:ea typeface="Cambria Math" panose="02040503050406030204" pitchFamily="18" charset="0"/>
                            </a:rPr>
                            <m:t>)</m:t>
                          </m:r>
                        </m:e>
                      </m:d>
                      <m:r>
                        <a:rPr lang="en-US" altLang="ja-JP" sz="2800" b="0" i="0" smtClean="0">
                          <a:latin typeface="Cambria Math" panose="02040503050406030204" pitchFamily="18" charset="0"/>
                          <a:ea typeface="Cambria Math" panose="02040503050406030204" pitchFamily="18" charset="0"/>
                        </a:rPr>
                        <m:t> ,</m:t>
                      </m:r>
                      <m:sSub>
                        <m:sSubPr>
                          <m:ctrlPr>
                            <a:rPr lang="en-US" altLang="ja-JP" sz="2400" i="1">
                              <a:latin typeface="Cambria Math" panose="02040503050406030204" pitchFamily="18" charset="0"/>
                              <a:ea typeface="Cambria Math" panose="02040503050406030204" pitchFamily="18" charset="0"/>
                            </a:rPr>
                          </m:ctrlPr>
                        </m:sSubPr>
                        <m:e>
                          <m:r>
                            <a:rPr lang="en-US" altLang="ja-JP" sz="2400" i="1">
                              <a:latin typeface="Cambria Math" panose="02040503050406030204" pitchFamily="18" charset="0"/>
                              <a:ea typeface="Cambria Math" panose="02040503050406030204" pitchFamily="18" charset="0"/>
                            </a:rPr>
                            <m:t>𝑃</m:t>
                          </m:r>
                        </m:e>
                        <m:sub>
                          <m:r>
                            <a:rPr lang="en-US" altLang="ja-JP" sz="2400" i="1">
                              <a:latin typeface="Cambria Math" panose="02040503050406030204" pitchFamily="18" charset="0"/>
                              <a:ea typeface="Cambria Math" panose="02040503050406030204" pitchFamily="18" charset="0"/>
                            </a:rPr>
                            <m:t>𝑒𝑟𝑣</m:t>
                          </m:r>
                        </m:sub>
                      </m:sSub>
                      <m:r>
                        <a:rPr lang="en-US" altLang="ja-JP" sz="2400" i="1">
                          <a:latin typeface="Cambria Math" panose="02040503050406030204" pitchFamily="18" charset="0"/>
                          <a:ea typeface="Cambria Math" panose="02040503050406030204" pitchFamily="18" charset="0"/>
                        </a:rPr>
                        <m:t>=</m:t>
                      </m:r>
                      <m:f>
                        <m:fPr>
                          <m:ctrlPr>
                            <a:rPr lang="en-US" altLang="ja-JP" sz="2400" i="1" smtClean="0">
                              <a:solidFill>
                                <a:srgbClr val="FF0000"/>
                              </a:solidFill>
                              <a:latin typeface="Cambria Math" panose="02040503050406030204" pitchFamily="18" charset="0"/>
                              <a:ea typeface="Cambria Math" panose="02040503050406030204" pitchFamily="18" charset="0"/>
                            </a:rPr>
                          </m:ctrlPr>
                        </m:fPr>
                        <m:num>
                          <m:r>
                            <a:rPr lang="en-US" altLang="ja-JP" sz="2400" i="1" smtClean="0">
                              <a:solidFill>
                                <a:srgbClr val="FF0000"/>
                              </a:solidFill>
                              <a:latin typeface="Cambria Math" panose="02040503050406030204" pitchFamily="18" charset="0"/>
                              <a:ea typeface="Cambria Math" panose="02040503050406030204" pitchFamily="18" charset="0"/>
                            </a:rPr>
                            <m:t>𝐼</m:t>
                          </m:r>
                          <m:d>
                            <m:dPr>
                              <m:ctrlPr>
                                <a:rPr lang="en-US" altLang="ja-JP" sz="2400" i="1">
                                  <a:solidFill>
                                    <a:srgbClr val="FF0000"/>
                                  </a:solidFill>
                                  <a:latin typeface="Cambria Math" panose="02040503050406030204" pitchFamily="18" charset="0"/>
                                  <a:ea typeface="Cambria Math" panose="02040503050406030204" pitchFamily="18" charset="0"/>
                                </a:rPr>
                              </m:ctrlPr>
                            </m:dPr>
                            <m:e>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𝐸</m:t>
                                  </m:r>
                                </m:e>
                                <m:sub>
                                  <m:r>
                                    <m:rPr>
                                      <m:sty m:val="p"/>
                                    </m:rPr>
                                    <a:rPr lang="en-US" altLang="ja-JP" sz="2400">
                                      <a:solidFill>
                                        <a:srgbClr val="FF0000"/>
                                      </a:solidFill>
                                      <a:latin typeface="Cambria Math" panose="02040503050406030204" pitchFamily="18" charset="0"/>
                                      <a:ea typeface="Cambria Math" panose="02040503050406030204" pitchFamily="18" charset="0"/>
                                    </a:rPr>
                                    <m:t>RF</m:t>
                                  </m:r>
                                </m:sub>
                              </m:sSub>
                            </m:e>
                          </m:d>
                        </m:num>
                        <m:den>
                          <m:sSubSup>
                            <m:sSubSupPr>
                              <m:ctrlPr>
                                <a:rPr lang="ja-JP" altLang="en-US" sz="2400" i="1">
                                  <a:solidFill>
                                    <a:schemeClr val="tx1"/>
                                  </a:solidFill>
                                  <a:latin typeface="Cambria Math" panose="02040503050406030204" pitchFamily="18" charset="0"/>
                                  <a:ea typeface="Cambria Math" panose="02040503050406030204" pitchFamily="18" charset="0"/>
                                </a:rPr>
                              </m:ctrlPr>
                            </m:sSubSupPr>
                            <m:e>
                              <m:r>
                                <a:rPr lang="ja-JP" altLang="en-US" sz="2400" i="1">
                                  <a:solidFill>
                                    <a:schemeClr val="tx1"/>
                                  </a:solidFill>
                                  <a:latin typeface="Cambria Math" panose="02040503050406030204" pitchFamily="18" charset="0"/>
                                  <a:ea typeface="Cambria Math" panose="02040503050406030204" pitchFamily="18" charset="0"/>
                                </a:rPr>
                                <m:t>𝑉</m:t>
                              </m:r>
                            </m:e>
                            <m:sub>
                              <m:r>
                                <m:rPr>
                                  <m:sty m:val="p"/>
                                </m:rPr>
                                <a:rPr lang="en-US" altLang="ja-JP" sz="2400">
                                  <a:solidFill>
                                    <a:schemeClr val="tx1"/>
                                  </a:solidFill>
                                  <a:latin typeface="Cambria Math" panose="02040503050406030204" pitchFamily="18" charset="0"/>
                                  <a:ea typeface="Cambria Math" panose="02040503050406030204" pitchFamily="18" charset="0"/>
                                </a:rPr>
                                <m:t>ext</m:t>
                              </m:r>
                            </m:sub>
                            <m:sup>
                              <m:r>
                                <a:rPr lang="en-US" altLang="ja-JP" sz="2400" i="1">
                                  <a:solidFill>
                                    <a:schemeClr val="tx1"/>
                                  </a:solidFill>
                                  <a:latin typeface="Cambria Math" panose="02040503050406030204" pitchFamily="18" charset="0"/>
                                  <a:ea typeface="Cambria Math" panose="02040503050406030204" pitchFamily="18" charset="0"/>
                                </a:rPr>
                                <m:t>1.5</m:t>
                              </m:r>
                            </m:sup>
                          </m:sSubSup>
                        </m:den>
                      </m:f>
                    </m:oMath>
                  </m:oMathPara>
                </a14:m>
                <a:endParaRPr lang="ja-JP" altLang="en-US" sz="2400"/>
              </a:p>
            </p:txBody>
          </p:sp>
        </mc:Choice>
        <mc:Fallback xmlns="">
          <p:sp>
            <p:nvSpPr>
              <p:cNvPr id="9" name="テキスト ボックス 8">
                <a:extLst>
                  <a:ext uri="{FF2B5EF4-FFF2-40B4-BE49-F238E27FC236}">
                    <a16:creationId xmlns:a16="http://schemas.microsoft.com/office/drawing/2014/main" id="{B48EF485-51FC-CD35-B13C-20D11CB16C22}"/>
                  </a:ext>
                </a:extLst>
              </p:cNvPr>
              <p:cNvSpPr txBox="1">
                <a:spLocks noRot="1" noChangeAspect="1" noMove="1" noResize="1" noEditPoints="1" noAdjustHandles="1" noChangeArrowheads="1" noChangeShapeType="1" noTextEdit="1"/>
              </p:cNvSpPr>
              <p:nvPr/>
            </p:nvSpPr>
            <p:spPr>
              <a:xfrm>
                <a:off x="610493" y="2026661"/>
                <a:ext cx="4368460" cy="982961"/>
              </a:xfrm>
              <a:prstGeom prst="rect">
                <a:avLst/>
              </a:prstGeom>
              <a:blipFill>
                <a:blip r:embed="rId4"/>
                <a:stretch>
                  <a:fillRect/>
                </a:stretch>
              </a:blipFill>
            </p:spPr>
            <p:txBody>
              <a:bodyPr/>
              <a:lstStyle/>
              <a:p>
                <a:r>
                  <a:rPr lang="ja-JP" altLang="en-US">
                    <a:noFill/>
                  </a:rPr>
                  <a:t> </a:t>
                </a:r>
              </a:p>
            </p:txBody>
          </p:sp>
        </mc:Fallback>
      </mc:AlternateContent>
      <p:sp>
        <p:nvSpPr>
          <p:cNvPr id="10" name="テキスト ボックス 9">
            <a:extLst>
              <a:ext uri="{FF2B5EF4-FFF2-40B4-BE49-F238E27FC236}">
                <a16:creationId xmlns:a16="http://schemas.microsoft.com/office/drawing/2014/main" id="{A562AD91-E110-F8BD-321A-395481D100E2}"/>
              </a:ext>
            </a:extLst>
          </p:cNvPr>
          <p:cNvSpPr txBox="1"/>
          <p:nvPr/>
        </p:nvSpPr>
        <p:spPr>
          <a:xfrm>
            <a:off x="467036" y="1527131"/>
            <a:ext cx="4655375" cy="461665"/>
          </a:xfrm>
          <a:prstGeom prst="rect">
            <a:avLst/>
          </a:prstGeom>
          <a:noFill/>
        </p:spPr>
        <p:txBody>
          <a:bodyPr wrap="square">
            <a:spAutoFit/>
          </a:bodyPr>
          <a:lstStyle/>
          <a:p>
            <a:r>
              <a:rPr lang="en-US" altLang="ja-JP" sz="2400" b="1" dirty="0">
                <a:latin typeface="Cambria Math" panose="02040503050406030204" pitchFamily="18" charset="0"/>
              </a:rPr>
              <a:t>① Current oscillation is dominant.</a:t>
            </a:r>
          </a:p>
        </p:txBody>
      </p:sp>
      <p:sp>
        <p:nvSpPr>
          <p:cNvPr id="12" name="テキスト ボックス 11">
            <a:extLst>
              <a:ext uri="{FF2B5EF4-FFF2-40B4-BE49-F238E27FC236}">
                <a16:creationId xmlns:a16="http://schemas.microsoft.com/office/drawing/2014/main" id="{590F1F2B-A748-A5C4-693E-937E0A4A2AF5}"/>
              </a:ext>
            </a:extLst>
          </p:cNvPr>
          <p:cNvSpPr txBox="1"/>
          <p:nvPr/>
        </p:nvSpPr>
        <p:spPr>
          <a:xfrm>
            <a:off x="429264" y="2985179"/>
            <a:ext cx="4693147" cy="830997"/>
          </a:xfrm>
          <a:prstGeom prst="rect">
            <a:avLst/>
          </a:prstGeom>
          <a:noFill/>
        </p:spPr>
        <p:txBody>
          <a:bodyPr wrap="square">
            <a:spAutoFit/>
          </a:bodyPr>
          <a:lstStyle/>
          <a:p>
            <a:r>
              <a:rPr lang="en-US" altLang="ja-JP" sz="2400" b="1" dirty="0">
                <a:latin typeface="Cambria Math" panose="02040503050406030204" pitchFamily="18" charset="0"/>
              </a:rPr>
              <a:t>② Current oscillation originates from ion density oscillation.</a:t>
            </a:r>
          </a:p>
        </p:txBody>
      </p:sp>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D2F17582-96E4-C164-1FF2-733218C2CD72}"/>
                  </a:ext>
                </a:extLst>
              </p:cNvPr>
              <p:cNvSpPr txBox="1"/>
              <p:nvPr/>
            </p:nvSpPr>
            <p:spPr>
              <a:xfrm>
                <a:off x="429263" y="4406856"/>
                <a:ext cx="5526625" cy="836191"/>
              </a:xfrm>
              <a:prstGeom prst="rect">
                <a:avLst/>
              </a:prstGeom>
              <a:noFill/>
            </p:spPr>
            <p:txBody>
              <a:bodyPr wrap="square">
                <a:spAutoFit/>
              </a:bodyPr>
              <a:lstStyle/>
              <a:p>
                <a:r>
                  <a:rPr lang="en-US" altLang="ja-JP" sz="2400" b="1" dirty="0">
                    <a:latin typeface="Cambria Math" panose="02040503050406030204" pitchFamily="18" charset="0"/>
                  </a:rPr>
                  <a:t>③ Ion density oscillation </a:t>
                </a:r>
              </a:p>
              <a:p>
                <a:r>
                  <a:rPr lang="en-US" altLang="ja-JP" sz="2400" b="1" dirty="0">
                    <a:latin typeface="Cambria Math" panose="02040503050406030204" pitchFamily="18" charset="0"/>
                  </a:rPr>
                  <a:t>     follows the production rate </a:t>
                </a:r>
                <a14:m>
                  <m:oMath xmlns:m="http://schemas.openxmlformats.org/officeDocument/2006/math">
                    <m:sSubSup>
                      <m:sSubSupPr>
                        <m:ctrlPr>
                          <a:rPr lang="en-US" altLang="ja-JP" sz="2400" i="1" smtClean="0">
                            <a:solidFill>
                              <a:srgbClr val="FF0000"/>
                            </a:solidFill>
                            <a:latin typeface="Cambria Math" panose="02040503050406030204" pitchFamily="18" charset="0"/>
                            <a:ea typeface="Cambria Math" panose="02040503050406030204" pitchFamily="18" charset="0"/>
                          </a:rPr>
                        </m:ctrlPr>
                      </m:sSubSupPr>
                      <m:e>
                        <m:d>
                          <m:dPr>
                            <m:ctrlPr>
                              <a:rPr lang="en-US" altLang="ja-JP" sz="2400" i="1" smtClean="0">
                                <a:solidFill>
                                  <a:srgbClr val="FF0000"/>
                                </a:solidFill>
                                <a:latin typeface="Cambria Math" panose="02040503050406030204" pitchFamily="18" charset="0"/>
                                <a:ea typeface="Cambria Math" panose="02040503050406030204" pitchFamily="18" charset="0"/>
                              </a:rPr>
                            </m:ctrlPr>
                          </m:dPr>
                          <m:e>
                            <m:r>
                              <a:rPr lang="en-US" altLang="ja-JP" sz="2400" i="1" smtClean="0">
                                <a:solidFill>
                                  <a:srgbClr val="FF0000"/>
                                </a:solidFill>
                                <a:latin typeface="Cambria Math" panose="02040503050406030204" pitchFamily="18" charset="0"/>
                                <a:ea typeface="Cambria Math" panose="02040503050406030204" pitchFamily="18" charset="0"/>
                              </a:rPr>
                              <m:t>∝</m:t>
                            </m:r>
                            <m:sSubSup>
                              <m:sSubSupPr>
                                <m:ctrlPr>
                                  <a:rPr lang="en-US" altLang="ja-JP" sz="2400" b="0" i="1" smtClean="0">
                                    <a:solidFill>
                                      <a:srgbClr val="FF0000"/>
                                    </a:solidFill>
                                    <a:latin typeface="Cambria Math" panose="02040503050406030204" pitchFamily="18" charset="0"/>
                                    <a:ea typeface="Cambria Math" panose="02040503050406030204" pitchFamily="18" charset="0"/>
                                  </a:rPr>
                                </m:ctrlPr>
                              </m:sSubSupPr>
                              <m:e>
                                <m:r>
                                  <a:rPr lang="en-US" altLang="ja-JP" sz="2400" b="0" i="1" smtClean="0">
                                    <a:solidFill>
                                      <a:srgbClr val="FF0000"/>
                                    </a:solidFill>
                                    <a:latin typeface="Cambria Math" panose="02040503050406030204" pitchFamily="18" charset="0"/>
                                    <a:ea typeface="Cambria Math" panose="02040503050406030204" pitchFamily="18" charset="0"/>
                                  </a:rPr>
                                  <m:t>𝐸</m:t>
                                </m:r>
                              </m:e>
                              <m:sub>
                                <m:r>
                                  <a:rPr lang="en-US" altLang="ja-JP" sz="2400" b="0" i="1" smtClean="0">
                                    <a:solidFill>
                                      <a:srgbClr val="FF0000"/>
                                    </a:solidFill>
                                    <a:latin typeface="Cambria Math" panose="02040503050406030204" pitchFamily="18" charset="0"/>
                                    <a:ea typeface="Cambria Math" panose="02040503050406030204" pitchFamily="18" charset="0"/>
                                  </a:rPr>
                                  <m:t>𝑅𝐹</m:t>
                                </m:r>
                              </m:sub>
                              <m:sup>
                                <m:r>
                                  <a:rPr lang="en-US" altLang="ja-JP" sz="2400" b="0" i="1" smtClean="0">
                                    <a:solidFill>
                                      <a:srgbClr val="FF0000"/>
                                    </a:solidFill>
                                    <a:latin typeface="Cambria Math" panose="02040503050406030204" pitchFamily="18" charset="0"/>
                                    <a:ea typeface="Cambria Math" panose="02040503050406030204" pitchFamily="18" charset="0"/>
                                  </a:rPr>
                                  <m:t>2</m:t>
                                </m:r>
                              </m:sup>
                            </m:sSubSup>
                          </m:e>
                        </m:d>
                      </m:e>
                      <m:sub>
                        <m:r>
                          <a:rPr lang="en-US" altLang="ja-JP" sz="2400" b="0" i="1" smtClean="0">
                            <a:solidFill>
                              <a:schemeClr val="tx1"/>
                            </a:solidFill>
                            <a:latin typeface="Cambria Math" panose="02040503050406030204" pitchFamily="18" charset="0"/>
                          </a:rPr>
                          <m:t> </m:t>
                        </m:r>
                      </m:sub>
                      <m:sup>
                        <m:r>
                          <a:rPr lang="en-US" altLang="ja-JP" sz="2400" b="0" i="1" smtClean="0">
                            <a:solidFill>
                              <a:schemeClr val="tx1"/>
                            </a:solidFill>
                            <a:latin typeface="Cambria Math" panose="02040503050406030204" pitchFamily="18" charset="0"/>
                          </a:rPr>
                          <m:t> </m:t>
                        </m:r>
                      </m:sup>
                    </m:sSubSup>
                  </m:oMath>
                </a14:m>
                <a:endParaRPr lang="en-US" altLang="ja-JP" sz="2400" b="1" dirty="0">
                  <a:latin typeface="Cambria Math" panose="02040503050406030204" pitchFamily="18" charset="0"/>
                </a:endParaRPr>
              </a:p>
            </p:txBody>
          </p:sp>
        </mc:Choice>
        <mc:Fallback xmlns="">
          <p:sp>
            <p:nvSpPr>
              <p:cNvPr id="13" name="テキスト ボックス 12">
                <a:extLst>
                  <a:ext uri="{FF2B5EF4-FFF2-40B4-BE49-F238E27FC236}">
                    <a16:creationId xmlns:a16="http://schemas.microsoft.com/office/drawing/2014/main" id="{D2F17582-96E4-C164-1FF2-733218C2CD72}"/>
                  </a:ext>
                </a:extLst>
              </p:cNvPr>
              <p:cNvSpPr txBox="1">
                <a:spLocks noRot="1" noChangeAspect="1" noMove="1" noResize="1" noEditPoints="1" noAdjustHandles="1" noChangeArrowheads="1" noChangeShapeType="1" noTextEdit="1"/>
              </p:cNvSpPr>
              <p:nvPr/>
            </p:nvSpPr>
            <p:spPr>
              <a:xfrm>
                <a:off x="429263" y="4406856"/>
                <a:ext cx="5526625" cy="836191"/>
              </a:xfrm>
              <a:prstGeom prst="rect">
                <a:avLst/>
              </a:prstGeom>
              <a:blipFill>
                <a:blip r:embed="rId5"/>
                <a:stretch>
                  <a:fillRect l="-1606" t="-6061" b="-16667"/>
                </a:stretch>
              </a:blipFill>
            </p:spPr>
            <p:txBody>
              <a:bodyPr/>
              <a:lstStyle/>
              <a:p>
                <a:r>
                  <a:rPr lang="ja-JP" altLang="en-US">
                    <a:noFill/>
                  </a:rPr>
                  <a:t> </a:t>
                </a:r>
              </a:p>
            </p:txBody>
          </p:sp>
        </mc:Fallback>
      </mc:AlternateContent>
      <p:sp>
        <p:nvSpPr>
          <p:cNvPr id="15" name="テキスト ボックス 14">
            <a:extLst>
              <a:ext uri="{FF2B5EF4-FFF2-40B4-BE49-F238E27FC236}">
                <a16:creationId xmlns:a16="http://schemas.microsoft.com/office/drawing/2014/main" id="{92298685-44B9-C809-0283-52281E52A62F}"/>
              </a:ext>
            </a:extLst>
          </p:cNvPr>
          <p:cNvSpPr txBox="1"/>
          <p:nvPr/>
        </p:nvSpPr>
        <p:spPr>
          <a:xfrm>
            <a:off x="429263" y="975330"/>
            <a:ext cx="3337791" cy="461665"/>
          </a:xfrm>
          <a:prstGeom prst="rect">
            <a:avLst/>
          </a:prstGeom>
          <a:noFill/>
        </p:spPr>
        <p:txBody>
          <a:bodyPr wrap="square">
            <a:spAutoFit/>
          </a:bodyPr>
          <a:lstStyle/>
          <a:p>
            <a:pPr>
              <a:spcBef>
                <a:spcPts val="200"/>
              </a:spcBef>
            </a:pPr>
            <a:r>
              <a:rPr lang="en-US" altLang="ja-JP" sz="2400" b="1" i="0" noProof="0" dirty="0">
                <a:solidFill>
                  <a:srgbClr val="000000"/>
                </a:solidFill>
                <a:cs typeface="Times New Roman"/>
              </a:rPr>
              <a:t>▪ Hypotheses</a:t>
            </a:r>
          </a:p>
        </p:txBody>
      </p:sp>
      <p:sp>
        <p:nvSpPr>
          <p:cNvPr id="16" name="正方形/長方形 15">
            <a:extLst>
              <a:ext uri="{FF2B5EF4-FFF2-40B4-BE49-F238E27FC236}">
                <a16:creationId xmlns:a16="http://schemas.microsoft.com/office/drawing/2014/main" id="{F57DEE4F-3B0B-D3C0-469C-958E774BC00E}"/>
              </a:ext>
            </a:extLst>
          </p:cNvPr>
          <p:cNvSpPr/>
          <p:nvPr/>
        </p:nvSpPr>
        <p:spPr>
          <a:xfrm>
            <a:off x="336164" y="906109"/>
            <a:ext cx="5273472" cy="5342291"/>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56D32327-9F86-FE06-4165-E8E98058A420}"/>
                  </a:ext>
                </a:extLst>
              </p:cNvPr>
              <p:cNvSpPr txBox="1"/>
              <p:nvPr/>
            </p:nvSpPr>
            <p:spPr>
              <a:xfrm>
                <a:off x="757968" y="5220750"/>
                <a:ext cx="4497179" cy="537583"/>
              </a:xfrm>
              <a:prstGeom prst="rect">
                <a:avLst/>
              </a:prstGeom>
              <a:noFill/>
            </p:spPr>
            <p:txBody>
              <a:bodyPr wrap="square" rtlCol="0">
                <a:spAutoFit/>
              </a:bodyPr>
              <a:lstStyle/>
              <a:p>
                <a14:m>
                  <m:oMath xmlns:m="http://schemas.openxmlformats.org/officeDocument/2006/math">
                    <m:r>
                      <a:rPr kumimoji="1" lang="en-US" altLang="ja-JP" sz="2800" b="0" i="1" smtClean="0">
                        <a:solidFill>
                          <a:schemeClr val="tx1"/>
                        </a:solidFill>
                        <a:latin typeface="Cambria Math" panose="02040503050406030204" pitchFamily="18" charset="0"/>
                      </a:rPr>
                      <m:t> </m:t>
                    </m:r>
                    <m:sSub>
                      <m:sSubPr>
                        <m:ctrlPr>
                          <a:rPr kumimoji="1" lang="en-US" altLang="ja-JP" sz="2800" b="0" i="1" smtClean="0">
                            <a:solidFill>
                              <a:schemeClr val="tx1"/>
                            </a:solidFill>
                            <a:latin typeface="Cambria Math" panose="02040503050406030204" pitchFamily="18" charset="0"/>
                          </a:rPr>
                        </m:ctrlPr>
                      </m:sSubPr>
                      <m:e>
                        <m:r>
                          <a:rPr kumimoji="1" lang="en-US" altLang="ja-JP" sz="2800" b="0" i="1" smtClean="0">
                            <a:solidFill>
                              <a:schemeClr val="tx1"/>
                            </a:solidFill>
                            <a:latin typeface="Cambria Math" panose="02040503050406030204" pitchFamily="18" charset="0"/>
                          </a:rPr>
                          <m:t>𝑛</m:t>
                        </m:r>
                      </m:e>
                      <m:sub>
                        <m:r>
                          <a:rPr kumimoji="1" lang="en-US" altLang="ja-JP" sz="2800" b="0" i="1" smtClean="0">
                            <a:solidFill>
                              <a:schemeClr val="tx1"/>
                            </a:solidFill>
                            <a:latin typeface="Cambria Math" panose="02040503050406030204" pitchFamily="18" charset="0"/>
                          </a:rPr>
                          <m:t>𝑖</m:t>
                        </m:r>
                      </m:sub>
                    </m:sSub>
                    <m:r>
                      <a:rPr kumimoji="1" lang="en-US" altLang="ja-JP" sz="2800" b="0" i="1" smtClean="0">
                        <a:solidFill>
                          <a:schemeClr val="tx1"/>
                        </a:solidFill>
                        <a:latin typeface="Cambria Math" panose="02040503050406030204" pitchFamily="18" charset="0"/>
                      </a:rPr>
                      <m:t> =</m:t>
                    </m:r>
                    <m:sSub>
                      <m:sSubPr>
                        <m:ctrlPr>
                          <a:rPr kumimoji="1" lang="en-US" altLang="ja-JP" sz="2800" b="0" i="1" smtClean="0">
                            <a:solidFill>
                              <a:schemeClr val="tx1"/>
                            </a:solidFill>
                            <a:latin typeface="Cambria Math" panose="02040503050406030204" pitchFamily="18" charset="0"/>
                          </a:rPr>
                        </m:ctrlPr>
                      </m:sSubPr>
                      <m:e>
                        <m:r>
                          <a:rPr kumimoji="1" lang="en-US" altLang="ja-JP" sz="2800" b="0" i="1" smtClean="0">
                            <a:solidFill>
                              <a:schemeClr val="tx1"/>
                            </a:solidFill>
                            <a:latin typeface="Cambria Math" panose="02040503050406030204" pitchFamily="18" charset="0"/>
                          </a:rPr>
                          <m:t>𝑛</m:t>
                        </m:r>
                      </m:e>
                      <m:sub>
                        <m:r>
                          <a:rPr kumimoji="1" lang="en-US" altLang="ja-JP" sz="2800" b="0" i="1" smtClean="0">
                            <a:solidFill>
                              <a:schemeClr val="tx1"/>
                            </a:solidFill>
                            <a:latin typeface="Cambria Math" panose="02040503050406030204" pitchFamily="18" charset="0"/>
                          </a:rPr>
                          <m:t>𝑖</m:t>
                        </m:r>
                        <m:r>
                          <a:rPr kumimoji="1" lang="en-US" altLang="ja-JP" sz="2800" b="0" i="1" smtClean="0">
                            <a:solidFill>
                              <a:schemeClr val="tx1"/>
                            </a:solidFill>
                            <a:latin typeface="Cambria Math" panose="02040503050406030204" pitchFamily="18" charset="0"/>
                          </a:rPr>
                          <m:t>0</m:t>
                        </m:r>
                      </m:sub>
                    </m:sSub>
                    <m:r>
                      <a:rPr lang="en-US" altLang="ja-JP" sz="2800" i="1">
                        <a:solidFill>
                          <a:schemeClr val="tx1"/>
                        </a:solidFill>
                        <a:latin typeface="Cambria Math" panose="02040503050406030204" pitchFamily="18" charset="0"/>
                      </a:rPr>
                      <m:t>+</m:t>
                    </m:r>
                  </m:oMath>
                </a14:m>
                <a:r>
                  <a:rPr lang="en-US" altLang="ja-JP" sz="2800" dirty="0">
                    <a:solidFill>
                      <a:schemeClr val="tx1"/>
                    </a:solidFill>
                  </a:rPr>
                  <a:t> </a:t>
                </a:r>
                <a14:m>
                  <m:oMath xmlns:m="http://schemas.openxmlformats.org/officeDocument/2006/math">
                    <m:r>
                      <m:rPr>
                        <m:sty m:val="p"/>
                      </m:rPr>
                      <a:rPr lang="el-GR" altLang="ja-JP" sz="2800" i="1">
                        <a:solidFill>
                          <a:srgbClr val="FF0000"/>
                        </a:solidFill>
                        <a:latin typeface="Cambria Math" panose="02040503050406030204" pitchFamily="18" charset="0"/>
                        <a:ea typeface="Cambria Math" panose="02040503050406030204" pitchFamily="18" charset="0"/>
                      </a:rPr>
                      <m:t>α</m:t>
                    </m:r>
                    <m:r>
                      <a:rPr lang="en-US" altLang="ja-JP" sz="2800" b="0" i="1" smtClean="0">
                        <a:solidFill>
                          <a:srgbClr val="FF0000"/>
                        </a:solidFill>
                        <a:latin typeface="Cambria Math" panose="02040503050406030204" pitchFamily="18" charset="0"/>
                        <a:ea typeface="Cambria Math" panose="02040503050406030204" pitchFamily="18" charset="0"/>
                      </a:rPr>
                      <m:t> </m:t>
                    </m:r>
                    <m:sSubSup>
                      <m:sSubSupPr>
                        <m:ctrlPr>
                          <a:rPr lang="en-US" altLang="ja-JP" sz="2800" i="1">
                            <a:solidFill>
                              <a:srgbClr val="FF0000"/>
                            </a:solidFill>
                            <a:latin typeface="Cambria Math" panose="02040503050406030204" pitchFamily="18" charset="0"/>
                          </a:rPr>
                        </m:ctrlPr>
                      </m:sSubSupPr>
                      <m:e>
                        <m:r>
                          <a:rPr lang="en-US" altLang="ja-JP" sz="2800" i="1">
                            <a:solidFill>
                              <a:srgbClr val="FF0000"/>
                            </a:solidFill>
                            <a:latin typeface="Cambria Math" panose="02040503050406030204" pitchFamily="18" charset="0"/>
                          </a:rPr>
                          <m:t>𝐸</m:t>
                        </m:r>
                      </m:e>
                      <m:sub>
                        <m:r>
                          <a:rPr lang="en-US" altLang="ja-JP" sz="2800" i="1">
                            <a:solidFill>
                              <a:srgbClr val="FF0000"/>
                            </a:solidFill>
                            <a:latin typeface="Cambria Math" panose="02040503050406030204" pitchFamily="18" charset="0"/>
                          </a:rPr>
                          <m:t>𝑅𝐹</m:t>
                        </m:r>
                      </m:sub>
                      <m:sup>
                        <m:r>
                          <a:rPr lang="en-US" altLang="ja-JP" sz="2800" i="1">
                            <a:solidFill>
                              <a:srgbClr val="FF0000"/>
                            </a:solidFill>
                            <a:latin typeface="Cambria Math" panose="02040503050406030204" pitchFamily="18" charset="0"/>
                          </a:rPr>
                          <m:t>2</m:t>
                        </m:r>
                      </m:sup>
                    </m:sSubSup>
                    <m:sSup>
                      <m:sSupPr>
                        <m:ctrlPr>
                          <a:rPr lang="en-US" altLang="ja-JP" sz="2800" i="1">
                            <a:solidFill>
                              <a:srgbClr val="FF0000"/>
                            </a:solidFill>
                            <a:latin typeface="Cambria Math" panose="02040503050406030204" pitchFamily="18" charset="0"/>
                          </a:rPr>
                        </m:ctrlPr>
                      </m:sSupPr>
                      <m:e>
                        <m:r>
                          <a:rPr lang="en-US" altLang="ja-JP" sz="2800" i="1">
                            <a:solidFill>
                              <a:srgbClr val="FF0000"/>
                            </a:solidFill>
                            <a:latin typeface="Cambria Math" panose="02040503050406030204" pitchFamily="18" charset="0"/>
                          </a:rPr>
                          <m:t>𝑒</m:t>
                        </m:r>
                      </m:e>
                      <m:sup>
                        <m:r>
                          <a:rPr lang="en-US" altLang="ja-JP" sz="2800" i="1">
                            <a:solidFill>
                              <a:srgbClr val="FF0000"/>
                            </a:solidFill>
                            <a:latin typeface="Cambria Math" panose="02040503050406030204" pitchFamily="18" charset="0"/>
                          </a:rPr>
                          <m:t>2</m:t>
                        </m:r>
                        <m:r>
                          <a:rPr lang="en-US" altLang="ja-JP" sz="2800" i="1">
                            <a:solidFill>
                              <a:srgbClr val="FF0000"/>
                            </a:solidFill>
                            <a:latin typeface="Cambria Math" panose="02040503050406030204" pitchFamily="18" charset="0"/>
                          </a:rPr>
                          <m:t>𝑖</m:t>
                        </m:r>
                        <m:sSub>
                          <m:sSubPr>
                            <m:ctrlPr>
                              <a:rPr lang="en-US" altLang="ja-JP" sz="2800" i="1" smtClean="0">
                                <a:solidFill>
                                  <a:srgbClr val="FF0000"/>
                                </a:solidFill>
                                <a:latin typeface="Cambria Math" panose="02040503050406030204" pitchFamily="18" charset="0"/>
                                <a:ea typeface="Cambria Math" panose="02040503050406030204" pitchFamily="18" charset="0"/>
                              </a:rPr>
                            </m:ctrlPr>
                          </m:sSubPr>
                          <m:e>
                            <m:r>
                              <a:rPr lang="en-US" altLang="ja-JP" sz="2800" i="1" smtClean="0">
                                <a:solidFill>
                                  <a:srgbClr val="FF0000"/>
                                </a:solidFill>
                                <a:latin typeface="Cambria Math" panose="02040503050406030204" pitchFamily="18" charset="0"/>
                                <a:ea typeface="Cambria Math" panose="02040503050406030204" pitchFamily="18" charset="0"/>
                              </a:rPr>
                              <m:t>𝜔</m:t>
                            </m:r>
                          </m:e>
                          <m:sub>
                            <m:r>
                              <a:rPr lang="en-US" altLang="ja-JP" sz="2800" b="0" i="1" smtClean="0">
                                <a:solidFill>
                                  <a:srgbClr val="FF0000"/>
                                </a:solidFill>
                                <a:latin typeface="Cambria Math" panose="02040503050406030204" pitchFamily="18" charset="0"/>
                              </a:rPr>
                              <m:t>𝑅𝐹</m:t>
                            </m:r>
                          </m:sub>
                        </m:sSub>
                        <m:r>
                          <a:rPr lang="en-US" altLang="ja-JP" sz="2800" i="1">
                            <a:solidFill>
                              <a:srgbClr val="FF0000"/>
                            </a:solidFill>
                            <a:latin typeface="Cambria Math" panose="02040503050406030204" pitchFamily="18" charset="0"/>
                            <a:ea typeface="Cambria Math" panose="02040503050406030204" pitchFamily="18" charset="0"/>
                          </a:rPr>
                          <m:t>𝑡</m:t>
                        </m:r>
                      </m:sup>
                    </m:sSup>
                  </m:oMath>
                </a14:m>
                <a:endParaRPr kumimoji="1" lang="ja-JP" altLang="en-US"/>
              </a:p>
            </p:txBody>
          </p:sp>
        </mc:Choice>
        <mc:Fallback xmlns="">
          <p:sp>
            <p:nvSpPr>
              <p:cNvPr id="17" name="テキスト ボックス 16">
                <a:extLst>
                  <a:ext uri="{FF2B5EF4-FFF2-40B4-BE49-F238E27FC236}">
                    <a16:creationId xmlns:a16="http://schemas.microsoft.com/office/drawing/2014/main" id="{56D32327-9F86-FE06-4165-E8E98058A420}"/>
                  </a:ext>
                </a:extLst>
              </p:cNvPr>
              <p:cNvSpPr txBox="1">
                <a:spLocks noRot="1" noChangeAspect="1" noMove="1" noResize="1" noEditPoints="1" noAdjustHandles="1" noChangeArrowheads="1" noChangeShapeType="1" noTextEdit="1"/>
              </p:cNvSpPr>
              <p:nvPr/>
            </p:nvSpPr>
            <p:spPr>
              <a:xfrm>
                <a:off x="757968" y="5220750"/>
                <a:ext cx="4497179" cy="537583"/>
              </a:xfrm>
              <a:prstGeom prst="rect">
                <a:avLst/>
              </a:prstGeom>
              <a:blipFill>
                <a:blip r:embed="rId6"/>
                <a:stretch>
                  <a:fillRect l="-1972" t="-6818" b="-3181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8" name="テキスト ボックス 17">
                <a:extLst>
                  <a:ext uri="{FF2B5EF4-FFF2-40B4-BE49-F238E27FC236}">
                    <a16:creationId xmlns:a16="http://schemas.microsoft.com/office/drawing/2014/main" id="{438D9928-09DB-AD57-1ADE-D96BB90E6D47}"/>
                  </a:ext>
                </a:extLst>
              </p:cNvPr>
              <p:cNvSpPr txBox="1"/>
              <p:nvPr/>
            </p:nvSpPr>
            <p:spPr>
              <a:xfrm>
                <a:off x="874082" y="3807624"/>
                <a:ext cx="1618698" cy="523220"/>
              </a:xfrm>
              <a:prstGeom prst="rect">
                <a:avLst/>
              </a:prstGeom>
              <a:noFill/>
            </p:spPr>
            <p:txBody>
              <a:bodyPr wrap="square" rtlCol="0">
                <a:spAutoFit/>
              </a:bodyPr>
              <a:lstStyle/>
              <a:p>
                <a:pPr/>
                <a14:m>
                  <m:oMathPara xmlns:m="http://schemas.openxmlformats.org/officeDocument/2006/math">
                    <m:oMath>
                      <m:r>
                        <a:rPr kumimoji="1" lang="en-US" altLang="ja-JP" sz="2800" b="0" i="1" smtClean="0">
                          <a:latin typeface="Cambria Math" panose="02040503050406030204" pitchFamily="18" charset="0"/>
                        </a:rPr>
                        <m:t> </m:t>
                      </m:r>
                      <m:r>
                        <a:rPr kumimoji="1" lang="en-US" altLang="ja-JP" sz="2800" b="0" i="1" smtClean="0">
                          <a:solidFill>
                            <a:schemeClr val="tx1"/>
                          </a:solidFill>
                          <a:latin typeface="Cambria Math" panose="02040503050406030204" pitchFamily="18" charset="0"/>
                        </a:rPr>
                        <m:t>𝐼</m:t>
                      </m:r>
                      <m:r>
                        <a:rPr kumimoji="1" lang="en-US" altLang="ja-JP" sz="2800" b="0" i="1" smtClean="0">
                          <a:solidFill>
                            <a:schemeClr val="tx1"/>
                          </a:solidFill>
                          <a:latin typeface="Cambria Math" panose="02040503050406030204" pitchFamily="18" charset="0"/>
                        </a:rPr>
                        <m:t>  =</m:t>
                      </m:r>
                      <m:sSub>
                        <m:sSubPr>
                          <m:ctrlPr>
                            <a:rPr kumimoji="1" lang="en-US" altLang="ja-JP" sz="2800" b="0" i="1" smtClean="0">
                              <a:solidFill>
                                <a:schemeClr val="tx1"/>
                              </a:solidFill>
                              <a:latin typeface="Cambria Math" panose="02040503050406030204" pitchFamily="18" charset="0"/>
                            </a:rPr>
                          </m:ctrlPr>
                        </m:sSubPr>
                        <m:e>
                          <m:r>
                            <a:rPr kumimoji="1" lang="en-US" altLang="ja-JP" sz="2800" b="0" i="1" smtClean="0">
                              <a:solidFill>
                                <a:schemeClr val="tx1"/>
                              </a:solidFill>
                              <a:latin typeface="Cambria Math" panose="02040503050406030204" pitchFamily="18" charset="0"/>
                            </a:rPr>
                            <m:t>𝐶𝑛</m:t>
                          </m:r>
                        </m:e>
                        <m:sub>
                          <m:r>
                            <a:rPr kumimoji="1" lang="en-US" altLang="ja-JP" sz="2800" b="0" i="1" smtClean="0">
                              <a:solidFill>
                                <a:schemeClr val="tx1"/>
                              </a:solidFill>
                              <a:latin typeface="Cambria Math" panose="02040503050406030204" pitchFamily="18" charset="0"/>
                            </a:rPr>
                            <m:t>𝑖</m:t>
                          </m:r>
                        </m:sub>
                      </m:sSub>
                    </m:oMath>
                  </m:oMathPara>
                </a14:m>
                <a:endParaRPr kumimoji="1" lang="ja-JP" altLang="en-US"/>
              </a:p>
            </p:txBody>
          </p:sp>
        </mc:Choice>
        <mc:Fallback xmlns="">
          <p:sp>
            <p:nvSpPr>
              <p:cNvPr id="18" name="テキスト ボックス 17">
                <a:extLst>
                  <a:ext uri="{FF2B5EF4-FFF2-40B4-BE49-F238E27FC236}">
                    <a16:creationId xmlns:a16="http://schemas.microsoft.com/office/drawing/2014/main" id="{438D9928-09DB-AD57-1ADE-D96BB90E6D47}"/>
                  </a:ext>
                </a:extLst>
              </p:cNvPr>
              <p:cNvSpPr txBox="1">
                <a:spLocks noRot="1" noChangeAspect="1" noMove="1" noResize="1" noEditPoints="1" noAdjustHandles="1" noChangeArrowheads="1" noChangeShapeType="1" noTextEdit="1"/>
              </p:cNvSpPr>
              <p:nvPr/>
            </p:nvSpPr>
            <p:spPr>
              <a:xfrm>
                <a:off x="874082" y="3807624"/>
                <a:ext cx="1618698" cy="523220"/>
              </a:xfrm>
              <a:prstGeom prst="rect">
                <a:avLst/>
              </a:prstGeom>
              <a:blipFill>
                <a:blip r:embed="rId7"/>
                <a:stretch>
                  <a:fillRect l="-3101" b="-24390"/>
                </a:stretch>
              </a:blipFill>
            </p:spPr>
            <p:txBody>
              <a:bodyPr/>
              <a:lstStyle/>
              <a:p>
                <a:r>
                  <a:rPr lang="ja-JP" altLang="en-US">
                    <a:noFill/>
                  </a:rPr>
                  <a:t> </a:t>
                </a:r>
              </a:p>
            </p:txBody>
          </p:sp>
        </mc:Fallback>
      </mc:AlternateContent>
      <p:sp>
        <p:nvSpPr>
          <p:cNvPr id="22" name="テキスト ボックス 21">
            <a:extLst>
              <a:ext uri="{FF2B5EF4-FFF2-40B4-BE49-F238E27FC236}">
                <a16:creationId xmlns:a16="http://schemas.microsoft.com/office/drawing/2014/main" id="{9E8DB247-A54A-76B3-BB09-564A398E0B5C}"/>
              </a:ext>
            </a:extLst>
          </p:cNvPr>
          <p:cNvSpPr txBox="1"/>
          <p:nvPr/>
        </p:nvSpPr>
        <p:spPr>
          <a:xfrm>
            <a:off x="231282" y="6353649"/>
            <a:ext cx="6211722" cy="646331"/>
          </a:xfrm>
          <a:prstGeom prst="rect">
            <a:avLst/>
          </a:prstGeom>
          <a:noFill/>
        </p:spPr>
        <p:txBody>
          <a:bodyPr wrap="square">
            <a:spAutoFit/>
          </a:bodyPr>
          <a:lstStyle/>
          <a:p>
            <a:pPr algn="just">
              <a:tabLst>
                <a:tab pos="2133600" algn="l"/>
              </a:tabLst>
            </a:pPr>
            <a:r>
              <a:rPr lang="en-US" altLang="ja-JP" sz="2000" kern="100" dirty="0" err="1">
                <a:latin typeface="Times New Roman" panose="02020603050405020304" pitchFamily="18" charset="0"/>
                <a:ea typeface="Times New Roman" panose="02020609040205080304" pitchFamily="49" charset="-128"/>
                <a:cs typeface="Times New Roman" panose="02020603050405020304" pitchFamily="18" charset="0"/>
              </a:rPr>
              <a:t>T.Shibata</a:t>
            </a:r>
            <a:r>
              <a:rPr lang="en-US" altLang="ja-JP" sz="2000" kern="100" dirty="0">
                <a:latin typeface="Times New Roman" panose="02020603050405020304" pitchFamily="18" charset="0"/>
                <a:ea typeface="Times New Roman" panose="02020609040205080304" pitchFamily="49" charset="-128"/>
                <a:cs typeface="Times New Roman" panose="02020603050405020304" pitchFamily="18" charset="0"/>
              </a:rPr>
              <a:t> </a:t>
            </a:r>
            <a:r>
              <a:rPr lang="en-US" altLang="ja-JP" sz="2000" i="1" kern="100" dirty="0">
                <a:latin typeface="Times New Roman" panose="02020603050405020304" pitchFamily="18" charset="0"/>
                <a:ea typeface="Times New Roman" panose="02020609040205080304" pitchFamily="49" charset="-128"/>
                <a:cs typeface="Times New Roman" panose="02020603050405020304" pitchFamily="18" charset="0"/>
              </a:rPr>
              <a:t>et al.</a:t>
            </a:r>
            <a:r>
              <a:rPr lang="en-US" altLang="ja-JP" sz="2000" kern="100" dirty="0">
                <a:latin typeface="Times New Roman" panose="02020603050405020304" pitchFamily="18" charset="0"/>
                <a:ea typeface="Times New Roman" panose="02020609040205080304" pitchFamily="49" charset="-128"/>
                <a:cs typeface="Times New Roman" panose="02020603050405020304" pitchFamily="18" charset="0"/>
              </a:rPr>
              <a:t>  </a:t>
            </a:r>
            <a:r>
              <a:rPr lang="ja-JP" altLang="ja-JP" sz="2000" i="1"/>
              <a:t>AIP Conf. Proc.</a:t>
            </a:r>
            <a:r>
              <a:rPr lang="ja-JP" altLang="ja-JP" sz="2000"/>
              <a:t> 2373, 050002 (2021)</a:t>
            </a:r>
            <a:endParaRPr lang="ja-JP" altLang="ja-JP" sz="2000">
              <a:solidFill>
                <a:srgbClr val="141414"/>
              </a:solidFill>
              <a:latin typeface="Arial" panose="020B0604020202020204" pitchFamily="34" charset="0"/>
            </a:endParaRPr>
          </a:p>
          <a:p>
            <a:pPr algn="just">
              <a:buNone/>
              <a:tabLst>
                <a:tab pos="2133600" algn="l"/>
              </a:tabLst>
            </a:pPr>
            <a:endParaRPr lang="ja-JP" altLang="ja-JP" sz="1600" kern="100">
              <a:effectLst/>
              <a:latin typeface="Times New Roman" panose="02040604050505020304" pitchFamily="18" charset="0"/>
              <a:ea typeface="Times New Roman" panose="020B0609070205080204" pitchFamily="49" charset="-128"/>
              <a:cs typeface="Times New Roman" panose="02020603050405020304" pitchFamily="18" charset="0"/>
            </a:endParaRPr>
          </a:p>
        </p:txBody>
      </p:sp>
      <p:sp>
        <p:nvSpPr>
          <p:cNvPr id="2" name="テキスト ボックス 1">
            <a:extLst>
              <a:ext uri="{FF2B5EF4-FFF2-40B4-BE49-F238E27FC236}">
                <a16:creationId xmlns:a16="http://schemas.microsoft.com/office/drawing/2014/main" id="{FD69300B-DBE1-EB59-EAC6-FC93F03568DE}"/>
              </a:ext>
            </a:extLst>
          </p:cNvPr>
          <p:cNvSpPr txBox="1"/>
          <p:nvPr/>
        </p:nvSpPr>
        <p:spPr>
          <a:xfrm>
            <a:off x="682619" y="5791000"/>
            <a:ext cx="4647875" cy="369332"/>
          </a:xfrm>
          <a:prstGeom prst="rect">
            <a:avLst/>
          </a:prstGeom>
          <a:noFill/>
        </p:spPr>
        <p:txBody>
          <a:bodyPr wrap="square">
            <a:spAutoFit/>
          </a:bodyPr>
          <a:lstStyle/>
          <a:p>
            <a:pPr algn="just">
              <a:tabLst>
                <a:tab pos="2133600" algn="l"/>
              </a:tabLst>
            </a:pPr>
            <a:r>
              <a:rPr lang="en-US" altLang="ja-JP" kern="100" dirty="0">
                <a:solidFill>
                  <a:srgbClr val="0000FF"/>
                </a:solidFill>
                <a:latin typeface="Times New Roman" panose="02020603050405020304" pitchFamily="18" charset="0"/>
                <a:ea typeface="Times New Roman" panose="020B0609070205080204" pitchFamily="49" charset="-128"/>
                <a:cs typeface="Times New Roman" panose="02020603050405020304" pitchFamily="18" charset="0"/>
              </a:rPr>
              <a:t>indicating beam current does not oscillate at </a:t>
            </a:r>
            <a:r>
              <a:rPr lang="en-US" altLang="ja-JP" kern="100" dirty="0" err="1">
                <a:solidFill>
                  <a:srgbClr val="0000FF"/>
                </a:solidFill>
                <a:latin typeface="Symbol" panose="05050102010706020507" pitchFamily="18" charset="2"/>
                <a:ea typeface="Times New Roman" panose="020B0609070205080204" pitchFamily="49" charset="-128"/>
                <a:cs typeface="Times New Roman" panose="02020603050405020304" pitchFamily="18" charset="0"/>
              </a:rPr>
              <a:t>w</a:t>
            </a:r>
            <a:r>
              <a:rPr lang="en-US" altLang="ja-JP" kern="100" baseline="-25000" dirty="0" err="1">
                <a:solidFill>
                  <a:srgbClr val="0000FF"/>
                </a:solidFill>
                <a:latin typeface="Times New Roman" panose="02020603050405020304" pitchFamily="18" charset="0"/>
                <a:ea typeface="Times New Roman" panose="020B0609070205080204" pitchFamily="49" charset="-128"/>
                <a:cs typeface="Times New Roman" panose="02020603050405020304" pitchFamily="18" charset="0"/>
              </a:rPr>
              <a:t>RF</a:t>
            </a:r>
            <a:endParaRPr lang="ja-JP" altLang="ja-JP" sz="1400" kern="100" baseline="-25000" dirty="0">
              <a:solidFill>
                <a:srgbClr val="0000FF"/>
              </a:solidFill>
              <a:effectLst/>
              <a:latin typeface="Times New Roman" panose="02040604050505020304" pitchFamily="18" charset="0"/>
              <a:ea typeface="Times New Roman" panose="020B0609070205080204" pitchFamily="49" charset="-128"/>
              <a:cs typeface="Times New Roman" panose="02020603050405020304" pitchFamily="18" charset="0"/>
            </a:endParaRPr>
          </a:p>
        </p:txBody>
      </p:sp>
      <p:sp>
        <p:nvSpPr>
          <p:cNvPr id="8" name="三角形 7">
            <a:extLst>
              <a:ext uri="{FF2B5EF4-FFF2-40B4-BE49-F238E27FC236}">
                <a16:creationId xmlns:a16="http://schemas.microsoft.com/office/drawing/2014/main" id="{6FC80D38-6243-EA35-7C86-5E07A8B12702}"/>
              </a:ext>
            </a:extLst>
          </p:cNvPr>
          <p:cNvSpPr/>
          <p:nvPr/>
        </p:nvSpPr>
        <p:spPr>
          <a:xfrm>
            <a:off x="7683419" y="1433313"/>
            <a:ext cx="162003" cy="233763"/>
          </a:xfrm>
          <a:prstGeom prs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C10BD539-6DDD-8051-A916-E83F6DF5B8D4}"/>
              </a:ext>
            </a:extLst>
          </p:cNvPr>
          <p:cNvPicPr>
            <a:picLocks noChangeAspect="1"/>
          </p:cNvPicPr>
          <p:nvPr/>
        </p:nvPicPr>
        <p:blipFill>
          <a:blip r:embed="rId8"/>
          <a:stretch>
            <a:fillRect/>
          </a:stretch>
        </p:blipFill>
        <p:spPr>
          <a:xfrm>
            <a:off x="7286472" y="1434258"/>
            <a:ext cx="3084489" cy="2506147"/>
          </a:xfrm>
          <a:prstGeom prst="rect">
            <a:avLst/>
          </a:prstGeom>
        </p:spPr>
      </p:pic>
      <p:sp>
        <p:nvSpPr>
          <p:cNvPr id="19" name="上下矢印 18">
            <a:extLst>
              <a:ext uri="{FF2B5EF4-FFF2-40B4-BE49-F238E27FC236}">
                <a16:creationId xmlns:a16="http://schemas.microsoft.com/office/drawing/2014/main" id="{FAB355AA-7D08-7D94-A08F-92E78DEA3E14}"/>
              </a:ext>
            </a:extLst>
          </p:cNvPr>
          <p:cNvSpPr/>
          <p:nvPr/>
        </p:nvSpPr>
        <p:spPr>
          <a:xfrm>
            <a:off x="7845422" y="1979783"/>
            <a:ext cx="236305" cy="883226"/>
          </a:xfrm>
          <a:prstGeom prst="up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45D52253-2F78-9304-31AF-339731AFCEAC}"/>
                  </a:ext>
                </a:extLst>
              </p:cNvPr>
              <p:cNvSpPr txBox="1"/>
              <p:nvPr/>
            </p:nvSpPr>
            <p:spPr>
              <a:xfrm>
                <a:off x="7751997" y="1227678"/>
                <a:ext cx="745588" cy="523220"/>
              </a:xfrm>
              <a:prstGeom prst="rect">
                <a:avLst/>
              </a:prstGeom>
              <a:noFill/>
            </p:spPr>
            <p:txBody>
              <a:bodyPr wrap="square" rtlCol="0" anchor="ctr">
                <a:spAutoFit/>
              </a:bodyPr>
              <a:lstStyle/>
              <a:p>
                <a:pPr algn="ctr"/>
                <a14:m>
                  <m:oMathPara xmlns:m="http://schemas.openxmlformats.org/officeDocument/2006/math">
                    <m:oMath>
                      <m:sSub>
                        <m:sSubPr>
                          <m:ctrlPr>
                            <a:rPr kumimoji="1" lang="en-US" altLang="ja-JP" sz="2800" b="0" i="1" smtClean="0">
                              <a:latin typeface="Cambria Math" panose="02040503050406030204" pitchFamily="18" charset="0"/>
                            </a:rPr>
                          </m:ctrlPr>
                        </m:sSubPr>
                        <m:e>
                          <m:r>
                            <a:rPr kumimoji="1" lang="en-US" altLang="ja-JP" sz="2800" b="0" i="1" smtClean="0">
                              <a:latin typeface="Cambria Math" panose="02040503050406030204" pitchFamily="18" charset="0"/>
                            </a:rPr>
                            <m:t>𝑛</m:t>
                          </m:r>
                        </m:e>
                        <m:sub>
                          <m:r>
                            <a:rPr kumimoji="1" lang="en-US" altLang="ja-JP" sz="2800" b="0" i="1" smtClean="0">
                              <a:latin typeface="Cambria Math" panose="02040503050406030204" pitchFamily="18" charset="0"/>
                            </a:rPr>
                            <m:t>𝑖</m:t>
                          </m:r>
                        </m:sub>
                      </m:sSub>
                    </m:oMath>
                  </m:oMathPara>
                </a14:m>
                <a:endParaRPr kumimoji="1" lang="ja-JP" altLang="en-US" dirty="0"/>
              </a:p>
            </p:txBody>
          </p:sp>
        </mc:Choice>
        <mc:Fallback xmlns="">
          <p:sp>
            <p:nvSpPr>
              <p:cNvPr id="21" name="テキスト ボックス 20">
                <a:extLst>
                  <a:ext uri="{FF2B5EF4-FFF2-40B4-BE49-F238E27FC236}">
                    <a16:creationId xmlns:a16="http://schemas.microsoft.com/office/drawing/2014/main" id="{45D52253-2F78-9304-31AF-339731AFCEAC}"/>
                  </a:ext>
                </a:extLst>
              </p:cNvPr>
              <p:cNvSpPr txBox="1">
                <a:spLocks noRot="1" noChangeAspect="1" noMove="1" noResize="1" noEditPoints="1" noAdjustHandles="1" noChangeArrowheads="1" noChangeShapeType="1" noTextEdit="1"/>
              </p:cNvSpPr>
              <p:nvPr/>
            </p:nvSpPr>
            <p:spPr>
              <a:xfrm>
                <a:off x="7751997" y="1227678"/>
                <a:ext cx="745588" cy="523220"/>
              </a:xfrm>
              <a:prstGeom prst="rect">
                <a:avLst/>
              </a:prstGeom>
              <a:blipFill>
                <a:blip r:embed="rId9"/>
                <a:stretch>
                  <a:fillRect b="-714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742C9A82-C60C-4DED-1361-CDE5B3A2F48C}"/>
                  </a:ext>
                </a:extLst>
              </p:cNvPr>
              <p:cNvSpPr txBox="1"/>
              <p:nvPr/>
            </p:nvSpPr>
            <p:spPr>
              <a:xfrm>
                <a:off x="6913678" y="2046071"/>
                <a:ext cx="745588" cy="523220"/>
              </a:xfrm>
              <a:prstGeom prst="rect">
                <a:avLst/>
              </a:prstGeom>
              <a:noFill/>
            </p:spPr>
            <p:txBody>
              <a:bodyPr wrap="square" rtlCol="0" anchor="ctr">
                <a:spAutoFit/>
              </a:bodyPr>
              <a:lstStyle/>
              <a:p>
                <a:pPr algn="ctr"/>
                <a14:m>
                  <m:oMathPara xmlns:m="http://schemas.openxmlformats.org/officeDocument/2006/math">
                    <m:oMath>
                      <m:sSub>
                        <m:sSubPr>
                          <m:ctrlPr>
                            <a:rPr kumimoji="1" lang="en-US" altLang="ja-JP" sz="2800" b="0" i="1" smtClean="0">
                              <a:latin typeface="Cambria Math" panose="02040503050406030204" pitchFamily="18" charset="0"/>
                            </a:rPr>
                          </m:ctrlPr>
                        </m:sSubPr>
                        <m:e>
                          <m:r>
                            <a:rPr kumimoji="1" lang="en-US" altLang="ja-JP" sz="2800" b="0" i="1" smtClean="0">
                              <a:latin typeface="Cambria Math" panose="02040503050406030204" pitchFamily="18" charset="0"/>
                            </a:rPr>
                            <m:t>𝑛</m:t>
                          </m:r>
                        </m:e>
                        <m:sub>
                          <m:r>
                            <a:rPr kumimoji="1" lang="en-US" altLang="ja-JP" sz="2800" b="0" i="1" smtClean="0">
                              <a:latin typeface="Cambria Math" panose="02040503050406030204" pitchFamily="18" charset="0"/>
                            </a:rPr>
                            <m:t>𝑖</m:t>
                          </m:r>
                          <m:r>
                            <a:rPr kumimoji="1" lang="en-US" altLang="ja-JP" sz="2800" b="0" i="1" smtClean="0">
                              <a:latin typeface="Cambria Math" panose="02040503050406030204" pitchFamily="18" charset="0"/>
                            </a:rPr>
                            <m:t>0</m:t>
                          </m:r>
                        </m:sub>
                      </m:sSub>
                    </m:oMath>
                  </m:oMathPara>
                </a14:m>
                <a:endParaRPr kumimoji="1" lang="ja-JP" altLang="en-US" dirty="0"/>
              </a:p>
            </p:txBody>
          </p:sp>
        </mc:Choice>
        <mc:Fallback xmlns="">
          <p:sp>
            <p:nvSpPr>
              <p:cNvPr id="3" name="テキスト ボックス 2">
                <a:extLst>
                  <a:ext uri="{FF2B5EF4-FFF2-40B4-BE49-F238E27FC236}">
                    <a16:creationId xmlns:a16="http://schemas.microsoft.com/office/drawing/2014/main" id="{742C9A82-C60C-4DED-1361-CDE5B3A2F48C}"/>
                  </a:ext>
                </a:extLst>
              </p:cNvPr>
              <p:cNvSpPr txBox="1">
                <a:spLocks noRot="1" noChangeAspect="1" noMove="1" noResize="1" noEditPoints="1" noAdjustHandles="1" noChangeArrowheads="1" noChangeShapeType="1" noTextEdit="1"/>
              </p:cNvSpPr>
              <p:nvPr/>
            </p:nvSpPr>
            <p:spPr>
              <a:xfrm>
                <a:off x="6913678" y="2046071"/>
                <a:ext cx="745588" cy="523220"/>
              </a:xfrm>
              <a:prstGeom prst="rect">
                <a:avLst/>
              </a:prstGeom>
              <a:blipFill>
                <a:blip r:embed="rId10"/>
                <a:stretch>
                  <a:fillRect b="-4762"/>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421282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2F648-D105-69C6-ED47-771AC52A571D}"/>
            </a:ext>
          </a:extLst>
        </p:cNvPr>
        <p:cNvGrpSpPr/>
        <p:nvPr/>
      </p:nvGrpSpPr>
      <p:grpSpPr>
        <a:xfrm>
          <a:off x="0" y="0"/>
          <a:ext cx="0" cy="0"/>
          <a:chOff x="0" y="0"/>
          <a:chExt cx="0" cy="0"/>
        </a:xfrm>
      </p:grpSpPr>
      <p:sp>
        <p:nvSpPr>
          <p:cNvPr id="11" name="タイトル 1">
            <a:extLst>
              <a:ext uri="{FF2B5EF4-FFF2-40B4-BE49-F238E27FC236}">
                <a16:creationId xmlns:a16="http://schemas.microsoft.com/office/drawing/2014/main" id="{02688857-6714-16CB-B543-A09829926501}"/>
              </a:ext>
            </a:extLst>
          </p:cNvPr>
          <p:cNvSpPr txBox="1">
            <a:spLocks/>
          </p:cNvSpPr>
          <p:nvPr/>
        </p:nvSpPr>
        <p:spPr>
          <a:xfrm>
            <a:off x="0" y="0"/>
            <a:ext cx="12192000" cy="763929"/>
          </a:xfrm>
          <a:prstGeom prst="rect">
            <a:avLst/>
          </a:prstGeom>
          <a:solidFill>
            <a:srgbClr val="FF0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Times New Roman"/>
                <a:ea typeface="Times New Roman"/>
                <a:cs typeface="Times New Roman"/>
              </a:defRPr>
            </a:lvl1pPr>
          </a:lstStyle>
          <a:p>
            <a:r>
              <a:rPr lang="ja-JP" altLang="en-US" b="1">
                <a:solidFill>
                  <a:schemeClr val="bg1"/>
                </a:solidFill>
              </a:rPr>
              <a:t>Model 1: Ion density oscillation model</a:t>
            </a:r>
          </a:p>
        </p:txBody>
      </p:sp>
      <p:sp>
        <p:nvSpPr>
          <p:cNvPr id="14" name="テキスト ボックス 13">
            <a:extLst>
              <a:ext uri="{FF2B5EF4-FFF2-40B4-BE49-F238E27FC236}">
                <a16:creationId xmlns:a16="http://schemas.microsoft.com/office/drawing/2014/main" id="{6D92E83C-3B29-5CE2-95D9-5E2B21AD329F}"/>
              </a:ext>
            </a:extLst>
          </p:cNvPr>
          <p:cNvSpPr txBox="1"/>
          <p:nvPr/>
        </p:nvSpPr>
        <p:spPr>
          <a:xfrm>
            <a:off x="11376561" y="14168"/>
            <a:ext cx="815439" cy="769441"/>
          </a:xfrm>
          <a:prstGeom prst="rect">
            <a:avLst/>
          </a:prstGeom>
          <a:noFill/>
        </p:spPr>
        <p:txBody>
          <a:bodyPr wrap="square" rtlCol="0">
            <a:spAutoFit/>
          </a:bodyPr>
          <a:lstStyle/>
          <a:p>
            <a:r>
              <a:rPr lang="en-US" altLang="ja-JP" sz="4400" dirty="0">
                <a:solidFill>
                  <a:schemeClr val="bg1"/>
                </a:solidFill>
              </a:rPr>
              <a:t>10</a:t>
            </a:r>
            <a:endParaRPr kumimoji="1" lang="ja-JP" altLang="en-US" sz="4400">
              <a:solidFill>
                <a:schemeClr val="bg1"/>
              </a:solidFill>
            </a:endParaRPr>
          </a:p>
        </p:txBody>
      </p:sp>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41FF2ED7-4EFF-A4B4-290A-1E4A24C3198E}"/>
                  </a:ext>
                </a:extLst>
              </p:cNvPr>
              <p:cNvSpPr txBox="1"/>
              <p:nvPr/>
            </p:nvSpPr>
            <p:spPr>
              <a:xfrm>
                <a:off x="6790029" y="872401"/>
                <a:ext cx="4954465" cy="1309461"/>
              </a:xfrm>
              <a:prstGeom prst="rect">
                <a:avLst/>
              </a:prstGeom>
              <a:noFill/>
              <a:ln w="38100">
                <a:solidFill>
                  <a:schemeClr val="tx1"/>
                </a:solidFill>
              </a:ln>
            </p:spPr>
            <p:txBody>
              <a:bodyPr wrap="square" rtlCol="0">
                <a:spAutoFit/>
              </a:bodyPr>
              <a:lstStyle/>
              <a:p>
                <a:r>
                  <a:rPr lang="ja-JP" altLang="en-US" sz="2000" b="1"/>
                  <a:t>◾️ Static beam divergence </a:t>
                </a:r>
                <a14:m>
                  <m:oMath xmlns:m="http://schemas.openxmlformats.org/officeDocument/2006/math">
                    <m:sSub>
                      <m:sSubPr>
                        <m:ctrlPr>
                          <a:rPr lang="en-US" altLang="ja-JP" sz="2000" b="1" i="1">
                            <a:latin typeface="Cambria Math" panose="02040503050406030204" pitchFamily="18" charset="0"/>
                            <a:ea typeface="Cambria Math" panose="02040503050406030204" pitchFamily="18" charset="0"/>
                          </a:rPr>
                        </m:ctrlPr>
                      </m:sSubPr>
                      <m:e>
                        <m:r>
                          <a:rPr lang="en-US" altLang="ja-JP" sz="2000" b="1" i="1">
                            <a:latin typeface="Cambria Math" panose="02040503050406030204" pitchFamily="18" charset="0"/>
                            <a:ea typeface="Cambria Math" panose="02040503050406030204" pitchFamily="18" charset="0"/>
                          </a:rPr>
                          <m:t>𝝎</m:t>
                        </m:r>
                      </m:e>
                      <m:sub>
                        <m:r>
                          <a:rPr lang="en-US" altLang="ja-JP" sz="2000" b="1" i="1">
                            <a:latin typeface="Cambria Math" panose="02040503050406030204" pitchFamily="18" charset="0"/>
                          </a:rPr>
                          <m:t>𝒔𝒕𝒂</m:t>
                        </m:r>
                      </m:sub>
                    </m:sSub>
                  </m:oMath>
                </a14:m>
                <a:endParaRPr lang="en-US" altLang="ja-JP" sz="2000" b="0" i="1" dirty="0">
                  <a:latin typeface="Cambria Math" panose="02040503050406030204" pitchFamily="18" charset="0"/>
                  <a:ea typeface="Cambria Math" panose="02040503050406030204" pitchFamily="18" charset="0"/>
                </a:endParaRPr>
              </a:p>
              <a:p>
                <a:pPr/>
                <a14:m>
                  <m:oMathPara xmlns:m="http://schemas.openxmlformats.org/officeDocument/2006/math">
                    <m:oMath>
                      <m:sSub>
                        <m:sSubPr>
                          <m:ctrlPr>
                            <a:rPr lang="en-US" altLang="ja-JP" sz="2000" b="0" i="1" smtClean="0">
                              <a:latin typeface="Cambria Math" panose="02040503050406030204" pitchFamily="18" charset="0"/>
                              <a:ea typeface="Cambria Math" panose="02040503050406030204" pitchFamily="18" charset="0"/>
                            </a:rPr>
                          </m:ctrlPr>
                        </m:sSubPr>
                        <m:e>
                          <m:r>
                            <a:rPr lang="en-US" altLang="ja-JP" sz="2000" b="0" i="1" smtClean="0">
                              <a:latin typeface="Cambria Math" panose="02040503050406030204" pitchFamily="18" charset="0"/>
                              <a:ea typeface="Cambria Math" panose="02040503050406030204" pitchFamily="18" charset="0"/>
                            </a:rPr>
                            <m:t>𝜔</m:t>
                          </m:r>
                        </m:e>
                        <m:sub>
                          <m:r>
                            <a:rPr lang="en-US" altLang="ja-JP" sz="2000" b="0" i="1" smtClean="0">
                              <a:latin typeface="Cambria Math" panose="02040503050406030204" pitchFamily="18" charset="0"/>
                              <a:ea typeface="Cambria Math" panose="02040503050406030204" pitchFamily="18" charset="0"/>
                            </a:rPr>
                            <m:t>𝑠𝑡𝑎</m:t>
                          </m:r>
                          <m:r>
                            <a:rPr lang="en-US" altLang="ja-JP" sz="2000" b="0" i="1" smtClean="0">
                              <a:latin typeface="Cambria Math" panose="02040503050406030204" pitchFamily="18" charset="0"/>
                              <a:ea typeface="Cambria Math" panose="02040503050406030204" pitchFamily="18" charset="0"/>
                            </a:rPr>
                            <m:t> </m:t>
                          </m:r>
                        </m:sub>
                      </m:sSub>
                      <m:r>
                        <a:rPr lang="en-US" altLang="ja-JP" sz="2000" b="0" i="1" smtClean="0">
                          <a:latin typeface="Cambria Math" panose="02040503050406030204" pitchFamily="18" charset="0"/>
                          <a:ea typeface="Cambria Math" panose="02040503050406030204" pitchFamily="18" charset="0"/>
                        </a:rPr>
                        <m:t> = </m:t>
                      </m:r>
                      <m:rad>
                        <m:radPr>
                          <m:degHide m:val="on"/>
                          <m:ctrlPr>
                            <a:rPr lang="en-US" altLang="ja-JP" sz="2000" b="0" i="1" smtClean="0">
                              <a:latin typeface="Cambria Math" panose="02040503050406030204" pitchFamily="18" charset="0"/>
                              <a:ea typeface="Cambria Math" panose="02040503050406030204" pitchFamily="18" charset="0"/>
                            </a:rPr>
                          </m:ctrlPr>
                        </m:radPr>
                        <m:deg/>
                        <m:e>
                          <m:sSup>
                            <m:sSupPr>
                              <m:ctrlPr>
                                <a:rPr lang="en-US" altLang="ja-JP" sz="2000" b="0" i="1" smtClean="0">
                                  <a:latin typeface="Cambria Math" panose="02040503050406030204" pitchFamily="18" charset="0"/>
                                </a:rPr>
                              </m:ctrlPr>
                            </m:sSupPr>
                            <m:e>
                              <m:d>
                                <m:dPr>
                                  <m:ctrlPr>
                                    <a:rPr lang="en-US" altLang="ja-JP" sz="2000" b="0" i="1" smtClean="0">
                                      <a:latin typeface="Cambria Math" panose="02040503050406030204" pitchFamily="18" charset="0"/>
                                    </a:rPr>
                                  </m:ctrlPr>
                                </m:dPr>
                                <m:e>
                                  <m:r>
                                    <a:rPr lang="en-US" altLang="ja-JP" sz="2000" b="0" i="1" smtClean="0">
                                      <a:latin typeface="Cambria Math" panose="02040503050406030204" pitchFamily="18" charset="0"/>
                                    </a:rPr>
                                    <m:t>𝐴</m:t>
                                  </m:r>
                                  <m:d>
                                    <m:dPr>
                                      <m:begChr m:val="|"/>
                                      <m:endChr m:val="|"/>
                                      <m:ctrlPr>
                                        <a:rPr lang="en-US" altLang="ja-JP" sz="2000" i="1">
                                          <a:latin typeface="Cambria Math" panose="02040503050406030204" pitchFamily="18" charset="0"/>
                                        </a:rPr>
                                      </m:ctrlPr>
                                    </m:dPr>
                                    <m:e>
                                      <m:r>
                                        <a:rPr lang="en-US" altLang="ja-JP" sz="2000" i="1">
                                          <a:latin typeface="Cambria Math" panose="02040503050406030204" pitchFamily="18" charset="0"/>
                                        </a:rPr>
                                        <m:t>1−</m:t>
                                      </m:r>
                                      <m:f>
                                        <m:fPr>
                                          <m:ctrlPr>
                                            <a:rPr lang="en-US" altLang="ja-JP" sz="2000" i="1">
                                              <a:solidFill>
                                                <a:schemeClr val="tx1"/>
                                              </a:solidFill>
                                              <a:latin typeface="Cambria Math" panose="02040503050406030204" pitchFamily="18" charset="0"/>
                                            </a:rPr>
                                          </m:ctrlPr>
                                        </m:fPr>
                                        <m:num>
                                          <m:sSub>
                                            <m:sSubPr>
                                              <m:ctrlPr>
                                                <a:rPr lang="en-US" altLang="ja-JP" sz="2000" i="1">
                                                  <a:solidFill>
                                                    <a:schemeClr val="tx1"/>
                                                  </a:solidFill>
                                                  <a:latin typeface="Cambria Math" panose="02040503050406030204" pitchFamily="18" charset="0"/>
                                                </a:rPr>
                                              </m:ctrlPr>
                                            </m:sSubPr>
                                            <m:e>
                                              <m:r>
                                                <a:rPr lang="en-US" altLang="ja-JP" sz="2000" i="1">
                                                  <a:solidFill>
                                                    <a:schemeClr val="tx1"/>
                                                  </a:solidFill>
                                                  <a:latin typeface="Cambria Math" panose="02040503050406030204" pitchFamily="18" charset="0"/>
                                                </a:rPr>
                                                <m:t>𝑃</m:t>
                                              </m:r>
                                            </m:e>
                                            <m:sub>
                                              <m:r>
                                                <a:rPr lang="en-US" altLang="ja-JP" sz="2000" i="1">
                                                  <a:solidFill>
                                                    <a:schemeClr val="tx1"/>
                                                  </a:solidFill>
                                                  <a:latin typeface="Cambria Math" panose="02040503050406030204" pitchFamily="18" charset="0"/>
                                                </a:rPr>
                                                <m:t>𝑒𝑟𝑣</m:t>
                                              </m:r>
                                            </m:sub>
                                          </m:sSub>
                                        </m:num>
                                        <m:den>
                                          <m:sSub>
                                            <m:sSubPr>
                                              <m:ctrlPr>
                                                <a:rPr lang="en-US" altLang="ja-JP" sz="2000" i="1">
                                                  <a:solidFill>
                                                    <a:schemeClr val="tx1"/>
                                                  </a:solidFill>
                                                  <a:latin typeface="Cambria Math" panose="02040503050406030204" pitchFamily="18" charset="0"/>
                                                </a:rPr>
                                              </m:ctrlPr>
                                            </m:sSubPr>
                                            <m:e>
                                              <m:r>
                                                <m:rPr>
                                                  <m:sty m:val="p"/>
                                                </m:rPr>
                                                <a:rPr lang="en-US" altLang="ja-JP" sz="2000" i="1">
                                                  <a:solidFill>
                                                    <a:schemeClr val="tx1"/>
                                                  </a:solidFill>
                                                  <a:latin typeface="Cambria Math" panose="02040503050406030204" pitchFamily="18" charset="0"/>
                                                </a:rPr>
                                                <m:t>P</m:t>
                                              </m:r>
                                            </m:e>
                                            <m:sub>
                                              <m:r>
                                                <a:rPr lang="en-US" altLang="ja-JP" sz="2000" b="0" i="1" smtClean="0">
                                                  <a:solidFill>
                                                    <a:schemeClr val="tx1"/>
                                                  </a:solidFill>
                                                  <a:latin typeface="Cambria Math" panose="02040503050406030204" pitchFamily="18" charset="0"/>
                                                </a:rPr>
                                                <m:t>𝐶</m:t>
                                              </m:r>
                                            </m:sub>
                                          </m:sSub>
                                        </m:den>
                                      </m:f>
                                    </m:e>
                                  </m:d>
                                </m:e>
                              </m:d>
                            </m:e>
                            <m:sup>
                              <m:r>
                                <a:rPr lang="en-US" altLang="ja-JP" sz="2000" b="0" i="1" smtClean="0">
                                  <a:latin typeface="Cambria Math" panose="02040503050406030204" pitchFamily="18" charset="0"/>
                                  <a:ea typeface="Cambria Math" panose="02040503050406030204" pitchFamily="18" charset="0"/>
                                </a:rPr>
                                <m:t>2</m:t>
                              </m:r>
                            </m:sup>
                          </m:sSup>
                          <m:r>
                            <a:rPr lang="en-US" altLang="ja-JP" sz="2000" b="0" i="1" smtClean="0">
                              <a:latin typeface="Cambria Math" panose="02040503050406030204" pitchFamily="18" charset="0"/>
                              <a:ea typeface="Cambria Math" panose="02040503050406030204" pitchFamily="18" charset="0"/>
                            </a:rPr>
                            <m:t>+</m:t>
                          </m:r>
                          <m:sSubSup>
                            <m:sSubSupPr>
                              <m:ctrlPr>
                                <a:rPr lang="en-US" altLang="ja-JP" sz="2000" i="1">
                                  <a:latin typeface="Cambria Math" panose="02040503050406030204" pitchFamily="18" charset="0"/>
                                  <a:ea typeface="Cambria Math" panose="02040503050406030204" pitchFamily="18" charset="0"/>
                                </a:rPr>
                              </m:ctrlPr>
                            </m:sSubSupPr>
                            <m:e>
                              <m:r>
                                <a:rPr lang="en-US" altLang="ja-JP" sz="2000" i="1">
                                  <a:latin typeface="Cambria Math" panose="02040503050406030204" pitchFamily="18" charset="0"/>
                                  <a:ea typeface="Cambria Math" panose="02040503050406030204" pitchFamily="18" charset="0"/>
                                </a:rPr>
                                <m:t>𝜔</m:t>
                              </m:r>
                            </m:e>
                            <m:sub>
                              <m:r>
                                <a:rPr lang="en-US" altLang="ja-JP" sz="2000" i="1">
                                  <a:latin typeface="Cambria Math" panose="02040503050406030204" pitchFamily="18" charset="0"/>
                                  <a:ea typeface="Cambria Math" panose="02040503050406030204" pitchFamily="18" charset="0"/>
                                </a:rPr>
                                <m:t>0</m:t>
                              </m:r>
                            </m:sub>
                            <m:sup>
                              <m:r>
                                <a:rPr lang="en-US" altLang="ja-JP" sz="2000" i="1">
                                  <a:latin typeface="Cambria Math" panose="02040503050406030204" pitchFamily="18" charset="0"/>
                                  <a:ea typeface="Cambria Math" panose="02040503050406030204" pitchFamily="18" charset="0"/>
                                </a:rPr>
                                <m:t>2</m:t>
                              </m:r>
                            </m:sup>
                          </m:sSubSup>
                        </m:e>
                      </m:rad>
                    </m:oMath>
                  </m:oMathPara>
                </a14:m>
                <a:endParaRPr lang="en-US" altLang="ja-JP" sz="2400" dirty="0"/>
              </a:p>
            </p:txBody>
          </p:sp>
        </mc:Choice>
        <mc:Fallback xmlns="">
          <p:sp>
            <p:nvSpPr>
              <p:cNvPr id="30" name="テキスト ボックス 29">
                <a:extLst>
                  <a:ext uri="{FF2B5EF4-FFF2-40B4-BE49-F238E27FC236}">
                    <a16:creationId xmlns:a16="http://schemas.microsoft.com/office/drawing/2014/main" id="{41FF2ED7-4EFF-A4B4-290A-1E4A24C3198E}"/>
                  </a:ext>
                </a:extLst>
              </p:cNvPr>
              <p:cNvSpPr txBox="1">
                <a:spLocks noRot="1" noChangeAspect="1" noMove="1" noResize="1" noEditPoints="1" noAdjustHandles="1" noChangeArrowheads="1" noChangeShapeType="1" noTextEdit="1"/>
              </p:cNvSpPr>
              <p:nvPr/>
            </p:nvSpPr>
            <p:spPr>
              <a:xfrm>
                <a:off x="6790029" y="872401"/>
                <a:ext cx="4954465" cy="1309461"/>
              </a:xfrm>
              <a:prstGeom prst="rect">
                <a:avLst/>
              </a:prstGeom>
              <a:blipFill>
                <a:blip r:embed="rId3"/>
                <a:stretch>
                  <a:fillRect l="-1015" t="-935"/>
                </a:stretch>
              </a:blipFill>
              <a:ln w="38100">
                <a:solidFill>
                  <a:schemeClr val="tx1"/>
                </a:solidFill>
              </a:ln>
            </p:spPr>
            <p:txBody>
              <a:bodyPr/>
              <a:lstStyle/>
              <a:p>
                <a:r>
                  <a:rPr lang="ja-JP" altLang="en-US">
                    <a:noFill/>
                  </a:rPr>
                  <a:t> </a:t>
                </a:r>
              </a:p>
            </p:txBody>
          </p:sp>
        </mc:Fallback>
      </mc:AlternateContent>
      <p:sp>
        <p:nvSpPr>
          <p:cNvPr id="37" name="正方形/長方形 36">
            <a:extLst>
              <a:ext uri="{FF2B5EF4-FFF2-40B4-BE49-F238E27FC236}">
                <a16:creationId xmlns:a16="http://schemas.microsoft.com/office/drawing/2014/main" id="{59E18A4D-AA4A-B4F7-8932-291AF689A963}"/>
              </a:ext>
            </a:extLst>
          </p:cNvPr>
          <p:cNvSpPr/>
          <p:nvPr/>
        </p:nvSpPr>
        <p:spPr>
          <a:xfrm>
            <a:off x="6214338" y="1591670"/>
            <a:ext cx="5686827" cy="2863010"/>
          </a:xfrm>
          <a:prstGeom prst="rect">
            <a:avLst/>
          </a:prstGeom>
          <a:noFill/>
          <a:ln w="571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mc:AlternateContent xmlns:mc="http://schemas.openxmlformats.org/markup-compatibility/2006" xmlns:a14="http://schemas.microsoft.com/office/drawing/2010/main">
        <mc:Choice Requires="a14">
          <p:sp>
            <p:nvSpPr>
              <p:cNvPr id="54" name="テキスト ボックス 53">
                <a:extLst>
                  <a:ext uri="{FF2B5EF4-FFF2-40B4-BE49-F238E27FC236}">
                    <a16:creationId xmlns:a16="http://schemas.microsoft.com/office/drawing/2014/main" id="{214B9EF8-A243-8BE8-1F9C-296E49F517E6}"/>
                  </a:ext>
                </a:extLst>
              </p:cNvPr>
              <p:cNvSpPr txBox="1"/>
              <p:nvPr/>
            </p:nvSpPr>
            <p:spPr>
              <a:xfrm>
                <a:off x="5701091" y="5470402"/>
                <a:ext cx="6409494" cy="1294778"/>
              </a:xfrm>
              <a:prstGeom prst="rect">
                <a:avLst/>
              </a:prstGeom>
              <a:ln w="38100">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14:m>
                  <m:oMathPara xmlns:m="http://schemas.openxmlformats.org/officeDocument/2006/math">
                    <m:oMathParaPr>
                      <m:jc m:val="right"/>
                    </m:oMathParaPr>
                    <m:oMath>
                      <m:sSub>
                        <m:sSubPr>
                          <m:ctrlPr>
                            <a:rPr lang="en-US" altLang="ja-JP" sz="2000" i="1" smtClean="0">
                              <a:latin typeface="Cambria Math" panose="02040503050406030204" pitchFamily="18" charset="0"/>
                              <a:ea typeface="Cambria Math" panose="02040503050406030204" pitchFamily="18" charset="0"/>
                            </a:rPr>
                          </m:ctrlPr>
                        </m:sSubPr>
                        <m:e>
                          <m:acc>
                            <m:accPr>
                              <m:chr m:val="̅"/>
                              <m:ctrlPr>
                                <a:rPr lang="en-US" altLang="ja-JP" sz="2000" i="1" smtClean="0">
                                  <a:latin typeface="Cambria Math" panose="02040503050406030204" pitchFamily="18" charset="0"/>
                                  <a:ea typeface="Cambria Math" panose="02040503050406030204" pitchFamily="18" charset="0"/>
                                </a:rPr>
                              </m:ctrlPr>
                            </m:accPr>
                            <m:e>
                              <m:r>
                                <a:rPr lang="en-US" altLang="ja-JP" sz="2000" i="1" smtClean="0">
                                  <a:latin typeface="Cambria Math" panose="02040503050406030204" pitchFamily="18" charset="0"/>
                                  <a:ea typeface="Cambria Math" panose="02040503050406030204" pitchFamily="18" charset="0"/>
                                </a:rPr>
                                <m:t>𝜔</m:t>
                              </m:r>
                            </m:e>
                          </m:acc>
                        </m:e>
                        <m:sub>
                          <m:r>
                            <a:rPr lang="en-US" altLang="ja-JP" sz="2000">
                              <a:latin typeface="Cambria Math" panose="02040503050406030204" pitchFamily="18" charset="0"/>
                              <a:ea typeface="Cambria Math" panose="02040503050406030204" pitchFamily="18" charset="0"/>
                            </a:rPr>
                            <m:t> </m:t>
                          </m:r>
                          <m:r>
                            <a:rPr lang="en-US" altLang="ja-JP" sz="2000" b="0" i="1" smtClean="0">
                              <a:latin typeface="Cambria Math" panose="02040503050406030204" pitchFamily="18" charset="0"/>
                              <a:ea typeface="Cambria Math" panose="02040503050406030204" pitchFamily="18" charset="0"/>
                            </a:rPr>
                            <m:t>1</m:t>
                          </m:r>
                        </m:sub>
                      </m:sSub>
                      <m:r>
                        <a:rPr lang="en-US" altLang="ja-JP" sz="2000" i="1">
                          <a:latin typeface="Cambria Math" panose="02040503050406030204" pitchFamily="18" charset="0"/>
                          <a:ea typeface="Cambria Math" panose="02040503050406030204" pitchFamily="18" charset="0"/>
                        </a:rPr>
                        <m:t>= </m:t>
                      </m:r>
                      <m:f>
                        <m:fPr>
                          <m:ctrlPr>
                            <a:rPr lang="en-US" altLang="ja-JP" sz="2000" b="0" i="1" smtClean="0">
                              <a:latin typeface="Cambria Math" panose="02040503050406030204" pitchFamily="18" charset="0"/>
                              <a:ea typeface="Cambria Math" panose="02040503050406030204" pitchFamily="18" charset="0"/>
                            </a:rPr>
                          </m:ctrlPr>
                        </m:fPr>
                        <m:num>
                          <m:r>
                            <a:rPr lang="en-US" altLang="ja-JP" sz="2000" b="0" i="1" smtClean="0">
                              <a:latin typeface="Cambria Math" panose="02040503050406030204" pitchFamily="18" charset="0"/>
                              <a:ea typeface="Cambria Math" panose="02040503050406030204" pitchFamily="18" charset="0"/>
                            </a:rPr>
                            <m:t>1</m:t>
                          </m:r>
                        </m:num>
                        <m:den>
                          <m:r>
                            <a:rPr lang="en-US" altLang="ja-JP" sz="2000" b="0" i="1" smtClean="0">
                              <a:latin typeface="Cambria Math" panose="02040503050406030204" pitchFamily="18" charset="0"/>
                              <a:ea typeface="Cambria Math" panose="02040503050406030204" pitchFamily="18" charset="0"/>
                            </a:rPr>
                            <m:t>𝑇</m:t>
                          </m:r>
                        </m:den>
                      </m:f>
                      <m:nary>
                        <m:naryPr>
                          <m:limLoc m:val="undOvr"/>
                          <m:subHide m:val="on"/>
                          <m:supHide m:val="on"/>
                          <m:ctrlPr>
                            <a:rPr lang="en-US" altLang="ja-JP" sz="2000" i="1" smtClean="0">
                              <a:latin typeface="Cambria Math" panose="02040503050406030204" pitchFamily="18" charset="0"/>
                              <a:ea typeface="Cambria Math" panose="02040503050406030204" pitchFamily="18" charset="0"/>
                            </a:rPr>
                          </m:ctrlPr>
                        </m:naryPr>
                        <m:sub/>
                        <m:sup/>
                        <m:e>
                          <m:rad>
                            <m:radPr>
                              <m:degHide m:val="on"/>
                              <m:ctrlPr>
                                <a:rPr lang="en-US" altLang="ja-JP" sz="2000" i="1">
                                  <a:latin typeface="Cambria Math" panose="02040503050406030204" pitchFamily="18" charset="0"/>
                                  <a:ea typeface="Cambria Math" panose="02040503050406030204" pitchFamily="18" charset="0"/>
                                </a:rPr>
                              </m:ctrlPr>
                            </m:radPr>
                            <m:deg/>
                            <m:e>
                              <m:sSup>
                                <m:sSupPr>
                                  <m:ctrlPr>
                                    <a:rPr lang="en-US" altLang="ja-JP" sz="2000" b="0" i="1" smtClean="0">
                                      <a:latin typeface="Cambria Math" panose="02040503050406030204" pitchFamily="18" charset="0"/>
                                    </a:rPr>
                                  </m:ctrlPr>
                                </m:sSupPr>
                                <m:e>
                                  <m:sSup>
                                    <m:sSupPr>
                                      <m:ctrlPr>
                                        <a:rPr lang="en-US" altLang="ja-JP" sz="2000" b="0" i="1" smtClean="0">
                                          <a:latin typeface="Cambria Math" panose="02040503050406030204" pitchFamily="18" charset="0"/>
                                        </a:rPr>
                                      </m:ctrlPr>
                                    </m:sSupPr>
                                    <m:e>
                                      <m:d>
                                        <m:dPr>
                                          <m:ctrlPr>
                                            <a:rPr lang="en-US" altLang="ja-JP" sz="2000" b="0" i="1" smtClean="0">
                                              <a:latin typeface="Cambria Math" panose="02040503050406030204" pitchFamily="18" charset="0"/>
                                            </a:rPr>
                                          </m:ctrlPr>
                                        </m:dPr>
                                        <m:e>
                                          <m:r>
                                            <a:rPr lang="en-US" altLang="ja-JP" sz="2000" b="0" i="1" smtClean="0">
                                              <a:latin typeface="Cambria Math" panose="02040503050406030204" pitchFamily="18" charset="0"/>
                                            </a:rPr>
                                            <m:t>𝐴</m:t>
                                          </m:r>
                                          <m:d>
                                            <m:dPr>
                                              <m:begChr m:val="|"/>
                                              <m:endChr m:val="|"/>
                                              <m:ctrlPr>
                                                <a:rPr lang="en-US" altLang="ja-JP" sz="2000" i="1">
                                                  <a:latin typeface="Cambria Math" panose="02040503050406030204" pitchFamily="18" charset="0"/>
                                                </a:rPr>
                                              </m:ctrlPr>
                                            </m:dPr>
                                            <m:e>
                                              <m:r>
                                                <a:rPr lang="en-US" altLang="ja-JP" sz="2000" i="1">
                                                  <a:latin typeface="Cambria Math" panose="02040503050406030204" pitchFamily="18" charset="0"/>
                                                </a:rPr>
                                                <m:t>1−</m:t>
                                              </m:r>
                                              <m:f>
                                                <m:fPr>
                                                  <m:ctrlPr>
                                                    <a:rPr lang="en-US" altLang="ja-JP" sz="2000" i="1">
                                                      <a:solidFill>
                                                        <a:schemeClr val="tx1"/>
                                                      </a:solidFill>
                                                      <a:latin typeface="Cambria Math" panose="02040503050406030204" pitchFamily="18" charset="0"/>
                                                    </a:rPr>
                                                  </m:ctrlPr>
                                                </m:fPr>
                                                <m:num>
                                                  <m:sSub>
                                                    <m:sSubPr>
                                                      <m:ctrlPr>
                                                        <a:rPr lang="en-US" altLang="ja-JP" sz="2000" i="1">
                                                          <a:solidFill>
                                                            <a:schemeClr val="tx1"/>
                                                          </a:solidFill>
                                                          <a:latin typeface="Cambria Math" panose="02040503050406030204" pitchFamily="18" charset="0"/>
                                                        </a:rPr>
                                                      </m:ctrlPr>
                                                    </m:sSubPr>
                                                    <m:e>
                                                      <m:r>
                                                        <m:rPr>
                                                          <m:sty m:val="p"/>
                                                        </m:rPr>
                                                        <a:rPr lang="en-US" altLang="ja-JP" sz="2000" i="1">
                                                          <a:solidFill>
                                                            <a:schemeClr val="tx1"/>
                                                          </a:solidFill>
                                                          <a:latin typeface="Cambria Math" panose="02040503050406030204" pitchFamily="18" charset="0"/>
                                                        </a:rPr>
                                                        <m:t>P</m:t>
                                                      </m:r>
                                                    </m:e>
                                                    <m:sub>
                                                      <m:r>
                                                        <a:rPr lang="en-US" altLang="ja-JP" sz="2000" i="1">
                                                          <a:solidFill>
                                                            <a:schemeClr val="tx1"/>
                                                          </a:solidFill>
                                                          <a:latin typeface="Cambria Math" panose="02040503050406030204" pitchFamily="18" charset="0"/>
                                                        </a:rPr>
                                                        <m:t>𝑠𝑡𝑎</m:t>
                                                      </m:r>
                                                    </m:sub>
                                                  </m:sSub>
                                                  <m:r>
                                                    <a:rPr lang="en-US" altLang="ja-JP" sz="2000" i="1">
                                                      <a:solidFill>
                                                        <a:schemeClr val="tx1"/>
                                                      </a:solidFill>
                                                      <a:latin typeface="Cambria Math" panose="02040503050406030204" pitchFamily="18" charset="0"/>
                                                    </a:rPr>
                                                    <m:t>(1</m:t>
                                                  </m:r>
                                                  <m:r>
                                                    <a:rPr lang="en-US" altLang="ja-JP" sz="2000" i="1" smtClean="0">
                                                      <a:solidFill>
                                                        <a:srgbClr val="FF0000"/>
                                                      </a:solidFill>
                                                      <a:latin typeface="Cambria Math" panose="02040503050406030204" pitchFamily="18" charset="0"/>
                                                    </a:rPr>
                                                    <m:t>+</m:t>
                                                  </m:r>
                                                  <m:f>
                                                    <m:fPr>
                                                      <m:ctrlPr>
                                                        <a:rPr lang="en-US" altLang="ja-JP" sz="2000" i="1">
                                                          <a:solidFill>
                                                            <a:srgbClr val="FF0000"/>
                                                          </a:solidFill>
                                                          <a:latin typeface="Cambria Math" panose="02040503050406030204" pitchFamily="18" charset="0"/>
                                                          <a:ea typeface="Cambria Math" panose="02040503050406030204" pitchFamily="18" charset="0"/>
                                                        </a:rPr>
                                                      </m:ctrlPr>
                                                    </m:fPr>
                                                    <m:num>
                                                      <m:r>
                                                        <a:rPr lang="en-US" altLang="ja-JP" sz="2000" i="1">
                                                          <a:solidFill>
                                                            <a:srgbClr val="FF0000"/>
                                                          </a:solidFill>
                                                          <a:latin typeface="Cambria Math" panose="02040503050406030204" pitchFamily="18" charset="0"/>
                                                          <a:ea typeface="Cambria Math" panose="02040503050406030204" pitchFamily="18" charset="0"/>
                                                        </a:rPr>
                                                        <m:t>𝛼</m:t>
                                                      </m:r>
                                                    </m:num>
                                                    <m:den>
                                                      <m:sSub>
                                                        <m:sSubPr>
                                                          <m:ctrlPr>
                                                            <a:rPr lang="en-US" altLang="ja-JP" sz="2000" i="1">
                                                              <a:solidFill>
                                                                <a:srgbClr val="FF0000"/>
                                                              </a:solidFill>
                                                              <a:latin typeface="Cambria Math" panose="02040503050406030204" pitchFamily="18" charset="0"/>
                                                            </a:rPr>
                                                          </m:ctrlPr>
                                                        </m:sSubPr>
                                                        <m:e>
                                                          <m:r>
                                                            <a:rPr lang="en-US" altLang="ja-JP" sz="2000" i="1">
                                                              <a:solidFill>
                                                                <a:srgbClr val="FF0000"/>
                                                              </a:solidFill>
                                                              <a:latin typeface="Cambria Math" panose="02040503050406030204" pitchFamily="18" charset="0"/>
                                                            </a:rPr>
                                                            <m:t>𝑛</m:t>
                                                          </m:r>
                                                        </m:e>
                                                        <m:sub>
                                                          <m:r>
                                                            <a:rPr lang="en-US" altLang="ja-JP" sz="2000" b="0" i="1" smtClean="0">
                                                              <a:solidFill>
                                                                <a:srgbClr val="FF0000"/>
                                                              </a:solidFill>
                                                              <a:latin typeface="Cambria Math" panose="02040503050406030204" pitchFamily="18" charset="0"/>
                                                            </a:rPr>
                                                            <m:t>𝑖</m:t>
                                                          </m:r>
                                                          <m:r>
                                                            <a:rPr lang="en-US" altLang="ja-JP" sz="2000" i="1">
                                                              <a:solidFill>
                                                                <a:srgbClr val="FF0000"/>
                                                              </a:solidFill>
                                                              <a:latin typeface="Cambria Math" panose="02040503050406030204" pitchFamily="18" charset="0"/>
                                                            </a:rPr>
                                                            <m:t>0</m:t>
                                                          </m:r>
                                                        </m:sub>
                                                      </m:sSub>
                                                    </m:den>
                                                  </m:f>
                                                  <m:sSubSup>
                                                    <m:sSubSupPr>
                                                      <m:ctrlPr>
                                                        <a:rPr lang="en-US" altLang="ja-JP" sz="2000" i="1">
                                                          <a:solidFill>
                                                            <a:srgbClr val="FF0000"/>
                                                          </a:solidFill>
                                                          <a:latin typeface="Cambria Math" panose="02040503050406030204" pitchFamily="18" charset="0"/>
                                                        </a:rPr>
                                                      </m:ctrlPr>
                                                    </m:sSubSupPr>
                                                    <m:e>
                                                      <m:r>
                                                        <a:rPr lang="en-US" altLang="ja-JP" sz="2000" i="1">
                                                          <a:solidFill>
                                                            <a:srgbClr val="FF0000"/>
                                                          </a:solidFill>
                                                          <a:latin typeface="Cambria Math" panose="02040503050406030204" pitchFamily="18" charset="0"/>
                                                        </a:rPr>
                                                        <m:t>𝐸</m:t>
                                                      </m:r>
                                                    </m:e>
                                                    <m:sub>
                                                      <m:r>
                                                        <a:rPr lang="en-US" altLang="ja-JP" sz="2000" i="1">
                                                          <a:solidFill>
                                                            <a:srgbClr val="FF0000"/>
                                                          </a:solidFill>
                                                          <a:latin typeface="Cambria Math" panose="02040503050406030204" pitchFamily="18" charset="0"/>
                                                        </a:rPr>
                                                        <m:t>𝑅𝐹</m:t>
                                                      </m:r>
                                                    </m:sub>
                                                    <m:sup>
                                                      <m:r>
                                                        <a:rPr lang="en-US" altLang="ja-JP" sz="2000" i="1">
                                                          <a:solidFill>
                                                            <a:srgbClr val="FF0000"/>
                                                          </a:solidFill>
                                                          <a:latin typeface="Cambria Math" panose="02040503050406030204" pitchFamily="18" charset="0"/>
                                                        </a:rPr>
                                                        <m:t>2</m:t>
                                                      </m:r>
                                                    </m:sup>
                                                  </m:sSubSup>
                                                  <m:sSup>
                                                    <m:sSupPr>
                                                      <m:ctrlPr>
                                                        <a:rPr lang="en-US" altLang="ja-JP" sz="2000" i="1">
                                                          <a:solidFill>
                                                            <a:srgbClr val="FF0000"/>
                                                          </a:solidFill>
                                                          <a:latin typeface="Cambria Math" panose="02040503050406030204" pitchFamily="18" charset="0"/>
                                                        </a:rPr>
                                                      </m:ctrlPr>
                                                    </m:sSupPr>
                                                    <m:e>
                                                      <m:r>
                                                        <a:rPr lang="en-US" altLang="ja-JP" sz="2000" i="1">
                                                          <a:solidFill>
                                                            <a:srgbClr val="FF0000"/>
                                                          </a:solidFill>
                                                          <a:latin typeface="Cambria Math" panose="02040503050406030204" pitchFamily="18" charset="0"/>
                                                        </a:rPr>
                                                        <m:t>𝑒</m:t>
                                                      </m:r>
                                                    </m:e>
                                                    <m:sup>
                                                      <m:r>
                                                        <a:rPr lang="en-US" altLang="ja-JP" sz="2000" i="1">
                                                          <a:solidFill>
                                                            <a:srgbClr val="FF0000"/>
                                                          </a:solidFill>
                                                          <a:latin typeface="Cambria Math" panose="02040503050406030204" pitchFamily="18" charset="0"/>
                                                        </a:rPr>
                                                        <m:t>2</m:t>
                                                      </m:r>
                                                      <m:r>
                                                        <a:rPr lang="en-US" altLang="ja-JP" sz="2000" i="1">
                                                          <a:solidFill>
                                                            <a:srgbClr val="FF0000"/>
                                                          </a:solidFill>
                                                          <a:latin typeface="Cambria Math" panose="02040503050406030204" pitchFamily="18" charset="0"/>
                                                        </a:rPr>
                                                        <m:t>𝑖</m:t>
                                                      </m:r>
                                                      <m:sSub>
                                                        <m:sSubPr>
                                                          <m:ctrlPr>
                                                            <a:rPr lang="en-US" altLang="ja-JP" sz="2000" i="1">
                                                              <a:solidFill>
                                                                <a:srgbClr val="FF0000"/>
                                                              </a:solidFill>
                                                              <a:latin typeface="Cambria Math" panose="02040503050406030204" pitchFamily="18" charset="0"/>
                                                              <a:ea typeface="Cambria Math" panose="02040503050406030204" pitchFamily="18" charset="0"/>
                                                            </a:rPr>
                                                          </m:ctrlPr>
                                                        </m:sSubPr>
                                                        <m:e>
                                                          <m:r>
                                                            <a:rPr lang="en-US" altLang="ja-JP" sz="2000" i="1">
                                                              <a:solidFill>
                                                                <a:srgbClr val="FF0000"/>
                                                              </a:solidFill>
                                                              <a:latin typeface="Cambria Math" panose="02040503050406030204" pitchFamily="18" charset="0"/>
                                                              <a:ea typeface="Cambria Math" panose="02040503050406030204" pitchFamily="18" charset="0"/>
                                                            </a:rPr>
                                                            <m:t>𝜔</m:t>
                                                          </m:r>
                                                        </m:e>
                                                        <m:sub>
                                                          <m:r>
                                                            <a:rPr lang="en-US" altLang="ja-JP" sz="2000" i="1">
                                                              <a:solidFill>
                                                                <a:srgbClr val="FF0000"/>
                                                              </a:solidFill>
                                                              <a:latin typeface="Cambria Math" panose="02040503050406030204" pitchFamily="18" charset="0"/>
                                                            </a:rPr>
                                                            <m:t>𝑅𝐹</m:t>
                                                          </m:r>
                                                        </m:sub>
                                                      </m:sSub>
                                                      <m:r>
                                                        <a:rPr lang="en-US" altLang="ja-JP" sz="2000" i="1">
                                                          <a:solidFill>
                                                            <a:srgbClr val="FF0000"/>
                                                          </a:solidFill>
                                                          <a:latin typeface="Cambria Math" panose="02040503050406030204" pitchFamily="18" charset="0"/>
                                                          <a:ea typeface="Cambria Math" panose="02040503050406030204" pitchFamily="18" charset="0"/>
                                                        </a:rPr>
                                                        <m:t>𝑡</m:t>
                                                      </m:r>
                                                    </m:sup>
                                                  </m:sSup>
                                                  <m:r>
                                                    <a:rPr lang="en-US" altLang="ja-JP" sz="2000" i="1" smtClean="0">
                                                      <a:solidFill>
                                                        <a:schemeClr val="tx1"/>
                                                      </a:solidFill>
                                                      <a:latin typeface="Cambria Math" panose="02040503050406030204" pitchFamily="18" charset="0"/>
                                                    </a:rPr>
                                                    <m:t>)</m:t>
                                                  </m:r>
                                                </m:num>
                                                <m:den>
                                                  <m:sSub>
                                                    <m:sSubPr>
                                                      <m:ctrlPr>
                                                        <a:rPr lang="en-US" altLang="ja-JP" sz="2000" i="1">
                                                          <a:solidFill>
                                                            <a:schemeClr val="tx1"/>
                                                          </a:solidFill>
                                                          <a:latin typeface="Cambria Math" panose="02040503050406030204" pitchFamily="18" charset="0"/>
                                                        </a:rPr>
                                                      </m:ctrlPr>
                                                    </m:sSubPr>
                                                    <m:e>
                                                      <m:r>
                                                        <m:rPr>
                                                          <m:sty m:val="p"/>
                                                        </m:rPr>
                                                        <a:rPr lang="en-US" altLang="ja-JP" sz="2000" i="1">
                                                          <a:solidFill>
                                                            <a:schemeClr val="tx1"/>
                                                          </a:solidFill>
                                                          <a:latin typeface="Cambria Math" panose="02040503050406030204" pitchFamily="18" charset="0"/>
                                                        </a:rPr>
                                                        <m:t>P</m:t>
                                                      </m:r>
                                                    </m:e>
                                                    <m:sub>
                                                      <m:r>
                                                        <a:rPr lang="en-US" altLang="ja-JP" sz="2000" i="1">
                                                          <a:solidFill>
                                                            <a:schemeClr val="tx1"/>
                                                          </a:solidFill>
                                                          <a:latin typeface="Cambria Math" panose="02040503050406030204" pitchFamily="18" charset="0"/>
                                                        </a:rPr>
                                                        <m:t>𝐶</m:t>
                                                      </m:r>
                                                    </m:sub>
                                                  </m:sSub>
                                                </m:den>
                                              </m:f>
                                            </m:e>
                                          </m:d>
                                        </m:e>
                                      </m:d>
                                    </m:e>
                                    <m:sup>
                                      <m:r>
                                        <a:rPr lang="en-US" altLang="ja-JP" sz="2000" b="0" i="1" smtClean="0">
                                          <a:latin typeface="Cambria Math" panose="02040503050406030204" pitchFamily="18" charset="0"/>
                                        </a:rPr>
                                        <m:t>2</m:t>
                                      </m:r>
                                    </m:sup>
                                  </m:sSup>
                                </m:e>
                                <m:sup>
                                  <m:r>
                                    <a:rPr lang="en-US" altLang="ja-JP" sz="2000" b="0" i="1" smtClean="0">
                                      <a:latin typeface="Cambria Math" panose="02040503050406030204" pitchFamily="18" charset="0"/>
                                    </a:rPr>
                                    <m:t> </m:t>
                                  </m:r>
                                </m:sup>
                              </m:sSup>
                              <m:r>
                                <a:rPr lang="en-US" altLang="ja-JP" sz="2000" i="1">
                                  <a:latin typeface="Cambria Math" panose="02040503050406030204" pitchFamily="18" charset="0"/>
                                  <a:ea typeface="Cambria Math" panose="02040503050406030204" pitchFamily="18" charset="0"/>
                                </a:rPr>
                                <m:t>+</m:t>
                              </m:r>
                              <m:sSubSup>
                                <m:sSubSupPr>
                                  <m:ctrlPr>
                                    <a:rPr lang="en-US" altLang="ja-JP" sz="2000" i="1">
                                      <a:latin typeface="Cambria Math" panose="02040503050406030204" pitchFamily="18" charset="0"/>
                                      <a:ea typeface="Cambria Math" panose="02040503050406030204" pitchFamily="18" charset="0"/>
                                    </a:rPr>
                                  </m:ctrlPr>
                                </m:sSubSupPr>
                                <m:e>
                                  <m:r>
                                    <a:rPr lang="en-US" altLang="ja-JP" sz="2000" i="1">
                                      <a:latin typeface="Cambria Math" panose="02040503050406030204" pitchFamily="18" charset="0"/>
                                      <a:ea typeface="Cambria Math" panose="02040503050406030204" pitchFamily="18" charset="0"/>
                                    </a:rPr>
                                    <m:t>𝜔</m:t>
                                  </m:r>
                                </m:e>
                                <m:sub>
                                  <m:r>
                                    <a:rPr lang="en-US" altLang="ja-JP" sz="2000" i="1">
                                      <a:latin typeface="Cambria Math" panose="02040503050406030204" pitchFamily="18" charset="0"/>
                                      <a:ea typeface="Cambria Math" panose="02040503050406030204" pitchFamily="18" charset="0"/>
                                    </a:rPr>
                                    <m:t>0</m:t>
                                  </m:r>
                                </m:sub>
                                <m:sup>
                                  <m:r>
                                    <a:rPr lang="en-US" altLang="ja-JP" sz="2000" i="1">
                                      <a:latin typeface="Cambria Math" panose="02040503050406030204" pitchFamily="18" charset="0"/>
                                      <a:ea typeface="Cambria Math" panose="02040503050406030204" pitchFamily="18" charset="0"/>
                                    </a:rPr>
                                    <m:t>2</m:t>
                                  </m:r>
                                </m:sup>
                              </m:sSubSup>
                            </m:e>
                          </m:rad>
                        </m:e>
                      </m:nary>
                      <m:r>
                        <a:rPr lang="en-US" altLang="ja-JP" sz="2000" b="0" i="1" smtClean="0">
                          <a:latin typeface="Cambria Math" panose="02040503050406030204" pitchFamily="18" charset="0"/>
                          <a:ea typeface="Cambria Math" panose="02040503050406030204" pitchFamily="18" charset="0"/>
                        </a:rPr>
                        <m:t>𝑑𝑡</m:t>
                      </m:r>
                    </m:oMath>
                  </m:oMathPara>
                </a14:m>
                <a:endParaRPr kumimoji="1" lang="en-US" sz="1200" noProof="0" dirty="0"/>
              </a:p>
            </p:txBody>
          </p:sp>
        </mc:Choice>
        <mc:Fallback xmlns="">
          <p:sp>
            <p:nvSpPr>
              <p:cNvPr id="54" name="テキスト ボックス 53">
                <a:extLst>
                  <a:ext uri="{FF2B5EF4-FFF2-40B4-BE49-F238E27FC236}">
                    <a16:creationId xmlns:a16="http://schemas.microsoft.com/office/drawing/2014/main" id="{214B9EF8-A243-8BE8-1F9C-296E49F517E6}"/>
                  </a:ext>
                </a:extLst>
              </p:cNvPr>
              <p:cNvSpPr txBox="1">
                <a:spLocks noRot="1" noChangeAspect="1" noMove="1" noResize="1" noEditPoints="1" noAdjustHandles="1" noChangeArrowheads="1" noChangeShapeType="1" noTextEdit="1"/>
              </p:cNvSpPr>
              <p:nvPr/>
            </p:nvSpPr>
            <p:spPr>
              <a:xfrm>
                <a:off x="5701091" y="5470402"/>
                <a:ext cx="6409494" cy="1294778"/>
              </a:xfrm>
              <a:prstGeom prst="rect">
                <a:avLst/>
              </a:prstGeom>
              <a:blipFill>
                <a:blip r:embed="rId4"/>
                <a:stretch>
                  <a:fillRect l="-589" t="-59434" b="-125472"/>
                </a:stretch>
              </a:blipFill>
              <a:ln w="38100">
                <a:solidFill>
                  <a:srgbClr val="FF0000"/>
                </a:solidFill>
              </a:ln>
            </p:spPr>
            <p:txBody>
              <a:bodyPr/>
              <a:lstStyle/>
              <a:p>
                <a:r>
                  <a:rPr lang="ja-JP" altLang="en-US">
                    <a:noFill/>
                  </a:rPr>
                  <a:t> </a:t>
                </a:r>
              </a:p>
            </p:txBody>
          </p:sp>
        </mc:Fallback>
      </mc:AlternateContent>
      <p:sp>
        <p:nvSpPr>
          <p:cNvPr id="152" name="下矢印 151">
            <a:extLst>
              <a:ext uri="{FF2B5EF4-FFF2-40B4-BE49-F238E27FC236}">
                <a16:creationId xmlns:a16="http://schemas.microsoft.com/office/drawing/2014/main" id="{987ED7B3-9FCF-2263-5FD3-1F837374631B}"/>
              </a:ext>
            </a:extLst>
          </p:cNvPr>
          <p:cNvSpPr/>
          <p:nvPr/>
        </p:nvSpPr>
        <p:spPr>
          <a:xfrm>
            <a:off x="7544049" y="2160178"/>
            <a:ext cx="1029183" cy="3134398"/>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51" name="テキスト ボックス 150">
                <a:extLst>
                  <a:ext uri="{FF2B5EF4-FFF2-40B4-BE49-F238E27FC236}">
                    <a16:creationId xmlns:a16="http://schemas.microsoft.com/office/drawing/2014/main" id="{589664C4-AEAB-DCC4-0FAF-CCD6965D89F3}"/>
                  </a:ext>
                </a:extLst>
              </p:cNvPr>
              <p:cNvSpPr txBox="1"/>
              <p:nvPr/>
            </p:nvSpPr>
            <p:spPr>
              <a:xfrm>
                <a:off x="6790029" y="2693942"/>
                <a:ext cx="5018035" cy="1760738"/>
              </a:xfrm>
              <a:prstGeom prst="rect">
                <a:avLst/>
              </a:prstGeom>
              <a:solidFill>
                <a:schemeClr val="bg1"/>
              </a:solidFill>
              <a:ln w="38100">
                <a:solidFill>
                  <a:schemeClr val="tx1"/>
                </a:solidFill>
              </a:ln>
            </p:spPr>
            <p:txBody>
              <a:bodyPr wrap="square">
                <a:spAutoFit/>
              </a:bodyPr>
              <a:lstStyle/>
              <a:p>
                <a:pPr/>
                <a14:m>
                  <m:oMathPara xmlns:m="http://schemas.openxmlformats.org/officeDocument/2006/math">
                    <m:oMathParaPr>
                      <m:jc m:val="left"/>
                    </m:oMathParaPr>
                    <m:oMath>
                      <m:sSub>
                        <m:sSubPr>
                          <m:ctrlPr>
                            <a:rPr kumimoji="1" lang="en-US" altLang="ja-JP" sz="2400" b="0" i="1" smtClean="0">
                              <a:latin typeface="Cambria Math" panose="02040503050406030204" pitchFamily="18" charset="0"/>
                            </a:rPr>
                          </m:ctrlPr>
                        </m:sSubPr>
                        <m:e>
                          <m:r>
                            <a:rPr kumimoji="1" lang="en-US" altLang="ja-JP" sz="2400" b="0" i="1" smtClean="0">
                              <a:latin typeface="Cambria Math" panose="02040503050406030204" pitchFamily="18" charset="0"/>
                            </a:rPr>
                            <m:t>𝑃</m:t>
                          </m:r>
                        </m:e>
                        <m:sub>
                          <m:r>
                            <a:rPr kumimoji="1" lang="en-US" altLang="ja-JP" sz="2400" b="0" i="1" smtClean="0">
                              <a:latin typeface="Cambria Math" panose="02040503050406030204" pitchFamily="18" charset="0"/>
                            </a:rPr>
                            <m:t>𝑒𝑟𝑣</m:t>
                          </m:r>
                        </m:sub>
                      </m:sSub>
                      <m:r>
                        <a:rPr kumimoji="1" lang="en-US" altLang="ja-JP" sz="2400" b="0" i="1" smtClean="0">
                          <a:latin typeface="Cambria Math" panose="02040503050406030204" pitchFamily="18" charset="0"/>
                        </a:rPr>
                        <m:t>= </m:t>
                      </m:r>
                      <m:f>
                        <m:fPr>
                          <m:ctrlPr>
                            <a:rPr lang="en-US" altLang="ja-JP" sz="2400" b="0" i="1" smtClean="0">
                              <a:solidFill>
                                <a:schemeClr val="tx1"/>
                              </a:solidFill>
                              <a:latin typeface="Cambria Math" panose="02040503050406030204" pitchFamily="18" charset="0"/>
                              <a:ea typeface="Cambria Math" panose="02040503050406030204" pitchFamily="18" charset="0"/>
                            </a:rPr>
                          </m:ctrlPr>
                        </m:fPr>
                        <m:num>
                          <m:r>
                            <a:rPr lang="en-US" altLang="ja-JP" sz="2400" b="0" i="1" smtClean="0">
                              <a:solidFill>
                                <a:schemeClr val="tx1"/>
                              </a:solidFill>
                              <a:latin typeface="Cambria Math" panose="02040503050406030204" pitchFamily="18" charset="0"/>
                              <a:ea typeface="Cambria Math" panose="02040503050406030204" pitchFamily="18" charset="0"/>
                            </a:rPr>
                            <m:t>𝐶</m:t>
                          </m:r>
                          <m:sSub>
                            <m:sSubPr>
                              <m:ctrlPr>
                                <a:rPr lang="en-US" altLang="ja-JP" sz="2400" i="1">
                                  <a:solidFill>
                                    <a:schemeClr val="tx1"/>
                                  </a:solidFill>
                                  <a:latin typeface="Cambria Math" panose="02040503050406030204" pitchFamily="18" charset="0"/>
                                </a:rPr>
                              </m:ctrlPr>
                            </m:sSubPr>
                            <m:e>
                              <m:r>
                                <a:rPr lang="en-US" altLang="ja-JP" sz="2400" i="1">
                                  <a:solidFill>
                                    <a:schemeClr val="tx1"/>
                                  </a:solidFill>
                                  <a:latin typeface="Cambria Math" panose="02040503050406030204" pitchFamily="18" charset="0"/>
                                </a:rPr>
                                <m:t>(</m:t>
                              </m:r>
                              <m:r>
                                <a:rPr lang="en-US" altLang="ja-JP" sz="2400" i="1">
                                  <a:solidFill>
                                    <a:schemeClr val="tx1"/>
                                  </a:solidFill>
                                  <a:latin typeface="Cambria Math" panose="02040503050406030204" pitchFamily="18" charset="0"/>
                                </a:rPr>
                                <m:t>𝑛</m:t>
                              </m:r>
                            </m:e>
                            <m:sub>
                              <m:r>
                                <a:rPr lang="en-US" altLang="ja-JP" sz="2400" b="0" i="1" smtClean="0">
                                  <a:solidFill>
                                    <a:schemeClr val="tx1"/>
                                  </a:solidFill>
                                  <a:latin typeface="Cambria Math" panose="02040503050406030204" pitchFamily="18" charset="0"/>
                                </a:rPr>
                                <m:t>𝑖</m:t>
                              </m:r>
                              <m:r>
                                <a:rPr lang="en-US" altLang="ja-JP" sz="2400" i="1">
                                  <a:solidFill>
                                    <a:schemeClr val="tx1"/>
                                  </a:solidFill>
                                  <a:latin typeface="Cambria Math" panose="02040503050406030204" pitchFamily="18" charset="0"/>
                                </a:rPr>
                                <m:t>0</m:t>
                              </m:r>
                            </m:sub>
                          </m:sSub>
                          <m:r>
                            <a:rPr lang="en-US" altLang="ja-JP" sz="2400" i="1" smtClean="0">
                              <a:solidFill>
                                <a:srgbClr val="FF0000"/>
                              </a:solidFill>
                              <a:latin typeface="Cambria Math" panose="02040503050406030204" pitchFamily="18" charset="0"/>
                            </a:rPr>
                            <m:t>+</m:t>
                          </m:r>
                          <m:r>
                            <m:rPr>
                              <m:nor/>
                            </m:rPr>
                            <a:rPr lang="en-US" altLang="ja-JP" sz="2400" i="0">
                              <a:solidFill>
                                <a:srgbClr val="FF0000"/>
                              </a:solidFill>
                            </a:rPr>
                            <m:t> </m:t>
                          </m:r>
                          <m:r>
                            <m:rPr>
                              <m:sty m:val="p"/>
                            </m:rPr>
                            <a:rPr lang="el-GR" altLang="ja-JP" sz="2400" i="1">
                              <a:solidFill>
                                <a:srgbClr val="FF0000"/>
                              </a:solidFill>
                              <a:latin typeface="Cambria Math" panose="02040503050406030204" pitchFamily="18" charset="0"/>
                              <a:ea typeface="Cambria Math" panose="02040503050406030204" pitchFamily="18" charset="0"/>
                            </a:rPr>
                            <m:t>α</m:t>
                          </m:r>
                          <m:r>
                            <a:rPr lang="en-US" altLang="ja-JP" sz="2400" i="1">
                              <a:solidFill>
                                <a:srgbClr val="FF0000"/>
                              </a:solidFill>
                              <a:latin typeface="Cambria Math" panose="02040503050406030204" pitchFamily="18" charset="0"/>
                              <a:ea typeface="Cambria Math" panose="02040503050406030204" pitchFamily="18" charset="0"/>
                            </a:rPr>
                            <m:t> </m:t>
                          </m:r>
                          <m:sSubSup>
                            <m:sSubSupPr>
                              <m:ctrlPr>
                                <a:rPr lang="en-US" altLang="ja-JP" sz="2400" i="1">
                                  <a:solidFill>
                                    <a:srgbClr val="FF0000"/>
                                  </a:solidFill>
                                  <a:latin typeface="Cambria Math" panose="02040503050406030204" pitchFamily="18" charset="0"/>
                                </a:rPr>
                              </m:ctrlPr>
                            </m:sSubSupPr>
                            <m:e>
                              <m:r>
                                <a:rPr lang="en-US" altLang="ja-JP" sz="2400" i="1">
                                  <a:solidFill>
                                    <a:srgbClr val="FF0000"/>
                                  </a:solidFill>
                                  <a:latin typeface="Cambria Math" panose="02040503050406030204" pitchFamily="18" charset="0"/>
                                </a:rPr>
                                <m:t>𝐸</m:t>
                              </m:r>
                            </m:e>
                            <m:sub>
                              <m:r>
                                <a:rPr lang="en-US" altLang="ja-JP" sz="2400" i="1">
                                  <a:solidFill>
                                    <a:srgbClr val="FF0000"/>
                                  </a:solidFill>
                                  <a:latin typeface="Cambria Math" panose="02040503050406030204" pitchFamily="18" charset="0"/>
                                </a:rPr>
                                <m:t>𝑅𝐹</m:t>
                              </m:r>
                            </m:sub>
                            <m:sup>
                              <m:r>
                                <a:rPr lang="en-US" altLang="ja-JP" sz="2400" i="1">
                                  <a:solidFill>
                                    <a:srgbClr val="FF0000"/>
                                  </a:solidFill>
                                  <a:latin typeface="Cambria Math" panose="02040503050406030204" pitchFamily="18" charset="0"/>
                                </a:rPr>
                                <m:t>2</m:t>
                              </m:r>
                            </m:sup>
                          </m:sSubSup>
                          <m:sSup>
                            <m:sSupPr>
                              <m:ctrlPr>
                                <a:rPr lang="en-US" altLang="ja-JP" sz="2400" i="1">
                                  <a:solidFill>
                                    <a:srgbClr val="FF0000"/>
                                  </a:solidFill>
                                  <a:latin typeface="Cambria Math" panose="02040503050406030204" pitchFamily="18" charset="0"/>
                                </a:rPr>
                              </m:ctrlPr>
                            </m:sSupPr>
                            <m:e>
                              <m:r>
                                <a:rPr lang="en-US" altLang="ja-JP" sz="2400" i="1">
                                  <a:solidFill>
                                    <a:srgbClr val="FF0000"/>
                                  </a:solidFill>
                                  <a:latin typeface="Cambria Math" panose="02040503050406030204" pitchFamily="18" charset="0"/>
                                </a:rPr>
                                <m:t>𝑒</m:t>
                              </m:r>
                            </m:e>
                            <m:sup>
                              <m:r>
                                <a:rPr lang="en-US" altLang="ja-JP" sz="2400" i="1">
                                  <a:solidFill>
                                    <a:srgbClr val="FF0000"/>
                                  </a:solidFill>
                                  <a:latin typeface="Cambria Math" panose="02040503050406030204" pitchFamily="18" charset="0"/>
                                </a:rPr>
                                <m:t>2</m:t>
                              </m:r>
                              <m:r>
                                <a:rPr lang="en-US" altLang="ja-JP" sz="2400" i="1">
                                  <a:solidFill>
                                    <a:srgbClr val="FF0000"/>
                                  </a:solidFill>
                                  <a:latin typeface="Cambria Math" panose="02040503050406030204" pitchFamily="18" charset="0"/>
                                </a:rPr>
                                <m:t>𝑖</m:t>
                              </m:r>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𝜔</m:t>
                                  </m:r>
                                </m:e>
                                <m:sub>
                                  <m:r>
                                    <a:rPr lang="en-US" altLang="ja-JP" sz="2400" i="1">
                                      <a:solidFill>
                                        <a:srgbClr val="FF0000"/>
                                      </a:solidFill>
                                      <a:latin typeface="Cambria Math" panose="02040503050406030204" pitchFamily="18" charset="0"/>
                                    </a:rPr>
                                    <m:t>𝑅𝐹</m:t>
                                  </m:r>
                                </m:sub>
                              </m:sSub>
                              <m:r>
                                <a:rPr lang="en-US" altLang="ja-JP" sz="2400" i="1">
                                  <a:solidFill>
                                    <a:srgbClr val="FF0000"/>
                                  </a:solidFill>
                                  <a:latin typeface="Cambria Math" panose="02040503050406030204" pitchFamily="18" charset="0"/>
                                  <a:ea typeface="Cambria Math" panose="02040503050406030204" pitchFamily="18" charset="0"/>
                                </a:rPr>
                                <m:t>𝑡</m:t>
                              </m:r>
                            </m:sup>
                          </m:sSup>
                          <m:r>
                            <a:rPr lang="en-US" altLang="ja-JP" sz="2400" i="1" smtClean="0">
                              <a:solidFill>
                                <a:schemeClr val="tx1"/>
                              </a:solidFill>
                              <a:latin typeface="Cambria Math" panose="02040503050406030204" pitchFamily="18" charset="0"/>
                              <a:ea typeface="Cambria Math" panose="02040503050406030204" pitchFamily="18" charset="0"/>
                            </a:rPr>
                            <m:t>)</m:t>
                          </m:r>
                        </m:num>
                        <m:den>
                          <m:sSubSup>
                            <m:sSubSupPr>
                              <m:ctrlPr>
                                <a:rPr kumimoji="1" lang="en-US" altLang="ja-JP" sz="2400" b="0" i="1" smtClean="0">
                                  <a:solidFill>
                                    <a:schemeClr val="tx1"/>
                                  </a:solidFill>
                                  <a:latin typeface="Cambria Math" panose="02040503050406030204" pitchFamily="18" charset="0"/>
                                </a:rPr>
                              </m:ctrlPr>
                            </m:sSubSupPr>
                            <m:e>
                              <m:r>
                                <a:rPr kumimoji="1" lang="en-US" altLang="ja-JP" sz="2400" b="0" i="1" smtClean="0">
                                  <a:solidFill>
                                    <a:schemeClr val="tx1"/>
                                  </a:solidFill>
                                  <a:latin typeface="Cambria Math" panose="02040503050406030204" pitchFamily="18" charset="0"/>
                                </a:rPr>
                                <m:t>𝑉</m:t>
                              </m:r>
                            </m:e>
                            <m:sub>
                              <m:r>
                                <a:rPr kumimoji="1" lang="en-US" altLang="ja-JP" sz="2400" b="0" i="1" smtClean="0">
                                  <a:solidFill>
                                    <a:schemeClr val="tx1"/>
                                  </a:solidFill>
                                  <a:latin typeface="Cambria Math" panose="02040503050406030204" pitchFamily="18" charset="0"/>
                                </a:rPr>
                                <m:t>𝑒𝑥𝑡</m:t>
                              </m:r>
                            </m:sub>
                            <m:sup>
                              <m:r>
                                <a:rPr kumimoji="1" lang="en-US" altLang="ja-JP" sz="2400" b="0" i="1" smtClean="0">
                                  <a:solidFill>
                                    <a:schemeClr val="tx1"/>
                                  </a:solidFill>
                                  <a:latin typeface="Cambria Math" panose="02040503050406030204" pitchFamily="18" charset="0"/>
                                </a:rPr>
                                <m:t>1.5</m:t>
                              </m:r>
                            </m:sup>
                          </m:sSubSup>
                        </m:den>
                      </m:f>
                    </m:oMath>
                  </m:oMathPara>
                </a14:m>
                <a:endParaRPr lang="en-US" altLang="ja-JP" dirty="0"/>
              </a:p>
              <a:p>
                <a:endParaRPr lang="en-US" altLang="ja-JP" dirty="0"/>
              </a:p>
              <a:p>
                <a:r>
                  <a:rPr lang="en-US" altLang="ja-JP" sz="2400" dirty="0"/>
                  <a:t>       </a:t>
                </a:r>
                <a14:m>
                  <m:oMath xmlns:m="http://schemas.openxmlformats.org/officeDocument/2006/math">
                    <m:r>
                      <a:rPr lang="en-US" altLang="ja-JP" sz="2400" i="1">
                        <a:latin typeface="Cambria Math" panose="02040503050406030204" pitchFamily="18" charset="0"/>
                      </a:rPr>
                      <m:t>= </m:t>
                    </m:r>
                    <m:sSub>
                      <m:sSubPr>
                        <m:ctrlPr>
                          <a:rPr lang="en-US" altLang="ja-JP" sz="2400" b="0" i="1" smtClean="0">
                            <a:solidFill>
                              <a:schemeClr val="tx1"/>
                            </a:solidFill>
                            <a:latin typeface="Cambria Math" panose="02040503050406030204" pitchFamily="18" charset="0"/>
                          </a:rPr>
                        </m:ctrlPr>
                      </m:sSubPr>
                      <m:e>
                        <m:r>
                          <a:rPr lang="en-US" altLang="ja-JP" sz="2400" b="0" i="1" smtClean="0">
                            <a:solidFill>
                              <a:schemeClr val="tx1"/>
                            </a:solidFill>
                            <a:latin typeface="Cambria Math" panose="02040503050406030204" pitchFamily="18" charset="0"/>
                          </a:rPr>
                          <m:t>𝑃</m:t>
                        </m:r>
                      </m:e>
                      <m:sub>
                        <m:r>
                          <a:rPr lang="en-US" altLang="ja-JP" sz="2400" b="0" i="1" smtClean="0">
                            <a:solidFill>
                              <a:schemeClr val="tx1"/>
                            </a:solidFill>
                            <a:latin typeface="Cambria Math" panose="02040503050406030204" pitchFamily="18" charset="0"/>
                          </a:rPr>
                          <m:t>𝑠𝑡𝑎</m:t>
                        </m:r>
                      </m:sub>
                    </m:sSub>
                    <m:r>
                      <a:rPr lang="en-US" altLang="ja-JP" sz="2400">
                        <a:latin typeface="Cambria Math" panose="02040503050406030204" pitchFamily="18" charset="0"/>
                      </a:rPr>
                      <m:t>(1</m:t>
                    </m:r>
                    <m:r>
                      <a:rPr lang="en-US" altLang="ja-JP" sz="2400" i="1" smtClean="0">
                        <a:solidFill>
                          <a:srgbClr val="FF0000"/>
                        </a:solidFill>
                        <a:latin typeface="Cambria Math" panose="02040503050406030204" pitchFamily="18" charset="0"/>
                      </a:rPr>
                      <m:t>+</m:t>
                    </m:r>
                    <m:r>
                      <m:rPr>
                        <m:nor/>
                      </m:rPr>
                      <a:rPr lang="en-US" altLang="ja-JP" sz="2400" i="0">
                        <a:solidFill>
                          <a:srgbClr val="FF0000"/>
                        </a:solidFill>
                      </a:rPr>
                      <m:t> </m:t>
                    </m:r>
                    <m:f>
                      <m:fPr>
                        <m:ctrlPr>
                          <a:rPr lang="en-US" altLang="ja-JP" sz="2400" i="1">
                            <a:solidFill>
                              <a:srgbClr val="FF0000"/>
                            </a:solidFill>
                            <a:latin typeface="Cambria Math" panose="02040503050406030204" pitchFamily="18" charset="0"/>
                            <a:ea typeface="Cambria Math" panose="02040503050406030204" pitchFamily="18" charset="0"/>
                          </a:rPr>
                        </m:ctrlPr>
                      </m:fPr>
                      <m:num>
                        <m:r>
                          <a:rPr lang="en-US" altLang="ja-JP" sz="2400" i="1">
                            <a:solidFill>
                              <a:srgbClr val="FF0000"/>
                            </a:solidFill>
                            <a:latin typeface="Cambria Math" panose="02040503050406030204" pitchFamily="18" charset="0"/>
                            <a:ea typeface="Cambria Math" panose="02040503050406030204" pitchFamily="18" charset="0"/>
                          </a:rPr>
                          <m:t>𝛼</m:t>
                        </m:r>
                      </m:num>
                      <m:den>
                        <m:sSub>
                          <m:sSubPr>
                            <m:ctrlPr>
                              <a:rPr lang="en-US" altLang="ja-JP" sz="2400" i="1">
                                <a:solidFill>
                                  <a:srgbClr val="FF0000"/>
                                </a:solidFill>
                                <a:latin typeface="Cambria Math" panose="02040503050406030204" pitchFamily="18" charset="0"/>
                              </a:rPr>
                            </m:ctrlPr>
                          </m:sSubPr>
                          <m:e>
                            <m:r>
                              <a:rPr lang="en-US" altLang="ja-JP" sz="2400" i="1">
                                <a:solidFill>
                                  <a:srgbClr val="FF0000"/>
                                </a:solidFill>
                                <a:latin typeface="Cambria Math" panose="02040503050406030204" pitchFamily="18" charset="0"/>
                              </a:rPr>
                              <m:t>𝑛</m:t>
                            </m:r>
                          </m:e>
                          <m:sub>
                            <m:r>
                              <a:rPr lang="en-US" altLang="ja-JP" sz="2400" b="0" i="1" smtClean="0">
                                <a:solidFill>
                                  <a:srgbClr val="FF0000"/>
                                </a:solidFill>
                                <a:latin typeface="Cambria Math" panose="02040503050406030204" pitchFamily="18" charset="0"/>
                              </a:rPr>
                              <m:t>𝑖</m:t>
                            </m:r>
                            <m:r>
                              <a:rPr lang="en-US" altLang="ja-JP" sz="2400" i="1">
                                <a:solidFill>
                                  <a:srgbClr val="FF0000"/>
                                </a:solidFill>
                                <a:latin typeface="Cambria Math" panose="02040503050406030204" pitchFamily="18" charset="0"/>
                              </a:rPr>
                              <m:t>0</m:t>
                            </m:r>
                          </m:sub>
                        </m:sSub>
                      </m:den>
                    </m:f>
                    <m:sSubSup>
                      <m:sSubSupPr>
                        <m:ctrlPr>
                          <a:rPr lang="en-US" altLang="ja-JP" sz="2400" i="1">
                            <a:solidFill>
                              <a:srgbClr val="FF0000"/>
                            </a:solidFill>
                            <a:latin typeface="Cambria Math" panose="02040503050406030204" pitchFamily="18" charset="0"/>
                          </a:rPr>
                        </m:ctrlPr>
                      </m:sSubSupPr>
                      <m:e>
                        <m:r>
                          <a:rPr lang="en-US" altLang="ja-JP" sz="2400" i="1">
                            <a:solidFill>
                              <a:srgbClr val="FF0000"/>
                            </a:solidFill>
                            <a:latin typeface="Cambria Math" panose="02040503050406030204" pitchFamily="18" charset="0"/>
                          </a:rPr>
                          <m:t>𝐸</m:t>
                        </m:r>
                      </m:e>
                      <m:sub>
                        <m:r>
                          <a:rPr lang="en-US" altLang="ja-JP" sz="2400" i="1">
                            <a:solidFill>
                              <a:srgbClr val="FF0000"/>
                            </a:solidFill>
                            <a:latin typeface="Cambria Math" panose="02040503050406030204" pitchFamily="18" charset="0"/>
                          </a:rPr>
                          <m:t>𝑅𝐹</m:t>
                        </m:r>
                      </m:sub>
                      <m:sup>
                        <m:r>
                          <a:rPr lang="en-US" altLang="ja-JP" sz="2400" i="1">
                            <a:solidFill>
                              <a:srgbClr val="FF0000"/>
                            </a:solidFill>
                            <a:latin typeface="Cambria Math" panose="02040503050406030204" pitchFamily="18" charset="0"/>
                          </a:rPr>
                          <m:t>2</m:t>
                        </m:r>
                      </m:sup>
                    </m:sSubSup>
                    <m:sSup>
                      <m:sSupPr>
                        <m:ctrlPr>
                          <a:rPr lang="en-US" altLang="ja-JP" sz="2400" i="1">
                            <a:solidFill>
                              <a:srgbClr val="FF0000"/>
                            </a:solidFill>
                            <a:latin typeface="Cambria Math" panose="02040503050406030204" pitchFamily="18" charset="0"/>
                          </a:rPr>
                        </m:ctrlPr>
                      </m:sSupPr>
                      <m:e>
                        <m:r>
                          <a:rPr lang="en-US" altLang="ja-JP" sz="2400" i="1">
                            <a:solidFill>
                              <a:srgbClr val="FF0000"/>
                            </a:solidFill>
                            <a:latin typeface="Cambria Math" panose="02040503050406030204" pitchFamily="18" charset="0"/>
                          </a:rPr>
                          <m:t>𝑒</m:t>
                        </m:r>
                      </m:e>
                      <m:sup>
                        <m:r>
                          <a:rPr lang="en-US" altLang="ja-JP" sz="2400" i="1">
                            <a:solidFill>
                              <a:srgbClr val="FF0000"/>
                            </a:solidFill>
                            <a:latin typeface="Cambria Math" panose="02040503050406030204" pitchFamily="18" charset="0"/>
                          </a:rPr>
                          <m:t>2</m:t>
                        </m:r>
                        <m:r>
                          <a:rPr lang="en-US" altLang="ja-JP" sz="2400" i="1">
                            <a:solidFill>
                              <a:srgbClr val="FF0000"/>
                            </a:solidFill>
                            <a:latin typeface="Cambria Math" panose="02040503050406030204" pitchFamily="18" charset="0"/>
                          </a:rPr>
                          <m:t>𝑖</m:t>
                        </m:r>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𝜔</m:t>
                            </m:r>
                          </m:e>
                          <m:sub>
                            <m:r>
                              <a:rPr lang="en-US" altLang="ja-JP" sz="2400" i="1">
                                <a:solidFill>
                                  <a:srgbClr val="FF0000"/>
                                </a:solidFill>
                                <a:latin typeface="Cambria Math" panose="02040503050406030204" pitchFamily="18" charset="0"/>
                              </a:rPr>
                              <m:t>𝑅𝐹</m:t>
                            </m:r>
                          </m:sub>
                        </m:sSub>
                        <m:r>
                          <a:rPr lang="en-US" altLang="ja-JP" sz="2400" i="1">
                            <a:solidFill>
                              <a:srgbClr val="FF0000"/>
                            </a:solidFill>
                            <a:latin typeface="Cambria Math" panose="02040503050406030204" pitchFamily="18" charset="0"/>
                            <a:ea typeface="Cambria Math" panose="02040503050406030204" pitchFamily="18" charset="0"/>
                          </a:rPr>
                          <m:t>𝑡</m:t>
                        </m:r>
                      </m:sup>
                    </m:sSup>
                    <m:r>
                      <a:rPr lang="en-US" altLang="ja-JP" sz="2400" i="1">
                        <a:latin typeface="Cambria Math" panose="02040503050406030204" pitchFamily="18" charset="0"/>
                        <a:ea typeface="Cambria Math" panose="02040503050406030204" pitchFamily="18" charset="0"/>
                      </a:rPr>
                      <m:t>)</m:t>
                    </m:r>
                  </m:oMath>
                </a14:m>
                <a:endParaRPr lang="ja-JP" altLang="en-US" sz="2400"/>
              </a:p>
            </p:txBody>
          </p:sp>
        </mc:Choice>
        <mc:Fallback xmlns="">
          <p:sp>
            <p:nvSpPr>
              <p:cNvPr id="151" name="テキスト ボックス 150">
                <a:extLst>
                  <a:ext uri="{FF2B5EF4-FFF2-40B4-BE49-F238E27FC236}">
                    <a16:creationId xmlns:a16="http://schemas.microsoft.com/office/drawing/2014/main" id="{589664C4-AEAB-DCC4-0FAF-CCD6965D89F3}"/>
                  </a:ext>
                </a:extLst>
              </p:cNvPr>
              <p:cNvSpPr txBox="1">
                <a:spLocks noRot="1" noChangeAspect="1" noMove="1" noResize="1" noEditPoints="1" noAdjustHandles="1" noChangeArrowheads="1" noChangeShapeType="1" noTextEdit="1"/>
              </p:cNvSpPr>
              <p:nvPr/>
            </p:nvSpPr>
            <p:spPr>
              <a:xfrm>
                <a:off x="6790029" y="2693942"/>
                <a:ext cx="5018035" cy="1760738"/>
              </a:xfrm>
              <a:prstGeom prst="rect">
                <a:avLst/>
              </a:prstGeom>
              <a:blipFill>
                <a:blip r:embed="rId5"/>
                <a:stretch>
                  <a:fillRect l="-1504"/>
                </a:stretch>
              </a:blipFill>
              <a:ln w="38100">
                <a:solidFill>
                  <a:schemeClr val="tx1"/>
                </a:solidFill>
              </a:ln>
            </p:spPr>
            <p:txBody>
              <a:bodyPr/>
              <a:lstStyle/>
              <a:p>
                <a:r>
                  <a:rPr lang="ja-JP" altLang="en-US">
                    <a:noFill/>
                  </a:rPr>
                  <a:t> </a:t>
                </a:r>
              </a:p>
            </p:txBody>
          </p:sp>
        </mc:Fallback>
      </mc:AlternateContent>
      <p:sp>
        <p:nvSpPr>
          <p:cNvPr id="2" name="右矢印 1">
            <a:extLst>
              <a:ext uri="{FF2B5EF4-FFF2-40B4-BE49-F238E27FC236}">
                <a16:creationId xmlns:a16="http://schemas.microsoft.com/office/drawing/2014/main" id="{C27D6A5E-4415-F7E2-34BB-D56159F9E88B}"/>
              </a:ext>
            </a:extLst>
          </p:cNvPr>
          <p:cNvSpPr/>
          <p:nvPr/>
        </p:nvSpPr>
        <p:spPr>
          <a:xfrm>
            <a:off x="5609635" y="3287587"/>
            <a:ext cx="1031797" cy="623915"/>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6E998594-B6CE-FC1C-12E5-1109B45C252B}"/>
                  </a:ext>
                </a:extLst>
              </p:cNvPr>
              <p:cNvSpPr txBox="1"/>
              <p:nvPr/>
            </p:nvSpPr>
            <p:spPr>
              <a:xfrm>
                <a:off x="5751703" y="5034075"/>
                <a:ext cx="2076651" cy="461665"/>
              </a:xfrm>
              <a:prstGeom prst="rect">
                <a:avLst/>
              </a:prstGeom>
              <a:noFill/>
            </p:spPr>
            <p:txBody>
              <a:bodyPr wrap="square">
                <a:spAutoFit/>
              </a:bodyPr>
              <a:lstStyle/>
              <a:p>
                <a:r>
                  <a:rPr kumimoji="1" lang="ja-JP" altLang="en-US" sz="2400" b="1">
                    <a:solidFill>
                      <a:srgbClr val="FF0000"/>
                    </a:solidFill>
                  </a:rPr>
                  <a:t>Model 1</a:t>
                </a:r>
                <a:r>
                  <a:rPr lang="en-US" altLang="ja-JP" sz="2400" dirty="0">
                    <a:solidFill>
                      <a:srgbClr val="FF0000"/>
                    </a:solidFill>
                    <a:ea typeface="Cambria Math" panose="02040503050406030204" pitchFamily="18" charset="0"/>
                  </a:rPr>
                  <a:t> </a:t>
                </a:r>
                <a14:m>
                  <m:oMath xmlns:m="http://schemas.openxmlformats.org/officeDocument/2006/math">
                    <m:sSub>
                      <m:sSubPr>
                        <m:ctrlPr>
                          <a:rPr lang="en-US" altLang="ja-JP" sz="2400" b="1" i="1">
                            <a:solidFill>
                              <a:srgbClr val="FF0000"/>
                            </a:solidFill>
                            <a:latin typeface="Cambria Math" panose="02040503050406030204" pitchFamily="18" charset="0"/>
                            <a:ea typeface="Cambria Math" panose="02040503050406030204" pitchFamily="18" charset="0"/>
                          </a:rPr>
                        </m:ctrlPr>
                      </m:sSubPr>
                      <m:e>
                        <m:acc>
                          <m:accPr>
                            <m:chr m:val="̅"/>
                            <m:ctrlPr>
                              <a:rPr lang="en-US" altLang="ja-JP" sz="2400" b="1" i="1">
                                <a:solidFill>
                                  <a:srgbClr val="FF0000"/>
                                </a:solidFill>
                                <a:latin typeface="Cambria Math" panose="02040503050406030204" pitchFamily="18" charset="0"/>
                                <a:ea typeface="Cambria Math" panose="02040503050406030204" pitchFamily="18" charset="0"/>
                              </a:rPr>
                            </m:ctrlPr>
                          </m:accPr>
                          <m:e>
                            <m:r>
                              <a:rPr lang="en-US" altLang="ja-JP" sz="2400" b="1" i="1">
                                <a:solidFill>
                                  <a:srgbClr val="FF0000"/>
                                </a:solidFill>
                                <a:latin typeface="Cambria Math" panose="02040503050406030204" pitchFamily="18" charset="0"/>
                                <a:ea typeface="Cambria Math" panose="02040503050406030204" pitchFamily="18" charset="0"/>
                              </a:rPr>
                              <m:t>𝝎</m:t>
                            </m:r>
                          </m:e>
                        </m:acc>
                      </m:e>
                      <m:sub>
                        <m:r>
                          <a:rPr lang="en-US" altLang="ja-JP" sz="2400" b="1">
                            <a:solidFill>
                              <a:srgbClr val="FF0000"/>
                            </a:solidFill>
                            <a:latin typeface="Cambria Math" panose="02040503050406030204" pitchFamily="18" charset="0"/>
                            <a:ea typeface="Cambria Math" panose="02040503050406030204" pitchFamily="18" charset="0"/>
                          </a:rPr>
                          <m:t> </m:t>
                        </m:r>
                        <m:r>
                          <a:rPr lang="en-US" altLang="ja-JP" sz="2400" b="1" i="1">
                            <a:solidFill>
                              <a:srgbClr val="FF0000"/>
                            </a:solidFill>
                            <a:latin typeface="Cambria Math" panose="02040503050406030204" pitchFamily="18" charset="0"/>
                            <a:ea typeface="Cambria Math" panose="02040503050406030204" pitchFamily="18" charset="0"/>
                          </a:rPr>
                          <m:t>𝟏</m:t>
                        </m:r>
                      </m:sub>
                    </m:sSub>
                  </m:oMath>
                </a14:m>
                <a:endParaRPr lang="en-US" altLang="ja-JP" sz="2000" b="1" i="1" dirty="0">
                  <a:latin typeface="Cambria Math" panose="02040503050406030204" pitchFamily="18" charset="0"/>
                  <a:ea typeface="Cambria Math" panose="02040503050406030204" pitchFamily="18" charset="0"/>
                </a:endParaRPr>
              </a:p>
            </p:txBody>
          </p:sp>
        </mc:Choice>
        <mc:Fallback xmlns="">
          <p:sp>
            <p:nvSpPr>
              <p:cNvPr id="6" name="テキスト ボックス 5">
                <a:extLst>
                  <a:ext uri="{FF2B5EF4-FFF2-40B4-BE49-F238E27FC236}">
                    <a16:creationId xmlns:a16="http://schemas.microsoft.com/office/drawing/2014/main" id="{6E998594-B6CE-FC1C-12E5-1109B45C252B}"/>
                  </a:ext>
                </a:extLst>
              </p:cNvPr>
              <p:cNvSpPr txBox="1">
                <a:spLocks noRot="1" noChangeAspect="1" noMove="1" noResize="1" noEditPoints="1" noAdjustHandles="1" noChangeArrowheads="1" noChangeShapeType="1" noTextEdit="1"/>
              </p:cNvSpPr>
              <p:nvPr/>
            </p:nvSpPr>
            <p:spPr>
              <a:xfrm>
                <a:off x="5751703" y="5034075"/>
                <a:ext cx="2076651" cy="461665"/>
              </a:xfrm>
              <a:prstGeom prst="rect">
                <a:avLst/>
              </a:prstGeom>
              <a:blipFill>
                <a:blip r:embed="rId6"/>
                <a:stretch>
                  <a:fillRect l="-4878" t="-10811" b="-29730"/>
                </a:stretch>
              </a:blipFill>
            </p:spPr>
            <p:txBody>
              <a:bodyPr/>
              <a:lstStyle/>
              <a:p>
                <a:r>
                  <a:rPr lang="ja-JP" altLang="en-US">
                    <a:noFill/>
                  </a:rPr>
                  <a:t> </a:t>
                </a:r>
              </a:p>
            </p:txBody>
          </p:sp>
        </mc:Fallback>
      </mc:AlternateContent>
      <p:sp>
        <p:nvSpPr>
          <p:cNvPr id="22" name="テキスト ボックス 21">
            <a:extLst>
              <a:ext uri="{FF2B5EF4-FFF2-40B4-BE49-F238E27FC236}">
                <a16:creationId xmlns:a16="http://schemas.microsoft.com/office/drawing/2014/main" id="{18B9798D-809D-7EB5-79AC-7439222309C5}"/>
              </a:ext>
            </a:extLst>
          </p:cNvPr>
          <p:cNvSpPr txBox="1"/>
          <p:nvPr/>
        </p:nvSpPr>
        <p:spPr>
          <a:xfrm>
            <a:off x="467036" y="1527131"/>
            <a:ext cx="4655375" cy="461665"/>
          </a:xfrm>
          <a:prstGeom prst="rect">
            <a:avLst/>
          </a:prstGeom>
          <a:noFill/>
        </p:spPr>
        <p:txBody>
          <a:bodyPr wrap="square">
            <a:spAutoFit/>
          </a:bodyPr>
          <a:lstStyle/>
          <a:p>
            <a:r>
              <a:rPr lang="en-US" altLang="ja-JP" sz="2400" b="1" dirty="0">
                <a:latin typeface="Cambria Math" panose="02040503050406030204" pitchFamily="18" charset="0"/>
              </a:rPr>
              <a:t>① Current oscillation is dominant.</a:t>
            </a:r>
          </a:p>
        </p:txBody>
      </p:sp>
      <p:sp>
        <p:nvSpPr>
          <p:cNvPr id="23" name="テキスト ボックス 22">
            <a:extLst>
              <a:ext uri="{FF2B5EF4-FFF2-40B4-BE49-F238E27FC236}">
                <a16:creationId xmlns:a16="http://schemas.microsoft.com/office/drawing/2014/main" id="{DB7BDA99-CBC9-210B-AA2C-6036486C8165}"/>
              </a:ext>
            </a:extLst>
          </p:cNvPr>
          <p:cNvSpPr txBox="1"/>
          <p:nvPr/>
        </p:nvSpPr>
        <p:spPr>
          <a:xfrm>
            <a:off x="429264" y="2951414"/>
            <a:ext cx="4693147" cy="830997"/>
          </a:xfrm>
          <a:prstGeom prst="rect">
            <a:avLst/>
          </a:prstGeom>
          <a:noFill/>
        </p:spPr>
        <p:txBody>
          <a:bodyPr wrap="square">
            <a:spAutoFit/>
          </a:bodyPr>
          <a:lstStyle/>
          <a:p>
            <a:r>
              <a:rPr lang="en-US" altLang="ja-JP" sz="2400" b="1" dirty="0">
                <a:latin typeface="Cambria Math" panose="02040503050406030204" pitchFamily="18" charset="0"/>
              </a:rPr>
              <a:t>② Current oscillation originates from ion density oscillation</a:t>
            </a:r>
          </a:p>
        </p:txBody>
      </p:sp>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3591E8F3-9E96-CF0F-2C66-3D901F6A31B0}"/>
                  </a:ext>
                </a:extLst>
              </p:cNvPr>
              <p:cNvSpPr txBox="1"/>
              <p:nvPr/>
            </p:nvSpPr>
            <p:spPr>
              <a:xfrm>
                <a:off x="429263" y="4435358"/>
                <a:ext cx="5526625" cy="836191"/>
              </a:xfrm>
              <a:prstGeom prst="rect">
                <a:avLst/>
              </a:prstGeom>
              <a:noFill/>
            </p:spPr>
            <p:txBody>
              <a:bodyPr wrap="square">
                <a:spAutoFit/>
              </a:bodyPr>
              <a:lstStyle/>
              <a:p>
                <a:r>
                  <a:rPr lang="en-US" altLang="ja-JP" sz="2400" b="1" dirty="0">
                    <a:latin typeface="Cambria Math" panose="02040503050406030204" pitchFamily="18" charset="0"/>
                  </a:rPr>
                  <a:t>③ Ion density oscillation </a:t>
                </a:r>
              </a:p>
              <a:p>
                <a:r>
                  <a:rPr lang="en-US" altLang="ja-JP" sz="2400" b="1" dirty="0">
                    <a:latin typeface="Cambria Math" panose="02040503050406030204" pitchFamily="18" charset="0"/>
                  </a:rPr>
                  <a:t>     follows the production rate </a:t>
                </a:r>
                <a14:m>
                  <m:oMath xmlns:m="http://schemas.openxmlformats.org/officeDocument/2006/math">
                    <m:sSubSup>
                      <m:sSubSupPr>
                        <m:ctrlPr>
                          <a:rPr lang="en-US" altLang="ja-JP" sz="2400" i="1" smtClean="0">
                            <a:solidFill>
                              <a:srgbClr val="FF0000"/>
                            </a:solidFill>
                            <a:latin typeface="Cambria Math" panose="02040503050406030204" pitchFamily="18" charset="0"/>
                            <a:ea typeface="Cambria Math" panose="02040503050406030204" pitchFamily="18" charset="0"/>
                          </a:rPr>
                        </m:ctrlPr>
                      </m:sSubSupPr>
                      <m:e>
                        <m:d>
                          <m:dPr>
                            <m:ctrlPr>
                              <a:rPr lang="en-US" altLang="ja-JP" sz="2400" i="1" smtClean="0">
                                <a:solidFill>
                                  <a:srgbClr val="FF0000"/>
                                </a:solidFill>
                                <a:latin typeface="Cambria Math" panose="02040503050406030204" pitchFamily="18" charset="0"/>
                                <a:ea typeface="Cambria Math" panose="02040503050406030204" pitchFamily="18" charset="0"/>
                              </a:rPr>
                            </m:ctrlPr>
                          </m:dPr>
                          <m:e>
                            <m:r>
                              <a:rPr lang="en-US" altLang="ja-JP" sz="2400" i="1" smtClean="0">
                                <a:solidFill>
                                  <a:srgbClr val="FF0000"/>
                                </a:solidFill>
                                <a:latin typeface="Cambria Math" panose="02040503050406030204" pitchFamily="18" charset="0"/>
                                <a:ea typeface="Cambria Math" panose="02040503050406030204" pitchFamily="18" charset="0"/>
                              </a:rPr>
                              <m:t>∝</m:t>
                            </m:r>
                            <m:sSubSup>
                              <m:sSubSupPr>
                                <m:ctrlPr>
                                  <a:rPr lang="en-US" altLang="ja-JP" sz="2400" b="0" i="1" smtClean="0">
                                    <a:solidFill>
                                      <a:srgbClr val="FF0000"/>
                                    </a:solidFill>
                                    <a:latin typeface="Cambria Math" panose="02040503050406030204" pitchFamily="18" charset="0"/>
                                    <a:ea typeface="Cambria Math" panose="02040503050406030204" pitchFamily="18" charset="0"/>
                                  </a:rPr>
                                </m:ctrlPr>
                              </m:sSubSupPr>
                              <m:e>
                                <m:r>
                                  <a:rPr lang="en-US" altLang="ja-JP" sz="2400" b="0" i="1" smtClean="0">
                                    <a:solidFill>
                                      <a:srgbClr val="FF0000"/>
                                    </a:solidFill>
                                    <a:latin typeface="Cambria Math" panose="02040503050406030204" pitchFamily="18" charset="0"/>
                                    <a:ea typeface="Cambria Math" panose="02040503050406030204" pitchFamily="18" charset="0"/>
                                  </a:rPr>
                                  <m:t>𝐸</m:t>
                                </m:r>
                              </m:e>
                              <m:sub>
                                <m:r>
                                  <a:rPr lang="en-US" altLang="ja-JP" sz="2400" b="0" i="1" smtClean="0">
                                    <a:solidFill>
                                      <a:srgbClr val="FF0000"/>
                                    </a:solidFill>
                                    <a:latin typeface="Cambria Math" panose="02040503050406030204" pitchFamily="18" charset="0"/>
                                    <a:ea typeface="Cambria Math" panose="02040503050406030204" pitchFamily="18" charset="0"/>
                                  </a:rPr>
                                  <m:t>𝑅𝐹</m:t>
                                </m:r>
                              </m:sub>
                              <m:sup>
                                <m:r>
                                  <a:rPr lang="en-US" altLang="ja-JP" sz="2400" b="0" i="1" smtClean="0">
                                    <a:solidFill>
                                      <a:srgbClr val="FF0000"/>
                                    </a:solidFill>
                                    <a:latin typeface="Cambria Math" panose="02040503050406030204" pitchFamily="18" charset="0"/>
                                    <a:ea typeface="Cambria Math" panose="02040503050406030204" pitchFamily="18" charset="0"/>
                                  </a:rPr>
                                  <m:t>2</m:t>
                                </m:r>
                              </m:sup>
                            </m:sSubSup>
                          </m:e>
                        </m:d>
                      </m:e>
                      <m:sub>
                        <m:r>
                          <a:rPr lang="en-US" altLang="ja-JP" sz="2400" b="0" i="1" smtClean="0">
                            <a:solidFill>
                              <a:schemeClr val="tx1"/>
                            </a:solidFill>
                            <a:latin typeface="Cambria Math" panose="02040503050406030204" pitchFamily="18" charset="0"/>
                          </a:rPr>
                          <m:t> </m:t>
                        </m:r>
                      </m:sub>
                      <m:sup>
                        <m:r>
                          <a:rPr lang="en-US" altLang="ja-JP" sz="2400" b="0" i="1" smtClean="0">
                            <a:solidFill>
                              <a:schemeClr val="tx1"/>
                            </a:solidFill>
                            <a:latin typeface="Cambria Math" panose="02040503050406030204" pitchFamily="18" charset="0"/>
                          </a:rPr>
                          <m:t> </m:t>
                        </m:r>
                      </m:sup>
                    </m:sSubSup>
                  </m:oMath>
                </a14:m>
                <a:endParaRPr lang="en-US" altLang="ja-JP" sz="2400" b="1" dirty="0">
                  <a:latin typeface="Cambria Math" panose="02040503050406030204" pitchFamily="18" charset="0"/>
                </a:endParaRPr>
              </a:p>
            </p:txBody>
          </p:sp>
        </mc:Choice>
        <mc:Fallback xmlns="">
          <p:sp>
            <p:nvSpPr>
              <p:cNvPr id="24" name="テキスト ボックス 23">
                <a:extLst>
                  <a:ext uri="{FF2B5EF4-FFF2-40B4-BE49-F238E27FC236}">
                    <a16:creationId xmlns:a16="http://schemas.microsoft.com/office/drawing/2014/main" id="{3591E8F3-9E96-CF0F-2C66-3D901F6A31B0}"/>
                  </a:ext>
                </a:extLst>
              </p:cNvPr>
              <p:cNvSpPr txBox="1">
                <a:spLocks noRot="1" noChangeAspect="1" noMove="1" noResize="1" noEditPoints="1" noAdjustHandles="1" noChangeArrowheads="1" noChangeShapeType="1" noTextEdit="1"/>
              </p:cNvSpPr>
              <p:nvPr/>
            </p:nvSpPr>
            <p:spPr>
              <a:xfrm>
                <a:off x="429263" y="4435358"/>
                <a:ext cx="5526625" cy="836191"/>
              </a:xfrm>
              <a:prstGeom prst="rect">
                <a:avLst/>
              </a:prstGeom>
              <a:blipFill>
                <a:blip r:embed="rId7"/>
                <a:stretch>
                  <a:fillRect l="-1606" t="-5970" b="-14925"/>
                </a:stretch>
              </a:blipFill>
            </p:spPr>
            <p:txBody>
              <a:bodyPr/>
              <a:lstStyle/>
              <a:p>
                <a:r>
                  <a:rPr lang="ja-JP" altLang="en-US">
                    <a:noFill/>
                  </a:rPr>
                  <a:t> </a:t>
                </a:r>
              </a:p>
            </p:txBody>
          </p:sp>
        </mc:Fallback>
      </mc:AlternateContent>
      <p:sp>
        <p:nvSpPr>
          <p:cNvPr id="25" name="テキスト ボックス 24">
            <a:extLst>
              <a:ext uri="{FF2B5EF4-FFF2-40B4-BE49-F238E27FC236}">
                <a16:creationId xmlns:a16="http://schemas.microsoft.com/office/drawing/2014/main" id="{643D48E6-C59E-262A-AFA0-93BED4051A95}"/>
              </a:ext>
            </a:extLst>
          </p:cNvPr>
          <p:cNvSpPr txBox="1"/>
          <p:nvPr/>
        </p:nvSpPr>
        <p:spPr>
          <a:xfrm>
            <a:off x="429263" y="975330"/>
            <a:ext cx="3337791" cy="461665"/>
          </a:xfrm>
          <a:prstGeom prst="rect">
            <a:avLst/>
          </a:prstGeom>
          <a:noFill/>
        </p:spPr>
        <p:txBody>
          <a:bodyPr wrap="square">
            <a:spAutoFit/>
          </a:bodyPr>
          <a:lstStyle/>
          <a:p>
            <a:pPr>
              <a:spcBef>
                <a:spcPts val="200"/>
              </a:spcBef>
            </a:pPr>
            <a:r>
              <a:rPr lang="en-US" altLang="ja-JP" sz="2400" b="1" i="0" noProof="0" dirty="0">
                <a:solidFill>
                  <a:srgbClr val="000000"/>
                </a:solidFill>
                <a:cs typeface="Times New Roman"/>
              </a:rPr>
              <a:t>▪ Hypotheses</a:t>
            </a:r>
          </a:p>
        </p:txBody>
      </p:sp>
      <p:sp>
        <p:nvSpPr>
          <p:cNvPr id="26" name="正方形/長方形 25">
            <a:extLst>
              <a:ext uri="{FF2B5EF4-FFF2-40B4-BE49-F238E27FC236}">
                <a16:creationId xmlns:a16="http://schemas.microsoft.com/office/drawing/2014/main" id="{5E730B58-734A-A9F4-CC89-01EE094B53EF}"/>
              </a:ext>
            </a:extLst>
          </p:cNvPr>
          <p:cNvSpPr/>
          <p:nvPr/>
        </p:nvSpPr>
        <p:spPr>
          <a:xfrm>
            <a:off x="336164" y="906110"/>
            <a:ext cx="5273472" cy="507559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12974778-0046-C95B-AEF9-EDC4BAA58ECF}"/>
                  </a:ext>
                </a:extLst>
              </p:cNvPr>
              <p:cNvSpPr txBox="1"/>
              <p:nvPr/>
            </p:nvSpPr>
            <p:spPr>
              <a:xfrm>
                <a:off x="757967" y="5271549"/>
                <a:ext cx="4497179" cy="537583"/>
              </a:xfrm>
              <a:prstGeom prst="rect">
                <a:avLst/>
              </a:prstGeom>
              <a:noFill/>
            </p:spPr>
            <p:txBody>
              <a:bodyPr wrap="square" rtlCol="0">
                <a:spAutoFit/>
              </a:bodyPr>
              <a:lstStyle/>
              <a:p>
                <a14:m>
                  <m:oMath xmlns:m="http://schemas.openxmlformats.org/officeDocument/2006/math">
                    <m:r>
                      <a:rPr kumimoji="1" lang="en-US" altLang="ja-JP" sz="2800" b="0" i="1" smtClean="0">
                        <a:solidFill>
                          <a:schemeClr val="tx1"/>
                        </a:solidFill>
                        <a:latin typeface="Cambria Math" panose="02040503050406030204" pitchFamily="18" charset="0"/>
                      </a:rPr>
                      <m:t> </m:t>
                    </m:r>
                    <m:sSub>
                      <m:sSubPr>
                        <m:ctrlPr>
                          <a:rPr kumimoji="1" lang="en-US" altLang="ja-JP" sz="2800" b="0" i="1" smtClean="0">
                            <a:solidFill>
                              <a:schemeClr val="tx1"/>
                            </a:solidFill>
                            <a:latin typeface="Cambria Math" panose="02040503050406030204" pitchFamily="18" charset="0"/>
                          </a:rPr>
                        </m:ctrlPr>
                      </m:sSubPr>
                      <m:e>
                        <m:r>
                          <a:rPr kumimoji="1" lang="en-US" altLang="ja-JP" sz="2800" b="0" i="1" smtClean="0">
                            <a:solidFill>
                              <a:schemeClr val="tx1"/>
                            </a:solidFill>
                            <a:latin typeface="Cambria Math" panose="02040503050406030204" pitchFamily="18" charset="0"/>
                          </a:rPr>
                          <m:t>𝑛</m:t>
                        </m:r>
                      </m:e>
                      <m:sub>
                        <m:r>
                          <a:rPr kumimoji="1" lang="en-US" altLang="ja-JP" sz="2800" b="0" i="1" smtClean="0">
                            <a:solidFill>
                              <a:schemeClr val="tx1"/>
                            </a:solidFill>
                            <a:latin typeface="Cambria Math" panose="02040503050406030204" pitchFamily="18" charset="0"/>
                          </a:rPr>
                          <m:t>𝑖</m:t>
                        </m:r>
                      </m:sub>
                    </m:sSub>
                    <m:r>
                      <a:rPr kumimoji="1" lang="en-US" altLang="ja-JP" sz="2800" b="0" i="1" smtClean="0">
                        <a:solidFill>
                          <a:schemeClr val="tx1"/>
                        </a:solidFill>
                        <a:latin typeface="Cambria Math" panose="02040503050406030204" pitchFamily="18" charset="0"/>
                      </a:rPr>
                      <m:t> =</m:t>
                    </m:r>
                    <m:sSub>
                      <m:sSubPr>
                        <m:ctrlPr>
                          <a:rPr kumimoji="1" lang="en-US" altLang="ja-JP" sz="2800" b="0" i="1" smtClean="0">
                            <a:solidFill>
                              <a:schemeClr val="tx1"/>
                            </a:solidFill>
                            <a:latin typeface="Cambria Math" panose="02040503050406030204" pitchFamily="18" charset="0"/>
                          </a:rPr>
                        </m:ctrlPr>
                      </m:sSubPr>
                      <m:e>
                        <m:r>
                          <a:rPr kumimoji="1" lang="en-US" altLang="ja-JP" sz="2800" b="0" i="1" smtClean="0">
                            <a:solidFill>
                              <a:schemeClr val="tx1"/>
                            </a:solidFill>
                            <a:latin typeface="Cambria Math" panose="02040503050406030204" pitchFamily="18" charset="0"/>
                          </a:rPr>
                          <m:t>𝑛</m:t>
                        </m:r>
                      </m:e>
                      <m:sub>
                        <m:r>
                          <a:rPr kumimoji="1" lang="en-US" altLang="ja-JP" sz="2800" b="0" i="1" smtClean="0">
                            <a:solidFill>
                              <a:schemeClr val="tx1"/>
                            </a:solidFill>
                            <a:latin typeface="Cambria Math" panose="02040503050406030204" pitchFamily="18" charset="0"/>
                          </a:rPr>
                          <m:t>𝑖</m:t>
                        </m:r>
                        <m:r>
                          <a:rPr kumimoji="1" lang="en-US" altLang="ja-JP" sz="2800" b="0" i="1" smtClean="0">
                            <a:solidFill>
                              <a:schemeClr val="tx1"/>
                            </a:solidFill>
                            <a:latin typeface="Cambria Math" panose="02040503050406030204" pitchFamily="18" charset="0"/>
                          </a:rPr>
                          <m:t>0</m:t>
                        </m:r>
                      </m:sub>
                    </m:sSub>
                    <m:r>
                      <a:rPr lang="en-US" altLang="ja-JP" sz="2800" i="1">
                        <a:solidFill>
                          <a:schemeClr val="tx1"/>
                        </a:solidFill>
                        <a:latin typeface="Cambria Math" panose="02040503050406030204" pitchFamily="18" charset="0"/>
                      </a:rPr>
                      <m:t>+</m:t>
                    </m:r>
                  </m:oMath>
                </a14:m>
                <a:r>
                  <a:rPr lang="en-US" altLang="ja-JP" sz="2800" dirty="0">
                    <a:solidFill>
                      <a:schemeClr val="tx1"/>
                    </a:solidFill>
                  </a:rPr>
                  <a:t> </a:t>
                </a:r>
                <a14:m>
                  <m:oMath xmlns:m="http://schemas.openxmlformats.org/officeDocument/2006/math">
                    <m:r>
                      <m:rPr>
                        <m:sty m:val="p"/>
                      </m:rPr>
                      <a:rPr lang="el-GR" altLang="ja-JP" sz="2800" i="1">
                        <a:solidFill>
                          <a:srgbClr val="FF0000"/>
                        </a:solidFill>
                        <a:latin typeface="Cambria Math" panose="02040503050406030204" pitchFamily="18" charset="0"/>
                        <a:ea typeface="Cambria Math" panose="02040503050406030204" pitchFamily="18" charset="0"/>
                      </a:rPr>
                      <m:t>α</m:t>
                    </m:r>
                    <m:r>
                      <a:rPr lang="en-US" altLang="ja-JP" sz="2800" b="0" i="1" smtClean="0">
                        <a:solidFill>
                          <a:srgbClr val="FF0000"/>
                        </a:solidFill>
                        <a:latin typeface="Cambria Math" panose="02040503050406030204" pitchFamily="18" charset="0"/>
                        <a:ea typeface="Cambria Math" panose="02040503050406030204" pitchFamily="18" charset="0"/>
                      </a:rPr>
                      <m:t> </m:t>
                    </m:r>
                    <m:sSubSup>
                      <m:sSubSupPr>
                        <m:ctrlPr>
                          <a:rPr lang="en-US" altLang="ja-JP" sz="2800" i="1">
                            <a:solidFill>
                              <a:srgbClr val="FF0000"/>
                            </a:solidFill>
                            <a:latin typeface="Cambria Math" panose="02040503050406030204" pitchFamily="18" charset="0"/>
                          </a:rPr>
                        </m:ctrlPr>
                      </m:sSubSupPr>
                      <m:e>
                        <m:r>
                          <a:rPr lang="en-US" altLang="ja-JP" sz="2800" i="1">
                            <a:solidFill>
                              <a:srgbClr val="FF0000"/>
                            </a:solidFill>
                            <a:latin typeface="Cambria Math" panose="02040503050406030204" pitchFamily="18" charset="0"/>
                          </a:rPr>
                          <m:t>𝐸</m:t>
                        </m:r>
                      </m:e>
                      <m:sub>
                        <m:r>
                          <a:rPr lang="en-US" altLang="ja-JP" sz="2800" i="1">
                            <a:solidFill>
                              <a:srgbClr val="FF0000"/>
                            </a:solidFill>
                            <a:latin typeface="Cambria Math" panose="02040503050406030204" pitchFamily="18" charset="0"/>
                          </a:rPr>
                          <m:t>𝑅𝐹</m:t>
                        </m:r>
                      </m:sub>
                      <m:sup>
                        <m:r>
                          <a:rPr lang="en-US" altLang="ja-JP" sz="2800" i="1">
                            <a:solidFill>
                              <a:srgbClr val="FF0000"/>
                            </a:solidFill>
                            <a:latin typeface="Cambria Math" panose="02040503050406030204" pitchFamily="18" charset="0"/>
                          </a:rPr>
                          <m:t>2</m:t>
                        </m:r>
                      </m:sup>
                    </m:sSubSup>
                    <m:sSup>
                      <m:sSupPr>
                        <m:ctrlPr>
                          <a:rPr lang="en-US" altLang="ja-JP" sz="2800" i="1">
                            <a:solidFill>
                              <a:srgbClr val="FF0000"/>
                            </a:solidFill>
                            <a:latin typeface="Cambria Math" panose="02040503050406030204" pitchFamily="18" charset="0"/>
                          </a:rPr>
                        </m:ctrlPr>
                      </m:sSupPr>
                      <m:e>
                        <m:r>
                          <a:rPr lang="en-US" altLang="ja-JP" sz="2800" i="1">
                            <a:solidFill>
                              <a:srgbClr val="FF0000"/>
                            </a:solidFill>
                            <a:latin typeface="Cambria Math" panose="02040503050406030204" pitchFamily="18" charset="0"/>
                          </a:rPr>
                          <m:t>𝑒</m:t>
                        </m:r>
                      </m:e>
                      <m:sup>
                        <m:r>
                          <a:rPr lang="en-US" altLang="ja-JP" sz="2800" i="1">
                            <a:solidFill>
                              <a:srgbClr val="FF0000"/>
                            </a:solidFill>
                            <a:latin typeface="Cambria Math" panose="02040503050406030204" pitchFamily="18" charset="0"/>
                          </a:rPr>
                          <m:t>2</m:t>
                        </m:r>
                        <m:r>
                          <a:rPr lang="en-US" altLang="ja-JP" sz="2800" i="1">
                            <a:solidFill>
                              <a:srgbClr val="FF0000"/>
                            </a:solidFill>
                            <a:latin typeface="Cambria Math" panose="02040503050406030204" pitchFamily="18" charset="0"/>
                          </a:rPr>
                          <m:t>𝑖</m:t>
                        </m:r>
                        <m:sSub>
                          <m:sSubPr>
                            <m:ctrlPr>
                              <a:rPr lang="en-US" altLang="ja-JP" sz="2800" i="1" smtClean="0">
                                <a:solidFill>
                                  <a:srgbClr val="FF0000"/>
                                </a:solidFill>
                                <a:latin typeface="Cambria Math" panose="02040503050406030204" pitchFamily="18" charset="0"/>
                                <a:ea typeface="Cambria Math" panose="02040503050406030204" pitchFamily="18" charset="0"/>
                              </a:rPr>
                            </m:ctrlPr>
                          </m:sSubPr>
                          <m:e>
                            <m:r>
                              <a:rPr lang="en-US" altLang="ja-JP" sz="2800" i="1" smtClean="0">
                                <a:solidFill>
                                  <a:srgbClr val="FF0000"/>
                                </a:solidFill>
                                <a:latin typeface="Cambria Math" panose="02040503050406030204" pitchFamily="18" charset="0"/>
                                <a:ea typeface="Cambria Math" panose="02040503050406030204" pitchFamily="18" charset="0"/>
                              </a:rPr>
                              <m:t>𝜔</m:t>
                            </m:r>
                          </m:e>
                          <m:sub>
                            <m:r>
                              <a:rPr lang="en-US" altLang="ja-JP" sz="2800" b="0" i="1" smtClean="0">
                                <a:solidFill>
                                  <a:srgbClr val="FF0000"/>
                                </a:solidFill>
                                <a:latin typeface="Cambria Math" panose="02040503050406030204" pitchFamily="18" charset="0"/>
                              </a:rPr>
                              <m:t>𝑅𝐹</m:t>
                            </m:r>
                          </m:sub>
                        </m:sSub>
                        <m:r>
                          <a:rPr lang="en-US" altLang="ja-JP" sz="2800" i="1">
                            <a:solidFill>
                              <a:srgbClr val="FF0000"/>
                            </a:solidFill>
                            <a:latin typeface="Cambria Math" panose="02040503050406030204" pitchFamily="18" charset="0"/>
                            <a:ea typeface="Cambria Math" panose="02040503050406030204" pitchFamily="18" charset="0"/>
                          </a:rPr>
                          <m:t>𝑡</m:t>
                        </m:r>
                      </m:sup>
                    </m:sSup>
                  </m:oMath>
                </a14:m>
                <a:endParaRPr kumimoji="1" lang="ja-JP" altLang="en-US"/>
              </a:p>
            </p:txBody>
          </p:sp>
        </mc:Choice>
        <mc:Fallback xmlns="">
          <p:sp>
            <p:nvSpPr>
              <p:cNvPr id="27" name="テキスト ボックス 26">
                <a:extLst>
                  <a:ext uri="{FF2B5EF4-FFF2-40B4-BE49-F238E27FC236}">
                    <a16:creationId xmlns:a16="http://schemas.microsoft.com/office/drawing/2014/main" id="{12974778-0046-C95B-AEF9-EDC4BAA58ECF}"/>
                  </a:ext>
                </a:extLst>
              </p:cNvPr>
              <p:cNvSpPr txBox="1">
                <a:spLocks noRot="1" noChangeAspect="1" noMove="1" noResize="1" noEditPoints="1" noAdjustHandles="1" noChangeArrowheads="1" noChangeShapeType="1" noTextEdit="1"/>
              </p:cNvSpPr>
              <p:nvPr/>
            </p:nvSpPr>
            <p:spPr>
              <a:xfrm>
                <a:off x="757967" y="5271549"/>
                <a:ext cx="4497179" cy="537583"/>
              </a:xfrm>
              <a:prstGeom prst="rect">
                <a:avLst/>
              </a:prstGeom>
              <a:blipFill>
                <a:blip r:embed="rId8"/>
                <a:stretch>
                  <a:fillRect l="-1972" t="-11628" b="-302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05726E36-588D-1121-B2B1-B044AE39AE57}"/>
                  </a:ext>
                </a:extLst>
              </p:cNvPr>
              <p:cNvSpPr txBox="1"/>
              <p:nvPr/>
            </p:nvSpPr>
            <p:spPr>
              <a:xfrm>
                <a:off x="874081" y="3858423"/>
                <a:ext cx="1618698" cy="523220"/>
              </a:xfrm>
              <a:prstGeom prst="rect">
                <a:avLst/>
              </a:prstGeom>
              <a:noFill/>
            </p:spPr>
            <p:txBody>
              <a:bodyPr wrap="square" rtlCol="0">
                <a:spAutoFit/>
              </a:bodyPr>
              <a:lstStyle/>
              <a:p>
                <a:pPr/>
                <a14:m>
                  <m:oMathPara xmlns:m="http://schemas.openxmlformats.org/officeDocument/2006/math">
                    <m:oMath>
                      <m:r>
                        <a:rPr kumimoji="1" lang="en-US" altLang="ja-JP" sz="2800" b="0" i="1" smtClean="0">
                          <a:latin typeface="Cambria Math" panose="02040503050406030204" pitchFamily="18" charset="0"/>
                        </a:rPr>
                        <m:t> </m:t>
                      </m:r>
                      <m:r>
                        <a:rPr kumimoji="1" lang="en-US" altLang="ja-JP" sz="2800" b="0" i="1" smtClean="0">
                          <a:solidFill>
                            <a:schemeClr val="tx1"/>
                          </a:solidFill>
                          <a:latin typeface="Cambria Math" panose="02040503050406030204" pitchFamily="18" charset="0"/>
                        </a:rPr>
                        <m:t>𝐼</m:t>
                      </m:r>
                      <m:r>
                        <a:rPr kumimoji="1" lang="en-US" altLang="ja-JP" sz="2800" b="0" i="1" smtClean="0">
                          <a:solidFill>
                            <a:schemeClr val="tx1"/>
                          </a:solidFill>
                          <a:latin typeface="Cambria Math" panose="02040503050406030204" pitchFamily="18" charset="0"/>
                        </a:rPr>
                        <m:t>  =</m:t>
                      </m:r>
                      <m:sSub>
                        <m:sSubPr>
                          <m:ctrlPr>
                            <a:rPr kumimoji="1" lang="en-US" altLang="ja-JP" sz="2800" b="0" i="1" smtClean="0">
                              <a:solidFill>
                                <a:schemeClr val="tx1"/>
                              </a:solidFill>
                              <a:latin typeface="Cambria Math" panose="02040503050406030204" pitchFamily="18" charset="0"/>
                            </a:rPr>
                          </m:ctrlPr>
                        </m:sSubPr>
                        <m:e>
                          <m:r>
                            <a:rPr kumimoji="1" lang="en-US" altLang="ja-JP" sz="2800" b="0" i="1" smtClean="0">
                              <a:solidFill>
                                <a:schemeClr val="tx1"/>
                              </a:solidFill>
                              <a:latin typeface="Cambria Math" panose="02040503050406030204" pitchFamily="18" charset="0"/>
                            </a:rPr>
                            <m:t>𝐶𝑛</m:t>
                          </m:r>
                        </m:e>
                        <m:sub>
                          <m:r>
                            <a:rPr kumimoji="1" lang="en-US" altLang="ja-JP" sz="2800" b="0" i="1" smtClean="0">
                              <a:solidFill>
                                <a:schemeClr val="tx1"/>
                              </a:solidFill>
                              <a:latin typeface="Cambria Math" panose="02040503050406030204" pitchFamily="18" charset="0"/>
                            </a:rPr>
                            <m:t>𝑖</m:t>
                          </m:r>
                        </m:sub>
                      </m:sSub>
                    </m:oMath>
                  </m:oMathPara>
                </a14:m>
                <a:endParaRPr kumimoji="1" lang="ja-JP" altLang="en-US"/>
              </a:p>
            </p:txBody>
          </p:sp>
        </mc:Choice>
        <mc:Fallback xmlns="">
          <p:sp>
            <p:nvSpPr>
              <p:cNvPr id="28" name="テキスト ボックス 27">
                <a:extLst>
                  <a:ext uri="{FF2B5EF4-FFF2-40B4-BE49-F238E27FC236}">
                    <a16:creationId xmlns:a16="http://schemas.microsoft.com/office/drawing/2014/main" id="{05726E36-588D-1121-B2B1-B044AE39AE57}"/>
                  </a:ext>
                </a:extLst>
              </p:cNvPr>
              <p:cNvSpPr txBox="1">
                <a:spLocks noRot="1" noChangeAspect="1" noMove="1" noResize="1" noEditPoints="1" noAdjustHandles="1" noChangeArrowheads="1" noChangeShapeType="1" noTextEdit="1"/>
              </p:cNvSpPr>
              <p:nvPr/>
            </p:nvSpPr>
            <p:spPr>
              <a:xfrm>
                <a:off x="874081" y="3858423"/>
                <a:ext cx="1618698" cy="523220"/>
              </a:xfrm>
              <a:prstGeom prst="rect">
                <a:avLst/>
              </a:prstGeom>
              <a:blipFill>
                <a:blip r:embed="rId9"/>
                <a:stretch>
                  <a:fillRect l="-3101" b="-2093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2D5665AC-B81E-D681-04D2-F3654A2363ED}"/>
                  </a:ext>
                </a:extLst>
              </p:cNvPr>
              <p:cNvSpPr txBox="1"/>
              <p:nvPr/>
            </p:nvSpPr>
            <p:spPr>
              <a:xfrm>
                <a:off x="614349" y="1988796"/>
                <a:ext cx="4368460" cy="982961"/>
              </a:xfrm>
              <a:prstGeom prst="rect">
                <a:avLst/>
              </a:prstGeom>
              <a:noFill/>
            </p:spPr>
            <p:txBody>
              <a:bodyPr wrap="square" rtlCol="0">
                <a:spAutoFit/>
              </a:bodyPr>
              <a:lstStyle/>
              <a:p>
                <a:pPr/>
                <a14:m>
                  <m:oMathPara xmlns:m="http://schemas.openxmlformats.org/officeDocument/2006/math">
                    <m:oMath>
                      <m:r>
                        <a:rPr lang="en-US" altLang="ja-JP" sz="2800" i="1" smtClean="0">
                          <a:latin typeface="Cambria Math" panose="02040503050406030204" pitchFamily="18" charset="0"/>
                          <a:ea typeface="Cambria Math" panose="02040503050406030204" pitchFamily="18" charset="0"/>
                        </a:rPr>
                        <m:t>𝜔</m:t>
                      </m:r>
                      <m:d>
                        <m:dPr>
                          <m:ctrlPr>
                            <a:rPr lang="en-US" altLang="ja-JP" sz="2800" i="1">
                              <a:latin typeface="Cambria Math" panose="02040503050406030204" pitchFamily="18" charset="0"/>
                              <a:ea typeface="Cambria Math" panose="02040503050406030204" pitchFamily="18" charset="0"/>
                            </a:rPr>
                          </m:ctrlPr>
                        </m:dPr>
                        <m:e>
                          <m:sSub>
                            <m:sSubPr>
                              <m:ctrlPr>
                                <a:rPr lang="en-US" altLang="ja-JP" sz="2800" i="1">
                                  <a:latin typeface="Cambria Math" panose="02040503050406030204" pitchFamily="18" charset="0"/>
                                  <a:ea typeface="Cambria Math" panose="02040503050406030204" pitchFamily="18" charset="0"/>
                                </a:rPr>
                              </m:ctrlPr>
                            </m:sSubPr>
                            <m:e>
                              <m:r>
                                <a:rPr lang="en-US" altLang="ja-JP" sz="2800" i="1">
                                  <a:latin typeface="Cambria Math" panose="02040503050406030204" pitchFamily="18" charset="0"/>
                                  <a:ea typeface="Cambria Math" panose="02040503050406030204" pitchFamily="18" charset="0"/>
                                </a:rPr>
                                <m:t>𝑃</m:t>
                              </m:r>
                            </m:e>
                            <m:sub>
                              <m:r>
                                <a:rPr lang="en-US" altLang="ja-JP" sz="2800" i="1">
                                  <a:latin typeface="Cambria Math" panose="02040503050406030204" pitchFamily="18" charset="0"/>
                                  <a:ea typeface="Cambria Math" panose="02040503050406030204" pitchFamily="18" charset="0"/>
                                </a:rPr>
                                <m:t>𝑒𝑟𝑣</m:t>
                              </m:r>
                            </m:sub>
                          </m:sSub>
                          <m:r>
                            <a:rPr lang="en-US" altLang="ja-JP" sz="2800" i="1">
                              <a:latin typeface="Cambria Math" panose="02040503050406030204" pitchFamily="18" charset="0"/>
                              <a:ea typeface="Cambria Math" panose="02040503050406030204" pitchFamily="18" charset="0"/>
                            </a:rPr>
                            <m:t>(</m:t>
                          </m:r>
                          <m:sSub>
                            <m:sSubPr>
                              <m:ctrlPr>
                                <a:rPr lang="en-US" altLang="ja-JP" sz="2800" i="1">
                                  <a:solidFill>
                                    <a:srgbClr val="FF0000"/>
                                  </a:solidFill>
                                  <a:latin typeface="Cambria Math" panose="02040503050406030204" pitchFamily="18" charset="0"/>
                                  <a:ea typeface="Cambria Math" panose="02040503050406030204" pitchFamily="18" charset="0"/>
                                </a:rPr>
                              </m:ctrlPr>
                            </m:sSubPr>
                            <m:e>
                              <m:r>
                                <a:rPr lang="en-US" altLang="ja-JP" sz="2800" i="1">
                                  <a:solidFill>
                                    <a:srgbClr val="FF0000"/>
                                  </a:solidFill>
                                  <a:latin typeface="Cambria Math" panose="02040503050406030204" pitchFamily="18" charset="0"/>
                                  <a:ea typeface="Cambria Math" panose="02040503050406030204" pitchFamily="18" charset="0"/>
                                </a:rPr>
                                <m:t>𝐸</m:t>
                              </m:r>
                            </m:e>
                            <m:sub>
                              <m:r>
                                <a:rPr lang="en-US" altLang="ja-JP" sz="2800" i="1">
                                  <a:solidFill>
                                    <a:srgbClr val="FF0000"/>
                                  </a:solidFill>
                                  <a:latin typeface="Cambria Math" panose="02040503050406030204" pitchFamily="18" charset="0"/>
                                  <a:ea typeface="Cambria Math" panose="02040503050406030204" pitchFamily="18" charset="0"/>
                                </a:rPr>
                                <m:t>𝑅𝐹</m:t>
                              </m:r>
                            </m:sub>
                          </m:sSub>
                          <m:r>
                            <a:rPr lang="en-US" altLang="ja-JP" sz="2800" i="1">
                              <a:latin typeface="Cambria Math" panose="02040503050406030204" pitchFamily="18" charset="0"/>
                              <a:ea typeface="Cambria Math" panose="02040503050406030204" pitchFamily="18" charset="0"/>
                            </a:rPr>
                            <m:t>)</m:t>
                          </m:r>
                        </m:e>
                      </m:d>
                      <m:r>
                        <a:rPr lang="en-US" altLang="ja-JP" sz="2800" b="0" i="0" smtClean="0">
                          <a:latin typeface="Cambria Math" panose="02040503050406030204" pitchFamily="18" charset="0"/>
                          <a:ea typeface="Cambria Math" panose="02040503050406030204" pitchFamily="18" charset="0"/>
                        </a:rPr>
                        <m:t> ,</m:t>
                      </m:r>
                      <m:sSub>
                        <m:sSubPr>
                          <m:ctrlPr>
                            <a:rPr lang="en-US" altLang="ja-JP" sz="2400" i="1">
                              <a:latin typeface="Cambria Math" panose="02040503050406030204" pitchFamily="18" charset="0"/>
                              <a:ea typeface="Cambria Math" panose="02040503050406030204" pitchFamily="18" charset="0"/>
                            </a:rPr>
                          </m:ctrlPr>
                        </m:sSubPr>
                        <m:e>
                          <m:r>
                            <a:rPr lang="en-US" altLang="ja-JP" sz="2400" i="1">
                              <a:latin typeface="Cambria Math" panose="02040503050406030204" pitchFamily="18" charset="0"/>
                              <a:ea typeface="Cambria Math" panose="02040503050406030204" pitchFamily="18" charset="0"/>
                            </a:rPr>
                            <m:t>𝑃</m:t>
                          </m:r>
                        </m:e>
                        <m:sub>
                          <m:r>
                            <a:rPr lang="en-US" altLang="ja-JP" sz="2400" i="1">
                              <a:latin typeface="Cambria Math" panose="02040503050406030204" pitchFamily="18" charset="0"/>
                              <a:ea typeface="Cambria Math" panose="02040503050406030204" pitchFamily="18" charset="0"/>
                            </a:rPr>
                            <m:t>𝑒𝑟𝑣</m:t>
                          </m:r>
                        </m:sub>
                      </m:sSub>
                      <m:r>
                        <a:rPr lang="en-US" altLang="ja-JP" sz="2400" i="1">
                          <a:latin typeface="Cambria Math" panose="02040503050406030204" pitchFamily="18" charset="0"/>
                          <a:ea typeface="Cambria Math" panose="02040503050406030204" pitchFamily="18" charset="0"/>
                        </a:rPr>
                        <m:t>=</m:t>
                      </m:r>
                      <m:f>
                        <m:fPr>
                          <m:ctrlPr>
                            <a:rPr lang="en-US" altLang="ja-JP" sz="2400" i="1" smtClean="0">
                              <a:solidFill>
                                <a:srgbClr val="FF0000"/>
                              </a:solidFill>
                              <a:latin typeface="Cambria Math" panose="02040503050406030204" pitchFamily="18" charset="0"/>
                              <a:ea typeface="Cambria Math" panose="02040503050406030204" pitchFamily="18" charset="0"/>
                            </a:rPr>
                          </m:ctrlPr>
                        </m:fPr>
                        <m:num>
                          <m:r>
                            <a:rPr lang="en-US" altLang="ja-JP" sz="2400" i="1" smtClean="0">
                              <a:solidFill>
                                <a:srgbClr val="FF0000"/>
                              </a:solidFill>
                              <a:latin typeface="Cambria Math" panose="02040503050406030204" pitchFamily="18" charset="0"/>
                              <a:ea typeface="Cambria Math" panose="02040503050406030204" pitchFamily="18" charset="0"/>
                            </a:rPr>
                            <m:t>𝐼</m:t>
                          </m:r>
                          <m:d>
                            <m:dPr>
                              <m:ctrlPr>
                                <a:rPr lang="en-US" altLang="ja-JP" sz="2400" i="1">
                                  <a:solidFill>
                                    <a:srgbClr val="FF0000"/>
                                  </a:solidFill>
                                  <a:latin typeface="Cambria Math" panose="02040503050406030204" pitchFamily="18" charset="0"/>
                                  <a:ea typeface="Cambria Math" panose="02040503050406030204" pitchFamily="18" charset="0"/>
                                </a:rPr>
                              </m:ctrlPr>
                            </m:dPr>
                            <m:e>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𝐸</m:t>
                                  </m:r>
                                </m:e>
                                <m:sub>
                                  <m:r>
                                    <m:rPr>
                                      <m:sty m:val="p"/>
                                    </m:rPr>
                                    <a:rPr lang="en-US" altLang="ja-JP" sz="2400">
                                      <a:solidFill>
                                        <a:srgbClr val="FF0000"/>
                                      </a:solidFill>
                                      <a:latin typeface="Cambria Math" panose="02040503050406030204" pitchFamily="18" charset="0"/>
                                      <a:ea typeface="Cambria Math" panose="02040503050406030204" pitchFamily="18" charset="0"/>
                                    </a:rPr>
                                    <m:t>RF</m:t>
                                  </m:r>
                                </m:sub>
                              </m:sSub>
                            </m:e>
                          </m:d>
                        </m:num>
                        <m:den>
                          <m:sSubSup>
                            <m:sSubSupPr>
                              <m:ctrlPr>
                                <a:rPr lang="ja-JP" altLang="en-US" sz="2400" i="1">
                                  <a:solidFill>
                                    <a:schemeClr val="tx1"/>
                                  </a:solidFill>
                                  <a:latin typeface="Cambria Math" panose="02040503050406030204" pitchFamily="18" charset="0"/>
                                  <a:ea typeface="Cambria Math" panose="02040503050406030204" pitchFamily="18" charset="0"/>
                                </a:rPr>
                              </m:ctrlPr>
                            </m:sSubSupPr>
                            <m:e>
                              <m:r>
                                <a:rPr lang="ja-JP" altLang="en-US" sz="2400" i="1">
                                  <a:solidFill>
                                    <a:schemeClr val="tx1"/>
                                  </a:solidFill>
                                  <a:latin typeface="Cambria Math" panose="02040503050406030204" pitchFamily="18" charset="0"/>
                                  <a:ea typeface="Cambria Math" panose="02040503050406030204" pitchFamily="18" charset="0"/>
                                </a:rPr>
                                <m:t>𝑉</m:t>
                              </m:r>
                            </m:e>
                            <m:sub>
                              <m:r>
                                <m:rPr>
                                  <m:sty m:val="p"/>
                                </m:rPr>
                                <a:rPr lang="en-US" altLang="ja-JP" sz="2400">
                                  <a:solidFill>
                                    <a:schemeClr val="tx1"/>
                                  </a:solidFill>
                                  <a:latin typeface="Cambria Math" panose="02040503050406030204" pitchFamily="18" charset="0"/>
                                  <a:ea typeface="Cambria Math" panose="02040503050406030204" pitchFamily="18" charset="0"/>
                                </a:rPr>
                                <m:t>ext</m:t>
                              </m:r>
                            </m:sub>
                            <m:sup>
                              <m:r>
                                <a:rPr lang="en-US" altLang="ja-JP" sz="2400" i="1">
                                  <a:solidFill>
                                    <a:schemeClr val="tx1"/>
                                  </a:solidFill>
                                  <a:latin typeface="Cambria Math" panose="02040503050406030204" pitchFamily="18" charset="0"/>
                                  <a:ea typeface="Cambria Math" panose="02040503050406030204" pitchFamily="18" charset="0"/>
                                </a:rPr>
                                <m:t>1.5</m:t>
                              </m:r>
                            </m:sup>
                          </m:sSubSup>
                        </m:den>
                      </m:f>
                    </m:oMath>
                  </m:oMathPara>
                </a14:m>
                <a:endParaRPr lang="ja-JP" altLang="en-US" sz="2400"/>
              </a:p>
            </p:txBody>
          </p:sp>
        </mc:Choice>
        <mc:Fallback xmlns="">
          <p:sp>
            <p:nvSpPr>
              <p:cNvPr id="3" name="テキスト ボックス 2">
                <a:extLst>
                  <a:ext uri="{FF2B5EF4-FFF2-40B4-BE49-F238E27FC236}">
                    <a16:creationId xmlns:a16="http://schemas.microsoft.com/office/drawing/2014/main" id="{2D5665AC-B81E-D681-04D2-F3654A2363ED}"/>
                  </a:ext>
                </a:extLst>
              </p:cNvPr>
              <p:cNvSpPr txBox="1">
                <a:spLocks noRot="1" noChangeAspect="1" noMove="1" noResize="1" noEditPoints="1" noAdjustHandles="1" noChangeArrowheads="1" noChangeShapeType="1" noTextEdit="1"/>
              </p:cNvSpPr>
              <p:nvPr/>
            </p:nvSpPr>
            <p:spPr>
              <a:xfrm>
                <a:off x="614349" y="1988796"/>
                <a:ext cx="4368460" cy="982961"/>
              </a:xfrm>
              <a:prstGeom prst="rect">
                <a:avLst/>
              </a:prstGeom>
              <a:blipFill>
                <a:blip r:embed="rId10"/>
                <a:stretch>
                  <a:fillRect b="-1282"/>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681234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3D371-7F59-A6B2-E6A0-B755167FCB99}"/>
            </a:ext>
          </a:extLst>
        </p:cNvPr>
        <p:cNvGrpSpPr/>
        <p:nvPr/>
      </p:nvGrpSpPr>
      <p:grpSpPr>
        <a:xfrm>
          <a:off x="0" y="0"/>
          <a:ext cx="0" cy="0"/>
          <a:chOff x="0" y="0"/>
          <a:chExt cx="0" cy="0"/>
        </a:xfrm>
      </p:grpSpPr>
      <p:sp>
        <p:nvSpPr>
          <p:cNvPr id="19" name="テキスト ボックス 18">
            <a:extLst>
              <a:ext uri="{FF2B5EF4-FFF2-40B4-BE49-F238E27FC236}">
                <a16:creationId xmlns:a16="http://schemas.microsoft.com/office/drawing/2014/main" id="{565DB1D8-A6A8-A885-B97B-681E0C482E8E}"/>
              </a:ext>
            </a:extLst>
          </p:cNvPr>
          <p:cNvSpPr txBox="1"/>
          <p:nvPr/>
        </p:nvSpPr>
        <p:spPr>
          <a:xfrm>
            <a:off x="112764" y="895553"/>
            <a:ext cx="3112970" cy="461665"/>
          </a:xfrm>
          <a:prstGeom prst="rect">
            <a:avLst/>
          </a:prstGeom>
          <a:noFill/>
        </p:spPr>
        <p:txBody>
          <a:bodyPr wrap="square">
            <a:spAutoFit/>
          </a:bodyPr>
          <a:lstStyle/>
          <a:p>
            <a:pPr>
              <a:spcBef>
                <a:spcPts val="200"/>
              </a:spcBef>
            </a:pPr>
            <a:r>
              <a:rPr lang="en-US" altLang="ja-JP" sz="2400" b="1" i="0" noProof="0" dirty="0">
                <a:solidFill>
                  <a:srgbClr val="000000"/>
                </a:solidFill>
                <a:cs typeface="Times New Roman"/>
              </a:rPr>
              <a:t>▪ </a:t>
            </a:r>
            <a:r>
              <a:rPr lang="en-US" altLang="ja-JP" sz="2400" b="1" dirty="0">
                <a:solidFill>
                  <a:srgbClr val="000000"/>
                </a:solidFill>
                <a:cs typeface="Times New Roman"/>
              </a:rPr>
              <a:t>H</a:t>
            </a:r>
            <a:r>
              <a:rPr lang="en-US" altLang="ja-JP" sz="2400" b="1" i="0" noProof="0" dirty="0" err="1">
                <a:solidFill>
                  <a:srgbClr val="000000"/>
                </a:solidFill>
                <a:cs typeface="Times New Roman"/>
              </a:rPr>
              <a:t>ypotheses</a:t>
            </a:r>
            <a:endParaRPr lang="en-US" altLang="ja-JP" sz="2400" b="1" i="0" noProof="0" dirty="0">
              <a:solidFill>
                <a:srgbClr val="000000"/>
              </a:solidFill>
              <a:cs typeface="Times New Roman"/>
            </a:endParaRPr>
          </a:p>
        </p:txBody>
      </p:sp>
      <p:sp>
        <p:nvSpPr>
          <p:cNvPr id="20" name="正方形/長方形 19">
            <a:extLst>
              <a:ext uri="{FF2B5EF4-FFF2-40B4-BE49-F238E27FC236}">
                <a16:creationId xmlns:a16="http://schemas.microsoft.com/office/drawing/2014/main" id="{AD7E1DD0-F002-898B-37FB-923C54D513DA}"/>
              </a:ext>
            </a:extLst>
          </p:cNvPr>
          <p:cNvSpPr/>
          <p:nvPr/>
        </p:nvSpPr>
        <p:spPr>
          <a:xfrm>
            <a:off x="140892" y="3419559"/>
            <a:ext cx="5841211" cy="2809343"/>
          </a:xfrm>
          <a:prstGeom prst="rect">
            <a:avLst/>
          </a:prstGeom>
          <a:noFill/>
          <a:ln w="571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mc:AlternateContent xmlns:mc="http://schemas.openxmlformats.org/markup-compatibility/2006" xmlns:a14="http://schemas.microsoft.com/office/drawing/2010/main">
        <mc:Choice Requires="a14">
          <p:sp>
            <p:nvSpPr>
              <p:cNvPr id="34" name="テキスト ボックス 33">
                <a:extLst>
                  <a:ext uri="{FF2B5EF4-FFF2-40B4-BE49-F238E27FC236}">
                    <a16:creationId xmlns:a16="http://schemas.microsoft.com/office/drawing/2014/main" id="{9F4F4D63-CD90-87F8-28CF-37F46F2926E4}"/>
                  </a:ext>
                </a:extLst>
              </p:cNvPr>
              <p:cNvSpPr txBox="1"/>
              <p:nvPr/>
            </p:nvSpPr>
            <p:spPr>
              <a:xfrm>
                <a:off x="2703145" y="4475142"/>
                <a:ext cx="2810207" cy="783741"/>
              </a:xfrm>
              <a:prstGeom prst="rect">
                <a:avLst/>
              </a:prstGeom>
              <a:noFill/>
            </p:spPr>
            <p:txBody>
              <a:bodyPr wrap="square" rtlCol="0">
                <a:spAutoFit/>
              </a:bodyPr>
              <a:lstStyle/>
              <a:p>
                <a:pPr/>
                <a14:m>
                  <m:oMathPara xmlns:m="http://schemas.openxmlformats.org/officeDocument/2006/math">
                    <m:oMath>
                      <m:d>
                        <m:dPr>
                          <m:begChr m:val="|"/>
                          <m:endChr m:val="|"/>
                          <m:ctrlPr>
                            <a:rPr lang="en-US" altLang="ja-JP" sz="2400" i="1">
                              <a:solidFill>
                                <a:srgbClr val="FF0000"/>
                              </a:solidFill>
                              <a:latin typeface="Cambria Math" panose="02040503050406030204" pitchFamily="18" charset="0"/>
                              <a:ea typeface="Cambria Math" panose="02040503050406030204" pitchFamily="18" charset="0"/>
                            </a:rPr>
                          </m:ctrlPr>
                        </m:dPr>
                        <m:e>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𝐸</m:t>
                              </m:r>
                            </m:e>
                            <m:sub>
                              <m:r>
                                <a:rPr lang="en-US" altLang="ja-JP" sz="2400" i="1">
                                  <a:solidFill>
                                    <a:srgbClr val="FF0000"/>
                                  </a:solidFill>
                                  <a:latin typeface="Cambria Math" panose="02040503050406030204" pitchFamily="18" charset="0"/>
                                  <a:ea typeface="Cambria Math" panose="02040503050406030204" pitchFamily="18" charset="0"/>
                                </a:rPr>
                                <m:t>𝑅𝐹</m:t>
                              </m:r>
                            </m:sub>
                          </m:sSub>
                          <m:sSup>
                            <m:sSupPr>
                              <m:ctrlPr>
                                <a:rPr lang="en-US" altLang="ja-JP" sz="2400" i="1">
                                  <a:solidFill>
                                    <a:srgbClr val="FF0000"/>
                                  </a:solidFill>
                                  <a:latin typeface="Cambria Math" panose="02040503050406030204" pitchFamily="18" charset="0"/>
                                </a:rPr>
                              </m:ctrlPr>
                            </m:sSupPr>
                            <m:e>
                              <m:r>
                                <a:rPr lang="en-US" altLang="ja-JP" sz="2400" i="1">
                                  <a:solidFill>
                                    <a:srgbClr val="FF0000"/>
                                  </a:solidFill>
                                  <a:latin typeface="Cambria Math" panose="02040503050406030204" pitchFamily="18" charset="0"/>
                                </a:rPr>
                                <m:t>𝑒</m:t>
                              </m:r>
                            </m:e>
                            <m:sup>
                              <m:r>
                                <a:rPr lang="en-US" altLang="ja-JP" sz="2400" i="1">
                                  <a:solidFill>
                                    <a:srgbClr val="FF0000"/>
                                  </a:solidFill>
                                  <a:latin typeface="Cambria Math" panose="02040503050406030204" pitchFamily="18" charset="0"/>
                                </a:rPr>
                                <m:t>𝑖</m:t>
                              </m:r>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𝜔</m:t>
                                  </m:r>
                                </m:e>
                                <m:sub>
                                  <m:r>
                                    <a:rPr lang="en-US" altLang="ja-JP" sz="2400" i="1">
                                      <a:solidFill>
                                        <a:srgbClr val="FF0000"/>
                                      </a:solidFill>
                                      <a:latin typeface="Cambria Math" panose="02040503050406030204" pitchFamily="18" charset="0"/>
                                    </a:rPr>
                                    <m:t>𝑅𝐹</m:t>
                                  </m:r>
                                </m:sub>
                              </m:sSub>
                              <m:r>
                                <a:rPr lang="en-US" altLang="ja-JP" sz="2400" i="1">
                                  <a:solidFill>
                                    <a:srgbClr val="FF0000"/>
                                  </a:solidFill>
                                  <a:latin typeface="Cambria Math" panose="02040503050406030204" pitchFamily="18" charset="0"/>
                                  <a:ea typeface="Cambria Math" panose="02040503050406030204" pitchFamily="18" charset="0"/>
                                </a:rPr>
                                <m:t>𝑡</m:t>
                              </m:r>
                            </m:sup>
                          </m:sSup>
                        </m:e>
                      </m:d>
                      <m:r>
                        <a:rPr lang="en-US" altLang="ja-JP" sz="2400" i="1" smtClean="0">
                          <a:solidFill>
                            <a:schemeClr val="tx1">
                              <a:lumMod val="95000"/>
                              <a:lumOff val="5000"/>
                            </a:schemeClr>
                          </a:solidFill>
                          <a:latin typeface="Cambria Math" panose="02040503050406030204" pitchFamily="18" charset="0"/>
                          <a:ea typeface="Cambria Math" panose="02040503050406030204" pitchFamily="18" charset="0"/>
                        </a:rPr>
                        <m:t>≪</m:t>
                      </m:r>
                      <m:f>
                        <m:fPr>
                          <m:ctrlPr>
                            <a:rPr lang="en-US" altLang="ja-JP" sz="2400" i="1">
                              <a:latin typeface="Cambria Math" panose="02040503050406030204" pitchFamily="18" charset="0"/>
                            </a:rPr>
                          </m:ctrlPr>
                        </m:fPr>
                        <m:num>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𝑉</m:t>
                              </m:r>
                            </m:e>
                            <m:sub>
                              <m:r>
                                <a:rPr lang="en-US" altLang="ja-JP" sz="2400" i="1">
                                  <a:latin typeface="Cambria Math" panose="02040503050406030204" pitchFamily="18" charset="0"/>
                                </a:rPr>
                                <m:t>𝑒𝑥𝑡</m:t>
                              </m:r>
                            </m:sub>
                          </m:sSub>
                        </m:num>
                        <m:den>
                          <m:r>
                            <a:rPr lang="en-US" altLang="ja-JP" sz="2400" i="1">
                              <a:latin typeface="Cambria Math" panose="02040503050406030204" pitchFamily="18" charset="0"/>
                            </a:rPr>
                            <m:t>𝑑</m:t>
                          </m:r>
                        </m:den>
                      </m:f>
                    </m:oMath>
                  </m:oMathPara>
                </a14:m>
                <a:endParaRPr kumimoji="1" lang="en-US" altLang="ja-JP" sz="2000" i="1" dirty="0">
                  <a:latin typeface="Cambria Math" panose="02040503050406030204" pitchFamily="18" charset="0"/>
                </a:endParaRPr>
              </a:p>
            </p:txBody>
          </p:sp>
        </mc:Choice>
        <mc:Fallback xmlns="">
          <p:sp>
            <p:nvSpPr>
              <p:cNvPr id="34" name="テキスト ボックス 33">
                <a:extLst>
                  <a:ext uri="{FF2B5EF4-FFF2-40B4-BE49-F238E27FC236}">
                    <a16:creationId xmlns:a16="http://schemas.microsoft.com/office/drawing/2014/main" id="{9F4F4D63-CD90-87F8-28CF-37F46F2926E4}"/>
                  </a:ext>
                </a:extLst>
              </p:cNvPr>
              <p:cNvSpPr txBox="1">
                <a:spLocks noRot="1" noChangeAspect="1" noMove="1" noResize="1" noEditPoints="1" noAdjustHandles="1" noChangeArrowheads="1" noChangeShapeType="1" noTextEdit="1"/>
              </p:cNvSpPr>
              <p:nvPr/>
            </p:nvSpPr>
            <p:spPr>
              <a:xfrm>
                <a:off x="2703145" y="4475142"/>
                <a:ext cx="2810207" cy="783741"/>
              </a:xfrm>
              <a:prstGeom prst="rect">
                <a:avLst/>
              </a:prstGeom>
              <a:blipFill>
                <a:blip r:embed="rId3"/>
                <a:stretch>
                  <a:fillRect b="-6349"/>
                </a:stretch>
              </a:blipFill>
            </p:spPr>
            <p:txBody>
              <a:bodyPr/>
              <a:lstStyle/>
              <a:p>
                <a:r>
                  <a:rPr lang="ja-JP" altLang="en-US">
                    <a:noFill/>
                  </a:rPr>
                  <a:t> </a:t>
                </a:r>
              </a:p>
            </p:txBody>
          </p:sp>
        </mc:Fallback>
      </mc:AlternateContent>
      <p:sp>
        <p:nvSpPr>
          <p:cNvPr id="5" name="タイトル 1">
            <a:extLst>
              <a:ext uri="{FF2B5EF4-FFF2-40B4-BE49-F238E27FC236}">
                <a16:creationId xmlns:a16="http://schemas.microsoft.com/office/drawing/2014/main" id="{576465FA-D4C5-FF54-7FD5-2685B7464521}"/>
              </a:ext>
            </a:extLst>
          </p:cNvPr>
          <p:cNvSpPr txBox="1">
            <a:spLocks/>
          </p:cNvSpPr>
          <p:nvPr/>
        </p:nvSpPr>
        <p:spPr>
          <a:xfrm>
            <a:off x="0" y="0"/>
            <a:ext cx="12192000" cy="763929"/>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Times New Roman"/>
                <a:ea typeface="Times New Roman"/>
                <a:cs typeface="Times New Roman"/>
              </a:defRPr>
            </a:lvl1pPr>
          </a:lstStyle>
          <a:p>
            <a:r>
              <a:rPr lang="ja-JP" altLang="en-US" b="1">
                <a:solidFill>
                  <a:schemeClr val="bg1"/>
                </a:solidFill>
              </a:rPr>
              <a:t>Model 2: </a:t>
            </a:r>
            <a:r>
              <a:rPr lang="en-US" altLang="ja-JP" b="1" dirty="0">
                <a:solidFill>
                  <a:schemeClr val="bg1"/>
                </a:solidFill>
              </a:rPr>
              <a:t>Extraction </a:t>
            </a:r>
            <a:r>
              <a:rPr lang="ja-JP" altLang="en-US" b="1">
                <a:solidFill>
                  <a:schemeClr val="bg1"/>
                </a:solidFill>
              </a:rPr>
              <a:t>field oscillation model</a:t>
            </a:r>
          </a:p>
        </p:txBody>
      </p:sp>
      <p:sp>
        <p:nvSpPr>
          <p:cNvPr id="6" name="テキスト ボックス 5">
            <a:extLst>
              <a:ext uri="{FF2B5EF4-FFF2-40B4-BE49-F238E27FC236}">
                <a16:creationId xmlns:a16="http://schemas.microsoft.com/office/drawing/2014/main" id="{3A91093D-3B9A-B587-962C-490A28F5EC52}"/>
              </a:ext>
            </a:extLst>
          </p:cNvPr>
          <p:cNvSpPr txBox="1"/>
          <p:nvPr/>
        </p:nvSpPr>
        <p:spPr>
          <a:xfrm>
            <a:off x="11385176" y="14168"/>
            <a:ext cx="806824" cy="769441"/>
          </a:xfrm>
          <a:prstGeom prst="rect">
            <a:avLst/>
          </a:prstGeom>
          <a:noFill/>
        </p:spPr>
        <p:txBody>
          <a:bodyPr wrap="square" rtlCol="0">
            <a:spAutoFit/>
          </a:bodyPr>
          <a:lstStyle/>
          <a:p>
            <a:r>
              <a:rPr kumimoji="1" lang="en-US" altLang="ja-JP" sz="4400" dirty="0">
                <a:solidFill>
                  <a:schemeClr val="bg1"/>
                </a:solidFill>
              </a:rPr>
              <a:t>11</a:t>
            </a:r>
            <a:endParaRPr kumimoji="1" lang="ja-JP" altLang="en-US" sz="4400">
              <a:solidFill>
                <a:schemeClr val="bg1"/>
              </a:solidFill>
            </a:endParaRPr>
          </a:p>
        </p:txBody>
      </p:sp>
      <p:sp>
        <p:nvSpPr>
          <p:cNvPr id="8" name="テキスト ボックス 7">
            <a:extLst>
              <a:ext uri="{FF2B5EF4-FFF2-40B4-BE49-F238E27FC236}">
                <a16:creationId xmlns:a16="http://schemas.microsoft.com/office/drawing/2014/main" id="{297EF230-4D6E-A594-BE2A-65CB55F7DB5E}"/>
              </a:ext>
            </a:extLst>
          </p:cNvPr>
          <p:cNvSpPr txBox="1"/>
          <p:nvPr/>
        </p:nvSpPr>
        <p:spPr>
          <a:xfrm>
            <a:off x="140892" y="1346326"/>
            <a:ext cx="5490748" cy="461665"/>
          </a:xfrm>
          <a:prstGeom prst="rect">
            <a:avLst/>
          </a:prstGeom>
          <a:noFill/>
        </p:spPr>
        <p:txBody>
          <a:bodyPr wrap="square">
            <a:spAutoFit/>
          </a:bodyPr>
          <a:lstStyle/>
          <a:p>
            <a:r>
              <a:rPr lang="en-US" altLang="ja-JP" sz="2400" b="1" dirty="0">
                <a:latin typeface="Cambria Math" panose="02040503050406030204" pitchFamily="18" charset="0"/>
              </a:rPr>
              <a:t>① Electric Field oscillation is dominant.</a:t>
            </a:r>
          </a:p>
        </p:txBody>
      </p:sp>
      <p:sp>
        <p:nvSpPr>
          <p:cNvPr id="11" name="テキスト ボックス 10">
            <a:extLst>
              <a:ext uri="{FF2B5EF4-FFF2-40B4-BE49-F238E27FC236}">
                <a16:creationId xmlns:a16="http://schemas.microsoft.com/office/drawing/2014/main" id="{ED1E2DFE-CAA2-7C65-C309-32D087D7F8AD}"/>
              </a:ext>
            </a:extLst>
          </p:cNvPr>
          <p:cNvSpPr txBox="1"/>
          <p:nvPr/>
        </p:nvSpPr>
        <p:spPr>
          <a:xfrm>
            <a:off x="152465" y="4045669"/>
            <a:ext cx="4621972" cy="830997"/>
          </a:xfrm>
          <a:prstGeom prst="rect">
            <a:avLst/>
          </a:prstGeom>
          <a:noFill/>
        </p:spPr>
        <p:txBody>
          <a:bodyPr wrap="square">
            <a:spAutoFit/>
          </a:bodyPr>
          <a:lstStyle/>
          <a:p>
            <a:r>
              <a:rPr lang="en-US" altLang="ja-JP" sz="2400" b="1" dirty="0">
                <a:latin typeface="Cambria Math" panose="02040503050406030204" pitchFamily="18" charset="0"/>
              </a:rPr>
              <a:t>③ The RF field is much smaller than the static field</a:t>
            </a:r>
            <a:endParaRPr lang="en-US" altLang="ja-JP" sz="2400" b="1" dirty="0"/>
          </a:p>
        </p:txBody>
      </p:sp>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39862CE9-7998-6EBC-F095-22C30DBC3906}"/>
                  </a:ext>
                </a:extLst>
              </p:cNvPr>
              <p:cNvSpPr txBox="1"/>
              <p:nvPr/>
            </p:nvSpPr>
            <p:spPr>
              <a:xfrm>
                <a:off x="2886266" y="3235402"/>
                <a:ext cx="2473475" cy="783741"/>
              </a:xfrm>
              <a:prstGeom prst="rect">
                <a:avLst/>
              </a:prstGeom>
              <a:noFill/>
            </p:spPr>
            <p:txBody>
              <a:bodyPr wrap="square" rtlCol="0">
                <a:spAutoFit/>
              </a:bodyPr>
              <a:lstStyle/>
              <a:p>
                <a:pPr/>
                <a14:m>
                  <m:oMathPara xmlns:m="http://schemas.openxmlformats.org/officeDocument/2006/math">
                    <m:oMath>
                      <m:f>
                        <m:fPr>
                          <m:ctrlPr>
                            <a:rPr lang="en-US" altLang="ja-JP" sz="2400" i="1">
                              <a:solidFill>
                                <a:schemeClr val="tx1"/>
                              </a:solidFill>
                              <a:latin typeface="Cambria Math" panose="02040503050406030204" pitchFamily="18" charset="0"/>
                            </a:rPr>
                          </m:ctrlPr>
                        </m:fPr>
                        <m:num>
                          <m:sSub>
                            <m:sSubPr>
                              <m:ctrlPr>
                                <a:rPr lang="en-US" altLang="ja-JP" sz="2400" i="1">
                                  <a:solidFill>
                                    <a:schemeClr val="tx1"/>
                                  </a:solidFill>
                                  <a:latin typeface="Cambria Math" panose="02040503050406030204" pitchFamily="18" charset="0"/>
                                </a:rPr>
                              </m:ctrlPr>
                            </m:sSubPr>
                            <m:e>
                              <m:r>
                                <a:rPr lang="en-US" altLang="ja-JP" sz="2400" i="1">
                                  <a:solidFill>
                                    <a:schemeClr val="tx1"/>
                                  </a:solidFill>
                                  <a:latin typeface="Cambria Math" panose="02040503050406030204" pitchFamily="18" charset="0"/>
                                </a:rPr>
                                <m:t>𝑉</m:t>
                              </m:r>
                            </m:e>
                            <m:sub>
                              <m:r>
                                <a:rPr lang="en-US" altLang="ja-JP" sz="2400" i="1">
                                  <a:solidFill>
                                    <a:schemeClr val="tx1"/>
                                  </a:solidFill>
                                  <a:latin typeface="Cambria Math" panose="02040503050406030204" pitchFamily="18" charset="0"/>
                                </a:rPr>
                                <m:t>𝑒𝑥𝑡</m:t>
                              </m:r>
                            </m:sub>
                          </m:sSub>
                        </m:num>
                        <m:den>
                          <m:r>
                            <a:rPr kumimoji="1" lang="en-US" altLang="ja-JP" sz="2400" b="0" i="1" smtClean="0">
                              <a:solidFill>
                                <a:schemeClr val="tx1"/>
                              </a:solidFill>
                              <a:latin typeface="Cambria Math" panose="02040503050406030204" pitchFamily="18" charset="0"/>
                            </a:rPr>
                            <m:t>𝑑</m:t>
                          </m:r>
                        </m:den>
                      </m:f>
                      <m:r>
                        <a:rPr kumimoji="1" lang="en-US" altLang="ja-JP" sz="2400" b="0" i="1" smtClean="0">
                          <a:solidFill>
                            <a:srgbClr val="FF0000"/>
                          </a:solidFill>
                          <a:latin typeface="Cambria Math" panose="02040503050406030204" pitchFamily="18" charset="0"/>
                        </a:rPr>
                        <m:t>+</m:t>
                      </m:r>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𝐸</m:t>
                          </m:r>
                        </m:e>
                        <m:sub>
                          <m:r>
                            <a:rPr lang="en-US" altLang="ja-JP" sz="2400" i="1">
                              <a:solidFill>
                                <a:srgbClr val="FF0000"/>
                              </a:solidFill>
                              <a:latin typeface="Cambria Math" panose="02040503050406030204" pitchFamily="18" charset="0"/>
                              <a:ea typeface="Cambria Math" panose="02040503050406030204" pitchFamily="18" charset="0"/>
                            </a:rPr>
                            <m:t>𝑅𝐹</m:t>
                          </m:r>
                        </m:sub>
                      </m:sSub>
                      <m:sSup>
                        <m:sSupPr>
                          <m:ctrlPr>
                            <a:rPr lang="en-US" altLang="ja-JP" sz="2400" i="1">
                              <a:solidFill>
                                <a:srgbClr val="FF0000"/>
                              </a:solidFill>
                              <a:latin typeface="Cambria Math" panose="02040503050406030204" pitchFamily="18" charset="0"/>
                            </a:rPr>
                          </m:ctrlPr>
                        </m:sSupPr>
                        <m:e>
                          <m:r>
                            <a:rPr lang="en-US" altLang="ja-JP" sz="2400" i="1">
                              <a:solidFill>
                                <a:srgbClr val="FF0000"/>
                              </a:solidFill>
                              <a:latin typeface="Cambria Math" panose="02040503050406030204" pitchFamily="18" charset="0"/>
                            </a:rPr>
                            <m:t>𝑒</m:t>
                          </m:r>
                        </m:e>
                        <m:sup>
                          <m:r>
                            <a:rPr lang="en-US" altLang="ja-JP" sz="2400" i="1">
                              <a:solidFill>
                                <a:srgbClr val="FF0000"/>
                              </a:solidFill>
                              <a:latin typeface="Cambria Math" panose="02040503050406030204" pitchFamily="18" charset="0"/>
                            </a:rPr>
                            <m:t>𝑖</m:t>
                          </m:r>
                          <m:sSub>
                            <m:sSubPr>
                              <m:ctrlPr>
                                <a:rPr lang="en-US" altLang="ja-JP" sz="2400" i="1" smtClean="0">
                                  <a:solidFill>
                                    <a:srgbClr val="FF0000"/>
                                  </a:solidFill>
                                  <a:latin typeface="Cambria Math" panose="02040503050406030204" pitchFamily="18" charset="0"/>
                                  <a:ea typeface="Cambria Math" panose="02040503050406030204" pitchFamily="18" charset="0"/>
                                </a:rPr>
                              </m:ctrlPr>
                            </m:sSubPr>
                            <m:e>
                              <m:r>
                                <a:rPr lang="en-US" altLang="ja-JP" sz="2400" i="1" smtClean="0">
                                  <a:solidFill>
                                    <a:srgbClr val="FF0000"/>
                                  </a:solidFill>
                                  <a:latin typeface="Cambria Math" panose="02040503050406030204" pitchFamily="18" charset="0"/>
                                  <a:ea typeface="Cambria Math" panose="02040503050406030204" pitchFamily="18" charset="0"/>
                                </a:rPr>
                                <m:t>𝜔</m:t>
                              </m:r>
                            </m:e>
                            <m:sub>
                              <m:r>
                                <a:rPr lang="en-US" altLang="ja-JP" sz="2400" b="0" i="1" smtClean="0">
                                  <a:solidFill>
                                    <a:srgbClr val="FF0000"/>
                                  </a:solidFill>
                                  <a:latin typeface="Cambria Math" panose="02040503050406030204" pitchFamily="18" charset="0"/>
                                </a:rPr>
                                <m:t>𝑅𝐹</m:t>
                              </m:r>
                            </m:sub>
                          </m:sSub>
                          <m:r>
                            <a:rPr lang="en-US" altLang="ja-JP" sz="2400" i="1">
                              <a:solidFill>
                                <a:srgbClr val="FF0000"/>
                              </a:solidFill>
                              <a:latin typeface="Cambria Math" panose="02040503050406030204" pitchFamily="18" charset="0"/>
                              <a:ea typeface="Cambria Math" panose="02040503050406030204" pitchFamily="18" charset="0"/>
                            </a:rPr>
                            <m:t>𝑡</m:t>
                          </m:r>
                        </m:sup>
                      </m:sSup>
                    </m:oMath>
                  </m:oMathPara>
                </a14:m>
                <a:endParaRPr kumimoji="1" lang="en-US" altLang="ja-JP" sz="2400" i="1" dirty="0">
                  <a:latin typeface="Cambria Math" panose="02040503050406030204" pitchFamily="18" charset="0"/>
                </a:endParaRPr>
              </a:p>
            </p:txBody>
          </p:sp>
        </mc:Choice>
        <mc:Fallback xmlns="">
          <p:sp>
            <p:nvSpPr>
              <p:cNvPr id="36" name="テキスト ボックス 35">
                <a:extLst>
                  <a:ext uri="{FF2B5EF4-FFF2-40B4-BE49-F238E27FC236}">
                    <a16:creationId xmlns:a16="http://schemas.microsoft.com/office/drawing/2014/main" id="{39862CE9-7998-6EBC-F095-22C30DBC3906}"/>
                  </a:ext>
                </a:extLst>
              </p:cNvPr>
              <p:cNvSpPr txBox="1">
                <a:spLocks noRot="1" noChangeAspect="1" noMove="1" noResize="1" noEditPoints="1" noAdjustHandles="1" noChangeArrowheads="1" noChangeShapeType="1" noTextEdit="1"/>
              </p:cNvSpPr>
              <p:nvPr/>
            </p:nvSpPr>
            <p:spPr>
              <a:xfrm>
                <a:off x="2886266" y="3235402"/>
                <a:ext cx="2473475" cy="783741"/>
              </a:xfrm>
              <a:prstGeom prst="rect">
                <a:avLst/>
              </a:prstGeom>
              <a:blipFill>
                <a:blip r:embed="rId4"/>
                <a:stretch>
                  <a:fillRect b="-7937"/>
                </a:stretch>
              </a:blipFill>
            </p:spPr>
            <p:txBody>
              <a:bodyPr/>
              <a:lstStyle/>
              <a:p>
                <a:r>
                  <a:rPr lang="ja-JP" altLang="en-US">
                    <a:noFill/>
                  </a:rPr>
                  <a:t> </a:t>
                </a:r>
              </a:p>
            </p:txBody>
          </p:sp>
        </mc:Fallback>
      </mc:AlternateContent>
      <p:sp>
        <p:nvSpPr>
          <p:cNvPr id="4" name="正方形/長方形 3">
            <a:extLst>
              <a:ext uri="{FF2B5EF4-FFF2-40B4-BE49-F238E27FC236}">
                <a16:creationId xmlns:a16="http://schemas.microsoft.com/office/drawing/2014/main" id="{31F3199E-F306-49C8-7C0B-2ABD5C01A17F}"/>
              </a:ext>
            </a:extLst>
          </p:cNvPr>
          <p:cNvSpPr/>
          <p:nvPr/>
        </p:nvSpPr>
        <p:spPr>
          <a:xfrm>
            <a:off x="140891" y="890498"/>
            <a:ext cx="5315513" cy="4418922"/>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0D480BAE-21F2-EE07-FA21-F40C3B721FC0}"/>
                  </a:ext>
                </a:extLst>
              </p:cNvPr>
              <p:cNvSpPr txBox="1"/>
              <p:nvPr/>
            </p:nvSpPr>
            <p:spPr>
              <a:xfrm>
                <a:off x="145594" y="1807991"/>
                <a:ext cx="4992219" cy="937244"/>
              </a:xfrm>
              <a:prstGeom prst="rect">
                <a:avLst/>
              </a:prstGeom>
              <a:noFill/>
            </p:spPr>
            <p:txBody>
              <a:bodyPr wrap="square" rtlCol="0">
                <a:spAutoFit/>
              </a:bodyPr>
              <a:lstStyle/>
              <a:p>
                <a:pPr/>
                <a14:m>
                  <m:oMathPara xmlns:m="http://schemas.openxmlformats.org/officeDocument/2006/math">
                    <m:oMath>
                      <m:r>
                        <a:rPr lang="en-US" altLang="ja-JP" sz="2800" i="1" smtClean="0">
                          <a:latin typeface="Cambria Math" panose="02040503050406030204" pitchFamily="18" charset="0"/>
                          <a:ea typeface="Cambria Math" panose="02040503050406030204" pitchFamily="18" charset="0"/>
                        </a:rPr>
                        <m:t>𝜔</m:t>
                      </m:r>
                      <m:d>
                        <m:dPr>
                          <m:ctrlPr>
                            <a:rPr lang="en-US" altLang="ja-JP" sz="2800" i="1">
                              <a:latin typeface="Cambria Math" panose="02040503050406030204" pitchFamily="18" charset="0"/>
                              <a:ea typeface="Cambria Math" panose="02040503050406030204" pitchFamily="18" charset="0"/>
                            </a:rPr>
                          </m:ctrlPr>
                        </m:dPr>
                        <m:e>
                          <m:sSub>
                            <m:sSubPr>
                              <m:ctrlPr>
                                <a:rPr lang="en-US" altLang="ja-JP" sz="2800" i="1">
                                  <a:latin typeface="Cambria Math" panose="02040503050406030204" pitchFamily="18" charset="0"/>
                                  <a:ea typeface="Cambria Math" panose="02040503050406030204" pitchFamily="18" charset="0"/>
                                </a:rPr>
                              </m:ctrlPr>
                            </m:sSubPr>
                            <m:e>
                              <m:r>
                                <a:rPr lang="en-US" altLang="ja-JP" sz="2800" i="1">
                                  <a:latin typeface="Cambria Math" panose="02040503050406030204" pitchFamily="18" charset="0"/>
                                  <a:ea typeface="Cambria Math" panose="02040503050406030204" pitchFamily="18" charset="0"/>
                                </a:rPr>
                                <m:t>𝑃</m:t>
                              </m:r>
                            </m:e>
                            <m:sub>
                              <m:r>
                                <a:rPr lang="en-US" altLang="ja-JP" sz="2800" i="1">
                                  <a:latin typeface="Cambria Math" panose="02040503050406030204" pitchFamily="18" charset="0"/>
                                  <a:ea typeface="Cambria Math" panose="02040503050406030204" pitchFamily="18" charset="0"/>
                                </a:rPr>
                                <m:t>𝑒𝑟𝑣</m:t>
                              </m:r>
                            </m:sub>
                          </m:sSub>
                          <m:r>
                            <a:rPr lang="en-US" altLang="ja-JP" sz="2800" i="1">
                              <a:latin typeface="Cambria Math" panose="02040503050406030204" pitchFamily="18" charset="0"/>
                              <a:ea typeface="Cambria Math" panose="02040503050406030204" pitchFamily="18" charset="0"/>
                            </a:rPr>
                            <m:t>(</m:t>
                          </m:r>
                          <m:sSub>
                            <m:sSubPr>
                              <m:ctrlPr>
                                <a:rPr lang="en-US" altLang="ja-JP" sz="2800" i="1">
                                  <a:solidFill>
                                    <a:srgbClr val="FF0000"/>
                                  </a:solidFill>
                                  <a:latin typeface="Cambria Math" panose="02040503050406030204" pitchFamily="18" charset="0"/>
                                  <a:ea typeface="Cambria Math" panose="02040503050406030204" pitchFamily="18" charset="0"/>
                                </a:rPr>
                              </m:ctrlPr>
                            </m:sSubPr>
                            <m:e>
                              <m:r>
                                <a:rPr lang="en-US" altLang="ja-JP" sz="2800" i="1">
                                  <a:solidFill>
                                    <a:srgbClr val="FF0000"/>
                                  </a:solidFill>
                                  <a:latin typeface="Cambria Math" panose="02040503050406030204" pitchFamily="18" charset="0"/>
                                  <a:ea typeface="Cambria Math" panose="02040503050406030204" pitchFamily="18" charset="0"/>
                                </a:rPr>
                                <m:t>𝐸</m:t>
                              </m:r>
                            </m:e>
                            <m:sub>
                              <m:r>
                                <a:rPr lang="en-US" altLang="ja-JP" sz="2800" i="1">
                                  <a:solidFill>
                                    <a:srgbClr val="FF0000"/>
                                  </a:solidFill>
                                  <a:latin typeface="Cambria Math" panose="02040503050406030204" pitchFamily="18" charset="0"/>
                                  <a:ea typeface="Cambria Math" panose="02040503050406030204" pitchFamily="18" charset="0"/>
                                </a:rPr>
                                <m:t>𝑅𝐹</m:t>
                              </m:r>
                            </m:sub>
                          </m:sSub>
                          <m:r>
                            <a:rPr lang="en-US" altLang="ja-JP" sz="2800" i="1">
                              <a:latin typeface="Cambria Math" panose="02040503050406030204" pitchFamily="18" charset="0"/>
                              <a:ea typeface="Cambria Math" panose="02040503050406030204" pitchFamily="18" charset="0"/>
                            </a:rPr>
                            <m:t>)</m:t>
                          </m:r>
                        </m:e>
                      </m:d>
                      <m:r>
                        <a:rPr lang="en-US" altLang="ja-JP" sz="2800" b="0" i="1" smtClean="0">
                          <a:latin typeface="Cambria Math" panose="02040503050406030204" pitchFamily="18" charset="0"/>
                          <a:ea typeface="Cambria Math" panose="02040503050406030204" pitchFamily="18" charset="0"/>
                        </a:rPr>
                        <m:t> ,</m:t>
                      </m:r>
                      <m:sSub>
                        <m:sSubPr>
                          <m:ctrlPr>
                            <a:rPr lang="en-US" altLang="ja-JP" sz="2400" i="1">
                              <a:latin typeface="Cambria Math" panose="02040503050406030204" pitchFamily="18" charset="0"/>
                              <a:ea typeface="Cambria Math" panose="02040503050406030204" pitchFamily="18" charset="0"/>
                            </a:rPr>
                          </m:ctrlPr>
                        </m:sSubPr>
                        <m:e>
                          <m:r>
                            <a:rPr lang="en-US" altLang="ja-JP" sz="2400" i="1">
                              <a:latin typeface="Cambria Math" panose="02040503050406030204" pitchFamily="18" charset="0"/>
                              <a:ea typeface="Cambria Math" panose="02040503050406030204" pitchFamily="18" charset="0"/>
                            </a:rPr>
                            <m:t>𝑃</m:t>
                          </m:r>
                        </m:e>
                        <m:sub>
                          <m:r>
                            <a:rPr lang="en-US" altLang="ja-JP" sz="2400" i="1">
                              <a:latin typeface="Cambria Math" panose="02040503050406030204" pitchFamily="18" charset="0"/>
                              <a:ea typeface="Cambria Math" panose="02040503050406030204" pitchFamily="18" charset="0"/>
                            </a:rPr>
                            <m:t>𝑒𝑟𝑣</m:t>
                          </m:r>
                        </m:sub>
                      </m:sSub>
                      <m:r>
                        <a:rPr lang="en-US" altLang="ja-JP" sz="2400" i="1">
                          <a:latin typeface="Cambria Math" panose="02040503050406030204" pitchFamily="18" charset="0"/>
                          <a:ea typeface="Cambria Math" panose="02040503050406030204" pitchFamily="18" charset="0"/>
                        </a:rPr>
                        <m:t>=</m:t>
                      </m:r>
                      <m:f>
                        <m:fPr>
                          <m:ctrlPr>
                            <a:rPr lang="en-US" altLang="ja-JP" sz="2400" i="1">
                              <a:latin typeface="Cambria Math" panose="02040503050406030204" pitchFamily="18" charset="0"/>
                              <a:ea typeface="Cambria Math" panose="02040503050406030204" pitchFamily="18" charset="0"/>
                            </a:rPr>
                          </m:ctrlPr>
                        </m:fPr>
                        <m:num>
                          <m:r>
                            <a:rPr lang="en-US" altLang="ja-JP" sz="2400" i="1">
                              <a:latin typeface="Cambria Math" panose="02040503050406030204" pitchFamily="18" charset="0"/>
                              <a:ea typeface="Cambria Math" panose="02040503050406030204" pitchFamily="18" charset="0"/>
                            </a:rPr>
                            <m:t>𝐼</m:t>
                          </m:r>
                        </m:num>
                        <m:den>
                          <m:sSup>
                            <m:sSupPr>
                              <m:ctrlPr>
                                <a:rPr lang="en-US" altLang="ja-JP" sz="2400" i="1">
                                  <a:solidFill>
                                    <a:srgbClr val="FF0000"/>
                                  </a:solidFill>
                                  <a:latin typeface="Cambria Math" panose="02040503050406030204" pitchFamily="18" charset="0"/>
                                  <a:ea typeface="Cambria Math" panose="02040503050406030204" pitchFamily="18" charset="0"/>
                                </a:rPr>
                              </m:ctrlPr>
                            </m:sSupPr>
                            <m:e>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𝑉</m:t>
                                  </m:r>
                                </m:e>
                                <m:sub>
                                  <m:r>
                                    <a:rPr lang="en-US" altLang="ja-JP" sz="2400" i="1">
                                      <a:solidFill>
                                        <a:srgbClr val="FF0000"/>
                                      </a:solidFill>
                                      <a:latin typeface="Cambria Math" panose="02040503050406030204" pitchFamily="18" charset="0"/>
                                      <a:ea typeface="Cambria Math" panose="02040503050406030204" pitchFamily="18" charset="0"/>
                                    </a:rPr>
                                    <m:t>𝑒𝑥𝑡</m:t>
                                  </m:r>
                                </m:sub>
                              </m:sSub>
                              <m:r>
                                <a:rPr lang="en-US" altLang="ja-JP" sz="2400" i="1">
                                  <a:solidFill>
                                    <a:srgbClr val="FF0000"/>
                                  </a:solidFill>
                                  <a:latin typeface="Cambria Math" panose="02040503050406030204" pitchFamily="18" charset="0"/>
                                  <a:ea typeface="Cambria Math" panose="02040503050406030204" pitchFamily="18" charset="0"/>
                                </a:rPr>
                                <m:t>(</m:t>
                              </m:r>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𝐸</m:t>
                                  </m:r>
                                </m:e>
                                <m:sub>
                                  <m:r>
                                    <m:rPr>
                                      <m:sty m:val="p"/>
                                    </m:rPr>
                                    <a:rPr lang="en-US" altLang="ja-JP" sz="2400">
                                      <a:solidFill>
                                        <a:srgbClr val="FF0000"/>
                                      </a:solidFill>
                                      <a:latin typeface="Cambria Math" panose="02040503050406030204" pitchFamily="18" charset="0"/>
                                      <a:ea typeface="Cambria Math" panose="02040503050406030204" pitchFamily="18" charset="0"/>
                                    </a:rPr>
                                    <m:t>RF</m:t>
                                  </m:r>
                                </m:sub>
                              </m:sSub>
                              <m:r>
                                <a:rPr lang="en-US" altLang="ja-JP" sz="2400" i="1">
                                  <a:solidFill>
                                    <a:srgbClr val="FF0000"/>
                                  </a:solidFill>
                                  <a:latin typeface="Cambria Math" panose="02040503050406030204" pitchFamily="18" charset="0"/>
                                  <a:ea typeface="Cambria Math" panose="02040503050406030204" pitchFamily="18" charset="0"/>
                                </a:rPr>
                                <m:t>)</m:t>
                              </m:r>
                            </m:e>
                            <m:sup>
                              <m:r>
                                <a:rPr lang="en-US" altLang="ja-JP" sz="2400" i="1">
                                  <a:latin typeface="Cambria Math" panose="02040503050406030204" pitchFamily="18" charset="0"/>
                                  <a:ea typeface="Cambria Math" panose="02040503050406030204" pitchFamily="18" charset="0"/>
                                </a:rPr>
                                <m:t>1.5</m:t>
                              </m:r>
                            </m:sup>
                          </m:sSup>
                        </m:den>
                      </m:f>
                    </m:oMath>
                  </m:oMathPara>
                </a14:m>
                <a:endParaRPr lang="ja-JP" altLang="en-US" sz="2400"/>
              </a:p>
            </p:txBody>
          </p:sp>
        </mc:Choice>
        <mc:Fallback xmlns="">
          <p:sp>
            <p:nvSpPr>
              <p:cNvPr id="12" name="テキスト ボックス 11">
                <a:extLst>
                  <a:ext uri="{FF2B5EF4-FFF2-40B4-BE49-F238E27FC236}">
                    <a16:creationId xmlns:a16="http://schemas.microsoft.com/office/drawing/2014/main" id="{0D480BAE-21F2-EE07-FA21-F40C3B721FC0}"/>
                  </a:ext>
                </a:extLst>
              </p:cNvPr>
              <p:cNvSpPr txBox="1">
                <a:spLocks noRot="1" noChangeAspect="1" noMove="1" noResize="1" noEditPoints="1" noAdjustHandles="1" noChangeArrowheads="1" noChangeShapeType="1" noTextEdit="1"/>
              </p:cNvSpPr>
              <p:nvPr/>
            </p:nvSpPr>
            <p:spPr>
              <a:xfrm>
                <a:off x="145594" y="1807991"/>
                <a:ext cx="4992219" cy="937244"/>
              </a:xfrm>
              <a:prstGeom prst="rect">
                <a:avLst/>
              </a:prstGeom>
              <a:blipFill>
                <a:blip r:embed="rId5"/>
                <a:stretch>
                  <a:fillRect b="-9333"/>
                </a:stretch>
              </a:blipFill>
            </p:spPr>
            <p:txBody>
              <a:bodyPr/>
              <a:lstStyle/>
              <a:p>
                <a:r>
                  <a:rPr lang="ja-JP" altLang="en-US">
                    <a:noFill/>
                  </a:rPr>
                  <a:t> </a:t>
                </a:r>
              </a:p>
            </p:txBody>
          </p:sp>
        </mc:Fallback>
      </mc:AlternateContent>
      <p:sp>
        <p:nvSpPr>
          <p:cNvPr id="14" name="テキスト ボックス 13">
            <a:extLst>
              <a:ext uri="{FF2B5EF4-FFF2-40B4-BE49-F238E27FC236}">
                <a16:creationId xmlns:a16="http://schemas.microsoft.com/office/drawing/2014/main" id="{ACE6F100-105E-4D1D-4172-39A9244C37FF}"/>
              </a:ext>
            </a:extLst>
          </p:cNvPr>
          <p:cNvSpPr txBox="1"/>
          <p:nvPr/>
        </p:nvSpPr>
        <p:spPr>
          <a:xfrm>
            <a:off x="140892" y="2758673"/>
            <a:ext cx="4992219" cy="830997"/>
          </a:xfrm>
          <a:prstGeom prst="rect">
            <a:avLst/>
          </a:prstGeom>
          <a:noFill/>
        </p:spPr>
        <p:txBody>
          <a:bodyPr wrap="square">
            <a:spAutoFit/>
          </a:bodyPr>
          <a:lstStyle/>
          <a:p>
            <a:r>
              <a:rPr lang="en-US" altLang="ja-JP" sz="2400" b="1" dirty="0">
                <a:latin typeface="Cambria Math" panose="02040503050406030204" pitchFamily="18" charset="0"/>
              </a:rPr>
              <a:t>② The RF field is superimposed on the extraction field.</a:t>
            </a:r>
            <a:endParaRPr lang="en-US" altLang="ja-JP" sz="2400" b="1" dirty="0"/>
          </a:p>
        </p:txBody>
      </p:sp>
      <p:sp>
        <p:nvSpPr>
          <p:cNvPr id="13" name="テキスト ボックス 12">
            <a:extLst>
              <a:ext uri="{FF2B5EF4-FFF2-40B4-BE49-F238E27FC236}">
                <a16:creationId xmlns:a16="http://schemas.microsoft.com/office/drawing/2014/main" id="{D003614A-8D8E-A78B-95D0-5DBC801F54CD}"/>
              </a:ext>
            </a:extLst>
          </p:cNvPr>
          <p:cNvSpPr txBox="1"/>
          <p:nvPr/>
        </p:nvSpPr>
        <p:spPr>
          <a:xfrm>
            <a:off x="5456404" y="1041577"/>
            <a:ext cx="2787263" cy="461665"/>
          </a:xfrm>
          <a:prstGeom prst="rect">
            <a:avLst/>
          </a:prstGeom>
          <a:noFill/>
        </p:spPr>
        <p:txBody>
          <a:bodyPr wrap="square">
            <a:spAutoFit/>
          </a:bodyPr>
          <a:lstStyle/>
          <a:p>
            <a:pPr>
              <a:spcBef>
                <a:spcPts val="200"/>
              </a:spcBef>
            </a:pPr>
            <a:r>
              <a:rPr lang="en-US" altLang="ja-JP" sz="2400" b="1" i="0" noProof="0" dirty="0">
                <a:solidFill>
                  <a:srgbClr val="000000"/>
                </a:solidFill>
                <a:cs typeface="Times New Roman"/>
              </a:rPr>
              <a:t>▪ Model schematic</a:t>
            </a:r>
          </a:p>
        </p:txBody>
      </p:sp>
      <p:pic>
        <p:nvPicPr>
          <p:cNvPr id="7" name="図 6">
            <a:extLst>
              <a:ext uri="{FF2B5EF4-FFF2-40B4-BE49-F238E27FC236}">
                <a16:creationId xmlns:a16="http://schemas.microsoft.com/office/drawing/2014/main" id="{AED7789C-24D5-C82A-95D1-39FFF5BBDBCB}"/>
              </a:ext>
            </a:extLst>
          </p:cNvPr>
          <p:cNvPicPr>
            <a:picLocks noChangeAspect="1"/>
          </p:cNvPicPr>
          <p:nvPr/>
        </p:nvPicPr>
        <p:blipFill>
          <a:blip r:embed="rId6"/>
          <a:stretch>
            <a:fillRect/>
          </a:stretch>
        </p:blipFill>
        <p:spPr>
          <a:xfrm>
            <a:off x="6096000" y="1240158"/>
            <a:ext cx="6358850" cy="5515119"/>
          </a:xfrm>
          <a:prstGeom prst="rect">
            <a:avLst/>
          </a:prstGeom>
        </p:spPr>
      </p:pic>
      <p:sp>
        <p:nvSpPr>
          <p:cNvPr id="10" name="左右矢印 9">
            <a:extLst>
              <a:ext uri="{FF2B5EF4-FFF2-40B4-BE49-F238E27FC236}">
                <a16:creationId xmlns:a16="http://schemas.microsoft.com/office/drawing/2014/main" id="{214958C9-5FD4-36E8-07A6-E39EE936F370}"/>
              </a:ext>
            </a:extLst>
          </p:cNvPr>
          <p:cNvSpPr/>
          <p:nvPr/>
        </p:nvSpPr>
        <p:spPr>
          <a:xfrm>
            <a:off x="7941830" y="3745705"/>
            <a:ext cx="957241" cy="461665"/>
          </a:xfrm>
          <a:prstGeom prst="lef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29559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EE53C-1D34-70CD-D03A-57F83B2465CC}"/>
            </a:ext>
          </a:extLst>
        </p:cNvPr>
        <p:cNvGrpSpPr/>
        <p:nvPr/>
      </p:nvGrpSpPr>
      <p:grpSpPr>
        <a:xfrm>
          <a:off x="0" y="0"/>
          <a:ext cx="0" cy="0"/>
          <a:chOff x="0" y="0"/>
          <a:chExt cx="0" cy="0"/>
        </a:xfrm>
      </p:grpSpPr>
      <p:sp>
        <p:nvSpPr>
          <p:cNvPr id="3" name="下矢印 2">
            <a:extLst>
              <a:ext uri="{FF2B5EF4-FFF2-40B4-BE49-F238E27FC236}">
                <a16:creationId xmlns:a16="http://schemas.microsoft.com/office/drawing/2014/main" id="{CB30CA14-0E6B-AAA6-E542-FBFC28FE5A89}"/>
              </a:ext>
            </a:extLst>
          </p:cNvPr>
          <p:cNvSpPr/>
          <p:nvPr/>
        </p:nvSpPr>
        <p:spPr>
          <a:xfrm>
            <a:off x="9156865" y="2233282"/>
            <a:ext cx="750771" cy="3153048"/>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0D0E6254-CD45-022F-BB87-2830F36746E7}"/>
              </a:ext>
            </a:extLst>
          </p:cNvPr>
          <p:cNvSpPr/>
          <p:nvPr/>
        </p:nvSpPr>
        <p:spPr>
          <a:xfrm>
            <a:off x="140892" y="3419559"/>
            <a:ext cx="5841211" cy="2809343"/>
          </a:xfrm>
          <a:prstGeom prst="rect">
            <a:avLst/>
          </a:prstGeom>
          <a:noFill/>
          <a:ln w="571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p:sp>
        <p:nvSpPr>
          <p:cNvPr id="5" name="タイトル 1">
            <a:extLst>
              <a:ext uri="{FF2B5EF4-FFF2-40B4-BE49-F238E27FC236}">
                <a16:creationId xmlns:a16="http://schemas.microsoft.com/office/drawing/2014/main" id="{017205B3-FA01-333B-2CA8-2D65D18326D2}"/>
              </a:ext>
            </a:extLst>
          </p:cNvPr>
          <p:cNvSpPr txBox="1">
            <a:spLocks/>
          </p:cNvSpPr>
          <p:nvPr/>
        </p:nvSpPr>
        <p:spPr>
          <a:xfrm>
            <a:off x="0" y="0"/>
            <a:ext cx="12192000" cy="763929"/>
          </a:xfrm>
          <a:prstGeom prst="rect">
            <a:avLst/>
          </a:prstGeom>
          <a:solidFill>
            <a:srgbClr val="00B0F0"/>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Times New Roman"/>
                <a:ea typeface="Times New Roman"/>
                <a:cs typeface="Times New Roman"/>
              </a:defRPr>
            </a:lvl1pPr>
          </a:lstStyle>
          <a:p>
            <a:r>
              <a:rPr lang="ja-JP" altLang="en-US" b="1">
                <a:solidFill>
                  <a:schemeClr val="bg1"/>
                </a:solidFill>
              </a:rPr>
              <a:t>Model 2: </a:t>
            </a:r>
            <a:r>
              <a:rPr lang="en-US" altLang="ja-JP" b="1" dirty="0">
                <a:solidFill>
                  <a:schemeClr val="bg1"/>
                </a:solidFill>
              </a:rPr>
              <a:t>Extraction</a:t>
            </a:r>
            <a:r>
              <a:rPr lang="ja-JP" altLang="en-US" b="1">
                <a:solidFill>
                  <a:schemeClr val="bg1"/>
                </a:solidFill>
              </a:rPr>
              <a:t> field oscillation model</a:t>
            </a:r>
          </a:p>
        </p:txBody>
      </p:sp>
      <p:sp>
        <p:nvSpPr>
          <p:cNvPr id="6" name="テキスト ボックス 5">
            <a:extLst>
              <a:ext uri="{FF2B5EF4-FFF2-40B4-BE49-F238E27FC236}">
                <a16:creationId xmlns:a16="http://schemas.microsoft.com/office/drawing/2014/main" id="{16A94744-31B7-4C16-8FAC-E86D218DAE58}"/>
              </a:ext>
            </a:extLst>
          </p:cNvPr>
          <p:cNvSpPr txBox="1"/>
          <p:nvPr/>
        </p:nvSpPr>
        <p:spPr>
          <a:xfrm>
            <a:off x="11385176" y="14168"/>
            <a:ext cx="806824" cy="769441"/>
          </a:xfrm>
          <a:prstGeom prst="rect">
            <a:avLst/>
          </a:prstGeom>
          <a:noFill/>
        </p:spPr>
        <p:txBody>
          <a:bodyPr wrap="square" rtlCol="0">
            <a:spAutoFit/>
          </a:bodyPr>
          <a:lstStyle/>
          <a:p>
            <a:r>
              <a:rPr kumimoji="1" lang="en-US" altLang="ja-JP" sz="4400" dirty="0">
                <a:solidFill>
                  <a:schemeClr val="bg1"/>
                </a:solidFill>
              </a:rPr>
              <a:t>12</a:t>
            </a:r>
            <a:endParaRPr kumimoji="1" lang="ja-JP" altLang="en-US" sz="4400">
              <a:solidFill>
                <a:schemeClr val="bg1"/>
              </a:solidFill>
            </a:endParaRPr>
          </a:p>
        </p:txBody>
      </p:sp>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EB9467E5-1C45-66CA-D98D-CB239EA45A0E}"/>
                  </a:ext>
                </a:extLst>
              </p:cNvPr>
              <p:cNvSpPr txBox="1"/>
              <p:nvPr/>
            </p:nvSpPr>
            <p:spPr>
              <a:xfrm>
                <a:off x="1502479" y="5487636"/>
                <a:ext cx="10453694" cy="1261756"/>
              </a:xfrm>
              <a:prstGeom prst="rect">
                <a:avLst/>
              </a:prstGeom>
              <a:ln w="38100">
                <a:solidFill>
                  <a:srgbClr val="00B0F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14:m>
                  <m:oMathPara xmlns:m="http://schemas.openxmlformats.org/officeDocument/2006/math">
                    <m:oMathParaPr>
                      <m:jc m:val="right"/>
                    </m:oMathParaPr>
                    <m:oMath>
                      <m:sSub>
                        <m:sSubPr>
                          <m:ctrlPr>
                            <a:rPr lang="en-US" altLang="ja-JP" i="1">
                              <a:latin typeface="Cambria Math" panose="02040503050406030204" pitchFamily="18" charset="0"/>
                              <a:ea typeface="Cambria Math" panose="02040503050406030204" pitchFamily="18" charset="0"/>
                            </a:rPr>
                          </m:ctrlPr>
                        </m:sSubPr>
                        <m:e>
                          <m:acc>
                            <m:accPr>
                              <m:chr m:val="̅"/>
                              <m:ctrlPr>
                                <a:rPr lang="en-US" altLang="ja-JP" i="1">
                                  <a:latin typeface="Cambria Math" panose="02040503050406030204" pitchFamily="18" charset="0"/>
                                  <a:ea typeface="Cambria Math" panose="02040503050406030204" pitchFamily="18" charset="0"/>
                                </a:rPr>
                              </m:ctrlPr>
                            </m:accPr>
                            <m:e>
                              <m:r>
                                <a:rPr lang="en-US" altLang="ja-JP" i="1">
                                  <a:latin typeface="Cambria Math" panose="02040503050406030204" pitchFamily="18" charset="0"/>
                                  <a:ea typeface="Cambria Math" panose="02040503050406030204" pitchFamily="18" charset="0"/>
                                </a:rPr>
                                <m:t>𝜔</m:t>
                              </m:r>
                            </m:e>
                          </m:acc>
                        </m:e>
                        <m:sub>
                          <m:r>
                            <a:rPr lang="en-US" altLang="ja-JP">
                              <a:latin typeface="Cambria Math" panose="02040503050406030204" pitchFamily="18" charset="0"/>
                              <a:ea typeface="Cambria Math" panose="02040503050406030204" pitchFamily="18" charset="0"/>
                            </a:rPr>
                            <m:t> </m:t>
                          </m:r>
                          <m:r>
                            <a:rPr lang="en-US" altLang="ja-JP" b="0" i="1" smtClean="0">
                              <a:latin typeface="Cambria Math" panose="02040503050406030204" pitchFamily="18" charset="0"/>
                              <a:ea typeface="Cambria Math" panose="02040503050406030204" pitchFamily="18" charset="0"/>
                            </a:rPr>
                            <m:t>2</m:t>
                          </m:r>
                        </m:sub>
                      </m:sSub>
                      <m:r>
                        <a:rPr lang="en-US" altLang="ja-JP" i="1">
                          <a:latin typeface="Cambria Math" panose="02040503050406030204" pitchFamily="18" charset="0"/>
                          <a:ea typeface="Cambria Math" panose="02040503050406030204" pitchFamily="18" charset="0"/>
                        </a:rPr>
                        <m:t>= </m:t>
                      </m:r>
                      <m:f>
                        <m:fPr>
                          <m:ctrlPr>
                            <a:rPr lang="en-US" altLang="ja-JP" i="1">
                              <a:latin typeface="Cambria Math" panose="02040503050406030204" pitchFamily="18" charset="0"/>
                              <a:ea typeface="Cambria Math" panose="02040503050406030204" pitchFamily="18" charset="0"/>
                            </a:rPr>
                          </m:ctrlPr>
                        </m:fPr>
                        <m:num>
                          <m:r>
                            <a:rPr lang="en-US" altLang="ja-JP" i="1">
                              <a:latin typeface="Cambria Math" panose="02040503050406030204" pitchFamily="18" charset="0"/>
                              <a:ea typeface="Cambria Math" panose="02040503050406030204" pitchFamily="18" charset="0"/>
                            </a:rPr>
                            <m:t>1</m:t>
                          </m:r>
                        </m:num>
                        <m:den>
                          <m:r>
                            <a:rPr lang="en-US" altLang="ja-JP" i="1">
                              <a:latin typeface="Cambria Math" panose="02040503050406030204" pitchFamily="18" charset="0"/>
                              <a:ea typeface="Cambria Math" panose="02040503050406030204" pitchFamily="18" charset="0"/>
                            </a:rPr>
                            <m:t>𝑇</m:t>
                          </m:r>
                        </m:den>
                      </m:f>
                      <m:nary>
                        <m:naryPr>
                          <m:limLoc m:val="undOvr"/>
                          <m:subHide m:val="on"/>
                          <m:supHide m:val="on"/>
                          <m:ctrlPr>
                            <a:rPr lang="en-US" altLang="ja-JP" i="1">
                              <a:latin typeface="Cambria Math" panose="02040503050406030204" pitchFamily="18" charset="0"/>
                              <a:ea typeface="Cambria Math" panose="02040503050406030204" pitchFamily="18" charset="0"/>
                            </a:rPr>
                          </m:ctrlPr>
                        </m:naryPr>
                        <m:sub/>
                        <m:sup/>
                        <m:e>
                          <m:rad>
                            <m:radPr>
                              <m:degHide m:val="on"/>
                              <m:ctrlPr>
                                <a:rPr lang="en-US" altLang="ja-JP" i="1">
                                  <a:latin typeface="Cambria Math" panose="02040503050406030204" pitchFamily="18" charset="0"/>
                                  <a:ea typeface="Cambria Math" panose="02040503050406030204" pitchFamily="18" charset="0"/>
                                </a:rPr>
                              </m:ctrlPr>
                            </m:radPr>
                            <m:deg/>
                            <m:e>
                              <m:sSup>
                                <m:sSupPr>
                                  <m:ctrlPr>
                                    <a:rPr lang="en-US" altLang="ja-JP" b="0" i="1" smtClean="0">
                                      <a:latin typeface="Cambria Math" panose="02040503050406030204" pitchFamily="18" charset="0"/>
                                    </a:rPr>
                                  </m:ctrlPr>
                                </m:sSupPr>
                                <m:e>
                                  <m:sSup>
                                    <m:sSupPr>
                                      <m:ctrlPr>
                                        <a:rPr lang="en-US" altLang="ja-JP" b="0" i="1" smtClean="0">
                                          <a:latin typeface="Cambria Math" panose="02040503050406030204" pitchFamily="18" charset="0"/>
                                        </a:rPr>
                                      </m:ctrlPr>
                                    </m:sSupPr>
                                    <m:e>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𝐴</m:t>
                                          </m:r>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1−</m:t>
                                              </m:r>
                                              <m:f>
                                                <m:fPr>
                                                  <m:ctrlPr>
                                                    <a:rPr lang="en-US" altLang="ja-JP" i="1">
                                                      <a:solidFill>
                                                        <a:schemeClr val="tx1"/>
                                                      </a:solidFill>
                                                      <a:latin typeface="Cambria Math" panose="02040503050406030204" pitchFamily="18" charset="0"/>
                                                    </a:rPr>
                                                  </m:ctrlPr>
                                                </m:fPr>
                                                <m:num>
                                                  <m:sSub>
                                                    <m:sSubPr>
                                                      <m:ctrlPr>
                                                        <a:rPr lang="en-US" altLang="ja-JP" i="1">
                                                          <a:solidFill>
                                                            <a:schemeClr val="tx1"/>
                                                          </a:solidFill>
                                                          <a:latin typeface="Cambria Math" panose="02040503050406030204" pitchFamily="18" charset="0"/>
                                                        </a:rPr>
                                                      </m:ctrlPr>
                                                    </m:sSubPr>
                                                    <m:e>
                                                      <m:r>
                                                        <m:rPr>
                                                          <m:sty m:val="p"/>
                                                        </m:rPr>
                                                        <a:rPr lang="en-US" altLang="ja-JP" i="1">
                                                          <a:solidFill>
                                                            <a:schemeClr val="tx1"/>
                                                          </a:solidFill>
                                                          <a:latin typeface="Cambria Math" panose="02040503050406030204" pitchFamily="18" charset="0"/>
                                                        </a:rPr>
                                                        <m:t>P</m:t>
                                                      </m:r>
                                                    </m:e>
                                                    <m:sub>
                                                      <m:r>
                                                        <a:rPr lang="en-US" altLang="ja-JP" b="0" i="1" smtClean="0">
                                                          <a:solidFill>
                                                            <a:schemeClr val="tx1"/>
                                                          </a:solidFill>
                                                          <a:latin typeface="Cambria Math" panose="02040503050406030204" pitchFamily="18" charset="0"/>
                                                        </a:rPr>
                                                        <m:t>𝑠𝑡𝑎</m:t>
                                                      </m:r>
                                                    </m:sub>
                                                  </m:sSub>
                                                  <m:d>
                                                    <m:dPr>
                                                      <m:begChr m:val="{"/>
                                                      <m:endChr m:val="}"/>
                                                      <m:ctrlPr>
                                                        <a:rPr lang="en-US" altLang="ja-JP" i="1">
                                                          <a:solidFill>
                                                            <a:schemeClr val="tx1"/>
                                                          </a:solidFill>
                                                          <a:latin typeface="Cambria Math" panose="02040503050406030204" pitchFamily="18" charset="0"/>
                                                        </a:rPr>
                                                      </m:ctrlPr>
                                                    </m:dPr>
                                                    <m:e>
                                                      <m:r>
                                                        <a:rPr lang="en-US" altLang="ja-JP" i="1">
                                                          <a:solidFill>
                                                            <a:schemeClr val="tx1"/>
                                                          </a:solidFill>
                                                          <a:latin typeface="Cambria Math" panose="02040503050406030204" pitchFamily="18" charset="0"/>
                                                        </a:rPr>
                                                        <m:t>1</m:t>
                                                      </m:r>
                                                      <m:r>
                                                        <a:rPr lang="en-US" altLang="ja-JP" i="1" smtClean="0">
                                                          <a:solidFill>
                                                            <a:srgbClr val="FF0000"/>
                                                          </a:solidFill>
                                                          <a:latin typeface="Cambria Math" panose="02040503050406030204" pitchFamily="18" charset="0"/>
                                                        </a:rPr>
                                                        <m:t>−1.5</m:t>
                                                      </m:r>
                                                      <m:f>
                                                        <m:fPr>
                                                          <m:ctrlPr>
                                                            <a:rPr lang="en-US" altLang="ja-JP" i="1">
                                                              <a:solidFill>
                                                                <a:srgbClr val="FF0000"/>
                                                              </a:solidFill>
                                                              <a:latin typeface="Cambria Math" panose="02040503050406030204" pitchFamily="18" charset="0"/>
                                                            </a:rPr>
                                                          </m:ctrlPr>
                                                        </m:fPr>
                                                        <m:num>
                                                          <m:r>
                                                            <a:rPr lang="en-US" altLang="ja-JP" i="1">
                                                              <a:solidFill>
                                                                <a:srgbClr val="FF0000"/>
                                                              </a:solidFill>
                                                              <a:latin typeface="Cambria Math" panose="02040503050406030204" pitchFamily="18" charset="0"/>
                                                            </a:rPr>
                                                            <m:t>𝑑</m:t>
                                                          </m:r>
                                                        </m:num>
                                                        <m:den>
                                                          <m:sSub>
                                                            <m:sSubPr>
                                                              <m:ctrlPr>
                                                                <a:rPr lang="en-US" altLang="ja-JP" i="1">
                                                                  <a:solidFill>
                                                                    <a:srgbClr val="FF0000"/>
                                                                  </a:solidFill>
                                                                  <a:latin typeface="Cambria Math" panose="02040503050406030204" pitchFamily="18" charset="0"/>
                                                                </a:rPr>
                                                              </m:ctrlPr>
                                                            </m:sSubPr>
                                                            <m:e>
                                                              <m:r>
                                                                <a:rPr lang="en-US" altLang="ja-JP" i="1">
                                                                  <a:solidFill>
                                                                    <a:srgbClr val="FF0000"/>
                                                                  </a:solidFill>
                                                                  <a:latin typeface="Cambria Math" panose="02040503050406030204" pitchFamily="18" charset="0"/>
                                                                </a:rPr>
                                                                <m:t>𝑉</m:t>
                                                              </m:r>
                                                            </m:e>
                                                            <m:sub>
                                                              <m:r>
                                                                <a:rPr lang="en-US" altLang="ja-JP" i="1">
                                                                  <a:solidFill>
                                                                    <a:srgbClr val="FF0000"/>
                                                                  </a:solidFill>
                                                                  <a:latin typeface="Cambria Math" panose="02040503050406030204" pitchFamily="18" charset="0"/>
                                                                </a:rPr>
                                                                <m:t>𝑒𝑥𝑡</m:t>
                                                              </m:r>
                                                            </m:sub>
                                                          </m:sSub>
                                                        </m:den>
                                                      </m:f>
                                                      <m:sSub>
                                                        <m:sSubPr>
                                                          <m:ctrlPr>
                                                            <a:rPr lang="en-US" altLang="ja-JP" i="1">
                                                              <a:solidFill>
                                                                <a:srgbClr val="FF0000"/>
                                                              </a:solidFill>
                                                              <a:latin typeface="Cambria Math" panose="02040503050406030204" pitchFamily="18" charset="0"/>
                                                            </a:rPr>
                                                          </m:ctrlPr>
                                                        </m:sSubPr>
                                                        <m:e>
                                                          <m:r>
                                                            <a:rPr lang="en-US" altLang="ja-JP" i="1">
                                                              <a:solidFill>
                                                                <a:srgbClr val="FF0000"/>
                                                              </a:solidFill>
                                                              <a:latin typeface="Cambria Math" panose="02040503050406030204" pitchFamily="18" charset="0"/>
                                                            </a:rPr>
                                                            <m:t>𝐸</m:t>
                                                          </m:r>
                                                        </m:e>
                                                        <m:sub>
                                                          <m:r>
                                                            <a:rPr lang="en-US" altLang="ja-JP" i="1">
                                                              <a:solidFill>
                                                                <a:srgbClr val="FF0000"/>
                                                              </a:solidFill>
                                                              <a:latin typeface="Cambria Math" panose="02040503050406030204" pitchFamily="18" charset="0"/>
                                                            </a:rPr>
                                                            <m:t>𝑅𝐹</m:t>
                                                          </m:r>
                                                        </m:sub>
                                                      </m:sSub>
                                                      <m:sSup>
                                                        <m:sSupPr>
                                                          <m:ctrlPr>
                                                            <a:rPr lang="en-US" altLang="ja-JP" i="1">
                                                              <a:solidFill>
                                                                <a:srgbClr val="FF0000"/>
                                                              </a:solidFill>
                                                              <a:latin typeface="Cambria Math" panose="02040503050406030204" pitchFamily="18" charset="0"/>
                                                            </a:rPr>
                                                          </m:ctrlPr>
                                                        </m:sSupPr>
                                                        <m:e>
                                                          <m:r>
                                                            <a:rPr lang="en-US" altLang="ja-JP" i="1">
                                                              <a:solidFill>
                                                                <a:srgbClr val="FF0000"/>
                                                              </a:solidFill>
                                                              <a:latin typeface="Cambria Math" panose="02040503050406030204" pitchFamily="18" charset="0"/>
                                                            </a:rPr>
                                                            <m:t>𝑒</m:t>
                                                          </m:r>
                                                        </m:e>
                                                        <m:sup>
                                                          <m:r>
                                                            <a:rPr lang="en-US" altLang="ja-JP" i="1">
                                                              <a:solidFill>
                                                                <a:srgbClr val="FF0000"/>
                                                              </a:solidFill>
                                                              <a:latin typeface="Cambria Math" panose="02040503050406030204" pitchFamily="18" charset="0"/>
                                                            </a:rPr>
                                                            <m:t>𝑖</m:t>
                                                          </m:r>
                                                          <m:sSub>
                                                            <m:sSubPr>
                                                              <m:ctrlPr>
                                                                <a:rPr lang="en-US" altLang="ja-JP" i="1">
                                                                  <a:solidFill>
                                                                    <a:srgbClr val="FF0000"/>
                                                                  </a:solidFill>
                                                                  <a:latin typeface="Cambria Math" panose="02040503050406030204" pitchFamily="18" charset="0"/>
                                                                  <a:ea typeface="Cambria Math" panose="02040503050406030204" pitchFamily="18" charset="0"/>
                                                                </a:rPr>
                                                              </m:ctrlPr>
                                                            </m:sSubPr>
                                                            <m:e>
                                                              <m:r>
                                                                <a:rPr lang="en-US" altLang="ja-JP" i="1">
                                                                  <a:solidFill>
                                                                    <a:srgbClr val="FF0000"/>
                                                                  </a:solidFill>
                                                                  <a:latin typeface="Cambria Math" panose="02040503050406030204" pitchFamily="18" charset="0"/>
                                                                  <a:ea typeface="Cambria Math" panose="02040503050406030204" pitchFamily="18" charset="0"/>
                                                                </a:rPr>
                                                                <m:t>𝜔</m:t>
                                                              </m:r>
                                                            </m:e>
                                                            <m:sub>
                                                              <m:r>
                                                                <a:rPr lang="en-US" altLang="ja-JP" i="1">
                                                                  <a:solidFill>
                                                                    <a:srgbClr val="FF0000"/>
                                                                  </a:solidFill>
                                                                  <a:latin typeface="Cambria Math" panose="02040503050406030204" pitchFamily="18" charset="0"/>
                                                                </a:rPr>
                                                                <m:t>𝑅𝐹</m:t>
                                                              </m:r>
                                                            </m:sub>
                                                          </m:sSub>
                                                          <m:r>
                                                            <a:rPr lang="en-US" altLang="ja-JP" i="1">
                                                              <a:solidFill>
                                                                <a:srgbClr val="FF0000"/>
                                                              </a:solidFill>
                                                              <a:latin typeface="Cambria Math" panose="02040503050406030204" pitchFamily="18" charset="0"/>
                                                              <a:ea typeface="Cambria Math" panose="02040503050406030204" pitchFamily="18" charset="0"/>
                                                            </a:rPr>
                                                            <m:t>𝑡</m:t>
                                                          </m:r>
                                                        </m:sup>
                                                      </m:sSup>
                                                      <m:r>
                                                        <a:rPr lang="en-US" altLang="ja-JP" i="1">
                                                          <a:solidFill>
                                                            <a:srgbClr val="FF0000"/>
                                                          </a:solidFill>
                                                          <a:latin typeface="Cambria Math" panose="02040503050406030204" pitchFamily="18" charset="0"/>
                                                          <a:ea typeface="Cambria Math" panose="02040503050406030204" pitchFamily="18" charset="0"/>
                                                        </a:rPr>
                                                        <m:t>+1.875</m:t>
                                                      </m:r>
                                                      <m:sSup>
                                                        <m:sSupPr>
                                                          <m:ctrlPr>
                                                            <a:rPr lang="en-US" altLang="ja-JP" i="1">
                                                              <a:solidFill>
                                                                <a:srgbClr val="FF0000"/>
                                                              </a:solidFill>
                                                              <a:latin typeface="Cambria Math" panose="02040503050406030204" pitchFamily="18" charset="0"/>
                                                            </a:rPr>
                                                          </m:ctrlPr>
                                                        </m:sSupPr>
                                                        <m:e>
                                                          <m:d>
                                                            <m:dPr>
                                                              <m:ctrlPr>
                                                                <a:rPr lang="en-US" altLang="ja-JP" i="1">
                                                                  <a:solidFill>
                                                                    <a:srgbClr val="FF0000"/>
                                                                  </a:solidFill>
                                                                  <a:latin typeface="Cambria Math" panose="02040503050406030204" pitchFamily="18" charset="0"/>
                                                                </a:rPr>
                                                              </m:ctrlPr>
                                                            </m:dPr>
                                                            <m:e>
                                                              <m:f>
                                                                <m:fPr>
                                                                  <m:ctrlPr>
                                                                    <a:rPr lang="en-US" altLang="ja-JP" i="1">
                                                                      <a:solidFill>
                                                                        <a:srgbClr val="FF0000"/>
                                                                      </a:solidFill>
                                                                      <a:latin typeface="Cambria Math" panose="02040503050406030204" pitchFamily="18" charset="0"/>
                                                                    </a:rPr>
                                                                  </m:ctrlPr>
                                                                </m:fPr>
                                                                <m:num>
                                                                  <m:r>
                                                                    <a:rPr lang="en-US" altLang="ja-JP" i="1">
                                                                      <a:solidFill>
                                                                        <a:srgbClr val="FF0000"/>
                                                                      </a:solidFill>
                                                                      <a:latin typeface="Cambria Math" panose="02040503050406030204" pitchFamily="18" charset="0"/>
                                                                    </a:rPr>
                                                                    <m:t>𝑑</m:t>
                                                                  </m:r>
                                                                </m:num>
                                                                <m:den>
                                                                  <m:sSub>
                                                                    <m:sSubPr>
                                                                      <m:ctrlPr>
                                                                        <a:rPr lang="en-US" altLang="ja-JP" i="1">
                                                                          <a:solidFill>
                                                                            <a:srgbClr val="FF0000"/>
                                                                          </a:solidFill>
                                                                          <a:latin typeface="Cambria Math" panose="02040503050406030204" pitchFamily="18" charset="0"/>
                                                                        </a:rPr>
                                                                      </m:ctrlPr>
                                                                    </m:sSubPr>
                                                                    <m:e>
                                                                      <m:r>
                                                                        <a:rPr lang="en-US" altLang="ja-JP" i="1">
                                                                          <a:solidFill>
                                                                            <a:srgbClr val="FF0000"/>
                                                                          </a:solidFill>
                                                                          <a:latin typeface="Cambria Math" panose="02040503050406030204" pitchFamily="18" charset="0"/>
                                                                        </a:rPr>
                                                                        <m:t>𝑉</m:t>
                                                                      </m:r>
                                                                    </m:e>
                                                                    <m:sub>
                                                                      <m:r>
                                                                        <a:rPr lang="en-US" altLang="ja-JP" i="1">
                                                                          <a:solidFill>
                                                                            <a:srgbClr val="FF0000"/>
                                                                          </a:solidFill>
                                                                          <a:latin typeface="Cambria Math" panose="02040503050406030204" pitchFamily="18" charset="0"/>
                                                                        </a:rPr>
                                                                        <m:t>𝑒𝑥𝑡</m:t>
                                                                      </m:r>
                                                                    </m:sub>
                                                                  </m:sSub>
                                                                </m:den>
                                                              </m:f>
                                                            </m:e>
                                                          </m:d>
                                                        </m:e>
                                                        <m:sup>
                                                          <m:r>
                                                            <a:rPr lang="en-US" altLang="ja-JP" i="1">
                                                              <a:solidFill>
                                                                <a:srgbClr val="FF0000"/>
                                                              </a:solidFill>
                                                              <a:latin typeface="Cambria Math" panose="02040503050406030204" pitchFamily="18" charset="0"/>
                                                              <a:ea typeface="Cambria Math" panose="02040503050406030204" pitchFamily="18" charset="0"/>
                                                            </a:rPr>
                                                            <m:t>2</m:t>
                                                          </m:r>
                                                        </m:sup>
                                                      </m:sSup>
                                                      <m:sSubSup>
                                                        <m:sSubSupPr>
                                                          <m:ctrlPr>
                                                            <a:rPr lang="en-US" altLang="ja-JP" i="1">
                                                              <a:solidFill>
                                                                <a:srgbClr val="FF0000"/>
                                                              </a:solidFill>
                                                              <a:latin typeface="Cambria Math" panose="02040503050406030204" pitchFamily="18" charset="0"/>
                                                            </a:rPr>
                                                          </m:ctrlPr>
                                                        </m:sSubSupPr>
                                                        <m:e>
                                                          <m:r>
                                                            <a:rPr lang="en-US" altLang="ja-JP" i="1">
                                                              <a:solidFill>
                                                                <a:srgbClr val="FF0000"/>
                                                              </a:solidFill>
                                                              <a:latin typeface="Cambria Math" panose="02040503050406030204" pitchFamily="18" charset="0"/>
                                                            </a:rPr>
                                                            <m:t>𝐸</m:t>
                                                          </m:r>
                                                        </m:e>
                                                        <m:sub>
                                                          <m:r>
                                                            <a:rPr lang="en-US" altLang="ja-JP" i="1">
                                                              <a:solidFill>
                                                                <a:srgbClr val="FF0000"/>
                                                              </a:solidFill>
                                                              <a:latin typeface="Cambria Math" panose="02040503050406030204" pitchFamily="18" charset="0"/>
                                                            </a:rPr>
                                                            <m:t>𝑅𝐹</m:t>
                                                          </m:r>
                                                        </m:sub>
                                                        <m:sup>
                                                          <m:r>
                                                            <a:rPr lang="en-US" altLang="ja-JP" i="1">
                                                              <a:solidFill>
                                                                <a:srgbClr val="FF0000"/>
                                                              </a:solidFill>
                                                              <a:latin typeface="Cambria Math" panose="02040503050406030204" pitchFamily="18" charset="0"/>
                                                            </a:rPr>
                                                            <m:t>2</m:t>
                                                          </m:r>
                                                        </m:sup>
                                                      </m:sSubSup>
                                                      <m:sSup>
                                                        <m:sSupPr>
                                                          <m:ctrlPr>
                                                            <a:rPr lang="en-US" altLang="ja-JP" i="1">
                                                              <a:solidFill>
                                                                <a:srgbClr val="FF0000"/>
                                                              </a:solidFill>
                                                              <a:latin typeface="Cambria Math" panose="02040503050406030204" pitchFamily="18" charset="0"/>
                                                            </a:rPr>
                                                          </m:ctrlPr>
                                                        </m:sSupPr>
                                                        <m:e>
                                                          <m:r>
                                                            <a:rPr lang="en-US" altLang="ja-JP" i="1">
                                                              <a:solidFill>
                                                                <a:srgbClr val="FF0000"/>
                                                              </a:solidFill>
                                                              <a:latin typeface="Cambria Math" panose="02040503050406030204" pitchFamily="18" charset="0"/>
                                                            </a:rPr>
                                                            <m:t>𝑒</m:t>
                                                          </m:r>
                                                        </m:e>
                                                        <m:sup>
                                                          <m:r>
                                                            <a:rPr lang="en-US" altLang="ja-JP" i="1">
                                                              <a:solidFill>
                                                                <a:srgbClr val="FF0000"/>
                                                              </a:solidFill>
                                                              <a:latin typeface="Cambria Math" panose="02040503050406030204" pitchFamily="18" charset="0"/>
                                                            </a:rPr>
                                                            <m:t>2</m:t>
                                                          </m:r>
                                                          <m:r>
                                                            <a:rPr lang="en-US" altLang="ja-JP" i="1">
                                                              <a:solidFill>
                                                                <a:srgbClr val="FF0000"/>
                                                              </a:solidFill>
                                                              <a:latin typeface="Cambria Math" panose="02040503050406030204" pitchFamily="18" charset="0"/>
                                                            </a:rPr>
                                                            <m:t>𝑖</m:t>
                                                          </m:r>
                                                          <m:sSub>
                                                            <m:sSubPr>
                                                              <m:ctrlPr>
                                                                <a:rPr lang="en-US" altLang="ja-JP" i="1">
                                                                  <a:solidFill>
                                                                    <a:srgbClr val="FF0000"/>
                                                                  </a:solidFill>
                                                                  <a:latin typeface="Cambria Math" panose="02040503050406030204" pitchFamily="18" charset="0"/>
                                                                  <a:ea typeface="Cambria Math" panose="02040503050406030204" pitchFamily="18" charset="0"/>
                                                                </a:rPr>
                                                              </m:ctrlPr>
                                                            </m:sSubPr>
                                                            <m:e>
                                                              <m:r>
                                                                <a:rPr lang="en-US" altLang="ja-JP" i="1">
                                                                  <a:solidFill>
                                                                    <a:srgbClr val="FF0000"/>
                                                                  </a:solidFill>
                                                                  <a:latin typeface="Cambria Math" panose="02040503050406030204" pitchFamily="18" charset="0"/>
                                                                  <a:ea typeface="Cambria Math" panose="02040503050406030204" pitchFamily="18" charset="0"/>
                                                                </a:rPr>
                                                                <m:t>𝜔</m:t>
                                                              </m:r>
                                                            </m:e>
                                                            <m:sub>
                                                              <m:r>
                                                                <a:rPr lang="en-US" altLang="ja-JP" i="1">
                                                                  <a:solidFill>
                                                                    <a:srgbClr val="FF0000"/>
                                                                  </a:solidFill>
                                                                  <a:latin typeface="Cambria Math" panose="02040503050406030204" pitchFamily="18" charset="0"/>
                                                                </a:rPr>
                                                                <m:t>𝑅𝐹</m:t>
                                                              </m:r>
                                                            </m:sub>
                                                          </m:sSub>
                                                          <m:r>
                                                            <a:rPr lang="en-US" altLang="ja-JP" i="1">
                                                              <a:solidFill>
                                                                <a:srgbClr val="FF0000"/>
                                                              </a:solidFill>
                                                              <a:latin typeface="Cambria Math" panose="02040503050406030204" pitchFamily="18" charset="0"/>
                                                              <a:ea typeface="Cambria Math" panose="02040503050406030204" pitchFamily="18" charset="0"/>
                                                            </a:rPr>
                                                            <m:t>𝑡</m:t>
                                                          </m:r>
                                                        </m:sup>
                                                      </m:sSup>
                                                    </m:e>
                                                  </m:d>
                                                </m:num>
                                                <m:den>
                                                  <m:sSub>
                                                    <m:sSubPr>
                                                      <m:ctrlPr>
                                                        <a:rPr lang="en-US" altLang="ja-JP" i="1">
                                                          <a:solidFill>
                                                            <a:schemeClr val="tx1"/>
                                                          </a:solidFill>
                                                          <a:latin typeface="Cambria Math" panose="02040503050406030204" pitchFamily="18" charset="0"/>
                                                        </a:rPr>
                                                      </m:ctrlPr>
                                                    </m:sSubPr>
                                                    <m:e>
                                                      <m:r>
                                                        <m:rPr>
                                                          <m:sty m:val="p"/>
                                                        </m:rPr>
                                                        <a:rPr lang="en-US" altLang="ja-JP" i="1">
                                                          <a:solidFill>
                                                            <a:schemeClr val="tx1"/>
                                                          </a:solidFill>
                                                          <a:latin typeface="Cambria Math" panose="02040503050406030204" pitchFamily="18" charset="0"/>
                                                        </a:rPr>
                                                        <m:t>P</m:t>
                                                      </m:r>
                                                    </m:e>
                                                    <m:sub>
                                                      <m:r>
                                                        <a:rPr lang="en-US" altLang="ja-JP" i="1">
                                                          <a:solidFill>
                                                            <a:schemeClr val="tx1"/>
                                                          </a:solidFill>
                                                          <a:latin typeface="Cambria Math" panose="02040503050406030204" pitchFamily="18" charset="0"/>
                                                        </a:rPr>
                                                        <m:t>𝐶</m:t>
                                                      </m:r>
                                                    </m:sub>
                                                  </m:sSub>
                                                </m:den>
                                              </m:f>
                                            </m:e>
                                          </m:d>
                                        </m:e>
                                      </m:d>
                                    </m:e>
                                    <m:sup>
                                      <m:r>
                                        <a:rPr lang="en-US" altLang="ja-JP" i="1">
                                          <a:latin typeface="Cambria Math" panose="02040503050406030204" pitchFamily="18" charset="0"/>
                                        </a:rPr>
                                        <m:t>2</m:t>
                                      </m:r>
                                    </m:sup>
                                  </m:sSup>
                                </m:e>
                                <m:sup>
                                  <m:r>
                                    <a:rPr lang="en-US" altLang="ja-JP" i="1">
                                      <a:latin typeface="Cambria Math" panose="02040503050406030204" pitchFamily="18" charset="0"/>
                                    </a:rPr>
                                    <m:t> </m:t>
                                  </m:r>
                                </m:sup>
                              </m:sSup>
                              <m:r>
                                <a:rPr lang="en-US" altLang="ja-JP" i="1">
                                  <a:latin typeface="Cambria Math" panose="02040503050406030204" pitchFamily="18" charset="0"/>
                                  <a:ea typeface="Cambria Math" panose="02040503050406030204" pitchFamily="18" charset="0"/>
                                </a:rPr>
                                <m:t>+</m:t>
                              </m:r>
                              <m:sSubSup>
                                <m:sSubSupPr>
                                  <m:ctrlPr>
                                    <a:rPr lang="en-US" altLang="ja-JP" i="1">
                                      <a:latin typeface="Cambria Math" panose="02040503050406030204" pitchFamily="18" charset="0"/>
                                      <a:ea typeface="Cambria Math" panose="02040503050406030204" pitchFamily="18" charset="0"/>
                                    </a:rPr>
                                  </m:ctrlPr>
                                </m:sSubSupPr>
                                <m:e>
                                  <m:r>
                                    <a:rPr lang="en-US" altLang="ja-JP" i="1">
                                      <a:latin typeface="Cambria Math" panose="02040503050406030204" pitchFamily="18" charset="0"/>
                                      <a:ea typeface="Cambria Math" panose="02040503050406030204" pitchFamily="18" charset="0"/>
                                    </a:rPr>
                                    <m:t>𝜔</m:t>
                                  </m:r>
                                </m:e>
                                <m:sub>
                                  <m:r>
                                    <a:rPr lang="en-US" altLang="ja-JP" i="1">
                                      <a:latin typeface="Cambria Math" panose="02040503050406030204" pitchFamily="18" charset="0"/>
                                      <a:ea typeface="Cambria Math" panose="02040503050406030204" pitchFamily="18" charset="0"/>
                                    </a:rPr>
                                    <m:t>0</m:t>
                                  </m:r>
                                </m:sub>
                                <m:sup>
                                  <m:r>
                                    <a:rPr lang="en-US" altLang="ja-JP" i="1">
                                      <a:latin typeface="Cambria Math" panose="02040503050406030204" pitchFamily="18" charset="0"/>
                                      <a:ea typeface="Cambria Math" panose="02040503050406030204" pitchFamily="18" charset="0"/>
                                    </a:rPr>
                                    <m:t>2</m:t>
                                  </m:r>
                                </m:sup>
                              </m:sSubSup>
                            </m:e>
                          </m:rad>
                        </m:e>
                      </m:nary>
                      <m:r>
                        <a:rPr lang="en-US" altLang="ja-JP" i="1">
                          <a:latin typeface="Cambria Math" panose="02040503050406030204" pitchFamily="18" charset="0"/>
                          <a:ea typeface="Cambria Math" panose="02040503050406030204" pitchFamily="18" charset="0"/>
                        </a:rPr>
                        <m:t>𝑑𝑡</m:t>
                      </m:r>
                    </m:oMath>
                  </m:oMathPara>
                </a14:m>
                <a:endParaRPr kumimoji="1" lang="en-US" sz="1200" noProof="0" dirty="0"/>
              </a:p>
            </p:txBody>
          </p:sp>
        </mc:Choice>
        <mc:Fallback xmlns="">
          <p:sp>
            <p:nvSpPr>
              <p:cNvPr id="24" name="テキスト ボックス 23">
                <a:extLst>
                  <a:ext uri="{FF2B5EF4-FFF2-40B4-BE49-F238E27FC236}">
                    <a16:creationId xmlns:a16="http://schemas.microsoft.com/office/drawing/2014/main" id="{EB9467E5-1C45-66CA-D98D-CB239EA45A0E}"/>
                  </a:ext>
                </a:extLst>
              </p:cNvPr>
              <p:cNvSpPr txBox="1">
                <a:spLocks noRot="1" noChangeAspect="1" noMove="1" noResize="1" noEditPoints="1" noAdjustHandles="1" noChangeArrowheads="1" noChangeShapeType="1" noTextEdit="1"/>
              </p:cNvSpPr>
              <p:nvPr/>
            </p:nvSpPr>
            <p:spPr>
              <a:xfrm>
                <a:off x="1502479" y="5487636"/>
                <a:ext cx="10453694" cy="1261756"/>
              </a:xfrm>
              <a:prstGeom prst="rect">
                <a:avLst/>
              </a:prstGeom>
              <a:blipFill>
                <a:blip r:embed="rId3"/>
                <a:stretch>
                  <a:fillRect t="-48544" b="-117476"/>
                </a:stretch>
              </a:blipFill>
              <a:ln w="38100">
                <a:solidFill>
                  <a:srgbClr val="00B0F0"/>
                </a:solidFill>
              </a:ln>
            </p:spPr>
            <p:txBody>
              <a:bodyPr/>
              <a:lstStyle/>
              <a:p>
                <a:r>
                  <a:rPr lang="ja-JP" altLang="en-US">
                    <a:noFill/>
                  </a:rPr>
                  <a:t> </a:t>
                </a:r>
              </a:p>
            </p:txBody>
          </p:sp>
        </mc:Fallback>
      </mc:AlternateContent>
      <p:sp>
        <p:nvSpPr>
          <p:cNvPr id="10" name="右矢印 9">
            <a:extLst>
              <a:ext uri="{FF2B5EF4-FFF2-40B4-BE49-F238E27FC236}">
                <a16:creationId xmlns:a16="http://schemas.microsoft.com/office/drawing/2014/main" id="{FB857E11-34F2-D1D9-99A0-D3EFA1EC9530}"/>
              </a:ext>
            </a:extLst>
          </p:cNvPr>
          <p:cNvSpPr/>
          <p:nvPr/>
        </p:nvSpPr>
        <p:spPr>
          <a:xfrm>
            <a:off x="5477838" y="3315314"/>
            <a:ext cx="504265" cy="623915"/>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575B9BF9-32B0-59E2-62DA-25052A4281B5}"/>
                  </a:ext>
                </a:extLst>
              </p:cNvPr>
              <p:cNvSpPr txBox="1"/>
              <p:nvPr/>
            </p:nvSpPr>
            <p:spPr>
              <a:xfrm>
                <a:off x="1502479" y="5521019"/>
                <a:ext cx="2076651" cy="461665"/>
              </a:xfrm>
              <a:prstGeom prst="rect">
                <a:avLst/>
              </a:prstGeom>
              <a:noFill/>
            </p:spPr>
            <p:txBody>
              <a:bodyPr wrap="square">
                <a:spAutoFit/>
              </a:bodyPr>
              <a:lstStyle/>
              <a:p>
                <a:r>
                  <a:rPr kumimoji="1" lang="ja-JP" altLang="en-US" sz="2400" b="1">
                    <a:solidFill>
                      <a:srgbClr val="00B0F0"/>
                    </a:solidFill>
                  </a:rPr>
                  <a:t>Model 2</a:t>
                </a:r>
                <a:r>
                  <a:rPr lang="en-US" altLang="ja-JP" sz="2400" dirty="0">
                    <a:solidFill>
                      <a:srgbClr val="00B0F0"/>
                    </a:solidFill>
                    <a:ea typeface="Cambria Math" panose="02040503050406030204" pitchFamily="18" charset="0"/>
                  </a:rPr>
                  <a:t> </a:t>
                </a:r>
                <a14:m>
                  <m:oMath xmlns:m="http://schemas.openxmlformats.org/officeDocument/2006/math">
                    <m:sSub>
                      <m:sSubPr>
                        <m:ctrlPr>
                          <a:rPr lang="en-US" altLang="ja-JP" sz="2400" b="1" i="1">
                            <a:solidFill>
                              <a:srgbClr val="00B0F0"/>
                            </a:solidFill>
                            <a:latin typeface="Cambria Math" panose="02040503050406030204" pitchFamily="18" charset="0"/>
                            <a:ea typeface="Cambria Math" panose="02040503050406030204" pitchFamily="18" charset="0"/>
                          </a:rPr>
                        </m:ctrlPr>
                      </m:sSubPr>
                      <m:e>
                        <m:acc>
                          <m:accPr>
                            <m:chr m:val="̅"/>
                            <m:ctrlPr>
                              <a:rPr lang="en-US" altLang="ja-JP" sz="2400" b="1" i="1">
                                <a:solidFill>
                                  <a:srgbClr val="00B0F0"/>
                                </a:solidFill>
                                <a:latin typeface="Cambria Math" panose="02040503050406030204" pitchFamily="18" charset="0"/>
                                <a:ea typeface="Cambria Math" panose="02040503050406030204" pitchFamily="18" charset="0"/>
                              </a:rPr>
                            </m:ctrlPr>
                          </m:accPr>
                          <m:e>
                            <m:r>
                              <a:rPr lang="en-US" altLang="ja-JP" sz="2400" b="1" i="1">
                                <a:solidFill>
                                  <a:srgbClr val="00B0F0"/>
                                </a:solidFill>
                                <a:latin typeface="Cambria Math" panose="02040503050406030204" pitchFamily="18" charset="0"/>
                                <a:ea typeface="Cambria Math" panose="02040503050406030204" pitchFamily="18" charset="0"/>
                              </a:rPr>
                              <m:t>𝝎</m:t>
                            </m:r>
                          </m:e>
                        </m:acc>
                      </m:e>
                      <m:sub>
                        <m:r>
                          <a:rPr lang="en-US" altLang="ja-JP" sz="2400" b="1">
                            <a:solidFill>
                              <a:srgbClr val="00B0F0"/>
                            </a:solidFill>
                            <a:latin typeface="Cambria Math" panose="02040503050406030204" pitchFamily="18" charset="0"/>
                            <a:ea typeface="Cambria Math" panose="02040503050406030204" pitchFamily="18" charset="0"/>
                          </a:rPr>
                          <m:t> </m:t>
                        </m:r>
                        <m:r>
                          <a:rPr lang="en-US" altLang="ja-JP" sz="2400" b="1" i="1" smtClean="0">
                            <a:solidFill>
                              <a:srgbClr val="00B0F0"/>
                            </a:solidFill>
                            <a:latin typeface="Cambria Math" panose="02040503050406030204" pitchFamily="18" charset="0"/>
                            <a:ea typeface="Cambria Math" panose="02040503050406030204" pitchFamily="18" charset="0"/>
                          </a:rPr>
                          <m:t>𝟐</m:t>
                        </m:r>
                      </m:sub>
                    </m:sSub>
                  </m:oMath>
                </a14:m>
                <a:endParaRPr lang="en-US" altLang="ja-JP" sz="2400" b="1" i="1" dirty="0">
                  <a:latin typeface="Cambria Math" panose="02040503050406030204" pitchFamily="18" charset="0"/>
                  <a:ea typeface="Cambria Math" panose="02040503050406030204" pitchFamily="18" charset="0"/>
                </a:endParaRPr>
              </a:p>
            </p:txBody>
          </p:sp>
        </mc:Choice>
        <mc:Fallback xmlns="">
          <p:sp>
            <p:nvSpPr>
              <p:cNvPr id="15" name="テキスト ボックス 14">
                <a:extLst>
                  <a:ext uri="{FF2B5EF4-FFF2-40B4-BE49-F238E27FC236}">
                    <a16:creationId xmlns:a16="http://schemas.microsoft.com/office/drawing/2014/main" id="{575B9BF9-32B0-59E2-62DA-25052A4281B5}"/>
                  </a:ext>
                </a:extLst>
              </p:cNvPr>
              <p:cNvSpPr txBox="1">
                <a:spLocks noRot="1" noChangeAspect="1" noMove="1" noResize="1" noEditPoints="1" noAdjustHandles="1" noChangeArrowheads="1" noChangeShapeType="1" noTextEdit="1"/>
              </p:cNvSpPr>
              <p:nvPr/>
            </p:nvSpPr>
            <p:spPr>
              <a:xfrm>
                <a:off x="1502479" y="5521019"/>
                <a:ext cx="2076651" cy="461665"/>
              </a:xfrm>
              <a:prstGeom prst="rect">
                <a:avLst/>
              </a:prstGeom>
              <a:blipFill>
                <a:blip r:embed="rId4"/>
                <a:stretch>
                  <a:fillRect l="-4878" t="-8108" b="-2973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009E98EB-7EE2-486F-396E-B2B3F56B6DC9}"/>
                  </a:ext>
                </a:extLst>
              </p:cNvPr>
              <p:cNvSpPr txBox="1"/>
              <p:nvPr/>
            </p:nvSpPr>
            <p:spPr>
              <a:xfrm>
                <a:off x="6790029" y="872401"/>
                <a:ext cx="4954465" cy="1309461"/>
              </a:xfrm>
              <a:prstGeom prst="rect">
                <a:avLst/>
              </a:prstGeom>
              <a:noFill/>
              <a:ln w="38100">
                <a:solidFill>
                  <a:schemeClr val="tx1"/>
                </a:solidFill>
              </a:ln>
            </p:spPr>
            <p:txBody>
              <a:bodyPr wrap="square" rtlCol="0">
                <a:spAutoFit/>
              </a:bodyPr>
              <a:lstStyle/>
              <a:p>
                <a:r>
                  <a:rPr lang="ja-JP" altLang="en-US" sz="2000" b="1"/>
                  <a:t>◾️ Static beam divergence </a:t>
                </a:r>
                <a14:m>
                  <m:oMath xmlns:m="http://schemas.openxmlformats.org/officeDocument/2006/math">
                    <m:sSub>
                      <m:sSubPr>
                        <m:ctrlPr>
                          <a:rPr lang="en-US" altLang="ja-JP" sz="2000" b="1" i="1">
                            <a:latin typeface="Cambria Math" panose="02040503050406030204" pitchFamily="18" charset="0"/>
                            <a:ea typeface="Cambria Math" panose="02040503050406030204" pitchFamily="18" charset="0"/>
                          </a:rPr>
                        </m:ctrlPr>
                      </m:sSubPr>
                      <m:e>
                        <m:r>
                          <a:rPr lang="en-US" altLang="ja-JP" sz="2000" b="1" i="1">
                            <a:latin typeface="Cambria Math" panose="02040503050406030204" pitchFamily="18" charset="0"/>
                            <a:ea typeface="Cambria Math" panose="02040503050406030204" pitchFamily="18" charset="0"/>
                          </a:rPr>
                          <m:t>𝝎</m:t>
                        </m:r>
                      </m:e>
                      <m:sub>
                        <m:r>
                          <a:rPr lang="en-US" altLang="ja-JP" sz="2000" b="1" i="1">
                            <a:latin typeface="Cambria Math" panose="02040503050406030204" pitchFamily="18" charset="0"/>
                          </a:rPr>
                          <m:t>𝒔𝒕𝒂</m:t>
                        </m:r>
                      </m:sub>
                    </m:sSub>
                  </m:oMath>
                </a14:m>
                <a:endParaRPr lang="en-US" altLang="ja-JP" sz="2000" b="0" i="1" dirty="0">
                  <a:latin typeface="Cambria Math" panose="02040503050406030204" pitchFamily="18" charset="0"/>
                  <a:ea typeface="Cambria Math" panose="02040503050406030204" pitchFamily="18" charset="0"/>
                </a:endParaRPr>
              </a:p>
              <a:p>
                <a:pPr/>
                <a14:m>
                  <m:oMathPara xmlns:m="http://schemas.openxmlformats.org/officeDocument/2006/math">
                    <m:oMath>
                      <m:sSub>
                        <m:sSubPr>
                          <m:ctrlPr>
                            <a:rPr lang="en-US" altLang="ja-JP" sz="2000" b="0" i="1" smtClean="0">
                              <a:latin typeface="Cambria Math" panose="02040503050406030204" pitchFamily="18" charset="0"/>
                              <a:ea typeface="Cambria Math" panose="02040503050406030204" pitchFamily="18" charset="0"/>
                            </a:rPr>
                          </m:ctrlPr>
                        </m:sSubPr>
                        <m:e>
                          <m:r>
                            <a:rPr lang="en-US" altLang="ja-JP" sz="2000" b="0" i="1" smtClean="0">
                              <a:latin typeface="Cambria Math" panose="02040503050406030204" pitchFamily="18" charset="0"/>
                              <a:ea typeface="Cambria Math" panose="02040503050406030204" pitchFamily="18" charset="0"/>
                            </a:rPr>
                            <m:t>𝜔</m:t>
                          </m:r>
                        </m:e>
                        <m:sub>
                          <m:r>
                            <a:rPr lang="en-US" altLang="ja-JP" sz="2000" b="0" i="1" smtClean="0">
                              <a:latin typeface="Cambria Math" panose="02040503050406030204" pitchFamily="18" charset="0"/>
                              <a:ea typeface="Cambria Math" panose="02040503050406030204" pitchFamily="18" charset="0"/>
                            </a:rPr>
                            <m:t>𝑠𝑡𝑎</m:t>
                          </m:r>
                          <m:r>
                            <a:rPr lang="en-US" altLang="ja-JP" sz="2000" b="0" i="1" smtClean="0">
                              <a:latin typeface="Cambria Math" panose="02040503050406030204" pitchFamily="18" charset="0"/>
                              <a:ea typeface="Cambria Math" panose="02040503050406030204" pitchFamily="18" charset="0"/>
                            </a:rPr>
                            <m:t> </m:t>
                          </m:r>
                        </m:sub>
                      </m:sSub>
                      <m:r>
                        <a:rPr lang="en-US" altLang="ja-JP" sz="2000" b="0" i="1" smtClean="0">
                          <a:latin typeface="Cambria Math" panose="02040503050406030204" pitchFamily="18" charset="0"/>
                          <a:ea typeface="Cambria Math" panose="02040503050406030204" pitchFamily="18" charset="0"/>
                        </a:rPr>
                        <m:t> = </m:t>
                      </m:r>
                      <m:rad>
                        <m:radPr>
                          <m:degHide m:val="on"/>
                          <m:ctrlPr>
                            <a:rPr lang="en-US" altLang="ja-JP" sz="2000" b="0" i="1" smtClean="0">
                              <a:latin typeface="Cambria Math" panose="02040503050406030204" pitchFamily="18" charset="0"/>
                              <a:ea typeface="Cambria Math" panose="02040503050406030204" pitchFamily="18" charset="0"/>
                            </a:rPr>
                          </m:ctrlPr>
                        </m:radPr>
                        <m:deg/>
                        <m:e>
                          <m:sSup>
                            <m:sSupPr>
                              <m:ctrlPr>
                                <a:rPr lang="en-US" altLang="ja-JP" sz="2000" b="0" i="1" smtClean="0">
                                  <a:latin typeface="Cambria Math" panose="02040503050406030204" pitchFamily="18" charset="0"/>
                                </a:rPr>
                              </m:ctrlPr>
                            </m:sSupPr>
                            <m:e>
                              <m:d>
                                <m:dPr>
                                  <m:ctrlPr>
                                    <a:rPr lang="en-US" altLang="ja-JP" sz="2000" b="0" i="1" smtClean="0">
                                      <a:latin typeface="Cambria Math" panose="02040503050406030204" pitchFamily="18" charset="0"/>
                                    </a:rPr>
                                  </m:ctrlPr>
                                </m:dPr>
                                <m:e>
                                  <m:r>
                                    <a:rPr lang="en-US" altLang="ja-JP" sz="2000" b="0" i="1" smtClean="0">
                                      <a:latin typeface="Cambria Math" panose="02040503050406030204" pitchFamily="18" charset="0"/>
                                    </a:rPr>
                                    <m:t>𝐴</m:t>
                                  </m:r>
                                  <m:d>
                                    <m:dPr>
                                      <m:begChr m:val="|"/>
                                      <m:endChr m:val="|"/>
                                      <m:ctrlPr>
                                        <a:rPr lang="en-US" altLang="ja-JP" sz="2000" i="1">
                                          <a:latin typeface="Cambria Math" panose="02040503050406030204" pitchFamily="18" charset="0"/>
                                        </a:rPr>
                                      </m:ctrlPr>
                                    </m:dPr>
                                    <m:e>
                                      <m:r>
                                        <a:rPr lang="en-US" altLang="ja-JP" sz="2000" i="1">
                                          <a:latin typeface="Cambria Math" panose="02040503050406030204" pitchFamily="18" charset="0"/>
                                        </a:rPr>
                                        <m:t>1−</m:t>
                                      </m:r>
                                      <m:f>
                                        <m:fPr>
                                          <m:ctrlPr>
                                            <a:rPr lang="en-US" altLang="ja-JP" sz="2000" i="1">
                                              <a:solidFill>
                                                <a:schemeClr val="tx1"/>
                                              </a:solidFill>
                                              <a:latin typeface="Cambria Math" panose="02040503050406030204" pitchFamily="18" charset="0"/>
                                            </a:rPr>
                                          </m:ctrlPr>
                                        </m:fPr>
                                        <m:num>
                                          <m:sSub>
                                            <m:sSubPr>
                                              <m:ctrlPr>
                                                <a:rPr lang="en-US" altLang="ja-JP" sz="2000" i="1">
                                                  <a:solidFill>
                                                    <a:schemeClr val="tx1"/>
                                                  </a:solidFill>
                                                  <a:latin typeface="Cambria Math" panose="02040503050406030204" pitchFamily="18" charset="0"/>
                                                </a:rPr>
                                              </m:ctrlPr>
                                            </m:sSubPr>
                                            <m:e>
                                              <m:r>
                                                <a:rPr lang="en-US" altLang="ja-JP" sz="2000" i="1">
                                                  <a:solidFill>
                                                    <a:schemeClr val="tx1"/>
                                                  </a:solidFill>
                                                  <a:latin typeface="Cambria Math" panose="02040503050406030204" pitchFamily="18" charset="0"/>
                                                </a:rPr>
                                                <m:t>𝑃</m:t>
                                              </m:r>
                                            </m:e>
                                            <m:sub>
                                              <m:r>
                                                <a:rPr lang="en-US" altLang="ja-JP" sz="2000" i="1">
                                                  <a:solidFill>
                                                    <a:schemeClr val="tx1"/>
                                                  </a:solidFill>
                                                  <a:latin typeface="Cambria Math" panose="02040503050406030204" pitchFamily="18" charset="0"/>
                                                </a:rPr>
                                                <m:t>𝑒𝑟𝑣</m:t>
                                              </m:r>
                                            </m:sub>
                                          </m:sSub>
                                        </m:num>
                                        <m:den>
                                          <m:sSub>
                                            <m:sSubPr>
                                              <m:ctrlPr>
                                                <a:rPr lang="en-US" altLang="ja-JP" sz="2000" i="1">
                                                  <a:solidFill>
                                                    <a:schemeClr val="tx1"/>
                                                  </a:solidFill>
                                                  <a:latin typeface="Cambria Math" panose="02040503050406030204" pitchFamily="18" charset="0"/>
                                                </a:rPr>
                                              </m:ctrlPr>
                                            </m:sSubPr>
                                            <m:e>
                                              <m:r>
                                                <m:rPr>
                                                  <m:sty m:val="p"/>
                                                </m:rPr>
                                                <a:rPr lang="en-US" altLang="ja-JP" sz="2000" i="1">
                                                  <a:solidFill>
                                                    <a:schemeClr val="tx1"/>
                                                  </a:solidFill>
                                                  <a:latin typeface="Cambria Math" panose="02040503050406030204" pitchFamily="18" charset="0"/>
                                                </a:rPr>
                                                <m:t>P</m:t>
                                              </m:r>
                                            </m:e>
                                            <m:sub>
                                              <m:r>
                                                <a:rPr lang="en-US" altLang="ja-JP" sz="2000" b="0" i="1" smtClean="0">
                                                  <a:solidFill>
                                                    <a:schemeClr val="tx1"/>
                                                  </a:solidFill>
                                                  <a:latin typeface="Cambria Math" panose="02040503050406030204" pitchFamily="18" charset="0"/>
                                                </a:rPr>
                                                <m:t>𝐶</m:t>
                                              </m:r>
                                            </m:sub>
                                          </m:sSub>
                                        </m:den>
                                      </m:f>
                                    </m:e>
                                  </m:d>
                                </m:e>
                              </m:d>
                            </m:e>
                            <m:sup>
                              <m:r>
                                <a:rPr lang="en-US" altLang="ja-JP" sz="2000" b="0" i="1" smtClean="0">
                                  <a:latin typeface="Cambria Math" panose="02040503050406030204" pitchFamily="18" charset="0"/>
                                  <a:ea typeface="Cambria Math" panose="02040503050406030204" pitchFamily="18" charset="0"/>
                                </a:rPr>
                                <m:t>2</m:t>
                              </m:r>
                            </m:sup>
                          </m:sSup>
                          <m:r>
                            <a:rPr lang="en-US" altLang="ja-JP" sz="2000" b="0" i="1" smtClean="0">
                              <a:latin typeface="Cambria Math" panose="02040503050406030204" pitchFamily="18" charset="0"/>
                              <a:ea typeface="Cambria Math" panose="02040503050406030204" pitchFamily="18" charset="0"/>
                            </a:rPr>
                            <m:t>+</m:t>
                          </m:r>
                          <m:sSubSup>
                            <m:sSubSupPr>
                              <m:ctrlPr>
                                <a:rPr lang="en-US" altLang="ja-JP" sz="2000" i="1">
                                  <a:latin typeface="Cambria Math" panose="02040503050406030204" pitchFamily="18" charset="0"/>
                                  <a:ea typeface="Cambria Math" panose="02040503050406030204" pitchFamily="18" charset="0"/>
                                </a:rPr>
                              </m:ctrlPr>
                            </m:sSubSupPr>
                            <m:e>
                              <m:r>
                                <a:rPr lang="en-US" altLang="ja-JP" sz="2000" i="1">
                                  <a:latin typeface="Cambria Math" panose="02040503050406030204" pitchFamily="18" charset="0"/>
                                  <a:ea typeface="Cambria Math" panose="02040503050406030204" pitchFamily="18" charset="0"/>
                                </a:rPr>
                                <m:t>𝜔</m:t>
                              </m:r>
                            </m:e>
                            <m:sub>
                              <m:r>
                                <a:rPr lang="en-US" altLang="ja-JP" sz="2000" i="1">
                                  <a:latin typeface="Cambria Math" panose="02040503050406030204" pitchFamily="18" charset="0"/>
                                  <a:ea typeface="Cambria Math" panose="02040503050406030204" pitchFamily="18" charset="0"/>
                                </a:rPr>
                                <m:t>0</m:t>
                              </m:r>
                            </m:sub>
                            <m:sup>
                              <m:r>
                                <a:rPr lang="en-US" altLang="ja-JP" sz="2000" i="1">
                                  <a:latin typeface="Cambria Math" panose="02040503050406030204" pitchFamily="18" charset="0"/>
                                  <a:ea typeface="Cambria Math" panose="02040503050406030204" pitchFamily="18" charset="0"/>
                                </a:rPr>
                                <m:t>2</m:t>
                              </m:r>
                            </m:sup>
                          </m:sSubSup>
                        </m:e>
                      </m:rad>
                    </m:oMath>
                  </m:oMathPara>
                </a14:m>
                <a:endParaRPr lang="en-US" altLang="ja-JP" sz="2400" dirty="0"/>
              </a:p>
            </p:txBody>
          </p:sp>
        </mc:Choice>
        <mc:Fallback xmlns="">
          <p:sp>
            <p:nvSpPr>
              <p:cNvPr id="7" name="テキスト ボックス 6">
                <a:extLst>
                  <a:ext uri="{FF2B5EF4-FFF2-40B4-BE49-F238E27FC236}">
                    <a16:creationId xmlns:a16="http://schemas.microsoft.com/office/drawing/2014/main" id="{009E98EB-7EE2-486F-396E-B2B3F56B6DC9}"/>
                  </a:ext>
                </a:extLst>
              </p:cNvPr>
              <p:cNvSpPr txBox="1">
                <a:spLocks noRot="1" noChangeAspect="1" noMove="1" noResize="1" noEditPoints="1" noAdjustHandles="1" noChangeArrowheads="1" noChangeShapeType="1" noTextEdit="1"/>
              </p:cNvSpPr>
              <p:nvPr/>
            </p:nvSpPr>
            <p:spPr>
              <a:xfrm>
                <a:off x="6790029" y="872401"/>
                <a:ext cx="4954465" cy="1309461"/>
              </a:xfrm>
              <a:prstGeom prst="rect">
                <a:avLst/>
              </a:prstGeom>
              <a:blipFill>
                <a:blip r:embed="rId5"/>
                <a:stretch>
                  <a:fillRect l="-1015" t="-935"/>
                </a:stretch>
              </a:blipFill>
              <a:ln w="38100">
                <a:solidFill>
                  <a:schemeClr val="tx1"/>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DAD73EA7-E8E8-62FE-DFE1-033A0D1725CB}"/>
                  </a:ext>
                </a:extLst>
              </p:cNvPr>
              <p:cNvSpPr txBox="1"/>
              <p:nvPr/>
            </p:nvSpPr>
            <p:spPr>
              <a:xfrm>
                <a:off x="5982103" y="2710134"/>
                <a:ext cx="6090779" cy="1970091"/>
              </a:xfrm>
              <a:prstGeom prst="rect">
                <a:avLst/>
              </a:prstGeom>
              <a:solidFill>
                <a:schemeClr val="bg1"/>
              </a:solidFill>
              <a:ln w="38100">
                <a:solidFill>
                  <a:schemeClr val="tx1"/>
                </a:solidFill>
              </a:ln>
            </p:spPr>
            <p:txBody>
              <a:bodyPr wrap="square" rtlCol="0">
                <a:spAutoFit/>
              </a:bodyPr>
              <a:lstStyle/>
              <a:p>
                <a:pPr/>
                <a14:m>
                  <m:oMathPara xmlns:m="http://schemas.openxmlformats.org/officeDocument/2006/math">
                    <m:oMathParaPr>
                      <m:jc m:val="left"/>
                    </m:oMathParaPr>
                    <m:oMath>
                      <m:sSub>
                        <m:sSubPr>
                          <m:ctrlPr>
                            <a:rPr kumimoji="1" lang="en-US" altLang="ja-JP" sz="2400" b="0" i="1" smtClean="0">
                              <a:solidFill>
                                <a:schemeClr val="tx1"/>
                              </a:solidFill>
                              <a:latin typeface="Cambria Math" panose="02040503050406030204" pitchFamily="18" charset="0"/>
                            </a:rPr>
                          </m:ctrlPr>
                        </m:sSubPr>
                        <m:e>
                          <m:r>
                            <a:rPr kumimoji="1" lang="en-US" altLang="ja-JP" sz="2400" b="0" i="1" smtClean="0">
                              <a:solidFill>
                                <a:schemeClr val="tx1"/>
                              </a:solidFill>
                              <a:latin typeface="Cambria Math" panose="02040503050406030204" pitchFamily="18" charset="0"/>
                            </a:rPr>
                            <m:t>𝑃</m:t>
                          </m:r>
                        </m:e>
                        <m:sub>
                          <m:r>
                            <a:rPr kumimoji="1" lang="en-US" altLang="ja-JP" sz="2400" b="0" i="1" smtClean="0">
                              <a:solidFill>
                                <a:schemeClr val="tx1"/>
                              </a:solidFill>
                              <a:latin typeface="Cambria Math" panose="02040503050406030204" pitchFamily="18" charset="0"/>
                            </a:rPr>
                            <m:t>𝑒𝑟𝑣</m:t>
                          </m:r>
                        </m:sub>
                      </m:sSub>
                      <m:r>
                        <a:rPr kumimoji="1" lang="en-US" altLang="ja-JP" sz="2400" b="0" i="1" smtClean="0">
                          <a:solidFill>
                            <a:schemeClr val="tx1"/>
                          </a:solidFill>
                          <a:latin typeface="Cambria Math" panose="02040503050406030204" pitchFamily="18" charset="0"/>
                        </a:rPr>
                        <m:t>= </m:t>
                      </m:r>
                      <m:f>
                        <m:fPr>
                          <m:ctrlPr>
                            <a:rPr kumimoji="1" lang="en-US" altLang="ja-JP" sz="2400" b="0" i="1" smtClean="0">
                              <a:solidFill>
                                <a:schemeClr val="tx1"/>
                              </a:solidFill>
                              <a:latin typeface="Cambria Math" panose="02040503050406030204" pitchFamily="18" charset="0"/>
                            </a:rPr>
                          </m:ctrlPr>
                        </m:fPr>
                        <m:num>
                          <m:r>
                            <a:rPr kumimoji="1" lang="en-US" altLang="ja-JP" sz="2400" b="0" i="1" smtClean="0">
                              <a:solidFill>
                                <a:schemeClr val="tx1"/>
                              </a:solidFill>
                              <a:latin typeface="Cambria Math" panose="02040503050406030204" pitchFamily="18" charset="0"/>
                            </a:rPr>
                            <m:t>𝐼</m:t>
                          </m:r>
                        </m:num>
                        <m:den>
                          <m:sSubSup>
                            <m:sSubSupPr>
                              <m:ctrlPr>
                                <a:rPr kumimoji="1" lang="en-US" altLang="ja-JP" sz="2400" b="0" i="1" smtClean="0">
                                  <a:solidFill>
                                    <a:schemeClr val="tx1"/>
                                  </a:solidFill>
                                  <a:latin typeface="Cambria Math" panose="02040503050406030204" pitchFamily="18" charset="0"/>
                                </a:rPr>
                              </m:ctrlPr>
                            </m:sSubSupPr>
                            <m:e>
                              <m:d>
                                <m:dPr>
                                  <m:ctrlPr>
                                    <a:rPr kumimoji="1" lang="en-US" altLang="ja-JP" sz="2400" b="0" i="1" smtClean="0">
                                      <a:solidFill>
                                        <a:schemeClr val="tx1"/>
                                      </a:solidFill>
                                      <a:latin typeface="Cambria Math" panose="02040503050406030204" pitchFamily="18" charset="0"/>
                                    </a:rPr>
                                  </m:ctrlPr>
                                </m:dPr>
                                <m:e>
                                  <m:sSub>
                                    <m:sSubPr>
                                      <m:ctrlPr>
                                        <a:rPr kumimoji="1" lang="en-US" altLang="ja-JP" sz="2400" b="0" i="1" smtClean="0">
                                          <a:solidFill>
                                            <a:schemeClr val="tx1"/>
                                          </a:solidFill>
                                          <a:latin typeface="Cambria Math" panose="02040503050406030204" pitchFamily="18" charset="0"/>
                                        </a:rPr>
                                      </m:ctrlPr>
                                    </m:sSubPr>
                                    <m:e>
                                      <m:r>
                                        <a:rPr kumimoji="1" lang="en-US" altLang="ja-JP" sz="2400" b="0" i="1" smtClean="0">
                                          <a:solidFill>
                                            <a:schemeClr val="tx1"/>
                                          </a:solidFill>
                                          <a:latin typeface="Cambria Math" panose="02040503050406030204" pitchFamily="18" charset="0"/>
                                        </a:rPr>
                                        <m:t>𝑉</m:t>
                                      </m:r>
                                    </m:e>
                                    <m:sub>
                                      <m:r>
                                        <a:rPr kumimoji="1" lang="en-US" altLang="ja-JP" sz="2400" b="0" i="1" smtClean="0">
                                          <a:solidFill>
                                            <a:schemeClr val="tx1"/>
                                          </a:solidFill>
                                          <a:latin typeface="Cambria Math" panose="02040503050406030204" pitchFamily="18" charset="0"/>
                                        </a:rPr>
                                        <m:t>𝑒𝑥𝑡</m:t>
                                      </m:r>
                                    </m:sub>
                                  </m:sSub>
                                  <m:r>
                                    <a:rPr kumimoji="1" lang="en-US" altLang="ja-JP" sz="2400" b="0" i="1" smtClean="0">
                                      <a:solidFill>
                                        <a:srgbClr val="FF0000"/>
                                      </a:solidFill>
                                      <a:latin typeface="Cambria Math" panose="02040503050406030204" pitchFamily="18" charset="0"/>
                                    </a:rPr>
                                    <m:t>+</m:t>
                                  </m:r>
                                  <m:sSub>
                                    <m:sSubPr>
                                      <m:ctrlPr>
                                        <a:rPr kumimoji="1" lang="en-US" altLang="ja-JP" sz="2400" b="0" i="1" smtClean="0">
                                          <a:solidFill>
                                            <a:srgbClr val="FF0000"/>
                                          </a:solidFill>
                                          <a:latin typeface="Cambria Math" panose="02040503050406030204" pitchFamily="18" charset="0"/>
                                        </a:rPr>
                                      </m:ctrlPr>
                                    </m:sSubPr>
                                    <m:e>
                                      <m:r>
                                        <a:rPr kumimoji="1" lang="en-US" altLang="ja-JP" sz="2400" b="0" i="1" smtClean="0">
                                          <a:solidFill>
                                            <a:srgbClr val="FF0000"/>
                                          </a:solidFill>
                                          <a:latin typeface="Cambria Math" panose="02040503050406030204" pitchFamily="18" charset="0"/>
                                        </a:rPr>
                                        <m:t>𝑑𝐸</m:t>
                                      </m:r>
                                    </m:e>
                                    <m:sub>
                                      <m:r>
                                        <a:rPr kumimoji="1" lang="en-US" altLang="ja-JP" sz="2400" b="0" i="1" smtClean="0">
                                          <a:solidFill>
                                            <a:srgbClr val="FF0000"/>
                                          </a:solidFill>
                                          <a:latin typeface="Cambria Math" panose="02040503050406030204" pitchFamily="18" charset="0"/>
                                        </a:rPr>
                                        <m:t>𝑅𝐹</m:t>
                                      </m:r>
                                    </m:sub>
                                  </m:sSub>
                                  <m:sSup>
                                    <m:sSupPr>
                                      <m:ctrlPr>
                                        <a:rPr lang="en-US" altLang="ja-JP" sz="2400" i="1">
                                          <a:solidFill>
                                            <a:srgbClr val="FF0000"/>
                                          </a:solidFill>
                                          <a:latin typeface="Cambria Math" panose="02040503050406030204" pitchFamily="18" charset="0"/>
                                        </a:rPr>
                                      </m:ctrlPr>
                                    </m:sSupPr>
                                    <m:e>
                                      <m:r>
                                        <a:rPr lang="en-US" altLang="ja-JP" sz="2400" i="1">
                                          <a:solidFill>
                                            <a:srgbClr val="FF0000"/>
                                          </a:solidFill>
                                          <a:latin typeface="Cambria Math" panose="02040503050406030204" pitchFamily="18" charset="0"/>
                                        </a:rPr>
                                        <m:t>𝑒</m:t>
                                      </m:r>
                                    </m:e>
                                    <m:sup>
                                      <m:r>
                                        <a:rPr lang="en-US" altLang="ja-JP" sz="2400" i="1">
                                          <a:solidFill>
                                            <a:srgbClr val="FF0000"/>
                                          </a:solidFill>
                                          <a:latin typeface="Cambria Math" panose="02040503050406030204" pitchFamily="18" charset="0"/>
                                        </a:rPr>
                                        <m:t>𝑖</m:t>
                                      </m:r>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𝜔</m:t>
                                          </m:r>
                                        </m:e>
                                        <m:sub>
                                          <m:r>
                                            <a:rPr lang="en-US" altLang="ja-JP" sz="2400" i="1">
                                              <a:solidFill>
                                                <a:srgbClr val="FF0000"/>
                                              </a:solidFill>
                                              <a:latin typeface="Cambria Math" panose="02040503050406030204" pitchFamily="18" charset="0"/>
                                            </a:rPr>
                                            <m:t>𝑅𝐹</m:t>
                                          </m:r>
                                        </m:sub>
                                      </m:sSub>
                                      <m:r>
                                        <a:rPr lang="en-US" altLang="ja-JP" sz="2400" i="1">
                                          <a:solidFill>
                                            <a:srgbClr val="FF0000"/>
                                          </a:solidFill>
                                          <a:latin typeface="Cambria Math" panose="02040503050406030204" pitchFamily="18" charset="0"/>
                                          <a:ea typeface="Cambria Math" panose="02040503050406030204" pitchFamily="18" charset="0"/>
                                        </a:rPr>
                                        <m:t>𝑡</m:t>
                                      </m:r>
                                    </m:sup>
                                  </m:sSup>
                                </m:e>
                              </m:d>
                            </m:e>
                            <m:sub>
                              <m:r>
                                <a:rPr kumimoji="1" lang="en-US" altLang="ja-JP" sz="2400" b="0" i="1" smtClean="0">
                                  <a:solidFill>
                                    <a:schemeClr val="tx1"/>
                                  </a:solidFill>
                                  <a:latin typeface="Cambria Math" panose="02040503050406030204" pitchFamily="18" charset="0"/>
                                </a:rPr>
                                <m:t> </m:t>
                              </m:r>
                            </m:sub>
                            <m:sup>
                              <m:r>
                                <a:rPr kumimoji="1" lang="en-US" altLang="ja-JP" sz="2400" b="0" i="1" smtClean="0">
                                  <a:solidFill>
                                    <a:schemeClr val="tx1"/>
                                  </a:solidFill>
                                  <a:latin typeface="Cambria Math" panose="02040503050406030204" pitchFamily="18" charset="0"/>
                                </a:rPr>
                                <m:t>1.5</m:t>
                              </m:r>
                            </m:sup>
                          </m:sSubSup>
                        </m:den>
                      </m:f>
                    </m:oMath>
                  </m:oMathPara>
                </a14:m>
                <a:endParaRPr kumimoji="1" lang="en-US" altLang="ja-JP" dirty="0"/>
              </a:p>
              <a:p>
                <a:pPr/>
                <a14:m>
                  <m:oMathPara xmlns:m="http://schemas.openxmlformats.org/officeDocument/2006/math">
                    <m:oMathParaPr>
                      <m:jc m:val="left"/>
                    </m:oMathParaPr>
                    <m:oMath>
                      <m:r>
                        <a:rPr kumimoji="1" lang="en-US" altLang="ja-JP" sz="1600" b="0" i="1" smtClean="0">
                          <a:latin typeface="Cambria Math" panose="02040503050406030204" pitchFamily="18" charset="0"/>
                        </a:rPr>
                        <m:t>       </m:t>
                      </m:r>
                      <m:r>
                        <a:rPr lang="en-US" altLang="ja-JP" b="0" i="1" smtClean="0">
                          <a:latin typeface="Cambria Math" panose="02040503050406030204" pitchFamily="18" charset="0"/>
                        </a:rPr>
                        <m:t> </m:t>
                      </m:r>
                      <m:r>
                        <a:rPr lang="en-US" altLang="ja-JP" i="1">
                          <a:latin typeface="Cambria Math" panose="02040503050406030204" pitchFamily="18" charset="0"/>
                        </a:rPr>
                        <m:t>= </m:t>
                      </m:r>
                      <m:sSub>
                        <m:sSubPr>
                          <m:ctrlPr>
                            <a:rPr lang="en-US" altLang="ja-JP" b="0" i="1" smtClean="0">
                              <a:solidFill>
                                <a:schemeClr val="tx1"/>
                              </a:solidFill>
                              <a:latin typeface="Cambria Math" panose="02040503050406030204" pitchFamily="18" charset="0"/>
                            </a:rPr>
                          </m:ctrlPr>
                        </m:sSubPr>
                        <m:e>
                          <m:r>
                            <a:rPr lang="en-US" altLang="ja-JP" b="0" i="1" smtClean="0">
                              <a:solidFill>
                                <a:schemeClr val="tx1"/>
                              </a:solidFill>
                              <a:latin typeface="Cambria Math" panose="02040503050406030204" pitchFamily="18" charset="0"/>
                            </a:rPr>
                            <m:t>𝑃</m:t>
                          </m:r>
                        </m:e>
                        <m:sub>
                          <m:r>
                            <a:rPr lang="en-US" altLang="ja-JP" b="0" i="1" smtClean="0">
                              <a:solidFill>
                                <a:schemeClr val="tx1"/>
                              </a:solidFill>
                              <a:latin typeface="Cambria Math" panose="02040503050406030204" pitchFamily="18" charset="0"/>
                            </a:rPr>
                            <m:t>𝑠𝑡𝑎</m:t>
                          </m:r>
                        </m:sub>
                      </m:sSub>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1</m:t>
                          </m:r>
                          <m:r>
                            <a:rPr lang="en-US" altLang="ja-JP" i="1" smtClean="0">
                              <a:solidFill>
                                <a:srgbClr val="FF0000"/>
                              </a:solidFill>
                              <a:latin typeface="Cambria Math" panose="02040503050406030204" pitchFamily="18" charset="0"/>
                            </a:rPr>
                            <m:t>−1.5</m:t>
                          </m:r>
                          <m:f>
                            <m:fPr>
                              <m:ctrlPr>
                                <a:rPr lang="en-US" altLang="ja-JP" i="1">
                                  <a:solidFill>
                                    <a:srgbClr val="FF0000"/>
                                  </a:solidFill>
                                  <a:latin typeface="Cambria Math" panose="02040503050406030204" pitchFamily="18" charset="0"/>
                                </a:rPr>
                              </m:ctrlPr>
                            </m:fPr>
                            <m:num>
                              <m:r>
                                <a:rPr lang="en-US" altLang="ja-JP" i="1">
                                  <a:solidFill>
                                    <a:srgbClr val="FF0000"/>
                                  </a:solidFill>
                                  <a:latin typeface="Cambria Math" panose="02040503050406030204" pitchFamily="18" charset="0"/>
                                </a:rPr>
                                <m:t>𝑑</m:t>
                              </m:r>
                            </m:num>
                            <m:den>
                              <m:sSub>
                                <m:sSubPr>
                                  <m:ctrlPr>
                                    <a:rPr lang="en-US" altLang="ja-JP" i="1">
                                      <a:solidFill>
                                        <a:srgbClr val="FF0000"/>
                                      </a:solidFill>
                                      <a:latin typeface="Cambria Math" panose="02040503050406030204" pitchFamily="18" charset="0"/>
                                    </a:rPr>
                                  </m:ctrlPr>
                                </m:sSubPr>
                                <m:e>
                                  <m:r>
                                    <a:rPr lang="en-US" altLang="ja-JP" i="1">
                                      <a:solidFill>
                                        <a:srgbClr val="FF0000"/>
                                      </a:solidFill>
                                      <a:latin typeface="Cambria Math" panose="02040503050406030204" pitchFamily="18" charset="0"/>
                                    </a:rPr>
                                    <m:t>𝑉</m:t>
                                  </m:r>
                                </m:e>
                                <m:sub>
                                  <m:r>
                                    <a:rPr lang="en-US" altLang="ja-JP" i="1">
                                      <a:solidFill>
                                        <a:srgbClr val="FF0000"/>
                                      </a:solidFill>
                                      <a:latin typeface="Cambria Math" panose="02040503050406030204" pitchFamily="18" charset="0"/>
                                    </a:rPr>
                                    <m:t>𝑒𝑥𝑡</m:t>
                                  </m:r>
                                </m:sub>
                              </m:sSub>
                            </m:den>
                          </m:f>
                          <m:sSub>
                            <m:sSubPr>
                              <m:ctrlPr>
                                <a:rPr lang="en-US" altLang="ja-JP" i="1">
                                  <a:solidFill>
                                    <a:srgbClr val="FF0000"/>
                                  </a:solidFill>
                                  <a:latin typeface="Cambria Math" panose="02040503050406030204" pitchFamily="18" charset="0"/>
                                </a:rPr>
                              </m:ctrlPr>
                            </m:sSubPr>
                            <m:e>
                              <m:r>
                                <a:rPr lang="en-US" altLang="ja-JP" i="1">
                                  <a:solidFill>
                                    <a:srgbClr val="FF0000"/>
                                  </a:solidFill>
                                  <a:latin typeface="Cambria Math" panose="02040503050406030204" pitchFamily="18" charset="0"/>
                                </a:rPr>
                                <m:t>𝐸</m:t>
                              </m:r>
                            </m:e>
                            <m:sub>
                              <m:r>
                                <a:rPr lang="en-US" altLang="ja-JP" i="1">
                                  <a:solidFill>
                                    <a:srgbClr val="FF0000"/>
                                  </a:solidFill>
                                  <a:latin typeface="Cambria Math" panose="02040503050406030204" pitchFamily="18" charset="0"/>
                                </a:rPr>
                                <m:t>𝑅𝐹</m:t>
                              </m:r>
                            </m:sub>
                          </m:sSub>
                          <m:sSup>
                            <m:sSupPr>
                              <m:ctrlPr>
                                <a:rPr lang="en-US" altLang="ja-JP" i="1">
                                  <a:solidFill>
                                    <a:srgbClr val="FF0000"/>
                                  </a:solidFill>
                                  <a:latin typeface="Cambria Math" panose="02040503050406030204" pitchFamily="18" charset="0"/>
                                </a:rPr>
                              </m:ctrlPr>
                            </m:sSupPr>
                            <m:e>
                              <m:r>
                                <a:rPr lang="en-US" altLang="ja-JP" i="1">
                                  <a:solidFill>
                                    <a:srgbClr val="FF0000"/>
                                  </a:solidFill>
                                  <a:latin typeface="Cambria Math" panose="02040503050406030204" pitchFamily="18" charset="0"/>
                                </a:rPr>
                                <m:t>𝑒</m:t>
                              </m:r>
                            </m:e>
                            <m:sup>
                              <m:r>
                                <a:rPr lang="en-US" altLang="ja-JP" i="1">
                                  <a:solidFill>
                                    <a:srgbClr val="FF0000"/>
                                  </a:solidFill>
                                  <a:latin typeface="Cambria Math" panose="02040503050406030204" pitchFamily="18" charset="0"/>
                                </a:rPr>
                                <m:t>𝑖</m:t>
                              </m:r>
                              <m:sSub>
                                <m:sSubPr>
                                  <m:ctrlPr>
                                    <a:rPr lang="en-US" altLang="ja-JP" i="1">
                                      <a:solidFill>
                                        <a:srgbClr val="FF0000"/>
                                      </a:solidFill>
                                      <a:latin typeface="Cambria Math" panose="02040503050406030204" pitchFamily="18" charset="0"/>
                                      <a:ea typeface="Cambria Math" panose="02040503050406030204" pitchFamily="18" charset="0"/>
                                    </a:rPr>
                                  </m:ctrlPr>
                                </m:sSubPr>
                                <m:e>
                                  <m:r>
                                    <a:rPr lang="en-US" altLang="ja-JP" i="1">
                                      <a:solidFill>
                                        <a:srgbClr val="FF0000"/>
                                      </a:solidFill>
                                      <a:latin typeface="Cambria Math" panose="02040503050406030204" pitchFamily="18" charset="0"/>
                                      <a:ea typeface="Cambria Math" panose="02040503050406030204" pitchFamily="18" charset="0"/>
                                    </a:rPr>
                                    <m:t>𝜔</m:t>
                                  </m:r>
                                </m:e>
                                <m:sub>
                                  <m:r>
                                    <a:rPr lang="en-US" altLang="ja-JP" i="1">
                                      <a:solidFill>
                                        <a:srgbClr val="FF0000"/>
                                      </a:solidFill>
                                      <a:latin typeface="Cambria Math" panose="02040503050406030204" pitchFamily="18" charset="0"/>
                                    </a:rPr>
                                    <m:t>𝑅𝐹</m:t>
                                  </m:r>
                                </m:sub>
                              </m:sSub>
                              <m:r>
                                <a:rPr lang="en-US" altLang="ja-JP" i="1">
                                  <a:solidFill>
                                    <a:srgbClr val="FF0000"/>
                                  </a:solidFill>
                                  <a:latin typeface="Cambria Math" panose="02040503050406030204" pitchFamily="18" charset="0"/>
                                  <a:ea typeface="Cambria Math" panose="02040503050406030204" pitchFamily="18" charset="0"/>
                                </a:rPr>
                                <m:t>𝑡</m:t>
                              </m:r>
                            </m:sup>
                          </m:sSup>
                          <m:r>
                            <a:rPr lang="en-US" altLang="ja-JP" i="1">
                              <a:solidFill>
                                <a:srgbClr val="FF0000"/>
                              </a:solidFill>
                              <a:latin typeface="Cambria Math" panose="02040503050406030204" pitchFamily="18" charset="0"/>
                              <a:ea typeface="Cambria Math" panose="02040503050406030204" pitchFamily="18" charset="0"/>
                            </a:rPr>
                            <m:t>+1.875</m:t>
                          </m:r>
                          <m:sSup>
                            <m:sSupPr>
                              <m:ctrlPr>
                                <a:rPr lang="en-US" altLang="ja-JP" i="1">
                                  <a:solidFill>
                                    <a:srgbClr val="FF0000"/>
                                  </a:solidFill>
                                  <a:latin typeface="Cambria Math" panose="02040503050406030204" pitchFamily="18" charset="0"/>
                                </a:rPr>
                              </m:ctrlPr>
                            </m:sSupPr>
                            <m:e>
                              <m:d>
                                <m:dPr>
                                  <m:ctrlPr>
                                    <a:rPr lang="en-US" altLang="ja-JP" i="1">
                                      <a:solidFill>
                                        <a:srgbClr val="FF0000"/>
                                      </a:solidFill>
                                      <a:latin typeface="Cambria Math" panose="02040503050406030204" pitchFamily="18" charset="0"/>
                                    </a:rPr>
                                  </m:ctrlPr>
                                </m:dPr>
                                <m:e>
                                  <m:f>
                                    <m:fPr>
                                      <m:ctrlPr>
                                        <a:rPr lang="en-US" altLang="ja-JP" i="1">
                                          <a:solidFill>
                                            <a:srgbClr val="FF0000"/>
                                          </a:solidFill>
                                          <a:latin typeface="Cambria Math" panose="02040503050406030204" pitchFamily="18" charset="0"/>
                                        </a:rPr>
                                      </m:ctrlPr>
                                    </m:fPr>
                                    <m:num>
                                      <m:r>
                                        <a:rPr lang="en-US" altLang="ja-JP" i="1">
                                          <a:solidFill>
                                            <a:srgbClr val="FF0000"/>
                                          </a:solidFill>
                                          <a:latin typeface="Cambria Math" panose="02040503050406030204" pitchFamily="18" charset="0"/>
                                        </a:rPr>
                                        <m:t>𝑑</m:t>
                                      </m:r>
                                    </m:num>
                                    <m:den>
                                      <m:sSub>
                                        <m:sSubPr>
                                          <m:ctrlPr>
                                            <a:rPr lang="en-US" altLang="ja-JP" i="1">
                                              <a:solidFill>
                                                <a:srgbClr val="FF0000"/>
                                              </a:solidFill>
                                              <a:latin typeface="Cambria Math" panose="02040503050406030204" pitchFamily="18" charset="0"/>
                                            </a:rPr>
                                          </m:ctrlPr>
                                        </m:sSubPr>
                                        <m:e>
                                          <m:r>
                                            <a:rPr lang="en-US" altLang="ja-JP" i="1">
                                              <a:solidFill>
                                                <a:srgbClr val="FF0000"/>
                                              </a:solidFill>
                                              <a:latin typeface="Cambria Math" panose="02040503050406030204" pitchFamily="18" charset="0"/>
                                            </a:rPr>
                                            <m:t>𝑉</m:t>
                                          </m:r>
                                        </m:e>
                                        <m:sub>
                                          <m:r>
                                            <a:rPr lang="en-US" altLang="ja-JP" i="1">
                                              <a:solidFill>
                                                <a:srgbClr val="FF0000"/>
                                              </a:solidFill>
                                              <a:latin typeface="Cambria Math" panose="02040503050406030204" pitchFamily="18" charset="0"/>
                                            </a:rPr>
                                            <m:t>𝑒𝑥𝑡</m:t>
                                          </m:r>
                                        </m:sub>
                                      </m:sSub>
                                    </m:den>
                                  </m:f>
                                </m:e>
                              </m:d>
                            </m:e>
                            <m:sup>
                              <m:r>
                                <a:rPr lang="en-US" altLang="ja-JP" i="1">
                                  <a:solidFill>
                                    <a:srgbClr val="FF0000"/>
                                  </a:solidFill>
                                  <a:latin typeface="Cambria Math" panose="02040503050406030204" pitchFamily="18" charset="0"/>
                                  <a:ea typeface="Cambria Math" panose="02040503050406030204" pitchFamily="18" charset="0"/>
                                </a:rPr>
                                <m:t>2</m:t>
                              </m:r>
                            </m:sup>
                          </m:sSup>
                          <m:sSubSup>
                            <m:sSubSupPr>
                              <m:ctrlPr>
                                <a:rPr lang="en-US" altLang="ja-JP" i="1">
                                  <a:solidFill>
                                    <a:srgbClr val="FF0000"/>
                                  </a:solidFill>
                                  <a:latin typeface="Cambria Math" panose="02040503050406030204" pitchFamily="18" charset="0"/>
                                </a:rPr>
                              </m:ctrlPr>
                            </m:sSubSupPr>
                            <m:e>
                              <m:r>
                                <a:rPr lang="en-US" altLang="ja-JP" i="1">
                                  <a:solidFill>
                                    <a:srgbClr val="FF0000"/>
                                  </a:solidFill>
                                  <a:latin typeface="Cambria Math" panose="02040503050406030204" pitchFamily="18" charset="0"/>
                                </a:rPr>
                                <m:t>𝐸</m:t>
                              </m:r>
                            </m:e>
                            <m:sub>
                              <m:r>
                                <a:rPr lang="en-US" altLang="ja-JP" i="1">
                                  <a:solidFill>
                                    <a:srgbClr val="FF0000"/>
                                  </a:solidFill>
                                  <a:latin typeface="Cambria Math" panose="02040503050406030204" pitchFamily="18" charset="0"/>
                                </a:rPr>
                                <m:t>𝑅𝐹</m:t>
                              </m:r>
                            </m:sub>
                            <m:sup>
                              <m:r>
                                <a:rPr lang="en-US" altLang="ja-JP" i="1">
                                  <a:solidFill>
                                    <a:srgbClr val="FF0000"/>
                                  </a:solidFill>
                                  <a:latin typeface="Cambria Math" panose="02040503050406030204" pitchFamily="18" charset="0"/>
                                </a:rPr>
                                <m:t>2</m:t>
                              </m:r>
                            </m:sup>
                          </m:sSubSup>
                          <m:sSup>
                            <m:sSupPr>
                              <m:ctrlPr>
                                <a:rPr lang="en-US" altLang="ja-JP" i="1">
                                  <a:solidFill>
                                    <a:srgbClr val="FF0000"/>
                                  </a:solidFill>
                                  <a:latin typeface="Cambria Math" panose="02040503050406030204" pitchFamily="18" charset="0"/>
                                </a:rPr>
                              </m:ctrlPr>
                            </m:sSupPr>
                            <m:e>
                              <m:r>
                                <a:rPr lang="en-US" altLang="ja-JP" i="1">
                                  <a:solidFill>
                                    <a:srgbClr val="FF0000"/>
                                  </a:solidFill>
                                  <a:latin typeface="Cambria Math" panose="02040503050406030204" pitchFamily="18" charset="0"/>
                                </a:rPr>
                                <m:t>𝑒</m:t>
                              </m:r>
                            </m:e>
                            <m:sup>
                              <m:r>
                                <a:rPr lang="en-US" altLang="ja-JP" i="1">
                                  <a:solidFill>
                                    <a:srgbClr val="FF0000"/>
                                  </a:solidFill>
                                  <a:latin typeface="Cambria Math" panose="02040503050406030204" pitchFamily="18" charset="0"/>
                                </a:rPr>
                                <m:t>2</m:t>
                              </m:r>
                              <m:r>
                                <a:rPr lang="en-US" altLang="ja-JP" i="1">
                                  <a:solidFill>
                                    <a:srgbClr val="FF0000"/>
                                  </a:solidFill>
                                  <a:latin typeface="Cambria Math" panose="02040503050406030204" pitchFamily="18" charset="0"/>
                                </a:rPr>
                                <m:t>𝑖</m:t>
                              </m:r>
                              <m:sSub>
                                <m:sSubPr>
                                  <m:ctrlPr>
                                    <a:rPr lang="en-US" altLang="ja-JP" i="1">
                                      <a:solidFill>
                                        <a:srgbClr val="FF0000"/>
                                      </a:solidFill>
                                      <a:latin typeface="Cambria Math" panose="02040503050406030204" pitchFamily="18" charset="0"/>
                                      <a:ea typeface="Cambria Math" panose="02040503050406030204" pitchFamily="18" charset="0"/>
                                    </a:rPr>
                                  </m:ctrlPr>
                                </m:sSubPr>
                                <m:e>
                                  <m:r>
                                    <a:rPr lang="en-US" altLang="ja-JP" i="1">
                                      <a:solidFill>
                                        <a:srgbClr val="FF0000"/>
                                      </a:solidFill>
                                      <a:latin typeface="Cambria Math" panose="02040503050406030204" pitchFamily="18" charset="0"/>
                                      <a:ea typeface="Cambria Math" panose="02040503050406030204" pitchFamily="18" charset="0"/>
                                    </a:rPr>
                                    <m:t>𝜔</m:t>
                                  </m:r>
                                </m:e>
                                <m:sub>
                                  <m:r>
                                    <a:rPr lang="en-US" altLang="ja-JP" i="1">
                                      <a:solidFill>
                                        <a:srgbClr val="FF0000"/>
                                      </a:solidFill>
                                      <a:latin typeface="Cambria Math" panose="02040503050406030204" pitchFamily="18" charset="0"/>
                                    </a:rPr>
                                    <m:t>𝑅𝐹</m:t>
                                  </m:r>
                                </m:sub>
                              </m:sSub>
                              <m:r>
                                <a:rPr lang="en-US" altLang="ja-JP" i="1">
                                  <a:solidFill>
                                    <a:srgbClr val="FF0000"/>
                                  </a:solidFill>
                                  <a:latin typeface="Cambria Math" panose="02040503050406030204" pitchFamily="18" charset="0"/>
                                  <a:ea typeface="Cambria Math" panose="02040503050406030204" pitchFamily="18" charset="0"/>
                                </a:rPr>
                                <m:t>𝑡</m:t>
                              </m:r>
                            </m:sup>
                          </m:sSup>
                        </m:e>
                      </m:d>
                    </m:oMath>
                  </m:oMathPara>
                </a14:m>
                <a:endParaRPr kumimoji="1" lang="ja-JP" altLang="en-US" sz="2000"/>
              </a:p>
            </p:txBody>
          </p:sp>
        </mc:Choice>
        <mc:Fallback xmlns="">
          <p:sp>
            <p:nvSpPr>
              <p:cNvPr id="17" name="テキスト ボックス 16">
                <a:extLst>
                  <a:ext uri="{FF2B5EF4-FFF2-40B4-BE49-F238E27FC236}">
                    <a16:creationId xmlns:a16="http://schemas.microsoft.com/office/drawing/2014/main" id="{DAD73EA7-E8E8-62FE-DFE1-033A0D1725CB}"/>
                  </a:ext>
                </a:extLst>
              </p:cNvPr>
              <p:cNvSpPr txBox="1">
                <a:spLocks noRot="1" noChangeAspect="1" noMove="1" noResize="1" noEditPoints="1" noAdjustHandles="1" noChangeArrowheads="1" noChangeShapeType="1" noTextEdit="1"/>
              </p:cNvSpPr>
              <p:nvPr/>
            </p:nvSpPr>
            <p:spPr>
              <a:xfrm>
                <a:off x="5982103" y="2710134"/>
                <a:ext cx="6090779" cy="1970091"/>
              </a:xfrm>
              <a:prstGeom prst="rect">
                <a:avLst/>
              </a:prstGeom>
              <a:blipFill>
                <a:blip r:embed="rId9"/>
                <a:stretch>
                  <a:fillRect/>
                </a:stretch>
              </a:blipFill>
              <a:ln w="38100">
                <a:solidFill>
                  <a:schemeClr val="tx1"/>
                </a:solidFill>
              </a:ln>
            </p:spPr>
            <p:txBody>
              <a:bodyPr/>
              <a:lstStyle/>
              <a:p>
                <a:r>
                  <a:rPr lang="ja-JP" altLang="en-US">
                    <a:noFill/>
                  </a:rPr>
                  <a:t> </a:t>
                </a:r>
              </a:p>
            </p:txBody>
          </p:sp>
        </mc:Fallback>
      </mc:AlternateContent>
      <p:sp>
        <p:nvSpPr>
          <p:cNvPr id="16" name="テキスト ボックス 15">
            <a:extLst>
              <a:ext uri="{FF2B5EF4-FFF2-40B4-BE49-F238E27FC236}">
                <a16:creationId xmlns:a16="http://schemas.microsoft.com/office/drawing/2014/main" id="{CB3D8CEE-B743-DBE7-CA29-1746393FB35C}"/>
              </a:ext>
            </a:extLst>
          </p:cNvPr>
          <p:cNvSpPr txBox="1"/>
          <p:nvPr/>
        </p:nvSpPr>
        <p:spPr>
          <a:xfrm>
            <a:off x="112764" y="895553"/>
            <a:ext cx="3112970" cy="461665"/>
          </a:xfrm>
          <a:prstGeom prst="rect">
            <a:avLst/>
          </a:prstGeom>
          <a:noFill/>
        </p:spPr>
        <p:txBody>
          <a:bodyPr wrap="square">
            <a:spAutoFit/>
          </a:bodyPr>
          <a:lstStyle/>
          <a:p>
            <a:pPr>
              <a:spcBef>
                <a:spcPts val="200"/>
              </a:spcBef>
            </a:pPr>
            <a:r>
              <a:rPr lang="en-US" altLang="ja-JP" sz="2400" b="1" i="0" noProof="0" dirty="0">
                <a:solidFill>
                  <a:srgbClr val="000000"/>
                </a:solidFill>
                <a:cs typeface="Times New Roman"/>
              </a:rPr>
              <a:t>▪ </a:t>
            </a:r>
            <a:r>
              <a:rPr lang="en-US" altLang="ja-JP" sz="2400" b="1" dirty="0">
                <a:solidFill>
                  <a:srgbClr val="000000"/>
                </a:solidFill>
                <a:cs typeface="Times New Roman"/>
              </a:rPr>
              <a:t>H</a:t>
            </a:r>
            <a:r>
              <a:rPr lang="en-US" altLang="ja-JP" sz="2400" b="1" i="0" noProof="0" dirty="0" err="1">
                <a:solidFill>
                  <a:srgbClr val="000000"/>
                </a:solidFill>
                <a:cs typeface="Times New Roman"/>
              </a:rPr>
              <a:t>ypotheses</a:t>
            </a:r>
            <a:endParaRPr lang="en-US" altLang="ja-JP" sz="2400" b="1" i="0" noProof="0" dirty="0">
              <a:solidFill>
                <a:srgbClr val="000000"/>
              </a:solidFill>
              <a:cs typeface="Times New Roman"/>
            </a:endParaRPr>
          </a:p>
        </p:txBody>
      </p:sp>
      <p:sp>
        <p:nvSpPr>
          <p:cNvPr id="18" name="正方形/長方形 17">
            <a:extLst>
              <a:ext uri="{FF2B5EF4-FFF2-40B4-BE49-F238E27FC236}">
                <a16:creationId xmlns:a16="http://schemas.microsoft.com/office/drawing/2014/main" id="{35A6E9F4-BC50-6D4D-4294-91DAC7A4B3E0}"/>
              </a:ext>
            </a:extLst>
          </p:cNvPr>
          <p:cNvSpPr/>
          <p:nvPr/>
        </p:nvSpPr>
        <p:spPr>
          <a:xfrm>
            <a:off x="140892" y="3419559"/>
            <a:ext cx="5841211" cy="2809343"/>
          </a:xfrm>
          <a:prstGeom prst="rect">
            <a:avLst/>
          </a:prstGeom>
          <a:noFill/>
          <a:ln w="571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976361C9-DD08-0013-F670-80A3664FFE3E}"/>
                  </a:ext>
                </a:extLst>
              </p:cNvPr>
              <p:cNvSpPr txBox="1"/>
              <p:nvPr/>
            </p:nvSpPr>
            <p:spPr>
              <a:xfrm>
                <a:off x="2703145" y="4475142"/>
                <a:ext cx="2810207" cy="783741"/>
              </a:xfrm>
              <a:prstGeom prst="rect">
                <a:avLst/>
              </a:prstGeom>
              <a:noFill/>
            </p:spPr>
            <p:txBody>
              <a:bodyPr wrap="square" rtlCol="0">
                <a:spAutoFit/>
              </a:bodyPr>
              <a:lstStyle/>
              <a:p>
                <a:pPr/>
                <a14:m>
                  <m:oMathPara xmlns:m="http://schemas.openxmlformats.org/officeDocument/2006/math">
                    <m:oMath>
                      <m:d>
                        <m:dPr>
                          <m:begChr m:val="|"/>
                          <m:endChr m:val="|"/>
                          <m:ctrlPr>
                            <a:rPr lang="en-US" altLang="ja-JP" sz="2400" i="1">
                              <a:solidFill>
                                <a:srgbClr val="FF0000"/>
                              </a:solidFill>
                              <a:latin typeface="Cambria Math" panose="02040503050406030204" pitchFamily="18" charset="0"/>
                              <a:ea typeface="Cambria Math" panose="02040503050406030204" pitchFamily="18" charset="0"/>
                            </a:rPr>
                          </m:ctrlPr>
                        </m:dPr>
                        <m:e>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𝐸</m:t>
                              </m:r>
                            </m:e>
                            <m:sub>
                              <m:r>
                                <a:rPr lang="en-US" altLang="ja-JP" sz="2400" i="1">
                                  <a:solidFill>
                                    <a:srgbClr val="FF0000"/>
                                  </a:solidFill>
                                  <a:latin typeface="Cambria Math" panose="02040503050406030204" pitchFamily="18" charset="0"/>
                                  <a:ea typeface="Cambria Math" panose="02040503050406030204" pitchFamily="18" charset="0"/>
                                </a:rPr>
                                <m:t>𝑅𝐹</m:t>
                              </m:r>
                            </m:sub>
                          </m:sSub>
                          <m:sSup>
                            <m:sSupPr>
                              <m:ctrlPr>
                                <a:rPr lang="en-US" altLang="ja-JP" sz="2400" i="1">
                                  <a:solidFill>
                                    <a:srgbClr val="FF0000"/>
                                  </a:solidFill>
                                  <a:latin typeface="Cambria Math" panose="02040503050406030204" pitchFamily="18" charset="0"/>
                                </a:rPr>
                              </m:ctrlPr>
                            </m:sSupPr>
                            <m:e>
                              <m:r>
                                <a:rPr lang="en-US" altLang="ja-JP" sz="2400" i="1">
                                  <a:solidFill>
                                    <a:srgbClr val="FF0000"/>
                                  </a:solidFill>
                                  <a:latin typeface="Cambria Math" panose="02040503050406030204" pitchFamily="18" charset="0"/>
                                </a:rPr>
                                <m:t>𝑒</m:t>
                              </m:r>
                            </m:e>
                            <m:sup>
                              <m:r>
                                <a:rPr lang="en-US" altLang="ja-JP" sz="2400" i="1">
                                  <a:solidFill>
                                    <a:srgbClr val="FF0000"/>
                                  </a:solidFill>
                                  <a:latin typeface="Cambria Math" panose="02040503050406030204" pitchFamily="18" charset="0"/>
                                </a:rPr>
                                <m:t>𝑖</m:t>
                              </m:r>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𝜔</m:t>
                                  </m:r>
                                </m:e>
                                <m:sub>
                                  <m:r>
                                    <a:rPr lang="en-US" altLang="ja-JP" sz="2400" i="1">
                                      <a:solidFill>
                                        <a:srgbClr val="FF0000"/>
                                      </a:solidFill>
                                      <a:latin typeface="Cambria Math" panose="02040503050406030204" pitchFamily="18" charset="0"/>
                                    </a:rPr>
                                    <m:t>𝑅𝐹</m:t>
                                  </m:r>
                                </m:sub>
                              </m:sSub>
                              <m:r>
                                <a:rPr lang="en-US" altLang="ja-JP" sz="2400" i="1">
                                  <a:solidFill>
                                    <a:srgbClr val="FF0000"/>
                                  </a:solidFill>
                                  <a:latin typeface="Cambria Math" panose="02040503050406030204" pitchFamily="18" charset="0"/>
                                  <a:ea typeface="Cambria Math" panose="02040503050406030204" pitchFamily="18" charset="0"/>
                                </a:rPr>
                                <m:t>𝑡</m:t>
                              </m:r>
                            </m:sup>
                          </m:sSup>
                        </m:e>
                      </m:d>
                      <m:r>
                        <a:rPr lang="en-US" altLang="ja-JP" sz="2400" i="1" smtClean="0">
                          <a:solidFill>
                            <a:schemeClr val="tx1">
                              <a:lumMod val="95000"/>
                              <a:lumOff val="5000"/>
                            </a:schemeClr>
                          </a:solidFill>
                          <a:latin typeface="Cambria Math" panose="02040503050406030204" pitchFamily="18" charset="0"/>
                          <a:ea typeface="Cambria Math" panose="02040503050406030204" pitchFamily="18" charset="0"/>
                        </a:rPr>
                        <m:t>≪</m:t>
                      </m:r>
                      <m:f>
                        <m:fPr>
                          <m:ctrlPr>
                            <a:rPr lang="en-US" altLang="ja-JP" sz="2400" i="1">
                              <a:latin typeface="Cambria Math" panose="02040503050406030204" pitchFamily="18" charset="0"/>
                            </a:rPr>
                          </m:ctrlPr>
                        </m:fPr>
                        <m:num>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𝑉</m:t>
                              </m:r>
                            </m:e>
                            <m:sub>
                              <m:r>
                                <a:rPr lang="en-US" altLang="ja-JP" sz="2400" i="1">
                                  <a:latin typeface="Cambria Math" panose="02040503050406030204" pitchFamily="18" charset="0"/>
                                </a:rPr>
                                <m:t>𝑒𝑥𝑡</m:t>
                              </m:r>
                            </m:sub>
                          </m:sSub>
                        </m:num>
                        <m:den>
                          <m:r>
                            <a:rPr lang="en-US" altLang="ja-JP" sz="2400" i="1">
                              <a:latin typeface="Cambria Math" panose="02040503050406030204" pitchFamily="18" charset="0"/>
                            </a:rPr>
                            <m:t>𝑑</m:t>
                          </m:r>
                        </m:den>
                      </m:f>
                    </m:oMath>
                  </m:oMathPara>
                </a14:m>
                <a:endParaRPr kumimoji="1" lang="en-US" altLang="ja-JP" sz="2000" i="1" dirty="0">
                  <a:latin typeface="Cambria Math" panose="02040503050406030204" pitchFamily="18" charset="0"/>
                </a:endParaRPr>
              </a:p>
            </p:txBody>
          </p:sp>
        </mc:Choice>
        <mc:Fallback xmlns="">
          <p:sp>
            <p:nvSpPr>
              <p:cNvPr id="19" name="テキスト ボックス 18">
                <a:extLst>
                  <a:ext uri="{FF2B5EF4-FFF2-40B4-BE49-F238E27FC236}">
                    <a16:creationId xmlns:a16="http://schemas.microsoft.com/office/drawing/2014/main" id="{976361C9-DD08-0013-F670-80A3664FFE3E}"/>
                  </a:ext>
                </a:extLst>
              </p:cNvPr>
              <p:cNvSpPr txBox="1">
                <a:spLocks noRot="1" noChangeAspect="1" noMove="1" noResize="1" noEditPoints="1" noAdjustHandles="1" noChangeArrowheads="1" noChangeShapeType="1" noTextEdit="1"/>
              </p:cNvSpPr>
              <p:nvPr/>
            </p:nvSpPr>
            <p:spPr>
              <a:xfrm>
                <a:off x="2703145" y="4475142"/>
                <a:ext cx="2810207" cy="783741"/>
              </a:xfrm>
              <a:prstGeom prst="rect">
                <a:avLst/>
              </a:prstGeom>
              <a:blipFill>
                <a:blip r:embed="rId10"/>
                <a:stretch>
                  <a:fillRect b="-6349"/>
                </a:stretch>
              </a:blipFill>
            </p:spPr>
            <p:txBody>
              <a:bodyPr/>
              <a:lstStyle/>
              <a:p>
                <a:r>
                  <a:rPr lang="ja-JP" altLang="en-US">
                    <a:noFill/>
                  </a:rPr>
                  <a:t> </a:t>
                </a:r>
              </a:p>
            </p:txBody>
          </p:sp>
        </mc:Fallback>
      </mc:AlternateContent>
      <p:sp>
        <p:nvSpPr>
          <p:cNvPr id="21" name="テキスト ボックス 20">
            <a:extLst>
              <a:ext uri="{FF2B5EF4-FFF2-40B4-BE49-F238E27FC236}">
                <a16:creationId xmlns:a16="http://schemas.microsoft.com/office/drawing/2014/main" id="{4BB4FAF0-ED05-EA55-7B42-3A9149EE166A}"/>
              </a:ext>
            </a:extLst>
          </p:cNvPr>
          <p:cNvSpPr txBox="1"/>
          <p:nvPr/>
        </p:nvSpPr>
        <p:spPr>
          <a:xfrm>
            <a:off x="140892" y="1346326"/>
            <a:ext cx="5490748" cy="461665"/>
          </a:xfrm>
          <a:prstGeom prst="rect">
            <a:avLst/>
          </a:prstGeom>
          <a:noFill/>
        </p:spPr>
        <p:txBody>
          <a:bodyPr wrap="square">
            <a:spAutoFit/>
          </a:bodyPr>
          <a:lstStyle/>
          <a:p>
            <a:r>
              <a:rPr lang="en-US" altLang="ja-JP" sz="2400" b="1" dirty="0">
                <a:latin typeface="Cambria Math" panose="02040503050406030204" pitchFamily="18" charset="0"/>
              </a:rPr>
              <a:t>① Electric Field oscillation is dominant.</a:t>
            </a:r>
          </a:p>
        </p:txBody>
      </p:sp>
      <p:sp>
        <p:nvSpPr>
          <p:cNvPr id="22" name="テキスト ボックス 21">
            <a:extLst>
              <a:ext uri="{FF2B5EF4-FFF2-40B4-BE49-F238E27FC236}">
                <a16:creationId xmlns:a16="http://schemas.microsoft.com/office/drawing/2014/main" id="{FD65DE5D-D7A0-0F6E-682C-6D3C60D6C825}"/>
              </a:ext>
            </a:extLst>
          </p:cNvPr>
          <p:cNvSpPr txBox="1"/>
          <p:nvPr/>
        </p:nvSpPr>
        <p:spPr>
          <a:xfrm>
            <a:off x="152465" y="4045669"/>
            <a:ext cx="4621972" cy="830997"/>
          </a:xfrm>
          <a:prstGeom prst="rect">
            <a:avLst/>
          </a:prstGeom>
          <a:noFill/>
        </p:spPr>
        <p:txBody>
          <a:bodyPr wrap="square">
            <a:spAutoFit/>
          </a:bodyPr>
          <a:lstStyle/>
          <a:p>
            <a:r>
              <a:rPr lang="en-US" altLang="ja-JP" sz="2400" b="1" dirty="0">
                <a:latin typeface="Cambria Math" panose="02040503050406030204" pitchFamily="18" charset="0"/>
              </a:rPr>
              <a:t>③ The RF field is much smaller than the static field</a:t>
            </a:r>
            <a:endParaRPr lang="en-US" altLang="ja-JP" sz="2400" b="1" dirty="0"/>
          </a:p>
        </p:txBody>
      </p:sp>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DAF39A33-B1A1-FE5B-BA69-F619C27D8228}"/>
                  </a:ext>
                </a:extLst>
              </p:cNvPr>
              <p:cNvSpPr txBox="1"/>
              <p:nvPr/>
            </p:nvSpPr>
            <p:spPr>
              <a:xfrm>
                <a:off x="2886266" y="3235402"/>
                <a:ext cx="2473475" cy="783741"/>
              </a:xfrm>
              <a:prstGeom prst="rect">
                <a:avLst/>
              </a:prstGeom>
              <a:noFill/>
            </p:spPr>
            <p:txBody>
              <a:bodyPr wrap="square" rtlCol="0">
                <a:spAutoFit/>
              </a:bodyPr>
              <a:lstStyle/>
              <a:p>
                <a:pPr/>
                <a14:m>
                  <m:oMathPara xmlns:m="http://schemas.openxmlformats.org/officeDocument/2006/math">
                    <m:oMath>
                      <m:f>
                        <m:fPr>
                          <m:ctrlPr>
                            <a:rPr lang="en-US" altLang="ja-JP" sz="2400" i="1">
                              <a:solidFill>
                                <a:schemeClr val="tx1"/>
                              </a:solidFill>
                              <a:latin typeface="Cambria Math" panose="02040503050406030204" pitchFamily="18" charset="0"/>
                            </a:rPr>
                          </m:ctrlPr>
                        </m:fPr>
                        <m:num>
                          <m:sSub>
                            <m:sSubPr>
                              <m:ctrlPr>
                                <a:rPr lang="en-US" altLang="ja-JP" sz="2400" i="1">
                                  <a:solidFill>
                                    <a:schemeClr val="tx1"/>
                                  </a:solidFill>
                                  <a:latin typeface="Cambria Math" panose="02040503050406030204" pitchFamily="18" charset="0"/>
                                </a:rPr>
                              </m:ctrlPr>
                            </m:sSubPr>
                            <m:e>
                              <m:r>
                                <a:rPr lang="en-US" altLang="ja-JP" sz="2400" i="1">
                                  <a:solidFill>
                                    <a:schemeClr val="tx1"/>
                                  </a:solidFill>
                                  <a:latin typeface="Cambria Math" panose="02040503050406030204" pitchFamily="18" charset="0"/>
                                </a:rPr>
                                <m:t>𝑉</m:t>
                              </m:r>
                            </m:e>
                            <m:sub>
                              <m:r>
                                <a:rPr lang="en-US" altLang="ja-JP" sz="2400" i="1">
                                  <a:solidFill>
                                    <a:schemeClr val="tx1"/>
                                  </a:solidFill>
                                  <a:latin typeface="Cambria Math" panose="02040503050406030204" pitchFamily="18" charset="0"/>
                                </a:rPr>
                                <m:t>𝑒𝑥𝑡</m:t>
                              </m:r>
                            </m:sub>
                          </m:sSub>
                        </m:num>
                        <m:den>
                          <m:r>
                            <a:rPr kumimoji="1" lang="en-US" altLang="ja-JP" sz="2400" b="0" i="1" smtClean="0">
                              <a:solidFill>
                                <a:schemeClr val="tx1"/>
                              </a:solidFill>
                              <a:latin typeface="Cambria Math" panose="02040503050406030204" pitchFamily="18" charset="0"/>
                            </a:rPr>
                            <m:t>𝑑</m:t>
                          </m:r>
                        </m:den>
                      </m:f>
                      <m:r>
                        <a:rPr kumimoji="1" lang="en-US" altLang="ja-JP" sz="2400" b="0" i="1" smtClean="0">
                          <a:solidFill>
                            <a:srgbClr val="FF0000"/>
                          </a:solidFill>
                          <a:latin typeface="Cambria Math" panose="02040503050406030204" pitchFamily="18" charset="0"/>
                        </a:rPr>
                        <m:t>+</m:t>
                      </m:r>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𝐸</m:t>
                          </m:r>
                        </m:e>
                        <m:sub>
                          <m:r>
                            <a:rPr lang="en-US" altLang="ja-JP" sz="2400" i="1">
                              <a:solidFill>
                                <a:srgbClr val="FF0000"/>
                              </a:solidFill>
                              <a:latin typeface="Cambria Math" panose="02040503050406030204" pitchFamily="18" charset="0"/>
                              <a:ea typeface="Cambria Math" panose="02040503050406030204" pitchFamily="18" charset="0"/>
                            </a:rPr>
                            <m:t>𝑅𝐹</m:t>
                          </m:r>
                        </m:sub>
                      </m:sSub>
                      <m:sSup>
                        <m:sSupPr>
                          <m:ctrlPr>
                            <a:rPr lang="en-US" altLang="ja-JP" sz="2400" i="1">
                              <a:solidFill>
                                <a:srgbClr val="FF0000"/>
                              </a:solidFill>
                              <a:latin typeface="Cambria Math" panose="02040503050406030204" pitchFamily="18" charset="0"/>
                            </a:rPr>
                          </m:ctrlPr>
                        </m:sSupPr>
                        <m:e>
                          <m:r>
                            <a:rPr lang="en-US" altLang="ja-JP" sz="2400" i="1">
                              <a:solidFill>
                                <a:srgbClr val="FF0000"/>
                              </a:solidFill>
                              <a:latin typeface="Cambria Math" panose="02040503050406030204" pitchFamily="18" charset="0"/>
                            </a:rPr>
                            <m:t>𝑒</m:t>
                          </m:r>
                        </m:e>
                        <m:sup>
                          <m:r>
                            <a:rPr lang="en-US" altLang="ja-JP" sz="2400" i="1">
                              <a:solidFill>
                                <a:srgbClr val="FF0000"/>
                              </a:solidFill>
                              <a:latin typeface="Cambria Math" panose="02040503050406030204" pitchFamily="18" charset="0"/>
                            </a:rPr>
                            <m:t>𝑖</m:t>
                          </m:r>
                          <m:sSub>
                            <m:sSubPr>
                              <m:ctrlPr>
                                <a:rPr lang="en-US" altLang="ja-JP" sz="2400" i="1" smtClean="0">
                                  <a:solidFill>
                                    <a:srgbClr val="FF0000"/>
                                  </a:solidFill>
                                  <a:latin typeface="Cambria Math" panose="02040503050406030204" pitchFamily="18" charset="0"/>
                                  <a:ea typeface="Cambria Math" panose="02040503050406030204" pitchFamily="18" charset="0"/>
                                </a:rPr>
                              </m:ctrlPr>
                            </m:sSubPr>
                            <m:e>
                              <m:r>
                                <a:rPr lang="en-US" altLang="ja-JP" sz="2400" i="1" smtClean="0">
                                  <a:solidFill>
                                    <a:srgbClr val="FF0000"/>
                                  </a:solidFill>
                                  <a:latin typeface="Cambria Math" panose="02040503050406030204" pitchFamily="18" charset="0"/>
                                  <a:ea typeface="Cambria Math" panose="02040503050406030204" pitchFamily="18" charset="0"/>
                                </a:rPr>
                                <m:t>𝜔</m:t>
                              </m:r>
                            </m:e>
                            <m:sub>
                              <m:r>
                                <a:rPr lang="en-US" altLang="ja-JP" sz="2400" b="0" i="1" smtClean="0">
                                  <a:solidFill>
                                    <a:srgbClr val="FF0000"/>
                                  </a:solidFill>
                                  <a:latin typeface="Cambria Math" panose="02040503050406030204" pitchFamily="18" charset="0"/>
                                </a:rPr>
                                <m:t>𝑅𝐹</m:t>
                              </m:r>
                            </m:sub>
                          </m:sSub>
                          <m:r>
                            <a:rPr lang="en-US" altLang="ja-JP" sz="2400" i="1">
                              <a:solidFill>
                                <a:srgbClr val="FF0000"/>
                              </a:solidFill>
                              <a:latin typeface="Cambria Math" panose="02040503050406030204" pitchFamily="18" charset="0"/>
                              <a:ea typeface="Cambria Math" panose="02040503050406030204" pitchFamily="18" charset="0"/>
                            </a:rPr>
                            <m:t>𝑡</m:t>
                          </m:r>
                        </m:sup>
                      </m:sSup>
                    </m:oMath>
                  </m:oMathPara>
                </a14:m>
                <a:endParaRPr kumimoji="1" lang="en-US" altLang="ja-JP" sz="2400" i="1" dirty="0">
                  <a:latin typeface="Cambria Math" panose="02040503050406030204" pitchFamily="18" charset="0"/>
                </a:endParaRPr>
              </a:p>
            </p:txBody>
          </p:sp>
        </mc:Choice>
        <mc:Fallback xmlns="">
          <p:sp>
            <p:nvSpPr>
              <p:cNvPr id="23" name="テキスト ボックス 22">
                <a:extLst>
                  <a:ext uri="{FF2B5EF4-FFF2-40B4-BE49-F238E27FC236}">
                    <a16:creationId xmlns:a16="http://schemas.microsoft.com/office/drawing/2014/main" id="{DAF39A33-B1A1-FE5B-BA69-F619C27D8228}"/>
                  </a:ext>
                </a:extLst>
              </p:cNvPr>
              <p:cNvSpPr txBox="1">
                <a:spLocks noRot="1" noChangeAspect="1" noMove="1" noResize="1" noEditPoints="1" noAdjustHandles="1" noChangeArrowheads="1" noChangeShapeType="1" noTextEdit="1"/>
              </p:cNvSpPr>
              <p:nvPr/>
            </p:nvSpPr>
            <p:spPr>
              <a:xfrm>
                <a:off x="2886266" y="3235402"/>
                <a:ext cx="2473475" cy="783741"/>
              </a:xfrm>
              <a:prstGeom prst="rect">
                <a:avLst/>
              </a:prstGeom>
              <a:blipFill>
                <a:blip r:embed="rId11"/>
                <a:stretch>
                  <a:fillRect b="-7937"/>
                </a:stretch>
              </a:blipFill>
            </p:spPr>
            <p:txBody>
              <a:bodyPr/>
              <a:lstStyle/>
              <a:p>
                <a:r>
                  <a:rPr lang="ja-JP" altLang="en-US">
                    <a:noFill/>
                  </a:rPr>
                  <a:t> </a:t>
                </a:r>
              </a:p>
            </p:txBody>
          </p:sp>
        </mc:Fallback>
      </mc:AlternateContent>
      <p:sp>
        <p:nvSpPr>
          <p:cNvPr id="25" name="正方形/長方形 24">
            <a:extLst>
              <a:ext uri="{FF2B5EF4-FFF2-40B4-BE49-F238E27FC236}">
                <a16:creationId xmlns:a16="http://schemas.microsoft.com/office/drawing/2014/main" id="{9335F8AA-FB32-EABE-D9AA-C46D704D3AD3}"/>
              </a:ext>
            </a:extLst>
          </p:cNvPr>
          <p:cNvSpPr/>
          <p:nvPr/>
        </p:nvSpPr>
        <p:spPr>
          <a:xfrm>
            <a:off x="140891" y="890498"/>
            <a:ext cx="5315513" cy="4418922"/>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6" name="テキスト ボックス 25">
                <a:extLst>
                  <a:ext uri="{FF2B5EF4-FFF2-40B4-BE49-F238E27FC236}">
                    <a16:creationId xmlns:a16="http://schemas.microsoft.com/office/drawing/2014/main" id="{AC0E8533-897F-532F-1A68-ADD246E6FCA2}"/>
                  </a:ext>
                </a:extLst>
              </p:cNvPr>
              <p:cNvSpPr txBox="1"/>
              <p:nvPr/>
            </p:nvSpPr>
            <p:spPr>
              <a:xfrm>
                <a:off x="145594" y="1807991"/>
                <a:ext cx="4992219" cy="937244"/>
              </a:xfrm>
              <a:prstGeom prst="rect">
                <a:avLst/>
              </a:prstGeom>
              <a:noFill/>
            </p:spPr>
            <p:txBody>
              <a:bodyPr wrap="square" rtlCol="0">
                <a:spAutoFit/>
              </a:bodyPr>
              <a:lstStyle/>
              <a:p>
                <a:pPr/>
                <a14:m>
                  <m:oMathPara xmlns:m="http://schemas.openxmlformats.org/officeDocument/2006/math">
                    <m:oMath>
                      <m:r>
                        <a:rPr lang="en-US" altLang="ja-JP" sz="2800" i="1" smtClean="0">
                          <a:latin typeface="Cambria Math" panose="02040503050406030204" pitchFamily="18" charset="0"/>
                          <a:ea typeface="Cambria Math" panose="02040503050406030204" pitchFamily="18" charset="0"/>
                        </a:rPr>
                        <m:t>𝜔</m:t>
                      </m:r>
                      <m:d>
                        <m:dPr>
                          <m:ctrlPr>
                            <a:rPr lang="en-US" altLang="ja-JP" sz="2800" i="1">
                              <a:latin typeface="Cambria Math" panose="02040503050406030204" pitchFamily="18" charset="0"/>
                              <a:ea typeface="Cambria Math" panose="02040503050406030204" pitchFamily="18" charset="0"/>
                            </a:rPr>
                          </m:ctrlPr>
                        </m:dPr>
                        <m:e>
                          <m:sSub>
                            <m:sSubPr>
                              <m:ctrlPr>
                                <a:rPr lang="en-US" altLang="ja-JP" sz="2800" i="1">
                                  <a:latin typeface="Cambria Math" panose="02040503050406030204" pitchFamily="18" charset="0"/>
                                  <a:ea typeface="Cambria Math" panose="02040503050406030204" pitchFamily="18" charset="0"/>
                                </a:rPr>
                              </m:ctrlPr>
                            </m:sSubPr>
                            <m:e>
                              <m:r>
                                <a:rPr lang="en-US" altLang="ja-JP" sz="2800" i="1">
                                  <a:latin typeface="Cambria Math" panose="02040503050406030204" pitchFamily="18" charset="0"/>
                                  <a:ea typeface="Cambria Math" panose="02040503050406030204" pitchFamily="18" charset="0"/>
                                </a:rPr>
                                <m:t>𝑃</m:t>
                              </m:r>
                            </m:e>
                            <m:sub>
                              <m:r>
                                <a:rPr lang="en-US" altLang="ja-JP" sz="2800" i="1">
                                  <a:latin typeface="Cambria Math" panose="02040503050406030204" pitchFamily="18" charset="0"/>
                                  <a:ea typeface="Cambria Math" panose="02040503050406030204" pitchFamily="18" charset="0"/>
                                </a:rPr>
                                <m:t>𝑒𝑟𝑣</m:t>
                              </m:r>
                            </m:sub>
                          </m:sSub>
                          <m:r>
                            <a:rPr lang="en-US" altLang="ja-JP" sz="2800" i="1">
                              <a:latin typeface="Cambria Math" panose="02040503050406030204" pitchFamily="18" charset="0"/>
                              <a:ea typeface="Cambria Math" panose="02040503050406030204" pitchFamily="18" charset="0"/>
                            </a:rPr>
                            <m:t>(</m:t>
                          </m:r>
                          <m:sSub>
                            <m:sSubPr>
                              <m:ctrlPr>
                                <a:rPr lang="en-US" altLang="ja-JP" sz="2800" i="1">
                                  <a:solidFill>
                                    <a:srgbClr val="FF0000"/>
                                  </a:solidFill>
                                  <a:latin typeface="Cambria Math" panose="02040503050406030204" pitchFamily="18" charset="0"/>
                                  <a:ea typeface="Cambria Math" panose="02040503050406030204" pitchFamily="18" charset="0"/>
                                </a:rPr>
                              </m:ctrlPr>
                            </m:sSubPr>
                            <m:e>
                              <m:r>
                                <a:rPr lang="en-US" altLang="ja-JP" sz="2800" i="1">
                                  <a:solidFill>
                                    <a:srgbClr val="FF0000"/>
                                  </a:solidFill>
                                  <a:latin typeface="Cambria Math" panose="02040503050406030204" pitchFamily="18" charset="0"/>
                                  <a:ea typeface="Cambria Math" panose="02040503050406030204" pitchFamily="18" charset="0"/>
                                </a:rPr>
                                <m:t>𝐸</m:t>
                              </m:r>
                            </m:e>
                            <m:sub>
                              <m:r>
                                <a:rPr lang="en-US" altLang="ja-JP" sz="2800" i="1">
                                  <a:solidFill>
                                    <a:srgbClr val="FF0000"/>
                                  </a:solidFill>
                                  <a:latin typeface="Cambria Math" panose="02040503050406030204" pitchFamily="18" charset="0"/>
                                  <a:ea typeface="Cambria Math" panose="02040503050406030204" pitchFamily="18" charset="0"/>
                                </a:rPr>
                                <m:t>𝑅𝐹</m:t>
                              </m:r>
                            </m:sub>
                          </m:sSub>
                          <m:r>
                            <a:rPr lang="en-US" altLang="ja-JP" sz="2800" i="1">
                              <a:latin typeface="Cambria Math" panose="02040503050406030204" pitchFamily="18" charset="0"/>
                              <a:ea typeface="Cambria Math" panose="02040503050406030204" pitchFamily="18" charset="0"/>
                            </a:rPr>
                            <m:t>)</m:t>
                          </m:r>
                        </m:e>
                      </m:d>
                      <m:r>
                        <a:rPr lang="en-US" altLang="ja-JP" sz="2800" b="0" i="1" smtClean="0">
                          <a:latin typeface="Cambria Math" panose="02040503050406030204" pitchFamily="18" charset="0"/>
                          <a:ea typeface="Cambria Math" panose="02040503050406030204" pitchFamily="18" charset="0"/>
                        </a:rPr>
                        <m:t> ,</m:t>
                      </m:r>
                      <m:sSub>
                        <m:sSubPr>
                          <m:ctrlPr>
                            <a:rPr lang="en-US" altLang="ja-JP" sz="2400" i="1">
                              <a:latin typeface="Cambria Math" panose="02040503050406030204" pitchFamily="18" charset="0"/>
                              <a:ea typeface="Cambria Math" panose="02040503050406030204" pitchFamily="18" charset="0"/>
                            </a:rPr>
                          </m:ctrlPr>
                        </m:sSubPr>
                        <m:e>
                          <m:r>
                            <a:rPr lang="en-US" altLang="ja-JP" sz="2400" i="1">
                              <a:latin typeface="Cambria Math" panose="02040503050406030204" pitchFamily="18" charset="0"/>
                              <a:ea typeface="Cambria Math" panose="02040503050406030204" pitchFamily="18" charset="0"/>
                            </a:rPr>
                            <m:t>𝑃</m:t>
                          </m:r>
                        </m:e>
                        <m:sub>
                          <m:r>
                            <a:rPr lang="en-US" altLang="ja-JP" sz="2400" i="1">
                              <a:latin typeface="Cambria Math" panose="02040503050406030204" pitchFamily="18" charset="0"/>
                              <a:ea typeface="Cambria Math" panose="02040503050406030204" pitchFamily="18" charset="0"/>
                            </a:rPr>
                            <m:t>𝑒𝑟𝑣</m:t>
                          </m:r>
                        </m:sub>
                      </m:sSub>
                      <m:r>
                        <a:rPr lang="en-US" altLang="ja-JP" sz="2400" i="1">
                          <a:latin typeface="Cambria Math" panose="02040503050406030204" pitchFamily="18" charset="0"/>
                          <a:ea typeface="Cambria Math" panose="02040503050406030204" pitchFamily="18" charset="0"/>
                        </a:rPr>
                        <m:t>=</m:t>
                      </m:r>
                      <m:f>
                        <m:fPr>
                          <m:ctrlPr>
                            <a:rPr lang="en-US" altLang="ja-JP" sz="2400" i="1">
                              <a:latin typeface="Cambria Math" panose="02040503050406030204" pitchFamily="18" charset="0"/>
                              <a:ea typeface="Cambria Math" panose="02040503050406030204" pitchFamily="18" charset="0"/>
                            </a:rPr>
                          </m:ctrlPr>
                        </m:fPr>
                        <m:num>
                          <m:r>
                            <a:rPr lang="en-US" altLang="ja-JP" sz="2400" i="1">
                              <a:latin typeface="Cambria Math" panose="02040503050406030204" pitchFamily="18" charset="0"/>
                              <a:ea typeface="Cambria Math" panose="02040503050406030204" pitchFamily="18" charset="0"/>
                            </a:rPr>
                            <m:t>𝐼</m:t>
                          </m:r>
                        </m:num>
                        <m:den>
                          <m:sSup>
                            <m:sSupPr>
                              <m:ctrlPr>
                                <a:rPr lang="en-US" altLang="ja-JP" sz="2400" i="1">
                                  <a:solidFill>
                                    <a:srgbClr val="FF0000"/>
                                  </a:solidFill>
                                  <a:latin typeface="Cambria Math" panose="02040503050406030204" pitchFamily="18" charset="0"/>
                                  <a:ea typeface="Cambria Math" panose="02040503050406030204" pitchFamily="18" charset="0"/>
                                </a:rPr>
                              </m:ctrlPr>
                            </m:sSupPr>
                            <m:e>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𝑉</m:t>
                                  </m:r>
                                </m:e>
                                <m:sub>
                                  <m:r>
                                    <a:rPr lang="en-US" altLang="ja-JP" sz="2400" i="1">
                                      <a:solidFill>
                                        <a:srgbClr val="FF0000"/>
                                      </a:solidFill>
                                      <a:latin typeface="Cambria Math" panose="02040503050406030204" pitchFamily="18" charset="0"/>
                                      <a:ea typeface="Cambria Math" panose="02040503050406030204" pitchFamily="18" charset="0"/>
                                    </a:rPr>
                                    <m:t>𝑒𝑥𝑡</m:t>
                                  </m:r>
                                </m:sub>
                              </m:sSub>
                              <m:r>
                                <a:rPr lang="en-US" altLang="ja-JP" sz="2400" i="1">
                                  <a:solidFill>
                                    <a:srgbClr val="FF0000"/>
                                  </a:solidFill>
                                  <a:latin typeface="Cambria Math" panose="02040503050406030204" pitchFamily="18" charset="0"/>
                                  <a:ea typeface="Cambria Math" panose="02040503050406030204" pitchFamily="18" charset="0"/>
                                </a:rPr>
                                <m:t>(</m:t>
                              </m:r>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𝐸</m:t>
                                  </m:r>
                                </m:e>
                                <m:sub>
                                  <m:r>
                                    <m:rPr>
                                      <m:sty m:val="p"/>
                                    </m:rPr>
                                    <a:rPr lang="en-US" altLang="ja-JP" sz="2400">
                                      <a:solidFill>
                                        <a:srgbClr val="FF0000"/>
                                      </a:solidFill>
                                      <a:latin typeface="Cambria Math" panose="02040503050406030204" pitchFamily="18" charset="0"/>
                                      <a:ea typeface="Cambria Math" panose="02040503050406030204" pitchFamily="18" charset="0"/>
                                    </a:rPr>
                                    <m:t>RF</m:t>
                                  </m:r>
                                </m:sub>
                              </m:sSub>
                              <m:r>
                                <a:rPr lang="en-US" altLang="ja-JP" sz="2400" i="1">
                                  <a:solidFill>
                                    <a:srgbClr val="FF0000"/>
                                  </a:solidFill>
                                  <a:latin typeface="Cambria Math" panose="02040503050406030204" pitchFamily="18" charset="0"/>
                                  <a:ea typeface="Cambria Math" panose="02040503050406030204" pitchFamily="18" charset="0"/>
                                </a:rPr>
                                <m:t>)</m:t>
                              </m:r>
                            </m:e>
                            <m:sup>
                              <m:r>
                                <a:rPr lang="en-US" altLang="ja-JP" sz="2400" i="1">
                                  <a:latin typeface="Cambria Math" panose="02040503050406030204" pitchFamily="18" charset="0"/>
                                  <a:ea typeface="Cambria Math" panose="02040503050406030204" pitchFamily="18" charset="0"/>
                                </a:rPr>
                                <m:t>1.5</m:t>
                              </m:r>
                            </m:sup>
                          </m:sSup>
                        </m:den>
                      </m:f>
                    </m:oMath>
                  </m:oMathPara>
                </a14:m>
                <a:endParaRPr lang="ja-JP" altLang="en-US" sz="2400"/>
              </a:p>
            </p:txBody>
          </p:sp>
        </mc:Choice>
        <mc:Fallback xmlns="">
          <p:sp>
            <p:nvSpPr>
              <p:cNvPr id="26" name="テキスト ボックス 25">
                <a:extLst>
                  <a:ext uri="{FF2B5EF4-FFF2-40B4-BE49-F238E27FC236}">
                    <a16:creationId xmlns:a16="http://schemas.microsoft.com/office/drawing/2014/main" id="{AC0E8533-897F-532F-1A68-ADD246E6FCA2}"/>
                  </a:ext>
                </a:extLst>
              </p:cNvPr>
              <p:cNvSpPr txBox="1">
                <a:spLocks noRot="1" noChangeAspect="1" noMove="1" noResize="1" noEditPoints="1" noAdjustHandles="1" noChangeArrowheads="1" noChangeShapeType="1" noTextEdit="1"/>
              </p:cNvSpPr>
              <p:nvPr/>
            </p:nvSpPr>
            <p:spPr>
              <a:xfrm>
                <a:off x="145594" y="1807991"/>
                <a:ext cx="4992219" cy="937244"/>
              </a:xfrm>
              <a:prstGeom prst="rect">
                <a:avLst/>
              </a:prstGeom>
              <a:blipFill>
                <a:blip r:embed="rId12"/>
                <a:stretch>
                  <a:fillRect b="-9333"/>
                </a:stretch>
              </a:blipFill>
            </p:spPr>
            <p:txBody>
              <a:bodyPr/>
              <a:lstStyle/>
              <a:p>
                <a:r>
                  <a:rPr lang="ja-JP" altLang="en-US">
                    <a:noFill/>
                  </a:rPr>
                  <a:t> </a:t>
                </a:r>
              </a:p>
            </p:txBody>
          </p:sp>
        </mc:Fallback>
      </mc:AlternateContent>
      <p:sp>
        <p:nvSpPr>
          <p:cNvPr id="27" name="テキスト ボックス 26">
            <a:extLst>
              <a:ext uri="{FF2B5EF4-FFF2-40B4-BE49-F238E27FC236}">
                <a16:creationId xmlns:a16="http://schemas.microsoft.com/office/drawing/2014/main" id="{37C59C77-9C0F-7A35-4898-1AE15DF78E3D}"/>
              </a:ext>
            </a:extLst>
          </p:cNvPr>
          <p:cNvSpPr txBox="1"/>
          <p:nvPr/>
        </p:nvSpPr>
        <p:spPr>
          <a:xfrm>
            <a:off x="140892" y="2758673"/>
            <a:ext cx="4992219" cy="830997"/>
          </a:xfrm>
          <a:prstGeom prst="rect">
            <a:avLst/>
          </a:prstGeom>
          <a:noFill/>
        </p:spPr>
        <p:txBody>
          <a:bodyPr wrap="square">
            <a:spAutoFit/>
          </a:bodyPr>
          <a:lstStyle/>
          <a:p>
            <a:r>
              <a:rPr lang="en-US" altLang="ja-JP" sz="2400" b="1" dirty="0">
                <a:latin typeface="Cambria Math" panose="02040503050406030204" pitchFamily="18" charset="0"/>
              </a:rPr>
              <a:t>② The RF field is superimposed on the extraction field.</a:t>
            </a:r>
            <a:endParaRPr lang="en-US" altLang="ja-JP" sz="2400" b="1" dirty="0"/>
          </a:p>
        </p:txBody>
      </p:sp>
    </p:spTree>
    <p:extLst>
      <p:ext uri="{BB962C8B-B14F-4D97-AF65-F5344CB8AC3E}">
        <p14:creationId xmlns:p14="http://schemas.microsoft.com/office/powerpoint/2010/main" val="13953927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DB183-8194-5719-7621-40348386A365}"/>
            </a:ext>
          </a:extLst>
        </p:cNvPr>
        <p:cNvGrpSpPr/>
        <p:nvPr/>
      </p:nvGrpSpPr>
      <p:grpSpPr>
        <a:xfrm>
          <a:off x="0" y="0"/>
          <a:ext cx="0" cy="0"/>
          <a:chOff x="0" y="0"/>
          <a:chExt cx="0" cy="0"/>
        </a:xfrm>
      </p:grpSpPr>
      <p:sp>
        <p:nvSpPr>
          <p:cNvPr id="7" name="タイトル 1">
            <a:extLst>
              <a:ext uri="{FF2B5EF4-FFF2-40B4-BE49-F238E27FC236}">
                <a16:creationId xmlns:a16="http://schemas.microsoft.com/office/drawing/2014/main" id="{7DAF4F5F-873E-26CF-0193-C6F40499D010}"/>
              </a:ext>
            </a:extLst>
          </p:cNvPr>
          <p:cNvSpPr txBox="1">
            <a:spLocks/>
          </p:cNvSpPr>
          <p:nvPr/>
        </p:nvSpPr>
        <p:spPr>
          <a:xfrm>
            <a:off x="0" y="0"/>
            <a:ext cx="12192000" cy="763929"/>
          </a:xfrm>
          <a:prstGeom prst="rect">
            <a:avLst/>
          </a:prstGeom>
          <a:solidFill>
            <a:schemeClr val="accent3"/>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Times New Roman"/>
                <a:ea typeface="Times New Roman"/>
                <a:cs typeface="Times New Roman"/>
              </a:defRPr>
            </a:lvl1pPr>
          </a:lstStyle>
          <a:p>
            <a:r>
              <a:rPr lang="ja-JP" altLang="en-US" b="1">
                <a:solidFill>
                  <a:schemeClr val="bg1"/>
                </a:solidFill>
              </a:rPr>
              <a:t>Model 3: Direct meniscus response model</a:t>
            </a:r>
          </a:p>
        </p:txBody>
      </p:sp>
      <p:sp>
        <p:nvSpPr>
          <p:cNvPr id="12" name="テキスト ボックス 11">
            <a:extLst>
              <a:ext uri="{FF2B5EF4-FFF2-40B4-BE49-F238E27FC236}">
                <a16:creationId xmlns:a16="http://schemas.microsoft.com/office/drawing/2014/main" id="{F448B4E2-9680-B32A-E8C0-5ECD0FB72132}"/>
              </a:ext>
            </a:extLst>
          </p:cNvPr>
          <p:cNvSpPr txBox="1"/>
          <p:nvPr/>
        </p:nvSpPr>
        <p:spPr>
          <a:xfrm>
            <a:off x="11359380" y="14168"/>
            <a:ext cx="832620" cy="769441"/>
          </a:xfrm>
          <a:prstGeom prst="rect">
            <a:avLst/>
          </a:prstGeom>
          <a:noFill/>
        </p:spPr>
        <p:txBody>
          <a:bodyPr wrap="square" rtlCol="0">
            <a:spAutoFit/>
          </a:bodyPr>
          <a:lstStyle/>
          <a:p>
            <a:r>
              <a:rPr kumimoji="1" lang="en-US" altLang="ja-JP" sz="4400" dirty="0">
                <a:solidFill>
                  <a:schemeClr val="bg1"/>
                </a:solidFill>
              </a:rPr>
              <a:t>13</a:t>
            </a:r>
            <a:endParaRPr kumimoji="1" lang="ja-JP" altLang="en-US" sz="4400">
              <a:solidFill>
                <a:schemeClr val="bg1"/>
              </a:solidFill>
            </a:endParaRPr>
          </a:p>
        </p:txBody>
      </p:sp>
      <p:sp>
        <p:nvSpPr>
          <p:cNvPr id="24" name="テキスト ボックス 23">
            <a:extLst>
              <a:ext uri="{FF2B5EF4-FFF2-40B4-BE49-F238E27FC236}">
                <a16:creationId xmlns:a16="http://schemas.microsoft.com/office/drawing/2014/main" id="{617A4346-C255-751F-7E9C-B94DC1B0F6B8}"/>
              </a:ext>
            </a:extLst>
          </p:cNvPr>
          <p:cNvSpPr txBox="1"/>
          <p:nvPr/>
        </p:nvSpPr>
        <p:spPr>
          <a:xfrm>
            <a:off x="5754878" y="1194457"/>
            <a:ext cx="3042057" cy="461665"/>
          </a:xfrm>
          <a:prstGeom prst="rect">
            <a:avLst/>
          </a:prstGeom>
          <a:noFill/>
        </p:spPr>
        <p:txBody>
          <a:bodyPr wrap="square">
            <a:spAutoFit/>
          </a:bodyPr>
          <a:lstStyle/>
          <a:p>
            <a:pPr>
              <a:spcBef>
                <a:spcPts val="200"/>
              </a:spcBef>
            </a:pPr>
            <a:r>
              <a:rPr lang="en-US" altLang="ja-JP" sz="2400" b="1" i="0" noProof="0" dirty="0">
                <a:solidFill>
                  <a:srgbClr val="000000"/>
                </a:solidFill>
                <a:cs typeface="Times New Roman"/>
              </a:rPr>
              <a:t>▪ Model schematic</a:t>
            </a:r>
          </a:p>
        </p:txBody>
      </p:sp>
      <p:sp>
        <p:nvSpPr>
          <p:cNvPr id="26" name="正方形/長方形 25">
            <a:extLst>
              <a:ext uri="{FF2B5EF4-FFF2-40B4-BE49-F238E27FC236}">
                <a16:creationId xmlns:a16="http://schemas.microsoft.com/office/drawing/2014/main" id="{3FE0E572-3D52-D200-8B99-4D25D120A0D6}"/>
              </a:ext>
            </a:extLst>
          </p:cNvPr>
          <p:cNvSpPr/>
          <p:nvPr/>
        </p:nvSpPr>
        <p:spPr>
          <a:xfrm>
            <a:off x="106854" y="4505106"/>
            <a:ext cx="5335301" cy="2287424"/>
          </a:xfrm>
          <a:prstGeom prst="rect">
            <a:avLst/>
          </a:prstGeom>
          <a:solidFill>
            <a:schemeClr val="bg1"/>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2A76EE22-EA45-2C31-92D8-15374BED59A1}"/>
                  </a:ext>
                </a:extLst>
              </p:cNvPr>
              <p:cNvSpPr txBox="1"/>
              <p:nvPr/>
            </p:nvSpPr>
            <p:spPr>
              <a:xfrm>
                <a:off x="203788" y="4541505"/>
                <a:ext cx="5493800" cy="584584"/>
              </a:xfrm>
              <a:prstGeom prst="rect">
                <a:avLst/>
              </a:prstGeom>
              <a:noFill/>
            </p:spPr>
            <p:txBody>
              <a:bodyPr wrap="square" rtlCol="0">
                <a:spAutoFit/>
              </a:bodyPr>
              <a:lstStyle/>
              <a:p>
                <a:r>
                  <a:rPr lang="ja-JP" altLang="en-US" sz="2000"/>
                  <a:t>Geometrically:　　</a:t>
                </a:r>
                <a14:m>
                  <m:oMath xmlns:m="http://schemas.openxmlformats.org/officeDocument/2006/math">
                    <m:sSub>
                      <m:sSubPr>
                        <m:ctrlPr>
                          <a:rPr lang="en-US" altLang="ja-JP" sz="2400" i="1">
                            <a:solidFill>
                              <a:schemeClr val="tx1"/>
                            </a:solidFill>
                            <a:latin typeface="Cambria Math" panose="02040503050406030204" pitchFamily="18" charset="0"/>
                            <a:ea typeface="Cambria Math" panose="02040503050406030204" pitchFamily="18" charset="0"/>
                          </a:rPr>
                        </m:ctrlPr>
                      </m:sSubPr>
                      <m:e>
                        <m:r>
                          <a:rPr lang="en-US" altLang="ja-JP" sz="2400" i="1">
                            <a:solidFill>
                              <a:schemeClr val="tx1"/>
                            </a:solidFill>
                            <a:latin typeface="Cambria Math" panose="02040503050406030204" pitchFamily="18" charset="0"/>
                            <a:ea typeface="Cambria Math" panose="02040503050406030204" pitchFamily="18" charset="0"/>
                          </a:rPr>
                          <m:t>𝑙</m:t>
                        </m:r>
                      </m:e>
                      <m:sub>
                        <m:r>
                          <a:rPr lang="en-US" altLang="ja-JP" sz="2400" b="0" i="1" smtClean="0">
                            <a:solidFill>
                              <a:schemeClr val="tx1"/>
                            </a:solidFill>
                            <a:latin typeface="Cambria Math" panose="02040503050406030204" pitchFamily="18" charset="0"/>
                            <a:ea typeface="Cambria Math" panose="02040503050406030204" pitchFamily="18" charset="0"/>
                          </a:rPr>
                          <m:t> </m:t>
                        </m:r>
                      </m:sub>
                    </m:sSub>
                    <m:r>
                      <a:rPr lang="en-US" altLang="ja-JP" sz="2400" i="1">
                        <a:solidFill>
                          <a:schemeClr val="tx1"/>
                        </a:solidFill>
                        <a:latin typeface="Cambria Math" panose="02040503050406030204" pitchFamily="18" charset="0"/>
                        <a:ea typeface="Cambria Math" panose="02040503050406030204" pitchFamily="18" charset="0"/>
                      </a:rPr>
                      <m:t>−</m:t>
                    </m:r>
                    <m:sSub>
                      <m:sSubPr>
                        <m:ctrlPr>
                          <a:rPr lang="en-US" altLang="ja-JP" sz="2400" i="1">
                            <a:solidFill>
                              <a:schemeClr val="tx1"/>
                            </a:solidFill>
                            <a:latin typeface="Cambria Math" panose="02040503050406030204" pitchFamily="18" charset="0"/>
                            <a:ea typeface="Cambria Math" panose="02040503050406030204" pitchFamily="18" charset="0"/>
                          </a:rPr>
                        </m:ctrlPr>
                      </m:sSubPr>
                      <m:e>
                        <m:r>
                          <a:rPr lang="en-US" altLang="ja-JP" sz="2400" i="1">
                            <a:solidFill>
                              <a:schemeClr val="tx1"/>
                            </a:solidFill>
                            <a:latin typeface="Cambria Math" panose="02040503050406030204" pitchFamily="18" charset="0"/>
                            <a:ea typeface="Cambria Math" panose="02040503050406030204" pitchFamily="18" charset="0"/>
                          </a:rPr>
                          <m:t>𝑙</m:t>
                        </m:r>
                      </m:e>
                      <m:sub>
                        <m:r>
                          <a:rPr lang="en-US" altLang="ja-JP" sz="2400" i="1">
                            <a:solidFill>
                              <a:schemeClr val="tx1"/>
                            </a:solidFill>
                            <a:latin typeface="Cambria Math" panose="02040503050406030204" pitchFamily="18" charset="0"/>
                            <a:ea typeface="Cambria Math" panose="02040503050406030204" pitchFamily="18" charset="0"/>
                          </a:rPr>
                          <m:t>𝑠𝑡𝑎</m:t>
                        </m:r>
                      </m:sub>
                    </m:sSub>
                    <m:r>
                      <a:rPr lang="en-US" altLang="ja-JP" sz="2400" b="0" i="1" smtClean="0">
                        <a:solidFill>
                          <a:schemeClr val="tx1"/>
                        </a:solidFill>
                        <a:latin typeface="Cambria Math" panose="02040503050406030204" pitchFamily="18" charset="0"/>
                        <a:ea typeface="Cambria Math" panose="02040503050406030204" pitchFamily="18" charset="0"/>
                      </a:rPr>
                      <m:t> ~ </m:t>
                    </m:r>
                    <m:f>
                      <m:fPr>
                        <m:ctrlPr>
                          <a:rPr lang="en-US" altLang="ja-JP" sz="2400" b="0" i="1" smtClean="0">
                            <a:solidFill>
                              <a:schemeClr val="tx1"/>
                            </a:solidFill>
                            <a:latin typeface="Cambria Math" panose="02040503050406030204" pitchFamily="18" charset="0"/>
                            <a:ea typeface="Cambria Math" panose="02040503050406030204" pitchFamily="18" charset="0"/>
                          </a:rPr>
                        </m:ctrlPr>
                      </m:fPr>
                      <m:num>
                        <m:r>
                          <a:rPr lang="en-US" altLang="ja-JP" sz="2400" b="0" i="1" smtClean="0">
                            <a:solidFill>
                              <a:schemeClr val="tx1"/>
                            </a:solidFill>
                            <a:latin typeface="Cambria Math" panose="02040503050406030204" pitchFamily="18" charset="0"/>
                            <a:ea typeface="Cambria Math" panose="02040503050406030204" pitchFamily="18" charset="0"/>
                          </a:rPr>
                          <m:t>𝑎</m:t>
                        </m:r>
                      </m:num>
                      <m:den>
                        <m:r>
                          <a:rPr lang="en-US" altLang="ja-JP" sz="2400" b="0" i="1" smtClean="0">
                            <a:solidFill>
                              <a:schemeClr val="tx1"/>
                            </a:solidFill>
                            <a:latin typeface="Cambria Math" panose="02040503050406030204" pitchFamily="18" charset="0"/>
                            <a:ea typeface="Cambria Math" panose="02040503050406030204" pitchFamily="18" charset="0"/>
                          </a:rPr>
                          <m:t>2</m:t>
                        </m:r>
                      </m:den>
                    </m:f>
                    <m:d>
                      <m:dPr>
                        <m:ctrlPr>
                          <a:rPr lang="ja-JP" altLang="en-US" sz="2400" i="1">
                            <a:latin typeface="Cambria Math" panose="02040503050406030204" pitchFamily="18" charset="0"/>
                            <a:ea typeface="Cambria Math" panose="02040503050406030204" pitchFamily="18" charset="0"/>
                          </a:rPr>
                        </m:ctrlPr>
                      </m:dPr>
                      <m:e>
                        <m:sSub>
                          <m:sSubPr>
                            <m:ctrlPr>
                              <a:rPr lang="ja-JP" altLang="en-US" sz="2400" i="1">
                                <a:latin typeface="Cambria Math" panose="02040503050406030204" pitchFamily="18" charset="0"/>
                                <a:ea typeface="Cambria Math" panose="02040503050406030204" pitchFamily="18" charset="0"/>
                              </a:rPr>
                            </m:ctrlPr>
                          </m:sSubPr>
                          <m:e>
                            <m:r>
                              <a:rPr lang="ja-JP" altLang="en-US" sz="2400" i="1">
                                <a:latin typeface="Cambria Math" panose="02040503050406030204" pitchFamily="18" charset="0"/>
                                <a:ea typeface="Cambria Math" panose="02040503050406030204" pitchFamily="18" charset="0"/>
                              </a:rPr>
                              <m:t>𝜃</m:t>
                            </m:r>
                          </m:e>
                          <m:sub>
                            <m:r>
                              <a:rPr lang="en-US" altLang="ja-JP" sz="2400" i="1">
                                <a:latin typeface="Cambria Math" panose="02040503050406030204" pitchFamily="18" charset="0"/>
                                <a:ea typeface="Cambria Math" panose="02040503050406030204" pitchFamily="18" charset="0"/>
                              </a:rPr>
                              <m:t>𝑠𝑡𝑎</m:t>
                            </m:r>
                          </m:sub>
                        </m:sSub>
                        <m:r>
                          <a:rPr lang="en-US" altLang="ja-JP" sz="2400" b="0" i="1" smtClean="0">
                            <a:solidFill>
                              <a:schemeClr val="tx1"/>
                            </a:solidFill>
                            <a:latin typeface="Cambria Math" panose="02040503050406030204" pitchFamily="18" charset="0"/>
                            <a:ea typeface="Cambria Math" panose="02040503050406030204" pitchFamily="18" charset="0"/>
                          </a:rPr>
                          <m:t>−</m:t>
                        </m:r>
                        <m:sSub>
                          <m:sSubPr>
                            <m:ctrlPr>
                              <a:rPr lang="ja-JP" altLang="en-US" sz="2400" i="1">
                                <a:latin typeface="Cambria Math" panose="02040503050406030204" pitchFamily="18" charset="0"/>
                                <a:ea typeface="Cambria Math" panose="02040503050406030204" pitchFamily="18" charset="0"/>
                              </a:rPr>
                            </m:ctrlPr>
                          </m:sSubPr>
                          <m:e>
                            <m:r>
                              <a:rPr lang="ja-JP" altLang="en-US" sz="2400" i="1">
                                <a:latin typeface="Cambria Math" panose="02040503050406030204" pitchFamily="18" charset="0"/>
                                <a:ea typeface="Cambria Math" panose="02040503050406030204" pitchFamily="18" charset="0"/>
                              </a:rPr>
                              <m:t>𝜃</m:t>
                            </m:r>
                          </m:e>
                          <m:sub>
                            <m:r>
                              <a:rPr lang="en-US" altLang="ja-JP" sz="2400" b="0" i="1" smtClean="0">
                                <a:latin typeface="Cambria Math" panose="02040503050406030204" pitchFamily="18" charset="0"/>
                                <a:ea typeface="Cambria Math" panose="02040503050406030204" pitchFamily="18" charset="0"/>
                              </a:rPr>
                              <m:t> </m:t>
                            </m:r>
                          </m:sub>
                        </m:sSub>
                      </m:e>
                    </m:d>
                  </m:oMath>
                </a14:m>
                <a:endParaRPr kumimoji="1" lang="ja-JP" altLang="en-US" sz="2000"/>
              </a:p>
            </p:txBody>
          </p:sp>
        </mc:Choice>
        <mc:Fallback xmlns="">
          <p:sp>
            <p:nvSpPr>
              <p:cNvPr id="27" name="テキスト ボックス 26">
                <a:extLst>
                  <a:ext uri="{FF2B5EF4-FFF2-40B4-BE49-F238E27FC236}">
                    <a16:creationId xmlns:a16="http://schemas.microsoft.com/office/drawing/2014/main" id="{ECB87C90-11E7-D617-64B8-113A8CB28AED}"/>
                  </a:ext>
                </a:extLst>
              </p:cNvPr>
              <p:cNvSpPr txBox="1">
                <a:spLocks noRot="1" noChangeAspect="1" noMove="1" noResize="1" noEditPoints="1" noAdjustHandles="1" noChangeArrowheads="1" noChangeShapeType="1" noTextEdit="1"/>
              </p:cNvSpPr>
              <p:nvPr/>
            </p:nvSpPr>
            <p:spPr>
              <a:xfrm>
                <a:off x="203788" y="4541505"/>
                <a:ext cx="5493800" cy="584584"/>
              </a:xfrm>
              <a:prstGeom prst="rect">
                <a:avLst/>
              </a:prstGeom>
              <a:blipFill>
                <a:blip r:embed="rId5"/>
                <a:stretch>
                  <a:fillRect l="-922" b="-425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8342DD31-093A-B88F-CBF5-260F69D79EBF}"/>
                  </a:ext>
                </a:extLst>
              </p:cNvPr>
              <p:cNvSpPr txBox="1"/>
              <p:nvPr/>
            </p:nvSpPr>
            <p:spPr>
              <a:xfrm>
                <a:off x="1896915" y="5097074"/>
                <a:ext cx="3408270" cy="722442"/>
              </a:xfrm>
              <a:prstGeom prst="rect">
                <a:avLst/>
              </a:prstGeom>
              <a:noFill/>
            </p:spPr>
            <p:txBody>
              <a:bodyPr wrap="square">
                <a:spAutoFit/>
              </a:bodyPr>
              <a:lstStyle/>
              <a:p>
                <a:pPr/>
                <a14:m>
                  <m:oMathPara xmlns:m="http://schemas.openxmlformats.org/officeDocument/2006/math">
                    <m:oMath>
                      <m:sSub>
                        <m:sSubPr>
                          <m:ctrlPr>
                            <a:rPr lang="ja-JP" altLang="en-US" sz="2400" b="0" i="1" smtClean="0">
                              <a:solidFill>
                                <a:schemeClr val="tx1"/>
                              </a:solidFill>
                              <a:latin typeface="Cambria Math" panose="02040503050406030204" pitchFamily="18" charset="0"/>
                              <a:ea typeface="Cambria Math" panose="02040503050406030204" pitchFamily="18" charset="0"/>
                            </a:rPr>
                          </m:ctrlPr>
                        </m:sSubPr>
                        <m:e>
                          <m:r>
                            <a:rPr lang="ja-JP" altLang="en-US" sz="2400" b="0" i="1" smtClean="0">
                              <a:solidFill>
                                <a:schemeClr val="tx1"/>
                              </a:solidFill>
                              <a:latin typeface="Cambria Math" panose="02040503050406030204" pitchFamily="18" charset="0"/>
                              <a:ea typeface="Cambria Math" panose="02040503050406030204" pitchFamily="18" charset="0"/>
                            </a:rPr>
                            <m:t>𝜃</m:t>
                          </m:r>
                        </m:e>
                        <m:sub>
                          <m:r>
                            <a:rPr lang="en-US" altLang="ja-JP" sz="2400" b="0" i="1" smtClean="0">
                              <a:solidFill>
                                <a:schemeClr val="tx1"/>
                              </a:solidFill>
                              <a:latin typeface="Cambria Math" panose="02040503050406030204" pitchFamily="18" charset="0"/>
                              <a:ea typeface="Cambria Math" panose="02040503050406030204" pitchFamily="18" charset="0"/>
                            </a:rPr>
                            <m:t> </m:t>
                          </m:r>
                        </m:sub>
                      </m:sSub>
                      <m:r>
                        <a:rPr lang="en-US" altLang="ja-JP" sz="2400" b="0" i="1" smtClean="0">
                          <a:solidFill>
                            <a:schemeClr val="tx1"/>
                          </a:solidFill>
                          <a:latin typeface="Cambria Math" panose="02040503050406030204" pitchFamily="18" charset="0"/>
                          <a:ea typeface="Cambria Math" panose="02040503050406030204" pitchFamily="18" charset="0"/>
                        </a:rPr>
                        <m:t>=</m:t>
                      </m:r>
                      <m:sSub>
                        <m:sSubPr>
                          <m:ctrlPr>
                            <a:rPr lang="ja-JP" altLang="en-US" sz="2400" i="1">
                              <a:latin typeface="Cambria Math" panose="02040503050406030204" pitchFamily="18" charset="0"/>
                              <a:ea typeface="Cambria Math" panose="02040503050406030204" pitchFamily="18" charset="0"/>
                            </a:rPr>
                          </m:ctrlPr>
                        </m:sSubPr>
                        <m:e>
                          <m:r>
                            <a:rPr lang="ja-JP" altLang="en-US" sz="2400" i="1">
                              <a:latin typeface="Cambria Math" panose="02040503050406030204" pitchFamily="18" charset="0"/>
                              <a:ea typeface="Cambria Math" panose="02040503050406030204" pitchFamily="18" charset="0"/>
                            </a:rPr>
                            <m:t>𝜃</m:t>
                          </m:r>
                        </m:e>
                        <m:sub>
                          <m:r>
                            <a:rPr lang="en-US" altLang="ja-JP" sz="2400" i="1">
                              <a:latin typeface="Cambria Math" panose="02040503050406030204" pitchFamily="18" charset="0"/>
                              <a:ea typeface="Cambria Math" panose="02040503050406030204" pitchFamily="18" charset="0"/>
                            </a:rPr>
                            <m:t>𝑠𝑡𝑎</m:t>
                          </m:r>
                        </m:sub>
                      </m:sSub>
                      <m:r>
                        <a:rPr lang="en-US" altLang="ja-JP" sz="2400" b="0" i="1" smtClean="0">
                          <a:latin typeface="Cambria Math" panose="02040503050406030204" pitchFamily="18" charset="0"/>
                          <a:ea typeface="Cambria Math" panose="02040503050406030204" pitchFamily="18" charset="0"/>
                        </a:rPr>
                        <m:t> </m:t>
                      </m:r>
                      <m:r>
                        <a:rPr lang="en-US" altLang="ja-JP" sz="2400" b="0" i="1" smtClean="0">
                          <a:solidFill>
                            <a:srgbClr val="FF0000"/>
                          </a:solidFill>
                          <a:latin typeface="Cambria Math" panose="02040503050406030204" pitchFamily="18" charset="0"/>
                          <a:ea typeface="Cambria Math" panose="02040503050406030204" pitchFamily="18" charset="0"/>
                        </a:rPr>
                        <m:t>−</m:t>
                      </m:r>
                      <m:f>
                        <m:fPr>
                          <m:ctrlPr>
                            <a:rPr lang="en-US" altLang="ja-JP" sz="2400" i="1">
                              <a:solidFill>
                                <a:srgbClr val="FF0000"/>
                              </a:solidFill>
                              <a:latin typeface="Cambria Math" panose="02040503050406030204" pitchFamily="18" charset="0"/>
                              <a:ea typeface="Cambria Math" panose="02040503050406030204" pitchFamily="18" charset="0"/>
                            </a:rPr>
                          </m:ctrlPr>
                        </m:fPr>
                        <m:num>
                          <m:r>
                            <a:rPr lang="en-US" altLang="ja-JP" sz="2400" i="1">
                              <a:solidFill>
                                <a:srgbClr val="FF0000"/>
                              </a:solidFill>
                              <a:latin typeface="Cambria Math" panose="02040503050406030204" pitchFamily="18" charset="0"/>
                              <a:ea typeface="Cambria Math" panose="02040503050406030204" pitchFamily="18" charset="0"/>
                            </a:rPr>
                            <m:t>𝑎</m:t>
                          </m:r>
                        </m:num>
                        <m:den>
                          <m:r>
                            <a:rPr lang="en-US" altLang="ja-JP" sz="2400" i="1">
                              <a:solidFill>
                                <a:srgbClr val="FF0000"/>
                              </a:solidFill>
                              <a:latin typeface="Cambria Math" panose="02040503050406030204" pitchFamily="18" charset="0"/>
                              <a:ea typeface="Cambria Math" panose="02040503050406030204" pitchFamily="18" charset="0"/>
                            </a:rPr>
                            <m:t>2</m:t>
                          </m:r>
                        </m:den>
                      </m:f>
                      <m:r>
                        <a:rPr lang="en-US" altLang="ja-JP" sz="2000" i="1">
                          <a:solidFill>
                            <a:srgbClr val="FF0000"/>
                          </a:solidFill>
                          <a:latin typeface="Cambria Math" panose="02040503050406030204" pitchFamily="18" charset="0"/>
                          <a:ea typeface="Cambria Math" panose="02040503050406030204" pitchFamily="18" charset="0"/>
                        </a:rPr>
                        <m:t>𝜀</m:t>
                      </m:r>
                      <m:sSub>
                        <m:sSubPr>
                          <m:ctrlPr>
                            <a:rPr lang="en-US" altLang="ja-JP" sz="2000" i="1">
                              <a:solidFill>
                                <a:srgbClr val="FF0000"/>
                              </a:solidFill>
                              <a:latin typeface="Cambria Math" panose="02040503050406030204" pitchFamily="18" charset="0"/>
                              <a:ea typeface="Cambria Math" panose="02040503050406030204" pitchFamily="18" charset="0"/>
                            </a:rPr>
                          </m:ctrlPr>
                        </m:sSubPr>
                        <m:e>
                          <m:r>
                            <a:rPr lang="en-US" altLang="ja-JP" sz="2000" i="1">
                              <a:solidFill>
                                <a:srgbClr val="FF0000"/>
                              </a:solidFill>
                              <a:latin typeface="Cambria Math" panose="02040503050406030204" pitchFamily="18" charset="0"/>
                              <a:ea typeface="Cambria Math" panose="02040503050406030204" pitchFamily="18" charset="0"/>
                            </a:rPr>
                            <m:t>𝐸</m:t>
                          </m:r>
                        </m:e>
                        <m:sub>
                          <m:r>
                            <a:rPr lang="en-US" altLang="ja-JP" sz="2000" i="1">
                              <a:solidFill>
                                <a:srgbClr val="FF0000"/>
                              </a:solidFill>
                              <a:latin typeface="Cambria Math" panose="02040503050406030204" pitchFamily="18" charset="0"/>
                              <a:ea typeface="Cambria Math" panose="02040503050406030204" pitchFamily="18" charset="0"/>
                            </a:rPr>
                            <m:t>𝑅𝐹</m:t>
                          </m:r>
                        </m:sub>
                      </m:sSub>
                      <m:sSup>
                        <m:sSupPr>
                          <m:ctrlPr>
                            <a:rPr lang="en-US" altLang="ja-JP" sz="2000" i="1">
                              <a:solidFill>
                                <a:srgbClr val="FF0000"/>
                              </a:solidFill>
                              <a:latin typeface="Cambria Math" panose="02040503050406030204" pitchFamily="18" charset="0"/>
                            </a:rPr>
                          </m:ctrlPr>
                        </m:sSupPr>
                        <m:e>
                          <m:r>
                            <a:rPr lang="en-US" altLang="ja-JP" sz="2000" i="1">
                              <a:solidFill>
                                <a:srgbClr val="FF0000"/>
                              </a:solidFill>
                              <a:latin typeface="Cambria Math" panose="02040503050406030204" pitchFamily="18" charset="0"/>
                            </a:rPr>
                            <m:t>𝑒</m:t>
                          </m:r>
                        </m:e>
                        <m:sup>
                          <m:r>
                            <a:rPr lang="en-US" altLang="ja-JP" sz="2000" i="1">
                              <a:solidFill>
                                <a:srgbClr val="FF0000"/>
                              </a:solidFill>
                              <a:latin typeface="Cambria Math" panose="02040503050406030204" pitchFamily="18" charset="0"/>
                            </a:rPr>
                            <m:t>𝑖</m:t>
                          </m:r>
                          <m:sSub>
                            <m:sSubPr>
                              <m:ctrlPr>
                                <a:rPr lang="en-US" altLang="ja-JP" sz="2000" i="1">
                                  <a:solidFill>
                                    <a:srgbClr val="FF0000"/>
                                  </a:solidFill>
                                  <a:latin typeface="Cambria Math" panose="02040503050406030204" pitchFamily="18" charset="0"/>
                                  <a:ea typeface="Cambria Math" panose="02040503050406030204" pitchFamily="18" charset="0"/>
                                </a:rPr>
                              </m:ctrlPr>
                            </m:sSubPr>
                            <m:e>
                              <m:r>
                                <a:rPr lang="en-US" altLang="ja-JP" sz="2000" i="1">
                                  <a:solidFill>
                                    <a:srgbClr val="FF0000"/>
                                  </a:solidFill>
                                  <a:latin typeface="Cambria Math" panose="02040503050406030204" pitchFamily="18" charset="0"/>
                                  <a:ea typeface="Cambria Math" panose="02040503050406030204" pitchFamily="18" charset="0"/>
                                </a:rPr>
                                <m:t>𝜔</m:t>
                              </m:r>
                            </m:e>
                            <m:sub>
                              <m:r>
                                <a:rPr lang="en-US" altLang="ja-JP" sz="2000" i="1">
                                  <a:solidFill>
                                    <a:srgbClr val="FF0000"/>
                                  </a:solidFill>
                                  <a:latin typeface="Cambria Math" panose="02040503050406030204" pitchFamily="18" charset="0"/>
                                </a:rPr>
                                <m:t>𝑅𝐹</m:t>
                              </m:r>
                            </m:sub>
                          </m:sSub>
                          <m:r>
                            <a:rPr lang="en-US" altLang="ja-JP" sz="2000" i="1">
                              <a:solidFill>
                                <a:srgbClr val="FF0000"/>
                              </a:solidFill>
                              <a:latin typeface="Cambria Math" panose="02040503050406030204" pitchFamily="18" charset="0"/>
                              <a:ea typeface="Cambria Math" panose="02040503050406030204" pitchFamily="18" charset="0"/>
                            </a:rPr>
                            <m:t>𝑡</m:t>
                          </m:r>
                        </m:sup>
                      </m:sSup>
                    </m:oMath>
                  </m:oMathPara>
                </a14:m>
                <a:endParaRPr lang="ja-JP" altLang="en-US"/>
              </a:p>
            </p:txBody>
          </p:sp>
        </mc:Choice>
        <mc:Fallback xmlns="">
          <p:sp>
            <p:nvSpPr>
              <p:cNvPr id="28" name="テキスト ボックス 27">
                <a:extLst>
                  <a:ext uri="{FF2B5EF4-FFF2-40B4-BE49-F238E27FC236}">
                    <a16:creationId xmlns:a16="http://schemas.microsoft.com/office/drawing/2014/main" id="{AD82C7E8-7451-D9F6-DA1A-A5592A8D480A}"/>
                  </a:ext>
                </a:extLst>
              </p:cNvPr>
              <p:cNvSpPr txBox="1">
                <a:spLocks noRot="1" noChangeAspect="1" noMove="1" noResize="1" noEditPoints="1" noAdjustHandles="1" noChangeArrowheads="1" noChangeShapeType="1" noTextEdit="1"/>
              </p:cNvSpPr>
              <p:nvPr/>
            </p:nvSpPr>
            <p:spPr>
              <a:xfrm>
                <a:off x="1896915" y="5097074"/>
                <a:ext cx="3408270" cy="722442"/>
              </a:xfrm>
              <a:prstGeom prst="rect">
                <a:avLst/>
              </a:prstGeom>
              <a:blipFill>
                <a:blip r:embed="rId6"/>
                <a:stretch>
                  <a:fillRect b="-689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9" name="テキスト ボックス 28">
                <a:extLst>
                  <a:ext uri="{FF2B5EF4-FFF2-40B4-BE49-F238E27FC236}">
                    <a16:creationId xmlns:a16="http://schemas.microsoft.com/office/drawing/2014/main" id="{DE980EDE-D325-991C-D81E-267084719DAC}"/>
                  </a:ext>
                </a:extLst>
              </p:cNvPr>
              <p:cNvSpPr txBox="1"/>
              <p:nvPr/>
            </p:nvSpPr>
            <p:spPr>
              <a:xfrm>
                <a:off x="2103843" y="5845653"/>
                <a:ext cx="2927531" cy="909352"/>
              </a:xfrm>
              <a:prstGeom prst="rect">
                <a:avLst/>
              </a:prstGeom>
              <a:noFill/>
            </p:spPr>
            <p:txBody>
              <a:bodyPr wrap="square" lIns="0" tIns="0" rIns="0" bIns="0" rtlCol="0">
                <a:spAutoFit/>
              </a:bodyPr>
              <a:lstStyle/>
              <a:p>
                <a:pPr/>
                <a14:m>
                  <m:oMathPara xmlns:m="http://schemas.openxmlformats.org/officeDocument/2006/math">
                    <m:oMathParaPr>
                      <m:jc m:val="left"/>
                    </m:oMathParaPr>
                    <m:oMath>
                      <m:r>
                        <a:rPr kumimoji="1" lang="ja-JP" altLang="en-US" sz="2000" i="1" smtClean="0">
                          <a:latin typeface="Cambria Math" panose="02040503050406030204" pitchFamily="18" charset="0"/>
                        </a:rPr>
                        <m:t>𝜔</m:t>
                      </m:r>
                      <m:r>
                        <a:rPr lang="en-US" altLang="ja-JP" sz="2000" i="1">
                          <a:latin typeface="Cambria Math" panose="02040503050406030204" pitchFamily="18" charset="0"/>
                        </a:rPr>
                        <m:t>=</m:t>
                      </m:r>
                      <m:rad>
                        <m:radPr>
                          <m:degHide m:val="on"/>
                          <m:ctrlPr>
                            <a:rPr lang="en-US" altLang="ja-JP" sz="2000" i="1">
                              <a:latin typeface="Cambria Math" panose="02040503050406030204" pitchFamily="18" charset="0"/>
                              <a:ea typeface="Cambria Math" panose="02040503050406030204" pitchFamily="18" charset="0"/>
                            </a:rPr>
                          </m:ctrlPr>
                        </m:radPr>
                        <m:deg/>
                        <m:e>
                          <m:sSup>
                            <m:sSupPr>
                              <m:ctrlPr>
                                <a:rPr lang="en-US" altLang="ja-JP" sz="2000" i="1">
                                  <a:latin typeface="Cambria Math" panose="02040503050406030204" pitchFamily="18" charset="0"/>
                                </a:rPr>
                              </m:ctrlPr>
                            </m:sSupPr>
                            <m:e>
                              <m:sSup>
                                <m:sSupPr>
                                  <m:ctrlPr>
                                    <a:rPr lang="en-US" altLang="ja-JP" sz="2000" i="1">
                                      <a:latin typeface="Cambria Math" panose="02040503050406030204" pitchFamily="18" charset="0"/>
                                    </a:rPr>
                                  </m:ctrlPr>
                                </m:sSupPr>
                                <m:e>
                                  <m:d>
                                    <m:dPr>
                                      <m:ctrlPr>
                                        <a:rPr lang="en-US" altLang="ja-JP" sz="2000" i="1">
                                          <a:latin typeface="Cambria Math" panose="02040503050406030204" pitchFamily="18" charset="0"/>
                                        </a:rPr>
                                      </m:ctrlPr>
                                    </m:dPr>
                                    <m:e>
                                      <m:d>
                                        <m:dPr>
                                          <m:begChr m:val="|"/>
                                          <m:endChr m:val="|"/>
                                          <m:ctrlPr>
                                            <a:rPr lang="en-US" altLang="ja-JP" sz="2000" i="1">
                                              <a:latin typeface="Cambria Math" panose="02040503050406030204" pitchFamily="18" charset="0"/>
                                            </a:rPr>
                                          </m:ctrlPr>
                                        </m:dPr>
                                        <m:e>
                                          <m:f>
                                            <m:fPr>
                                              <m:ctrlPr>
                                                <a:rPr lang="en-US" altLang="ja-JP" sz="2000" i="1">
                                                  <a:latin typeface="Cambria Math" panose="02040503050406030204" pitchFamily="18" charset="0"/>
                                                </a:rPr>
                                              </m:ctrlPr>
                                            </m:fPr>
                                            <m:num>
                                              <m:r>
                                                <a:rPr lang="en-US" altLang="ja-JP" sz="2000" i="1">
                                                  <a:latin typeface="Cambria Math" panose="02040503050406030204" pitchFamily="18" charset="0"/>
                                                </a:rPr>
                                                <m:t>𝑎</m:t>
                                              </m:r>
                                            </m:num>
                                            <m:den>
                                              <m:r>
                                                <a:rPr lang="en-US" altLang="ja-JP" sz="2000" i="1">
                                                  <a:latin typeface="Cambria Math" panose="02040503050406030204" pitchFamily="18" charset="0"/>
                                                </a:rPr>
                                                <m:t>3</m:t>
                                              </m:r>
                                              <m:r>
                                                <a:rPr lang="en-US" altLang="ja-JP" sz="2000" i="1">
                                                  <a:latin typeface="Cambria Math" panose="02040503050406030204" pitchFamily="18" charset="0"/>
                                                </a:rPr>
                                                <m:t>𝑑</m:t>
                                              </m:r>
                                            </m:den>
                                          </m:f>
                                          <m:r>
                                            <a:rPr lang="en-US" altLang="ja-JP" sz="2000" i="1">
                                              <a:latin typeface="Cambria Math" panose="02040503050406030204" pitchFamily="18" charset="0"/>
                                            </a:rPr>
                                            <m:t>−</m:t>
                                          </m:r>
                                          <m:sSub>
                                            <m:sSubPr>
                                              <m:ctrlPr>
                                                <a:rPr lang="ja-JP" altLang="en-US" sz="2000" i="1">
                                                  <a:latin typeface="Cambria Math" panose="02040503050406030204" pitchFamily="18" charset="0"/>
                                                  <a:ea typeface="Cambria Math" panose="02040503050406030204" pitchFamily="18" charset="0"/>
                                                </a:rPr>
                                              </m:ctrlPr>
                                            </m:sSubPr>
                                            <m:e>
                                              <m:r>
                                                <a:rPr lang="ja-JP" altLang="en-US" sz="2000" i="1">
                                                  <a:latin typeface="Cambria Math" panose="02040503050406030204" pitchFamily="18" charset="0"/>
                                                  <a:ea typeface="Cambria Math" panose="02040503050406030204" pitchFamily="18" charset="0"/>
                                                </a:rPr>
                                                <m:t>𝜃</m:t>
                                              </m:r>
                                            </m:e>
                                            <m:sub>
                                              <m:r>
                                                <a:rPr lang="en-US" altLang="ja-JP" sz="2000" b="0" i="1" smtClean="0">
                                                  <a:latin typeface="Cambria Math" panose="02040503050406030204" pitchFamily="18" charset="0"/>
                                                  <a:ea typeface="Cambria Math" panose="02040503050406030204" pitchFamily="18" charset="0"/>
                                                </a:rPr>
                                                <m:t> </m:t>
                                              </m:r>
                                            </m:sub>
                                          </m:sSub>
                                        </m:e>
                                      </m:d>
                                    </m:e>
                                  </m:d>
                                </m:e>
                                <m:sup>
                                  <m:r>
                                    <a:rPr lang="en-US" altLang="ja-JP" sz="2000" i="1">
                                      <a:latin typeface="Cambria Math" panose="02040503050406030204" pitchFamily="18" charset="0"/>
                                    </a:rPr>
                                    <m:t>2</m:t>
                                  </m:r>
                                </m:sup>
                              </m:sSup>
                            </m:e>
                            <m:sup>
                              <m:r>
                                <a:rPr lang="en-US" altLang="ja-JP" sz="2000" i="1">
                                  <a:latin typeface="Cambria Math" panose="02040503050406030204" pitchFamily="18" charset="0"/>
                                </a:rPr>
                                <m:t> </m:t>
                              </m:r>
                            </m:sup>
                          </m:sSup>
                          <m:r>
                            <a:rPr lang="en-US" altLang="ja-JP" sz="2000" i="1">
                              <a:latin typeface="Cambria Math" panose="02040503050406030204" pitchFamily="18" charset="0"/>
                              <a:ea typeface="Cambria Math" panose="02040503050406030204" pitchFamily="18" charset="0"/>
                            </a:rPr>
                            <m:t>+</m:t>
                          </m:r>
                          <m:sSubSup>
                            <m:sSubSupPr>
                              <m:ctrlPr>
                                <a:rPr lang="en-US" altLang="ja-JP" sz="2000" i="1">
                                  <a:latin typeface="Cambria Math" panose="02040503050406030204" pitchFamily="18" charset="0"/>
                                  <a:ea typeface="Cambria Math" panose="02040503050406030204" pitchFamily="18" charset="0"/>
                                </a:rPr>
                              </m:ctrlPr>
                            </m:sSubSupPr>
                            <m:e>
                              <m:r>
                                <a:rPr lang="en-US" altLang="ja-JP" sz="2000" i="1">
                                  <a:latin typeface="Cambria Math" panose="02040503050406030204" pitchFamily="18" charset="0"/>
                                  <a:ea typeface="Cambria Math" panose="02040503050406030204" pitchFamily="18" charset="0"/>
                                </a:rPr>
                                <m:t>𝜔</m:t>
                              </m:r>
                            </m:e>
                            <m:sub>
                              <m:r>
                                <a:rPr lang="en-US" altLang="ja-JP" sz="2000" i="1">
                                  <a:latin typeface="Cambria Math" panose="02040503050406030204" pitchFamily="18" charset="0"/>
                                  <a:ea typeface="Cambria Math" panose="02040503050406030204" pitchFamily="18" charset="0"/>
                                </a:rPr>
                                <m:t>0</m:t>
                              </m:r>
                            </m:sub>
                            <m:sup>
                              <m:r>
                                <a:rPr lang="en-US" altLang="ja-JP" sz="2000" i="1">
                                  <a:latin typeface="Cambria Math" panose="02040503050406030204" pitchFamily="18" charset="0"/>
                                  <a:ea typeface="Cambria Math" panose="02040503050406030204" pitchFamily="18" charset="0"/>
                                </a:rPr>
                                <m:t>2</m:t>
                              </m:r>
                            </m:sup>
                          </m:sSubSup>
                        </m:e>
                      </m:rad>
                      <m:r>
                        <a:rPr lang="en-US" altLang="ja-JP" sz="2000" b="0" i="1" smtClean="0">
                          <a:latin typeface="Cambria Math" panose="02040503050406030204" pitchFamily="18" charset="0"/>
                          <a:ea typeface="Cambria Math" panose="02040503050406030204" pitchFamily="18" charset="0"/>
                        </a:rPr>
                        <m:t>  </m:t>
                      </m:r>
                    </m:oMath>
                  </m:oMathPara>
                </a14:m>
                <a:endParaRPr lang="en-US" altLang="ja-JP" b="0" i="1" dirty="0">
                  <a:latin typeface="Cambria Math" panose="02040503050406030204" pitchFamily="18" charset="0"/>
                  <a:ea typeface="Cambria Math" panose="02040503050406030204" pitchFamily="18" charset="0"/>
                </a:endParaRPr>
              </a:p>
            </p:txBody>
          </p:sp>
        </mc:Choice>
        <mc:Fallback xmlns="">
          <p:sp>
            <p:nvSpPr>
              <p:cNvPr id="29" name="テキスト ボックス 28">
                <a:extLst>
                  <a:ext uri="{FF2B5EF4-FFF2-40B4-BE49-F238E27FC236}">
                    <a16:creationId xmlns:a16="http://schemas.microsoft.com/office/drawing/2014/main" id="{5A3D4840-F36A-05B7-BCA3-E1D86CF53300}"/>
                  </a:ext>
                </a:extLst>
              </p:cNvPr>
              <p:cNvSpPr txBox="1">
                <a:spLocks noRot="1" noChangeAspect="1" noMove="1" noResize="1" noEditPoints="1" noAdjustHandles="1" noChangeArrowheads="1" noChangeShapeType="1" noTextEdit="1"/>
              </p:cNvSpPr>
              <p:nvPr/>
            </p:nvSpPr>
            <p:spPr>
              <a:xfrm>
                <a:off x="2103843" y="5845653"/>
                <a:ext cx="2927531" cy="909352"/>
              </a:xfrm>
              <a:prstGeom prst="rect">
                <a:avLst/>
              </a:prstGeom>
              <a:blipFill>
                <a:blip r:embed="rId7"/>
                <a:stretch>
                  <a:fillRect l="-2165" r="-433"/>
                </a:stretch>
              </a:blipFill>
            </p:spPr>
            <p:txBody>
              <a:bodyPr/>
              <a:lstStyle/>
              <a:p>
                <a:r>
                  <a:rPr lang="ja-JP" altLang="en-US">
                    <a:noFill/>
                  </a:rPr>
                  <a:t> </a:t>
                </a:r>
              </a:p>
            </p:txBody>
          </p:sp>
        </mc:Fallback>
      </mc:AlternateContent>
      <p:sp>
        <p:nvSpPr>
          <p:cNvPr id="37" name="テキスト ボックス 36">
            <a:extLst>
              <a:ext uri="{FF2B5EF4-FFF2-40B4-BE49-F238E27FC236}">
                <a16:creationId xmlns:a16="http://schemas.microsoft.com/office/drawing/2014/main" id="{5C2AEDBD-9C64-146E-22DE-6A235EC40CA8}"/>
              </a:ext>
            </a:extLst>
          </p:cNvPr>
          <p:cNvSpPr txBox="1"/>
          <p:nvPr/>
        </p:nvSpPr>
        <p:spPr>
          <a:xfrm>
            <a:off x="0" y="879189"/>
            <a:ext cx="3567609" cy="461665"/>
          </a:xfrm>
          <a:prstGeom prst="rect">
            <a:avLst/>
          </a:prstGeom>
          <a:noFill/>
        </p:spPr>
        <p:txBody>
          <a:bodyPr wrap="square">
            <a:spAutoFit/>
          </a:bodyPr>
          <a:lstStyle/>
          <a:p>
            <a:pPr>
              <a:spcBef>
                <a:spcPts val="200"/>
              </a:spcBef>
            </a:pPr>
            <a:r>
              <a:rPr lang="en-US" altLang="ja-JP" sz="2400" b="1" i="0" noProof="0" dirty="0">
                <a:solidFill>
                  <a:srgbClr val="000000"/>
                </a:solidFill>
                <a:cs typeface="Times New Roman"/>
              </a:rPr>
              <a:t>▪ </a:t>
            </a:r>
            <a:r>
              <a:rPr lang="en-US" altLang="ja-JP" sz="2400" b="1" dirty="0">
                <a:solidFill>
                  <a:srgbClr val="000000"/>
                </a:solidFill>
                <a:cs typeface="Times New Roman"/>
              </a:rPr>
              <a:t>H</a:t>
            </a:r>
            <a:r>
              <a:rPr lang="en-US" altLang="ja-JP" sz="2400" b="1" i="0" noProof="0" dirty="0" err="1">
                <a:solidFill>
                  <a:srgbClr val="000000"/>
                </a:solidFill>
                <a:cs typeface="Times New Roman"/>
              </a:rPr>
              <a:t>ypotheses</a:t>
            </a:r>
            <a:endParaRPr lang="en-US" altLang="ja-JP" sz="2400" b="1" i="0" noProof="0" dirty="0">
              <a:solidFill>
                <a:srgbClr val="000000"/>
              </a:solidFill>
              <a:cs typeface="Times New Roman"/>
            </a:endParaRPr>
          </a:p>
        </p:txBody>
      </p:sp>
      <p:sp>
        <p:nvSpPr>
          <p:cNvPr id="38" name="正方形/長方形 37">
            <a:extLst>
              <a:ext uri="{FF2B5EF4-FFF2-40B4-BE49-F238E27FC236}">
                <a16:creationId xmlns:a16="http://schemas.microsoft.com/office/drawing/2014/main" id="{C6700865-9537-79FE-0F1F-FC55E863B29A}"/>
              </a:ext>
            </a:extLst>
          </p:cNvPr>
          <p:cNvSpPr/>
          <p:nvPr/>
        </p:nvSpPr>
        <p:spPr>
          <a:xfrm>
            <a:off x="249877" y="1966818"/>
            <a:ext cx="4775315" cy="1844619"/>
          </a:xfrm>
          <a:prstGeom prst="rect">
            <a:avLst/>
          </a:prstGeom>
          <a:noFill/>
          <a:ln w="571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mc:AlternateContent xmlns:mc="http://schemas.openxmlformats.org/markup-compatibility/2006" xmlns:a14="http://schemas.microsoft.com/office/drawing/2010/main">
        <mc:Choice Requires="a14">
          <p:sp>
            <p:nvSpPr>
              <p:cNvPr id="39" name="テキスト ボックス 38">
                <a:extLst>
                  <a:ext uri="{FF2B5EF4-FFF2-40B4-BE49-F238E27FC236}">
                    <a16:creationId xmlns:a16="http://schemas.microsoft.com/office/drawing/2014/main" id="{37C1EDB7-79D8-848B-38F8-40896FCF83F1}"/>
                  </a:ext>
                </a:extLst>
              </p:cNvPr>
              <p:cNvSpPr txBox="1"/>
              <p:nvPr/>
            </p:nvSpPr>
            <p:spPr>
              <a:xfrm>
                <a:off x="106854" y="1299714"/>
                <a:ext cx="5590734" cy="830997"/>
              </a:xfrm>
              <a:prstGeom prst="rect">
                <a:avLst/>
              </a:prstGeom>
              <a:noFill/>
            </p:spPr>
            <p:txBody>
              <a:bodyPr wrap="square">
                <a:spAutoFit/>
              </a:bodyPr>
              <a:lstStyle/>
              <a:p>
                <a:r>
                  <a:rPr lang="en-US" altLang="ja-JP" sz="2400" b="1" dirty="0">
                    <a:latin typeface="Cambria Math" panose="02040503050406030204" pitchFamily="18" charset="0"/>
                  </a:rPr>
                  <a:t>① Direct response of the meniscus structure to </a:t>
                </a:r>
                <a14:m>
                  <m:oMath xmlns:m="http://schemas.openxmlformats.org/officeDocument/2006/math">
                    <m:sSub>
                      <m:sSubPr>
                        <m:ctrlPr>
                          <a:rPr lang="en-US" altLang="ja-JP" sz="2400" b="1" i="1">
                            <a:latin typeface="Cambria Math" panose="02040503050406030204" pitchFamily="18" charset="0"/>
                            <a:ea typeface="Cambria Math" panose="02040503050406030204" pitchFamily="18" charset="0"/>
                          </a:rPr>
                        </m:ctrlPr>
                      </m:sSubPr>
                      <m:e>
                        <m:r>
                          <a:rPr lang="en-US" altLang="ja-JP" sz="2400" b="1" i="1">
                            <a:latin typeface="Cambria Math" panose="02040503050406030204" pitchFamily="18" charset="0"/>
                            <a:ea typeface="Cambria Math" panose="02040503050406030204" pitchFamily="18" charset="0"/>
                          </a:rPr>
                          <m:t>𝑬</m:t>
                        </m:r>
                      </m:e>
                      <m:sub>
                        <m:r>
                          <a:rPr lang="en-US" altLang="ja-JP" sz="2400" b="1" i="1">
                            <a:latin typeface="Cambria Math" panose="02040503050406030204" pitchFamily="18" charset="0"/>
                            <a:ea typeface="Cambria Math" panose="02040503050406030204" pitchFamily="18" charset="0"/>
                          </a:rPr>
                          <m:t>𝑹𝑭</m:t>
                        </m:r>
                      </m:sub>
                    </m:sSub>
                  </m:oMath>
                </a14:m>
                <a:r>
                  <a:rPr lang="ja-JP" altLang="en-US" sz="2400" b="1">
                    <a:latin typeface="Cambria Math" panose="02040503050406030204" pitchFamily="18" charset="0"/>
                  </a:rPr>
                  <a:t> </a:t>
                </a:r>
                <a:r>
                  <a:rPr lang="en-US" altLang="ja-JP" sz="2400" b="1" dirty="0">
                    <a:latin typeface="Cambria Math" panose="02040503050406030204" pitchFamily="18" charset="0"/>
                  </a:rPr>
                  <a:t>is dominant.</a:t>
                </a:r>
              </a:p>
            </p:txBody>
          </p:sp>
        </mc:Choice>
        <mc:Fallback xmlns="">
          <p:sp>
            <p:nvSpPr>
              <p:cNvPr id="39" name="テキスト ボックス 38">
                <a:extLst>
                  <a:ext uri="{FF2B5EF4-FFF2-40B4-BE49-F238E27FC236}">
                    <a16:creationId xmlns:a16="http://schemas.microsoft.com/office/drawing/2014/main" id="{37C1EDB7-79D8-848B-38F8-40896FCF83F1}"/>
                  </a:ext>
                </a:extLst>
              </p:cNvPr>
              <p:cNvSpPr txBox="1">
                <a:spLocks noRot="1" noChangeAspect="1" noMove="1" noResize="1" noEditPoints="1" noAdjustHandles="1" noChangeArrowheads="1" noChangeShapeType="1" noTextEdit="1"/>
              </p:cNvSpPr>
              <p:nvPr/>
            </p:nvSpPr>
            <p:spPr>
              <a:xfrm>
                <a:off x="106854" y="1299714"/>
                <a:ext cx="5590734" cy="830997"/>
              </a:xfrm>
              <a:prstGeom prst="rect">
                <a:avLst/>
              </a:prstGeom>
              <a:blipFill>
                <a:blip r:embed="rId8"/>
                <a:stretch>
                  <a:fillRect l="-1814" t="-6061" b="-1515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0" name="テキスト ボックス 39">
                <a:extLst>
                  <a:ext uri="{FF2B5EF4-FFF2-40B4-BE49-F238E27FC236}">
                    <a16:creationId xmlns:a16="http://schemas.microsoft.com/office/drawing/2014/main" id="{DB0789DE-3398-2274-0242-00505209E11A}"/>
                  </a:ext>
                </a:extLst>
              </p:cNvPr>
              <p:cNvSpPr txBox="1"/>
              <p:nvPr/>
            </p:nvSpPr>
            <p:spPr>
              <a:xfrm>
                <a:off x="106854" y="2899393"/>
                <a:ext cx="5050715" cy="830997"/>
              </a:xfrm>
              <a:prstGeom prst="rect">
                <a:avLst/>
              </a:prstGeom>
              <a:noFill/>
            </p:spPr>
            <p:txBody>
              <a:bodyPr wrap="square">
                <a:spAutoFit/>
              </a:bodyPr>
              <a:lstStyle/>
              <a:p>
                <a:r>
                  <a:rPr lang="en-US" altLang="ja-JP" sz="2400" b="1" dirty="0">
                    <a:solidFill>
                      <a:schemeClr val="tx1"/>
                    </a:solidFill>
                    <a:latin typeface="Cambria Math" panose="02040503050406030204" pitchFamily="18" charset="0"/>
                  </a:rPr>
                  <a:t>② </a:t>
                </a:r>
                <a:r>
                  <a:rPr lang="en-US" altLang="ja-JP" sz="2400" b="1" dirty="0">
                    <a:latin typeface="Cambria Math" panose="02040503050406030204" pitchFamily="18" charset="0"/>
                  </a:rPr>
                  <a:t>M</a:t>
                </a:r>
                <a:r>
                  <a:rPr lang="ja-JP" altLang="en-US" sz="2400" b="1">
                    <a:solidFill>
                      <a:schemeClr val="tx1"/>
                    </a:solidFill>
                    <a:latin typeface="Cambria Math" panose="02040503050406030204" pitchFamily="18" charset="0"/>
                  </a:rPr>
                  <a:t>eniscus </a:t>
                </a:r>
                <a:r>
                  <a:rPr lang="en-US" altLang="ja-JP" sz="2400" b="1" dirty="0">
                    <a:latin typeface="Cambria Math" panose="02040503050406030204" pitchFamily="18" charset="0"/>
                  </a:rPr>
                  <a:t>position</a:t>
                </a:r>
                <a:r>
                  <a:rPr lang="ja-JP" altLang="en-US" sz="2400" b="1">
                    <a:solidFill>
                      <a:schemeClr val="tx1"/>
                    </a:solidFill>
                    <a:latin typeface="Cambria Math" panose="02040503050406030204" pitchFamily="18" charset="0"/>
                  </a:rPr>
                  <a:t> on the z axis</a:t>
                </a:r>
                <a:r>
                  <a:rPr lang="en-US" altLang="ja-JP" sz="2400" b="1" dirty="0">
                    <a:solidFill>
                      <a:schemeClr val="tx1"/>
                    </a:solidFill>
                    <a:latin typeface="Cambria Math" panose="02040503050406030204" pitchFamily="18" charset="0"/>
                  </a:rPr>
                  <a:t> </a:t>
                </a:r>
                <a14:m>
                  <m:oMath xmlns:m="http://schemas.openxmlformats.org/officeDocument/2006/math">
                    <m:r>
                      <a:rPr lang="en-US" altLang="ja-JP" sz="2400" b="1" i="1" smtClean="0">
                        <a:solidFill>
                          <a:schemeClr val="tx1"/>
                        </a:solidFill>
                        <a:latin typeface="Cambria Math" panose="02040503050406030204" pitchFamily="18" charset="0"/>
                      </a:rPr>
                      <m:t>𝒍</m:t>
                    </m:r>
                  </m:oMath>
                </a14:m>
                <a:r>
                  <a:rPr lang="ja-JP" altLang="en-US" sz="2400" b="1">
                    <a:solidFill>
                      <a:schemeClr val="tx1"/>
                    </a:solidFill>
                    <a:latin typeface="Cambria Math" panose="02040503050406030204" pitchFamily="18" charset="0"/>
                  </a:rPr>
                  <a:t> varies in proportion to </a:t>
                </a:r>
                <a14:m>
                  <m:oMath xmlns:m="http://schemas.openxmlformats.org/officeDocument/2006/math">
                    <m:sSub>
                      <m:sSubPr>
                        <m:ctrlPr>
                          <a:rPr lang="en-US" altLang="ja-JP" sz="2400" i="1">
                            <a:solidFill>
                              <a:schemeClr val="tx1"/>
                            </a:solidFill>
                            <a:latin typeface="Cambria Math" panose="02040503050406030204" pitchFamily="18" charset="0"/>
                            <a:ea typeface="Cambria Math" panose="02040503050406030204" pitchFamily="18" charset="0"/>
                          </a:rPr>
                        </m:ctrlPr>
                      </m:sSubPr>
                      <m:e>
                        <m:r>
                          <a:rPr lang="en-US" altLang="ja-JP" sz="2400" i="1">
                            <a:solidFill>
                              <a:schemeClr val="tx1"/>
                            </a:solidFill>
                            <a:latin typeface="Cambria Math" panose="02040503050406030204" pitchFamily="18" charset="0"/>
                            <a:ea typeface="Cambria Math" panose="02040503050406030204" pitchFamily="18" charset="0"/>
                          </a:rPr>
                          <m:t>𝐸</m:t>
                        </m:r>
                      </m:e>
                      <m:sub>
                        <m:r>
                          <a:rPr lang="en-US" altLang="ja-JP" sz="2400" i="1">
                            <a:solidFill>
                              <a:schemeClr val="tx1"/>
                            </a:solidFill>
                            <a:latin typeface="Cambria Math" panose="02040503050406030204" pitchFamily="18" charset="0"/>
                            <a:ea typeface="Cambria Math" panose="02040503050406030204" pitchFamily="18" charset="0"/>
                          </a:rPr>
                          <m:t>𝑅𝐹</m:t>
                        </m:r>
                      </m:sub>
                    </m:sSub>
                  </m:oMath>
                </a14:m>
                <a:endParaRPr lang="en-US" altLang="ja-JP" sz="2400" b="1" dirty="0">
                  <a:solidFill>
                    <a:schemeClr val="tx1"/>
                  </a:solidFill>
                  <a:latin typeface="Cambria Math" panose="02040503050406030204" pitchFamily="18" charset="0"/>
                </a:endParaRPr>
              </a:p>
            </p:txBody>
          </p:sp>
        </mc:Choice>
        <mc:Fallback xmlns="">
          <p:sp>
            <p:nvSpPr>
              <p:cNvPr id="40" name="テキスト ボックス 39">
                <a:extLst>
                  <a:ext uri="{FF2B5EF4-FFF2-40B4-BE49-F238E27FC236}">
                    <a16:creationId xmlns:a16="http://schemas.microsoft.com/office/drawing/2014/main" id="{AE3579C0-1C19-977E-0DC0-ABA0C74A3800}"/>
                  </a:ext>
                </a:extLst>
              </p:cNvPr>
              <p:cNvSpPr txBox="1">
                <a:spLocks noRot="1" noChangeAspect="1" noMove="1" noResize="1" noEditPoints="1" noAdjustHandles="1" noChangeArrowheads="1" noChangeShapeType="1" noTextEdit="1"/>
              </p:cNvSpPr>
              <p:nvPr/>
            </p:nvSpPr>
            <p:spPr>
              <a:xfrm>
                <a:off x="106854" y="2899393"/>
                <a:ext cx="5050715" cy="830997"/>
              </a:xfrm>
              <a:prstGeom prst="rect">
                <a:avLst/>
              </a:prstGeom>
              <a:blipFill>
                <a:blip r:embed="rId9"/>
                <a:stretch>
                  <a:fillRect l="-2005" t="-6061" b="-1515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1" name="テキスト ボックス 40">
                <a:extLst>
                  <a:ext uri="{FF2B5EF4-FFF2-40B4-BE49-F238E27FC236}">
                    <a16:creationId xmlns:a16="http://schemas.microsoft.com/office/drawing/2014/main" id="{C1973873-167F-89F6-19EE-394A04C3E45B}"/>
                  </a:ext>
                </a:extLst>
              </p:cNvPr>
              <p:cNvSpPr txBox="1"/>
              <p:nvPr/>
            </p:nvSpPr>
            <p:spPr>
              <a:xfrm>
                <a:off x="480530" y="3797731"/>
                <a:ext cx="3560358" cy="513282"/>
              </a:xfrm>
              <a:prstGeom prst="rect">
                <a:avLst/>
              </a:prstGeom>
              <a:noFill/>
            </p:spPr>
            <p:txBody>
              <a:bodyPr wrap="square">
                <a:spAutoFit/>
              </a:bodyPr>
              <a:lstStyle/>
              <a:p>
                <a:pPr/>
                <a14:m>
                  <m:oMathPara xmlns:m="http://schemas.openxmlformats.org/officeDocument/2006/math">
                    <m:oMath>
                      <m:sSub>
                        <m:sSubPr>
                          <m:ctrlPr>
                            <a:rPr kumimoji="1" lang="en-US" altLang="ja-JP" sz="2800" b="0" i="1" smtClean="0">
                              <a:solidFill>
                                <a:schemeClr val="tx1"/>
                              </a:solidFill>
                              <a:latin typeface="Cambria Math" panose="02040503050406030204" pitchFamily="18" charset="0"/>
                              <a:ea typeface="Cambria Math" panose="02040503050406030204" pitchFamily="18" charset="0"/>
                            </a:rPr>
                          </m:ctrlPr>
                        </m:sSubPr>
                        <m:e>
                          <m:r>
                            <a:rPr kumimoji="1" lang="en-US" altLang="ja-JP" sz="2800" b="0" i="1" smtClean="0">
                              <a:solidFill>
                                <a:schemeClr val="tx1"/>
                              </a:solidFill>
                              <a:latin typeface="Cambria Math" panose="02040503050406030204" pitchFamily="18" charset="0"/>
                              <a:ea typeface="Cambria Math" panose="02040503050406030204" pitchFamily="18" charset="0"/>
                            </a:rPr>
                            <m:t>𝑙</m:t>
                          </m:r>
                        </m:e>
                        <m:sub>
                          <m:r>
                            <a:rPr kumimoji="1" lang="en-US" altLang="ja-JP" sz="2800" b="0" i="1" smtClean="0">
                              <a:solidFill>
                                <a:schemeClr val="tx1"/>
                              </a:solidFill>
                              <a:latin typeface="Cambria Math" panose="02040503050406030204" pitchFamily="18" charset="0"/>
                              <a:ea typeface="Cambria Math" panose="02040503050406030204" pitchFamily="18" charset="0"/>
                            </a:rPr>
                            <m:t> </m:t>
                          </m:r>
                        </m:sub>
                      </m:sSub>
                      <m:r>
                        <a:rPr kumimoji="1" lang="en-US" altLang="ja-JP" sz="2800" b="0" i="1" smtClean="0">
                          <a:solidFill>
                            <a:schemeClr val="tx1"/>
                          </a:solidFill>
                          <a:latin typeface="Cambria Math" panose="02040503050406030204" pitchFamily="18" charset="0"/>
                          <a:ea typeface="Cambria Math" panose="02040503050406030204" pitchFamily="18" charset="0"/>
                        </a:rPr>
                        <m:t>−</m:t>
                      </m:r>
                      <m:sSub>
                        <m:sSubPr>
                          <m:ctrlPr>
                            <a:rPr kumimoji="1" lang="en-US" altLang="ja-JP" sz="2800" b="0" i="1" smtClean="0">
                              <a:solidFill>
                                <a:schemeClr val="tx1"/>
                              </a:solidFill>
                              <a:latin typeface="Cambria Math" panose="02040503050406030204" pitchFamily="18" charset="0"/>
                              <a:ea typeface="Cambria Math" panose="02040503050406030204" pitchFamily="18" charset="0"/>
                            </a:rPr>
                          </m:ctrlPr>
                        </m:sSubPr>
                        <m:e>
                          <m:r>
                            <a:rPr kumimoji="1" lang="en-US" altLang="ja-JP" sz="2800" b="0" i="1" smtClean="0">
                              <a:solidFill>
                                <a:schemeClr val="tx1"/>
                              </a:solidFill>
                              <a:latin typeface="Cambria Math" panose="02040503050406030204" pitchFamily="18" charset="0"/>
                              <a:ea typeface="Cambria Math" panose="02040503050406030204" pitchFamily="18" charset="0"/>
                            </a:rPr>
                            <m:t>𝑙</m:t>
                          </m:r>
                        </m:e>
                        <m:sub>
                          <m:r>
                            <a:rPr kumimoji="1" lang="en-US" altLang="ja-JP" sz="2800" b="0" i="1" smtClean="0">
                              <a:solidFill>
                                <a:schemeClr val="tx1"/>
                              </a:solidFill>
                              <a:latin typeface="Cambria Math" panose="02040503050406030204" pitchFamily="18" charset="0"/>
                              <a:ea typeface="Cambria Math" panose="02040503050406030204" pitchFamily="18" charset="0"/>
                            </a:rPr>
                            <m:t>𝑠𝑡𝑎</m:t>
                          </m:r>
                        </m:sub>
                      </m:sSub>
                      <m:r>
                        <a:rPr kumimoji="1" lang="en-US" altLang="ja-JP" sz="2800" b="0" i="1" smtClean="0">
                          <a:solidFill>
                            <a:schemeClr val="tx1"/>
                          </a:solidFill>
                          <a:latin typeface="Cambria Math" panose="02040503050406030204" pitchFamily="18" charset="0"/>
                          <a:ea typeface="Cambria Math" panose="02040503050406030204" pitchFamily="18" charset="0"/>
                        </a:rPr>
                        <m:t>= </m:t>
                      </m:r>
                      <m:r>
                        <a:rPr kumimoji="1" lang="en-US" altLang="ja-JP" sz="2800" b="0" i="1" smtClean="0">
                          <a:solidFill>
                            <a:srgbClr val="FF0000"/>
                          </a:solidFill>
                          <a:latin typeface="Cambria Math" panose="02040503050406030204" pitchFamily="18" charset="0"/>
                          <a:ea typeface="Cambria Math" panose="02040503050406030204" pitchFamily="18" charset="0"/>
                        </a:rPr>
                        <m:t>𝜀</m:t>
                      </m:r>
                      <m:sSub>
                        <m:sSubPr>
                          <m:ctrlPr>
                            <a:rPr kumimoji="1" lang="en-US" altLang="ja-JP" sz="2800" b="0" i="1" smtClean="0">
                              <a:solidFill>
                                <a:srgbClr val="FF0000"/>
                              </a:solidFill>
                              <a:latin typeface="Cambria Math" panose="02040503050406030204" pitchFamily="18" charset="0"/>
                              <a:ea typeface="Cambria Math" panose="02040503050406030204" pitchFamily="18" charset="0"/>
                            </a:rPr>
                          </m:ctrlPr>
                        </m:sSubPr>
                        <m:e>
                          <m:r>
                            <a:rPr kumimoji="1" lang="en-US" altLang="ja-JP" sz="2800" b="0" i="1" smtClean="0">
                              <a:solidFill>
                                <a:srgbClr val="FF0000"/>
                              </a:solidFill>
                              <a:latin typeface="Cambria Math" panose="02040503050406030204" pitchFamily="18" charset="0"/>
                              <a:ea typeface="Cambria Math" panose="02040503050406030204" pitchFamily="18" charset="0"/>
                            </a:rPr>
                            <m:t>𝐸</m:t>
                          </m:r>
                        </m:e>
                        <m:sub>
                          <m:r>
                            <a:rPr kumimoji="1" lang="en-US" altLang="ja-JP" sz="2800" b="0" i="1" smtClean="0">
                              <a:solidFill>
                                <a:srgbClr val="FF0000"/>
                              </a:solidFill>
                              <a:latin typeface="Cambria Math" panose="02040503050406030204" pitchFamily="18" charset="0"/>
                              <a:ea typeface="Cambria Math" panose="02040503050406030204" pitchFamily="18" charset="0"/>
                            </a:rPr>
                            <m:t>𝑅𝐹</m:t>
                          </m:r>
                        </m:sub>
                      </m:sSub>
                      <m:sSup>
                        <m:sSupPr>
                          <m:ctrlPr>
                            <a:rPr lang="en-US" altLang="ja-JP" sz="2400" i="1">
                              <a:solidFill>
                                <a:srgbClr val="FF0000"/>
                              </a:solidFill>
                              <a:latin typeface="Cambria Math" panose="02040503050406030204" pitchFamily="18" charset="0"/>
                            </a:rPr>
                          </m:ctrlPr>
                        </m:sSupPr>
                        <m:e>
                          <m:r>
                            <a:rPr lang="en-US" altLang="ja-JP" sz="2400" i="1">
                              <a:solidFill>
                                <a:srgbClr val="FF0000"/>
                              </a:solidFill>
                              <a:latin typeface="Cambria Math" panose="02040503050406030204" pitchFamily="18" charset="0"/>
                            </a:rPr>
                            <m:t>𝑒</m:t>
                          </m:r>
                        </m:e>
                        <m:sup>
                          <m:r>
                            <a:rPr lang="en-US" altLang="ja-JP" sz="2400" i="1">
                              <a:solidFill>
                                <a:srgbClr val="FF0000"/>
                              </a:solidFill>
                              <a:latin typeface="Cambria Math" panose="02040503050406030204" pitchFamily="18" charset="0"/>
                            </a:rPr>
                            <m:t>𝑖</m:t>
                          </m:r>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𝜔</m:t>
                              </m:r>
                            </m:e>
                            <m:sub>
                              <m:r>
                                <a:rPr lang="en-US" altLang="ja-JP" sz="2400" i="1">
                                  <a:solidFill>
                                    <a:srgbClr val="FF0000"/>
                                  </a:solidFill>
                                  <a:latin typeface="Cambria Math" panose="02040503050406030204" pitchFamily="18" charset="0"/>
                                </a:rPr>
                                <m:t>𝑅𝐹</m:t>
                              </m:r>
                            </m:sub>
                          </m:sSub>
                          <m:r>
                            <a:rPr lang="en-US" altLang="ja-JP" sz="2400" i="1">
                              <a:solidFill>
                                <a:srgbClr val="FF0000"/>
                              </a:solidFill>
                              <a:latin typeface="Cambria Math" panose="02040503050406030204" pitchFamily="18" charset="0"/>
                              <a:ea typeface="Cambria Math" panose="02040503050406030204" pitchFamily="18" charset="0"/>
                            </a:rPr>
                            <m:t>𝑡</m:t>
                          </m:r>
                        </m:sup>
                      </m:sSup>
                    </m:oMath>
                  </m:oMathPara>
                </a14:m>
                <a:endParaRPr lang="ja-JP" altLang="en-US" sz="2000"/>
              </a:p>
            </p:txBody>
          </p:sp>
        </mc:Choice>
        <mc:Fallback xmlns="">
          <p:sp>
            <p:nvSpPr>
              <p:cNvPr id="41" name="テキスト ボックス 40">
                <a:extLst>
                  <a:ext uri="{FF2B5EF4-FFF2-40B4-BE49-F238E27FC236}">
                    <a16:creationId xmlns:a16="http://schemas.microsoft.com/office/drawing/2014/main" id="{CF9DA097-12F1-AB2A-897E-B2E5E2F6703E}"/>
                  </a:ext>
                </a:extLst>
              </p:cNvPr>
              <p:cNvSpPr txBox="1">
                <a:spLocks noRot="1" noChangeAspect="1" noMove="1" noResize="1" noEditPoints="1" noAdjustHandles="1" noChangeArrowheads="1" noChangeShapeType="1" noTextEdit="1"/>
              </p:cNvSpPr>
              <p:nvPr/>
            </p:nvSpPr>
            <p:spPr>
              <a:xfrm>
                <a:off x="480530" y="3797731"/>
                <a:ext cx="3560358" cy="513282"/>
              </a:xfrm>
              <a:prstGeom prst="rect">
                <a:avLst/>
              </a:prstGeom>
              <a:blipFill>
                <a:blip r:embed="rId10"/>
                <a:stretch>
                  <a:fillRect b="-24390"/>
                </a:stretch>
              </a:blipFill>
            </p:spPr>
            <p:txBody>
              <a:bodyPr/>
              <a:lstStyle/>
              <a:p>
                <a:r>
                  <a:rPr lang="ja-JP" altLang="en-US">
                    <a:noFill/>
                  </a:rPr>
                  <a:t> </a:t>
                </a:r>
              </a:p>
            </p:txBody>
          </p:sp>
        </mc:Fallback>
      </mc:AlternateContent>
      <p:sp>
        <p:nvSpPr>
          <p:cNvPr id="42" name="正方形/長方形 41">
            <a:extLst>
              <a:ext uri="{FF2B5EF4-FFF2-40B4-BE49-F238E27FC236}">
                <a16:creationId xmlns:a16="http://schemas.microsoft.com/office/drawing/2014/main" id="{FA09A5AE-E611-25E6-77AB-5631E0447925}"/>
              </a:ext>
            </a:extLst>
          </p:cNvPr>
          <p:cNvSpPr/>
          <p:nvPr/>
        </p:nvSpPr>
        <p:spPr>
          <a:xfrm>
            <a:off x="106855" y="855784"/>
            <a:ext cx="5648023" cy="3523743"/>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87FDB391-5854-725F-DAF8-6B8BF6350793}"/>
                  </a:ext>
                </a:extLst>
              </p:cNvPr>
              <p:cNvSpPr txBox="1"/>
              <p:nvPr/>
            </p:nvSpPr>
            <p:spPr>
              <a:xfrm>
                <a:off x="203788" y="2140585"/>
                <a:ext cx="4710222" cy="523220"/>
              </a:xfrm>
              <a:prstGeom prst="rect">
                <a:avLst/>
              </a:prstGeom>
              <a:noFill/>
            </p:spPr>
            <p:txBody>
              <a:bodyPr wrap="square">
                <a:spAutoFit/>
              </a:bodyPr>
              <a:lstStyle/>
              <a:p>
                <a:pPr/>
                <a14:m>
                  <m:oMathPara xmlns:m="http://schemas.openxmlformats.org/officeDocument/2006/math">
                    <m:oMath>
                      <m:r>
                        <a:rPr lang="en-US" altLang="ja-JP" sz="2800" i="1" smtClean="0">
                          <a:latin typeface="Cambria Math" panose="02040503050406030204" pitchFamily="18" charset="0"/>
                          <a:ea typeface="Cambria Math" panose="02040503050406030204" pitchFamily="18" charset="0"/>
                        </a:rPr>
                        <m:t>𝜔</m:t>
                      </m:r>
                      <m:d>
                        <m:dPr>
                          <m:ctrlPr>
                            <a:rPr lang="en-US" altLang="ja-JP" sz="2800" i="1">
                              <a:latin typeface="Cambria Math" panose="02040503050406030204" pitchFamily="18" charset="0"/>
                              <a:ea typeface="Cambria Math" panose="02040503050406030204" pitchFamily="18" charset="0"/>
                            </a:rPr>
                          </m:ctrlPr>
                        </m:dPr>
                        <m:e>
                          <m:sSub>
                            <m:sSubPr>
                              <m:ctrlPr>
                                <a:rPr lang="en-US" altLang="ja-JP" sz="2800" i="1">
                                  <a:latin typeface="Cambria Math" panose="02040503050406030204" pitchFamily="18" charset="0"/>
                                  <a:ea typeface="Cambria Math" panose="02040503050406030204" pitchFamily="18" charset="0"/>
                                </a:rPr>
                              </m:ctrlPr>
                            </m:sSubPr>
                            <m:e>
                              <m:r>
                                <a:rPr lang="en-US" altLang="ja-JP" sz="2800" i="1">
                                  <a:latin typeface="Cambria Math" panose="02040503050406030204" pitchFamily="18" charset="0"/>
                                  <a:ea typeface="Cambria Math" panose="02040503050406030204" pitchFamily="18" charset="0"/>
                                </a:rPr>
                                <m:t>𝑃</m:t>
                              </m:r>
                            </m:e>
                            <m:sub>
                              <m:r>
                                <a:rPr lang="en-US" altLang="ja-JP" sz="2800" i="1">
                                  <a:latin typeface="Cambria Math" panose="02040503050406030204" pitchFamily="18" charset="0"/>
                                  <a:ea typeface="Cambria Math" panose="02040503050406030204" pitchFamily="18" charset="0"/>
                                </a:rPr>
                                <m:t>𝑒𝑟𝑣</m:t>
                              </m:r>
                            </m:sub>
                          </m:sSub>
                          <m:r>
                            <a:rPr lang="en-US" altLang="ja-JP" sz="2800" b="0" i="1" smtClean="0">
                              <a:latin typeface="Cambria Math" panose="02040503050406030204" pitchFamily="18" charset="0"/>
                              <a:ea typeface="Cambria Math" panose="02040503050406030204" pitchFamily="18" charset="0"/>
                            </a:rPr>
                            <m:t> , </m:t>
                          </m:r>
                          <m:sSub>
                            <m:sSubPr>
                              <m:ctrlPr>
                                <a:rPr lang="en-US" altLang="ja-JP" sz="2800" b="0" i="1" smtClean="0">
                                  <a:solidFill>
                                    <a:srgbClr val="FF0000"/>
                                  </a:solidFill>
                                  <a:latin typeface="Cambria Math" panose="02040503050406030204" pitchFamily="18" charset="0"/>
                                  <a:ea typeface="Cambria Math" panose="02040503050406030204" pitchFamily="18" charset="0"/>
                                </a:rPr>
                              </m:ctrlPr>
                            </m:sSubPr>
                            <m:e>
                              <m:r>
                                <a:rPr lang="en-US" altLang="ja-JP" sz="2800" b="0" i="1" smtClean="0">
                                  <a:solidFill>
                                    <a:srgbClr val="FF0000"/>
                                  </a:solidFill>
                                  <a:latin typeface="Cambria Math" panose="02040503050406030204" pitchFamily="18" charset="0"/>
                                  <a:ea typeface="Cambria Math" panose="02040503050406030204" pitchFamily="18" charset="0"/>
                                </a:rPr>
                                <m:t>𝐸</m:t>
                              </m:r>
                            </m:e>
                            <m:sub>
                              <m:r>
                                <a:rPr lang="en-US" altLang="ja-JP" sz="2800" b="0" i="1" smtClean="0">
                                  <a:solidFill>
                                    <a:srgbClr val="FF0000"/>
                                  </a:solidFill>
                                  <a:latin typeface="Cambria Math" panose="02040503050406030204" pitchFamily="18" charset="0"/>
                                  <a:ea typeface="Cambria Math" panose="02040503050406030204" pitchFamily="18" charset="0"/>
                                </a:rPr>
                                <m:t>𝑅𝐹</m:t>
                              </m:r>
                            </m:sub>
                          </m:sSub>
                        </m:e>
                      </m:d>
                      <m:r>
                        <a:rPr lang="en-US" altLang="ja-JP" sz="2800" b="0" i="1" smtClean="0">
                          <a:latin typeface="Cambria Math" panose="02040503050406030204" pitchFamily="18" charset="0"/>
                          <a:ea typeface="Cambria Math" panose="02040503050406030204" pitchFamily="18" charset="0"/>
                        </a:rPr>
                        <m:t>  ,</m:t>
                      </m:r>
                      <m:sSub>
                        <m:sSubPr>
                          <m:ctrlPr>
                            <a:rPr lang="en-US" altLang="ja-JP" sz="2800" i="1">
                              <a:latin typeface="Cambria Math" panose="02040503050406030204" pitchFamily="18" charset="0"/>
                              <a:ea typeface="Cambria Math" panose="02040503050406030204" pitchFamily="18" charset="0"/>
                            </a:rPr>
                          </m:ctrlPr>
                        </m:sSubPr>
                        <m:e>
                          <m:r>
                            <a:rPr lang="en-US" altLang="ja-JP" sz="2800" i="1">
                              <a:latin typeface="Cambria Math" panose="02040503050406030204" pitchFamily="18" charset="0"/>
                              <a:ea typeface="Cambria Math" panose="02040503050406030204" pitchFamily="18" charset="0"/>
                            </a:rPr>
                            <m:t>𝑃</m:t>
                          </m:r>
                        </m:e>
                        <m:sub>
                          <m:r>
                            <a:rPr lang="en-US" altLang="ja-JP" sz="2800" i="1">
                              <a:latin typeface="Cambria Math" panose="02040503050406030204" pitchFamily="18" charset="0"/>
                              <a:ea typeface="Cambria Math" panose="02040503050406030204" pitchFamily="18" charset="0"/>
                            </a:rPr>
                            <m:t>𝑒𝑟𝑣</m:t>
                          </m:r>
                        </m:sub>
                      </m:sSub>
                      <m:r>
                        <a:rPr lang="en-US" altLang="ja-JP" sz="2800" i="1">
                          <a:latin typeface="Cambria Math" panose="02040503050406030204" pitchFamily="18" charset="0"/>
                          <a:ea typeface="Cambria Math" panose="02040503050406030204" pitchFamily="18" charset="0"/>
                        </a:rPr>
                        <m:t>=</m:t>
                      </m:r>
                      <m:r>
                        <a:rPr lang="en-US" altLang="ja-JP" sz="2800" i="1">
                          <a:latin typeface="Cambria Math" panose="02040503050406030204" pitchFamily="18" charset="0"/>
                          <a:ea typeface="Cambria Math" panose="02040503050406030204" pitchFamily="18" charset="0"/>
                        </a:rPr>
                        <m:t>𝑐𝑜𝑛𝑠𝑡</m:t>
                      </m:r>
                      <m:r>
                        <a:rPr lang="en-US" altLang="ja-JP" sz="2800" i="1">
                          <a:latin typeface="Cambria Math" panose="02040503050406030204" pitchFamily="18" charset="0"/>
                          <a:ea typeface="Cambria Math" panose="02040503050406030204" pitchFamily="18" charset="0"/>
                        </a:rPr>
                        <m:t>.</m:t>
                      </m:r>
                    </m:oMath>
                  </m:oMathPara>
                </a14:m>
                <a:endParaRPr lang="ja-JP" altLang="en-US" sz="2800"/>
              </a:p>
            </p:txBody>
          </p:sp>
        </mc:Choice>
        <mc:Fallback xmlns="">
          <p:sp>
            <p:nvSpPr>
              <p:cNvPr id="11" name="テキスト ボックス 10">
                <a:extLst>
                  <a:ext uri="{FF2B5EF4-FFF2-40B4-BE49-F238E27FC236}">
                    <a16:creationId xmlns:a16="http://schemas.microsoft.com/office/drawing/2014/main" id="{87FDB391-5854-725F-DAF8-6B8BF6350793}"/>
                  </a:ext>
                </a:extLst>
              </p:cNvPr>
              <p:cNvSpPr txBox="1">
                <a:spLocks noRot="1" noChangeAspect="1" noMove="1" noResize="1" noEditPoints="1" noAdjustHandles="1" noChangeArrowheads="1" noChangeShapeType="1" noTextEdit="1"/>
              </p:cNvSpPr>
              <p:nvPr/>
            </p:nvSpPr>
            <p:spPr>
              <a:xfrm>
                <a:off x="203788" y="2140585"/>
                <a:ext cx="4710222" cy="523220"/>
              </a:xfrm>
              <a:prstGeom prst="rect">
                <a:avLst/>
              </a:prstGeom>
              <a:blipFill>
                <a:blip r:embed="rId11"/>
                <a:stretch>
                  <a:fillRect b="-23810"/>
                </a:stretch>
              </a:blipFill>
            </p:spPr>
            <p:txBody>
              <a:bodyPr/>
              <a:lstStyle/>
              <a:p>
                <a:r>
                  <a:rPr lang="ja-JP" altLang="en-US">
                    <a:noFill/>
                  </a:rPr>
                  <a:t> </a:t>
                </a:r>
              </a:p>
            </p:txBody>
          </p:sp>
        </mc:Fallback>
      </mc:AlternateContent>
      <p:pic>
        <p:nvPicPr>
          <p:cNvPr id="3" name="図 2">
            <a:extLst>
              <a:ext uri="{FF2B5EF4-FFF2-40B4-BE49-F238E27FC236}">
                <a16:creationId xmlns:a16="http://schemas.microsoft.com/office/drawing/2014/main" id="{ED150658-3211-4C1E-E485-B76D096C5653}"/>
              </a:ext>
            </a:extLst>
          </p:cNvPr>
          <p:cNvPicPr>
            <a:picLocks noChangeAspect="1"/>
          </p:cNvPicPr>
          <p:nvPr/>
        </p:nvPicPr>
        <p:blipFill>
          <a:blip r:embed="rId12"/>
          <a:stretch>
            <a:fillRect/>
          </a:stretch>
        </p:blipFill>
        <p:spPr>
          <a:xfrm>
            <a:off x="5697588" y="1715212"/>
            <a:ext cx="5989164" cy="4719358"/>
          </a:xfrm>
          <a:prstGeom prst="rect">
            <a:avLst/>
          </a:prstGeom>
        </p:spPr>
      </p:pic>
    </p:spTree>
    <p:extLst>
      <p:ext uri="{BB962C8B-B14F-4D97-AF65-F5344CB8AC3E}">
        <p14:creationId xmlns:p14="http://schemas.microsoft.com/office/powerpoint/2010/main" val="822537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7FBA0-665B-7BB6-CC97-1221DC886356}"/>
            </a:ext>
          </a:extLst>
        </p:cNvPr>
        <p:cNvGrpSpPr/>
        <p:nvPr/>
      </p:nvGrpSpPr>
      <p:grpSpPr>
        <a:xfrm>
          <a:off x="0" y="0"/>
          <a:ext cx="0" cy="0"/>
          <a:chOff x="0" y="0"/>
          <a:chExt cx="0" cy="0"/>
        </a:xfrm>
      </p:grpSpPr>
      <p:sp>
        <p:nvSpPr>
          <p:cNvPr id="52" name="下矢印 51">
            <a:extLst>
              <a:ext uri="{FF2B5EF4-FFF2-40B4-BE49-F238E27FC236}">
                <a16:creationId xmlns:a16="http://schemas.microsoft.com/office/drawing/2014/main" id="{BB1955AC-F045-E09B-086F-010CD00D2952}"/>
              </a:ext>
            </a:extLst>
          </p:cNvPr>
          <p:cNvSpPr/>
          <p:nvPr/>
        </p:nvSpPr>
        <p:spPr>
          <a:xfrm>
            <a:off x="9178180" y="2244308"/>
            <a:ext cx="680460" cy="3123073"/>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p:sp>
        <p:nvSpPr>
          <p:cNvPr id="7" name="タイトル 1">
            <a:extLst>
              <a:ext uri="{FF2B5EF4-FFF2-40B4-BE49-F238E27FC236}">
                <a16:creationId xmlns:a16="http://schemas.microsoft.com/office/drawing/2014/main" id="{A2DFE195-3D48-4FFA-9ABE-D53413162FC4}"/>
              </a:ext>
            </a:extLst>
          </p:cNvPr>
          <p:cNvSpPr txBox="1">
            <a:spLocks/>
          </p:cNvSpPr>
          <p:nvPr/>
        </p:nvSpPr>
        <p:spPr>
          <a:xfrm>
            <a:off x="0" y="0"/>
            <a:ext cx="12192000" cy="763929"/>
          </a:xfrm>
          <a:prstGeom prst="rect">
            <a:avLst/>
          </a:prstGeom>
          <a:solidFill>
            <a:schemeClr val="accent3"/>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Times New Roman"/>
                <a:ea typeface="Times New Roman"/>
                <a:cs typeface="Times New Roman"/>
              </a:defRPr>
            </a:lvl1pPr>
          </a:lstStyle>
          <a:p>
            <a:r>
              <a:rPr lang="ja-JP" altLang="en-US" b="1">
                <a:solidFill>
                  <a:schemeClr val="bg1"/>
                </a:solidFill>
              </a:rPr>
              <a:t>Model 3: Direct meniscus response model</a:t>
            </a:r>
          </a:p>
        </p:txBody>
      </p:sp>
      <p:sp>
        <p:nvSpPr>
          <p:cNvPr id="12" name="テキスト ボックス 11">
            <a:extLst>
              <a:ext uri="{FF2B5EF4-FFF2-40B4-BE49-F238E27FC236}">
                <a16:creationId xmlns:a16="http://schemas.microsoft.com/office/drawing/2014/main" id="{2C87E758-27F3-1186-50E6-E255C32FF295}"/>
              </a:ext>
            </a:extLst>
          </p:cNvPr>
          <p:cNvSpPr txBox="1"/>
          <p:nvPr/>
        </p:nvSpPr>
        <p:spPr>
          <a:xfrm>
            <a:off x="11359380" y="14168"/>
            <a:ext cx="832620" cy="769441"/>
          </a:xfrm>
          <a:prstGeom prst="rect">
            <a:avLst/>
          </a:prstGeom>
          <a:noFill/>
        </p:spPr>
        <p:txBody>
          <a:bodyPr wrap="square" rtlCol="0">
            <a:spAutoFit/>
          </a:bodyPr>
          <a:lstStyle/>
          <a:p>
            <a:r>
              <a:rPr lang="en-US" altLang="ja-JP" sz="4400" dirty="0">
                <a:solidFill>
                  <a:schemeClr val="bg1"/>
                </a:solidFill>
              </a:rPr>
              <a:t>14</a:t>
            </a:r>
            <a:endParaRPr kumimoji="1" lang="ja-JP" altLang="en-US" sz="4400">
              <a:solidFill>
                <a:schemeClr val="bg1"/>
              </a:solidFill>
            </a:endParaRPr>
          </a:p>
        </p:txBody>
      </p:sp>
      <mc:AlternateContent xmlns:mc="http://schemas.openxmlformats.org/markup-compatibility/2006" xmlns:a14="http://schemas.microsoft.com/office/drawing/2010/main">
        <mc:Choice Requires="a14">
          <p:sp>
            <p:nvSpPr>
              <p:cNvPr id="49" name="テキスト ボックス 48">
                <a:extLst>
                  <a:ext uri="{FF2B5EF4-FFF2-40B4-BE49-F238E27FC236}">
                    <a16:creationId xmlns:a16="http://schemas.microsoft.com/office/drawing/2014/main" id="{585976D6-69A1-E6EE-2F1E-DE8BB60C1FD5}"/>
                  </a:ext>
                </a:extLst>
              </p:cNvPr>
              <p:cNvSpPr txBox="1"/>
              <p:nvPr/>
            </p:nvSpPr>
            <p:spPr>
              <a:xfrm>
                <a:off x="4498258" y="5515540"/>
                <a:ext cx="7571738" cy="1241045"/>
              </a:xfrm>
              <a:prstGeom prst="rect">
                <a:avLst/>
              </a:prstGeom>
              <a:noFill/>
              <a:ln w="38100">
                <a:solidFill>
                  <a:schemeClr val="accent3"/>
                </a:solidFill>
              </a:ln>
            </p:spPr>
            <p:txBody>
              <a:bodyPr wrap="square">
                <a:spAutoFit/>
              </a:bodyPr>
              <a:lstStyle/>
              <a:p>
                <a:pPr/>
                <a14:m>
                  <m:oMathPara xmlns:m="http://schemas.openxmlformats.org/officeDocument/2006/math">
                    <m:oMathParaPr>
                      <m:jc m:val="right"/>
                    </m:oMathParaPr>
                    <m:oMath>
                      <m:sSub>
                        <m:sSubPr>
                          <m:ctrlPr>
                            <a:rPr lang="en-US" altLang="ja-JP" sz="2400" i="1">
                              <a:latin typeface="Cambria Math" panose="02040503050406030204" pitchFamily="18" charset="0"/>
                              <a:ea typeface="Cambria Math" panose="02040503050406030204" pitchFamily="18" charset="0"/>
                            </a:rPr>
                          </m:ctrlPr>
                        </m:sSubPr>
                        <m:e>
                          <m:acc>
                            <m:accPr>
                              <m:chr m:val="̅"/>
                              <m:ctrlPr>
                                <a:rPr lang="en-US" altLang="ja-JP" sz="2400" i="1">
                                  <a:latin typeface="Cambria Math" panose="02040503050406030204" pitchFamily="18" charset="0"/>
                                  <a:ea typeface="Cambria Math" panose="02040503050406030204" pitchFamily="18" charset="0"/>
                                </a:rPr>
                              </m:ctrlPr>
                            </m:accPr>
                            <m:e>
                              <m:r>
                                <a:rPr lang="en-US" altLang="ja-JP" sz="2400" i="1">
                                  <a:latin typeface="Cambria Math" panose="02040503050406030204" pitchFamily="18" charset="0"/>
                                  <a:ea typeface="Cambria Math" panose="02040503050406030204" pitchFamily="18" charset="0"/>
                                </a:rPr>
                                <m:t>𝜔</m:t>
                              </m:r>
                            </m:e>
                          </m:acc>
                        </m:e>
                        <m:sub>
                          <m:r>
                            <a:rPr lang="en-US" altLang="ja-JP" sz="2400">
                              <a:latin typeface="Cambria Math" panose="02040503050406030204" pitchFamily="18" charset="0"/>
                              <a:ea typeface="Cambria Math" panose="02040503050406030204" pitchFamily="18" charset="0"/>
                            </a:rPr>
                            <m:t> </m:t>
                          </m:r>
                          <m:r>
                            <a:rPr lang="en-US" altLang="ja-JP" sz="2400" b="0" i="1" smtClean="0">
                              <a:latin typeface="Cambria Math" panose="02040503050406030204" pitchFamily="18" charset="0"/>
                              <a:ea typeface="Cambria Math" panose="02040503050406030204" pitchFamily="18" charset="0"/>
                            </a:rPr>
                            <m:t>3</m:t>
                          </m:r>
                        </m:sub>
                      </m:sSub>
                      <m:r>
                        <a:rPr lang="en-US" altLang="ja-JP" sz="2400" i="1">
                          <a:latin typeface="Cambria Math" panose="02040503050406030204" pitchFamily="18" charset="0"/>
                          <a:ea typeface="Cambria Math" panose="02040503050406030204" pitchFamily="18" charset="0"/>
                        </a:rPr>
                        <m:t>= </m:t>
                      </m:r>
                      <m:f>
                        <m:fPr>
                          <m:ctrlPr>
                            <a:rPr lang="en-US" altLang="ja-JP" sz="2400" i="1">
                              <a:latin typeface="Cambria Math" panose="02040503050406030204" pitchFamily="18" charset="0"/>
                              <a:ea typeface="Cambria Math" panose="02040503050406030204" pitchFamily="18" charset="0"/>
                            </a:rPr>
                          </m:ctrlPr>
                        </m:fPr>
                        <m:num>
                          <m:r>
                            <a:rPr lang="en-US" altLang="ja-JP" sz="2400" i="1">
                              <a:latin typeface="Cambria Math" panose="02040503050406030204" pitchFamily="18" charset="0"/>
                              <a:ea typeface="Cambria Math" panose="02040503050406030204" pitchFamily="18" charset="0"/>
                            </a:rPr>
                            <m:t>1</m:t>
                          </m:r>
                        </m:num>
                        <m:den>
                          <m:r>
                            <a:rPr lang="en-US" altLang="ja-JP" sz="2400" i="1">
                              <a:latin typeface="Cambria Math" panose="02040503050406030204" pitchFamily="18" charset="0"/>
                              <a:ea typeface="Cambria Math" panose="02040503050406030204" pitchFamily="18" charset="0"/>
                            </a:rPr>
                            <m:t>𝑇</m:t>
                          </m:r>
                        </m:den>
                      </m:f>
                      <m:nary>
                        <m:naryPr>
                          <m:limLoc m:val="undOvr"/>
                          <m:subHide m:val="on"/>
                          <m:supHide m:val="on"/>
                          <m:ctrlPr>
                            <a:rPr lang="en-US" altLang="ja-JP" sz="2400" i="1">
                              <a:latin typeface="Cambria Math" panose="02040503050406030204" pitchFamily="18" charset="0"/>
                              <a:ea typeface="Cambria Math" panose="02040503050406030204" pitchFamily="18" charset="0"/>
                            </a:rPr>
                          </m:ctrlPr>
                        </m:naryPr>
                        <m:sub/>
                        <m:sup/>
                        <m:e>
                          <m:rad>
                            <m:radPr>
                              <m:degHide m:val="on"/>
                              <m:ctrlPr>
                                <a:rPr lang="en-US" altLang="ja-JP" sz="2400" i="1">
                                  <a:latin typeface="Cambria Math" panose="02040503050406030204" pitchFamily="18" charset="0"/>
                                  <a:ea typeface="Cambria Math" panose="02040503050406030204" pitchFamily="18" charset="0"/>
                                </a:rPr>
                              </m:ctrlPr>
                            </m:radPr>
                            <m:deg/>
                            <m:e>
                              <m:sSup>
                                <m:sSupPr>
                                  <m:ctrlPr>
                                    <a:rPr lang="en-US" altLang="ja-JP" sz="2400" b="0" i="1" smtClean="0">
                                      <a:latin typeface="Cambria Math" panose="02040503050406030204" pitchFamily="18" charset="0"/>
                                    </a:rPr>
                                  </m:ctrlPr>
                                </m:sSupPr>
                                <m:e>
                                  <m:sSup>
                                    <m:sSupPr>
                                      <m:ctrlPr>
                                        <a:rPr lang="en-US" altLang="ja-JP" sz="2400" b="0" i="1" smtClean="0">
                                          <a:latin typeface="Cambria Math" panose="02040503050406030204" pitchFamily="18" charset="0"/>
                                        </a:rPr>
                                      </m:ctrlPr>
                                    </m:sSupPr>
                                    <m:e>
                                      <m:d>
                                        <m:dPr>
                                          <m:ctrlPr>
                                            <a:rPr lang="en-US" altLang="ja-JP" sz="2400" b="0" i="1" smtClean="0">
                                              <a:latin typeface="Cambria Math" panose="02040503050406030204" pitchFamily="18" charset="0"/>
                                            </a:rPr>
                                          </m:ctrlPr>
                                        </m:dPr>
                                        <m:e>
                                          <m:r>
                                            <a:rPr lang="en-US" altLang="ja-JP" sz="2400" b="0" i="1" smtClean="0">
                                              <a:latin typeface="Cambria Math" panose="02040503050406030204" pitchFamily="18" charset="0"/>
                                            </a:rPr>
                                            <m:t>𝐴</m:t>
                                          </m:r>
                                          <m:d>
                                            <m:dPr>
                                              <m:begChr m:val="|"/>
                                              <m:endChr m:val="|"/>
                                              <m:ctrlPr>
                                                <a:rPr lang="en-US" altLang="ja-JP" sz="2400" i="1">
                                                  <a:latin typeface="Cambria Math" panose="02040503050406030204" pitchFamily="18" charset="0"/>
                                                </a:rPr>
                                              </m:ctrlPr>
                                            </m:dPr>
                                            <m:e>
                                              <m:r>
                                                <a:rPr lang="en-US" altLang="ja-JP" sz="2400" i="1">
                                                  <a:latin typeface="Cambria Math" panose="02040503050406030204" pitchFamily="18" charset="0"/>
                                                </a:rPr>
                                                <m:t>1−</m:t>
                                              </m:r>
                                              <m:f>
                                                <m:fPr>
                                                  <m:ctrlPr>
                                                    <a:rPr lang="en-US" altLang="ja-JP" sz="2400" i="1">
                                                      <a:latin typeface="Cambria Math" panose="02040503050406030204" pitchFamily="18" charset="0"/>
                                                    </a:rPr>
                                                  </m:ctrlPr>
                                                </m:fPr>
                                                <m:num>
                                                  <m:sSub>
                                                    <m:sSubPr>
                                                      <m:ctrlPr>
                                                        <a:rPr lang="en-US" altLang="ja-JP" sz="2400" i="1">
                                                          <a:latin typeface="Cambria Math" panose="02040503050406030204" pitchFamily="18" charset="0"/>
                                                        </a:rPr>
                                                      </m:ctrlPr>
                                                    </m:sSubPr>
                                                    <m:e>
                                                      <m:r>
                                                        <m:rPr>
                                                          <m:sty m:val="p"/>
                                                        </m:rPr>
                                                        <a:rPr lang="en-US" altLang="ja-JP" sz="2400" i="1">
                                                          <a:latin typeface="Cambria Math" panose="02040503050406030204" pitchFamily="18" charset="0"/>
                                                        </a:rPr>
                                                        <m:t>P</m:t>
                                                      </m:r>
                                                    </m:e>
                                                    <m:sub>
                                                      <m:r>
                                                        <a:rPr lang="en-US" altLang="ja-JP" sz="2400" i="1">
                                                          <a:latin typeface="Cambria Math" panose="02040503050406030204" pitchFamily="18" charset="0"/>
                                                        </a:rPr>
                                                        <m:t>𝑠𝑡𝑎</m:t>
                                                      </m:r>
                                                    </m:sub>
                                                  </m:sSub>
                                                </m:num>
                                                <m:den>
                                                  <m:sSub>
                                                    <m:sSubPr>
                                                      <m:ctrlPr>
                                                        <a:rPr lang="en-US" altLang="ja-JP" sz="2400" i="1">
                                                          <a:latin typeface="Cambria Math" panose="02040503050406030204" pitchFamily="18" charset="0"/>
                                                        </a:rPr>
                                                      </m:ctrlPr>
                                                    </m:sSubPr>
                                                    <m:e>
                                                      <m:r>
                                                        <m:rPr>
                                                          <m:sty m:val="p"/>
                                                        </m:rPr>
                                                        <a:rPr lang="en-US" altLang="ja-JP" sz="2400" i="1">
                                                          <a:latin typeface="Cambria Math" panose="02040503050406030204" pitchFamily="18" charset="0"/>
                                                        </a:rPr>
                                                        <m:t>P</m:t>
                                                      </m:r>
                                                    </m:e>
                                                    <m:sub>
                                                      <m:r>
                                                        <a:rPr lang="en-US" altLang="ja-JP" sz="2400" i="1">
                                                          <a:latin typeface="Cambria Math" panose="02040503050406030204" pitchFamily="18" charset="0"/>
                                                        </a:rPr>
                                                        <m:t>𝐶</m:t>
                                                      </m:r>
                                                    </m:sub>
                                                  </m:sSub>
                                                </m:den>
                                              </m:f>
                                              <m:r>
                                                <a:rPr lang="en-US" altLang="ja-JP" sz="2400" b="0" i="1" smtClean="0">
                                                  <a:latin typeface="Cambria Math" panose="02040503050406030204" pitchFamily="18" charset="0"/>
                                                </a:rPr>
                                                <m:t>+</m:t>
                                              </m:r>
                                              <m:f>
                                                <m:fPr>
                                                  <m:ctrlPr>
                                                    <a:rPr lang="en-US" altLang="ja-JP" sz="2400" b="0" i="1" smtClean="0">
                                                      <a:solidFill>
                                                        <a:srgbClr val="FF0000"/>
                                                      </a:solidFill>
                                                      <a:latin typeface="Cambria Math" panose="02040503050406030204" pitchFamily="18" charset="0"/>
                                                    </a:rPr>
                                                  </m:ctrlPr>
                                                </m:fPr>
                                                <m:num>
                                                  <m:r>
                                                    <a:rPr lang="en-US" altLang="ja-JP" sz="2400" b="0" i="1" smtClean="0">
                                                      <a:solidFill>
                                                        <a:srgbClr val="FF0000"/>
                                                      </a:solidFill>
                                                      <a:latin typeface="Cambria Math" panose="02040503050406030204" pitchFamily="18" charset="0"/>
                                                    </a:rPr>
                                                    <m:t>2</m:t>
                                                  </m:r>
                                                </m:num>
                                                <m:den>
                                                  <m:sSup>
                                                    <m:sSupPr>
                                                      <m:ctrlPr>
                                                        <a:rPr lang="en-US" altLang="ja-JP" sz="2400" b="0" i="1" smtClean="0">
                                                          <a:solidFill>
                                                            <a:srgbClr val="FF0000"/>
                                                          </a:solidFill>
                                                          <a:latin typeface="Cambria Math" panose="02040503050406030204" pitchFamily="18" charset="0"/>
                                                        </a:rPr>
                                                      </m:ctrlPr>
                                                    </m:sSupPr>
                                                    <m:e>
                                                      <m:r>
                                                        <a:rPr lang="en-US" altLang="ja-JP" sz="2400" b="0" i="1" smtClean="0">
                                                          <a:solidFill>
                                                            <a:srgbClr val="FF0000"/>
                                                          </a:solidFill>
                                                          <a:latin typeface="Cambria Math" panose="02040503050406030204" pitchFamily="18" charset="0"/>
                                                        </a:rPr>
                                                        <m:t>𝐴𝑎</m:t>
                                                      </m:r>
                                                    </m:e>
                                                    <m:sup>
                                                      <m:r>
                                                        <a:rPr lang="en-US" altLang="ja-JP" sz="2400" b="0" i="1" smtClean="0">
                                                          <a:solidFill>
                                                            <a:srgbClr val="FF0000"/>
                                                          </a:solidFill>
                                                          <a:latin typeface="Cambria Math" panose="02040503050406030204" pitchFamily="18" charset="0"/>
                                                        </a:rPr>
                                                        <m:t> </m:t>
                                                      </m:r>
                                                    </m:sup>
                                                  </m:sSup>
                                                </m:den>
                                              </m:f>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𝜀</m:t>
                                                  </m:r>
                                                  <m:r>
                                                    <a:rPr lang="en-US" altLang="ja-JP" sz="2400" i="1">
                                                      <a:solidFill>
                                                        <a:srgbClr val="FF0000"/>
                                                      </a:solidFill>
                                                      <a:latin typeface="Cambria Math" panose="02040503050406030204" pitchFamily="18" charset="0"/>
                                                      <a:ea typeface="Cambria Math" panose="02040503050406030204" pitchFamily="18" charset="0"/>
                                                    </a:rPr>
                                                    <m:t> </m:t>
                                                  </m:r>
                                                  <m:r>
                                                    <m:rPr>
                                                      <m:sty m:val="p"/>
                                                    </m:rPr>
                                                    <a:rPr lang="en-US" altLang="ja-JP" sz="2400" i="1">
                                                      <a:solidFill>
                                                        <a:srgbClr val="FF0000"/>
                                                      </a:solidFill>
                                                      <a:latin typeface="Cambria Math" panose="02040503050406030204" pitchFamily="18" charset="0"/>
                                                      <a:ea typeface="Cambria Math" panose="02040503050406030204" pitchFamily="18" charset="0"/>
                                                    </a:rPr>
                                                    <m:t>E</m:t>
                                                  </m:r>
                                                </m:e>
                                                <m:sub>
                                                  <m:r>
                                                    <m:rPr>
                                                      <m:sty m:val="p"/>
                                                    </m:rPr>
                                                    <a:rPr lang="en-US" altLang="ja-JP" sz="2400" i="1">
                                                      <a:solidFill>
                                                        <a:srgbClr val="FF0000"/>
                                                      </a:solidFill>
                                                      <a:latin typeface="Cambria Math" panose="02040503050406030204" pitchFamily="18" charset="0"/>
                                                      <a:ea typeface="Cambria Math" panose="02040503050406030204" pitchFamily="18" charset="0"/>
                                                    </a:rPr>
                                                    <m:t>RF</m:t>
                                                  </m:r>
                                                </m:sub>
                                              </m:sSub>
                                              <m:sSup>
                                                <m:sSupPr>
                                                  <m:ctrlPr>
                                                    <a:rPr lang="en-US" altLang="ja-JP" sz="2400" i="1">
                                                      <a:solidFill>
                                                        <a:srgbClr val="FF0000"/>
                                                      </a:solidFill>
                                                      <a:latin typeface="Cambria Math" panose="02040503050406030204" pitchFamily="18" charset="0"/>
                                                    </a:rPr>
                                                  </m:ctrlPr>
                                                </m:sSupPr>
                                                <m:e>
                                                  <m:r>
                                                    <a:rPr lang="en-US" altLang="ja-JP" sz="2400" i="1">
                                                      <a:solidFill>
                                                        <a:srgbClr val="FF0000"/>
                                                      </a:solidFill>
                                                      <a:latin typeface="Cambria Math" panose="02040503050406030204" pitchFamily="18" charset="0"/>
                                                    </a:rPr>
                                                    <m:t>𝑒</m:t>
                                                  </m:r>
                                                </m:e>
                                                <m:sup>
                                                  <m:r>
                                                    <a:rPr lang="en-US" altLang="ja-JP" sz="2400" i="1">
                                                      <a:solidFill>
                                                        <a:srgbClr val="FF0000"/>
                                                      </a:solidFill>
                                                      <a:latin typeface="Cambria Math" panose="02040503050406030204" pitchFamily="18" charset="0"/>
                                                    </a:rPr>
                                                    <m:t>𝑖</m:t>
                                                  </m:r>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𝜔</m:t>
                                                      </m:r>
                                                    </m:e>
                                                    <m:sub>
                                                      <m:r>
                                                        <a:rPr lang="en-US" altLang="ja-JP" sz="2400" i="1">
                                                          <a:solidFill>
                                                            <a:srgbClr val="FF0000"/>
                                                          </a:solidFill>
                                                          <a:latin typeface="Cambria Math" panose="02040503050406030204" pitchFamily="18" charset="0"/>
                                                        </a:rPr>
                                                        <m:t>𝑅𝐹</m:t>
                                                      </m:r>
                                                    </m:sub>
                                                  </m:sSub>
                                                  <m:r>
                                                    <a:rPr lang="en-US" altLang="ja-JP" sz="2400" i="1">
                                                      <a:solidFill>
                                                        <a:srgbClr val="FF0000"/>
                                                      </a:solidFill>
                                                      <a:latin typeface="Cambria Math" panose="02040503050406030204" pitchFamily="18" charset="0"/>
                                                      <a:ea typeface="Cambria Math" panose="02040503050406030204" pitchFamily="18" charset="0"/>
                                                    </a:rPr>
                                                    <m:t>𝑡</m:t>
                                                  </m:r>
                                                </m:sup>
                                              </m:sSup>
                                            </m:e>
                                          </m:d>
                                        </m:e>
                                      </m:d>
                                    </m:e>
                                    <m:sup>
                                      <m:r>
                                        <a:rPr lang="en-US" altLang="ja-JP" sz="2400" i="1">
                                          <a:latin typeface="Cambria Math" panose="02040503050406030204" pitchFamily="18" charset="0"/>
                                        </a:rPr>
                                        <m:t>2</m:t>
                                      </m:r>
                                    </m:sup>
                                  </m:sSup>
                                </m:e>
                                <m:sup>
                                  <m:r>
                                    <a:rPr lang="en-US" altLang="ja-JP" sz="2400" i="1">
                                      <a:latin typeface="Cambria Math" panose="02040503050406030204" pitchFamily="18" charset="0"/>
                                    </a:rPr>
                                    <m:t> </m:t>
                                  </m:r>
                                </m:sup>
                              </m:sSup>
                              <m:r>
                                <a:rPr lang="en-US" altLang="ja-JP" sz="2400" i="1">
                                  <a:latin typeface="Cambria Math" panose="02040503050406030204" pitchFamily="18" charset="0"/>
                                  <a:ea typeface="Cambria Math" panose="02040503050406030204" pitchFamily="18" charset="0"/>
                                </a:rPr>
                                <m:t>+</m:t>
                              </m:r>
                              <m:sSubSup>
                                <m:sSubSupPr>
                                  <m:ctrlPr>
                                    <a:rPr lang="en-US" altLang="ja-JP" sz="2400" i="1">
                                      <a:latin typeface="Cambria Math" panose="02040503050406030204" pitchFamily="18" charset="0"/>
                                      <a:ea typeface="Cambria Math" panose="02040503050406030204" pitchFamily="18" charset="0"/>
                                    </a:rPr>
                                  </m:ctrlPr>
                                </m:sSubSupPr>
                                <m:e>
                                  <m:r>
                                    <a:rPr lang="en-US" altLang="ja-JP" sz="2400" i="1">
                                      <a:latin typeface="Cambria Math" panose="02040503050406030204" pitchFamily="18" charset="0"/>
                                      <a:ea typeface="Cambria Math" panose="02040503050406030204" pitchFamily="18" charset="0"/>
                                    </a:rPr>
                                    <m:t>𝜔</m:t>
                                  </m:r>
                                </m:e>
                                <m:sub>
                                  <m:r>
                                    <a:rPr lang="en-US" altLang="ja-JP" sz="2400" i="1">
                                      <a:latin typeface="Cambria Math" panose="02040503050406030204" pitchFamily="18" charset="0"/>
                                      <a:ea typeface="Cambria Math" panose="02040503050406030204" pitchFamily="18" charset="0"/>
                                    </a:rPr>
                                    <m:t>0</m:t>
                                  </m:r>
                                </m:sub>
                                <m:sup>
                                  <m:r>
                                    <a:rPr lang="en-US" altLang="ja-JP" sz="2400" i="1">
                                      <a:latin typeface="Cambria Math" panose="02040503050406030204" pitchFamily="18" charset="0"/>
                                      <a:ea typeface="Cambria Math" panose="02040503050406030204" pitchFamily="18" charset="0"/>
                                    </a:rPr>
                                    <m:t>2</m:t>
                                  </m:r>
                                </m:sup>
                              </m:sSubSup>
                            </m:e>
                          </m:rad>
                        </m:e>
                      </m:nary>
                      <m:r>
                        <a:rPr lang="en-US" altLang="ja-JP" sz="2400" i="1">
                          <a:latin typeface="Cambria Math" panose="02040503050406030204" pitchFamily="18" charset="0"/>
                          <a:ea typeface="Cambria Math" panose="02040503050406030204" pitchFamily="18" charset="0"/>
                        </a:rPr>
                        <m:t>𝑑𝑡</m:t>
                      </m:r>
                    </m:oMath>
                  </m:oMathPara>
                </a14:m>
                <a:endParaRPr lang="ja-JP" altLang="en-US"/>
              </a:p>
            </p:txBody>
          </p:sp>
        </mc:Choice>
        <mc:Fallback xmlns="">
          <p:sp>
            <p:nvSpPr>
              <p:cNvPr id="49" name="テキスト ボックス 48">
                <a:extLst>
                  <a:ext uri="{FF2B5EF4-FFF2-40B4-BE49-F238E27FC236}">
                    <a16:creationId xmlns:a16="http://schemas.microsoft.com/office/drawing/2014/main" id="{585976D6-69A1-E6EE-2F1E-DE8BB60C1FD5}"/>
                  </a:ext>
                </a:extLst>
              </p:cNvPr>
              <p:cNvSpPr txBox="1">
                <a:spLocks noRot="1" noChangeAspect="1" noMove="1" noResize="1" noEditPoints="1" noAdjustHandles="1" noChangeArrowheads="1" noChangeShapeType="1" noTextEdit="1"/>
              </p:cNvSpPr>
              <p:nvPr/>
            </p:nvSpPr>
            <p:spPr>
              <a:xfrm>
                <a:off x="4498258" y="5515540"/>
                <a:ext cx="7571738" cy="1241045"/>
              </a:xfrm>
              <a:prstGeom prst="rect">
                <a:avLst/>
              </a:prstGeom>
              <a:blipFill>
                <a:blip r:embed="rId3"/>
                <a:stretch>
                  <a:fillRect t="-100000" b="-158824"/>
                </a:stretch>
              </a:blipFill>
              <a:ln w="38100">
                <a:solidFill>
                  <a:schemeClr val="accent3"/>
                </a:solidFill>
              </a:ln>
            </p:spPr>
            <p:txBody>
              <a:bodyPr/>
              <a:lstStyle/>
              <a:p>
                <a:r>
                  <a:rPr lang="ja-JP" altLang="en-US">
                    <a:noFill/>
                  </a:rPr>
                  <a:t> </a:t>
                </a:r>
              </a:p>
            </p:txBody>
          </p:sp>
        </mc:Fallback>
      </mc:AlternateContent>
      <p:sp>
        <p:nvSpPr>
          <p:cNvPr id="10" name="右矢印 9">
            <a:extLst>
              <a:ext uri="{FF2B5EF4-FFF2-40B4-BE49-F238E27FC236}">
                <a16:creationId xmlns:a16="http://schemas.microsoft.com/office/drawing/2014/main" id="{E32C05D0-1B85-C282-DA81-5F6B6B1719FE}"/>
              </a:ext>
            </a:extLst>
          </p:cNvPr>
          <p:cNvSpPr/>
          <p:nvPr/>
        </p:nvSpPr>
        <p:spPr>
          <a:xfrm>
            <a:off x="5897900" y="3386027"/>
            <a:ext cx="872959" cy="623915"/>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85ABAA57-06A7-BBE6-211C-8FE347E77712}"/>
                  </a:ext>
                </a:extLst>
              </p:cNvPr>
              <p:cNvSpPr txBox="1"/>
              <p:nvPr/>
            </p:nvSpPr>
            <p:spPr>
              <a:xfrm>
                <a:off x="2529283" y="5507121"/>
                <a:ext cx="2076651" cy="461665"/>
              </a:xfrm>
              <a:prstGeom prst="rect">
                <a:avLst/>
              </a:prstGeom>
              <a:noFill/>
            </p:spPr>
            <p:txBody>
              <a:bodyPr wrap="square">
                <a:spAutoFit/>
              </a:bodyPr>
              <a:lstStyle/>
              <a:p>
                <a:r>
                  <a:rPr kumimoji="1" lang="ja-JP" altLang="en-US" sz="2400" b="1">
                    <a:solidFill>
                      <a:srgbClr val="006E4F"/>
                    </a:solidFill>
                  </a:rPr>
                  <a:t>Model 3</a:t>
                </a:r>
                <a:r>
                  <a:rPr lang="en-US" altLang="ja-JP" sz="2400" dirty="0">
                    <a:solidFill>
                      <a:srgbClr val="006E4F"/>
                    </a:solidFill>
                    <a:ea typeface="Cambria Math" panose="02040503050406030204" pitchFamily="18" charset="0"/>
                  </a:rPr>
                  <a:t> </a:t>
                </a:r>
                <a14:m>
                  <m:oMath xmlns:m="http://schemas.openxmlformats.org/officeDocument/2006/math">
                    <m:sSub>
                      <m:sSubPr>
                        <m:ctrlPr>
                          <a:rPr lang="en-US" altLang="ja-JP" sz="2400" b="1" i="1">
                            <a:solidFill>
                              <a:srgbClr val="006E4F"/>
                            </a:solidFill>
                            <a:latin typeface="Cambria Math" panose="02040503050406030204" pitchFamily="18" charset="0"/>
                            <a:ea typeface="Cambria Math" panose="02040503050406030204" pitchFamily="18" charset="0"/>
                          </a:rPr>
                        </m:ctrlPr>
                      </m:sSubPr>
                      <m:e>
                        <m:acc>
                          <m:accPr>
                            <m:chr m:val="̅"/>
                            <m:ctrlPr>
                              <a:rPr lang="en-US" altLang="ja-JP" sz="2400" b="1" i="1">
                                <a:solidFill>
                                  <a:srgbClr val="006E4F"/>
                                </a:solidFill>
                                <a:latin typeface="Cambria Math" panose="02040503050406030204" pitchFamily="18" charset="0"/>
                                <a:ea typeface="Cambria Math" panose="02040503050406030204" pitchFamily="18" charset="0"/>
                              </a:rPr>
                            </m:ctrlPr>
                          </m:accPr>
                          <m:e>
                            <m:r>
                              <a:rPr lang="en-US" altLang="ja-JP" sz="2400" b="1" i="1">
                                <a:solidFill>
                                  <a:srgbClr val="006E4F"/>
                                </a:solidFill>
                                <a:latin typeface="Cambria Math" panose="02040503050406030204" pitchFamily="18" charset="0"/>
                                <a:ea typeface="Cambria Math" panose="02040503050406030204" pitchFamily="18" charset="0"/>
                              </a:rPr>
                              <m:t>𝝎</m:t>
                            </m:r>
                          </m:e>
                        </m:acc>
                      </m:e>
                      <m:sub>
                        <m:r>
                          <a:rPr lang="en-US" altLang="ja-JP" sz="2400" b="1">
                            <a:solidFill>
                              <a:srgbClr val="006E4F"/>
                            </a:solidFill>
                            <a:latin typeface="Cambria Math" panose="02040503050406030204" pitchFamily="18" charset="0"/>
                            <a:ea typeface="Cambria Math" panose="02040503050406030204" pitchFamily="18" charset="0"/>
                          </a:rPr>
                          <m:t> </m:t>
                        </m:r>
                        <m:r>
                          <a:rPr lang="en-US" altLang="ja-JP" sz="2400" b="1" i="1" smtClean="0">
                            <a:solidFill>
                              <a:srgbClr val="006E4F"/>
                            </a:solidFill>
                            <a:latin typeface="Cambria Math" panose="02040503050406030204" pitchFamily="18" charset="0"/>
                            <a:ea typeface="Cambria Math" panose="02040503050406030204" pitchFamily="18" charset="0"/>
                          </a:rPr>
                          <m:t>𝟑</m:t>
                        </m:r>
                      </m:sub>
                    </m:sSub>
                  </m:oMath>
                </a14:m>
                <a:endParaRPr lang="en-US" altLang="ja-JP" sz="2400" b="1" i="1" dirty="0">
                  <a:solidFill>
                    <a:srgbClr val="006E4F"/>
                  </a:solidFill>
                  <a:latin typeface="Cambria Math" panose="02040503050406030204" pitchFamily="18" charset="0"/>
                  <a:ea typeface="Cambria Math" panose="02040503050406030204" pitchFamily="18" charset="0"/>
                </a:endParaRPr>
              </a:p>
            </p:txBody>
          </p:sp>
        </mc:Choice>
        <mc:Fallback xmlns="">
          <p:sp>
            <p:nvSpPr>
              <p:cNvPr id="15" name="テキスト ボックス 14">
                <a:extLst>
                  <a:ext uri="{FF2B5EF4-FFF2-40B4-BE49-F238E27FC236}">
                    <a16:creationId xmlns:a16="http://schemas.microsoft.com/office/drawing/2014/main" id="{85ABAA57-06A7-BBE6-211C-8FE347E77712}"/>
                  </a:ext>
                </a:extLst>
              </p:cNvPr>
              <p:cNvSpPr txBox="1">
                <a:spLocks noRot="1" noChangeAspect="1" noMove="1" noResize="1" noEditPoints="1" noAdjustHandles="1" noChangeArrowheads="1" noChangeShapeType="1" noTextEdit="1"/>
              </p:cNvSpPr>
              <p:nvPr/>
            </p:nvSpPr>
            <p:spPr>
              <a:xfrm>
                <a:off x="2529283" y="5507121"/>
                <a:ext cx="2076651" cy="461665"/>
              </a:xfrm>
              <a:prstGeom prst="rect">
                <a:avLst/>
              </a:prstGeom>
              <a:blipFill>
                <a:blip r:embed="rId4"/>
                <a:stretch>
                  <a:fillRect l="-4878" t="-10811" b="-2973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42CC2EAF-BEF0-2781-5C5D-0577784D1E02}"/>
                  </a:ext>
                </a:extLst>
              </p:cNvPr>
              <p:cNvSpPr txBox="1"/>
              <p:nvPr/>
            </p:nvSpPr>
            <p:spPr>
              <a:xfrm>
                <a:off x="6790029" y="872401"/>
                <a:ext cx="4954465" cy="1309461"/>
              </a:xfrm>
              <a:prstGeom prst="rect">
                <a:avLst/>
              </a:prstGeom>
              <a:noFill/>
              <a:ln w="38100">
                <a:solidFill>
                  <a:schemeClr val="tx1"/>
                </a:solidFill>
              </a:ln>
            </p:spPr>
            <p:txBody>
              <a:bodyPr wrap="square" rtlCol="0">
                <a:spAutoFit/>
              </a:bodyPr>
              <a:lstStyle/>
              <a:p>
                <a:r>
                  <a:rPr lang="ja-JP" altLang="en-US" sz="2000" b="1"/>
                  <a:t>◾️ Static beam divergence </a:t>
                </a:r>
                <a14:m>
                  <m:oMath xmlns:m="http://schemas.openxmlformats.org/officeDocument/2006/math">
                    <m:sSub>
                      <m:sSubPr>
                        <m:ctrlPr>
                          <a:rPr lang="en-US" altLang="ja-JP" sz="2000" b="1" i="1">
                            <a:latin typeface="Cambria Math" panose="02040503050406030204" pitchFamily="18" charset="0"/>
                            <a:ea typeface="Cambria Math" panose="02040503050406030204" pitchFamily="18" charset="0"/>
                          </a:rPr>
                        </m:ctrlPr>
                      </m:sSubPr>
                      <m:e>
                        <m:r>
                          <a:rPr lang="en-US" altLang="ja-JP" sz="2000" b="1" i="1">
                            <a:latin typeface="Cambria Math" panose="02040503050406030204" pitchFamily="18" charset="0"/>
                            <a:ea typeface="Cambria Math" panose="02040503050406030204" pitchFamily="18" charset="0"/>
                          </a:rPr>
                          <m:t>𝝎</m:t>
                        </m:r>
                      </m:e>
                      <m:sub>
                        <m:r>
                          <a:rPr lang="en-US" altLang="ja-JP" sz="2000" b="1" i="1">
                            <a:latin typeface="Cambria Math" panose="02040503050406030204" pitchFamily="18" charset="0"/>
                          </a:rPr>
                          <m:t>𝒔𝒕𝒂</m:t>
                        </m:r>
                      </m:sub>
                    </m:sSub>
                  </m:oMath>
                </a14:m>
                <a:endParaRPr lang="en-US" altLang="ja-JP" sz="2000" b="0" i="1" dirty="0">
                  <a:latin typeface="Cambria Math" panose="02040503050406030204" pitchFamily="18" charset="0"/>
                  <a:ea typeface="Cambria Math" panose="02040503050406030204" pitchFamily="18" charset="0"/>
                </a:endParaRPr>
              </a:p>
              <a:p>
                <a:pPr/>
                <a14:m>
                  <m:oMathPara xmlns:m="http://schemas.openxmlformats.org/officeDocument/2006/math">
                    <m:oMath>
                      <m:sSub>
                        <m:sSubPr>
                          <m:ctrlPr>
                            <a:rPr lang="en-US" altLang="ja-JP" sz="2000" b="0" i="1" smtClean="0">
                              <a:latin typeface="Cambria Math" panose="02040503050406030204" pitchFamily="18" charset="0"/>
                              <a:ea typeface="Cambria Math" panose="02040503050406030204" pitchFamily="18" charset="0"/>
                            </a:rPr>
                          </m:ctrlPr>
                        </m:sSubPr>
                        <m:e>
                          <m:r>
                            <a:rPr lang="en-US" altLang="ja-JP" sz="2000" b="0" i="1" smtClean="0">
                              <a:latin typeface="Cambria Math" panose="02040503050406030204" pitchFamily="18" charset="0"/>
                              <a:ea typeface="Cambria Math" panose="02040503050406030204" pitchFamily="18" charset="0"/>
                            </a:rPr>
                            <m:t>𝜔</m:t>
                          </m:r>
                        </m:e>
                        <m:sub>
                          <m:r>
                            <a:rPr lang="en-US" altLang="ja-JP" sz="2000" b="0" i="1" smtClean="0">
                              <a:latin typeface="Cambria Math" panose="02040503050406030204" pitchFamily="18" charset="0"/>
                              <a:ea typeface="Cambria Math" panose="02040503050406030204" pitchFamily="18" charset="0"/>
                            </a:rPr>
                            <m:t>𝑠𝑡𝑎</m:t>
                          </m:r>
                          <m:r>
                            <a:rPr lang="en-US" altLang="ja-JP" sz="2000" b="0" i="1" smtClean="0">
                              <a:latin typeface="Cambria Math" panose="02040503050406030204" pitchFamily="18" charset="0"/>
                              <a:ea typeface="Cambria Math" panose="02040503050406030204" pitchFamily="18" charset="0"/>
                            </a:rPr>
                            <m:t> </m:t>
                          </m:r>
                        </m:sub>
                      </m:sSub>
                      <m:r>
                        <a:rPr lang="en-US" altLang="ja-JP" sz="2000" b="0" i="1" smtClean="0">
                          <a:latin typeface="Cambria Math" panose="02040503050406030204" pitchFamily="18" charset="0"/>
                          <a:ea typeface="Cambria Math" panose="02040503050406030204" pitchFamily="18" charset="0"/>
                        </a:rPr>
                        <m:t> = </m:t>
                      </m:r>
                      <m:rad>
                        <m:radPr>
                          <m:degHide m:val="on"/>
                          <m:ctrlPr>
                            <a:rPr lang="en-US" altLang="ja-JP" sz="2000" b="0" i="1" smtClean="0">
                              <a:latin typeface="Cambria Math" panose="02040503050406030204" pitchFamily="18" charset="0"/>
                              <a:ea typeface="Cambria Math" panose="02040503050406030204" pitchFamily="18" charset="0"/>
                            </a:rPr>
                          </m:ctrlPr>
                        </m:radPr>
                        <m:deg/>
                        <m:e>
                          <m:sSup>
                            <m:sSupPr>
                              <m:ctrlPr>
                                <a:rPr lang="en-US" altLang="ja-JP" sz="2000" b="0" i="1" smtClean="0">
                                  <a:latin typeface="Cambria Math" panose="02040503050406030204" pitchFamily="18" charset="0"/>
                                </a:rPr>
                              </m:ctrlPr>
                            </m:sSupPr>
                            <m:e>
                              <m:d>
                                <m:dPr>
                                  <m:ctrlPr>
                                    <a:rPr lang="en-US" altLang="ja-JP" sz="2000" b="0" i="1" smtClean="0">
                                      <a:latin typeface="Cambria Math" panose="02040503050406030204" pitchFamily="18" charset="0"/>
                                    </a:rPr>
                                  </m:ctrlPr>
                                </m:dPr>
                                <m:e>
                                  <m:r>
                                    <a:rPr lang="en-US" altLang="ja-JP" sz="2000" b="0" i="1" smtClean="0">
                                      <a:latin typeface="Cambria Math" panose="02040503050406030204" pitchFamily="18" charset="0"/>
                                    </a:rPr>
                                    <m:t>𝐴</m:t>
                                  </m:r>
                                  <m:d>
                                    <m:dPr>
                                      <m:begChr m:val="|"/>
                                      <m:endChr m:val="|"/>
                                      <m:ctrlPr>
                                        <a:rPr lang="en-US" altLang="ja-JP" sz="2000" i="1">
                                          <a:latin typeface="Cambria Math" panose="02040503050406030204" pitchFamily="18" charset="0"/>
                                        </a:rPr>
                                      </m:ctrlPr>
                                    </m:dPr>
                                    <m:e>
                                      <m:r>
                                        <a:rPr lang="en-US" altLang="ja-JP" sz="2000" i="1">
                                          <a:latin typeface="Cambria Math" panose="02040503050406030204" pitchFamily="18" charset="0"/>
                                        </a:rPr>
                                        <m:t>1−</m:t>
                                      </m:r>
                                      <m:f>
                                        <m:fPr>
                                          <m:ctrlPr>
                                            <a:rPr lang="en-US" altLang="ja-JP" sz="2000" i="1">
                                              <a:solidFill>
                                                <a:schemeClr val="tx1"/>
                                              </a:solidFill>
                                              <a:latin typeface="Cambria Math" panose="02040503050406030204" pitchFamily="18" charset="0"/>
                                            </a:rPr>
                                          </m:ctrlPr>
                                        </m:fPr>
                                        <m:num>
                                          <m:sSub>
                                            <m:sSubPr>
                                              <m:ctrlPr>
                                                <a:rPr lang="en-US" altLang="ja-JP" sz="2000" i="1">
                                                  <a:solidFill>
                                                    <a:schemeClr val="tx1"/>
                                                  </a:solidFill>
                                                  <a:latin typeface="Cambria Math" panose="02040503050406030204" pitchFamily="18" charset="0"/>
                                                </a:rPr>
                                              </m:ctrlPr>
                                            </m:sSubPr>
                                            <m:e>
                                              <m:r>
                                                <a:rPr lang="en-US" altLang="ja-JP" sz="2000" i="1">
                                                  <a:solidFill>
                                                    <a:schemeClr val="tx1"/>
                                                  </a:solidFill>
                                                  <a:latin typeface="Cambria Math" panose="02040503050406030204" pitchFamily="18" charset="0"/>
                                                </a:rPr>
                                                <m:t>𝑃</m:t>
                                              </m:r>
                                            </m:e>
                                            <m:sub>
                                              <m:r>
                                                <a:rPr lang="en-US" altLang="ja-JP" sz="2000" i="1">
                                                  <a:solidFill>
                                                    <a:schemeClr val="tx1"/>
                                                  </a:solidFill>
                                                  <a:latin typeface="Cambria Math" panose="02040503050406030204" pitchFamily="18" charset="0"/>
                                                </a:rPr>
                                                <m:t>𝑒𝑟𝑣</m:t>
                                              </m:r>
                                            </m:sub>
                                          </m:sSub>
                                        </m:num>
                                        <m:den>
                                          <m:sSub>
                                            <m:sSubPr>
                                              <m:ctrlPr>
                                                <a:rPr lang="en-US" altLang="ja-JP" sz="2000" i="1">
                                                  <a:solidFill>
                                                    <a:schemeClr val="tx1"/>
                                                  </a:solidFill>
                                                  <a:latin typeface="Cambria Math" panose="02040503050406030204" pitchFamily="18" charset="0"/>
                                                </a:rPr>
                                              </m:ctrlPr>
                                            </m:sSubPr>
                                            <m:e>
                                              <m:r>
                                                <m:rPr>
                                                  <m:sty m:val="p"/>
                                                </m:rPr>
                                                <a:rPr lang="en-US" altLang="ja-JP" sz="2000" i="1">
                                                  <a:solidFill>
                                                    <a:schemeClr val="tx1"/>
                                                  </a:solidFill>
                                                  <a:latin typeface="Cambria Math" panose="02040503050406030204" pitchFamily="18" charset="0"/>
                                                </a:rPr>
                                                <m:t>P</m:t>
                                              </m:r>
                                            </m:e>
                                            <m:sub>
                                              <m:r>
                                                <a:rPr lang="en-US" altLang="ja-JP" sz="2000" b="0" i="1" smtClean="0">
                                                  <a:solidFill>
                                                    <a:schemeClr val="tx1"/>
                                                  </a:solidFill>
                                                  <a:latin typeface="Cambria Math" panose="02040503050406030204" pitchFamily="18" charset="0"/>
                                                </a:rPr>
                                                <m:t>𝐶</m:t>
                                              </m:r>
                                            </m:sub>
                                          </m:sSub>
                                        </m:den>
                                      </m:f>
                                    </m:e>
                                  </m:d>
                                </m:e>
                              </m:d>
                            </m:e>
                            <m:sup>
                              <m:r>
                                <a:rPr lang="en-US" altLang="ja-JP" sz="2000" b="0" i="1" smtClean="0">
                                  <a:latin typeface="Cambria Math" panose="02040503050406030204" pitchFamily="18" charset="0"/>
                                  <a:ea typeface="Cambria Math" panose="02040503050406030204" pitchFamily="18" charset="0"/>
                                </a:rPr>
                                <m:t>2</m:t>
                              </m:r>
                            </m:sup>
                          </m:sSup>
                          <m:r>
                            <a:rPr lang="en-US" altLang="ja-JP" sz="2000" b="0" i="1" smtClean="0">
                              <a:latin typeface="Cambria Math" panose="02040503050406030204" pitchFamily="18" charset="0"/>
                              <a:ea typeface="Cambria Math" panose="02040503050406030204" pitchFamily="18" charset="0"/>
                            </a:rPr>
                            <m:t>+</m:t>
                          </m:r>
                          <m:sSubSup>
                            <m:sSubSupPr>
                              <m:ctrlPr>
                                <a:rPr lang="en-US" altLang="ja-JP" sz="2000" i="1">
                                  <a:latin typeface="Cambria Math" panose="02040503050406030204" pitchFamily="18" charset="0"/>
                                  <a:ea typeface="Cambria Math" panose="02040503050406030204" pitchFamily="18" charset="0"/>
                                </a:rPr>
                              </m:ctrlPr>
                            </m:sSubSupPr>
                            <m:e>
                              <m:r>
                                <a:rPr lang="en-US" altLang="ja-JP" sz="2000" i="1">
                                  <a:latin typeface="Cambria Math" panose="02040503050406030204" pitchFamily="18" charset="0"/>
                                  <a:ea typeface="Cambria Math" panose="02040503050406030204" pitchFamily="18" charset="0"/>
                                </a:rPr>
                                <m:t>𝜔</m:t>
                              </m:r>
                            </m:e>
                            <m:sub>
                              <m:r>
                                <a:rPr lang="en-US" altLang="ja-JP" sz="2000" i="1">
                                  <a:latin typeface="Cambria Math" panose="02040503050406030204" pitchFamily="18" charset="0"/>
                                  <a:ea typeface="Cambria Math" panose="02040503050406030204" pitchFamily="18" charset="0"/>
                                </a:rPr>
                                <m:t>0</m:t>
                              </m:r>
                            </m:sub>
                            <m:sup>
                              <m:r>
                                <a:rPr lang="en-US" altLang="ja-JP" sz="2000" i="1">
                                  <a:latin typeface="Cambria Math" panose="02040503050406030204" pitchFamily="18" charset="0"/>
                                  <a:ea typeface="Cambria Math" panose="02040503050406030204" pitchFamily="18" charset="0"/>
                                </a:rPr>
                                <m:t>2</m:t>
                              </m:r>
                            </m:sup>
                          </m:sSubSup>
                        </m:e>
                      </m:rad>
                    </m:oMath>
                  </m:oMathPara>
                </a14:m>
                <a:endParaRPr lang="en-US" altLang="ja-JP" sz="2400" dirty="0"/>
              </a:p>
            </p:txBody>
          </p:sp>
        </mc:Choice>
        <mc:Fallback xmlns="">
          <p:sp>
            <p:nvSpPr>
              <p:cNvPr id="30" name="テキスト ボックス 29">
                <a:extLst>
                  <a:ext uri="{FF2B5EF4-FFF2-40B4-BE49-F238E27FC236}">
                    <a16:creationId xmlns:a16="http://schemas.microsoft.com/office/drawing/2014/main" id="{42CC2EAF-BEF0-2781-5C5D-0577784D1E02}"/>
                  </a:ext>
                </a:extLst>
              </p:cNvPr>
              <p:cNvSpPr txBox="1">
                <a:spLocks noRot="1" noChangeAspect="1" noMove="1" noResize="1" noEditPoints="1" noAdjustHandles="1" noChangeArrowheads="1" noChangeShapeType="1" noTextEdit="1"/>
              </p:cNvSpPr>
              <p:nvPr/>
            </p:nvSpPr>
            <p:spPr>
              <a:xfrm>
                <a:off x="6790029" y="872401"/>
                <a:ext cx="4954465" cy="1309461"/>
              </a:xfrm>
              <a:prstGeom prst="rect">
                <a:avLst/>
              </a:prstGeom>
              <a:blipFill>
                <a:blip r:embed="rId5"/>
                <a:stretch>
                  <a:fillRect l="-1015" t="-935"/>
                </a:stretch>
              </a:blipFill>
              <a:ln w="38100">
                <a:solidFill>
                  <a:schemeClr val="tx1"/>
                </a:solidFill>
              </a:ln>
            </p:spPr>
            <p:txBody>
              <a:bodyPr/>
              <a:lstStyle/>
              <a:p>
                <a:r>
                  <a:rPr lang="ja-JP" altLang="en-US">
                    <a:noFill/>
                  </a:rPr>
                  <a:t> </a:t>
                </a:r>
              </a:p>
            </p:txBody>
          </p:sp>
        </mc:Fallback>
      </mc:AlternateContent>
      <p:sp>
        <p:nvSpPr>
          <p:cNvPr id="26" name="正方形/長方形 25">
            <a:extLst>
              <a:ext uri="{FF2B5EF4-FFF2-40B4-BE49-F238E27FC236}">
                <a16:creationId xmlns:a16="http://schemas.microsoft.com/office/drawing/2014/main" id="{E6044029-99AE-FECC-0F64-E5842E091167}"/>
              </a:ext>
            </a:extLst>
          </p:cNvPr>
          <p:cNvSpPr/>
          <p:nvPr/>
        </p:nvSpPr>
        <p:spPr>
          <a:xfrm>
            <a:off x="6790029" y="2517969"/>
            <a:ext cx="4954465" cy="2213500"/>
          </a:xfrm>
          <a:prstGeom prst="rect">
            <a:avLst/>
          </a:prstGeom>
          <a:solidFill>
            <a:schemeClr val="bg1"/>
          </a:solid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14BD71A9-DC01-A40C-05A2-79587FB2F6BE}"/>
                  </a:ext>
                </a:extLst>
              </p:cNvPr>
              <p:cNvSpPr txBox="1"/>
              <p:nvPr/>
            </p:nvSpPr>
            <p:spPr>
              <a:xfrm>
                <a:off x="6886963" y="2554368"/>
                <a:ext cx="4754885" cy="502573"/>
              </a:xfrm>
              <a:prstGeom prst="rect">
                <a:avLst/>
              </a:prstGeom>
              <a:noFill/>
            </p:spPr>
            <p:txBody>
              <a:bodyPr wrap="square" rtlCol="0">
                <a:spAutoFit/>
              </a:bodyPr>
              <a:lstStyle/>
              <a:p>
                <a:r>
                  <a:rPr lang="ja-JP" altLang="en-US"/>
                  <a:t>Geometrically:　　</a:t>
                </a:r>
                <a14:m>
                  <m:oMath xmlns:m="http://schemas.openxmlformats.org/officeDocument/2006/math">
                    <m:sSub>
                      <m:sSubPr>
                        <m:ctrlPr>
                          <a:rPr lang="en-US" altLang="ja-JP" sz="2000" i="1">
                            <a:solidFill>
                              <a:schemeClr val="tx1"/>
                            </a:solidFill>
                            <a:latin typeface="Cambria Math" panose="02040503050406030204" pitchFamily="18" charset="0"/>
                            <a:ea typeface="Cambria Math" panose="02040503050406030204" pitchFamily="18" charset="0"/>
                          </a:rPr>
                        </m:ctrlPr>
                      </m:sSubPr>
                      <m:e>
                        <m:r>
                          <a:rPr lang="en-US" altLang="ja-JP" sz="2000" i="1">
                            <a:solidFill>
                              <a:schemeClr val="tx1"/>
                            </a:solidFill>
                            <a:latin typeface="Cambria Math" panose="02040503050406030204" pitchFamily="18" charset="0"/>
                            <a:ea typeface="Cambria Math" panose="02040503050406030204" pitchFamily="18" charset="0"/>
                          </a:rPr>
                          <m:t>𝑙</m:t>
                        </m:r>
                      </m:e>
                      <m:sub>
                        <m:r>
                          <a:rPr lang="en-US" altLang="ja-JP" sz="2000" b="0" i="1" smtClean="0">
                            <a:solidFill>
                              <a:schemeClr val="tx1"/>
                            </a:solidFill>
                            <a:latin typeface="Cambria Math" panose="02040503050406030204" pitchFamily="18" charset="0"/>
                            <a:ea typeface="Cambria Math" panose="02040503050406030204" pitchFamily="18" charset="0"/>
                          </a:rPr>
                          <m:t> </m:t>
                        </m:r>
                      </m:sub>
                    </m:sSub>
                    <m:r>
                      <a:rPr lang="en-US" altLang="ja-JP" sz="2000" i="1">
                        <a:solidFill>
                          <a:schemeClr val="tx1"/>
                        </a:solidFill>
                        <a:latin typeface="Cambria Math" panose="02040503050406030204" pitchFamily="18" charset="0"/>
                        <a:ea typeface="Cambria Math" panose="02040503050406030204" pitchFamily="18" charset="0"/>
                      </a:rPr>
                      <m:t>−</m:t>
                    </m:r>
                    <m:sSub>
                      <m:sSubPr>
                        <m:ctrlPr>
                          <a:rPr lang="en-US" altLang="ja-JP" sz="2000" i="1">
                            <a:solidFill>
                              <a:schemeClr val="tx1"/>
                            </a:solidFill>
                            <a:latin typeface="Cambria Math" panose="02040503050406030204" pitchFamily="18" charset="0"/>
                            <a:ea typeface="Cambria Math" panose="02040503050406030204" pitchFamily="18" charset="0"/>
                          </a:rPr>
                        </m:ctrlPr>
                      </m:sSubPr>
                      <m:e>
                        <m:r>
                          <a:rPr lang="en-US" altLang="ja-JP" sz="2000" i="1">
                            <a:solidFill>
                              <a:schemeClr val="tx1"/>
                            </a:solidFill>
                            <a:latin typeface="Cambria Math" panose="02040503050406030204" pitchFamily="18" charset="0"/>
                            <a:ea typeface="Cambria Math" panose="02040503050406030204" pitchFamily="18" charset="0"/>
                          </a:rPr>
                          <m:t>𝑙</m:t>
                        </m:r>
                      </m:e>
                      <m:sub>
                        <m:r>
                          <a:rPr lang="en-US" altLang="ja-JP" sz="2000" i="1">
                            <a:solidFill>
                              <a:schemeClr val="tx1"/>
                            </a:solidFill>
                            <a:latin typeface="Cambria Math" panose="02040503050406030204" pitchFamily="18" charset="0"/>
                            <a:ea typeface="Cambria Math" panose="02040503050406030204" pitchFamily="18" charset="0"/>
                          </a:rPr>
                          <m:t>𝑠𝑡𝑎</m:t>
                        </m:r>
                      </m:sub>
                    </m:sSub>
                    <m:r>
                      <a:rPr lang="en-US" altLang="ja-JP" sz="2000" b="0" i="1" smtClean="0">
                        <a:solidFill>
                          <a:schemeClr val="tx1"/>
                        </a:solidFill>
                        <a:latin typeface="Cambria Math" panose="02040503050406030204" pitchFamily="18" charset="0"/>
                        <a:ea typeface="Cambria Math" panose="02040503050406030204" pitchFamily="18" charset="0"/>
                      </a:rPr>
                      <m:t> ~ </m:t>
                    </m:r>
                    <m:f>
                      <m:fPr>
                        <m:ctrlPr>
                          <a:rPr lang="en-US" altLang="ja-JP" sz="2000" b="0" i="1" smtClean="0">
                            <a:solidFill>
                              <a:schemeClr val="tx1"/>
                            </a:solidFill>
                            <a:latin typeface="Cambria Math" panose="02040503050406030204" pitchFamily="18" charset="0"/>
                            <a:ea typeface="Cambria Math" panose="02040503050406030204" pitchFamily="18" charset="0"/>
                          </a:rPr>
                        </m:ctrlPr>
                      </m:fPr>
                      <m:num>
                        <m:r>
                          <a:rPr lang="en-US" altLang="ja-JP" sz="2000" b="0" i="1" smtClean="0">
                            <a:solidFill>
                              <a:schemeClr val="tx1"/>
                            </a:solidFill>
                            <a:latin typeface="Cambria Math" panose="02040503050406030204" pitchFamily="18" charset="0"/>
                            <a:ea typeface="Cambria Math" panose="02040503050406030204" pitchFamily="18" charset="0"/>
                          </a:rPr>
                          <m:t>𝑎</m:t>
                        </m:r>
                      </m:num>
                      <m:den>
                        <m:r>
                          <a:rPr lang="en-US" altLang="ja-JP" sz="2000" b="0" i="1" smtClean="0">
                            <a:solidFill>
                              <a:schemeClr val="tx1"/>
                            </a:solidFill>
                            <a:latin typeface="Cambria Math" panose="02040503050406030204" pitchFamily="18" charset="0"/>
                            <a:ea typeface="Cambria Math" panose="02040503050406030204" pitchFamily="18" charset="0"/>
                          </a:rPr>
                          <m:t>2</m:t>
                        </m:r>
                      </m:den>
                    </m:f>
                    <m:d>
                      <m:dPr>
                        <m:ctrlPr>
                          <a:rPr lang="ja-JP" altLang="en-US" sz="2000" i="1">
                            <a:latin typeface="Cambria Math" panose="02040503050406030204" pitchFamily="18" charset="0"/>
                            <a:ea typeface="Cambria Math" panose="02040503050406030204" pitchFamily="18" charset="0"/>
                          </a:rPr>
                        </m:ctrlPr>
                      </m:dPr>
                      <m:e>
                        <m:sSub>
                          <m:sSubPr>
                            <m:ctrlPr>
                              <a:rPr lang="ja-JP" altLang="en-US" sz="2000" i="1">
                                <a:latin typeface="Cambria Math" panose="02040503050406030204" pitchFamily="18" charset="0"/>
                                <a:ea typeface="Cambria Math" panose="02040503050406030204" pitchFamily="18" charset="0"/>
                              </a:rPr>
                            </m:ctrlPr>
                          </m:sSubPr>
                          <m:e>
                            <m:r>
                              <a:rPr lang="ja-JP" altLang="en-US" sz="2000" i="1">
                                <a:latin typeface="Cambria Math" panose="02040503050406030204" pitchFamily="18" charset="0"/>
                                <a:ea typeface="Cambria Math" panose="02040503050406030204" pitchFamily="18" charset="0"/>
                              </a:rPr>
                              <m:t>𝜃</m:t>
                            </m:r>
                          </m:e>
                          <m:sub>
                            <m:r>
                              <a:rPr lang="en-US" altLang="ja-JP" sz="2000" i="1">
                                <a:latin typeface="Cambria Math" panose="02040503050406030204" pitchFamily="18" charset="0"/>
                                <a:ea typeface="Cambria Math" panose="02040503050406030204" pitchFamily="18" charset="0"/>
                              </a:rPr>
                              <m:t>𝑠𝑡𝑎</m:t>
                            </m:r>
                          </m:sub>
                        </m:sSub>
                        <m:r>
                          <a:rPr lang="en-US" altLang="ja-JP" sz="2000" b="0" i="1" smtClean="0">
                            <a:solidFill>
                              <a:schemeClr val="tx1"/>
                            </a:solidFill>
                            <a:latin typeface="Cambria Math" panose="02040503050406030204" pitchFamily="18" charset="0"/>
                            <a:ea typeface="Cambria Math" panose="02040503050406030204" pitchFamily="18" charset="0"/>
                          </a:rPr>
                          <m:t>−</m:t>
                        </m:r>
                        <m:sSub>
                          <m:sSubPr>
                            <m:ctrlPr>
                              <a:rPr lang="ja-JP" altLang="en-US" sz="2000" i="1">
                                <a:latin typeface="Cambria Math" panose="02040503050406030204" pitchFamily="18" charset="0"/>
                                <a:ea typeface="Cambria Math" panose="02040503050406030204" pitchFamily="18" charset="0"/>
                              </a:rPr>
                            </m:ctrlPr>
                          </m:sSubPr>
                          <m:e>
                            <m:r>
                              <a:rPr lang="ja-JP" altLang="en-US" sz="2000" i="1">
                                <a:latin typeface="Cambria Math" panose="02040503050406030204" pitchFamily="18" charset="0"/>
                                <a:ea typeface="Cambria Math" panose="02040503050406030204" pitchFamily="18" charset="0"/>
                              </a:rPr>
                              <m:t>𝜃</m:t>
                            </m:r>
                          </m:e>
                          <m:sub>
                            <m:r>
                              <a:rPr lang="en-US" altLang="ja-JP" sz="2000" b="0" i="1" smtClean="0">
                                <a:latin typeface="Cambria Math" panose="02040503050406030204" pitchFamily="18" charset="0"/>
                                <a:ea typeface="Cambria Math" panose="02040503050406030204" pitchFamily="18" charset="0"/>
                              </a:rPr>
                              <m:t> </m:t>
                            </m:r>
                          </m:sub>
                        </m:sSub>
                      </m:e>
                    </m:d>
                  </m:oMath>
                </a14:m>
                <a:endParaRPr kumimoji="1" lang="ja-JP" altLang="en-US"/>
              </a:p>
            </p:txBody>
          </p:sp>
        </mc:Choice>
        <mc:Fallback xmlns="">
          <p:sp>
            <p:nvSpPr>
              <p:cNvPr id="27" name="テキスト ボックス 26">
                <a:extLst>
                  <a:ext uri="{FF2B5EF4-FFF2-40B4-BE49-F238E27FC236}">
                    <a16:creationId xmlns:a16="http://schemas.microsoft.com/office/drawing/2014/main" id="{14BD71A9-DC01-A40C-05A2-79587FB2F6BE}"/>
                  </a:ext>
                </a:extLst>
              </p:cNvPr>
              <p:cNvSpPr txBox="1">
                <a:spLocks noRot="1" noChangeAspect="1" noMove="1" noResize="1" noEditPoints="1" noAdjustHandles="1" noChangeArrowheads="1" noChangeShapeType="1" noTextEdit="1"/>
              </p:cNvSpPr>
              <p:nvPr/>
            </p:nvSpPr>
            <p:spPr>
              <a:xfrm>
                <a:off x="6886963" y="2554368"/>
                <a:ext cx="4754885" cy="502573"/>
              </a:xfrm>
              <a:prstGeom prst="rect">
                <a:avLst/>
              </a:prstGeom>
              <a:blipFill>
                <a:blip r:embed="rId6"/>
                <a:stretch>
                  <a:fillRect l="-1067" b="-25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CC5D3EB4-F1B5-C901-139C-AC6E4737359D}"/>
                  </a:ext>
                </a:extLst>
              </p:cNvPr>
              <p:cNvSpPr txBox="1"/>
              <p:nvPr/>
            </p:nvSpPr>
            <p:spPr>
              <a:xfrm>
                <a:off x="8432474" y="3098549"/>
                <a:ext cx="2938813" cy="617413"/>
              </a:xfrm>
              <a:prstGeom prst="rect">
                <a:avLst/>
              </a:prstGeom>
              <a:noFill/>
            </p:spPr>
            <p:txBody>
              <a:bodyPr wrap="square">
                <a:spAutoFit/>
              </a:bodyPr>
              <a:lstStyle/>
              <a:p>
                <a:pPr/>
                <a14:m>
                  <m:oMathPara xmlns:m="http://schemas.openxmlformats.org/officeDocument/2006/math">
                    <m:oMath>
                      <m:sSub>
                        <m:sSubPr>
                          <m:ctrlPr>
                            <a:rPr lang="ja-JP" altLang="en-US" sz="2000" b="0" i="1" smtClean="0">
                              <a:solidFill>
                                <a:schemeClr val="tx1"/>
                              </a:solidFill>
                              <a:latin typeface="Cambria Math" panose="02040503050406030204" pitchFamily="18" charset="0"/>
                              <a:ea typeface="Cambria Math" panose="02040503050406030204" pitchFamily="18" charset="0"/>
                            </a:rPr>
                          </m:ctrlPr>
                        </m:sSubPr>
                        <m:e>
                          <m:r>
                            <a:rPr lang="ja-JP" altLang="en-US" sz="2000" b="0" i="1" smtClean="0">
                              <a:solidFill>
                                <a:schemeClr val="tx1"/>
                              </a:solidFill>
                              <a:latin typeface="Cambria Math" panose="02040503050406030204" pitchFamily="18" charset="0"/>
                              <a:ea typeface="Cambria Math" panose="02040503050406030204" pitchFamily="18" charset="0"/>
                            </a:rPr>
                            <m:t>𝜃</m:t>
                          </m:r>
                        </m:e>
                        <m:sub>
                          <m:r>
                            <a:rPr lang="en-US" altLang="ja-JP" sz="2000" b="0" i="1" smtClean="0">
                              <a:solidFill>
                                <a:schemeClr val="tx1"/>
                              </a:solidFill>
                              <a:latin typeface="Cambria Math" panose="02040503050406030204" pitchFamily="18" charset="0"/>
                              <a:ea typeface="Cambria Math" panose="02040503050406030204" pitchFamily="18" charset="0"/>
                            </a:rPr>
                            <m:t> </m:t>
                          </m:r>
                        </m:sub>
                      </m:sSub>
                      <m:r>
                        <a:rPr lang="en-US" altLang="ja-JP" sz="2000" b="0" i="1" smtClean="0">
                          <a:solidFill>
                            <a:schemeClr val="tx1"/>
                          </a:solidFill>
                          <a:latin typeface="Cambria Math" panose="02040503050406030204" pitchFamily="18" charset="0"/>
                          <a:ea typeface="Cambria Math" panose="02040503050406030204" pitchFamily="18" charset="0"/>
                        </a:rPr>
                        <m:t>=</m:t>
                      </m:r>
                      <m:sSub>
                        <m:sSubPr>
                          <m:ctrlPr>
                            <a:rPr lang="ja-JP" altLang="en-US" sz="2000" i="1">
                              <a:latin typeface="Cambria Math" panose="02040503050406030204" pitchFamily="18" charset="0"/>
                              <a:ea typeface="Cambria Math" panose="02040503050406030204" pitchFamily="18" charset="0"/>
                            </a:rPr>
                          </m:ctrlPr>
                        </m:sSubPr>
                        <m:e>
                          <m:r>
                            <a:rPr lang="ja-JP" altLang="en-US" sz="2000" i="1">
                              <a:latin typeface="Cambria Math" panose="02040503050406030204" pitchFamily="18" charset="0"/>
                              <a:ea typeface="Cambria Math" panose="02040503050406030204" pitchFamily="18" charset="0"/>
                            </a:rPr>
                            <m:t>𝜃</m:t>
                          </m:r>
                        </m:e>
                        <m:sub>
                          <m:r>
                            <a:rPr lang="en-US" altLang="ja-JP" sz="2000" i="1">
                              <a:latin typeface="Cambria Math" panose="02040503050406030204" pitchFamily="18" charset="0"/>
                              <a:ea typeface="Cambria Math" panose="02040503050406030204" pitchFamily="18" charset="0"/>
                            </a:rPr>
                            <m:t>𝑠𝑡𝑎</m:t>
                          </m:r>
                        </m:sub>
                      </m:sSub>
                      <m:r>
                        <a:rPr lang="en-US" altLang="ja-JP" sz="2000" b="0" i="1" smtClean="0">
                          <a:latin typeface="Cambria Math" panose="02040503050406030204" pitchFamily="18" charset="0"/>
                          <a:ea typeface="Cambria Math" panose="02040503050406030204" pitchFamily="18" charset="0"/>
                        </a:rPr>
                        <m:t> </m:t>
                      </m:r>
                      <m:r>
                        <a:rPr lang="en-US" altLang="ja-JP" sz="2000" b="0" i="1" smtClean="0">
                          <a:solidFill>
                            <a:srgbClr val="FF0000"/>
                          </a:solidFill>
                          <a:latin typeface="Cambria Math" panose="02040503050406030204" pitchFamily="18" charset="0"/>
                          <a:ea typeface="Cambria Math" panose="02040503050406030204" pitchFamily="18" charset="0"/>
                        </a:rPr>
                        <m:t>−</m:t>
                      </m:r>
                      <m:f>
                        <m:fPr>
                          <m:ctrlPr>
                            <a:rPr lang="en-US" altLang="ja-JP" sz="2000" i="1">
                              <a:solidFill>
                                <a:srgbClr val="FF0000"/>
                              </a:solidFill>
                              <a:latin typeface="Cambria Math" panose="02040503050406030204" pitchFamily="18" charset="0"/>
                              <a:ea typeface="Cambria Math" panose="02040503050406030204" pitchFamily="18" charset="0"/>
                            </a:rPr>
                          </m:ctrlPr>
                        </m:fPr>
                        <m:num>
                          <m:r>
                            <a:rPr lang="en-US" altLang="ja-JP" sz="2000" i="1">
                              <a:solidFill>
                                <a:srgbClr val="FF0000"/>
                              </a:solidFill>
                              <a:latin typeface="Cambria Math" panose="02040503050406030204" pitchFamily="18" charset="0"/>
                              <a:ea typeface="Cambria Math" panose="02040503050406030204" pitchFamily="18" charset="0"/>
                            </a:rPr>
                            <m:t>𝑎</m:t>
                          </m:r>
                        </m:num>
                        <m:den>
                          <m:r>
                            <a:rPr lang="en-US" altLang="ja-JP" sz="2000" i="1">
                              <a:solidFill>
                                <a:srgbClr val="FF0000"/>
                              </a:solidFill>
                              <a:latin typeface="Cambria Math" panose="02040503050406030204" pitchFamily="18" charset="0"/>
                              <a:ea typeface="Cambria Math" panose="02040503050406030204" pitchFamily="18" charset="0"/>
                            </a:rPr>
                            <m:t>2</m:t>
                          </m:r>
                        </m:den>
                      </m:f>
                      <m:r>
                        <a:rPr lang="en-US" altLang="ja-JP" i="1">
                          <a:solidFill>
                            <a:srgbClr val="FF0000"/>
                          </a:solidFill>
                          <a:latin typeface="Cambria Math" panose="02040503050406030204" pitchFamily="18" charset="0"/>
                          <a:ea typeface="Cambria Math" panose="02040503050406030204" pitchFamily="18" charset="0"/>
                        </a:rPr>
                        <m:t>𝜀</m:t>
                      </m:r>
                      <m:sSub>
                        <m:sSubPr>
                          <m:ctrlPr>
                            <a:rPr lang="en-US" altLang="ja-JP" i="1">
                              <a:solidFill>
                                <a:srgbClr val="FF0000"/>
                              </a:solidFill>
                              <a:latin typeface="Cambria Math" panose="02040503050406030204" pitchFamily="18" charset="0"/>
                              <a:ea typeface="Cambria Math" panose="02040503050406030204" pitchFamily="18" charset="0"/>
                            </a:rPr>
                          </m:ctrlPr>
                        </m:sSubPr>
                        <m:e>
                          <m:r>
                            <a:rPr lang="en-US" altLang="ja-JP" i="1">
                              <a:solidFill>
                                <a:srgbClr val="FF0000"/>
                              </a:solidFill>
                              <a:latin typeface="Cambria Math" panose="02040503050406030204" pitchFamily="18" charset="0"/>
                              <a:ea typeface="Cambria Math" panose="02040503050406030204" pitchFamily="18" charset="0"/>
                            </a:rPr>
                            <m:t>𝐸</m:t>
                          </m:r>
                        </m:e>
                        <m:sub>
                          <m:r>
                            <a:rPr lang="en-US" altLang="ja-JP" i="1">
                              <a:solidFill>
                                <a:srgbClr val="FF0000"/>
                              </a:solidFill>
                              <a:latin typeface="Cambria Math" panose="02040503050406030204" pitchFamily="18" charset="0"/>
                              <a:ea typeface="Cambria Math" panose="02040503050406030204" pitchFamily="18" charset="0"/>
                            </a:rPr>
                            <m:t>𝑅𝐹</m:t>
                          </m:r>
                        </m:sub>
                      </m:sSub>
                      <m:sSup>
                        <m:sSupPr>
                          <m:ctrlPr>
                            <a:rPr lang="en-US" altLang="ja-JP" i="1">
                              <a:solidFill>
                                <a:srgbClr val="FF0000"/>
                              </a:solidFill>
                              <a:latin typeface="Cambria Math" panose="02040503050406030204" pitchFamily="18" charset="0"/>
                            </a:rPr>
                          </m:ctrlPr>
                        </m:sSupPr>
                        <m:e>
                          <m:r>
                            <a:rPr lang="en-US" altLang="ja-JP" i="1">
                              <a:solidFill>
                                <a:srgbClr val="FF0000"/>
                              </a:solidFill>
                              <a:latin typeface="Cambria Math" panose="02040503050406030204" pitchFamily="18" charset="0"/>
                            </a:rPr>
                            <m:t>𝑒</m:t>
                          </m:r>
                        </m:e>
                        <m:sup>
                          <m:r>
                            <a:rPr lang="en-US" altLang="ja-JP" i="1">
                              <a:solidFill>
                                <a:srgbClr val="FF0000"/>
                              </a:solidFill>
                              <a:latin typeface="Cambria Math" panose="02040503050406030204" pitchFamily="18" charset="0"/>
                            </a:rPr>
                            <m:t>𝑖</m:t>
                          </m:r>
                          <m:sSub>
                            <m:sSubPr>
                              <m:ctrlPr>
                                <a:rPr lang="en-US" altLang="ja-JP" i="1">
                                  <a:solidFill>
                                    <a:srgbClr val="FF0000"/>
                                  </a:solidFill>
                                  <a:latin typeface="Cambria Math" panose="02040503050406030204" pitchFamily="18" charset="0"/>
                                  <a:ea typeface="Cambria Math" panose="02040503050406030204" pitchFamily="18" charset="0"/>
                                </a:rPr>
                              </m:ctrlPr>
                            </m:sSubPr>
                            <m:e>
                              <m:r>
                                <a:rPr lang="en-US" altLang="ja-JP" i="1">
                                  <a:solidFill>
                                    <a:srgbClr val="FF0000"/>
                                  </a:solidFill>
                                  <a:latin typeface="Cambria Math" panose="02040503050406030204" pitchFamily="18" charset="0"/>
                                  <a:ea typeface="Cambria Math" panose="02040503050406030204" pitchFamily="18" charset="0"/>
                                </a:rPr>
                                <m:t>𝜔</m:t>
                              </m:r>
                            </m:e>
                            <m:sub>
                              <m:r>
                                <a:rPr lang="en-US" altLang="ja-JP" i="1">
                                  <a:solidFill>
                                    <a:srgbClr val="FF0000"/>
                                  </a:solidFill>
                                  <a:latin typeface="Cambria Math" panose="02040503050406030204" pitchFamily="18" charset="0"/>
                                </a:rPr>
                                <m:t>𝑅𝐹</m:t>
                              </m:r>
                            </m:sub>
                          </m:sSub>
                          <m:r>
                            <a:rPr lang="en-US" altLang="ja-JP" i="1">
                              <a:solidFill>
                                <a:srgbClr val="FF0000"/>
                              </a:solidFill>
                              <a:latin typeface="Cambria Math" panose="02040503050406030204" pitchFamily="18" charset="0"/>
                              <a:ea typeface="Cambria Math" panose="02040503050406030204" pitchFamily="18" charset="0"/>
                            </a:rPr>
                            <m:t>𝑡</m:t>
                          </m:r>
                        </m:sup>
                      </m:sSup>
                    </m:oMath>
                  </m:oMathPara>
                </a14:m>
                <a:endParaRPr lang="ja-JP" altLang="en-US"/>
              </a:p>
            </p:txBody>
          </p:sp>
        </mc:Choice>
        <mc:Fallback xmlns="">
          <p:sp>
            <p:nvSpPr>
              <p:cNvPr id="28" name="テキスト ボックス 27">
                <a:extLst>
                  <a:ext uri="{FF2B5EF4-FFF2-40B4-BE49-F238E27FC236}">
                    <a16:creationId xmlns:a16="http://schemas.microsoft.com/office/drawing/2014/main" id="{CC5D3EB4-F1B5-C901-139C-AC6E4737359D}"/>
                  </a:ext>
                </a:extLst>
              </p:cNvPr>
              <p:cNvSpPr txBox="1">
                <a:spLocks noRot="1" noChangeAspect="1" noMove="1" noResize="1" noEditPoints="1" noAdjustHandles="1" noChangeArrowheads="1" noChangeShapeType="1" noTextEdit="1"/>
              </p:cNvSpPr>
              <p:nvPr/>
            </p:nvSpPr>
            <p:spPr>
              <a:xfrm>
                <a:off x="8432474" y="3098549"/>
                <a:ext cx="2938813" cy="617413"/>
              </a:xfrm>
              <a:prstGeom prst="rect">
                <a:avLst/>
              </a:prstGeom>
              <a:blipFill>
                <a:blip r:embed="rId7"/>
                <a:stretch>
                  <a:fillRect b="-8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9" name="テキスト ボックス 28">
                <a:extLst>
                  <a:ext uri="{FF2B5EF4-FFF2-40B4-BE49-F238E27FC236}">
                    <a16:creationId xmlns:a16="http://schemas.microsoft.com/office/drawing/2014/main" id="{4D33F3C4-3393-C468-C344-2AE6F7D471A1}"/>
                  </a:ext>
                </a:extLst>
              </p:cNvPr>
              <p:cNvSpPr txBox="1"/>
              <p:nvPr/>
            </p:nvSpPr>
            <p:spPr>
              <a:xfrm>
                <a:off x="8554066" y="3765771"/>
                <a:ext cx="2645706" cy="818366"/>
              </a:xfrm>
              <a:prstGeom prst="rect">
                <a:avLst/>
              </a:prstGeom>
              <a:noFill/>
            </p:spPr>
            <p:txBody>
              <a:bodyPr wrap="square" lIns="0" tIns="0" rIns="0" bIns="0" rtlCol="0">
                <a:spAutoFit/>
              </a:bodyPr>
              <a:lstStyle/>
              <a:p>
                <a:pPr/>
                <a14:m>
                  <m:oMathPara xmlns:m="http://schemas.openxmlformats.org/officeDocument/2006/math">
                    <m:oMathParaPr>
                      <m:jc m:val="left"/>
                    </m:oMathParaPr>
                    <m:oMath>
                      <m:r>
                        <a:rPr kumimoji="1" lang="ja-JP" altLang="en-US" i="1" smtClean="0">
                          <a:latin typeface="Cambria Math" panose="02040503050406030204" pitchFamily="18" charset="0"/>
                        </a:rPr>
                        <m:t>𝜔</m:t>
                      </m:r>
                      <m:r>
                        <a:rPr lang="en-US" altLang="ja-JP" i="1">
                          <a:latin typeface="Cambria Math" panose="02040503050406030204" pitchFamily="18" charset="0"/>
                        </a:rPr>
                        <m:t>=</m:t>
                      </m:r>
                      <m:rad>
                        <m:radPr>
                          <m:degHide m:val="on"/>
                          <m:ctrlPr>
                            <a:rPr lang="en-US" altLang="ja-JP" i="1">
                              <a:latin typeface="Cambria Math" panose="02040503050406030204" pitchFamily="18" charset="0"/>
                              <a:ea typeface="Cambria Math" panose="02040503050406030204" pitchFamily="18" charset="0"/>
                            </a:rPr>
                          </m:ctrlPr>
                        </m:radPr>
                        <m:deg/>
                        <m:e>
                          <m:sSup>
                            <m:sSupPr>
                              <m:ctrlPr>
                                <a:rPr lang="en-US" altLang="ja-JP" i="1">
                                  <a:latin typeface="Cambria Math" panose="02040503050406030204" pitchFamily="18" charset="0"/>
                                </a:rPr>
                              </m:ctrlPr>
                            </m:sSupPr>
                            <m:e>
                              <m:sSup>
                                <m:sSupPr>
                                  <m:ctrlPr>
                                    <a:rPr lang="en-US" altLang="ja-JP" i="1">
                                      <a:latin typeface="Cambria Math" panose="02040503050406030204" pitchFamily="18" charset="0"/>
                                    </a:rPr>
                                  </m:ctrlPr>
                                </m:sSupPr>
                                <m:e>
                                  <m:d>
                                    <m:dPr>
                                      <m:ctrlPr>
                                        <a:rPr lang="en-US" altLang="ja-JP" i="1">
                                          <a:latin typeface="Cambria Math" panose="02040503050406030204" pitchFamily="18" charset="0"/>
                                        </a:rPr>
                                      </m:ctrlPr>
                                    </m:dPr>
                                    <m:e>
                                      <m:d>
                                        <m:dPr>
                                          <m:begChr m:val="|"/>
                                          <m:endChr m:val="|"/>
                                          <m:ctrlPr>
                                            <a:rPr lang="en-US" altLang="ja-JP" i="1">
                                              <a:latin typeface="Cambria Math" panose="02040503050406030204" pitchFamily="18" charset="0"/>
                                            </a:rPr>
                                          </m:ctrlPr>
                                        </m:dPr>
                                        <m:e>
                                          <m:f>
                                            <m:fPr>
                                              <m:ctrlPr>
                                                <a:rPr lang="en-US" altLang="ja-JP" i="1">
                                                  <a:latin typeface="Cambria Math" panose="02040503050406030204" pitchFamily="18" charset="0"/>
                                                </a:rPr>
                                              </m:ctrlPr>
                                            </m:fPr>
                                            <m:num>
                                              <m:r>
                                                <a:rPr lang="en-US" altLang="ja-JP" i="1">
                                                  <a:latin typeface="Cambria Math" panose="02040503050406030204" pitchFamily="18" charset="0"/>
                                                </a:rPr>
                                                <m:t>𝑎</m:t>
                                              </m:r>
                                            </m:num>
                                            <m:den>
                                              <m:r>
                                                <a:rPr lang="en-US" altLang="ja-JP" i="1">
                                                  <a:latin typeface="Cambria Math" panose="02040503050406030204" pitchFamily="18" charset="0"/>
                                                </a:rPr>
                                                <m:t>3</m:t>
                                              </m:r>
                                              <m:r>
                                                <a:rPr lang="en-US" altLang="ja-JP" i="1">
                                                  <a:latin typeface="Cambria Math" panose="02040503050406030204" pitchFamily="18" charset="0"/>
                                                </a:rPr>
                                                <m:t>𝑑</m:t>
                                              </m:r>
                                            </m:den>
                                          </m:f>
                                          <m:r>
                                            <a:rPr lang="en-US" altLang="ja-JP" i="1">
                                              <a:latin typeface="Cambria Math" panose="02040503050406030204" pitchFamily="18" charset="0"/>
                                            </a:rPr>
                                            <m:t>−</m:t>
                                          </m:r>
                                          <m:sSub>
                                            <m:sSubPr>
                                              <m:ctrlPr>
                                                <a:rPr lang="ja-JP" altLang="en-US" i="1">
                                                  <a:latin typeface="Cambria Math" panose="02040503050406030204" pitchFamily="18" charset="0"/>
                                                  <a:ea typeface="Cambria Math" panose="02040503050406030204" pitchFamily="18" charset="0"/>
                                                </a:rPr>
                                              </m:ctrlPr>
                                            </m:sSubPr>
                                            <m:e>
                                              <m:r>
                                                <a:rPr lang="ja-JP" altLang="en-US" i="1">
                                                  <a:latin typeface="Cambria Math" panose="02040503050406030204" pitchFamily="18" charset="0"/>
                                                  <a:ea typeface="Cambria Math" panose="02040503050406030204" pitchFamily="18" charset="0"/>
                                                </a:rPr>
                                                <m:t>𝜃</m:t>
                                              </m:r>
                                            </m:e>
                                            <m:sub>
                                              <m:r>
                                                <a:rPr lang="en-US" altLang="ja-JP" b="0" i="1" smtClean="0">
                                                  <a:latin typeface="Cambria Math" panose="02040503050406030204" pitchFamily="18" charset="0"/>
                                                  <a:ea typeface="Cambria Math" panose="02040503050406030204" pitchFamily="18" charset="0"/>
                                                </a:rPr>
                                                <m:t> </m:t>
                                              </m:r>
                                            </m:sub>
                                          </m:sSub>
                                        </m:e>
                                      </m:d>
                                    </m:e>
                                  </m:d>
                                </m:e>
                                <m:sup>
                                  <m:r>
                                    <a:rPr lang="en-US" altLang="ja-JP" i="1">
                                      <a:latin typeface="Cambria Math" panose="02040503050406030204" pitchFamily="18" charset="0"/>
                                    </a:rPr>
                                    <m:t>2</m:t>
                                  </m:r>
                                </m:sup>
                              </m:sSup>
                            </m:e>
                            <m:sup>
                              <m:r>
                                <a:rPr lang="en-US" altLang="ja-JP" i="1">
                                  <a:latin typeface="Cambria Math" panose="02040503050406030204" pitchFamily="18" charset="0"/>
                                </a:rPr>
                                <m:t> </m:t>
                              </m:r>
                            </m:sup>
                          </m:sSup>
                          <m:r>
                            <a:rPr lang="en-US" altLang="ja-JP" i="1">
                              <a:latin typeface="Cambria Math" panose="02040503050406030204" pitchFamily="18" charset="0"/>
                              <a:ea typeface="Cambria Math" panose="02040503050406030204" pitchFamily="18" charset="0"/>
                            </a:rPr>
                            <m:t>+</m:t>
                          </m:r>
                          <m:sSubSup>
                            <m:sSubSupPr>
                              <m:ctrlPr>
                                <a:rPr lang="en-US" altLang="ja-JP" i="1">
                                  <a:latin typeface="Cambria Math" panose="02040503050406030204" pitchFamily="18" charset="0"/>
                                  <a:ea typeface="Cambria Math" panose="02040503050406030204" pitchFamily="18" charset="0"/>
                                </a:rPr>
                              </m:ctrlPr>
                            </m:sSubSupPr>
                            <m:e>
                              <m:r>
                                <a:rPr lang="en-US" altLang="ja-JP" i="1">
                                  <a:latin typeface="Cambria Math" panose="02040503050406030204" pitchFamily="18" charset="0"/>
                                  <a:ea typeface="Cambria Math" panose="02040503050406030204" pitchFamily="18" charset="0"/>
                                </a:rPr>
                                <m:t>𝜔</m:t>
                              </m:r>
                            </m:e>
                            <m:sub>
                              <m:r>
                                <a:rPr lang="en-US" altLang="ja-JP" i="1">
                                  <a:latin typeface="Cambria Math" panose="02040503050406030204" pitchFamily="18" charset="0"/>
                                  <a:ea typeface="Cambria Math" panose="02040503050406030204" pitchFamily="18" charset="0"/>
                                </a:rPr>
                                <m:t>0</m:t>
                              </m:r>
                            </m:sub>
                            <m:sup>
                              <m:r>
                                <a:rPr lang="en-US" altLang="ja-JP" i="1">
                                  <a:latin typeface="Cambria Math" panose="02040503050406030204" pitchFamily="18" charset="0"/>
                                  <a:ea typeface="Cambria Math" panose="02040503050406030204" pitchFamily="18" charset="0"/>
                                </a:rPr>
                                <m:t>2</m:t>
                              </m:r>
                            </m:sup>
                          </m:sSubSup>
                        </m:e>
                      </m:rad>
                      <m:r>
                        <a:rPr lang="en-US" altLang="ja-JP" b="0" i="1" smtClean="0">
                          <a:latin typeface="Cambria Math" panose="02040503050406030204" pitchFamily="18" charset="0"/>
                          <a:ea typeface="Cambria Math" panose="02040503050406030204" pitchFamily="18" charset="0"/>
                        </a:rPr>
                        <m:t>  </m:t>
                      </m:r>
                    </m:oMath>
                  </m:oMathPara>
                </a14:m>
                <a:endParaRPr lang="en-US" altLang="ja-JP" b="0" i="1" dirty="0">
                  <a:latin typeface="Cambria Math" panose="02040503050406030204" pitchFamily="18" charset="0"/>
                  <a:ea typeface="Cambria Math" panose="02040503050406030204" pitchFamily="18" charset="0"/>
                </a:endParaRPr>
              </a:p>
            </p:txBody>
          </p:sp>
        </mc:Choice>
        <mc:Fallback xmlns="">
          <p:sp>
            <p:nvSpPr>
              <p:cNvPr id="29" name="テキスト ボックス 28">
                <a:extLst>
                  <a:ext uri="{FF2B5EF4-FFF2-40B4-BE49-F238E27FC236}">
                    <a16:creationId xmlns:a16="http://schemas.microsoft.com/office/drawing/2014/main" id="{4D33F3C4-3393-C468-C344-2AE6F7D471A1}"/>
                  </a:ext>
                </a:extLst>
              </p:cNvPr>
              <p:cNvSpPr txBox="1">
                <a:spLocks noRot="1" noChangeAspect="1" noMove="1" noResize="1" noEditPoints="1" noAdjustHandles="1" noChangeArrowheads="1" noChangeShapeType="1" noTextEdit="1"/>
              </p:cNvSpPr>
              <p:nvPr/>
            </p:nvSpPr>
            <p:spPr>
              <a:xfrm>
                <a:off x="8554066" y="3765771"/>
                <a:ext cx="2645706" cy="818366"/>
              </a:xfrm>
              <a:prstGeom prst="rect">
                <a:avLst/>
              </a:prstGeom>
              <a:blipFill>
                <a:blip r:embed="rId8"/>
                <a:stretch>
                  <a:fillRect l="-2392"/>
                </a:stretch>
              </a:blipFill>
            </p:spPr>
            <p:txBody>
              <a:bodyPr/>
              <a:lstStyle/>
              <a:p>
                <a:r>
                  <a:rPr lang="ja-JP" altLang="en-US">
                    <a:noFill/>
                  </a:rPr>
                  <a:t> </a:t>
                </a:r>
              </a:p>
            </p:txBody>
          </p:sp>
        </mc:Fallback>
      </mc:AlternateContent>
      <p:sp>
        <p:nvSpPr>
          <p:cNvPr id="2" name="テキスト ボックス 1">
            <a:extLst>
              <a:ext uri="{FF2B5EF4-FFF2-40B4-BE49-F238E27FC236}">
                <a16:creationId xmlns:a16="http://schemas.microsoft.com/office/drawing/2014/main" id="{755B0931-5D45-63EF-1967-C97D1BBF7790}"/>
              </a:ext>
            </a:extLst>
          </p:cNvPr>
          <p:cNvSpPr txBox="1"/>
          <p:nvPr/>
        </p:nvSpPr>
        <p:spPr>
          <a:xfrm>
            <a:off x="123852" y="1690533"/>
            <a:ext cx="3567609" cy="461665"/>
          </a:xfrm>
          <a:prstGeom prst="rect">
            <a:avLst/>
          </a:prstGeom>
          <a:noFill/>
        </p:spPr>
        <p:txBody>
          <a:bodyPr wrap="square">
            <a:spAutoFit/>
          </a:bodyPr>
          <a:lstStyle/>
          <a:p>
            <a:pPr>
              <a:spcBef>
                <a:spcPts val="200"/>
              </a:spcBef>
            </a:pPr>
            <a:r>
              <a:rPr lang="en-US" altLang="ja-JP" sz="2400" b="1" i="0" noProof="0" dirty="0">
                <a:solidFill>
                  <a:srgbClr val="000000"/>
                </a:solidFill>
                <a:cs typeface="Times New Roman"/>
              </a:rPr>
              <a:t>▪ </a:t>
            </a:r>
            <a:r>
              <a:rPr lang="en-US" altLang="ja-JP" sz="2400" b="1" dirty="0">
                <a:solidFill>
                  <a:srgbClr val="000000"/>
                </a:solidFill>
                <a:cs typeface="Times New Roman"/>
              </a:rPr>
              <a:t>H</a:t>
            </a:r>
            <a:r>
              <a:rPr lang="en-US" altLang="ja-JP" sz="2400" b="1" i="0" noProof="0" dirty="0" err="1">
                <a:solidFill>
                  <a:srgbClr val="000000"/>
                </a:solidFill>
                <a:cs typeface="Times New Roman"/>
              </a:rPr>
              <a:t>ypotheses</a:t>
            </a:r>
            <a:endParaRPr lang="en-US" altLang="ja-JP" sz="2400" b="1" i="0" noProof="0" dirty="0">
              <a:solidFill>
                <a:srgbClr val="000000"/>
              </a:solidFill>
              <a:cs typeface="Times New Roman"/>
            </a:endParaRPr>
          </a:p>
        </p:txBody>
      </p:sp>
      <p:sp>
        <p:nvSpPr>
          <p:cNvPr id="3" name="正方形/長方形 2">
            <a:extLst>
              <a:ext uri="{FF2B5EF4-FFF2-40B4-BE49-F238E27FC236}">
                <a16:creationId xmlns:a16="http://schemas.microsoft.com/office/drawing/2014/main" id="{7B3C85F1-5DD4-C1F9-B85E-D5DF4B5A909E}"/>
              </a:ext>
            </a:extLst>
          </p:cNvPr>
          <p:cNvSpPr/>
          <p:nvPr/>
        </p:nvSpPr>
        <p:spPr>
          <a:xfrm>
            <a:off x="373729" y="2778162"/>
            <a:ext cx="4775315" cy="1844619"/>
          </a:xfrm>
          <a:prstGeom prst="rect">
            <a:avLst/>
          </a:prstGeom>
          <a:noFill/>
          <a:ln w="571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100"/>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93AE263B-C143-E2D9-D378-7B65975FC9BE}"/>
                  </a:ext>
                </a:extLst>
              </p:cNvPr>
              <p:cNvSpPr txBox="1"/>
              <p:nvPr/>
            </p:nvSpPr>
            <p:spPr>
              <a:xfrm>
                <a:off x="230706" y="2111058"/>
                <a:ext cx="5590734" cy="830997"/>
              </a:xfrm>
              <a:prstGeom prst="rect">
                <a:avLst/>
              </a:prstGeom>
              <a:noFill/>
            </p:spPr>
            <p:txBody>
              <a:bodyPr wrap="square">
                <a:spAutoFit/>
              </a:bodyPr>
              <a:lstStyle/>
              <a:p>
                <a:r>
                  <a:rPr lang="en-US" altLang="ja-JP" sz="2400" b="1" dirty="0">
                    <a:latin typeface="Cambria Math" panose="02040503050406030204" pitchFamily="18" charset="0"/>
                  </a:rPr>
                  <a:t>① Direct response of the meniscus structure to </a:t>
                </a:r>
                <a14:m>
                  <m:oMath xmlns:m="http://schemas.openxmlformats.org/officeDocument/2006/math">
                    <m:sSub>
                      <m:sSubPr>
                        <m:ctrlPr>
                          <a:rPr lang="en-US" altLang="ja-JP" sz="2400" b="1" i="1">
                            <a:latin typeface="Cambria Math" panose="02040503050406030204" pitchFamily="18" charset="0"/>
                            <a:ea typeface="Cambria Math" panose="02040503050406030204" pitchFamily="18" charset="0"/>
                          </a:rPr>
                        </m:ctrlPr>
                      </m:sSubPr>
                      <m:e>
                        <m:r>
                          <a:rPr lang="en-US" altLang="ja-JP" sz="2400" b="1" i="1">
                            <a:latin typeface="Cambria Math" panose="02040503050406030204" pitchFamily="18" charset="0"/>
                            <a:ea typeface="Cambria Math" panose="02040503050406030204" pitchFamily="18" charset="0"/>
                          </a:rPr>
                          <m:t>𝑬</m:t>
                        </m:r>
                      </m:e>
                      <m:sub>
                        <m:r>
                          <a:rPr lang="en-US" altLang="ja-JP" sz="2400" b="1" i="1">
                            <a:latin typeface="Cambria Math" panose="02040503050406030204" pitchFamily="18" charset="0"/>
                            <a:ea typeface="Cambria Math" panose="02040503050406030204" pitchFamily="18" charset="0"/>
                          </a:rPr>
                          <m:t>𝑹𝑭</m:t>
                        </m:r>
                      </m:sub>
                    </m:sSub>
                  </m:oMath>
                </a14:m>
                <a:r>
                  <a:rPr lang="ja-JP" altLang="en-US" sz="2400" b="1">
                    <a:latin typeface="Cambria Math" panose="02040503050406030204" pitchFamily="18" charset="0"/>
                  </a:rPr>
                  <a:t> </a:t>
                </a:r>
                <a:r>
                  <a:rPr lang="en-US" altLang="ja-JP" sz="2400" b="1" dirty="0">
                    <a:latin typeface="Cambria Math" panose="02040503050406030204" pitchFamily="18" charset="0"/>
                  </a:rPr>
                  <a:t>is dominant.</a:t>
                </a:r>
              </a:p>
            </p:txBody>
          </p:sp>
        </mc:Choice>
        <mc:Fallback xmlns="">
          <p:sp>
            <p:nvSpPr>
              <p:cNvPr id="4" name="テキスト ボックス 3">
                <a:extLst>
                  <a:ext uri="{FF2B5EF4-FFF2-40B4-BE49-F238E27FC236}">
                    <a16:creationId xmlns:a16="http://schemas.microsoft.com/office/drawing/2014/main" id="{93AE263B-C143-E2D9-D378-7B65975FC9BE}"/>
                  </a:ext>
                </a:extLst>
              </p:cNvPr>
              <p:cNvSpPr txBox="1">
                <a:spLocks noRot="1" noChangeAspect="1" noMove="1" noResize="1" noEditPoints="1" noAdjustHandles="1" noChangeArrowheads="1" noChangeShapeType="1" noTextEdit="1"/>
              </p:cNvSpPr>
              <p:nvPr/>
            </p:nvSpPr>
            <p:spPr>
              <a:xfrm>
                <a:off x="230706" y="2111058"/>
                <a:ext cx="5590734" cy="830997"/>
              </a:xfrm>
              <a:prstGeom prst="rect">
                <a:avLst/>
              </a:prstGeom>
              <a:blipFill>
                <a:blip r:embed="rId9"/>
                <a:stretch>
                  <a:fillRect l="-1814" t="-6061" b="-1515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E3A3A879-D5DA-39D4-FC9F-4F748C7EC4D6}"/>
                  </a:ext>
                </a:extLst>
              </p:cNvPr>
              <p:cNvSpPr txBox="1"/>
              <p:nvPr/>
            </p:nvSpPr>
            <p:spPr>
              <a:xfrm>
                <a:off x="230706" y="3710737"/>
                <a:ext cx="5050715" cy="830997"/>
              </a:xfrm>
              <a:prstGeom prst="rect">
                <a:avLst/>
              </a:prstGeom>
              <a:noFill/>
            </p:spPr>
            <p:txBody>
              <a:bodyPr wrap="square">
                <a:spAutoFit/>
              </a:bodyPr>
              <a:lstStyle/>
              <a:p>
                <a:r>
                  <a:rPr lang="en-US" altLang="ja-JP" sz="2400" b="1" dirty="0">
                    <a:solidFill>
                      <a:schemeClr val="tx1"/>
                    </a:solidFill>
                    <a:latin typeface="Cambria Math" panose="02040503050406030204" pitchFamily="18" charset="0"/>
                  </a:rPr>
                  <a:t>② </a:t>
                </a:r>
                <a:r>
                  <a:rPr lang="en-US" altLang="ja-JP" sz="2400" b="1" dirty="0">
                    <a:latin typeface="Cambria Math" panose="02040503050406030204" pitchFamily="18" charset="0"/>
                  </a:rPr>
                  <a:t>M</a:t>
                </a:r>
                <a:r>
                  <a:rPr lang="ja-JP" altLang="en-US" sz="2400" b="1">
                    <a:solidFill>
                      <a:schemeClr val="tx1"/>
                    </a:solidFill>
                    <a:latin typeface="Cambria Math" panose="02040503050406030204" pitchFamily="18" charset="0"/>
                  </a:rPr>
                  <a:t>eniscus </a:t>
                </a:r>
                <a:r>
                  <a:rPr lang="en-US" altLang="ja-JP" sz="2400" b="1" dirty="0">
                    <a:latin typeface="Cambria Math" panose="02040503050406030204" pitchFamily="18" charset="0"/>
                  </a:rPr>
                  <a:t>position</a:t>
                </a:r>
                <a:r>
                  <a:rPr lang="ja-JP" altLang="en-US" sz="2400" b="1">
                    <a:solidFill>
                      <a:schemeClr val="tx1"/>
                    </a:solidFill>
                    <a:latin typeface="Cambria Math" panose="02040503050406030204" pitchFamily="18" charset="0"/>
                  </a:rPr>
                  <a:t> on the z axis</a:t>
                </a:r>
                <a:r>
                  <a:rPr lang="en-US" altLang="ja-JP" sz="2400" b="1" dirty="0">
                    <a:solidFill>
                      <a:schemeClr val="tx1"/>
                    </a:solidFill>
                    <a:latin typeface="Cambria Math" panose="02040503050406030204" pitchFamily="18" charset="0"/>
                  </a:rPr>
                  <a:t> </a:t>
                </a:r>
                <a14:m>
                  <m:oMath xmlns:m="http://schemas.openxmlformats.org/officeDocument/2006/math">
                    <m:r>
                      <a:rPr lang="en-US" altLang="ja-JP" sz="2400" b="1" i="1" smtClean="0">
                        <a:solidFill>
                          <a:schemeClr val="tx1"/>
                        </a:solidFill>
                        <a:latin typeface="Cambria Math" panose="02040503050406030204" pitchFamily="18" charset="0"/>
                      </a:rPr>
                      <m:t>𝒍</m:t>
                    </m:r>
                  </m:oMath>
                </a14:m>
                <a:r>
                  <a:rPr lang="ja-JP" altLang="en-US" sz="2400" b="1">
                    <a:solidFill>
                      <a:schemeClr val="tx1"/>
                    </a:solidFill>
                    <a:latin typeface="Cambria Math" panose="02040503050406030204" pitchFamily="18" charset="0"/>
                  </a:rPr>
                  <a:t> varies in proportion to </a:t>
                </a:r>
                <a14:m>
                  <m:oMath xmlns:m="http://schemas.openxmlformats.org/officeDocument/2006/math">
                    <m:sSub>
                      <m:sSubPr>
                        <m:ctrlPr>
                          <a:rPr lang="en-US" altLang="ja-JP" sz="2400" i="1">
                            <a:solidFill>
                              <a:schemeClr val="tx1"/>
                            </a:solidFill>
                            <a:latin typeface="Cambria Math" panose="02040503050406030204" pitchFamily="18" charset="0"/>
                            <a:ea typeface="Cambria Math" panose="02040503050406030204" pitchFamily="18" charset="0"/>
                          </a:rPr>
                        </m:ctrlPr>
                      </m:sSubPr>
                      <m:e>
                        <m:r>
                          <a:rPr lang="en-US" altLang="ja-JP" sz="2400" i="1">
                            <a:solidFill>
                              <a:schemeClr val="tx1"/>
                            </a:solidFill>
                            <a:latin typeface="Cambria Math" panose="02040503050406030204" pitchFamily="18" charset="0"/>
                            <a:ea typeface="Cambria Math" panose="02040503050406030204" pitchFamily="18" charset="0"/>
                          </a:rPr>
                          <m:t>𝐸</m:t>
                        </m:r>
                      </m:e>
                      <m:sub>
                        <m:r>
                          <a:rPr lang="en-US" altLang="ja-JP" sz="2400" i="1">
                            <a:solidFill>
                              <a:schemeClr val="tx1"/>
                            </a:solidFill>
                            <a:latin typeface="Cambria Math" panose="02040503050406030204" pitchFamily="18" charset="0"/>
                            <a:ea typeface="Cambria Math" panose="02040503050406030204" pitchFamily="18" charset="0"/>
                          </a:rPr>
                          <m:t>𝑅𝐹</m:t>
                        </m:r>
                      </m:sub>
                    </m:sSub>
                  </m:oMath>
                </a14:m>
                <a:endParaRPr lang="en-US" altLang="ja-JP" sz="2400" b="1" dirty="0">
                  <a:solidFill>
                    <a:schemeClr val="tx1"/>
                  </a:solidFill>
                  <a:latin typeface="Cambria Math" panose="02040503050406030204" pitchFamily="18" charset="0"/>
                </a:endParaRPr>
              </a:p>
            </p:txBody>
          </p:sp>
        </mc:Choice>
        <mc:Fallback xmlns="">
          <p:sp>
            <p:nvSpPr>
              <p:cNvPr id="5" name="テキスト ボックス 4">
                <a:extLst>
                  <a:ext uri="{FF2B5EF4-FFF2-40B4-BE49-F238E27FC236}">
                    <a16:creationId xmlns:a16="http://schemas.microsoft.com/office/drawing/2014/main" id="{E3A3A879-D5DA-39D4-FC9F-4F748C7EC4D6}"/>
                  </a:ext>
                </a:extLst>
              </p:cNvPr>
              <p:cNvSpPr txBox="1">
                <a:spLocks noRot="1" noChangeAspect="1" noMove="1" noResize="1" noEditPoints="1" noAdjustHandles="1" noChangeArrowheads="1" noChangeShapeType="1" noTextEdit="1"/>
              </p:cNvSpPr>
              <p:nvPr/>
            </p:nvSpPr>
            <p:spPr>
              <a:xfrm>
                <a:off x="230706" y="3710737"/>
                <a:ext cx="5050715" cy="830997"/>
              </a:xfrm>
              <a:prstGeom prst="rect">
                <a:avLst/>
              </a:prstGeom>
              <a:blipFill>
                <a:blip r:embed="rId10"/>
                <a:stretch>
                  <a:fillRect l="-2010" t="-6061" b="-1515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DCAAF48C-DA3B-32EF-3463-E2876E756B01}"/>
                  </a:ext>
                </a:extLst>
              </p:cNvPr>
              <p:cNvSpPr txBox="1"/>
              <p:nvPr/>
            </p:nvSpPr>
            <p:spPr>
              <a:xfrm>
                <a:off x="604382" y="4609075"/>
                <a:ext cx="3560358" cy="513282"/>
              </a:xfrm>
              <a:prstGeom prst="rect">
                <a:avLst/>
              </a:prstGeom>
              <a:noFill/>
            </p:spPr>
            <p:txBody>
              <a:bodyPr wrap="square">
                <a:spAutoFit/>
              </a:bodyPr>
              <a:lstStyle/>
              <a:p>
                <a:pPr/>
                <a14:m>
                  <m:oMathPara xmlns:m="http://schemas.openxmlformats.org/officeDocument/2006/math">
                    <m:oMath>
                      <m:sSub>
                        <m:sSubPr>
                          <m:ctrlPr>
                            <a:rPr kumimoji="1" lang="en-US" altLang="ja-JP" sz="2800" b="0" i="1" smtClean="0">
                              <a:solidFill>
                                <a:schemeClr val="tx1"/>
                              </a:solidFill>
                              <a:latin typeface="Cambria Math" panose="02040503050406030204" pitchFamily="18" charset="0"/>
                              <a:ea typeface="Cambria Math" panose="02040503050406030204" pitchFamily="18" charset="0"/>
                            </a:rPr>
                          </m:ctrlPr>
                        </m:sSubPr>
                        <m:e>
                          <m:r>
                            <a:rPr kumimoji="1" lang="en-US" altLang="ja-JP" sz="2800" b="0" i="1" smtClean="0">
                              <a:solidFill>
                                <a:schemeClr val="tx1"/>
                              </a:solidFill>
                              <a:latin typeface="Cambria Math" panose="02040503050406030204" pitchFamily="18" charset="0"/>
                              <a:ea typeface="Cambria Math" panose="02040503050406030204" pitchFamily="18" charset="0"/>
                            </a:rPr>
                            <m:t>𝑙</m:t>
                          </m:r>
                        </m:e>
                        <m:sub>
                          <m:r>
                            <a:rPr kumimoji="1" lang="en-US" altLang="ja-JP" sz="2800" b="0" i="1" smtClean="0">
                              <a:solidFill>
                                <a:schemeClr val="tx1"/>
                              </a:solidFill>
                              <a:latin typeface="Cambria Math" panose="02040503050406030204" pitchFamily="18" charset="0"/>
                              <a:ea typeface="Cambria Math" panose="02040503050406030204" pitchFamily="18" charset="0"/>
                            </a:rPr>
                            <m:t> </m:t>
                          </m:r>
                        </m:sub>
                      </m:sSub>
                      <m:r>
                        <a:rPr kumimoji="1" lang="en-US" altLang="ja-JP" sz="2800" b="0" i="1" smtClean="0">
                          <a:solidFill>
                            <a:schemeClr val="tx1"/>
                          </a:solidFill>
                          <a:latin typeface="Cambria Math" panose="02040503050406030204" pitchFamily="18" charset="0"/>
                          <a:ea typeface="Cambria Math" panose="02040503050406030204" pitchFamily="18" charset="0"/>
                        </a:rPr>
                        <m:t>−</m:t>
                      </m:r>
                      <m:sSub>
                        <m:sSubPr>
                          <m:ctrlPr>
                            <a:rPr kumimoji="1" lang="en-US" altLang="ja-JP" sz="2800" b="0" i="1" smtClean="0">
                              <a:solidFill>
                                <a:schemeClr val="tx1"/>
                              </a:solidFill>
                              <a:latin typeface="Cambria Math" panose="02040503050406030204" pitchFamily="18" charset="0"/>
                              <a:ea typeface="Cambria Math" panose="02040503050406030204" pitchFamily="18" charset="0"/>
                            </a:rPr>
                          </m:ctrlPr>
                        </m:sSubPr>
                        <m:e>
                          <m:r>
                            <a:rPr kumimoji="1" lang="en-US" altLang="ja-JP" sz="2800" b="0" i="1" smtClean="0">
                              <a:solidFill>
                                <a:schemeClr val="tx1"/>
                              </a:solidFill>
                              <a:latin typeface="Cambria Math" panose="02040503050406030204" pitchFamily="18" charset="0"/>
                              <a:ea typeface="Cambria Math" panose="02040503050406030204" pitchFamily="18" charset="0"/>
                            </a:rPr>
                            <m:t>𝑙</m:t>
                          </m:r>
                        </m:e>
                        <m:sub>
                          <m:r>
                            <a:rPr kumimoji="1" lang="en-US" altLang="ja-JP" sz="2800" b="0" i="1" smtClean="0">
                              <a:solidFill>
                                <a:schemeClr val="tx1"/>
                              </a:solidFill>
                              <a:latin typeface="Cambria Math" panose="02040503050406030204" pitchFamily="18" charset="0"/>
                              <a:ea typeface="Cambria Math" panose="02040503050406030204" pitchFamily="18" charset="0"/>
                            </a:rPr>
                            <m:t>𝑠𝑡𝑎</m:t>
                          </m:r>
                        </m:sub>
                      </m:sSub>
                      <m:r>
                        <a:rPr kumimoji="1" lang="en-US" altLang="ja-JP" sz="2800" b="0" i="1" smtClean="0">
                          <a:solidFill>
                            <a:schemeClr val="tx1"/>
                          </a:solidFill>
                          <a:latin typeface="Cambria Math" panose="02040503050406030204" pitchFamily="18" charset="0"/>
                          <a:ea typeface="Cambria Math" panose="02040503050406030204" pitchFamily="18" charset="0"/>
                        </a:rPr>
                        <m:t>= </m:t>
                      </m:r>
                      <m:r>
                        <a:rPr kumimoji="1" lang="en-US" altLang="ja-JP" sz="2800" b="0" i="1" smtClean="0">
                          <a:solidFill>
                            <a:srgbClr val="FF0000"/>
                          </a:solidFill>
                          <a:latin typeface="Cambria Math" panose="02040503050406030204" pitchFamily="18" charset="0"/>
                          <a:ea typeface="Cambria Math" panose="02040503050406030204" pitchFamily="18" charset="0"/>
                        </a:rPr>
                        <m:t>𝜀</m:t>
                      </m:r>
                      <m:sSub>
                        <m:sSubPr>
                          <m:ctrlPr>
                            <a:rPr kumimoji="1" lang="en-US" altLang="ja-JP" sz="2800" b="0" i="1" smtClean="0">
                              <a:solidFill>
                                <a:srgbClr val="FF0000"/>
                              </a:solidFill>
                              <a:latin typeface="Cambria Math" panose="02040503050406030204" pitchFamily="18" charset="0"/>
                              <a:ea typeface="Cambria Math" panose="02040503050406030204" pitchFamily="18" charset="0"/>
                            </a:rPr>
                          </m:ctrlPr>
                        </m:sSubPr>
                        <m:e>
                          <m:r>
                            <a:rPr kumimoji="1" lang="en-US" altLang="ja-JP" sz="2800" b="0" i="1" smtClean="0">
                              <a:solidFill>
                                <a:srgbClr val="FF0000"/>
                              </a:solidFill>
                              <a:latin typeface="Cambria Math" panose="02040503050406030204" pitchFamily="18" charset="0"/>
                              <a:ea typeface="Cambria Math" panose="02040503050406030204" pitchFamily="18" charset="0"/>
                            </a:rPr>
                            <m:t>𝐸</m:t>
                          </m:r>
                        </m:e>
                        <m:sub>
                          <m:r>
                            <a:rPr kumimoji="1" lang="en-US" altLang="ja-JP" sz="2800" b="0" i="1" smtClean="0">
                              <a:solidFill>
                                <a:srgbClr val="FF0000"/>
                              </a:solidFill>
                              <a:latin typeface="Cambria Math" panose="02040503050406030204" pitchFamily="18" charset="0"/>
                              <a:ea typeface="Cambria Math" panose="02040503050406030204" pitchFamily="18" charset="0"/>
                            </a:rPr>
                            <m:t>𝑅𝐹</m:t>
                          </m:r>
                        </m:sub>
                      </m:sSub>
                      <m:sSup>
                        <m:sSupPr>
                          <m:ctrlPr>
                            <a:rPr lang="en-US" altLang="ja-JP" sz="2400" i="1">
                              <a:solidFill>
                                <a:srgbClr val="FF0000"/>
                              </a:solidFill>
                              <a:latin typeface="Cambria Math" panose="02040503050406030204" pitchFamily="18" charset="0"/>
                            </a:rPr>
                          </m:ctrlPr>
                        </m:sSupPr>
                        <m:e>
                          <m:r>
                            <a:rPr lang="en-US" altLang="ja-JP" sz="2400" i="1">
                              <a:solidFill>
                                <a:srgbClr val="FF0000"/>
                              </a:solidFill>
                              <a:latin typeface="Cambria Math" panose="02040503050406030204" pitchFamily="18" charset="0"/>
                            </a:rPr>
                            <m:t>𝑒</m:t>
                          </m:r>
                        </m:e>
                        <m:sup>
                          <m:r>
                            <a:rPr lang="en-US" altLang="ja-JP" sz="2400" i="1">
                              <a:solidFill>
                                <a:srgbClr val="FF0000"/>
                              </a:solidFill>
                              <a:latin typeface="Cambria Math" panose="02040503050406030204" pitchFamily="18" charset="0"/>
                            </a:rPr>
                            <m:t>𝑖</m:t>
                          </m:r>
                          <m:sSub>
                            <m:sSubPr>
                              <m:ctrlPr>
                                <a:rPr lang="en-US" altLang="ja-JP" sz="2400" i="1">
                                  <a:solidFill>
                                    <a:srgbClr val="FF0000"/>
                                  </a:solidFill>
                                  <a:latin typeface="Cambria Math" panose="02040503050406030204" pitchFamily="18" charset="0"/>
                                  <a:ea typeface="Cambria Math" panose="02040503050406030204" pitchFamily="18" charset="0"/>
                                </a:rPr>
                              </m:ctrlPr>
                            </m:sSubPr>
                            <m:e>
                              <m:r>
                                <a:rPr lang="en-US" altLang="ja-JP" sz="2400" i="1">
                                  <a:solidFill>
                                    <a:srgbClr val="FF0000"/>
                                  </a:solidFill>
                                  <a:latin typeface="Cambria Math" panose="02040503050406030204" pitchFamily="18" charset="0"/>
                                  <a:ea typeface="Cambria Math" panose="02040503050406030204" pitchFamily="18" charset="0"/>
                                </a:rPr>
                                <m:t>𝜔</m:t>
                              </m:r>
                            </m:e>
                            <m:sub>
                              <m:r>
                                <a:rPr lang="en-US" altLang="ja-JP" sz="2400" i="1">
                                  <a:solidFill>
                                    <a:srgbClr val="FF0000"/>
                                  </a:solidFill>
                                  <a:latin typeface="Cambria Math" panose="02040503050406030204" pitchFamily="18" charset="0"/>
                                </a:rPr>
                                <m:t>𝑅𝐹</m:t>
                              </m:r>
                            </m:sub>
                          </m:sSub>
                          <m:r>
                            <a:rPr lang="en-US" altLang="ja-JP" sz="2400" i="1">
                              <a:solidFill>
                                <a:srgbClr val="FF0000"/>
                              </a:solidFill>
                              <a:latin typeface="Cambria Math" panose="02040503050406030204" pitchFamily="18" charset="0"/>
                              <a:ea typeface="Cambria Math" panose="02040503050406030204" pitchFamily="18" charset="0"/>
                            </a:rPr>
                            <m:t>𝑡</m:t>
                          </m:r>
                        </m:sup>
                      </m:sSup>
                    </m:oMath>
                  </m:oMathPara>
                </a14:m>
                <a:endParaRPr lang="ja-JP" altLang="en-US" sz="2000"/>
              </a:p>
            </p:txBody>
          </p:sp>
        </mc:Choice>
        <mc:Fallback xmlns="">
          <p:sp>
            <p:nvSpPr>
              <p:cNvPr id="6" name="テキスト ボックス 5">
                <a:extLst>
                  <a:ext uri="{FF2B5EF4-FFF2-40B4-BE49-F238E27FC236}">
                    <a16:creationId xmlns:a16="http://schemas.microsoft.com/office/drawing/2014/main" id="{DCAAF48C-DA3B-32EF-3463-E2876E756B01}"/>
                  </a:ext>
                </a:extLst>
              </p:cNvPr>
              <p:cNvSpPr txBox="1">
                <a:spLocks noRot="1" noChangeAspect="1" noMove="1" noResize="1" noEditPoints="1" noAdjustHandles="1" noChangeArrowheads="1" noChangeShapeType="1" noTextEdit="1"/>
              </p:cNvSpPr>
              <p:nvPr/>
            </p:nvSpPr>
            <p:spPr>
              <a:xfrm>
                <a:off x="604382" y="4609075"/>
                <a:ext cx="3560358" cy="513282"/>
              </a:xfrm>
              <a:prstGeom prst="rect">
                <a:avLst/>
              </a:prstGeom>
              <a:blipFill>
                <a:blip r:embed="rId11"/>
                <a:stretch>
                  <a:fillRect b="-23810"/>
                </a:stretch>
              </a:blipFill>
            </p:spPr>
            <p:txBody>
              <a:bodyPr/>
              <a:lstStyle/>
              <a:p>
                <a:r>
                  <a:rPr lang="ja-JP" altLang="en-US">
                    <a:noFill/>
                  </a:rPr>
                  <a:t> </a:t>
                </a:r>
              </a:p>
            </p:txBody>
          </p:sp>
        </mc:Fallback>
      </mc:AlternateContent>
      <p:sp>
        <p:nvSpPr>
          <p:cNvPr id="8" name="正方形/長方形 7">
            <a:extLst>
              <a:ext uri="{FF2B5EF4-FFF2-40B4-BE49-F238E27FC236}">
                <a16:creationId xmlns:a16="http://schemas.microsoft.com/office/drawing/2014/main" id="{A3C34CE1-13C2-A56E-5A07-8171EDFC4300}"/>
              </a:ext>
            </a:extLst>
          </p:cNvPr>
          <p:cNvSpPr/>
          <p:nvPr/>
        </p:nvSpPr>
        <p:spPr>
          <a:xfrm>
            <a:off x="230707" y="1667128"/>
            <a:ext cx="5648023" cy="3523743"/>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1F5BF86D-A2AF-6BFA-28CF-4CDA5E3E75BA}"/>
                  </a:ext>
                </a:extLst>
              </p:cNvPr>
              <p:cNvSpPr txBox="1"/>
              <p:nvPr/>
            </p:nvSpPr>
            <p:spPr>
              <a:xfrm>
                <a:off x="327640" y="2951929"/>
                <a:ext cx="4710222" cy="523220"/>
              </a:xfrm>
              <a:prstGeom prst="rect">
                <a:avLst/>
              </a:prstGeom>
              <a:noFill/>
            </p:spPr>
            <p:txBody>
              <a:bodyPr wrap="square">
                <a:spAutoFit/>
              </a:bodyPr>
              <a:lstStyle/>
              <a:p>
                <a:pPr/>
                <a14:m>
                  <m:oMathPara xmlns:m="http://schemas.openxmlformats.org/officeDocument/2006/math">
                    <m:oMath>
                      <m:r>
                        <a:rPr lang="en-US" altLang="ja-JP" sz="2800" i="1" smtClean="0">
                          <a:latin typeface="Cambria Math" panose="02040503050406030204" pitchFamily="18" charset="0"/>
                          <a:ea typeface="Cambria Math" panose="02040503050406030204" pitchFamily="18" charset="0"/>
                        </a:rPr>
                        <m:t>𝜔</m:t>
                      </m:r>
                      <m:d>
                        <m:dPr>
                          <m:ctrlPr>
                            <a:rPr lang="en-US" altLang="ja-JP" sz="2800" i="1">
                              <a:latin typeface="Cambria Math" panose="02040503050406030204" pitchFamily="18" charset="0"/>
                              <a:ea typeface="Cambria Math" panose="02040503050406030204" pitchFamily="18" charset="0"/>
                            </a:rPr>
                          </m:ctrlPr>
                        </m:dPr>
                        <m:e>
                          <m:sSub>
                            <m:sSubPr>
                              <m:ctrlPr>
                                <a:rPr lang="en-US" altLang="ja-JP" sz="2800" i="1">
                                  <a:latin typeface="Cambria Math" panose="02040503050406030204" pitchFamily="18" charset="0"/>
                                  <a:ea typeface="Cambria Math" panose="02040503050406030204" pitchFamily="18" charset="0"/>
                                </a:rPr>
                              </m:ctrlPr>
                            </m:sSubPr>
                            <m:e>
                              <m:r>
                                <a:rPr lang="en-US" altLang="ja-JP" sz="2800" i="1">
                                  <a:latin typeface="Cambria Math" panose="02040503050406030204" pitchFamily="18" charset="0"/>
                                  <a:ea typeface="Cambria Math" panose="02040503050406030204" pitchFamily="18" charset="0"/>
                                </a:rPr>
                                <m:t>𝑃</m:t>
                              </m:r>
                            </m:e>
                            <m:sub>
                              <m:r>
                                <a:rPr lang="en-US" altLang="ja-JP" sz="2800" i="1">
                                  <a:latin typeface="Cambria Math" panose="02040503050406030204" pitchFamily="18" charset="0"/>
                                  <a:ea typeface="Cambria Math" panose="02040503050406030204" pitchFamily="18" charset="0"/>
                                </a:rPr>
                                <m:t>𝑒𝑟𝑣</m:t>
                              </m:r>
                            </m:sub>
                          </m:sSub>
                          <m:r>
                            <a:rPr lang="en-US" altLang="ja-JP" sz="2800" b="0" i="1" smtClean="0">
                              <a:latin typeface="Cambria Math" panose="02040503050406030204" pitchFamily="18" charset="0"/>
                              <a:ea typeface="Cambria Math" panose="02040503050406030204" pitchFamily="18" charset="0"/>
                            </a:rPr>
                            <m:t> , </m:t>
                          </m:r>
                          <m:sSub>
                            <m:sSubPr>
                              <m:ctrlPr>
                                <a:rPr lang="en-US" altLang="ja-JP" sz="2800" b="0" i="1" smtClean="0">
                                  <a:solidFill>
                                    <a:srgbClr val="FF0000"/>
                                  </a:solidFill>
                                  <a:latin typeface="Cambria Math" panose="02040503050406030204" pitchFamily="18" charset="0"/>
                                  <a:ea typeface="Cambria Math" panose="02040503050406030204" pitchFamily="18" charset="0"/>
                                </a:rPr>
                              </m:ctrlPr>
                            </m:sSubPr>
                            <m:e>
                              <m:r>
                                <a:rPr lang="en-US" altLang="ja-JP" sz="2800" b="0" i="1" smtClean="0">
                                  <a:solidFill>
                                    <a:srgbClr val="FF0000"/>
                                  </a:solidFill>
                                  <a:latin typeface="Cambria Math" panose="02040503050406030204" pitchFamily="18" charset="0"/>
                                  <a:ea typeface="Cambria Math" panose="02040503050406030204" pitchFamily="18" charset="0"/>
                                </a:rPr>
                                <m:t>𝐸</m:t>
                              </m:r>
                            </m:e>
                            <m:sub>
                              <m:r>
                                <a:rPr lang="en-US" altLang="ja-JP" sz="2800" b="0" i="1" smtClean="0">
                                  <a:solidFill>
                                    <a:srgbClr val="FF0000"/>
                                  </a:solidFill>
                                  <a:latin typeface="Cambria Math" panose="02040503050406030204" pitchFamily="18" charset="0"/>
                                  <a:ea typeface="Cambria Math" panose="02040503050406030204" pitchFamily="18" charset="0"/>
                                </a:rPr>
                                <m:t>𝑅𝐹</m:t>
                              </m:r>
                            </m:sub>
                          </m:sSub>
                        </m:e>
                      </m:d>
                      <m:r>
                        <a:rPr lang="en-US" altLang="ja-JP" sz="2800" b="0" i="1" smtClean="0">
                          <a:latin typeface="Cambria Math" panose="02040503050406030204" pitchFamily="18" charset="0"/>
                          <a:ea typeface="Cambria Math" panose="02040503050406030204" pitchFamily="18" charset="0"/>
                        </a:rPr>
                        <m:t>  ,</m:t>
                      </m:r>
                      <m:sSub>
                        <m:sSubPr>
                          <m:ctrlPr>
                            <a:rPr lang="en-US" altLang="ja-JP" sz="2800" i="1">
                              <a:latin typeface="Cambria Math" panose="02040503050406030204" pitchFamily="18" charset="0"/>
                              <a:ea typeface="Cambria Math" panose="02040503050406030204" pitchFamily="18" charset="0"/>
                            </a:rPr>
                          </m:ctrlPr>
                        </m:sSubPr>
                        <m:e>
                          <m:r>
                            <a:rPr lang="en-US" altLang="ja-JP" sz="2800" i="1">
                              <a:latin typeface="Cambria Math" panose="02040503050406030204" pitchFamily="18" charset="0"/>
                              <a:ea typeface="Cambria Math" panose="02040503050406030204" pitchFamily="18" charset="0"/>
                            </a:rPr>
                            <m:t>𝑃</m:t>
                          </m:r>
                        </m:e>
                        <m:sub>
                          <m:r>
                            <a:rPr lang="en-US" altLang="ja-JP" sz="2800" i="1">
                              <a:latin typeface="Cambria Math" panose="02040503050406030204" pitchFamily="18" charset="0"/>
                              <a:ea typeface="Cambria Math" panose="02040503050406030204" pitchFamily="18" charset="0"/>
                            </a:rPr>
                            <m:t>𝑒𝑟𝑣</m:t>
                          </m:r>
                        </m:sub>
                      </m:sSub>
                      <m:r>
                        <a:rPr lang="en-US" altLang="ja-JP" sz="2800" i="1">
                          <a:latin typeface="Cambria Math" panose="02040503050406030204" pitchFamily="18" charset="0"/>
                          <a:ea typeface="Cambria Math" panose="02040503050406030204" pitchFamily="18" charset="0"/>
                        </a:rPr>
                        <m:t>=</m:t>
                      </m:r>
                      <m:r>
                        <a:rPr lang="en-US" altLang="ja-JP" sz="2800" i="1">
                          <a:latin typeface="Cambria Math" panose="02040503050406030204" pitchFamily="18" charset="0"/>
                          <a:ea typeface="Cambria Math" panose="02040503050406030204" pitchFamily="18" charset="0"/>
                        </a:rPr>
                        <m:t>𝑐𝑜𝑛𝑠𝑡</m:t>
                      </m:r>
                      <m:r>
                        <a:rPr lang="en-US" altLang="ja-JP" sz="2800" i="1">
                          <a:latin typeface="Cambria Math" panose="02040503050406030204" pitchFamily="18" charset="0"/>
                          <a:ea typeface="Cambria Math" panose="02040503050406030204" pitchFamily="18" charset="0"/>
                        </a:rPr>
                        <m:t>.</m:t>
                      </m:r>
                    </m:oMath>
                  </m:oMathPara>
                </a14:m>
                <a:endParaRPr lang="ja-JP" altLang="en-US" sz="2800"/>
              </a:p>
            </p:txBody>
          </p:sp>
        </mc:Choice>
        <mc:Fallback xmlns="">
          <p:sp>
            <p:nvSpPr>
              <p:cNvPr id="9" name="テキスト ボックス 8">
                <a:extLst>
                  <a:ext uri="{FF2B5EF4-FFF2-40B4-BE49-F238E27FC236}">
                    <a16:creationId xmlns:a16="http://schemas.microsoft.com/office/drawing/2014/main" id="{1F5BF86D-A2AF-6BFA-28CF-4CDA5E3E75BA}"/>
                  </a:ext>
                </a:extLst>
              </p:cNvPr>
              <p:cNvSpPr txBox="1">
                <a:spLocks noRot="1" noChangeAspect="1" noMove="1" noResize="1" noEditPoints="1" noAdjustHandles="1" noChangeArrowheads="1" noChangeShapeType="1" noTextEdit="1"/>
              </p:cNvSpPr>
              <p:nvPr/>
            </p:nvSpPr>
            <p:spPr>
              <a:xfrm>
                <a:off x="327640" y="2951929"/>
                <a:ext cx="4710222" cy="523220"/>
              </a:xfrm>
              <a:prstGeom prst="rect">
                <a:avLst/>
              </a:prstGeom>
              <a:blipFill>
                <a:blip r:embed="rId12"/>
                <a:stretch>
                  <a:fillRect b="-23810"/>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828702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69B3C-1A07-8A55-D4CF-77CFFEFE001E}"/>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タイトル 1">
                <a:extLst>
                  <a:ext uri="{FF2B5EF4-FFF2-40B4-BE49-F238E27FC236}">
                    <a16:creationId xmlns:a16="http://schemas.microsoft.com/office/drawing/2014/main" id="{062CF539-79CA-EE0A-AEE2-6426F0C1F573}"/>
                  </a:ext>
                </a:extLst>
              </p:cNvPr>
              <p:cNvSpPr txBox="1">
                <a:spLocks/>
              </p:cNvSpPr>
              <p:nvPr/>
            </p:nvSpPr>
            <p:spPr>
              <a:xfrm>
                <a:off x="0" y="0"/>
                <a:ext cx="12192000" cy="763929"/>
              </a:xfrm>
              <a:prstGeom prst="rect">
                <a:avLst/>
              </a:prstGeom>
              <a:solidFill>
                <a:srgbClr val="006E4F"/>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Times New Roman"/>
                    <a:ea typeface="Times New Roman"/>
                    <a:cs typeface="Times New Roman"/>
                  </a:defRPr>
                </a:lvl1pPr>
              </a:lstStyle>
              <a:p>
                <a:r>
                  <a:rPr lang="ja-JP" altLang="en-US" sz="3600" b="1">
                    <a:solidFill>
                      <a:schemeClr val="bg1"/>
                    </a:solidFill>
                  </a:rPr>
                  <a:t>Comparison with experiment ① </a:t>
                </a:r>
                <a14:m>
                  <m:oMath xmlns:m="http://schemas.openxmlformats.org/officeDocument/2006/math">
                    <m:sSub>
                      <m:sSubPr>
                        <m:ctrlPr>
                          <a:rPr lang="en-US" altLang="ja-JP" sz="3600" b="1" i="1" smtClean="0">
                            <a:solidFill>
                              <a:schemeClr val="bg1"/>
                            </a:solidFill>
                            <a:latin typeface="Cambria Math" panose="02040503050406030204" pitchFamily="18" charset="0"/>
                          </a:rPr>
                        </m:ctrlPr>
                      </m:sSubPr>
                      <m:e>
                        <m:r>
                          <a:rPr lang="en-US" altLang="ja-JP" sz="3600" b="1" i="1" smtClean="0">
                            <a:solidFill>
                              <a:schemeClr val="bg1"/>
                            </a:solidFill>
                            <a:latin typeface="Cambria Math" panose="02040503050406030204" pitchFamily="18" charset="0"/>
                          </a:rPr>
                          <m:t>𝑷</m:t>
                        </m:r>
                      </m:e>
                      <m:sub>
                        <m:r>
                          <a:rPr lang="en-US" altLang="ja-JP" sz="3600" b="1" i="1" smtClean="0">
                            <a:solidFill>
                              <a:schemeClr val="bg1"/>
                            </a:solidFill>
                            <a:latin typeface="Cambria Math" panose="02040503050406030204" pitchFamily="18" charset="0"/>
                          </a:rPr>
                          <m:t>𝒆𝒓𝒗</m:t>
                        </m:r>
                      </m:sub>
                    </m:sSub>
                  </m:oMath>
                </a14:m>
                <a:r>
                  <a:rPr lang="ja-JP" altLang="en-US" sz="3600" b="1">
                    <a:solidFill>
                      <a:schemeClr val="bg1"/>
                    </a:solidFill>
                  </a:rPr>
                  <a:t> dependence</a:t>
                </a:r>
              </a:p>
            </p:txBody>
          </p:sp>
        </mc:Choice>
        <mc:Fallback xmlns="">
          <p:sp>
            <p:nvSpPr>
              <p:cNvPr id="5" name="タイトル 1">
                <a:extLst>
                  <a:ext uri="{FF2B5EF4-FFF2-40B4-BE49-F238E27FC236}">
                    <a16:creationId xmlns:a16="http://schemas.microsoft.com/office/drawing/2014/main" id="{062CF539-79CA-EE0A-AEE2-6426F0C1F573}"/>
                  </a:ext>
                </a:extLst>
              </p:cNvPr>
              <p:cNvSpPr txBox="1">
                <a:spLocks noRot="1" noChangeAspect="1" noMove="1" noResize="1" noEditPoints="1" noAdjustHandles="1" noChangeArrowheads="1" noChangeShapeType="1" noTextEdit="1"/>
              </p:cNvSpPr>
              <p:nvPr/>
            </p:nvSpPr>
            <p:spPr>
              <a:xfrm>
                <a:off x="0" y="0"/>
                <a:ext cx="12192000" cy="763929"/>
              </a:xfrm>
              <a:prstGeom prst="rect">
                <a:avLst/>
              </a:prstGeom>
              <a:blipFill>
                <a:blip r:embed="rId3"/>
                <a:stretch>
                  <a:fillRect l="-1561" t="-9836" b="-19672"/>
                </a:stretch>
              </a:blipFill>
            </p:spPr>
            <p:txBody>
              <a:bodyPr/>
              <a:lstStyle/>
              <a:p>
                <a:r>
                  <a:rPr lang="ja-JP" altLang="en-US">
                    <a:noFill/>
                  </a:rPr>
                  <a:t> </a:t>
                </a:r>
              </a:p>
            </p:txBody>
          </p:sp>
        </mc:Fallback>
      </mc:AlternateContent>
      <p:sp>
        <p:nvSpPr>
          <p:cNvPr id="16" name="テキスト ボックス 15">
            <a:extLst>
              <a:ext uri="{FF2B5EF4-FFF2-40B4-BE49-F238E27FC236}">
                <a16:creationId xmlns:a16="http://schemas.microsoft.com/office/drawing/2014/main" id="{E1D6D5A2-4B8A-F875-BEEF-FCC8E2DEA851}"/>
              </a:ext>
            </a:extLst>
          </p:cNvPr>
          <p:cNvSpPr txBox="1"/>
          <p:nvPr/>
        </p:nvSpPr>
        <p:spPr>
          <a:xfrm>
            <a:off x="11340352" y="14168"/>
            <a:ext cx="851647" cy="769441"/>
          </a:xfrm>
          <a:prstGeom prst="rect">
            <a:avLst/>
          </a:prstGeom>
          <a:noFill/>
        </p:spPr>
        <p:txBody>
          <a:bodyPr wrap="square" rtlCol="0">
            <a:spAutoFit/>
          </a:bodyPr>
          <a:lstStyle/>
          <a:p>
            <a:r>
              <a:rPr lang="en-US" altLang="ja-JP" sz="4400" dirty="0">
                <a:solidFill>
                  <a:schemeClr val="bg1"/>
                </a:solidFill>
              </a:rPr>
              <a:t>15</a:t>
            </a:r>
            <a:endParaRPr kumimoji="1" lang="ja-JP" altLang="en-US" sz="4400">
              <a:solidFill>
                <a:schemeClr val="bg1"/>
              </a:solidFill>
            </a:endParaRPr>
          </a:p>
        </p:txBody>
      </p:sp>
      <p:sp>
        <p:nvSpPr>
          <p:cNvPr id="7" name="テキスト ボックス 6">
            <a:extLst>
              <a:ext uri="{FF2B5EF4-FFF2-40B4-BE49-F238E27FC236}">
                <a16:creationId xmlns:a16="http://schemas.microsoft.com/office/drawing/2014/main" id="{7808BBD4-B6CE-1742-F90D-FC61DE0DD7C6}"/>
              </a:ext>
            </a:extLst>
          </p:cNvPr>
          <p:cNvSpPr txBox="1"/>
          <p:nvPr/>
        </p:nvSpPr>
        <p:spPr>
          <a:xfrm>
            <a:off x="4833258" y="6249295"/>
            <a:ext cx="7358742" cy="523220"/>
          </a:xfrm>
          <a:prstGeom prst="rect">
            <a:avLst/>
          </a:prstGeom>
          <a:noFill/>
        </p:spPr>
        <p:txBody>
          <a:bodyPr wrap="square" rtlCol="0">
            <a:spAutoFit/>
          </a:bodyPr>
          <a:lstStyle/>
          <a:p>
            <a:pPr algn="ctr"/>
            <a:r>
              <a:rPr kumimoji="1" lang="ja-JP" altLang="en-US" sz="2800" b="1" u="sng"/>
              <a:t>All models reproduce the experiment</a:t>
            </a:r>
            <a:r>
              <a:rPr kumimoji="1" lang="en-US" altLang="ja-JP" sz="2800" b="1" u="sng" dirty="0"/>
              <a:t>al result.</a:t>
            </a:r>
          </a:p>
        </p:txBody>
      </p:sp>
      <p:sp>
        <p:nvSpPr>
          <p:cNvPr id="9" name="テキスト ボックス 8">
            <a:extLst>
              <a:ext uri="{FF2B5EF4-FFF2-40B4-BE49-F238E27FC236}">
                <a16:creationId xmlns:a16="http://schemas.microsoft.com/office/drawing/2014/main" id="{EF3E2EE1-8C44-8D27-34C2-312810E87972}"/>
              </a:ext>
            </a:extLst>
          </p:cNvPr>
          <p:cNvSpPr txBox="1"/>
          <p:nvPr/>
        </p:nvSpPr>
        <p:spPr>
          <a:xfrm>
            <a:off x="7297955" y="875969"/>
            <a:ext cx="4792490" cy="461665"/>
          </a:xfrm>
          <a:prstGeom prst="rect">
            <a:avLst/>
          </a:prstGeom>
          <a:noFill/>
        </p:spPr>
        <p:txBody>
          <a:bodyPr wrap="square" rtlCol="0">
            <a:spAutoFit/>
          </a:bodyPr>
          <a:lstStyle/>
          <a:p>
            <a:r>
              <a:rPr kumimoji="1" lang="ja-JP" altLang="en-US" sz="2400" b="1"/>
              <a:t>◾️ Model vs. experimental data</a:t>
            </a:r>
            <a:endParaRPr kumimoji="1" lang="en-US" altLang="ja-JP" sz="2400" b="1" dirty="0"/>
          </a:p>
        </p:txBody>
      </p:sp>
      <p:pic>
        <p:nvPicPr>
          <p:cNvPr id="11" name="図 10">
            <a:extLst>
              <a:ext uri="{FF2B5EF4-FFF2-40B4-BE49-F238E27FC236}">
                <a16:creationId xmlns:a16="http://schemas.microsoft.com/office/drawing/2014/main" id="{3A8C3CB5-87C2-866F-434F-75943DA03DD2}"/>
              </a:ext>
            </a:extLst>
          </p:cNvPr>
          <p:cNvPicPr>
            <a:picLocks noChangeAspect="1"/>
          </p:cNvPicPr>
          <p:nvPr/>
        </p:nvPicPr>
        <p:blipFill>
          <a:blip r:embed="rId4"/>
          <a:srcRect l="5612" t="9734" r="13099"/>
          <a:stretch>
            <a:fillRect/>
          </a:stretch>
        </p:blipFill>
        <p:spPr>
          <a:xfrm>
            <a:off x="6712770" y="1489206"/>
            <a:ext cx="5287306" cy="4492825"/>
          </a:xfrm>
          <a:prstGeom prst="rect">
            <a:avLst/>
          </a:prstGeom>
        </p:spPr>
      </p:pic>
      <p:sp>
        <p:nvSpPr>
          <p:cNvPr id="10" name="正方形/長方形 9">
            <a:extLst>
              <a:ext uri="{FF2B5EF4-FFF2-40B4-BE49-F238E27FC236}">
                <a16:creationId xmlns:a16="http://schemas.microsoft.com/office/drawing/2014/main" id="{FD9E11E6-E482-70C0-7598-CCC2D02DC25E}"/>
              </a:ext>
            </a:extLst>
          </p:cNvPr>
          <p:cNvSpPr/>
          <p:nvPr/>
        </p:nvSpPr>
        <p:spPr>
          <a:xfrm>
            <a:off x="101556" y="4727216"/>
            <a:ext cx="6159589" cy="1401326"/>
          </a:xfrm>
          <a:prstGeom prst="rect">
            <a:avLst/>
          </a:prstGeom>
          <a:ln>
            <a:solidFill>
              <a:srgbClr val="007F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2" name="正方形/長方形 11">
                <a:extLst>
                  <a:ext uri="{FF2B5EF4-FFF2-40B4-BE49-F238E27FC236}">
                    <a16:creationId xmlns:a16="http://schemas.microsoft.com/office/drawing/2014/main" id="{F04D95CC-FF51-5E5A-0116-F3816C8D11DB}"/>
                  </a:ext>
                </a:extLst>
              </p:cNvPr>
              <p:cNvSpPr/>
              <p:nvPr/>
            </p:nvSpPr>
            <p:spPr>
              <a:xfrm>
                <a:off x="101555" y="1173264"/>
                <a:ext cx="6159590" cy="1445896"/>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left"/>
                    </m:oMathParaPr>
                    <m:oMath>
                      <m:sSub>
                        <m:sSubPr>
                          <m:ctrlPr>
                            <a:rPr lang="en-US" altLang="ja-JP" i="1">
                              <a:latin typeface="Cambria Math" panose="02040503050406030204" pitchFamily="18" charset="0"/>
                              <a:ea typeface="Cambria Math" panose="02040503050406030204" pitchFamily="18" charset="0"/>
                            </a:rPr>
                          </m:ctrlPr>
                        </m:sSubPr>
                        <m:e>
                          <m:acc>
                            <m:accPr>
                              <m:chr m:val="̅"/>
                              <m:ctrlPr>
                                <a:rPr lang="en-US" altLang="ja-JP" i="1">
                                  <a:latin typeface="Cambria Math" panose="02040503050406030204" pitchFamily="18" charset="0"/>
                                  <a:ea typeface="Cambria Math" panose="02040503050406030204" pitchFamily="18" charset="0"/>
                                </a:rPr>
                              </m:ctrlPr>
                            </m:accPr>
                            <m:e>
                              <m:r>
                                <a:rPr lang="en-US" altLang="ja-JP" i="1">
                                  <a:latin typeface="Cambria Math" panose="02040503050406030204" pitchFamily="18" charset="0"/>
                                  <a:ea typeface="Cambria Math" panose="02040503050406030204" pitchFamily="18" charset="0"/>
                                </a:rPr>
                                <m:t>𝜔</m:t>
                              </m:r>
                            </m:e>
                          </m:acc>
                        </m:e>
                        <m:sub>
                          <m:r>
                            <a:rPr lang="en-US" altLang="ja-JP">
                              <a:latin typeface="Cambria Math" panose="02040503050406030204" pitchFamily="18" charset="0"/>
                              <a:ea typeface="Cambria Math" panose="02040503050406030204" pitchFamily="18" charset="0"/>
                            </a:rPr>
                            <m:t> </m:t>
                          </m:r>
                          <m:r>
                            <a:rPr lang="en-US" altLang="ja-JP" i="1">
                              <a:latin typeface="Cambria Math" panose="02040503050406030204" pitchFamily="18" charset="0"/>
                              <a:ea typeface="Cambria Math" panose="02040503050406030204" pitchFamily="18" charset="0"/>
                            </a:rPr>
                            <m:t>1</m:t>
                          </m:r>
                        </m:sub>
                      </m:sSub>
                      <m:r>
                        <a:rPr lang="en-US" altLang="ja-JP" i="1">
                          <a:latin typeface="Cambria Math" panose="02040503050406030204" pitchFamily="18" charset="0"/>
                          <a:ea typeface="Cambria Math" panose="02040503050406030204" pitchFamily="18" charset="0"/>
                        </a:rPr>
                        <m:t>= </m:t>
                      </m:r>
                      <m:f>
                        <m:fPr>
                          <m:ctrlPr>
                            <a:rPr lang="en-US" altLang="ja-JP" i="1">
                              <a:latin typeface="Cambria Math" panose="02040503050406030204" pitchFamily="18" charset="0"/>
                              <a:ea typeface="Cambria Math" panose="02040503050406030204" pitchFamily="18" charset="0"/>
                            </a:rPr>
                          </m:ctrlPr>
                        </m:fPr>
                        <m:num>
                          <m:r>
                            <a:rPr lang="en-US" altLang="ja-JP" i="1">
                              <a:latin typeface="Cambria Math" panose="02040503050406030204" pitchFamily="18" charset="0"/>
                              <a:ea typeface="Cambria Math" panose="02040503050406030204" pitchFamily="18" charset="0"/>
                            </a:rPr>
                            <m:t>1</m:t>
                          </m:r>
                        </m:num>
                        <m:den>
                          <m:r>
                            <a:rPr lang="en-US" altLang="ja-JP" i="1">
                              <a:latin typeface="Cambria Math" panose="02040503050406030204" pitchFamily="18" charset="0"/>
                              <a:ea typeface="Cambria Math" panose="02040503050406030204" pitchFamily="18" charset="0"/>
                            </a:rPr>
                            <m:t>𝑇</m:t>
                          </m:r>
                        </m:den>
                      </m:f>
                      <m:nary>
                        <m:naryPr>
                          <m:limLoc m:val="undOvr"/>
                          <m:subHide m:val="on"/>
                          <m:supHide m:val="on"/>
                          <m:ctrlPr>
                            <a:rPr lang="en-US" altLang="ja-JP" i="1">
                              <a:latin typeface="Cambria Math" panose="02040503050406030204" pitchFamily="18" charset="0"/>
                              <a:ea typeface="Cambria Math" panose="02040503050406030204" pitchFamily="18" charset="0"/>
                            </a:rPr>
                          </m:ctrlPr>
                        </m:naryPr>
                        <m:sub/>
                        <m:sup/>
                        <m:e>
                          <m:rad>
                            <m:radPr>
                              <m:degHide m:val="on"/>
                              <m:ctrlPr>
                                <a:rPr lang="en-US" altLang="ja-JP" i="1">
                                  <a:latin typeface="Cambria Math" panose="02040503050406030204" pitchFamily="18" charset="0"/>
                                  <a:ea typeface="Cambria Math" panose="02040503050406030204" pitchFamily="18" charset="0"/>
                                </a:rPr>
                              </m:ctrlPr>
                            </m:radPr>
                            <m:deg/>
                            <m:e>
                              <m:sSup>
                                <m:sSupPr>
                                  <m:ctrlPr>
                                    <a:rPr lang="en-US" altLang="ja-JP" b="0" i="1" smtClean="0">
                                      <a:latin typeface="Cambria Math" panose="02040503050406030204" pitchFamily="18" charset="0"/>
                                    </a:rPr>
                                  </m:ctrlPr>
                                </m:sSupPr>
                                <m:e>
                                  <m:sSup>
                                    <m:sSupPr>
                                      <m:ctrlPr>
                                        <a:rPr lang="en-US" altLang="ja-JP" b="0" i="1" smtClean="0">
                                          <a:latin typeface="Cambria Math" panose="02040503050406030204" pitchFamily="18" charset="0"/>
                                        </a:rPr>
                                      </m:ctrlPr>
                                    </m:sSupPr>
                                    <m:e>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𝐴</m:t>
                                          </m:r>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1−</m:t>
                                              </m:r>
                                              <m:f>
                                                <m:fPr>
                                                  <m:ctrlPr>
                                                    <a:rPr lang="en-US" altLang="ja-JP" i="1">
                                                      <a:latin typeface="Cambria Math" panose="02040503050406030204" pitchFamily="18" charset="0"/>
                                                    </a:rPr>
                                                  </m:ctrlPr>
                                                </m:fPr>
                                                <m:num>
                                                  <m:sSub>
                                                    <m:sSubPr>
                                                      <m:ctrlPr>
                                                        <a:rPr lang="en-US" altLang="ja-JP" i="1">
                                                          <a:latin typeface="Cambria Math" panose="02040503050406030204" pitchFamily="18" charset="0"/>
                                                        </a:rPr>
                                                      </m:ctrlPr>
                                                    </m:sSubPr>
                                                    <m:e>
                                                      <m:r>
                                                        <m:rPr>
                                                          <m:sty m:val="p"/>
                                                        </m:rPr>
                                                        <a:rPr lang="en-US" altLang="ja-JP" i="1">
                                                          <a:latin typeface="Cambria Math" panose="02040503050406030204" pitchFamily="18" charset="0"/>
                                                        </a:rPr>
                                                        <m:t>P</m:t>
                                                      </m:r>
                                                    </m:e>
                                                    <m:sub>
                                                      <m:r>
                                                        <a:rPr lang="en-US" altLang="ja-JP" i="1">
                                                          <a:latin typeface="Cambria Math" panose="02040503050406030204" pitchFamily="18" charset="0"/>
                                                        </a:rPr>
                                                        <m:t>𝑠𝑡𝑎</m:t>
                                                      </m:r>
                                                    </m:sub>
                                                  </m:sSub>
                                                  <m:r>
                                                    <a:rPr lang="en-US" altLang="ja-JP" i="1">
                                                      <a:latin typeface="Cambria Math" panose="02040503050406030204" pitchFamily="18" charset="0"/>
                                                    </a:rPr>
                                                    <m:t>(1+</m:t>
                                                  </m:r>
                                                  <m:f>
                                                    <m:fPr>
                                                      <m:ctrlPr>
                                                        <a:rPr lang="en-US" altLang="ja-JP" i="1">
                                                          <a:solidFill>
                                                            <a:schemeClr val="tx1"/>
                                                          </a:solidFill>
                                                          <a:latin typeface="Cambria Math" panose="02040503050406030204" pitchFamily="18" charset="0"/>
                                                          <a:ea typeface="Cambria Math" panose="02040503050406030204" pitchFamily="18" charset="0"/>
                                                        </a:rPr>
                                                      </m:ctrlPr>
                                                    </m:fPr>
                                                    <m:num>
                                                      <m:r>
                                                        <a:rPr lang="en-US" altLang="ja-JP" i="1">
                                                          <a:solidFill>
                                                            <a:schemeClr val="tx1"/>
                                                          </a:solidFill>
                                                          <a:latin typeface="Cambria Math" panose="02040503050406030204" pitchFamily="18" charset="0"/>
                                                          <a:ea typeface="Cambria Math" panose="02040503050406030204" pitchFamily="18" charset="0"/>
                                                        </a:rPr>
                                                        <m:t>𝛼</m:t>
                                                      </m:r>
                                                    </m:num>
                                                    <m:den>
                                                      <m:sSub>
                                                        <m:sSubPr>
                                                          <m:ctrlPr>
                                                            <a:rPr lang="en-US" altLang="ja-JP" i="1">
                                                              <a:solidFill>
                                                                <a:schemeClr val="tx1"/>
                                                              </a:solidFill>
                                                              <a:latin typeface="Cambria Math" panose="02040503050406030204" pitchFamily="18" charset="0"/>
                                                            </a:rPr>
                                                          </m:ctrlPr>
                                                        </m:sSubPr>
                                                        <m:e>
                                                          <m:r>
                                                            <a:rPr lang="en-US" altLang="ja-JP" i="1">
                                                              <a:solidFill>
                                                                <a:schemeClr val="tx1"/>
                                                              </a:solidFill>
                                                              <a:latin typeface="Cambria Math" panose="02040503050406030204" pitchFamily="18" charset="0"/>
                                                            </a:rPr>
                                                            <m:t>𝑛</m:t>
                                                          </m:r>
                                                        </m:e>
                                                        <m:sub>
                                                          <m:r>
                                                            <a:rPr lang="en-US" altLang="ja-JP" i="1">
                                                              <a:solidFill>
                                                                <a:schemeClr val="tx1"/>
                                                              </a:solidFill>
                                                              <a:latin typeface="Cambria Math" panose="02040503050406030204" pitchFamily="18" charset="0"/>
                                                            </a:rPr>
                                                            <m:t>0</m:t>
                                                          </m:r>
                                                        </m:sub>
                                                      </m:sSub>
                                                    </m:den>
                                                  </m:f>
                                                  <m:sSubSup>
                                                    <m:sSubSupPr>
                                                      <m:ctrlPr>
                                                        <a:rPr lang="en-US" altLang="ja-JP" i="1">
                                                          <a:solidFill>
                                                            <a:schemeClr val="tx1"/>
                                                          </a:solidFill>
                                                          <a:latin typeface="Cambria Math" panose="02040503050406030204" pitchFamily="18" charset="0"/>
                                                        </a:rPr>
                                                      </m:ctrlPr>
                                                    </m:sSubSupPr>
                                                    <m:e>
                                                      <m:r>
                                                        <a:rPr lang="en-US" altLang="ja-JP" i="1">
                                                          <a:solidFill>
                                                            <a:schemeClr val="tx1"/>
                                                          </a:solidFill>
                                                          <a:latin typeface="Cambria Math" panose="02040503050406030204" pitchFamily="18" charset="0"/>
                                                        </a:rPr>
                                                        <m:t>𝐸</m:t>
                                                      </m:r>
                                                    </m:e>
                                                    <m:sub>
                                                      <m:r>
                                                        <a:rPr lang="en-US" altLang="ja-JP" i="1">
                                                          <a:solidFill>
                                                            <a:schemeClr val="tx1"/>
                                                          </a:solidFill>
                                                          <a:latin typeface="Cambria Math" panose="02040503050406030204" pitchFamily="18" charset="0"/>
                                                        </a:rPr>
                                                        <m:t>𝑅𝐹</m:t>
                                                      </m:r>
                                                    </m:sub>
                                                    <m:sup>
                                                      <m:r>
                                                        <a:rPr lang="en-US" altLang="ja-JP" i="1">
                                                          <a:solidFill>
                                                            <a:schemeClr val="tx1"/>
                                                          </a:solidFill>
                                                          <a:latin typeface="Cambria Math" panose="02040503050406030204" pitchFamily="18" charset="0"/>
                                                        </a:rPr>
                                                        <m:t>2</m:t>
                                                      </m:r>
                                                    </m:sup>
                                                  </m:sSubSup>
                                                  <m:sSup>
                                                    <m:sSupPr>
                                                      <m:ctrlPr>
                                                        <a:rPr lang="en-US" altLang="ja-JP" i="1">
                                                          <a:solidFill>
                                                            <a:schemeClr val="tx1"/>
                                                          </a:solidFill>
                                                          <a:latin typeface="Cambria Math" panose="02040503050406030204" pitchFamily="18" charset="0"/>
                                                        </a:rPr>
                                                      </m:ctrlPr>
                                                    </m:sSupPr>
                                                    <m:e>
                                                      <m:r>
                                                        <a:rPr lang="en-US" altLang="ja-JP" i="1">
                                                          <a:solidFill>
                                                            <a:schemeClr val="tx1"/>
                                                          </a:solidFill>
                                                          <a:latin typeface="Cambria Math" panose="02040503050406030204" pitchFamily="18" charset="0"/>
                                                        </a:rPr>
                                                        <m:t>𝑒</m:t>
                                                      </m:r>
                                                    </m:e>
                                                    <m:sup>
                                                      <m:r>
                                                        <a:rPr lang="en-US" altLang="ja-JP" i="1">
                                                          <a:solidFill>
                                                            <a:schemeClr val="tx1"/>
                                                          </a:solidFill>
                                                          <a:latin typeface="Cambria Math" panose="02040503050406030204" pitchFamily="18" charset="0"/>
                                                        </a:rPr>
                                                        <m:t>2</m:t>
                                                      </m:r>
                                                      <m:r>
                                                        <a:rPr lang="en-US" altLang="ja-JP" i="1">
                                                          <a:solidFill>
                                                            <a:schemeClr val="tx1"/>
                                                          </a:solidFill>
                                                          <a:latin typeface="Cambria Math" panose="02040503050406030204" pitchFamily="18" charset="0"/>
                                                        </a:rPr>
                                                        <m:t>𝑖</m:t>
                                                      </m:r>
                                                      <m:sSub>
                                                        <m:sSubPr>
                                                          <m:ctrlPr>
                                                            <a:rPr lang="en-US" altLang="ja-JP" i="1">
                                                              <a:solidFill>
                                                                <a:schemeClr val="tx1"/>
                                                              </a:solidFill>
                                                              <a:latin typeface="Cambria Math" panose="02040503050406030204" pitchFamily="18" charset="0"/>
                                                              <a:ea typeface="Cambria Math" panose="02040503050406030204" pitchFamily="18" charset="0"/>
                                                            </a:rPr>
                                                          </m:ctrlPr>
                                                        </m:sSubPr>
                                                        <m:e>
                                                          <m:r>
                                                            <a:rPr lang="en-US" altLang="ja-JP" i="1">
                                                              <a:solidFill>
                                                                <a:schemeClr val="tx1"/>
                                                              </a:solidFill>
                                                              <a:latin typeface="Cambria Math" panose="02040503050406030204" pitchFamily="18" charset="0"/>
                                                              <a:ea typeface="Cambria Math" panose="02040503050406030204" pitchFamily="18" charset="0"/>
                                                            </a:rPr>
                                                            <m:t>𝜔</m:t>
                                                          </m:r>
                                                        </m:e>
                                                        <m:sub>
                                                          <m:r>
                                                            <a:rPr lang="en-US" altLang="ja-JP" i="1">
                                                              <a:solidFill>
                                                                <a:schemeClr val="tx1"/>
                                                              </a:solidFill>
                                                              <a:latin typeface="Cambria Math" panose="02040503050406030204" pitchFamily="18" charset="0"/>
                                                            </a:rPr>
                                                            <m:t>𝑅𝐹</m:t>
                                                          </m:r>
                                                        </m:sub>
                                                      </m:sSub>
                                                      <m:r>
                                                        <a:rPr lang="en-US" altLang="ja-JP" i="1">
                                                          <a:solidFill>
                                                            <a:schemeClr val="tx1"/>
                                                          </a:solidFill>
                                                          <a:latin typeface="Cambria Math" panose="02040503050406030204" pitchFamily="18" charset="0"/>
                                                          <a:ea typeface="Cambria Math" panose="02040503050406030204" pitchFamily="18" charset="0"/>
                                                        </a:rPr>
                                                        <m:t>𝑡</m:t>
                                                      </m:r>
                                                    </m:sup>
                                                  </m:sSup>
                                                  <m:r>
                                                    <a:rPr lang="en-US" altLang="ja-JP" i="1">
                                                      <a:latin typeface="Cambria Math" panose="02040503050406030204" pitchFamily="18" charset="0"/>
                                                    </a:rPr>
                                                    <m:t>)</m:t>
                                                  </m:r>
                                                </m:num>
                                                <m:den>
                                                  <m:sSub>
                                                    <m:sSubPr>
                                                      <m:ctrlPr>
                                                        <a:rPr lang="en-US" altLang="ja-JP" i="1">
                                                          <a:latin typeface="Cambria Math" panose="02040503050406030204" pitchFamily="18" charset="0"/>
                                                        </a:rPr>
                                                      </m:ctrlPr>
                                                    </m:sSubPr>
                                                    <m:e>
                                                      <m:r>
                                                        <m:rPr>
                                                          <m:sty m:val="p"/>
                                                        </m:rPr>
                                                        <a:rPr lang="en-US" altLang="ja-JP" i="1">
                                                          <a:latin typeface="Cambria Math" panose="02040503050406030204" pitchFamily="18" charset="0"/>
                                                        </a:rPr>
                                                        <m:t>P</m:t>
                                                      </m:r>
                                                    </m:e>
                                                    <m:sub>
                                                      <m:r>
                                                        <a:rPr lang="en-US" altLang="ja-JP" i="1">
                                                          <a:latin typeface="Cambria Math" panose="02040503050406030204" pitchFamily="18" charset="0"/>
                                                        </a:rPr>
                                                        <m:t>𝐶</m:t>
                                                      </m:r>
                                                    </m:sub>
                                                  </m:sSub>
                                                </m:den>
                                              </m:f>
                                            </m:e>
                                          </m:d>
                                        </m:e>
                                      </m:d>
                                    </m:e>
                                    <m:sup>
                                      <m:r>
                                        <a:rPr lang="en-US" altLang="ja-JP" i="1">
                                          <a:latin typeface="Cambria Math" panose="02040503050406030204" pitchFamily="18" charset="0"/>
                                        </a:rPr>
                                        <m:t>2</m:t>
                                      </m:r>
                                    </m:sup>
                                  </m:sSup>
                                </m:e>
                                <m:sup>
                                  <m:r>
                                    <a:rPr lang="en-US" altLang="ja-JP" i="1">
                                      <a:latin typeface="Cambria Math" panose="02040503050406030204" pitchFamily="18" charset="0"/>
                                    </a:rPr>
                                    <m:t> </m:t>
                                  </m:r>
                                </m:sup>
                              </m:sSup>
                              <m:r>
                                <a:rPr lang="en-US" altLang="ja-JP" i="1">
                                  <a:latin typeface="Cambria Math" panose="02040503050406030204" pitchFamily="18" charset="0"/>
                                  <a:ea typeface="Cambria Math" panose="02040503050406030204" pitchFamily="18" charset="0"/>
                                </a:rPr>
                                <m:t>+</m:t>
                              </m:r>
                              <m:sSubSup>
                                <m:sSubSupPr>
                                  <m:ctrlPr>
                                    <a:rPr lang="en-US" altLang="ja-JP" i="1">
                                      <a:latin typeface="Cambria Math" panose="02040503050406030204" pitchFamily="18" charset="0"/>
                                      <a:ea typeface="Cambria Math" panose="02040503050406030204" pitchFamily="18" charset="0"/>
                                    </a:rPr>
                                  </m:ctrlPr>
                                </m:sSubSupPr>
                                <m:e>
                                  <m:r>
                                    <a:rPr lang="en-US" altLang="ja-JP" i="1">
                                      <a:latin typeface="Cambria Math" panose="02040503050406030204" pitchFamily="18" charset="0"/>
                                      <a:ea typeface="Cambria Math" panose="02040503050406030204" pitchFamily="18" charset="0"/>
                                    </a:rPr>
                                    <m:t>𝜔</m:t>
                                  </m:r>
                                </m:e>
                                <m:sub>
                                  <m:r>
                                    <a:rPr lang="en-US" altLang="ja-JP" i="1">
                                      <a:latin typeface="Cambria Math" panose="02040503050406030204" pitchFamily="18" charset="0"/>
                                      <a:ea typeface="Cambria Math" panose="02040503050406030204" pitchFamily="18" charset="0"/>
                                    </a:rPr>
                                    <m:t>0</m:t>
                                  </m:r>
                                </m:sub>
                                <m:sup>
                                  <m:r>
                                    <a:rPr lang="en-US" altLang="ja-JP" i="1">
                                      <a:latin typeface="Cambria Math" panose="02040503050406030204" pitchFamily="18" charset="0"/>
                                      <a:ea typeface="Cambria Math" panose="02040503050406030204" pitchFamily="18" charset="0"/>
                                    </a:rPr>
                                    <m:t>2</m:t>
                                  </m:r>
                                </m:sup>
                              </m:sSubSup>
                            </m:e>
                          </m:rad>
                        </m:e>
                      </m:nary>
                      <m:r>
                        <a:rPr lang="en-US" altLang="ja-JP" i="1">
                          <a:latin typeface="Cambria Math" panose="02040503050406030204" pitchFamily="18" charset="0"/>
                          <a:ea typeface="Cambria Math" panose="02040503050406030204" pitchFamily="18" charset="0"/>
                        </a:rPr>
                        <m:t>𝑑𝑡</m:t>
                      </m:r>
                    </m:oMath>
                  </m:oMathPara>
                </a14:m>
                <a:endParaRPr kumimoji="1" lang="ja-JP" altLang="en-US"/>
              </a:p>
            </p:txBody>
          </p:sp>
        </mc:Choice>
        <mc:Fallback xmlns="">
          <p:sp>
            <p:nvSpPr>
              <p:cNvPr id="12" name="正方形/長方形 11">
                <a:extLst>
                  <a:ext uri="{FF2B5EF4-FFF2-40B4-BE49-F238E27FC236}">
                    <a16:creationId xmlns:a16="http://schemas.microsoft.com/office/drawing/2014/main" id="{F04D95CC-FF51-5E5A-0116-F3816C8D11DB}"/>
                  </a:ext>
                </a:extLst>
              </p:cNvPr>
              <p:cNvSpPr>
                <a:spLocks noRot="1" noChangeAspect="1" noMove="1" noResize="1" noEditPoints="1" noAdjustHandles="1" noChangeArrowheads="1" noChangeShapeType="1" noTextEdit="1"/>
              </p:cNvSpPr>
              <p:nvPr/>
            </p:nvSpPr>
            <p:spPr>
              <a:xfrm>
                <a:off x="101555" y="1173264"/>
                <a:ext cx="6159590" cy="1445896"/>
              </a:xfrm>
              <a:prstGeom prst="rect">
                <a:avLst/>
              </a:prstGeom>
              <a:blipFill>
                <a:blip r:embed="rId5"/>
                <a:stretch>
                  <a:fillRect l="-1027" t="-40171" b="-94872"/>
                </a:stretch>
              </a:blipFill>
              <a:ln>
                <a:solidFill>
                  <a:srgbClr val="FF0000"/>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9954556A-F079-7396-BD0F-F94C0E914CFE}"/>
                  </a:ext>
                </a:extLst>
              </p:cNvPr>
              <p:cNvSpPr txBox="1"/>
              <p:nvPr/>
            </p:nvSpPr>
            <p:spPr>
              <a:xfrm>
                <a:off x="101556" y="3317597"/>
                <a:ext cx="6261146" cy="871970"/>
              </a:xfrm>
              <a:prstGeom prst="rect">
                <a:avLst/>
              </a:prstGeom>
              <a:ln w="38100">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14:m>
                  <m:oMathPara xmlns:m="http://schemas.openxmlformats.org/officeDocument/2006/math">
                    <m:oMathParaPr>
                      <m:jc m:val="left"/>
                    </m:oMathParaPr>
                    <m:oMath>
                      <m:sSub>
                        <m:sSubPr>
                          <m:ctrlPr>
                            <a:rPr lang="en-US" altLang="ja-JP" sz="1200" i="1">
                              <a:latin typeface="Cambria Math" panose="02040503050406030204" pitchFamily="18" charset="0"/>
                              <a:ea typeface="Cambria Math" panose="02040503050406030204" pitchFamily="18" charset="0"/>
                            </a:rPr>
                          </m:ctrlPr>
                        </m:sSubPr>
                        <m:e>
                          <m:acc>
                            <m:accPr>
                              <m:chr m:val="̅"/>
                              <m:ctrlPr>
                                <a:rPr lang="en-US" altLang="ja-JP" sz="1200" i="1">
                                  <a:latin typeface="Cambria Math" panose="02040503050406030204" pitchFamily="18" charset="0"/>
                                  <a:ea typeface="Cambria Math" panose="02040503050406030204" pitchFamily="18" charset="0"/>
                                </a:rPr>
                              </m:ctrlPr>
                            </m:accPr>
                            <m:e>
                              <m:r>
                                <a:rPr lang="en-US" altLang="ja-JP" sz="1200" i="1">
                                  <a:latin typeface="Cambria Math" panose="02040503050406030204" pitchFamily="18" charset="0"/>
                                  <a:ea typeface="Cambria Math" panose="02040503050406030204" pitchFamily="18" charset="0"/>
                                </a:rPr>
                                <m:t>𝜔</m:t>
                              </m:r>
                            </m:e>
                          </m:acc>
                        </m:e>
                        <m:sub>
                          <m:r>
                            <a:rPr lang="en-US" altLang="ja-JP" sz="1200">
                              <a:latin typeface="Cambria Math" panose="02040503050406030204" pitchFamily="18" charset="0"/>
                              <a:ea typeface="Cambria Math" panose="02040503050406030204" pitchFamily="18" charset="0"/>
                            </a:rPr>
                            <m:t> </m:t>
                          </m:r>
                          <m:r>
                            <a:rPr lang="en-US" altLang="ja-JP" sz="1200" i="1">
                              <a:latin typeface="Cambria Math" panose="02040503050406030204" pitchFamily="18" charset="0"/>
                              <a:ea typeface="Cambria Math" panose="02040503050406030204" pitchFamily="18" charset="0"/>
                            </a:rPr>
                            <m:t>2</m:t>
                          </m:r>
                        </m:sub>
                      </m:sSub>
                      <m:r>
                        <a:rPr lang="en-US" altLang="ja-JP" sz="1200" i="1">
                          <a:latin typeface="Cambria Math" panose="02040503050406030204" pitchFamily="18" charset="0"/>
                          <a:ea typeface="Cambria Math" panose="02040503050406030204" pitchFamily="18" charset="0"/>
                        </a:rPr>
                        <m:t>= </m:t>
                      </m:r>
                      <m:f>
                        <m:fPr>
                          <m:ctrlPr>
                            <a:rPr lang="en-US" altLang="ja-JP" sz="1200" i="1">
                              <a:latin typeface="Cambria Math" panose="02040503050406030204" pitchFamily="18" charset="0"/>
                              <a:ea typeface="Cambria Math" panose="02040503050406030204" pitchFamily="18" charset="0"/>
                            </a:rPr>
                          </m:ctrlPr>
                        </m:fPr>
                        <m:num>
                          <m:r>
                            <a:rPr lang="en-US" altLang="ja-JP" sz="1200" i="1">
                              <a:latin typeface="Cambria Math" panose="02040503050406030204" pitchFamily="18" charset="0"/>
                              <a:ea typeface="Cambria Math" panose="02040503050406030204" pitchFamily="18" charset="0"/>
                            </a:rPr>
                            <m:t>1</m:t>
                          </m:r>
                        </m:num>
                        <m:den>
                          <m:r>
                            <a:rPr lang="en-US" altLang="ja-JP" sz="1200" i="1">
                              <a:latin typeface="Cambria Math" panose="02040503050406030204" pitchFamily="18" charset="0"/>
                              <a:ea typeface="Cambria Math" panose="02040503050406030204" pitchFamily="18" charset="0"/>
                            </a:rPr>
                            <m:t>𝑇</m:t>
                          </m:r>
                        </m:den>
                      </m:f>
                      <m:nary>
                        <m:naryPr>
                          <m:limLoc m:val="undOvr"/>
                          <m:subHide m:val="on"/>
                          <m:supHide m:val="on"/>
                          <m:ctrlPr>
                            <a:rPr lang="en-US" altLang="ja-JP" sz="1200" i="1">
                              <a:latin typeface="Cambria Math" panose="02040503050406030204" pitchFamily="18" charset="0"/>
                              <a:ea typeface="Cambria Math" panose="02040503050406030204" pitchFamily="18" charset="0"/>
                            </a:rPr>
                          </m:ctrlPr>
                        </m:naryPr>
                        <m:sub/>
                        <m:sup/>
                        <m:e>
                          <m:rad>
                            <m:radPr>
                              <m:degHide m:val="on"/>
                              <m:ctrlPr>
                                <a:rPr lang="en-US" altLang="ja-JP" sz="1200" i="1">
                                  <a:latin typeface="Cambria Math" panose="02040503050406030204" pitchFamily="18" charset="0"/>
                                  <a:ea typeface="Cambria Math" panose="02040503050406030204" pitchFamily="18" charset="0"/>
                                </a:rPr>
                              </m:ctrlPr>
                            </m:radPr>
                            <m:deg/>
                            <m:e>
                              <m:sSup>
                                <m:sSupPr>
                                  <m:ctrlPr>
                                    <a:rPr lang="en-US" altLang="ja-JP" sz="1200" b="0" i="1" smtClean="0">
                                      <a:latin typeface="Cambria Math" panose="02040503050406030204" pitchFamily="18" charset="0"/>
                                    </a:rPr>
                                  </m:ctrlPr>
                                </m:sSupPr>
                                <m:e>
                                  <m:sSup>
                                    <m:sSupPr>
                                      <m:ctrlPr>
                                        <a:rPr lang="en-US" altLang="ja-JP" sz="1200" b="0" i="1" smtClean="0">
                                          <a:latin typeface="Cambria Math" panose="02040503050406030204" pitchFamily="18" charset="0"/>
                                        </a:rPr>
                                      </m:ctrlPr>
                                    </m:sSupPr>
                                    <m:e>
                                      <m:d>
                                        <m:dPr>
                                          <m:ctrlPr>
                                            <a:rPr lang="en-US" altLang="ja-JP" sz="1200" b="0" i="1" smtClean="0">
                                              <a:latin typeface="Cambria Math" panose="02040503050406030204" pitchFamily="18" charset="0"/>
                                            </a:rPr>
                                          </m:ctrlPr>
                                        </m:dPr>
                                        <m:e>
                                          <m:r>
                                            <a:rPr lang="en-US" altLang="ja-JP" sz="1200" b="0" i="1" smtClean="0">
                                              <a:latin typeface="Cambria Math" panose="02040503050406030204" pitchFamily="18" charset="0"/>
                                            </a:rPr>
                                            <m:t>𝐴</m:t>
                                          </m:r>
                                          <m:d>
                                            <m:dPr>
                                              <m:begChr m:val="|"/>
                                              <m:endChr m:val="|"/>
                                              <m:ctrlPr>
                                                <a:rPr lang="en-US" altLang="ja-JP" sz="1200" i="1">
                                                  <a:solidFill>
                                                    <a:schemeClr val="tx1"/>
                                                  </a:solidFill>
                                                  <a:latin typeface="Cambria Math" panose="02040503050406030204" pitchFamily="18" charset="0"/>
                                                </a:rPr>
                                              </m:ctrlPr>
                                            </m:dPr>
                                            <m:e>
                                              <m:r>
                                                <a:rPr lang="en-US" altLang="ja-JP" sz="1200" i="1">
                                                  <a:solidFill>
                                                    <a:schemeClr val="tx1"/>
                                                  </a:solidFill>
                                                  <a:latin typeface="Cambria Math" panose="02040503050406030204" pitchFamily="18" charset="0"/>
                                                </a:rPr>
                                                <m:t>1−</m:t>
                                              </m:r>
                                              <m:f>
                                                <m:fPr>
                                                  <m:ctrlPr>
                                                    <a:rPr lang="en-US" altLang="ja-JP" sz="1200" i="1">
                                                      <a:solidFill>
                                                        <a:schemeClr val="tx1"/>
                                                      </a:solidFill>
                                                      <a:latin typeface="Cambria Math" panose="02040503050406030204" pitchFamily="18" charset="0"/>
                                                    </a:rPr>
                                                  </m:ctrlPr>
                                                </m:fPr>
                                                <m:num>
                                                  <m:sSub>
                                                    <m:sSubPr>
                                                      <m:ctrlPr>
                                                        <a:rPr lang="en-US" altLang="ja-JP" sz="1200" i="1">
                                                          <a:solidFill>
                                                            <a:schemeClr val="tx1"/>
                                                          </a:solidFill>
                                                          <a:latin typeface="Cambria Math" panose="02040503050406030204" pitchFamily="18" charset="0"/>
                                                        </a:rPr>
                                                      </m:ctrlPr>
                                                    </m:sSubPr>
                                                    <m:e>
                                                      <m:r>
                                                        <m:rPr>
                                                          <m:sty m:val="p"/>
                                                        </m:rPr>
                                                        <a:rPr lang="en-US" altLang="ja-JP" sz="1200" i="1">
                                                          <a:solidFill>
                                                            <a:schemeClr val="tx1"/>
                                                          </a:solidFill>
                                                          <a:latin typeface="Cambria Math" panose="02040503050406030204" pitchFamily="18" charset="0"/>
                                                        </a:rPr>
                                                        <m:t>P</m:t>
                                                      </m:r>
                                                    </m:e>
                                                    <m:sub>
                                                      <m:r>
                                                        <a:rPr lang="en-US" altLang="ja-JP" sz="1200" i="1">
                                                          <a:solidFill>
                                                            <a:schemeClr val="tx1"/>
                                                          </a:solidFill>
                                                          <a:latin typeface="Cambria Math" panose="02040503050406030204" pitchFamily="18" charset="0"/>
                                                        </a:rPr>
                                                        <m:t>𝑠𝑡𝑎</m:t>
                                                      </m:r>
                                                    </m:sub>
                                                  </m:sSub>
                                                  <m:d>
                                                    <m:dPr>
                                                      <m:begChr m:val="{"/>
                                                      <m:endChr m:val="}"/>
                                                      <m:ctrlPr>
                                                        <a:rPr lang="en-US" altLang="ja-JP" sz="1200" i="1">
                                                          <a:solidFill>
                                                            <a:schemeClr val="tx1"/>
                                                          </a:solidFill>
                                                          <a:latin typeface="Cambria Math" panose="02040503050406030204" pitchFamily="18" charset="0"/>
                                                        </a:rPr>
                                                      </m:ctrlPr>
                                                    </m:dPr>
                                                    <m:e>
                                                      <m:r>
                                                        <a:rPr lang="en-US" altLang="ja-JP" sz="1200" i="1">
                                                          <a:solidFill>
                                                            <a:schemeClr val="tx1"/>
                                                          </a:solidFill>
                                                          <a:latin typeface="Cambria Math" panose="02040503050406030204" pitchFamily="18" charset="0"/>
                                                        </a:rPr>
                                                        <m:t>1</m:t>
                                                      </m:r>
                                                      <m:r>
                                                        <a:rPr lang="en-US" altLang="ja-JP" sz="1200" i="1" smtClean="0">
                                                          <a:solidFill>
                                                            <a:schemeClr val="tx1"/>
                                                          </a:solidFill>
                                                          <a:latin typeface="Cambria Math" panose="02040503050406030204" pitchFamily="18" charset="0"/>
                                                        </a:rPr>
                                                        <m:t>−1.5</m:t>
                                                      </m:r>
                                                      <m:sSup>
                                                        <m:sSupPr>
                                                          <m:ctrlPr>
                                                            <a:rPr lang="en-US" altLang="ja-JP" sz="1200" i="1">
                                                              <a:solidFill>
                                                                <a:schemeClr val="tx1"/>
                                                              </a:solidFill>
                                                              <a:latin typeface="Cambria Math" panose="02040503050406030204" pitchFamily="18" charset="0"/>
                                                            </a:rPr>
                                                          </m:ctrlPr>
                                                        </m:sSupPr>
                                                        <m:e>
                                                          <m:f>
                                                            <m:fPr>
                                                              <m:ctrlPr>
                                                                <a:rPr lang="en-US" altLang="ja-JP" sz="1200" i="1">
                                                                  <a:solidFill>
                                                                    <a:schemeClr val="tx1"/>
                                                                  </a:solidFill>
                                                                  <a:latin typeface="Cambria Math" panose="02040503050406030204" pitchFamily="18" charset="0"/>
                                                                </a:rPr>
                                                              </m:ctrlPr>
                                                            </m:fPr>
                                                            <m:num>
                                                              <m:r>
                                                                <a:rPr lang="en-US" altLang="ja-JP" sz="1200" i="1">
                                                                  <a:solidFill>
                                                                    <a:schemeClr val="tx1"/>
                                                                  </a:solidFill>
                                                                  <a:latin typeface="Cambria Math" panose="02040503050406030204" pitchFamily="18" charset="0"/>
                                                                </a:rPr>
                                                                <m:t>𝑑</m:t>
                                                              </m:r>
                                                            </m:num>
                                                            <m:den>
                                                              <m:sSub>
                                                                <m:sSubPr>
                                                                  <m:ctrlPr>
                                                                    <a:rPr lang="en-US" altLang="ja-JP" sz="1200" i="1">
                                                                      <a:solidFill>
                                                                        <a:schemeClr val="tx1"/>
                                                                      </a:solidFill>
                                                                      <a:latin typeface="Cambria Math" panose="02040503050406030204" pitchFamily="18" charset="0"/>
                                                                    </a:rPr>
                                                                  </m:ctrlPr>
                                                                </m:sSubPr>
                                                                <m:e>
                                                                  <m:r>
                                                                    <a:rPr lang="en-US" altLang="ja-JP" sz="1200" i="1">
                                                                      <a:solidFill>
                                                                        <a:schemeClr val="tx1"/>
                                                                      </a:solidFill>
                                                                      <a:latin typeface="Cambria Math" panose="02040503050406030204" pitchFamily="18" charset="0"/>
                                                                    </a:rPr>
                                                                    <m:t>𝑉</m:t>
                                                                  </m:r>
                                                                </m:e>
                                                                <m:sub>
                                                                  <m:r>
                                                                    <a:rPr lang="en-US" altLang="ja-JP" sz="1200" i="1">
                                                                      <a:solidFill>
                                                                        <a:schemeClr val="tx1"/>
                                                                      </a:solidFill>
                                                                      <a:latin typeface="Cambria Math" panose="02040503050406030204" pitchFamily="18" charset="0"/>
                                                                    </a:rPr>
                                                                    <m:t>𝑒𝑥𝑡</m:t>
                                                                  </m:r>
                                                                </m:sub>
                                                              </m:sSub>
                                                            </m:den>
                                                          </m:f>
                                                          <m:sSub>
                                                            <m:sSubPr>
                                                              <m:ctrlPr>
                                                                <a:rPr lang="en-US" altLang="ja-JP" sz="1200" i="1">
                                                                  <a:solidFill>
                                                                    <a:schemeClr val="tx1"/>
                                                                  </a:solidFill>
                                                                  <a:latin typeface="Cambria Math" panose="02040503050406030204" pitchFamily="18" charset="0"/>
                                                                </a:rPr>
                                                              </m:ctrlPr>
                                                            </m:sSubPr>
                                                            <m:e>
                                                              <m:r>
                                                                <a:rPr lang="en-US" altLang="ja-JP" sz="1200" i="1">
                                                                  <a:solidFill>
                                                                    <a:schemeClr val="tx1"/>
                                                                  </a:solidFill>
                                                                  <a:latin typeface="Cambria Math" panose="02040503050406030204" pitchFamily="18" charset="0"/>
                                                                </a:rPr>
                                                                <m:t>𝐸</m:t>
                                                              </m:r>
                                                            </m:e>
                                                            <m:sub>
                                                              <m:r>
                                                                <a:rPr lang="en-US" altLang="ja-JP" sz="1200" i="1">
                                                                  <a:solidFill>
                                                                    <a:schemeClr val="tx1"/>
                                                                  </a:solidFill>
                                                                  <a:latin typeface="Cambria Math" panose="02040503050406030204" pitchFamily="18" charset="0"/>
                                                                </a:rPr>
                                                                <m:t>𝑅𝐹</m:t>
                                                              </m:r>
                                                            </m:sub>
                                                          </m:sSub>
                                                          <m:sSup>
                                                            <m:sSupPr>
                                                              <m:ctrlPr>
                                                                <a:rPr lang="en-US" altLang="ja-JP" sz="1200" i="1">
                                                                  <a:solidFill>
                                                                    <a:schemeClr val="tx1"/>
                                                                  </a:solidFill>
                                                                  <a:latin typeface="Cambria Math" panose="02040503050406030204" pitchFamily="18" charset="0"/>
                                                                </a:rPr>
                                                              </m:ctrlPr>
                                                            </m:sSupPr>
                                                            <m:e>
                                                              <m:r>
                                                                <a:rPr lang="en-US" altLang="ja-JP" sz="1200" i="1">
                                                                  <a:solidFill>
                                                                    <a:schemeClr val="tx1"/>
                                                                  </a:solidFill>
                                                                  <a:latin typeface="Cambria Math" panose="02040503050406030204" pitchFamily="18" charset="0"/>
                                                                </a:rPr>
                                                                <m:t>𝑒</m:t>
                                                              </m:r>
                                                            </m:e>
                                                            <m:sup>
                                                              <m:r>
                                                                <a:rPr lang="en-US" altLang="ja-JP" sz="1200" i="1">
                                                                  <a:solidFill>
                                                                    <a:schemeClr val="tx1"/>
                                                                  </a:solidFill>
                                                                  <a:latin typeface="Cambria Math" panose="02040503050406030204" pitchFamily="18" charset="0"/>
                                                                </a:rPr>
                                                                <m:t>𝑖</m:t>
                                                              </m:r>
                                                              <m:sSub>
                                                                <m:sSubPr>
                                                                  <m:ctrlPr>
                                                                    <a:rPr lang="en-US" altLang="ja-JP" sz="1200" i="1">
                                                                      <a:solidFill>
                                                                        <a:schemeClr val="tx1"/>
                                                                      </a:solidFill>
                                                                      <a:latin typeface="Cambria Math" panose="02040503050406030204" pitchFamily="18" charset="0"/>
                                                                      <a:ea typeface="Cambria Math" panose="02040503050406030204" pitchFamily="18" charset="0"/>
                                                                    </a:rPr>
                                                                  </m:ctrlPr>
                                                                </m:sSubPr>
                                                                <m:e>
                                                                  <m:r>
                                                                    <a:rPr lang="en-US" altLang="ja-JP" sz="1200" i="1">
                                                                      <a:solidFill>
                                                                        <a:schemeClr val="tx1"/>
                                                                      </a:solidFill>
                                                                      <a:latin typeface="Cambria Math" panose="02040503050406030204" pitchFamily="18" charset="0"/>
                                                                      <a:ea typeface="Cambria Math" panose="02040503050406030204" pitchFamily="18" charset="0"/>
                                                                    </a:rPr>
                                                                    <m:t>𝜔</m:t>
                                                                  </m:r>
                                                                </m:e>
                                                                <m:sub>
                                                                  <m:r>
                                                                    <a:rPr lang="en-US" altLang="ja-JP" sz="1200" i="1">
                                                                      <a:solidFill>
                                                                        <a:schemeClr val="tx1"/>
                                                                      </a:solidFill>
                                                                      <a:latin typeface="Cambria Math" panose="02040503050406030204" pitchFamily="18" charset="0"/>
                                                                    </a:rPr>
                                                                    <m:t>𝑅𝐹</m:t>
                                                                  </m:r>
                                                                </m:sub>
                                                              </m:sSub>
                                                              <m:r>
                                                                <a:rPr lang="en-US" altLang="ja-JP" sz="1200" i="1">
                                                                  <a:solidFill>
                                                                    <a:schemeClr val="tx1"/>
                                                                  </a:solidFill>
                                                                  <a:latin typeface="Cambria Math" panose="02040503050406030204" pitchFamily="18" charset="0"/>
                                                                  <a:ea typeface="Cambria Math" panose="02040503050406030204" pitchFamily="18" charset="0"/>
                                                                </a:rPr>
                                                                <m:t>𝑡</m:t>
                                                              </m:r>
                                                            </m:sup>
                                                          </m:sSup>
                                                        </m:e>
                                                        <m:sup>
                                                          <m:r>
                                                            <a:rPr lang="en-US" altLang="ja-JP" sz="1200" b="0" i="1" smtClean="0">
                                                              <a:solidFill>
                                                                <a:schemeClr val="tx1"/>
                                                              </a:solidFill>
                                                              <a:latin typeface="Cambria Math" panose="02040503050406030204" pitchFamily="18" charset="0"/>
                                                            </a:rPr>
                                                            <m:t> </m:t>
                                                          </m:r>
                                                        </m:sup>
                                                      </m:sSup>
                                                      <m:r>
                                                        <a:rPr lang="en-US" altLang="ja-JP" sz="1200" i="1">
                                                          <a:solidFill>
                                                            <a:schemeClr val="tx1"/>
                                                          </a:solidFill>
                                                          <a:latin typeface="Cambria Math" panose="02040503050406030204" pitchFamily="18" charset="0"/>
                                                          <a:ea typeface="Cambria Math" panose="02040503050406030204" pitchFamily="18" charset="0"/>
                                                        </a:rPr>
                                                        <m:t>+</m:t>
                                                      </m:r>
                                                      <m:r>
                                                        <a:rPr lang="en-US" altLang="ja-JP" sz="1200" i="1" smtClean="0">
                                                          <a:solidFill>
                                                            <a:schemeClr val="tx1"/>
                                                          </a:solidFill>
                                                          <a:latin typeface="Cambria Math" panose="02040503050406030204" pitchFamily="18" charset="0"/>
                                                          <a:ea typeface="Cambria Math" panose="02040503050406030204" pitchFamily="18" charset="0"/>
                                                        </a:rPr>
                                                        <m:t>1.875</m:t>
                                                      </m:r>
                                                      <m:sSup>
                                                        <m:sSupPr>
                                                          <m:ctrlPr>
                                                            <a:rPr lang="en-US" altLang="ja-JP" sz="1200" i="1">
                                                              <a:solidFill>
                                                                <a:schemeClr val="tx1"/>
                                                              </a:solidFill>
                                                              <a:latin typeface="Cambria Math" panose="02040503050406030204" pitchFamily="18" charset="0"/>
                                                            </a:rPr>
                                                          </m:ctrlPr>
                                                        </m:sSupPr>
                                                        <m:e>
                                                          <m:sSup>
                                                            <m:sSupPr>
                                                              <m:ctrlPr>
                                                                <a:rPr lang="en-US" altLang="ja-JP" sz="1200" i="1">
                                                                  <a:solidFill>
                                                                    <a:schemeClr val="tx1"/>
                                                                  </a:solidFill>
                                                                  <a:latin typeface="Cambria Math" panose="02040503050406030204" pitchFamily="18" charset="0"/>
                                                                </a:rPr>
                                                              </m:ctrlPr>
                                                            </m:sSupPr>
                                                            <m:e>
                                                              <m:r>
                                                                <a:rPr lang="en-US" altLang="ja-JP" sz="1200" i="1">
                                                                  <a:solidFill>
                                                                    <a:schemeClr val="tx1"/>
                                                                  </a:solidFill>
                                                                  <a:latin typeface="Cambria Math" panose="02040503050406030204" pitchFamily="18" charset="0"/>
                                                                </a:rPr>
                                                                <m:t> </m:t>
                                                              </m:r>
                                                              <m:d>
                                                                <m:dPr>
                                                                  <m:ctrlPr>
                                                                    <a:rPr lang="en-US" altLang="ja-JP" sz="1200" i="1">
                                                                      <a:solidFill>
                                                                        <a:schemeClr val="tx1"/>
                                                                      </a:solidFill>
                                                                      <a:latin typeface="Cambria Math" panose="02040503050406030204" pitchFamily="18" charset="0"/>
                                                                    </a:rPr>
                                                                  </m:ctrlPr>
                                                                </m:dPr>
                                                                <m:e>
                                                                  <m:f>
                                                                    <m:fPr>
                                                                      <m:ctrlPr>
                                                                        <a:rPr lang="en-US" altLang="ja-JP" sz="1200" i="1">
                                                                          <a:solidFill>
                                                                            <a:schemeClr val="tx1"/>
                                                                          </a:solidFill>
                                                                          <a:latin typeface="Cambria Math" panose="02040503050406030204" pitchFamily="18" charset="0"/>
                                                                        </a:rPr>
                                                                      </m:ctrlPr>
                                                                    </m:fPr>
                                                                    <m:num>
                                                                      <m:r>
                                                                        <a:rPr lang="en-US" altLang="ja-JP" sz="1200" i="1">
                                                                          <a:solidFill>
                                                                            <a:schemeClr val="tx1"/>
                                                                          </a:solidFill>
                                                                          <a:latin typeface="Cambria Math" panose="02040503050406030204" pitchFamily="18" charset="0"/>
                                                                        </a:rPr>
                                                                        <m:t>𝑑</m:t>
                                                                      </m:r>
                                                                    </m:num>
                                                                    <m:den>
                                                                      <m:sSub>
                                                                        <m:sSubPr>
                                                                          <m:ctrlPr>
                                                                            <a:rPr lang="en-US" altLang="ja-JP" sz="1200" i="1">
                                                                              <a:solidFill>
                                                                                <a:schemeClr val="tx1"/>
                                                                              </a:solidFill>
                                                                              <a:latin typeface="Cambria Math" panose="02040503050406030204" pitchFamily="18" charset="0"/>
                                                                            </a:rPr>
                                                                          </m:ctrlPr>
                                                                        </m:sSubPr>
                                                                        <m:e>
                                                                          <m:r>
                                                                            <a:rPr lang="en-US" altLang="ja-JP" sz="1200" i="1">
                                                                              <a:solidFill>
                                                                                <a:schemeClr val="tx1"/>
                                                                              </a:solidFill>
                                                                              <a:latin typeface="Cambria Math" panose="02040503050406030204" pitchFamily="18" charset="0"/>
                                                                            </a:rPr>
                                                                            <m:t>𝑉</m:t>
                                                                          </m:r>
                                                                        </m:e>
                                                                        <m:sub>
                                                                          <m:r>
                                                                            <a:rPr lang="en-US" altLang="ja-JP" sz="1200" i="1">
                                                                              <a:solidFill>
                                                                                <a:schemeClr val="tx1"/>
                                                                              </a:solidFill>
                                                                              <a:latin typeface="Cambria Math" panose="02040503050406030204" pitchFamily="18" charset="0"/>
                                                                            </a:rPr>
                                                                            <m:t>𝑒𝑥𝑡</m:t>
                                                                          </m:r>
                                                                        </m:sub>
                                                                      </m:sSub>
                                                                    </m:den>
                                                                  </m:f>
                                                                  <m:sSub>
                                                                    <m:sSubPr>
                                                                      <m:ctrlPr>
                                                                        <a:rPr lang="en-US" altLang="ja-JP" sz="1200" i="1">
                                                                          <a:solidFill>
                                                                            <a:schemeClr val="tx1"/>
                                                                          </a:solidFill>
                                                                          <a:latin typeface="Cambria Math" panose="02040503050406030204" pitchFamily="18" charset="0"/>
                                                                        </a:rPr>
                                                                      </m:ctrlPr>
                                                                    </m:sSubPr>
                                                                    <m:e>
                                                                      <m:r>
                                                                        <a:rPr lang="en-US" altLang="ja-JP" sz="1200" i="1">
                                                                          <a:solidFill>
                                                                            <a:schemeClr val="tx1"/>
                                                                          </a:solidFill>
                                                                          <a:latin typeface="Cambria Math" panose="02040503050406030204" pitchFamily="18" charset="0"/>
                                                                        </a:rPr>
                                                                        <m:t>𝐸</m:t>
                                                                      </m:r>
                                                                    </m:e>
                                                                    <m:sub>
                                                                      <m:r>
                                                                        <a:rPr lang="en-US" altLang="ja-JP" sz="1200" i="1">
                                                                          <a:solidFill>
                                                                            <a:schemeClr val="tx1"/>
                                                                          </a:solidFill>
                                                                          <a:latin typeface="Cambria Math" panose="02040503050406030204" pitchFamily="18" charset="0"/>
                                                                        </a:rPr>
                                                                        <m:t>𝑅𝐹</m:t>
                                                                      </m:r>
                                                                    </m:sub>
                                                                  </m:sSub>
                                                                </m:e>
                                                              </m:d>
                                                            </m:e>
                                                            <m:sup>
                                                              <m:r>
                                                                <a:rPr lang="en-US" altLang="ja-JP" sz="1200" i="1">
                                                                  <a:solidFill>
                                                                    <a:schemeClr val="tx1"/>
                                                                  </a:solidFill>
                                                                  <a:latin typeface="Cambria Math" panose="02040503050406030204" pitchFamily="18" charset="0"/>
                                                                  <a:ea typeface="Cambria Math" panose="02040503050406030204" pitchFamily="18" charset="0"/>
                                                                </a:rPr>
                                                                <m:t>2 </m:t>
                                                              </m:r>
                                                            </m:sup>
                                                          </m:sSup>
                                                          <m:sSup>
                                                            <m:sSupPr>
                                                              <m:ctrlPr>
                                                                <a:rPr lang="en-US" altLang="ja-JP" sz="1200" i="1">
                                                                  <a:solidFill>
                                                                    <a:schemeClr val="tx1"/>
                                                                  </a:solidFill>
                                                                  <a:latin typeface="Cambria Math" panose="02040503050406030204" pitchFamily="18" charset="0"/>
                                                                </a:rPr>
                                                              </m:ctrlPr>
                                                            </m:sSupPr>
                                                            <m:e>
                                                              <m:r>
                                                                <a:rPr lang="en-US" altLang="ja-JP" sz="1200" i="1">
                                                                  <a:solidFill>
                                                                    <a:schemeClr val="tx1"/>
                                                                  </a:solidFill>
                                                                  <a:latin typeface="Cambria Math" panose="02040503050406030204" pitchFamily="18" charset="0"/>
                                                                </a:rPr>
                                                                <m:t>𝑒</m:t>
                                                              </m:r>
                                                            </m:e>
                                                            <m:sup>
                                                              <m:r>
                                                                <a:rPr lang="en-US" altLang="ja-JP" sz="1200" i="1">
                                                                  <a:solidFill>
                                                                    <a:schemeClr val="tx1"/>
                                                                  </a:solidFill>
                                                                  <a:latin typeface="Cambria Math" panose="02040503050406030204" pitchFamily="18" charset="0"/>
                                                                </a:rPr>
                                                                <m:t>2</m:t>
                                                              </m:r>
                                                              <m:r>
                                                                <a:rPr lang="en-US" altLang="ja-JP" sz="1200" i="1">
                                                                  <a:solidFill>
                                                                    <a:schemeClr val="tx1"/>
                                                                  </a:solidFill>
                                                                  <a:latin typeface="Cambria Math" panose="02040503050406030204" pitchFamily="18" charset="0"/>
                                                                </a:rPr>
                                                                <m:t>𝑖</m:t>
                                                              </m:r>
                                                              <m:sSub>
                                                                <m:sSubPr>
                                                                  <m:ctrlPr>
                                                                    <a:rPr lang="en-US" altLang="ja-JP" sz="1200" i="1">
                                                                      <a:solidFill>
                                                                        <a:schemeClr val="tx1"/>
                                                                      </a:solidFill>
                                                                      <a:latin typeface="Cambria Math" panose="02040503050406030204" pitchFamily="18" charset="0"/>
                                                                      <a:ea typeface="Cambria Math" panose="02040503050406030204" pitchFamily="18" charset="0"/>
                                                                    </a:rPr>
                                                                  </m:ctrlPr>
                                                                </m:sSubPr>
                                                                <m:e>
                                                                  <m:r>
                                                                    <a:rPr lang="en-US" altLang="ja-JP" sz="1200" i="1">
                                                                      <a:solidFill>
                                                                        <a:schemeClr val="tx1"/>
                                                                      </a:solidFill>
                                                                      <a:latin typeface="Cambria Math" panose="02040503050406030204" pitchFamily="18" charset="0"/>
                                                                      <a:ea typeface="Cambria Math" panose="02040503050406030204" pitchFamily="18" charset="0"/>
                                                                    </a:rPr>
                                                                    <m:t>𝜔</m:t>
                                                                  </m:r>
                                                                </m:e>
                                                                <m:sub>
                                                                  <m:r>
                                                                    <a:rPr lang="en-US" altLang="ja-JP" sz="1200" i="1">
                                                                      <a:solidFill>
                                                                        <a:schemeClr val="tx1"/>
                                                                      </a:solidFill>
                                                                      <a:latin typeface="Cambria Math" panose="02040503050406030204" pitchFamily="18" charset="0"/>
                                                                    </a:rPr>
                                                                    <m:t>𝑅𝐹</m:t>
                                                                  </m:r>
                                                                </m:sub>
                                                              </m:sSub>
                                                              <m:r>
                                                                <a:rPr lang="en-US" altLang="ja-JP" sz="1200" i="1">
                                                                  <a:solidFill>
                                                                    <a:schemeClr val="tx1"/>
                                                                  </a:solidFill>
                                                                  <a:latin typeface="Cambria Math" panose="02040503050406030204" pitchFamily="18" charset="0"/>
                                                                  <a:ea typeface="Cambria Math" panose="02040503050406030204" pitchFamily="18" charset="0"/>
                                                                </a:rPr>
                                                                <m:t>𝑡</m:t>
                                                              </m:r>
                                                            </m:sup>
                                                          </m:sSup>
                                                        </m:e>
                                                        <m:sup>
                                                          <m:r>
                                                            <a:rPr lang="en-US" altLang="ja-JP" sz="1200" b="0" i="1" smtClean="0">
                                                              <a:solidFill>
                                                                <a:schemeClr val="tx1"/>
                                                              </a:solidFill>
                                                              <a:latin typeface="Cambria Math" panose="02040503050406030204" pitchFamily="18" charset="0"/>
                                                            </a:rPr>
                                                            <m:t> </m:t>
                                                          </m:r>
                                                        </m:sup>
                                                      </m:sSup>
                                                    </m:e>
                                                  </m:d>
                                                </m:num>
                                                <m:den>
                                                  <m:sSub>
                                                    <m:sSubPr>
                                                      <m:ctrlPr>
                                                        <a:rPr lang="en-US" altLang="ja-JP" sz="1200" i="1">
                                                          <a:solidFill>
                                                            <a:schemeClr val="tx1"/>
                                                          </a:solidFill>
                                                          <a:latin typeface="Cambria Math" panose="02040503050406030204" pitchFamily="18" charset="0"/>
                                                        </a:rPr>
                                                      </m:ctrlPr>
                                                    </m:sSubPr>
                                                    <m:e>
                                                      <m:r>
                                                        <m:rPr>
                                                          <m:sty m:val="p"/>
                                                        </m:rPr>
                                                        <a:rPr lang="en-US" altLang="ja-JP" sz="1200" i="1">
                                                          <a:solidFill>
                                                            <a:schemeClr val="tx1"/>
                                                          </a:solidFill>
                                                          <a:latin typeface="Cambria Math" panose="02040503050406030204" pitchFamily="18" charset="0"/>
                                                        </a:rPr>
                                                        <m:t>P</m:t>
                                                      </m:r>
                                                    </m:e>
                                                    <m:sub>
                                                      <m:r>
                                                        <a:rPr lang="en-US" altLang="ja-JP" sz="1200" i="1">
                                                          <a:solidFill>
                                                            <a:schemeClr val="tx1"/>
                                                          </a:solidFill>
                                                          <a:latin typeface="Cambria Math" panose="02040503050406030204" pitchFamily="18" charset="0"/>
                                                        </a:rPr>
                                                        <m:t>𝐶</m:t>
                                                      </m:r>
                                                    </m:sub>
                                                  </m:sSub>
                                                </m:den>
                                              </m:f>
                                            </m:e>
                                          </m:d>
                                        </m:e>
                                      </m:d>
                                    </m:e>
                                    <m:sup>
                                      <m:r>
                                        <a:rPr lang="en-US" altLang="ja-JP" sz="1200" i="1">
                                          <a:latin typeface="Cambria Math" panose="02040503050406030204" pitchFamily="18" charset="0"/>
                                        </a:rPr>
                                        <m:t>2</m:t>
                                      </m:r>
                                    </m:sup>
                                  </m:sSup>
                                </m:e>
                                <m:sup>
                                  <m:r>
                                    <a:rPr lang="en-US" altLang="ja-JP" sz="1200" i="1">
                                      <a:latin typeface="Cambria Math" panose="02040503050406030204" pitchFamily="18" charset="0"/>
                                    </a:rPr>
                                    <m:t> </m:t>
                                  </m:r>
                                </m:sup>
                              </m:sSup>
                              <m:r>
                                <a:rPr lang="en-US" altLang="ja-JP" sz="1200" i="1">
                                  <a:latin typeface="Cambria Math" panose="02040503050406030204" pitchFamily="18" charset="0"/>
                                  <a:ea typeface="Cambria Math" panose="02040503050406030204" pitchFamily="18" charset="0"/>
                                </a:rPr>
                                <m:t>+</m:t>
                              </m:r>
                              <m:sSubSup>
                                <m:sSubSupPr>
                                  <m:ctrlPr>
                                    <a:rPr lang="en-US" altLang="ja-JP" sz="1200" i="1">
                                      <a:latin typeface="Cambria Math" panose="02040503050406030204" pitchFamily="18" charset="0"/>
                                      <a:ea typeface="Cambria Math" panose="02040503050406030204" pitchFamily="18" charset="0"/>
                                    </a:rPr>
                                  </m:ctrlPr>
                                </m:sSubSupPr>
                                <m:e>
                                  <m:r>
                                    <a:rPr lang="en-US" altLang="ja-JP" sz="1200" i="1">
                                      <a:latin typeface="Cambria Math" panose="02040503050406030204" pitchFamily="18" charset="0"/>
                                      <a:ea typeface="Cambria Math" panose="02040503050406030204" pitchFamily="18" charset="0"/>
                                    </a:rPr>
                                    <m:t>𝜔</m:t>
                                  </m:r>
                                </m:e>
                                <m:sub>
                                  <m:r>
                                    <a:rPr lang="en-US" altLang="ja-JP" sz="1200" i="1">
                                      <a:latin typeface="Cambria Math" panose="02040503050406030204" pitchFamily="18" charset="0"/>
                                      <a:ea typeface="Cambria Math" panose="02040503050406030204" pitchFamily="18" charset="0"/>
                                    </a:rPr>
                                    <m:t>0</m:t>
                                  </m:r>
                                </m:sub>
                                <m:sup>
                                  <m:r>
                                    <a:rPr lang="en-US" altLang="ja-JP" sz="1200" i="1">
                                      <a:latin typeface="Cambria Math" panose="02040503050406030204" pitchFamily="18" charset="0"/>
                                      <a:ea typeface="Cambria Math" panose="02040503050406030204" pitchFamily="18" charset="0"/>
                                    </a:rPr>
                                    <m:t>2</m:t>
                                  </m:r>
                                </m:sup>
                              </m:sSubSup>
                            </m:e>
                          </m:rad>
                        </m:e>
                      </m:nary>
                      <m:r>
                        <a:rPr lang="en-US" altLang="ja-JP" sz="1200" i="1">
                          <a:latin typeface="Cambria Math" panose="02040503050406030204" pitchFamily="18" charset="0"/>
                          <a:ea typeface="Cambria Math" panose="02040503050406030204" pitchFamily="18" charset="0"/>
                        </a:rPr>
                        <m:t>𝑑𝑡</m:t>
                      </m:r>
                    </m:oMath>
                  </m:oMathPara>
                </a14:m>
                <a:endParaRPr kumimoji="1" lang="en-US" sz="1200" noProof="0" dirty="0"/>
              </a:p>
            </p:txBody>
          </p:sp>
        </mc:Choice>
        <mc:Fallback xmlns="">
          <p:sp>
            <p:nvSpPr>
              <p:cNvPr id="13" name="テキスト ボックス 12">
                <a:extLst>
                  <a:ext uri="{FF2B5EF4-FFF2-40B4-BE49-F238E27FC236}">
                    <a16:creationId xmlns:a16="http://schemas.microsoft.com/office/drawing/2014/main" id="{9954556A-F079-7396-BD0F-F94C0E914CFE}"/>
                  </a:ext>
                </a:extLst>
              </p:cNvPr>
              <p:cNvSpPr txBox="1">
                <a:spLocks noRot="1" noChangeAspect="1" noMove="1" noResize="1" noEditPoints="1" noAdjustHandles="1" noChangeArrowheads="1" noChangeShapeType="1" noTextEdit="1"/>
              </p:cNvSpPr>
              <p:nvPr/>
            </p:nvSpPr>
            <p:spPr>
              <a:xfrm>
                <a:off x="101556" y="3317597"/>
                <a:ext cx="6261146" cy="871970"/>
              </a:xfrm>
              <a:prstGeom prst="rect">
                <a:avLst/>
              </a:prstGeom>
              <a:blipFill>
                <a:blip r:embed="rId6"/>
                <a:stretch>
                  <a:fillRect l="-405" t="-49275" b="-115942"/>
                </a:stretch>
              </a:blipFill>
              <a:ln w="38100">
                <a:noFill/>
              </a:ln>
            </p:spPr>
            <p:txBody>
              <a:bodyPr/>
              <a:lstStyle/>
              <a:p>
                <a:r>
                  <a:rPr lang="ja-JP" altLang="en-US">
                    <a:noFill/>
                  </a:rPr>
                  <a:t> </a:t>
                </a:r>
              </a:p>
            </p:txBody>
          </p:sp>
        </mc:Fallback>
      </mc:AlternateContent>
      <p:sp>
        <p:nvSpPr>
          <p:cNvPr id="14" name="テキスト ボックス 13">
            <a:extLst>
              <a:ext uri="{FF2B5EF4-FFF2-40B4-BE49-F238E27FC236}">
                <a16:creationId xmlns:a16="http://schemas.microsoft.com/office/drawing/2014/main" id="{C3868152-D368-90E6-45E9-A5BE7375F8CF}"/>
              </a:ext>
            </a:extLst>
          </p:cNvPr>
          <p:cNvSpPr txBox="1"/>
          <p:nvPr/>
        </p:nvSpPr>
        <p:spPr>
          <a:xfrm>
            <a:off x="226503" y="876281"/>
            <a:ext cx="5368839" cy="461665"/>
          </a:xfrm>
          <a:prstGeom prst="rect">
            <a:avLst/>
          </a:prstGeom>
          <a:solidFill>
            <a:schemeClr val="bg1"/>
          </a:solidFill>
        </p:spPr>
        <p:txBody>
          <a:bodyPr wrap="square" rtlCol="0">
            <a:spAutoFit/>
          </a:bodyPr>
          <a:lstStyle/>
          <a:p>
            <a:r>
              <a:rPr kumimoji="1" lang="ja-JP" altLang="en-US" sz="2400" b="1">
                <a:solidFill>
                  <a:srgbClr val="FF0000"/>
                </a:solidFill>
              </a:rPr>
              <a:t>Model 1: Ion density oscillation model</a:t>
            </a:r>
          </a:p>
        </p:txBody>
      </p:sp>
      <p:sp>
        <p:nvSpPr>
          <p:cNvPr id="15" name="テキスト ボックス 14">
            <a:extLst>
              <a:ext uri="{FF2B5EF4-FFF2-40B4-BE49-F238E27FC236}">
                <a16:creationId xmlns:a16="http://schemas.microsoft.com/office/drawing/2014/main" id="{EDE63B42-053A-620A-A42A-2571CA33ED79}"/>
              </a:ext>
            </a:extLst>
          </p:cNvPr>
          <p:cNvSpPr txBox="1"/>
          <p:nvPr/>
        </p:nvSpPr>
        <p:spPr>
          <a:xfrm>
            <a:off x="226503" y="4514926"/>
            <a:ext cx="5579406" cy="461665"/>
          </a:xfrm>
          <a:prstGeom prst="rect">
            <a:avLst/>
          </a:prstGeom>
          <a:solidFill>
            <a:schemeClr val="bg1"/>
          </a:solidFill>
        </p:spPr>
        <p:txBody>
          <a:bodyPr wrap="square" rtlCol="0">
            <a:spAutoFit/>
          </a:bodyPr>
          <a:lstStyle/>
          <a:p>
            <a:r>
              <a:rPr lang="ja-JP" altLang="en-US" sz="2400" b="1">
                <a:solidFill>
                  <a:srgbClr val="007F50"/>
                </a:solidFill>
              </a:rPr>
              <a:t>Model 3: Direct meniscus response model</a:t>
            </a:r>
          </a:p>
        </p:txBody>
      </p:sp>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BCBD38FF-9090-64FA-4677-40124ED1DC6A}"/>
                  </a:ext>
                </a:extLst>
              </p:cNvPr>
              <p:cNvSpPr txBox="1"/>
              <p:nvPr/>
            </p:nvSpPr>
            <p:spPr>
              <a:xfrm>
                <a:off x="0" y="5006573"/>
                <a:ext cx="6261145" cy="1049583"/>
              </a:xfrm>
              <a:prstGeom prst="rect">
                <a:avLst/>
              </a:prstGeom>
              <a:noFill/>
            </p:spPr>
            <p:txBody>
              <a:bodyPr wrap="square">
                <a:spAutoFit/>
              </a:bodyPr>
              <a:lstStyle/>
              <a:p>
                <a:pPr/>
                <a14:m>
                  <m:oMathPara xmlns:m="http://schemas.openxmlformats.org/officeDocument/2006/math">
                    <m:oMath>
                      <m:sSub>
                        <m:sSubPr>
                          <m:ctrlPr>
                            <a:rPr lang="en-US" altLang="ja-JP" sz="2000" i="1">
                              <a:latin typeface="Cambria Math" panose="02040503050406030204" pitchFamily="18" charset="0"/>
                              <a:ea typeface="Cambria Math" panose="02040503050406030204" pitchFamily="18" charset="0"/>
                            </a:rPr>
                          </m:ctrlPr>
                        </m:sSubPr>
                        <m:e>
                          <m:acc>
                            <m:accPr>
                              <m:chr m:val="̅"/>
                              <m:ctrlPr>
                                <a:rPr lang="en-US" altLang="ja-JP" sz="2000" i="1">
                                  <a:latin typeface="Cambria Math" panose="02040503050406030204" pitchFamily="18" charset="0"/>
                                  <a:ea typeface="Cambria Math" panose="02040503050406030204" pitchFamily="18" charset="0"/>
                                </a:rPr>
                              </m:ctrlPr>
                            </m:accPr>
                            <m:e>
                              <m:r>
                                <a:rPr lang="en-US" altLang="ja-JP" sz="2000" i="1">
                                  <a:latin typeface="Cambria Math" panose="02040503050406030204" pitchFamily="18" charset="0"/>
                                  <a:ea typeface="Cambria Math" panose="02040503050406030204" pitchFamily="18" charset="0"/>
                                </a:rPr>
                                <m:t>𝜔</m:t>
                              </m:r>
                            </m:e>
                          </m:acc>
                        </m:e>
                        <m:sub>
                          <m:r>
                            <a:rPr lang="en-US" altLang="ja-JP" sz="2000">
                              <a:latin typeface="Cambria Math" panose="02040503050406030204" pitchFamily="18" charset="0"/>
                              <a:ea typeface="Cambria Math" panose="02040503050406030204" pitchFamily="18" charset="0"/>
                            </a:rPr>
                            <m:t> </m:t>
                          </m:r>
                          <m:r>
                            <a:rPr lang="en-US" altLang="ja-JP" sz="2000" b="0" i="1" smtClean="0">
                              <a:latin typeface="Cambria Math" panose="02040503050406030204" pitchFamily="18" charset="0"/>
                              <a:ea typeface="Cambria Math" panose="02040503050406030204" pitchFamily="18" charset="0"/>
                            </a:rPr>
                            <m:t>3</m:t>
                          </m:r>
                        </m:sub>
                      </m:sSub>
                      <m:r>
                        <a:rPr lang="en-US" altLang="ja-JP" sz="2000" i="1">
                          <a:latin typeface="Cambria Math" panose="02040503050406030204" pitchFamily="18" charset="0"/>
                          <a:ea typeface="Cambria Math" panose="02040503050406030204" pitchFamily="18" charset="0"/>
                        </a:rPr>
                        <m:t>= </m:t>
                      </m:r>
                      <m:f>
                        <m:fPr>
                          <m:ctrlPr>
                            <a:rPr lang="en-US" altLang="ja-JP" sz="2000" i="1">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1</m:t>
                          </m:r>
                        </m:num>
                        <m:den>
                          <m:r>
                            <a:rPr lang="en-US" altLang="ja-JP" sz="2000" i="1">
                              <a:latin typeface="Cambria Math" panose="02040503050406030204" pitchFamily="18" charset="0"/>
                              <a:ea typeface="Cambria Math" panose="02040503050406030204" pitchFamily="18" charset="0"/>
                            </a:rPr>
                            <m:t>𝑇</m:t>
                          </m:r>
                        </m:den>
                      </m:f>
                      <m:nary>
                        <m:naryPr>
                          <m:limLoc m:val="undOvr"/>
                          <m:subHide m:val="on"/>
                          <m:supHide m:val="on"/>
                          <m:ctrlPr>
                            <a:rPr lang="en-US" altLang="ja-JP" sz="2000" i="1">
                              <a:latin typeface="Cambria Math" panose="02040503050406030204" pitchFamily="18" charset="0"/>
                              <a:ea typeface="Cambria Math" panose="02040503050406030204" pitchFamily="18" charset="0"/>
                            </a:rPr>
                          </m:ctrlPr>
                        </m:naryPr>
                        <m:sub/>
                        <m:sup/>
                        <m:e>
                          <m:rad>
                            <m:radPr>
                              <m:degHide m:val="on"/>
                              <m:ctrlPr>
                                <a:rPr lang="en-US" altLang="ja-JP" sz="2000" i="1">
                                  <a:latin typeface="Cambria Math" panose="02040503050406030204" pitchFamily="18" charset="0"/>
                                  <a:ea typeface="Cambria Math" panose="02040503050406030204" pitchFamily="18" charset="0"/>
                                </a:rPr>
                              </m:ctrlPr>
                            </m:radPr>
                            <m:deg/>
                            <m:e>
                              <m:sSup>
                                <m:sSupPr>
                                  <m:ctrlPr>
                                    <a:rPr lang="en-US" altLang="ja-JP" sz="2000" b="0" i="1" smtClean="0">
                                      <a:latin typeface="Cambria Math" panose="02040503050406030204" pitchFamily="18" charset="0"/>
                                    </a:rPr>
                                  </m:ctrlPr>
                                </m:sSupPr>
                                <m:e>
                                  <m:sSup>
                                    <m:sSupPr>
                                      <m:ctrlPr>
                                        <a:rPr lang="en-US" altLang="ja-JP" sz="2000" b="0" i="1" smtClean="0">
                                          <a:latin typeface="Cambria Math" panose="02040503050406030204" pitchFamily="18" charset="0"/>
                                        </a:rPr>
                                      </m:ctrlPr>
                                    </m:sSupPr>
                                    <m:e>
                                      <m:d>
                                        <m:dPr>
                                          <m:ctrlPr>
                                            <a:rPr lang="en-US" altLang="ja-JP" sz="2000" b="0" i="1" smtClean="0">
                                              <a:latin typeface="Cambria Math" panose="02040503050406030204" pitchFamily="18" charset="0"/>
                                            </a:rPr>
                                          </m:ctrlPr>
                                        </m:dPr>
                                        <m:e>
                                          <m:r>
                                            <a:rPr lang="en-US" altLang="ja-JP" sz="2000" b="0" i="1" smtClean="0">
                                              <a:latin typeface="Cambria Math" panose="02040503050406030204" pitchFamily="18" charset="0"/>
                                            </a:rPr>
                                            <m:t>𝐴</m:t>
                                          </m:r>
                                          <m:d>
                                            <m:dPr>
                                              <m:begChr m:val="|"/>
                                              <m:endChr m:val="|"/>
                                              <m:ctrlPr>
                                                <a:rPr lang="en-US" altLang="ja-JP" sz="2000" i="1">
                                                  <a:solidFill>
                                                    <a:schemeClr val="tx1"/>
                                                  </a:solidFill>
                                                  <a:latin typeface="Cambria Math" panose="02040503050406030204" pitchFamily="18" charset="0"/>
                                                </a:rPr>
                                              </m:ctrlPr>
                                            </m:dPr>
                                            <m:e>
                                              <m:r>
                                                <a:rPr lang="en-US" altLang="ja-JP" sz="2000" i="1">
                                                  <a:solidFill>
                                                    <a:schemeClr val="tx1"/>
                                                  </a:solidFill>
                                                  <a:latin typeface="Cambria Math" panose="02040503050406030204" pitchFamily="18" charset="0"/>
                                                </a:rPr>
                                                <m:t>1−</m:t>
                                              </m:r>
                                              <m:f>
                                                <m:fPr>
                                                  <m:ctrlPr>
                                                    <a:rPr lang="en-US" altLang="ja-JP" sz="2000" i="1">
                                                      <a:solidFill>
                                                        <a:schemeClr val="tx1"/>
                                                      </a:solidFill>
                                                      <a:latin typeface="Cambria Math" panose="02040503050406030204" pitchFamily="18" charset="0"/>
                                                    </a:rPr>
                                                  </m:ctrlPr>
                                                </m:fPr>
                                                <m:num>
                                                  <m:sSub>
                                                    <m:sSubPr>
                                                      <m:ctrlPr>
                                                        <a:rPr lang="en-US" altLang="ja-JP" sz="2000" i="1">
                                                          <a:solidFill>
                                                            <a:schemeClr val="tx1"/>
                                                          </a:solidFill>
                                                          <a:latin typeface="Cambria Math" panose="02040503050406030204" pitchFamily="18" charset="0"/>
                                                        </a:rPr>
                                                      </m:ctrlPr>
                                                    </m:sSubPr>
                                                    <m:e>
                                                      <m:r>
                                                        <m:rPr>
                                                          <m:sty m:val="p"/>
                                                        </m:rPr>
                                                        <a:rPr lang="en-US" altLang="ja-JP" sz="2000" i="1">
                                                          <a:solidFill>
                                                            <a:schemeClr val="tx1"/>
                                                          </a:solidFill>
                                                          <a:latin typeface="Cambria Math" panose="02040503050406030204" pitchFamily="18" charset="0"/>
                                                        </a:rPr>
                                                        <m:t>P</m:t>
                                                      </m:r>
                                                    </m:e>
                                                    <m:sub>
                                                      <m:r>
                                                        <a:rPr lang="en-US" altLang="ja-JP" sz="2000" i="1">
                                                          <a:solidFill>
                                                            <a:schemeClr val="tx1"/>
                                                          </a:solidFill>
                                                          <a:latin typeface="Cambria Math" panose="02040503050406030204" pitchFamily="18" charset="0"/>
                                                        </a:rPr>
                                                        <m:t>𝑠𝑡𝑎</m:t>
                                                      </m:r>
                                                    </m:sub>
                                                  </m:sSub>
                                                </m:num>
                                                <m:den>
                                                  <m:sSub>
                                                    <m:sSubPr>
                                                      <m:ctrlPr>
                                                        <a:rPr lang="en-US" altLang="ja-JP" sz="2000" i="1">
                                                          <a:solidFill>
                                                            <a:schemeClr val="tx1"/>
                                                          </a:solidFill>
                                                          <a:latin typeface="Cambria Math" panose="02040503050406030204" pitchFamily="18" charset="0"/>
                                                        </a:rPr>
                                                      </m:ctrlPr>
                                                    </m:sSubPr>
                                                    <m:e>
                                                      <m:r>
                                                        <m:rPr>
                                                          <m:sty m:val="p"/>
                                                        </m:rPr>
                                                        <a:rPr lang="en-US" altLang="ja-JP" sz="2000" i="1">
                                                          <a:solidFill>
                                                            <a:schemeClr val="tx1"/>
                                                          </a:solidFill>
                                                          <a:latin typeface="Cambria Math" panose="02040503050406030204" pitchFamily="18" charset="0"/>
                                                        </a:rPr>
                                                        <m:t>P</m:t>
                                                      </m:r>
                                                    </m:e>
                                                    <m:sub>
                                                      <m:r>
                                                        <a:rPr lang="en-US" altLang="ja-JP" sz="2000" i="1">
                                                          <a:solidFill>
                                                            <a:schemeClr val="tx1"/>
                                                          </a:solidFill>
                                                          <a:latin typeface="Cambria Math" panose="02040503050406030204" pitchFamily="18" charset="0"/>
                                                        </a:rPr>
                                                        <m:t>𝐶</m:t>
                                                      </m:r>
                                                    </m:sub>
                                                  </m:sSub>
                                                </m:den>
                                              </m:f>
                                              <m:r>
                                                <a:rPr lang="en-US" altLang="ja-JP" sz="2000" b="0" i="1" smtClean="0">
                                                  <a:solidFill>
                                                    <a:schemeClr val="tx1"/>
                                                  </a:solidFill>
                                                  <a:latin typeface="Cambria Math" panose="02040503050406030204" pitchFamily="18" charset="0"/>
                                                </a:rPr>
                                                <m:t>+</m:t>
                                              </m:r>
                                              <m:f>
                                                <m:fPr>
                                                  <m:ctrlPr>
                                                    <a:rPr lang="en-US" altLang="ja-JP" sz="2000" i="1">
                                                      <a:solidFill>
                                                        <a:schemeClr val="tx1"/>
                                                      </a:solidFill>
                                                      <a:latin typeface="Cambria Math" panose="02040503050406030204" pitchFamily="18" charset="0"/>
                                                    </a:rPr>
                                                  </m:ctrlPr>
                                                </m:fPr>
                                                <m:num>
                                                  <m:r>
                                                    <a:rPr lang="en-US" altLang="ja-JP" sz="2000" i="1">
                                                      <a:solidFill>
                                                        <a:schemeClr val="tx1"/>
                                                      </a:solidFill>
                                                      <a:latin typeface="Cambria Math" panose="02040503050406030204" pitchFamily="18" charset="0"/>
                                                    </a:rPr>
                                                    <m:t>2</m:t>
                                                  </m:r>
                                                </m:num>
                                                <m:den>
                                                  <m:sSup>
                                                    <m:sSupPr>
                                                      <m:ctrlPr>
                                                        <a:rPr lang="en-US" altLang="ja-JP" sz="2000" i="1">
                                                          <a:solidFill>
                                                            <a:schemeClr val="tx1"/>
                                                          </a:solidFill>
                                                          <a:latin typeface="Cambria Math" panose="02040503050406030204" pitchFamily="18" charset="0"/>
                                                        </a:rPr>
                                                      </m:ctrlPr>
                                                    </m:sSupPr>
                                                    <m:e>
                                                      <m:r>
                                                        <a:rPr lang="en-US" altLang="ja-JP" sz="2000" i="1">
                                                          <a:solidFill>
                                                            <a:schemeClr val="tx1"/>
                                                          </a:solidFill>
                                                          <a:latin typeface="Cambria Math" panose="02040503050406030204" pitchFamily="18" charset="0"/>
                                                        </a:rPr>
                                                        <m:t>𝐴𝑎</m:t>
                                                      </m:r>
                                                    </m:e>
                                                    <m:sup>
                                                      <m:r>
                                                        <a:rPr lang="en-US" altLang="ja-JP" sz="2000" i="1">
                                                          <a:solidFill>
                                                            <a:schemeClr val="tx1"/>
                                                          </a:solidFill>
                                                          <a:latin typeface="Cambria Math" panose="02040503050406030204" pitchFamily="18" charset="0"/>
                                                        </a:rPr>
                                                        <m:t> </m:t>
                                                      </m:r>
                                                    </m:sup>
                                                  </m:sSup>
                                                </m:den>
                                              </m:f>
                                              <m:sSub>
                                                <m:sSubPr>
                                                  <m:ctrlPr>
                                                    <a:rPr lang="en-US" altLang="ja-JP" sz="2000" i="1">
                                                      <a:solidFill>
                                                        <a:schemeClr val="tx1"/>
                                                      </a:solidFill>
                                                      <a:latin typeface="Cambria Math" panose="02040503050406030204" pitchFamily="18" charset="0"/>
                                                      <a:ea typeface="Cambria Math" panose="02040503050406030204" pitchFamily="18" charset="0"/>
                                                    </a:rPr>
                                                  </m:ctrlPr>
                                                </m:sSubPr>
                                                <m:e>
                                                  <m:r>
                                                    <a:rPr lang="en-US" altLang="ja-JP" sz="2000" i="1">
                                                      <a:solidFill>
                                                        <a:schemeClr val="tx1"/>
                                                      </a:solidFill>
                                                      <a:latin typeface="Cambria Math" panose="02040503050406030204" pitchFamily="18" charset="0"/>
                                                      <a:ea typeface="Cambria Math" panose="02040503050406030204" pitchFamily="18" charset="0"/>
                                                    </a:rPr>
                                                    <m:t>𝜀</m:t>
                                                  </m:r>
                                                  <m:r>
                                                    <a:rPr lang="en-US" altLang="ja-JP" sz="2000" i="1">
                                                      <a:solidFill>
                                                        <a:schemeClr val="tx1"/>
                                                      </a:solidFill>
                                                      <a:latin typeface="Cambria Math" panose="02040503050406030204" pitchFamily="18" charset="0"/>
                                                      <a:ea typeface="Cambria Math" panose="02040503050406030204" pitchFamily="18" charset="0"/>
                                                    </a:rPr>
                                                    <m:t> </m:t>
                                                  </m:r>
                                                  <m:r>
                                                    <m:rPr>
                                                      <m:sty m:val="p"/>
                                                    </m:rPr>
                                                    <a:rPr lang="en-US" altLang="ja-JP" sz="2000" i="1">
                                                      <a:solidFill>
                                                        <a:schemeClr val="tx1"/>
                                                      </a:solidFill>
                                                      <a:latin typeface="Cambria Math" panose="02040503050406030204" pitchFamily="18" charset="0"/>
                                                      <a:ea typeface="Cambria Math" panose="02040503050406030204" pitchFamily="18" charset="0"/>
                                                    </a:rPr>
                                                    <m:t>E</m:t>
                                                  </m:r>
                                                </m:e>
                                                <m:sub>
                                                  <m:r>
                                                    <m:rPr>
                                                      <m:sty m:val="p"/>
                                                    </m:rPr>
                                                    <a:rPr lang="en-US" altLang="ja-JP" sz="2000" i="1">
                                                      <a:solidFill>
                                                        <a:schemeClr val="tx1"/>
                                                      </a:solidFill>
                                                      <a:latin typeface="Cambria Math" panose="02040503050406030204" pitchFamily="18" charset="0"/>
                                                      <a:ea typeface="Cambria Math" panose="02040503050406030204" pitchFamily="18" charset="0"/>
                                                    </a:rPr>
                                                    <m:t>RF</m:t>
                                                  </m:r>
                                                </m:sub>
                                              </m:sSub>
                                              <m:sSup>
                                                <m:sSupPr>
                                                  <m:ctrlPr>
                                                    <a:rPr lang="en-US" altLang="ja-JP" sz="2000" i="1">
                                                      <a:solidFill>
                                                        <a:schemeClr val="tx1"/>
                                                      </a:solidFill>
                                                      <a:latin typeface="Cambria Math" panose="02040503050406030204" pitchFamily="18" charset="0"/>
                                                    </a:rPr>
                                                  </m:ctrlPr>
                                                </m:sSupPr>
                                                <m:e>
                                                  <m:r>
                                                    <a:rPr lang="en-US" altLang="ja-JP" sz="2000" i="1">
                                                      <a:solidFill>
                                                        <a:schemeClr val="tx1"/>
                                                      </a:solidFill>
                                                      <a:latin typeface="Cambria Math" panose="02040503050406030204" pitchFamily="18" charset="0"/>
                                                    </a:rPr>
                                                    <m:t>𝑒</m:t>
                                                  </m:r>
                                                </m:e>
                                                <m:sup>
                                                  <m:r>
                                                    <a:rPr lang="en-US" altLang="ja-JP" sz="2000" i="1">
                                                      <a:solidFill>
                                                        <a:schemeClr val="tx1"/>
                                                      </a:solidFill>
                                                      <a:latin typeface="Cambria Math" panose="02040503050406030204" pitchFamily="18" charset="0"/>
                                                    </a:rPr>
                                                    <m:t>𝑖</m:t>
                                                  </m:r>
                                                  <m:sSub>
                                                    <m:sSubPr>
                                                      <m:ctrlPr>
                                                        <a:rPr lang="en-US" altLang="ja-JP" sz="2000" i="1">
                                                          <a:solidFill>
                                                            <a:schemeClr val="tx1"/>
                                                          </a:solidFill>
                                                          <a:latin typeface="Cambria Math" panose="02040503050406030204" pitchFamily="18" charset="0"/>
                                                          <a:ea typeface="Cambria Math" panose="02040503050406030204" pitchFamily="18" charset="0"/>
                                                        </a:rPr>
                                                      </m:ctrlPr>
                                                    </m:sSubPr>
                                                    <m:e>
                                                      <m:r>
                                                        <a:rPr lang="en-US" altLang="ja-JP" sz="2000" i="1">
                                                          <a:solidFill>
                                                            <a:schemeClr val="tx1"/>
                                                          </a:solidFill>
                                                          <a:latin typeface="Cambria Math" panose="02040503050406030204" pitchFamily="18" charset="0"/>
                                                          <a:ea typeface="Cambria Math" panose="02040503050406030204" pitchFamily="18" charset="0"/>
                                                        </a:rPr>
                                                        <m:t>𝜔</m:t>
                                                      </m:r>
                                                    </m:e>
                                                    <m:sub>
                                                      <m:r>
                                                        <a:rPr lang="en-US" altLang="ja-JP" sz="2000" i="1">
                                                          <a:solidFill>
                                                            <a:schemeClr val="tx1"/>
                                                          </a:solidFill>
                                                          <a:latin typeface="Cambria Math" panose="02040503050406030204" pitchFamily="18" charset="0"/>
                                                        </a:rPr>
                                                        <m:t>𝑅𝐹</m:t>
                                                      </m:r>
                                                    </m:sub>
                                                  </m:sSub>
                                                  <m:r>
                                                    <a:rPr lang="en-US" altLang="ja-JP" sz="2000" i="1">
                                                      <a:solidFill>
                                                        <a:schemeClr val="tx1"/>
                                                      </a:solidFill>
                                                      <a:latin typeface="Cambria Math" panose="02040503050406030204" pitchFamily="18" charset="0"/>
                                                      <a:ea typeface="Cambria Math" panose="02040503050406030204" pitchFamily="18" charset="0"/>
                                                    </a:rPr>
                                                    <m:t>𝑡</m:t>
                                                  </m:r>
                                                </m:sup>
                                              </m:sSup>
                                            </m:e>
                                          </m:d>
                                        </m:e>
                                      </m:d>
                                    </m:e>
                                    <m:sup>
                                      <m:r>
                                        <a:rPr lang="en-US" altLang="ja-JP" sz="2000" i="1">
                                          <a:latin typeface="Cambria Math" panose="02040503050406030204" pitchFamily="18" charset="0"/>
                                        </a:rPr>
                                        <m:t>2</m:t>
                                      </m:r>
                                    </m:sup>
                                  </m:sSup>
                                </m:e>
                                <m:sup>
                                  <m:r>
                                    <a:rPr lang="en-US" altLang="ja-JP" sz="2000" i="1">
                                      <a:latin typeface="Cambria Math" panose="02040503050406030204" pitchFamily="18" charset="0"/>
                                    </a:rPr>
                                    <m:t> </m:t>
                                  </m:r>
                                </m:sup>
                              </m:sSup>
                              <m:r>
                                <a:rPr lang="en-US" altLang="ja-JP" sz="2000" i="1">
                                  <a:latin typeface="Cambria Math" panose="02040503050406030204" pitchFamily="18" charset="0"/>
                                  <a:ea typeface="Cambria Math" panose="02040503050406030204" pitchFamily="18" charset="0"/>
                                </a:rPr>
                                <m:t>+</m:t>
                              </m:r>
                              <m:sSubSup>
                                <m:sSubSupPr>
                                  <m:ctrlPr>
                                    <a:rPr lang="en-US" altLang="ja-JP" sz="2000" i="1">
                                      <a:latin typeface="Cambria Math" panose="02040503050406030204" pitchFamily="18" charset="0"/>
                                      <a:ea typeface="Cambria Math" panose="02040503050406030204" pitchFamily="18" charset="0"/>
                                    </a:rPr>
                                  </m:ctrlPr>
                                </m:sSubSupPr>
                                <m:e>
                                  <m:r>
                                    <a:rPr lang="en-US" altLang="ja-JP" sz="2000" i="1">
                                      <a:latin typeface="Cambria Math" panose="02040503050406030204" pitchFamily="18" charset="0"/>
                                      <a:ea typeface="Cambria Math" panose="02040503050406030204" pitchFamily="18" charset="0"/>
                                    </a:rPr>
                                    <m:t>𝜔</m:t>
                                  </m:r>
                                </m:e>
                                <m:sub>
                                  <m:r>
                                    <a:rPr lang="en-US" altLang="ja-JP" sz="2000" i="1">
                                      <a:latin typeface="Cambria Math" panose="02040503050406030204" pitchFamily="18" charset="0"/>
                                      <a:ea typeface="Cambria Math" panose="02040503050406030204" pitchFamily="18" charset="0"/>
                                    </a:rPr>
                                    <m:t>0</m:t>
                                  </m:r>
                                </m:sub>
                                <m:sup>
                                  <m:r>
                                    <a:rPr lang="en-US" altLang="ja-JP" sz="2000" i="1">
                                      <a:latin typeface="Cambria Math" panose="02040503050406030204" pitchFamily="18" charset="0"/>
                                      <a:ea typeface="Cambria Math" panose="02040503050406030204" pitchFamily="18" charset="0"/>
                                    </a:rPr>
                                    <m:t>2</m:t>
                                  </m:r>
                                </m:sup>
                              </m:sSubSup>
                            </m:e>
                          </m:rad>
                        </m:e>
                      </m:nary>
                      <m:r>
                        <a:rPr lang="en-US" altLang="ja-JP" sz="2000" i="1">
                          <a:latin typeface="Cambria Math" panose="02040503050406030204" pitchFamily="18" charset="0"/>
                          <a:ea typeface="Cambria Math" panose="02040503050406030204" pitchFamily="18" charset="0"/>
                        </a:rPr>
                        <m:t>𝑑𝑡</m:t>
                      </m:r>
                    </m:oMath>
                  </m:oMathPara>
                </a14:m>
                <a:endParaRPr lang="ja-JP" altLang="en-US"/>
              </a:p>
            </p:txBody>
          </p:sp>
        </mc:Choice>
        <mc:Fallback xmlns="">
          <p:sp>
            <p:nvSpPr>
              <p:cNvPr id="17" name="テキスト ボックス 16">
                <a:extLst>
                  <a:ext uri="{FF2B5EF4-FFF2-40B4-BE49-F238E27FC236}">
                    <a16:creationId xmlns:a16="http://schemas.microsoft.com/office/drawing/2014/main" id="{BCBD38FF-9090-64FA-4677-40124ED1DC6A}"/>
                  </a:ext>
                </a:extLst>
              </p:cNvPr>
              <p:cNvSpPr txBox="1">
                <a:spLocks noRot="1" noChangeAspect="1" noMove="1" noResize="1" noEditPoints="1" noAdjustHandles="1" noChangeArrowheads="1" noChangeShapeType="1" noTextEdit="1"/>
              </p:cNvSpPr>
              <p:nvPr/>
            </p:nvSpPr>
            <p:spPr>
              <a:xfrm>
                <a:off x="0" y="5006573"/>
                <a:ext cx="6261145" cy="1049583"/>
              </a:xfrm>
              <a:prstGeom prst="rect">
                <a:avLst/>
              </a:prstGeom>
              <a:blipFill>
                <a:blip r:embed="rId7"/>
                <a:stretch>
                  <a:fillRect t="-101205" b="-162651"/>
                </a:stretch>
              </a:blipFill>
            </p:spPr>
            <p:txBody>
              <a:bodyPr/>
              <a:lstStyle/>
              <a:p>
                <a:r>
                  <a:rPr lang="ja-JP" altLang="en-US">
                    <a:noFill/>
                  </a:rPr>
                  <a:t> </a:t>
                </a:r>
              </a:p>
            </p:txBody>
          </p:sp>
        </mc:Fallback>
      </mc:AlternateContent>
      <p:sp>
        <p:nvSpPr>
          <p:cNvPr id="18" name="正方形/長方形 17">
            <a:extLst>
              <a:ext uri="{FF2B5EF4-FFF2-40B4-BE49-F238E27FC236}">
                <a16:creationId xmlns:a16="http://schemas.microsoft.com/office/drawing/2014/main" id="{A48AEF0C-410E-11E3-E933-865275AA9B6F}"/>
              </a:ext>
            </a:extLst>
          </p:cNvPr>
          <p:cNvSpPr/>
          <p:nvPr/>
        </p:nvSpPr>
        <p:spPr>
          <a:xfrm>
            <a:off x="101555" y="2919073"/>
            <a:ext cx="6159590" cy="1445896"/>
          </a:xfrm>
          <a:prstGeom prst="rect">
            <a:avLst/>
          </a:prstGeom>
          <a:no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8E7A529D-86D9-89B0-6944-999F51816F0E}"/>
              </a:ext>
            </a:extLst>
          </p:cNvPr>
          <p:cNvSpPr txBox="1"/>
          <p:nvPr/>
        </p:nvSpPr>
        <p:spPr>
          <a:xfrm>
            <a:off x="226503" y="2705975"/>
            <a:ext cx="5757348" cy="461665"/>
          </a:xfrm>
          <a:prstGeom prst="rect">
            <a:avLst/>
          </a:prstGeom>
          <a:solidFill>
            <a:schemeClr val="bg1"/>
          </a:solidFill>
        </p:spPr>
        <p:txBody>
          <a:bodyPr wrap="square" rtlCol="0">
            <a:spAutoFit/>
          </a:bodyPr>
          <a:lstStyle/>
          <a:p>
            <a:r>
              <a:rPr kumimoji="1" lang="ja-JP" altLang="en-US" sz="2400" b="1">
                <a:solidFill>
                  <a:srgbClr val="00B0F0"/>
                </a:solidFill>
              </a:rPr>
              <a:t>Model 2: </a:t>
            </a:r>
            <a:r>
              <a:rPr lang="en-US" altLang="ja-JP" sz="2400" b="1" dirty="0">
                <a:solidFill>
                  <a:srgbClr val="00B0F0"/>
                </a:solidFill>
              </a:rPr>
              <a:t>Extraction</a:t>
            </a:r>
            <a:r>
              <a:rPr kumimoji="1" lang="ja-JP" altLang="en-US" sz="2400" b="1">
                <a:solidFill>
                  <a:srgbClr val="00B0F0"/>
                </a:solidFill>
              </a:rPr>
              <a:t> field oscillation model</a:t>
            </a:r>
          </a:p>
        </p:txBody>
      </p:sp>
    </p:spTree>
    <p:extLst>
      <p:ext uri="{BB962C8B-B14F-4D97-AF65-F5344CB8AC3E}">
        <p14:creationId xmlns:p14="http://schemas.microsoft.com/office/powerpoint/2010/main" val="2181026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40E2D-AD61-4753-276E-440D21A04146}"/>
            </a:ext>
          </a:extLst>
        </p:cNvPr>
        <p:cNvGrpSpPr/>
        <p:nvPr/>
      </p:nvGrpSpPr>
      <p:grpSpPr>
        <a:xfrm>
          <a:off x="0" y="0"/>
          <a:ext cx="0" cy="0"/>
          <a:chOff x="0" y="0"/>
          <a:chExt cx="0" cy="0"/>
        </a:xfrm>
      </p:grpSpPr>
      <p:pic>
        <p:nvPicPr>
          <p:cNvPr id="8" name="図 7">
            <a:extLst>
              <a:ext uri="{FF2B5EF4-FFF2-40B4-BE49-F238E27FC236}">
                <a16:creationId xmlns:a16="http://schemas.microsoft.com/office/drawing/2014/main" id="{3E1EF4E2-5E95-038A-853D-C33B27E794F3}"/>
              </a:ext>
            </a:extLst>
          </p:cNvPr>
          <p:cNvPicPr>
            <a:picLocks noChangeAspect="1"/>
          </p:cNvPicPr>
          <p:nvPr/>
        </p:nvPicPr>
        <p:blipFill>
          <a:blip r:embed="rId3"/>
          <a:stretch>
            <a:fillRect/>
          </a:stretch>
        </p:blipFill>
        <p:spPr>
          <a:xfrm>
            <a:off x="6386092" y="1785630"/>
            <a:ext cx="5757348" cy="3413572"/>
          </a:xfrm>
          <a:prstGeom prst="rect">
            <a:avLst/>
          </a:prstGeom>
        </p:spPr>
      </p:pic>
      <p:sp>
        <p:nvSpPr>
          <p:cNvPr id="5" name="タイトル 1">
            <a:extLst>
              <a:ext uri="{FF2B5EF4-FFF2-40B4-BE49-F238E27FC236}">
                <a16:creationId xmlns:a16="http://schemas.microsoft.com/office/drawing/2014/main" id="{BC4EDF6C-DBED-DEEC-0CAA-9DBEBB827BF6}"/>
              </a:ext>
            </a:extLst>
          </p:cNvPr>
          <p:cNvSpPr txBox="1">
            <a:spLocks/>
          </p:cNvSpPr>
          <p:nvPr/>
        </p:nvSpPr>
        <p:spPr>
          <a:xfrm>
            <a:off x="0" y="0"/>
            <a:ext cx="12192000" cy="763929"/>
          </a:xfrm>
          <a:prstGeom prst="rect">
            <a:avLst/>
          </a:prstGeom>
          <a:solidFill>
            <a:srgbClr val="006E4F"/>
          </a:solid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kumimoji="1" sz="4400" kern="1200">
                <a:solidFill>
                  <a:schemeClr val="tx1"/>
                </a:solidFill>
                <a:latin typeface="Times New Roman"/>
                <a:ea typeface="Times New Roman"/>
                <a:cs typeface="Times New Roman"/>
              </a:defRPr>
            </a:lvl1pPr>
          </a:lstStyle>
          <a:p>
            <a:r>
              <a:rPr lang="ja-JP" altLang="en-US" b="1">
                <a:solidFill>
                  <a:schemeClr val="bg1"/>
                </a:solidFill>
              </a:rPr>
              <a:t>Comparison with experiment ② Divergence oscillation</a:t>
            </a:r>
          </a:p>
        </p:txBody>
      </p:sp>
      <p:sp>
        <p:nvSpPr>
          <p:cNvPr id="16" name="テキスト ボックス 15">
            <a:extLst>
              <a:ext uri="{FF2B5EF4-FFF2-40B4-BE49-F238E27FC236}">
                <a16:creationId xmlns:a16="http://schemas.microsoft.com/office/drawing/2014/main" id="{DA19B902-A673-310E-8B87-F8A27C9A88D1}"/>
              </a:ext>
            </a:extLst>
          </p:cNvPr>
          <p:cNvSpPr txBox="1"/>
          <p:nvPr/>
        </p:nvSpPr>
        <p:spPr>
          <a:xfrm>
            <a:off x="11340352" y="14168"/>
            <a:ext cx="851647" cy="769441"/>
          </a:xfrm>
          <a:prstGeom prst="rect">
            <a:avLst/>
          </a:prstGeom>
          <a:noFill/>
        </p:spPr>
        <p:txBody>
          <a:bodyPr wrap="square" rtlCol="0">
            <a:spAutoFit/>
          </a:bodyPr>
          <a:lstStyle/>
          <a:p>
            <a:r>
              <a:rPr kumimoji="1" lang="en-US" altLang="ja-JP" sz="4400" dirty="0">
                <a:solidFill>
                  <a:schemeClr val="bg1"/>
                </a:solidFill>
              </a:rPr>
              <a:t>16</a:t>
            </a:r>
            <a:endParaRPr kumimoji="1" lang="ja-JP" altLang="en-US" sz="4400">
              <a:solidFill>
                <a:schemeClr val="bg1"/>
              </a:solidFill>
            </a:endParaRPr>
          </a:p>
        </p:txBody>
      </p:sp>
      <p:sp>
        <p:nvSpPr>
          <p:cNvPr id="27" name="テキスト ボックス 26">
            <a:extLst>
              <a:ext uri="{FF2B5EF4-FFF2-40B4-BE49-F238E27FC236}">
                <a16:creationId xmlns:a16="http://schemas.microsoft.com/office/drawing/2014/main" id="{03D24AB4-7861-37B3-564E-3F618242A13D}"/>
              </a:ext>
            </a:extLst>
          </p:cNvPr>
          <p:cNvSpPr txBox="1"/>
          <p:nvPr/>
        </p:nvSpPr>
        <p:spPr>
          <a:xfrm>
            <a:off x="2688116" y="-1740665"/>
            <a:ext cx="184731" cy="369332"/>
          </a:xfrm>
          <a:prstGeom prst="rect">
            <a:avLst/>
          </a:prstGeom>
          <a:noFill/>
        </p:spPr>
        <p:txBody>
          <a:bodyPr wrap="none" rtlCol="0">
            <a:spAutoFit/>
          </a:bodyPr>
          <a:lstStyle/>
          <a:p>
            <a:endParaRPr kumimoji="1" lang="ja-JP" altLang="en-US"/>
          </a:p>
        </p:txBody>
      </p:sp>
      <p:sp>
        <p:nvSpPr>
          <p:cNvPr id="28" name="正方形/長方形 27">
            <a:extLst>
              <a:ext uri="{FF2B5EF4-FFF2-40B4-BE49-F238E27FC236}">
                <a16:creationId xmlns:a16="http://schemas.microsoft.com/office/drawing/2014/main" id="{71F4F0CE-0194-F8C1-D33E-2A1E6A8BD2E1}"/>
              </a:ext>
            </a:extLst>
          </p:cNvPr>
          <p:cNvSpPr/>
          <p:nvPr/>
        </p:nvSpPr>
        <p:spPr>
          <a:xfrm>
            <a:off x="101556" y="4727216"/>
            <a:ext cx="6159589" cy="1401326"/>
          </a:xfrm>
          <a:prstGeom prst="rect">
            <a:avLst/>
          </a:prstGeom>
          <a:ln>
            <a:solidFill>
              <a:srgbClr val="007F5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9" name="正方形/長方形 28">
                <a:extLst>
                  <a:ext uri="{FF2B5EF4-FFF2-40B4-BE49-F238E27FC236}">
                    <a16:creationId xmlns:a16="http://schemas.microsoft.com/office/drawing/2014/main" id="{25E7056A-4206-E0C1-570E-055F599C906E}"/>
                  </a:ext>
                </a:extLst>
              </p:cNvPr>
              <p:cNvSpPr/>
              <p:nvPr/>
            </p:nvSpPr>
            <p:spPr>
              <a:xfrm>
                <a:off x="101555" y="1173264"/>
                <a:ext cx="6159590" cy="1445896"/>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14:m>
                  <m:oMathPara xmlns:m="http://schemas.openxmlformats.org/officeDocument/2006/math">
                    <m:oMathParaPr>
                      <m:jc m:val="left"/>
                    </m:oMathParaPr>
                    <m:oMath>
                      <m:sSub>
                        <m:sSubPr>
                          <m:ctrlPr>
                            <a:rPr lang="en-US" altLang="ja-JP" i="1">
                              <a:latin typeface="Cambria Math" panose="02040503050406030204" pitchFamily="18" charset="0"/>
                              <a:ea typeface="Cambria Math" panose="02040503050406030204" pitchFamily="18" charset="0"/>
                            </a:rPr>
                          </m:ctrlPr>
                        </m:sSubPr>
                        <m:e>
                          <m:acc>
                            <m:accPr>
                              <m:chr m:val="̅"/>
                              <m:ctrlPr>
                                <a:rPr lang="en-US" altLang="ja-JP" i="1">
                                  <a:latin typeface="Cambria Math" panose="02040503050406030204" pitchFamily="18" charset="0"/>
                                  <a:ea typeface="Cambria Math" panose="02040503050406030204" pitchFamily="18" charset="0"/>
                                </a:rPr>
                              </m:ctrlPr>
                            </m:accPr>
                            <m:e>
                              <m:r>
                                <a:rPr lang="en-US" altLang="ja-JP" i="1">
                                  <a:latin typeface="Cambria Math" panose="02040503050406030204" pitchFamily="18" charset="0"/>
                                  <a:ea typeface="Cambria Math" panose="02040503050406030204" pitchFamily="18" charset="0"/>
                                </a:rPr>
                                <m:t>𝜔</m:t>
                              </m:r>
                            </m:e>
                          </m:acc>
                        </m:e>
                        <m:sub>
                          <m:r>
                            <a:rPr lang="en-US" altLang="ja-JP">
                              <a:latin typeface="Cambria Math" panose="02040503050406030204" pitchFamily="18" charset="0"/>
                              <a:ea typeface="Cambria Math" panose="02040503050406030204" pitchFamily="18" charset="0"/>
                            </a:rPr>
                            <m:t> </m:t>
                          </m:r>
                          <m:r>
                            <a:rPr lang="en-US" altLang="ja-JP" i="1">
                              <a:latin typeface="Cambria Math" panose="02040503050406030204" pitchFamily="18" charset="0"/>
                              <a:ea typeface="Cambria Math" panose="02040503050406030204" pitchFamily="18" charset="0"/>
                            </a:rPr>
                            <m:t>1</m:t>
                          </m:r>
                        </m:sub>
                      </m:sSub>
                      <m:r>
                        <a:rPr lang="en-US" altLang="ja-JP" i="1">
                          <a:latin typeface="Cambria Math" panose="02040503050406030204" pitchFamily="18" charset="0"/>
                          <a:ea typeface="Cambria Math" panose="02040503050406030204" pitchFamily="18" charset="0"/>
                        </a:rPr>
                        <m:t>= </m:t>
                      </m:r>
                      <m:f>
                        <m:fPr>
                          <m:ctrlPr>
                            <a:rPr lang="en-US" altLang="ja-JP" i="1">
                              <a:latin typeface="Cambria Math" panose="02040503050406030204" pitchFamily="18" charset="0"/>
                              <a:ea typeface="Cambria Math" panose="02040503050406030204" pitchFamily="18" charset="0"/>
                            </a:rPr>
                          </m:ctrlPr>
                        </m:fPr>
                        <m:num>
                          <m:r>
                            <a:rPr lang="en-US" altLang="ja-JP" i="1">
                              <a:latin typeface="Cambria Math" panose="02040503050406030204" pitchFamily="18" charset="0"/>
                              <a:ea typeface="Cambria Math" panose="02040503050406030204" pitchFamily="18" charset="0"/>
                            </a:rPr>
                            <m:t>1</m:t>
                          </m:r>
                        </m:num>
                        <m:den>
                          <m:r>
                            <a:rPr lang="en-US" altLang="ja-JP" i="1">
                              <a:latin typeface="Cambria Math" panose="02040503050406030204" pitchFamily="18" charset="0"/>
                              <a:ea typeface="Cambria Math" panose="02040503050406030204" pitchFamily="18" charset="0"/>
                            </a:rPr>
                            <m:t>𝑇</m:t>
                          </m:r>
                        </m:den>
                      </m:f>
                      <m:nary>
                        <m:naryPr>
                          <m:limLoc m:val="undOvr"/>
                          <m:subHide m:val="on"/>
                          <m:supHide m:val="on"/>
                          <m:ctrlPr>
                            <a:rPr lang="en-US" altLang="ja-JP" i="1">
                              <a:latin typeface="Cambria Math" panose="02040503050406030204" pitchFamily="18" charset="0"/>
                              <a:ea typeface="Cambria Math" panose="02040503050406030204" pitchFamily="18" charset="0"/>
                            </a:rPr>
                          </m:ctrlPr>
                        </m:naryPr>
                        <m:sub/>
                        <m:sup/>
                        <m:e>
                          <m:rad>
                            <m:radPr>
                              <m:degHide m:val="on"/>
                              <m:ctrlPr>
                                <a:rPr lang="en-US" altLang="ja-JP" i="1">
                                  <a:latin typeface="Cambria Math" panose="02040503050406030204" pitchFamily="18" charset="0"/>
                                  <a:ea typeface="Cambria Math" panose="02040503050406030204" pitchFamily="18" charset="0"/>
                                </a:rPr>
                              </m:ctrlPr>
                            </m:radPr>
                            <m:deg/>
                            <m:e>
                              <m:sSup>
                                <m:sSupPr>
                                  <m:ctrlPr>
                                    <a:rPr lang="en-US" altLang="ja-JP" b="0" i="1" smtClean="0">
                                      <a:latin typeface="Cambria Math" panose="02040503050406030204" pitchFamily="18" charset="0"/>
                                    </a:rPr>
                                  </m:ctrlPr>
                                </m:sSupPr>
                                <m:e>
                                  <m:sSup>
                                    <m:sSupPr>
                                      <m:ctrlPr>
                                        <a:rPr lang="en-US" altLang="ja-JP" b="0" i="1" smtClean="0">
                                          <a:latin typeface="Cambria Math" panose="02040503050406030204" pitchFamily="18" charset="0"/>
                                        </a:rPr>
                                      </m:ctrlPr>
                                    </m:sSupPr>
                                    <m:e>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𝐴</m:t>
                                          </m:r>
                                          <m:d>
                                            <m:dPr>
                                              <m:begChr m:val="|"/>
                                              <m:endChr m:val="|"/>
                                              <m:ctrlPr>
                                                <a:rPr lang="en-US" altLang="ja-JP" i="1">
                                                  <a:latin typeface="Cambria Math" panose="02040503050406030204" pitchFamily="18" charset="0"/>
                                                </a:rPr>
                                              </m:ctrlPr>
                                            </m:dPr>
                                            <m:e>
                                              <m:r>
                                                <a:rPr lang="en-US" altLang="ja-JP" i="1">
                                                  <a:latin typeface="Cambria Math" panose="02040503050406030204" pitchFamily="18" charset="0"/>
                                                </a:rPr>
                                                <m:t>1−</m:t>
                                              </m:r>
                                              <m:f>
                                                <m:fPr>
                                                  <m:ctrlPr>
                                                    <a:rPr lang="en-US" altLang="ja-JP" i="1">
                                                      <a:latin typeface="Cambria Math" panose="02040503050406030204" pitchFamily="18" charset="0"/>
                                                    </a:rPr>
                                                  </m:ctrlPr>
                                                </m:fPr>
                                                <m:num>
                                                  <m:sSub>
                                                    <m:sSubPr>
                                                      <m:ctrlPr>
                                                        <a:rPr lang="en-US" altLang="ja-JP" i="1">
                                                          <a:latin typeface="Cambria Math" panose="02040503050406030204" pitchFamily="18" charset="0"/>
                                                        </a:rPr>
                                                      </m:ctrlPr>
                                                    </m:sSubPr>
                                                    <m:e>
                                                      <m:r>
                                                        <m:rPr>
                                                          <m:sty m:val="p"/>
                                                        </m:rPr>
                                                        <a:rPr lang="en-US" altLang="ja-JP" i="1">
                                                          <a:latin typeface="Cambria Math" panose="02040503050406030204" pitchFamily="18" charset="0"/>
                                                        </a:rPr>
                                                        <m:t>P</m:t>
                                                      </m:r>
                                                    </m:e>
                                                    <m:sub>
                                                      <m:r>
                                                        <a:rPr lang="en-US" altLang="ja-JP" i="1">
                                                          <a:latin typeface="Cambria Math" panose="02040503050406030204" pitchFamily="18" charset="0"/>
                                                        </a:rPr>
                                                        <m:t>𝑠𝑡𝑎</m:t>
                                                      </m:r>
                                                    </m:sub>
                                                  </m:sSub>
                                                  <m:r>
                                                    <a:rPr lang="en-US" altLang="ja-JP" i="1">
                                                      <a:latin typeface="Cambria Math" panose="02040503050406030204" pitchFamily="18" charset="0"/>
                                                    </a:rPr>
                                                    <m:t>(1+</m:t>
                                                  </m:r>
                                                  <m:f>
                                                    <m:fPr>
                                                      <m:ctrlPr>
                                                        <a:rPr lang="en-US" altLang="ja-JP" i="1">
                                                          <a:solidFill>
                                                            <a:srgbClr val="0000FF"/>
                                                          </a:solidFill>
                                                          <a:latin typeface="Cambria Math" panose="02040503050406030204" pitchFamily="18" charset="0"/>
                                                          <a:ea typeface="Cambria Math" panose="02040503050406030204" pitchFamily="18" charset="0"/>
                                                        </a:rPr>
                                                      </m:ctrlPr>
                                                    </m:fPr>
                                                    <m:num>
                                                      <m:r>
                                                        <a:rPr lang="en-US" altLang="ja-JP" i="1">
                                                          <a:solidFill>
                                                            <a:srgbClr val="0000FF"/>
                                                          </a:solidFill>
                                                          <a:latin typeface="Cambria Math" panose="02040503050406030204" pitchFamily="18" charset="0"/>
                                                          <a:ea typeface="Cambria Math" panose="02040503050406030204" pitchFamily="18" charset="0"/>
                                                        </a:rPr>
                                                        <m:t>𝛼</m:t>
                                                      </m:r>
                                                    </m:num>
                                                    <m:den>
                                                      <m:sSub>
                                                        <m:sSubPr>
                                                          <m:ctrlPr>
                                                            <a:rPr lang="en-US" altLang="ja-JP" i="1">
                                                              <a:solidFill>
                                                                <a:srgbClr val="0000FF"/>
                                                              </a:solidFill>
                                                              <a:latin typeface="Cambria Math" panose="02040503050406030204" pitchFamily="18" charset="0"/>
                                                            </a:rPr>
                                                          </m:ctrlPr>
                                                        </m:sSubPr>
                                                        <m:e>
                                                          <m:r>
                                                            <a:rPr lang="en-US" altLang="ja-JP" i="1">
                                                              <a:solidFill>
                                                                <a:srgbClr val="0000FF"/>
                                                              </a:solidFill>
                                                              <a:latin typeface="Cambria Math" panose="02040503050406030204" pitchFamily="18" charset="0"/>
                                                            </a:rPr>
                                                            <m:t>𝑛</m:t>
                                                          </m:r>
                                                        </m:e>
                                                        <m:sub>
                                                          <m:r>
                                                            <a:rPr lang="en-US" altLang="ja-JP" i="1">
                                                              <a:solidFill>
                                                                <a:srgbClr val="0000FF"/>
                                                              </a:solidFill>
                                                              <a:latin typeface="Cambria Math" panose="02040503050406030204" pitchFamily="18" charset="0"/>
                                                            </a:rPr>
                                                            <m:t>0</m:t>
                                                          </m:r>
                                                        </m:sub>
                                                      </m:sSub>
                                                    </m:den>
                                                  </m:f>
                                                  <m:sSubSup>
                                                    <m:sSubSupPr>
                                                      <m:ctrlPr>
                                                        <a:rPr lang="en-US" altLang="ja-JP" i="1">
                                                          <a:solidFill>
                                                            <a:srgbClr val="0000FF"/>
                                                          </a:solidFill>
                                                          <a:latin typeface="Cambria Math" panose="02040503050406030204" pitchFamily="18" charset="0"/>
                                                        </a:rPr>
                                                      </m:ctrlPr>
                                                    </m:sSubSupPr>
                                                    <m:e>
                                                      <m:r>
                                                        <a:rPr lang="en-US" altLang="ja-JP" i="1">
                                                          <a:solidFill>
                                                            <a:srgbClr val="0000FF"/>
                                                          </a:solidFill>
                                                          <a:latin typeface="Cambria Math" panose="02040503050406030204" pitchFamily="18" charset="0"/>
                                                        </a:rPr>
                                                        <m:t>𝐸</m:t>
                                                      </m:r>
                                                    </m:e>
                                                    <m:sub>
                                                      <m:r>
                                                        <a:rPr lang="en-US" altLang="ja-JP" i="1">
                                                          <a:solidFill>
                                                            <a:srgbClr val="0000FF"/>
                                                          </a:solidFill>
                                                          <a:latin typeface="Cambria Math" panose="02040503050406030204" pitchFamily="18" charset="0"/>
                                                        </a:rPr>
                                                        <m:t>𝑅𝐹</m:t>
                                                      </m:r>
                                                    </m:sub>
                                                    <m:sup>
                                                      <m:r>
                                                        <a:rPr lang="en-US" altLang="ja-JP" i="1">
                                                          <a:solidFill>
                                                            <a:srgbClr val="0000FF"/>
                                                          </a:solidFill>
                                                          <a:latin typeface="Cambria Math" panose="02040503050406030204" pitchFamily="18" charset="0"/>
                                                        </a:rPr>
                                                        <m:t>2</m:t>
                                                      </m:r>
                                                    </m:sup>
                                                  </m:sSubSup>
                                                  <m:sSup>
                                                    <m:sSupPr>
                                                      <m:ctrlPr>
                                                        <a:rPr lang="en-US" altLang="ja-JP" i="1">
                                                          <a:solidFill>
                                                            <a:srgbClr val="0000FF"/>
                                                          </a:solidFill>
                                                          <a:latin typeface="Cambria Math" panose="02040503050406030204" pitchFamily="18" charset="0"/>
                                                        </a:rPr>
                                                      </m:ctrlPr>
                                                    </m:sSupPr>
                                                    <m:e>
                                                      <m:r>
                                                        <a:rPr lang="en-US" altLang="ja-JP" i="1">
                                                          <a:solidFill>
                                                            <a:srgbClr val="0000FF"/>
                                                          </a:solidFill>
                                                          <a:latin typeface="Cambria Math" panose="02040503050406030204" pitchFamily="18" charset="0"/>
                                                        </a:rPr>
                                                        <m:t>𝑒</m:t>
                                                      </m:r>
                                                    </m:e>
                                                    <m:sup>
                                                      <m:r>
                                                        <a:rPr lang="en-US" altLang="ja-JP" i="1">
                                                          <a:solidFill>
                                                            <a:srgbClr val="0000FF"/>
                                                          </a:solidFill>
                                                          <a:latin typeface="Cambria Math" panose="02040503050406030204" pitchFamily="18" charset="0"/>
                                                        </a:rPr>
                                                        <m:t>2</m:t>
                                                      </m:r>
                                                      <m:r>
                                                        <a:rPr lang="en-US" altLang="ja-JP" i="1">
                                                          <a:solidFill>
                                                            <a:srgbClr val="0000FF"/>
                                                          </a:solidFill>
                                                          <a:latin typeface="Cambria Math" panose="02040503050406030204" pitchFamily="18" charset="0"/>
                                                        </a:rPr>
                                                        <m:t>𝑖</m:t>
                                                      </m:r>
                                                      <m:sSub>
                                                        <m:sSubPr>
                                                          <m:ctrlPr>
                                                            <a:rPr lang="en-US" altLang="ja-JP" i="1">
                                                              <a:solidFill>
                                                                <a:srgbClr val="0000FF"/>
                                                              </a:solidFill>
                                                              <a:latin typeface="Cambria Math" panose="02040503050406030204" pitchFamily="18" charset="0"/>
                                                              <a:ea typeface="Cambria Math" panose="02040503050406030204" pitchFamily="18" charset="0"/>
                                                            </a:rPr>
                                                          </m:ctrlPr>
                                                        </m:sSubPr>
                                                        <m:e>
                                                          <m:r>
                                                            <a:rPr lang="en-US" altLang="ja-JP" i="1">
                                                              <a:solidFill>
                                                                <a:srgbClr val="0000FF"/>
                                                              </a:solidFill>
                                                              <a:latin typeface="Cambria Math" panose="02040503050406030204" pitchFamily="18" charset="0"/>
                                                              <a:ea typeface="Cambria Math" panose="02040503050406030204" pitchFamily="18" charset="0"/>
                                                            </a:rPr>
                                                            <m:t>𝜔</m:t>
                                                          </m:r>
                                                        </m:e>
                                                        <m:sub>
                                                          <m:r>
                                                            <a:rPr lang="en-US" altLang="ja-JP" i="1">
                                                              <a:solidFill>
                                                                <a:srgbClr val="0000FF"/>
                                                              </a:solidFill>
                                                              <a:latin typeface="Cambria Math" panose="02040503050406030204" pitchFamily="18" charset="0"/>
                                                            </a:rPr>
                                                            <m:t>𝑅𝐹</m:t>
                                                          </m:r>
                                                        </m:sub>
                                                      </m:sSub>
                                                      <m:r>
                                                        <a:rPr lang="en-US" altLang="ja-JP" i="1">
                                                          <a:solidFill>
                                                            <a:srgbClr val="0000FF"/>
                                                          </a:solidFill>
                                                          <a:latin typeface="Cambria Math" panose="02040503050406030204" pitchFamily="18" charset="0"/>
                                                          <a:ea typeface="Cambria Math" panose="02040503050406030204" pitchFamily="18" charset="0"/>
                                                        </a:rPr>
                                                        <m:t>𝑡</m:t>
                                                      </m:r>
                                                    </m:sup>
                                                  </m:sSup>
                                                  <m:r>
                                                    <a:rPr lang="en-US" altLang="ja-JP" i="1">
                                                      <a:latin typeface="Cambria Math" panose="02040503050406030204" pitchFamily="18" charset="0"/>
                                                    </a:rPr>
                                                    <m:t>)</m:t>
                                                  </m:r>
                                                </m:num>
                                                <m:den>
                                                  <m:sSub>
                                                    <m:sSubPr>
                                                      <m:ctrlPr>
                                                        <a:rPr lang="en-US" altLang="ja-JP" i="1">
                                                          <a:latin typeface="Cambria Math" panose="02040503050406030204" pitchFamily="18" charset="0"/>
                                                        </a:rPr>
                                                      </m:ctrlPr>
                                                    </m:sSubPr>
                                                    <m:e>
                                                      <m:r>
                                                        <m:rPr>
                                                          <m:sty m:val="p"/>
                                                        </m:rPr>
                                                        <a:rPr lang="en-US" altLang="ja-JP" i="1">
                                                          <a:latin typeface="Cambria Math" panose="02040503050406030204" pitchFamily="18" charset="0"/>
                                                        </a:rPr>
                                                        <m:t>P</m:t>
                                                      </m:r>
                                                    </m:e>
                                                    <m:sub>
                                                      <m:r>
                                                        <a:rPr lang="en-US" altLang="ja-JP" i="1">
                                                          <a:latin typeface="Cambria Math" panose="02040503050406030204" pitchFamily="18" charset="0"/>
                                                        </a:rPr>
                                                        <m:t>𝐶</m:t>
                                                      </m:r>
                                                    </m:sub>
                                                  </m:sSub>
                                                </m:den>
                                              </m:f>
                                            </m:e>
                                          </m:d>
                                        </m:e>
                                      </m:d>
                                    </m:e>
                                    <m:sup>
                                      <m:r>
                                        <a:rPr lang="en-US" altLang="ja-JP" i="1">
                                          <a:latin typeface="Cambria Math" panose="02040503050406030204" pitchFamily="18" charset="0"/>
                                        </a:rPr>
                                        <m:t>2</m:t>
                                      </m:r>
                                    </m:sup>
                                  </m:sSup>
                                </m:e>
                                <m:sup>
                                  <m:r>
                                    <a:rPr lang="en-US" altLang="ja-JP" i="1">
                                      <a:latin typeface="Cambria Math" panose="02040503050406030204" pitchFamily="18" charset="0"/>
                                    </a:rPr>
                                    <m:t> </m:t>
                                  </m:r>
                                </m:sup>
                              </m:sSup>
                              <m:r>
                                <a:rPr lang="en-US" altLang="ja-JP" i="1">
                                  <a:latin typeface="Cambria Math" panose="02040503050406030204" pitchFamily="18" charset="0"/>
                                  <a:ea typeface="Cambria Math" panose="02040503050406030204" pitchFamily="18" charset="0"/>
                                </a:rPr>
                                <m:t>+</m:t>
                              </m:r>
                              <m:sSubSup>
                                <m:sSubSupPr>
                                  <m:ctrlPr>
                                    <a:rPr lang="en-US" altLang="ja-JP" i="1">
                                      <a:latin typeface="Cambria Math" panose="02040503050406030204" pitchFamily="18" charset="0"/>
                                      <a:ea typeface="Cambria Math" panose="02040503050406030204" pitchFamily="18" charset="0"/>
                                    </a:rPr>
                                  </m:ctrlPr>
                                </m:sSubSupPr>
                                <m:e>
                                  <m:r>
                                    <a:rPr lang="en-US" altLang="ja-JP" i="1">
                                      <a:latin typeface="Cambria Math" panose="02040503050406030204" pitchFamily="18" charset="0"/>
                                      <a:ea typeface="Cambria Math" panose="02040503050406030204" pitchFamily="18" charset="0"/>
                                    </a:rPr>
                                    <m:t>𝜔</m:t>
                                  </m:r>
                                </m:e>
                                <m:sub>
                                  <m:r>
                                    <a:rPr lang="en-US" altLang="ja-JP" i="1">
                                      <a:latin typeface="Cambria Math" panose="02040503050406030204" pitchFamily="18" charset="0"/>
                                      <a:ea typeface="Cambria Math" panose="02040503050406030204" pitchFamily="18" charset="0"/>
                                    </a:rPr>
                                    <m:t>0</m:t>
                                  </m:r>
                                </m:sub>
                                <m:sup>
                                  <m:r>
                                    <a:rPr lang="en-US" altLang="ja-JP" i="1">
                                      <a:latin typeface="Cambria Math" panose="02040503050406030204" pitchFamily="18" charset="0"/>
                                      <a:ea typeface="Cambria Math" panose="02040503050406030204" pitchFamily="18" charset="0"/>
                                    </a:rPr>
                                    <m:t>2</m:t>
                                  </m:r>
                                </m:sup>
                              </m:sSubSup>
                            </m:e>
                          </m:rad>
                        </m:e>
                      </m:nary>
                      <m:r>
                        <a:rPr lang="en-US" altLang="ja-JP" i="1">
                          <a:latin typeface="Cambria Math" panose="02040503050406030204" pitchFamily="18" charset="0"/>
                          <a:ea typeface="Cambria Math" panose="02040503050406030204" pitchFamily="18" charset="0"/>
                        </a:rPr>
                        <m:t>𝑑𝑡</m:t>
                      </m:r>
                    </m:oMath>
                  </m:oMathPara>
                </a14:m>
                <a:endParaRPr kumimoji="1" lang="ja-JP" altLang="en-US"/>
              </a:p>
            </p:txBody>
          </p:sp>
        </mc:Choice>
        <mc:Fallback xmlns="">
          <p:sp>
            <p:nvSpPr>
              <p:cNvPr id="29" name="正方形/長方形 28">
                <a:extLst>
                  <a:ext uri="{FF2B5EF4-FFF2-40B4-BE49-F238E27FC236}">
                    <a16:creationId xmlns:a16="http://schemas.microsoft.com/office/drawing/2014/main" id="{25E7056A-4206-E0C1-570E-055F599C906E}"/>
                  </a:ext>
                </a:extLst>
              </p:cNvPr>
              <p:cNvSpPr>
                <a:spLocks noRot="1" noChangeAspect="1" noMove="1" noResize="1" noEditPoints="1" noAdjustHandles="1" noChangeArrowheads="1" noChangeShapeType="1" noTextEdit="1"/>
              </p:cNvSpPr>
              <p:nvPr/>
            </p:nvSpPr>
            <p:spPr>
              <a:xfrm>
                <a:off x="101555" y="1173264"/>
                <a:ext cx="6159590" cy="1445896"/>
              </a:xfrm>
              <a:prstGeom prst="rect">
                <a:avLst/>
              </a:prstGeom>
              <a:blipFill>
                <a:blip r:embed="rId4"/>
                <a:stretch>
                  <a:fillRect l="-1027" t="-40171" b="-94872"/>
                </a:stretch>
              </a:blipFill>
              <a:ln>
                <a:solidFill>
                  <a:srgbClr val="FF0000"/>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1" name="テキスト ボックス 30">
                <a:extLst>
                  <a:ext uri="{FF2B5EF4-FFF2-40B4-BE49-F238E27FC236}">
                    <a16:creationId xmlns:a16="http://schemas.microsoft.com/office/drawing/2014/main" id="{1BF73293-E219-206F-7E2D-A8E00C02DCAC}"/>
                  </a:ext>
                </a:extLst>
              </p:cNvPr>
              <p:cNvSpPr txBox="1"/>
              <p:nvPr/>
            </p:nvSpPr>
            <p:spPr>
              <a:xfrm>
                <a:off x="101556" y="3317597"/>
                <a:ext cx="6261146" cy="871970"/>
              </a:xfrm>
              <a:prstGeom prst="rect">
                <a:avLst/>
              </a:prstGeom>
              <a:ln w="38100">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14:m>
                  <m:oMathPara xmlns:m="http://schemas.openxmlformats.org/officeDocument/2006/math">
                    <m:oMathParaPr>
                      <m:jc m:val="left"/>
                    </m:oMathParaPr>
                    <m:oMath>
                      <m:sSub>
                        <m:sSubPr>
                          <m:ctrlPr>
                            <a:rPr lang="en-US" altLang="ja-JP" sz="1200" i="1">
                              <a:latin typeface="Cambria Math" panose="02040503050406030204" pitchFamily="18" charset="0"/>
                              <a:ea typeface="Cambria Math" panose="02040503050406030204" pitchFamily="18" charset="0"/>
                            </a:rPr>
                          </m:ctrlPr>
                        </m:sSubPr>
                        <m:e>
                          <m:acc>
                            <m:accPr>
                              <m:chr m:val="̅"/>
                              <m:ctrlPr>
                                <a:rPr lang="en-US" altLang="ja-JP" sz="1200" i="1">
                                  <a:latin typeface="Cambria Math" panose="02040503050406030204" pitchFamily="18" charset="0"/>
                                  <a:ea typeface="Cambria Math" panose="02040503050406030204" pitchFamily="18" charset="0"/>
                                </a:rPr>
                              </m:ctrlPr>
                            </m:accPr>
                            <m:e>
                              <m:r>
                                <a:rPr lang="en-US" altLang="ja-JP" sz="1200" i="1">
                                  <a:latin typeface="Cambria Math" panose="02040503050406030204" pitchFamily="18" charset="0"/>
                                  <a:ea typeface="Cambria Math" panose="02040503050406030204" pitchFamily="18" charset="0"/>
                                </a:rPr>
                                <m:t>𝜔</m:t>
                              </m:r>
                            </m:e>
                          </m:acc>
                        </m:e>
                        <m:sub>
                          <m:r>
                            <a:rPr lang="en-US" altLang="ja-JP" sz="1200">
                              <a:latin typeface="Cambria Math" panose="02040503050406030204" pitchFamily="18" charset="0"/>
                              <a:ea typeface="Cambria Math" panose="02040503050406030204" pitchFamily="18" charset="0"/>
                            </a:rPr>
                            <m:t> </m:t>
                          </m:r>
                          <m:r>
                            <a:rPr lang="en-US" altLang="ja-JP" sz="1200" i="1">
                              <a:latin typeface="Cambria Math" panose="02040503050406030204" pitchFamily="18" charset="0"/>
                              <a:ea typeface="Cambria Math" panose="02040503050406030204" pitchFamily="18" charset="0"/>
                            </a:rPr>
                            <m:t>2</m:t>
                          </m:r>
                        </m:sub>
                      </m:sSub>
                      <m:r>
                        <a:rPr lang="en-US" altLang="ja-JP" sz="1200" i="1">
                          <a:latin typeface="Cambria Math" panose="02040503050406030204" pitchFamily="18" charset="0"/>
                          <a:ea typeface="Cambria Math" panose="02040503050406030204" pitchFamily="18" charset="0"/>
                        </a:rPr>
                        <m:t>= </m:t>
                      </m:r>
                      <m:f>
                        <m:fPr>
                          <m:ctrlPr>
                            <a:rPr lang="en-US" altLang="ja-JP" sz="1200" i="1">
                              <a:latin typeface="Cambria Math" panose="02040503050406030204" pitchFamily="18" charset="0"/>
                              <a:ea typeface="Cambria Math" panose="02040503050406030204" pitchFamily="18" charset="0"/>
                            </a:rPr>
                          </m:ctrlPr>
                        </m:fPr>
                        <m:num>
                          <m:r>
                            <a:rPr lang="en-US" altLang="ja-JP" sz="1200" i="1">
                              <a:latin typeface="Cambria Math" panose="02040503050406030204" pitchFamily="18" charset="0"/>
                              <a:ea typeface="Cambria Math" panose="02040503050406030204" pitchFamily="18" charset="0"/>
                            </a:rPr>
                            <m:t>1</m:t>
                          </m:r>
                        </m:num>
                        <m:den>
                          <m:r>
                            <a:rPr lang="en-US" altLang="ja-JP" sz="1200" i="1">
                              <a:latin typeface="Cambria Math" panose="02040503050406030204" pitchFamily="18" charset="0"/>
                              <a:ea typeface="Cambria Math" panose="02040503050406030204" pitchFamily="18" charset="0"/>
                            </a:rPr>
                            <m:t>𝑇</m:t>
                          </m:r>
                        </m:den>
                      </m:f>
                      <m:nary>
                        <m:naryPr>
                          <m:limLoc m:val="undOvr"/>
                          <m:subHide m:val="on"/>
                          <m:supHide m:val="on"/>
                          <m:ctrlPr>
                            <a:rPr lang="en-US" altLang="ja-JP" sz="1200" i="1">
                              <a:latin typeface="Cambria Math" panose="02040503050406030204" pitchFamily="18" charset="0"/>
                              <a:ea typeface="Cambria Math" panose="02040503050406030204" pitchFamily="18" charset="0"/>
                            </a:rPr>
                          </m:ctrlPr>
                        </m:naryPr>
                        <m:sub/>
                        <m:sup/>
                        <m:e>
                          <m:rad>
                            <m:radPr>
                              <m:degHide m:val="on"/>
                              <m:ctrlPr>
                                <a:rPr lang="en-US" altLang="ja-JP" sz="1200" i="1">
                                  <a:latin typeface="Cambria Math" panose="02040503050406030204" pitchFamily="18" charset="0"/>
                                  <a:ea typeface="Cambria Math" panose="02040503050406030204" pitchFamily="18" charset="0"/>
                                </a:rPr>
                              </m:ctrlPr>
                            </m:radPr>
                            <m:deg/>
                            <m:e>
                              <m:sSup>
                                <m:sSupPr>
                                  <m:ctrlPr>
                                    <a:rPr lang="en-US" altLang="ja-JP" sz="1200" b="0" i="1" smtClean="0">
                                      <a:latin typeface="Cambria Math" panose="02040503050406030204" pitchFamily="18" charset="0"/>
                                    </a:rPr>
                                  </m:ctrlPr>
                                </m:sSupPr>
                                <m:e>
                                  <m:sSup>
                                    <m:sSupPr>
                                      <m:ctrlPr>
                                        <a:rPr lang="en-US" altLang="ja-JP" sz="1200" b="0" i="1" smtClean="0">
                                          <a:latin typeface="Cambria Math" panose="02040503050406030204" pitchFamily="18" charset="0"/>
                                        </a:rPr>
                                      </m:ctrlPr>
                                    </m:sSupPr>
                                    <m:e>
                                      <m:d>
                                        <m:dPr>
                                          <m:ctrlPr>
                                            <a:rPr lang="en-US" altLang="ja-JP" sz="1200" b="0" i="1" smtClean="0">
                                              <a:latin typeface="Cambria Math" panose="02040503050406030204" pitchFamily="18" charset="0"/>
                                            </a:rPr>
                                          </m:ctrlPr>
                                        </m:dPr>
                                        <m:e>
                                          <m:r>
                                            <a:rPr lang="en-US" altLang="ja-JP" sz="1200" b="0" i="1" smtClean="0">
                                              <a:latin typeface="Cambria Math" panose="02040503050406030204" pitchFamily="18" charset="0"/>
                                            </a:rPr>
                                            <m:t>𝐴</m:t>
                                          </m:r>
                                          <m:d>
                                            <m:dPr>
                                              <m:begChr m:val="|"/>
                                              <m:endChr m:val="|"/>
                                              <m:ctrlPr>
                                                <a:rPr lang="en-US" altLang="ja-JP" sz="1200" i="1">
                                                  <a:solidFill>
                                                    <a:schemeClr val="tx1"/>
                                                  </a:solidFill>
                                                  <a:latin typeface="Cambria Math" panose="02040503050406030204" pitchFamily="18" charset="0"/>
                                                </a:rPr>
                                              </m:ctrlPr>
                                            </m:dPr>
                                            <m:e>
                                              <m:r>
                                                <a:rPr lang="en-US" altLang="ja-JP" sz="1200" i="1">
                                                  <a:solidFill>
                                                    <a:schemeClr val="tx1"/>
                                                  </a:solidFill>
                                                  <a:latin typeface="Cambria Math" panose="02040503050406030204" pitchFamily="18" charset="0"/>
                                                </a:rPr>
                                                <m:t>1−</m:t>
                                              </m:r>
                                              <m:f>
                                                <m:fPr>
                                                  <m:ctrlPr>
                                                    <a:rPr lang="en-US" altLang="ja-JP" sz="1200" i="1">
                                                      <a:solidFill>
                                                        <a:schemeClr val="tx1"/>
                                                      </a:solidFill>
                                                      <a:latin typeface="Cambria Math" panose="02040503050406030204" pitchFamily="18" charset="0"/>
                                                    </a:rPr>
                                                  </m:ctrlPr>
                                                </m:fPr>
                                                <m:num>
                                                  <m:sSub>
                                                    <m:sSubPr>
                                                      <m:ctrlPr>
                                                        <a:rPr lang="en-US" altLang="ja-JP" sz="1200" i="1">
                                                          <a:solidFill>
                                                            <a:schemeClr val="tx1"/>
                                                          </a:solidFill>
                                                          <a:latin typeface="Cambria Math" panose="02040503050406030204" pitchFamily="18" charset="0"/>
                                                        </a:rPr>
                                                      </m:ctrlPr>
                                                    </m:sSubPr>
                                                    <m:e>
                                                      <m:r>
                                                        <m:rPr>
                                                          <m:sty m:val="p"/>
                                                        </m:rPr>
                                                        <a:rPr lang="en-US" altLang="ja-JP" sz="1200" i="1">
                                                          <a:solidFill>
                                                            <a:schemeClr val="tx1"/>
                                                          </a:solidFill>
                                                          <a:latin typeface="Cambria Math" panose="02040503050406030204" pitchFamily="18" charset="0"/>
                                                        </a:rPr>
                                                        <m:t>P</m:t>
                                                      </m:r>
                                                    </m:e>
                                                    <m:sub>
                                                      <m:r>
                                                        <a:rPr lang="en-US" altLang="ja-JP" sz="1200" i="1">
                                                          <a:solidFill>
                                                            <a:schemeClr val="tx1"/>
                                                          </a:solidFill>
                                                          <a:latin typeface="Cambria Math" panose="02040503050406030204" pitchFamily="18" charset="0"/>
                                                        </a:rPr>
                                                        <m:t>𝑠𝑡𝑎</m:t>
                                                      </m:r>
                                                    </m:sub>
                                                  </m:sSub>
                                                  <m:d>
                                                    <m:dPr>
                                                      <m:begChr m:val="{"/>
                                                      <m:endChr m:val="}"/>
                                                      <m:ctrlPr>
                                                        <a:rPr lang="en-US" altLang="ja-JP" sz="1200" i="1">
                                                          <a:solidFill>
                                                            <a:schemeClr val="tx1"/>
                                                          </a:solidFill>
                                                          <a:latin typeface="Cambria Math" panose="02040503050406030204" pitchFamily="18" charset="0"/>
                                                        </a:rPr>
                                                      </m:ctrlPr>
                                                    </m:dPr>
                                                    <m:e>
                                                      <m:r>
                                                        <a:rPr lang="en-US" altLang="ja-JP" sz="1200" i="1">
                                                          <a:solidFill>
                                                            <a:schemeClr val="tx1"/>
                                                          </a:solidFill>
                                                          <a:latin typeface="Cambria Math" panose="02040503050406030204" pitchFamily="18" charset="0"/>
                                                        </a:rPr>
                                                        <m:t>1−</m:t>
                                                      </m:r>
                                                      <m:r>
                                                        <a:rPr lang="en-US" altLang="ja-JP" sz="1200" i="1" smtClean="0">
                                                          <a:solidFill>
                                                            <a:srgbClr val="FF0000"/>
                                                          </a:solidFill>
                                                          <a:latin typeface="Cambria Math" panose="02040503050406030204" pitchFamily="18" charset="0"/>
                                                        </a:rPr>
                                                        <m:t>1.5</m:t>
                                                      </m:r>
                                                      <m:sSup>
                                                        <m:sSupPr>
                                                          <m:ctrlPr>
                                                            <a:rPr lang="en-US" altLang="ja-JP" sz="1200" i="1">
                                                              <a:solidFill>
                                                                <a:srgbClr val="FF0000"/>
                                                              </a:solidFill>
                                                              <a:latin typeface="Cambria Math" panose="02040503050406030204" pitchFamily="18" charset="0"/>
                                                            </a:rPr>
                                                          </m:ctrlPr>
                                                        </m:sSupPr>
                                                        <m:e>
                                                          <m:f>
                                                            <m:fPr>
                                                              <m:ctrlPr>
                                                                <a:rPr lang="en-US" altLang="ja-JP" sz="1200" i="1">
                                                                  <a:solidFill>
                                                                    <a:srgbClr val="FF0000"/>
                                                                  </a:solidFill>
                                                                  <a:latin typeface="Cambria Math" panose="02040503050406030204" pitchFamily="18" charset="0"/>
                                                                </a:rPr>
                                                              </m:ctrlPr>
                                                            </m:fPr>
                                                            <m:num>
                                                              <m:r>
                                                                <a:rPr lang="en-US" altLang="ja-JP" sz="1200" i="1">
                                                                  <a:solidFill>
                                                                    <a:srgbClr val="FF0000"/>
                                                                  </a:solidFill>
                                                                  <a:latin typeface="Cambria Math" panose="02040503050406030204" pitchFamily="18" charset="0"/>
                                                                </a:rPr>
                                                                <m:t>𝑑</m:t>
                                                              </m:r>
                                                            </m:num>
                                                            <m:den>
                                                              <m:sSub>
                                                                <m:sSubPr>
                                                                  <m:ctrlPr>
                                                                    <a:rPr lang="en-US" altLang="ja-JP" sz="1200" i="1">
                                                                      <a:solidFill>
                                                                        <a:srgbClr val="FF0000"/>
                                                                      </a:solidFill>
                                                                      <a:latin typeface="Cambria Math" panose="02040503050406030204" pitchFamily="18" charset="0"/>
                                                                    </a:rPr>
                                                                  </m:ctrlPr>
                                                                </m:sSubPr>
                                                                <m:e>
                                                                  <m:r>
                                                                    <a:rPr lang="en-US" altLang="ja-JP" sz="1200" i="1">
                                                                      <a:solidFill>
                                                                        <a:srgbClr val="FF0000"/>
                                                                      </a:solidFill>
                                                                      <a:latin typeface="Cambria Math" panose="02040503050406030204" pitchFamily="18" charset="0"/>
                                                                    </a:rPr>
                                                                    <m:t>𝑉</m:t>
                                                                  </m:r>
                                                                </m:e>
                                                                <m:sub>
                                                                  <m:r>
                                                                    <a:rPr lang="en-US" altLang="ja-JP" sz="1200" i="1">
                                                                      <a:solidFill>
                                                                        <a:srgbClr val="FF0000"/>
                                                                      </a:solidFill>
                                                                      <a:latin typeface="Cambria Math" panose="02040503050406030204" pitchFamily="18" charset="0"/>
                                                                    </a:rPr>
                                                                    <m:t>𝑒𝑥𝑡</m:t>
                                                                  </m:r>
                                                                </m:sub>
                                                              </m:sSub>
                                                            </m:den>
                                                          </m:f>
                                                          <m:sSub>
                                                            <m:sSubPr>
                                                              <m:ctrlPr>
                                                                <a:rPr lang="en-US" altLang="ja-JP" sz="1200" i="1">
                                                                  <a:solidFill>
                                                                    <a:srgbClr val="FF0000"/>
                                                                  </a:solidFill>
                                                                  <a:latin typeface="Cambria Math" panose="02040503050406030204" pitchFamily="18" charset="0"/>
                                                                </a:rPr>
                                                              </m:ctrlPr>
                                                            </m:sSubPr>
                                                            <m:e>
                                                              <m:r>
                                                                <a:rPr lang="en-US" altLang="ja-JP" sz="1200" i="1">
                                                                  <a:solidFill>
                                                                    <a:srgbClr val="FF0000"/>
                                                                  </a:solidFill>
                                                                  <a:latin typeface="Cambria Math" panose="02040503050406030204" pitchFamily="18" charset="0"/>
                                                                </a:rPr>
                                                                <m:t>𝐸</m:t>
                                                              </m:r>
                                                            </m:e>
                                                            <m:sub>
                                                              <m:r>
                                                                <a:rPr lang="en-US" altLang="ja-JP" sz="1200" i="1">
                                                                  <a:solidFill>
                                                                    <a:srgbClr val="FF0000"/>
                                                                  </a:solidFill>
                                                                  <a:latin typeface="Cambria Math" panose="02040503050406030204" pitchFamily="18" charset="0"/>
                                                                </a:rPr>
                                                                <m:t>𝑅𝐹</m:t>
                                                              </m:r>
                                                            </m:sub>
                                                          </m:sSub>
                                                          <m:sSup>
                                                            <m:sSupPr>
                                                              <m:ctrlPr>
                                                                <a:rPr lang="en-US" altLang="ja-JP" sz="1200" i="1">
                                                                  <a:solidFill>
                                                                    <a:srgbClr val="FF0000"/>
                                                                  </a:solidFill>
                                                                  <a:latin typeface="Cambria Math" panose="02040503050406030204" pitchFamily="18" charset="0"/>
                                                                </a:rPr>
                                                              </m:ctrlPr>
                                                            </m:sSupPr>
                                                            <m:e>
                                                              <m:r>
                                                                <a:rPr lang="en-US" altLang="ja-JP" sz="1200" i="1">
                                                                  <a:solidFill>
                                                                    <a:srgbClr val="FF0000"/>
                                                                  </a:solidFill>
                                                                  <a:latin typeface="Cambria Math" panose="02040503050406030204" pitchFamily="18" charset="0"/>
                                                                </a:rPr>
                                                                <m:t>𝑒</m:t>
                                                              </m:r>
                                                            </m:e>
                                                            <m:sup>
                                                              <m:r>
                                                                <a:rPr lang="en-US" altLang="ja-JP" sz="1200" i="1">
                                                                  <a:solidFill>
                                                                    <a:srgbClr val="FF0000"/>
                                                                  </a:solidFill>
                                                                  <a:latin typeface="Cambria Math" panose="02040503050406030204" pitchFamily="18" charset="0"/>
                                                                </a:rPr>
                                                                <m:t>𝑖</m:t>
                                                              </m:r>
                                                              <m:sSub>
                                                                <m:sSubPr>
                                                                  <m:ctrlPr>
                                                                    <a:rPr lang="en-US" altLang="ja-JP" sz="1200" i="1">
                                                                      <a:solidFill>
                                                                        <a:srgbClr val="FF0000"/>
                                                                      </a:solidFill>
                                                                      <a:latin typeface="Cambria Math" panose="02040503050406030204" pitchFamily="18" charset="0"/>
                                                                      <a:ea typeface="Cambria Math" panose="02040503050406030204" pitchFamily="18" charset="0"/>
                                                                    </a:rPr>
                                                                  </m:ctrlPr>
                                                                </m:sSubPr>
                                                                <m:e>
                                                                  <m:r>
                                                                    <a:rPr lang="en-US" altLang="ja-JP" sz="1200" i="1">
                                                                      <a:solidFill>
                                                                        <a:srgbClr val="FF0000"/>
                                                                      </a:solidFill>
                                                                      <a:latin typeface="Cambria Math" panose="02040503050406030204" pitchFamily="18" charset="0"/>
                                                                      <a:ea typeface="Cambria Math" panose="02040503050406030204" pitchFamily="18" charset="0"/>
                                                                    </a:rPr>
                                                                    <m:t>𝜔</m:t>
                                                                  </m:r>
                                                                </m:e>
                                                                <m:sub>
                                                                  <m:r>
                                                                    <a:rPr lang="en-US" altLang="ja-JP" sz="1200" i="1">
                                                                      <a:solidFill>
                                                                        <a:srgbClr val="FF0000"/>
                                                                      </a:solidFill>
                                                                      <a:latin typeface="Cambria Math" panose="02040503050406030204" pitchFamily="18" charset="0"/>
                                                                    </a:rPr>
                                                                    <m:t>𝑅𝐹</m:t>
                                                                  </m:r>
                                                                </m:sub>
                                                              </m:sSub>
                                                              <m:r>
                                                                <a:rPr lang="en-US" altLang="ja-JP" sz="1200" i="1">
                                                                  <a:solidFill>
                                                                    <a:srgbClr val="FF0000"/>
                                                                  </a:solidFill>
                                                                  <a:latin typeface="Cambria Math" panose="02040503050406030204" pitchFamily="18" charset="0"/>
                                                                  <a:ea typeface="Cambria Math" panose="02040503050406030204" pitchFamily="18" charset="0"/>
                                                                </a:rPr>
                                                                <m:t>𝑡</m:t>
                                                              </m:r>
                                                            </m:sup>
                                                          </m:sSup>
                                                        </m:e>
                                                        <m:sup>
                                                          <m:r>
                                                            <a:rPr lang="en-US" altLang="ja-JP" sz="1200" b="0" i="1" smtClean="0">
                                                              <a:solidFill>
                                                                <a:srgbClr val="FF0000"/>
                                                              </a:solidFill>
                                                              <a:latin typeface="Cambria Math" panose="02040503050406030204" pitchFamily="18" charset="0"/>
                                                            </a:rPr>
                                                            <m:t> </m:t>
                                                          </m:r>
                                                        </m:sup>
                                                      </m:sSup>
                                                      <m:r>
                                                        <a:rPr lang="en-US" altLang="ja-JP" sz="1200" i="1">
                                                          <a:solidFill>
                                                            <a:schemeClr val="tx1"/>
                                                          </a:solidFill>
                                                          <a:latin typeface="Cambria Math" panose="02040503050406030204" pitchFamily="18" charset="0"/>
                                                          <a:ea typeface="Cambria Math" panose="02040503050406030204" pitchFamily="18" charset="0"/>
                                                        </a:rPr>
                                                        <m:t>+</m:t>
                                                      </m:r>
                                                      <m:r>
                                                        <a:rPr lang="en-US" altLang="ja-JP" sz="1200" i="1" smtClean="0">
                                                          <a:solidFill>
                                                            <a:srgbClr val="0000FF"/>
                                                          </a:solidFill>
                                                          <a:latin typeface="Cambria Math" panose="02040503050406030204" pitchFamily="18" charset="0"/>
                                                          <a:ea typeface="Cambria Math" panose="02040503050406030204" pitchFamily="18" charset="0"/>
                                                        </a:rPr>
                                                        <m:t>1.875</m:t>
                                                      </m:r>
                                                      <m:sSup>
                                                        <m:sSupPr>
                                                          <m:ctrlPr>
                                                            <a:rPr lang="en-US" altLang="ja-JP" sz="1200" i="1">
                                                              <a:solidFill>
                                                                <a:srgbClr val="0000FF"/>
                                                              </a:solidFill>
                                                              <a:latin typeface="Cambria Math" panose="02040503050406030204" pitchFamily="18" charset="0"/>
                                                            </a:rPr>
                                                          </m:ctrlPr>
                                                        </m:sSupPr>
                                                        <m:e>
                                                          <m:sSup>
                                                            <m:sSupPr>
                                                              <m:ctrlPr>
                                                                <a:rPr lang="en-US" altLang="ja-JP" sz="1200" i="1">
                                                                  <a:solidFill>
                                                                    <a:srgbClr val="0000FF"/>
                                                                  </a:solidFill>
                                                                  <a:latin typeface="Cambria Math" panose="02040503050406030204" pitchFamily="18" charset="0"/>
                                                                </a:rPr>
                                                              </m:ctrlPr>
                                                            </m:sSupPr>
                                                            <m:e>
                                                              <m:r>
                                                                <a:rPr lang="en-US" altLang="ja-JP" sz="1200" i="1">
                                                                  <a:solidFill>
                                                                    <a:srgbClr val="0000FF"/>
                                                                  </a:solidFill>
                                                                  <a:latin typeface="Cambria Math" panose="02040503050406030204" pitchFamily="18" charset="0"/>
                                                                </a:rPr>
                                                                <m:t> </m:t>
                                                              </m:r>
                                                              <m:d>
                                                                <m:dPr>
                                                                  <m:ctrlPr>
                                                                    <a:rPr lang="en-US" altLang="ja-JP" sz="1200" i="1">
                                                                      <a:solidFill>
                                                                        <a:srgbClr val="0000FF"/>
                                                                      </a:solidFill>
                                                                      <a:latin typeface="Cambria Math" panose="02040503050406030204" pitchFamily="18" charset="0"/>
                                                                    </a:rPr>
                                                                  </m:ctrlPr>
                                                                </m:dPr>
                                                                <m:e>
                                                                  <m:f>
                                                                    <m:fPr>
                                                                      <m:ctrlPr>
                                                                        <a:rPr lang="en-US" altLang="ja-JP" sz="1200" i="1">
                                                                          <a:solidFill>
                                                                            <a:srgbClr val="0000FF"/>
                                                                          </a:solidFill>
                                                                          <a:latin typeface="Cambria Math" panose="02040503050406030204" pitchFamily="18" charset="0"/>
                                                                        </a:rPr>
                                                                      </m:ctrlPr>
                                                                    </m:fPr>
                                                                    <m:num>
                                                                      <m:r>
                                                                        <a:rPr lang="en-US" altLang="ja-JP" sz="1200" i="1">
                                                                          <a:solidFill>
                                                                            <a:srgbClr val="0000FF"/>
                                                                          </a:solidFill>
                                                                          <a:latin typeface="Cambria Math" panose="02040503050406030204" pitchFamily="18" charset="0"/>
                                                                        </a:rPr>
                                                                        <m:t>𝑑</m:t>
                                                                      </m:r>
                                                                    </m:num>
                                                                    <m:den>
                                                                      <m:sSub>
                                                                        <m:sSubPr>
                                                                          <m:ctrlPr>
                                                                            <a:rPr lang="en-US" altLang="ja-JP" sz="1200" i="1">
                                                                              <a:solidFill>
                                                                                <a:srgbClr val="0000FF"/>
                                                                              </a:solidFill>
                                                                              <a:latin typeface="Cambria Math" panose="02040503050406030204" pitchFamily="18" charset="0"/>
                                                                            </a:rPr>
                                                                          </m:ctrlPr>
                                                                        </m:sSubPr>
                                                                        <m:e>
                                                                          <m:r>
                                                                            <a:rPr lang="en-US" altLang="ja-JP" sz="1200" i="1">
                                                                              <a:solidFill>
                                                                                <a:srgbClr val="0000FF"/>
                                                                              </a:solidFill>
                                                                              <a:latin typeface="Cambria Math" panose="02040503050406030204" pitchFamily="18" charset="0"/>
                                                                            </a:rPr>
                                                                            <m:t>𝑉</m:t>
                                                                          </m:r>
                                                                        </m:e>
                                                                        <m:sub>
                                                                          <m:r>
                                                                            <a:rPr lang="en-US" altLang="ja-JP" sz="1200" i="1">
                                                                              <a:solidFill>
                                                                                <a:srgbClr val="0000FF"/>
                                                                              </a:solidFill>
                                                                              <a:latin typeface="Cambria Math" panose="02040503050406030204" pitchFamily="18" charset="0"/>
                                                                            </a:rPr>
                                                                            <m:t>𝑒𝑥𝑡</m:t>
                                                                          </m:r>
                                                                        </m:sub>
                                                                      </m:sSub>
                                                                    </m:den>
                                                                  </m:f>
                                                                  <m:sSub>
                                                                    <m:sSubPr>
                                                                      <m:ctrlPr>
                                                                        <a:rPr lang="en-US" altLang="ja-JP" sz="1200" i="1">
                                                                          <a:solidFill>
                                                                            <a:srgbClr val="0000FF"/>
                                                                          </a:solidFill>
                                                                          <a:latin typeface="Cambria Math" panose="02040503050406030204" pitchFamily="18" charset="0"/>
                                                                        </a:rPr>
                                                                      </m:ctrlPr>
                                                                    </m:sSubPr>
                                                                    <m:e>
                                                                      <m:r>
                                                                        <a:rPr lang="en-US" altLang="ja-JP" sz="1200" i="1">
                                                                          <a:solidFill>
                                                                            <a:srgbClr val="0000FF"/>
                                                                          </a:solidFill>
                                                                          <a:latin typeface="Cambria Math" panose="02040503050406030204" pitchFamily="18" charset="0"/>
                                                                        </a:rPr>
                                                                        <m:t>𝐸</m:t>
                                                                      </m:r>
                                                                    </m:e>
                                                                    <m:sub>
                                                                      <m:r>
                                                                        <a:rPr lang="en-US" altLang="ja-JP" sz="1200" i="1">
                                                                          <a:solidFill>
                                                                            <a:srgbClr val="0000FF"/>
                                                                          </a:solidFill>
                                                                          <a:latin typeface="Cambria Math" panose="02040503050406030204" pitchFamily="18" charset="0"/>
                                                                        </a:rPr>
                                                                        <m:t>𝑅𝐹</m:t>
                                                                      </m:r>
                                                                    </m:sub>
                                                                  </m:sSub>
                                                                </m:e>
                                                              </m:d>
                                                            </m:e>
                                                            <m:sup>
                                                              <m:r>
                                                                <a:rPr lang="en-US" altLang="ja-JP" sz="1200" i="1">
                                                                  <a:solidFill>
                                                                    <a:srgbClr val="0000FF"/>
                                                                  </a:solidFill>
                                                                  <a:latin typeface="Cambria Math" panose="02040503050406030204" pitchFamily="18" charset="0"/>
                                                                  <a:ea typeface="Cambria Math" panose="02040503050406030204" pitchFamily="18" charset="0"/>
                                                                </a:rPr>
                                                                <m:t>2 </m:t>
                                                              </m:r>
                                                            </m:sup>
                                                          </m:sSup>
                                                          <m:sSup>
                                                            <m:sSupPr>
                                                              <m:ctrlPr>
                                                                <a:rPr lang="en-US" altLang="ja-JP" sz="1200" i="1">
                                                                  <a:solidFill>
                                                                    <a:srgbClr val="0000FF"/>
                                                                  </a:solidFill>
                                                                  <a:latin typeface="Cambria Math" panose="02040503050406030204" pitchFamily="18" charset="0"/>
                                                                </a:rPr>
                                                              </m:ctrlPr>
                                                            </m:sSupPr>
                                                            <m:e>
                                                              <m:r>
                                                                <a:rPr lang="en-US" altLang="ja-JP" sz="1200" i="1">
                                                                  <a:solidFill>
                                                                    <a:srgbClr val="0000FF"/>
                                                                  </a:solidFill>
                                                                  <a:latin typeface="Cambria Math" panose="02040503050406030204" pitchFamily="18" charset="0"/>
                                                                </a:rPr>
                                                                <m:t>𝑒</m:t>
                                                              </m:r>
                                                            </m:e>
                                                            <m:sup>
                                                              <m:r>
                                                                <a:rPr lang="en-US" altLang="ja-JP" sz="1200" i="1">
                                                                  <a:solidFill>
                                                                    <a:srgbClr val="0000FF"/>
                                                                  </a:solidFill>
                                                                  <a:latin typeface="Cambria Math" panose="02040503050406030204" pitchFamily="18" charset="0"/>
                                                                </a:rPr>
                                                                <m:t>2</m:t>
                                                              </m:r>
                                                              <m:r>
                                                                <a:rPr lang="en-US" altLang="ja-JP" sz="1200" i="1">
                                                                  <a:solidFill>
                                                                    <a:srgbClr val="0000FF"/>
                                                                  </a:solidFill>
                                                                  <a:latin typeface="Cambria Math" panose="02040503050406030204" pitchFamily="18" charset="0"/>
                                                                </a:rPr>
                                                                <m:t>𝑖</m:t>
                                                              </m:r>
                                                              <m:sSub>
                                                                <m:sSubPr>
                                                                  <m:ctrlPr>
                                                                    <a:rPr lang="en-US" altLang="ja-JP" sz="1200" i="1">
                                                                      <a:solidFill>
                                                                        <a:srgbClr val="0000FF"/>
                                                                      </a:solidFill>
                                                                      <a:latin typeface="Cambria Math" panose="02040503050406030204" pitchFamily="18" charset="0"/>
                                                                      <a:ea typeface="Cambria Math" panose="02040503050406030204" pitchFamily="18" charset="0"/>
                                                                    </a:rPr>
                                                                  </m:ctrlPr>
                                                                </m:sSubPr>
                                                                <m:e>
                                                                  <m:r>
                                                                    <a:rPr lang="en-US" altLang="ja-JP" sz="1200" i="1">
                                                                      <a:solidFill>
                                                                        <a:srgbClr val="0000FF"/>
                                                                      </a:solidFill>
                                                                      <a:latin typeface="Cambria Math" panose="02040503050406030204" pitchFamily="18" charset="0"/>
                                                                      <a:ea typeface="Cambria Math" panose="02040503050406030204" pitchFamily="18" charset="0"/>
                                                                    </a:rPr>
                                                                    <m:t>𝜔</m:t>
                                                                  </m:r>
                                                                </m:e>
                                                                <m:sub>
                                                                  <m:r>
                                                                    <a:rPr lang="en-US" altLang="ja-JP" sz="1200" i="1">
                                                                      <a:solidFill>
                                                                        <a:srgbClr val="0000FF"/>
                                                                      </a:solidFill>
                                                                      <a:latin typeface="Cambria Math" panose="02040503050406030204" pitchFamily="18" charset="0"/>
                                                                    </a:rPr>
                                                                    <m:t>𝑅𝐹</m:t>
                                                                  </m:r>
                                                                </m:sub>
                                                              </m:sSub>
                                                              <m:r>
                                                                <a:rPr lang="en-US" altLang="ja-JP" sz="1200" i="1">
                                                                  <a:solidFill>
                                                                    <a:srgbClr val="0000FF"/>
                                                                  </a:solidFill>
                                                                  <a:latin typeface="Cambria Math" panose="02040503050406030204" pitchFamily="18" charset="0"/>
                                                                  <a:ea typeface="Cambria Math" panose="02040503050406030204" pitchFamily="18" charset="0"/>
                                                                </a:rPr>
                                                                <m:t>𝑡</m:t>
                                                              </m:r>
                                                            </m:sup>
                                                          </m:sSup>
                                                        </m:e>
                                                        <m:sup>
                                                          <m:r>
                                                            <a:rPr lang="en-US" altLang="ja-JP" sz="1200" b="0" i="1" smtClean="0">
                                                              <a:solidFill>
                                                                <a:srgbClr val="0000FF"/>
                                                              </a:solidFill>
                                                              <a:latin typeface="Cambria Math" panose="02040503050406030204" pitchFamily="18" charset="0"/>
                                                            </a:rPr>
                                                            <m:t> </m:t>
                                                          </m:r>
                                                        </m:sup>
                                                      </m:sSup>
                                                    </m:e>
                                                  </m:d>
                                                </m:num>
                                                <m:den>
                                                  <m:sSub>
                                                    <m:sSubPr>
                                                      <m:ctrlPr>
                                                        <a:rPr lang="en-US" altLang="ja-JP" sz="1200" i="1">
                                                          <a:solidFill>
                                                            <a:schemeClr val="tx1"/>
                                                          </a:solidFill>
                                                          <a:latin typeface="Cambria Math" panose="02040503050406030204" pitchFamily="18" charset="0"/>
                                                        </a:rPr>
                                                      </m:ctrlPr>
                                                    </m:sSubPr>
                                                    <m:e>
                                                      <m:r>
                                                        <m:rPr>
                                                          <m:sty m:val="p"/>
                                                        </m:rPr>
                                                        <a:rPr lang="en-US" altLang="ja-JP" sz="1200" i="1">
                                                          <a:solidFill>
                                                            <a:schemeClr val="tx1"/>
                                                          </a:solidFill>
                                                          <a:latin typeface="Cambria Math" panose="02040503050406030204" pitchFamily="18" charset="0"/>
                                                        </a:rPr>
                                                        <m:t>P</m:t>
                                                      </m:r>
                                                    </m:e>
                                                    <m:sub>
                                                      <m:r>
                                                        <a:rPr lang="en-US" altLang="ja-JP" sz="1200" i="1">
                                                          <a:solidFill>
                                                            <a:schemeClr val="tx1"/>
                                                          </a:solidFill>
                                                          <a:latin typeface="Cambria Math" panose="02040503050406030204" pitchFamily="18" charset="0"/>
                                                        </a:rPr>
                                                        <m:t>𝐶</m:t>
                                                      </m:r>
                                                    </m:sub>
                                                  </m:sSub>
                                                </m:den>
                                              </m:f>
                                            </m:e>
                                          </m:d>
                                        </m:e>
                                      </m:d>
                                    </m:e>
                                    <m:sup>
                                      <m:r>
                                        <a:rPr lang="en-US" altLang="ja-JP" sz="1200" i="1">
                                          <a:latin typeface="Cambria Math" panose="02040503050406030204" pitchFamily="18" charset="0"/>
                                        </a:rPr>
                                        <m:t>2</m:t>
                                      </m:r>
                                    </m:sup>
                                  </m:sSup>
                                </m:e>
                                <m:sup>
                                  <m:r>
                                    <a:rPr lang="en-US" altLang="ja-JP" sz="1200" i="1">
                                      <a:latin typeface="Cambria Math" panose="02040503050406030204" pitchFamily="18" charset="0"/>
                                    </a:rPr>
                                    <m:t> </m:t>
                                  </m:r>
                                </m:sup>
                              </m:sSup>
                              <m:r>
                                <a:rPr lang="en-US" altLang="ja-JP" sz="1200" i="1">
                                  <a:latin typeface="Cambria Math" panose="02040503050406030204" pitchFamily="18" charset="0"/>
                                  <a:ea typeface="Cambria Math" panose="02040503050406030204" pitchFamily="18" charset="0"/>
                                </a:rPr>
                                <m:t>+</m:t>
                              </m:r>
                              <m:sSubSup>
                                <m:sSubSupPr>
                                  <m:ctrlPr>
                                    <a:rPr lang="en-US" altLang="ja-JP" sz="1200" i="1">
                                      <a:latin typeface="Cambria Math" panose="02040503050406030204" pitchFamily="18" charset="0"/>
                                      <a:ea typeface="Cambria Math" panose="02040503050406030204" pitchFamily="18" charset="0"/>
                                    </a:rPr>
                                  </m:ctrlPr>
                                </m:sSubSupPr>
                                <m:e>
                                  <m:r>
                                    <a:rPr lang="en-US" altLang="ja-JP" sz="1200" i="1">
                                      <a:latin typeface="Cambria Math" panose="02040503050406030204" pitchFamily="18" charset="0"/>
                                      <a:ea typeface="Cambria Math" panose="02040503050406030204" pitchFamily="18" charset="0"/>
                                    </a:rPr>
                                    <m:t>𝜔</m:t>
                                  </m:r>
                                </m:e>
                                <m:sub>
                                  <m:r>
                                    <a:rPr lang="en-US" altLang="ja-JP" sz="1200" i="1">
                                      <a:latin typeface="Cambria Math" panose="02040503050406030204" pitchFamily="18" charset="0"/>
                                      <a:ea typeface="Cambria Math" panose="02040503050406030204" pitchFamily="18" charset="0"/>
                                    </a:rPr>
                                    <m:t>0</m:t>
                                  </m:r>
                                </m:sub>
                                <m:sup>
                                  <m:r>
                                    <a:rPr lang="en-US" altLang="ja-JP" sz="1200" i="1">
                                      <a:latin typeface="Cambria Math" panose="02040503050406030204" pitchFamily="18" charset="0"/>
                                      <a:ea typeface="Cambria Math" panose="02040503050406030204" pitchFamily="18" charset="0"/>
                                    </a:rPr>
                                    <m:t>2</m:t>
                                  </m:r>
                                </m:sup>
                              </m:sSubSup>
                            </m:e>
                          </m:rad>
                        </m:e>
                      </m:nary>
                      <m:r>
                        <a:rPr lang="en-US" altLang="ja-JP" sz="1200" i="1">
                          <a:latin typeface="Cambria Math" panose="02040503050406030204" pitchFamily="18" charset="0"/>
                          <a:ea typeface="Cambria Math" panose="02040503050406030204" pitchFamily="18" charset="0"/>
                        </a:rPr>
                        <m:t>𝑑𝑡</m:t>
                      </m:r>
                    </m:oMath>
                  </m:oMathPara>
                </a14:m>
                <a:endParaRPr kumimoji="1" lang="en-US" sz="1200" noProof="0" dirty="0"/>
              </a:p>
            </p:txBody>
          </p:sp>
        </mc:Choice>
        <mc:Fallback xmlns="">
          <p:sp>
            <p:nvSpPr>
              <p:cNvPr id="31" name="テキスト ボックス 30">
                <a:extLst>
                  <a:ext uri="{FF2B5EF4-FFF2-40B4-BE49-F238E27FC236}">
                    <a16:creationId xmlns:a16="http://schemas.microsoft.com/office/drawing/2014/main" id="{1BF73293-E219-206F-7E2D-A8E00C02DCAC}"/>
                  </a:ext>
                </a:extLst>
              </p:cNvPr>
              <p:cNvSpPr txBox="1">
                <a:spLocks noRot="1" noChangeAspect="1" noMove="1" noResize="1" noEditPoints="1" noAdjustHandles="1" noChangeArrowheads="1" noChangeShapeType="1" noTextEdit="1"/>
              </p:cNvSpPr>
              <p:nvPr/>
            </p:nvSpPr>
            <p:spPr>
              <a:xfrm>
                <a:off x="101556" y="3317597"/>
                <a:ext cx="6261146" cy="871970"/>
              </a:xfrm>
              <a:prstGeom prst="rect">
                <a:avLst/>
              </a:prstGeom>
              <a:blipFill>
                <a:blip r:embed="rId5"/>
                <a:stretch>
                  <a:fillRect l="-405" t="-49275" b="-115942"/>
                </a:stretch>
              </a:blipFill>
              <a:ln w="38100">
                <a:noFill/>
              </a:ln>
            </p:spPr>
            <p:txBody>
              <a:bodyPr/>
              <a:lstStyle/>
              <a:p>
                <a:r>
                  <a:rPr lang="ja-JP" altLang="en-US">
                    <a:noFill/>
                  </a:rPr>
                  <a:t> </a:t>
                </a:r>
              </a:p>
            </p:txBody>
          </p:sp>
        </mc:Fallback>
      </mc:AlternateContent>
      <p:sp>
        <p:nvSpPr>
          <p:cNvPr id="36" name="テキスト ボックス 35">
            <a:extLst>
              <a:ext uri="{FF2B5EF4-FFF2-40B4-BE49-F238E27FC236}">
                <a16:creationId xmlns:a16="http://schemas.microsoft.com/office/drawing/2014/main" id="{38F700E4-F34E-9062-1B36-F96DE0FA93E3}"/>
              </a:ext>
            </a:extLst>
          </p:cNvPr>
          <p:cNvSpPr txBox="1"/>
          <p:nvPr/>
        </p:nvSpPr>
        <p:spPr>
          <a:xfrm>
            <a:off x="226503" y="876281"/>
            <a:ext cx="5368839" cy="461665"/>
          </a:xfrm>
          <a:prstGeom prst="rect">
            <a:avLst/>
          </a:prstGeom>
          <a:solidFill>
            <a:schemeClr val="bg1"/>
          </a:solidFill>
        </p:spPr>
        <p:txBody>
          <a:bodyPr wrap="square" rtlCol="0">
            <a:spAutoFit/>
          </a:bodyPr>
          <a:lstStyle/>
          <a:p>
            <a:r>
              <a:rPr kumimoji="1" lang="ja-JP" altLang="en-US" sz="2400" b="1">
                <a:solidFill>
                  <a:srgbClr val="FF0000"/>
                </a:solidFill>
              </a:rPr>
              <a:t>Model 1: Ion density oscillation model</a:t>
            </a:r>
          </a:p>
        </p:txBody>
      </p:sp>
      <p:sp>
        <p:nvSpPr>
          <p:cNvPr id="37" name="テキスト ボックス 36">
            <a:extLst>
              <a:ext uri="{FF2B5EF4-FFF2-40B4-BE49-F238E27FC236}">
                <a16:creationId xmlns:a16="http://schemas.microsoft.com/office/drawing/2014/main" id="{B024A71D-FE84-B25A-53EB-EE544642AF63}"/>
              </a:ext>
            </a:extLst>
          </p:cNvPr>
          <p:cNvSpPr txBox="1"/>
          <p:nvPr/>
        </p:nvSpPr>
        <p:spPr>
          <a:xfrm>
            <a:off x="226503" y="4514926"/>
            <a:ext cx="5579406" cy="461665"/>
          </a:xfrm>
          <a:prstGeom prst="rect">
            <a:avLst/>
          </a:prstGeom>
          <a:solidFill>
            <a:schemeClr val="bg1"/>
          </a:solidFill>
        </p:spPr>
        <p:txBody>
          <a:bodyPr wrap="square" rtlCol="0">
            <a:spAutoFit/>
          </a:bodyPr>
          <a:lstStyle/>
          <a:p>
            <a:r>
              <a:rPr lang="ja-JP" altLang="en-US" sz="2400" b="1">
                <a:solidFill>
                  <a:srgbClr val="007F50"/>
                </a:solidFill>
              </a:rPr>
              <a:t>Model 3: Direct meniscus response model</a:t>
            </a:r>
          </a:p>
        </p:txBody>
      </p:sp>
      <mc:AlternateContent xmlns:mc="http://schemas.openxmlformats.org/markup-compatibility/2006" xmlns:a14="http://schemas.microsoft.com/office/drawing/2010/main">
        <mc:Choice Requires="a14">
          <p:sp>
            <p:nvSpPr>
              <p:cNvPr id="38" name="テキスト ボックス 37">
                <a:extLst>
                  <a:ext uri="{FF2B5EF4-FFF2-40B4-BE49-F238E27FC236}">
                    <a16:creationId xmlns:a16="http://schemas.microsoft.com/office/drawing/2014/main" id="{7F98D7B5-AC3F-E583-74E1-0D651CB52069}"/>
                  </a:ext>
                </a:extLst>
              </p:cNvPr>
              <p:cNvSpPr txBox="1"/>
              <p:nvPr/>
            </p:nvSpPr>
            <p:spPr>
              <a:xfrm>
                <a:off x="0" y="5006573"/>
                <a:ext cx="6261145" cy="1049583"/>
              </a:xfrm>
              <a:prstGeom prst="rect">
                <a:avLst/>
              </a:prstGeom>
              <a:noFill/>
            </p:spPr>
            <p:txBody>
              <a:bodyPr wrap="square">
                <a:spAutoFit/>
              </a:bodyPr>
              <a:lstStyle/>
              <a:p>
                <a:pPr/>
                <a14:m>
                  <m:oMathPara xmlns:m="http://schemas.openxmlformats.org/officeDocument/2006/math">
                    <m:oMath>
                      <m:sSub>
                        <m:sSubPr>
                          <m:ctrlPr>
                            <a:rPr lang="en-US" altLang="ja-JP" sz="2000" i="1">
                              <a:latin typeface="Cambria Math" panose="02040503050406030204" pitchFamily="18" charset="0"/>
                              <a:ea typeface="Cambria Math" panose="02040503050406030204" pitchFamily="18" charset="0"/>
                            </a:rPr>
                          </m:ctrlPr>
                        </m:sSubPr>
                        <m:e>
                          <m:acc>
                            <m:accPr>
                              <m:chr m:val="̅"/>
                              <m:ctrlPr>
                                <a:rPr lang="en-US" altLang="ja-JP" sz="2000" i="1">
                                  <a:latin typeface="Cambria Math" panose="02040503050406030204" pitchFamily="18" charset="0"/>
                                  <a:ea typeface="Cambria Math" panose="02040503050406030204" pitchFamily="18" charset="0"/>
                                </a:rPr>
                              </m:ctrlPr>
                            </m:accPr>
                            <m:e>
                              <m:r>
                                <a:rPr lang="en-US" altLang="ja-JP" sz="2000" i="1">
                                  <a:latin typeface="Cambria Math" panose="02040503050406030204" pitchFamily="18" charset="0"/>
                                  <a:ea typeface="Cambria Math" panose="02040503050406030204" pitchFamily="18" charset="0"/>
                                </a:rPr>
                                <m:t>𝜔</m:t>
                              </m:r>
                            </m:e>
                          </m:acc>
                        </m:e>
                        <m:sub>
                          <m:r>
                            <a:rPr lang="en-US" altLang="ja-JP" sz="2000">
                              <a:latin typeface="Cambria Math" panose="02040503050406030204" pitchFamily="18" charset="0"/>
                              <a:ea typeface="Cambria Math" panose="02040503050406030204" pitchFamily="18" charset="0"/>
                            </a:rPr>
                            <m:t> </m:t>
                          </m:r>
                          <m:r>
                            <a:rPr lang="en-US" altLang="ja-JP" sz="2000" b="0" i="1" smtClean="0">
                              <a:latin typeface="Cambria Math" panose="02040503050406030204" pitchFamily="18" charset="0"/>
                              <a:ea typeface="Cambria Math" panose="02040503050406030204" pitchFamily="18" charset="0"/>
                            </a:rPr>
                            <m:t>3</m:t>
                          </m:r>
                        </m:sub>
                      </m:sSub>
                      <m:r>
                        <a:rPr lang="en-US" altLang="ja-JP" sz="2000" i="1">
                          <a:latin typeface="Cambria Math" panose="02040503050406030204" pitchFamily="18" charset="0"/>
                          <a:ea typeface="Cambria Math" panose="02040503050406030204" pitchFamily="18" charset="0"/>
                        </a:rPr>
                        <m:t>= </m:t>
                      </m:r>
                      <m:f>
                        <m:fPr>
                          <m:ctrlPr>
                            <a:rPr lang="en-US" altLang="ja-JP" sz="2000" i="1">
                              <a:latin typeface="Cambria Math" panose="02040503050406030204" pitchFamily="18" charset="0"/>
                              <a:ea typeface="Cambria Math" panose="02040503050406030204" pitchFamily="18" charset="0"/>
                            </a:rPr>
                          </m:ctrlPr>
                        </m:fPr>
                        <m:num>
                          <m:r>
                            <a:rPr lang="en-US" altLang="ja-JP" sz="2000" i="1">
                              <a:latin typeface="Cambria Math" panose="02040503050406030204" pitchFamily="18" charset="0"/>
                              <a:ea typeface="Cambria Math" panose="02040503050406030204" pitchFamily="18" charset="0"/>
                            </a:rPr>
                            <m:t>1</m:t>
                          </m:r>
                        </m:num>
                        <m:den>
                          <m:r>
                            <a:rPr lang="en-US" altLang="ja-JP" sz="2000" i="1">
                              <a:latin typeface="Cambria Math" panose="02040503050406030204" pitchFamily="18" charset="0"/>
                              <a:ea typeface="Cambria Math" panose="02040503050406030204" pitchFamily="18" charset="0"/>
                            </a:rPr>
                            <m:t>𝑇</m:t>
                          </m:r>
                        </m:den>
                      </m:f>
                      <m:nary>
                        <m:naryPr>
                          <m:limLoc m:val="undOvr"/>
                          <m:subHide m:val="on"/>
                          <m:supHide m:val="on"/>
                          <m:ctrlPr>
                            <a:rPr lang="en-US" altLang="ja-JP" sz="2000" i="1">
                              <a:latin typeface="Cambria Math" panose="02040503050406030204" pitchFamily="18" charset="0"/>
                              <a:ea typeface="Cambria Math" panose="02040503050406030204" pitchFamily="18" charset="0"/>
                            </a:rPr>
                          </m:ctrlPr>
                        </m:naryPr>
                        <m:sub/>
                        <m:sup/>
                        <m:e>
                          <m:rad>
                            <m:radPr>
                              <m:degHide m:val="on"/>
                              <m:ctrlPr>
                                <a:rPr lang="en-US" altLang="ja-JP" sz="2000" i="1">
                                  <a:latin typeface="Cambria Math" panose="02040503050406030204" pitchFamily="18" charset="0"/>
                                  <a:ea typeface="Cambria Math" panose="02040503050406030204" pitchFamily="18" charset="0"/>
                                </a:rPr>
                              </m:ctrlPr>
                            </m:radPr>
                            <m:deg/>
                            <m:e>
                              <m:sSup>
                                <m:sSupPr>
                                  <m:ctrlPr>
                                    <a:rPr lang="en-US" altLang="ja-JP" sz="2000" b="0" i="1" smtClean="0">
                                      <a:latin typeface="Cambria Math" panose="02040503050406030204" pitchFamily="18" charset="0"/>
                                    </a:rPr>
                                  </m:ctrlPr>
                                </m:sSupPr>
                                <m:e>
                                  <m:sSup>
                                    <m:sSupPr>
                                      <m:ctrlPr>
                                        <a:rPr lang="en-US" altLang="ja-JP" sz="2000" b="0" i="1" smtClean="0">
                                          <a:latin typeface="Cambria Math" panose="02040503050406030204" pitchFamily="18" charset="0"/>
                                        </a:rPr>
                                      </m:ctrlPr>
                                    </m:sSupPr>
                                    <m:e>
                                      <m:d>
                                        <m:dPr>
                                          <m:ctrlPr>
                                            <a:rPr lang="en-US" altLang="ja-JP" sz="2000" b="0" i="1" smtClean="0">
                                              <a:latin typeface="Cambria Math" panose="02040503050406030204" pitchFamily="18" charset="0"/>
                                            </a:rPr>
                                          </m:ctrlPr>
                                        </m:dPr>
                                        <m:e>
                                          <m:r>
                                            <a:rPr lang="en-US" altLang="ja-JP" sz="2000" b="0" i="1" smtClean="0">
                                              <a:latin typeface="Cambria Math" panose="02040503050406030204" pitchFamily="18" charset="0"/>
                                            </a:rPr>
                                            <m:t>𝐴</m:t>
                                          </m:r>
                                          <m:d>
                                            <m:dPr>
                                              <m:begChr m:val="|"/>
                                              <m:endChr m:val="|"/>
                                              <m:ctrlPr>
                                                <a:rPr lang="en-US" altLang="ja-JP" sz="2000" i="1">
                                                  <a:solidFill>
                                                    <a:schemeClr val="tx1"/>
                                                  </a:solidFill>
                                                  <a:latin typeface="Cambria Math" panose="02040503050406030204" pitchFamily="18" charset="0"/>
                                                </a:rPr>
                                              </m:ctrlPr>
                                            </m:dPr>
                                            <m:e>
                                              <m:r>
                                                <a:rPr lang="en-US" altLang="ja-JP" sz="2000" i="1">
                                                  <a:solidFill>
                                                    <a:schemeClr val="tx1"/>
                                                  </a:solidFill>
                                                  <a:latin typeface="Cambria Math" panose="02040503050406030204" pitchFamily="18" charset="0"/>
                                                </a:rPr>
                                                <m:t>1−</m:t>
                                              </m:r>
                                              <m:f>
                                                <m:fPr>
                                                  <m:ctrlPr>
                                                    <a:rPr lang="en-US" altLang="ja-JP" sz="2000" i="1">
                                                      <a:solidFill>
                                                        <a:schemeClr val="tx1"/>
                                                      </a:solidFill>
                                                      <a:latin typeface="Cambria Math" panose="02040503050406030204" pitchFamily="18" charset="0"/>
                                                    </a:rPr>
                                                  </m:ctrlPr>
                                                </m:fPr>
                                                <m:num>
                                                  <m:sSub>
                                                    <m:sSubPr>
                                                      <m:ctrlPr>
                                                        <a:rPr lang="en-US" altLang="ja-JP" sz="2000" i="1">
                                                          <a:solidFill>
                                                            <a:schemeClr val="tx1"/>
                                                          </a:solidFill>
                                                          <a:latin typeface="Cambria Math" panose="02040503050406030204" pitchFamily="18" charset="0"/>
                                                        </a:rPr>
                                                      </m:ctrlPr>
                                                    </m:sSubPr>
                                                    <m:e>
                                                      <m:r>
                                                        <m:rPr>
                                                          <m:sty m:val="p"/>
                                                        </m:rPr>
                                                        <a:rPr lang="en-US" altLang="ja-JP" sz="2000" i="1">
                                                          <a:solidFill>
                                                            <a:schemeClr val="tx1"/>
                                                          </a:solidFill>
                                                          <a:latin typeface="Cambria Math" panose="02040503050406030204" pitchFamily="18" charset="0"/>
                                                        </a:rPr>
                                                        <m:t>P</m:t>
                                                      </m:r>
                                                    </m:e>
                                                    <m:sub>
                                                      <m:r>
                                                        <a:rPr lang="en-US" altLang="ja-JP" sz="2000" i="1">
                                                          <a:solidFill>
                                                            <a:schemeClr val="tx1"/>
                                                          </a:solidFill>
                                                          <a:latin typeface="Cambria Math" panose="02040503050406030204" pitchFamily="18" charset="0"/>
                                                        </a:rPr>
                                                        <m:t>𝑠𝑡𝑎</m:t>
                                                      </m:r>
                                                    </m:sub>
                                                  </m:sSub>
                                                </m:num>
                                                <m:den>
                                                  <m:sSub>
                                                    <m:sSubPr>
                                                      <m:ctrlPr>
                                                        <a:rPr lang="en-US" altLang="ja-JP" sz="2000" i="1">
                                                          <a:solidFill>
                                                            <a:schemeClr val="tx1"/>
                                                          </a:solidFill>
                                                          <a:latin typeface="Cambria Math" panose="02040503050406030204" pitchFamily="18" charset="0"/>
                                                        </a:rPr>
                                                      </m:ctrlPr>
                                                    </m:sSubPr>
                                                    <m:e>
                                                      <m:r>
                                                        <m:rPr>
                                                          <m:sty m:val="p"/>
                                                        </m:rPr>
                                                        <a:rPr lang="en-US" altLang="ja-JP" sz="2000" i="1">
                                                          <a:solidFill>
                                                            <a:schemeClr val="tx1"/>
                                                          </a:solidFill>
                                                          <a:latin typeface="Cambria Math" panose="02040503050406030204" pitchFamily="18" charset="0"/>
                                                        </a:rPr>
                                                        <m:t>P</m:t>
                                                      </m:r>
                                                    </m:e>
                                                    <m:sub>
                                                      <m:r>
                                                        <a:rPr lang="en-US" altLang="ja-JP" sz="2000" i="1">
                                                          <a:solidFill>
                                                            <a:schemeClr val="tx1"/>
                                                          </a:solidFill>
                                                          <a:latin typeface="Cambria Math" panose="02040503050406030204" pitchFamily="18" charset="0"/>
                                                        </a:rPr>
                                                        <m:t>𝐶</m:t>
                                                      </m:r>
                                                    </m:sub>
                                                  </m:sSub>
                                                </m:den>
                                              </m:f>
                                              <m:r>
                                                <a:rPr lang="en-US" altLang="ja-JP" sz="2000" b="0" i="1" smtClean="0">
                                                  <a:solidFill>
                                                    <a:schemeClr val="tx1"/>
                                                  </a:solidFill>
                                                  <a:latin typeface="Cambria Math" panose="02040503050406030204" pitchFamily="18" charset="0"/>
                                                </a:rPr>
                                                <m:t>+</m:t>
                                              </m:r>
                                              <m:f>
                                                <m:fPr>
                                                  <m:ctrlPr>
                                                    <a:rPr lang="en-US" altLang="ja-JP" sz="2000" i="1">
                                                      <a:solidFill>
                                                        <a:srgbClr val="FF0000"/>
                                                      </a:solidFill>
                                                      <a:latin typeface="Cambria Math" panose="02040503050406030204" pitchFamily="18" charset="0"/>
                                                    </a:rPr>
                                                  </m:ctrlPr>
                                                </m:fPr>
                                                <m:num>
                                                  <m:r>
                                                    <a:rPr lang="en-US" altLang="ja-JP" sz="2000" i="1">
                                                      <a:solidFill>
                                                        <a:srgbClr val="FF0000"/>
                                                      </a:solidFill>
                                                      <a:latin typeface="Cambria Math" panose="02040503050406030204" pitchFamily="18" charset="0"/>
                                                    </a:rPr>
                                                    <m:t>2</m:t>
                                                  </m:r>
                                                </m:num>
                                                <m:den>
                                                  <m:sSup>
                                                    <m:sSupPr>
                                                      <m:ctrlPr>
                                                        <a:rPr lang="en-US" altLang="ja-JP" sz="2000" i="1">
                                                          <a:solidFill>
                                                            <a:srgbClr val="FF0000"/>
                                                          </a:solidFill>
                                                          <a:latin typeface="Cambria Math" panose="02040503050406030204" pitchFamily="18" charset="0"/>
                                                        </a:rPr>
                                                      </m:ctrlPr>
                                                    </m:sSupPr>
                                                    <m:e>
                                                      <m:r>
                                                        <a:rPr lang="en-US" altLang="ja-JP" sz="2000" i="1">
                                                          <a:solidFill>
                                                            <a:srgbClr val="FF0000"/>
                                                          </a:solidFill>
                                                          <a:latin typeface="Cambria Math" panose="02040503050406030204" pitchFamily="18" charset="0"/>
                                                        </a:rPr>
                                                        <m:t>𝐴𝑎</m:t>
                                                      </m:r>
                                                    </m:e>
                                                    <m:sup>
                                                      <m:r>
                                                        <a:rPr lang="en-US" altLang="ja-JP" sz="2000" i="1">
                                                          <a:solidFill>
                                                            <a:srgbClr val="FF0000"/>
                                                          </a:solidFill>
                                                          <a:latin typeface="Cambria Math" panose="02040503050406030204" pitchFamily="18" charset="0"/>
                                                        </a:rPr>
                                                        <m:t> </m:t>
                                                      </m:r>
                                                    </m:sup>
                                                  </m:sSup>
                                                </m:den>
                                              </m:f>
                                              <m:sSub>
                                                <m:sSubPr>
                                                  <m:ctrlPr>
                                                    <a:rPr lang="en-US" altLang="ja-JP" sz="2000" i="1">
                                                      <a:solidFill>
                                                        <a:srgbClr val="FF0000"/>
                                                      </a:solidFill>
                                                      <a:latin typeface="Cambria Math" panose="02040503050406030204" pitchFamily="18" charset="0"/>
                                                      <a:ea typeface="Cambria Math" panose="02040503050406030204" pitchFamily="18" charset="0"/>
                                                    </a:rPr>
                                                  </m:ctrlPr>
                                                </m:sSubPr>
                                                <m:e>
                                                  <m:r>
                                                    <a:rPr lang="en-US" altLang="ja-JP" sz="2000" i="1">
                                                      <a:solidFill>
                                                        <a:srgbClr val="FF0000"/>
                                                      </a:solidFill>
                                                      <a:latin typeface="Cambria Math" panose="02040503050406030204" pitchFamily="18" charset="0"/>
                                                      <a:ea typeface="Cambria Math" panose="02040503050406030204" pitchFamily="18" charset="0"/>
                                                    </a:rPr>
                                                    <m:t>𝜀</m:t>
                                                  </m:r>
                                                  <m:r>
                                                    <a:rPr lang="en-US" altLang="ja-JP" sz="2000" i="1">
                                                      <a:solidFill>
                                                        <a:srgbClr val="FF0000"/>
                                                      </a:solidFill>
                                                      <a:latin typeface="Cambria Math" panose="02040503050406030204" pitchFamily="18" charset="0"/>
                                                      <a:ea typeface="Cambria Math" panose="02040503050406030204" pitchFamily="18" charset="0"/>
                                                    </a:rPr>
                                                    <m:t> </m:t>
                                                  </m:r>
                                                  <m:r>
                                                    <m:rPr>
                                                      <m:sty m:val="p"/>
                                                    </m:rPr>
                                                    <a:rPr lang="en-US" altLang="ja-JP" sz="2000" i="1">
                                                      <a:solidFill>
                                                        <a:srgbClr val="FF0000"/>
                                                      </a:solidFill>
                                                      <a:latin typeface="Cambria Math" panose="02040503050406030204" pitchFamily="18" charset="0"/>
                                                      <a:ea typeface="Cambria Math" panose="02040503050406030204" pitchFamily="18" charset="0"/>
                                                    </a:rPr>
                                                    <m:t>E</m:t>
                                                  </m:r>
                                                </m:e>
                                                <m:sub>
                                                  <m:r>
                                                    <m:rPr>
                                                      <m:sty m:val="p"/>
                                                    </m:rPr>
                                                    <a:rPr lang="en-US" altLang="ja-JP" sz="2000" i="1">
                                                      <a:solidFill>
                                                        <a:srgbClr val="FF0000"/>
                                                      </a:solidFill>
                                                      <a:latin typeface="Cambria Math" panose="02040503050406030204" pitchFamily="18" charset="0"/>
                                                      <a:ea typeface="Cambria Math" panose="02040503050406030204" pitchFamily="18" charset="0"/>
                                                    </a:rPr>
                                                    <m:t>RF</m:t>
                                                  </m:r>
                                                </m:sub>
                                              </m:sSub>
                                              <m:sSup>
                                                <m:sSupPr>
                                                  <m:ctrlPr>
                                                    <a:rPr lang="en-US" altLang="ja-JP" sz="2000" i="1">
                                                      <a:solidFill>
                                                        <a:srgbClr val="FF0000"/>
                                                      </a:solidFill>
                                                      <a:latin typeface="Cambria Math" panose="02040503050406030204" pitchFamily="18" charset="0"/>
                                                    </a:rPr>
                                                  </m:ctrlPr>
                                                </m:sSupPr>
                                                <m:e>
                                                  <m:r>
                                                    <a:rPr lang="en-US" altLang="ja-JP" sz="2000" i="1">
                                                      <a:solidFill>
                                                        <a:srgbClr val="FF0000"/>
                                                      </a:solidFill>
                                                      <a:latin typeface="Cambria Math" panose="02040503050406030204" pitchFamily="18" charset="0"/>
                                                    </a:rPr>
                                                    <m:t>𝑒</m:t>
                                                  </m:r>
                                                </m:e>
                                                <m:sup>
                                                  <m:r>
                                                    <a:rPr lang="en-US" altLang="ja-JP" sz="2000" i="1">
                                                      <a:solidFill>
                                                        <a:srgbClr val="FF0000"/>
                                                      </a:solidFill>
                                                      <a:latin typeface="Cambria Math" panose="02040503050406030204" pitchFamily="18" charset="0"/>
                                                    </a:rPr>
                                                    <m:t>𝑖</m:t>
                                                  </m:r>
                                                  <m:sSub>
                                                    <m:sSubPr>
                                                      <m:ctrlPr>
                                                        <a:rPr lang="en-US" altLang="ja-JP" sz="2000" i="1">
                                                          <a:solidFill>
                                                            <a:srgbClr val="FF0000"/>
                                                          </a:solidFill>
                                                          <a:latin typeface="Cambria Math" panose="02040503050406030204" pitchFamily="18" charset="0"/>
                                                          <a:ea typeface="Cambria Math" panose="02040503050406030204" pitchFamily="18" charset="0"/>
                                                        </a:rPr>
                                                      </m:ctrlPr>
                                                    </m:sSubPr>
                                                    <m:e>
                                                      <m:r>
                                                        <a:rPr lang="en-US" altLang="ja-JP" sz="2000" i="1">
                                                          <a:solidFill>
                                                            <a:srgbClr val="FF0000"/>
                                                          </a:solidFill>
                                                          <a:latin typeface="Cambria Math" panose="02040503050406030204" pitchFamily="18" charset="0"/>
                                                          <a:ea typeface="Cambria Math" panose="02040503050406030204" pitchFamily="18" charset="0"/>
                                                        </a:rPr>
                                                        <m:t>𝜔</m:t>
                                                      </m:r>
                                                    </m:e>
                                                    <m:sub>
                                                      <m:r>
                                                        <a:rPr lang="en-US" altLang="ja-JP" sz="2000" i="1">
                                                          <a:solidFill>
                                                            <a:srgbClr val="FF0000"/>
                                                          </a:solidFill>
                                                          <a:latin typeface="Cambria Math" panose="02040503050406030204" pitchFamily="18" charset="0"/>
                                                        </a:rPr>
                                                        <m:t>𝑅𝐹</m:t>
                                                      </m:r>
                                                    </m:sub>
                                                  </m:sSub>
                                                  <m:r>
                                                    <a:rPr lang="en-US" altLang="ja-JP" sz="2000" i="1">
                                                      <a:solidFill>
                                                        <a:srgbClr val="FF0000"/>
                                                      </a:solidFill>
                                                      <a:latin typeface="Cambria Math" panose="02040503050406030204" pitchFamily="18" charset="0"/>
                                                      <a:ea typeface="Cambria Math" panose="02040503050406030204" pitchFamily="18" charset="0"/>
                                                    </a:rPr>
                                                    <m:t>𝑡</m:t>
                                                  </m:r>
                                                </m:sup>
                                              </m:sSup>
                                            </m:e>
                                          </m:d>
                                        </m:e>
                                      </m:d>
                                    </m:e>
                                    <m:sup>
                                      <m:r>
                                        <a:rPr lang="en-US" altLang="ja-JP" sz="2000" i="1">
                                          <a:latin typeface="Cambria Math" panose="02040503050406030204" pitchFamily="18" charset="0"/>
                                        </a:rPr>
                                        <m:t>2</m:t>
                                      </m:r>
                                    </m:sup>
                                  </m:sSup>
                                </m:e>
                                <m:sup>
                                  <m:r>
                                    <a:rPr lang="en-US" altLang="ja-JP" sz="2000" i="1">
                                      <a:latin typeface="Cambria Math" panose="02040503050406030204" pitchFamily="18" charset="0"/>
                                    </a:rPr>
                                    <m:t> </m:t>
                                  </m:r>
                                </m:sup>
                              </m:sSup>
                              <m:r>
                                <a:rPr lang="en-US" altLang="ja-JP" sz="2000" i="1">
                                  <a:latin typeface="Cambria Math" panose="02040503050406030204" pitchFamily="18" charset="0"/>
                                  <a:ea typeface="Cambria Math" panose="02040503050406030204" pitchFamily="18" charset="0"/>
                                </a:rPr>
                                <m:t>+</m:t>
                              </m:r>
                              <m:sSubSup>
                                <m:sSubSupPr>
                                  <m:ctrlPr>
                                    <a:rPr lang="en-US" altLang="ja-JP" sz="2000" i="1">
                                      <a:latin typeface="Cambria Math" panose="02040503050406030204" pitchFamily="18" charset="0"/>
                                      <a:ea typeface="Cambria Math" panose="02040503050406030204" pitchFamily="18" charset="0"/>
                                    </a:rPr>
                                  </m:ctrlPr>
                                </m:sSubSupPr>
                                <m:e>
                                  <m:r>
                                    <a:rPr lang="en-US" altLang="ja-JP" sz="2000" i="1">
                                      <a:latin typeface="Cambria Math" panose="02040503050406030204" pitchFamily="18" charset="0"/>
                                      <a:ea typeface="Cambria Math" panose="02040503050406030204" pitchFamily="18" charset="0"/>
                                    </a:rPr>
                                    <m:t>𝜔</m:t>
                                  </m:r>
                                </m:e>
                                <m:sub>
                                  <m:r>
                                    <a:rPr lang="en-US" altLang="ja-JP" sz="2000" i="1">
                                      <a:latin typeface="Cambria Math" panose="02040503050406030204" pitchFamily="18" charset="0"/>
                                      <a:ea typeface="Cambria Math" panose="02040503050406030204" pitchFamily="18" charset="0"/>
                                    </a:rPr>
                                    <m:t>0</m:t>
                                  </m:r>
                                </m:sub>
                                <m:sup>
                                  <m:r>
                                    <a:rPr lang="en-US" altLang="ja-JP" sz="2000" i="1">
                                      <a:latin typeface="Cambria Math" panose="02040503050406030204" pitchFamily="18" charset="0"/>
                                      <a:ea typeface="Cambria Math" panose="02040503050406030204" pitchFamily="18" charset="0"/>
                                    </a:rPr>
                                    <m:t>2</m:t>
                                  </m:r>
                                </m:sup>
                              </m:sSubSup>
                            </m:e>
                          </m:rad>
                        </m:e>
                      </m:nary>
                      <m:r>
                        <a:rPr lang="en-US" altLang="ja-JP" sz="2000" i="1">
                          <a:latin typeface="Cambria Math" panose="02040503050406030204" pitchFamily="18" charset="0"/>
                          <a:ea typeface="Cambria Math" panose="02040503050406030204" pitchFamily="18" charset="0"/>
                        </a:rPr>
                        <m:t>𝑑𝑡</m:t>
                      </m:r>
                    </m:oMath>
                  </m:oMathPara>
                </a14:m>
                <a:endParaRPr lang="ja-JP" altLang="en-US"/>
              </a:p>
            </p:txBody>
          </p:sp>
        </mc:Choice>
        <mc:Fallback xmlns="">
          <p:sp>
            <p:nvSpPr>
              <p:cNvPr id="38" name="テキスト ボックス 37">
                <a:extLst>
                  <a:ext uri="{FF2B5EF4-FFF2-40B4-BE49-F238E27FC236}">
                    <a16:creationId xmlns:a16="http://schemas.microsoft.com/office/drawing/2014/main" id="{7F98D7B5-AC3F-E583-74E1-0D651CB52069}"/>
                  </a:ext>
                </a:extLst>
              </p:cNvPr>
              <p:cNvSpPr txBox="1">
                <a:spLocks noRot="1" noChangeAspect="1" noMove="1" noResize="1" noEditPoints="1" noAdjustHandles="1" noChangeArrowheads="1" noChangeShapeType="1" noTextEdit="1"/>
              </p:cNvSpPr>
              <p:nvPr/>
            </p:nvSpPr>
            <p:spPr>
              <a:xfrm>
                <a:off x="0" y="5006573"/>
                <a:ext cx="6261145" cy="1049583"/>
              </a:xfrm>
              <a:prstGeom prst="rect">
                <a:avLst/>
              </a:prstGeom>
              <a:blipFill>
                <a:blip r:embed="rId6"/>
                <a:stretch>
                  <a:fillRect t="-101205" b="-162651"/>
                </a:stretch>
              </a:blipFill>
            </p:spPr>
            <p:txBody>
              <a:bodyPr/>
              <a:lstStyle/>
              <a:p>
                <a:r>
                  <a:rPr lang="ja-JP" altLang="en-US">
                    <a:noFill/>
                  </a:rPr>
                  <a:t> </a:t>
                </a:r>
              </a:p>
            </p:txBody>
          </p:sp>
        </mc:Fallback>
      </mc:AlternateContent>
      <p:sp>
        <p:nvSpPr>
          <p:cNvPr id="39" name="正方形/長方形 38">
            <a:extLst>
              <a:ext uri="{FF2B5EF4-FFF2-40B4-BE49-F238E27FC236}">
                <a16:creationId xmlns:a16="http://schemas.microsoft.com/office/drawing/2014/main" id="{B4BE3EF0-AFFA-2743-2777-D7D9FC9B6A7C}"/>
              </a:ext>
            </a:extLst>
          </p:cNvPr>
          <p:cNvSpPr/>
          <p:nvPr/>
        </p:nvSpPr>
        <p:spPr>
          <a:xfrm>
            <a:off x="101555" y="2919073"/>
            <a:ext cx="6159590" cy="1445896"/>
          </a:xfrm>
          <a:prstGeom prst="rect">
            <a:avLst/>
          </a:prstGeom>
          <a:noFill/>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F67530C6-C766-5D71-E6AA-13A5978191CA}"/>
              </a:ext>
            </a:extLst>
          </p:cNvPr>
          <p:cNvSpPr txBox="1"/>
          <p:nvPr/>
        </p:nvSpPr>
        <p:spPr>
          <a:xfrm>
            <a:off x="226503" y="2705975"/>
            <a:ext cx="5757348" cy="461665"/>
          </a:xfrm>
          <a:prstGeom prst="rect">
            <a:avLst/>
          </a:prstGeom>
          <a:solidFill>
            <a:schemeClr val="bg1"/>
          </a:solidFill>
        </p:spPr>
        <p:txBody>
          <a:bodyPr wrap="square" rtlCol="0">
            <a:spAutoFit/>
          </a:bodyPr>
          <a:lstStyle/>
          <a:p>
            <a:r>
              <a:rPr kumimoji="1" lang="ja-JP" altLang="en-US" sz="2400" b="1">
                <a:solidFill>
                  <a:srgbClr val="00B0F0"/>
                </a:solidFill>
              </a:rPr>
              <a:t>Model 2: </a:t>
            </a:r>
            <a:r>
              <a:rPr lang="en-US" altLang="ja-JP" sz="2400" b="1" dirty="0">
                <a:solidFill>
                  <a:srgbClr val="00B0F0"/>
                </a:solidFill>
              </a:rPr>
              <a:t>Extraction</a:t>
            </a:r>
            <a:r>
              <a:rPr kumimoji="1" lang="ja-JP" altLang="en-US" sz="2400" b="1">
                <a:solidFill>
                  <a:srgbClr val="00B0F0"/>
                </a:solidFill>
              </a:rPr>
              <a:t> field oscillation model</a:t>
            </a:r>
          </a:p>
        </p:txBody>
      </p:sp>
      <p:sp>
        <p:nvSpPr>
          <p:cNvPr id="42" name="テキスト ボックス 41">
            <a:extLst>
              <a:ext uri="{FF2B5EF4-FFF2-40B4-BE49-F238E27FC236}">
                <a16:creationId xmlns:a16="http://schemas.microsoft.com/office/drawing/2014/main" id="{F0745E36-51D9-0D52-AC8D-85B1B0412805}"/>
              </a:ext>
            </a:extLst>
          </p:cNvPr>
          <p:cNvSpPr txBox="1"/>
          <p:nvPr/>
        </p:nvSpPr>
        <p:spPr>
          <a:xfrm>
            <a:off x="6934143" y="5427879"/>
            <a:ext cx="4661245" cy="954107"/>
          </a:xfrm>
          <a:prstGeom prst="rect">
            <a:avLst/>
          </a:prstGeom>
          <a:noFill/>
        </p:spPr>
        <p:txBody>
          <a:bodyPr wrap="square" rtlCol="0">
            <a:spAutoFit/>
          </a:bodyPr>
          <a:lstStyle/>
          <a:p>
            <a:r>
              <a:rPr lang="ja-JP" altLang="en-US" sz="2800" b="1" u="sng">
                <a:solidFill>
                  <a:srgbClr val="FF0000"/>
                </a:solidFill>
              </a:rPr>
              <a:t>Model 1</a:t>
            </a:r>
            <a:r>
              <a:rPr lang="ja-JP" altLang="en-US" sz="2800" b="1" u="sng"/>
              <a:t> is </a:t>
            </a:r>
            <a:r>
              <a:rPr lang="ja-JP" altLang="en-US" sz="2800" b="1" u="sng">
                <a:solidFill>
                  <a:srgbClr val="FF0000"/>
                </a:solidFill>
              </a:rPr>
              <a:t>inconsistent</a:t>
            </a:r>
            <a:r>
              <a:rPr lang="ja-JP" altLang="en-US" sz="2800" b="1" u="sng"/>
              <a:t> with </a:t>
            </a:r>
            <a:endParaRPr lang="en-US" altLang="ja-JP" sz="2800" b="1" u="sng" dirty="0"/>
          </a:p>
          <a:p>
            <a:r>
              <a:rPr lang="en-US" altLang="ja-JP" sz="2800" b="1" u="sng" dirty="0"/>
              <a:t> </a:t>
            </a:r>
            <a:r>
              <a:rPr lang="ja-JP" altLang="en-US" sz="2800" b="1" u="sng"/>
              <a:t>the experiment</a:t>
            </a:r>
            <a:r>
              <a:rPr lang="en-US" altLang="ja-JP" sz="2800" b="1" u="sng" dirty="0"/>
              <a:t>al result.</a:t>
            </a:r>
            <a:endParaRPr kumimoji="1" lang="en-US" altLang="ja-JP" sz="2800" b="1" u="sng" dirty="0"/>
          </a:p>
        </p:txBody>
      </p:sp>
      <p:sp>
        <p:nvSpPr>
          <p:cNvPr id="44" name="下矢印吹き出し 43">
            <a:extLst>
              <a:ext uri="{FF2B5EF4-FFF2-40B4-BE49-F238E27FC236}">
                <a16:creationId xmlns:a16="http://schemas.microsoft.com/office/drawing/2014/main" id="{DDE07319-07BC-0030-0999-E47064B5A128}"/>
              </a:ext>
            </a:extLst>
          </p:cNvPr>
          <p:cNvSpPr/>
          <p:nvPr/>
        </p:nvSpPr>
        <p:spPr>
          <a:xfrm>
            <a:off x="8899988" y="1658798"/>
            <a:ext cx="638979" cy="763929"/>
          </a:xfrm>
          <a:prstGeom prst="downArrowCallout">
            <a:avLst>
              <a:gd name="adj1" fmla="val 44719"/>
              <a:gd name="adj2" fmla="val 40493"/>
              <a:gd name="adj3" fmla="val 25000"/>
              <a:gd name="adj4" fmla="val 64977"/>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下矢印吹き出し 44">
            <a:extLst>
              <a:ext uri="{FF2B5EF4-FFF2-40B4-BE49-F238E27FC236}">
                <a16:creationId xmlns:a16="http://schemas.microsoft.com/office/drawing/2014/main" id="{9997D145-23C4-2FE8-832B-239E6F0D5F21}"/>
              </a:ext>
            </a:extLst>
          </p:cNvPr>
          <p:cNvSpPr/>
          <p:nvPr/>
        </p:nvSpPr>
        <p:spPr>
          <a:xfrm>
            <a:off x="10876239" y="1658798"/>
            <a:ext cx="789896" cy="763929"/>
          </a:xfrm>
          <a:prstGeom prst="downArrowCallout">
            <a:avLst>
              <a:gd name="adj1" fmla="val 27414"/>
              <a:gd name="adj2" fmla="val 31840"/>
              <a:gd name="adj3" fmla="val 25000"/>
              <a:gd name="adj4" fmla="val 64977"/>
            </a:avLst>
          </a:prstGeom>
          <a:solidFill>
            <a:schemeClr val="bg1"/>
          </a:solidFill>
          <a:ln w="381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46" name="テキスト ボックス 45">
                <a:extLst>
                  <a:ext uri="{FF2B5EF4-FFF2-40B4-BE49-F238E27FC236}">
                    <a16:creationId xmlns:a16="http://schemas.microsoft.com/office/drawing/2014/main" id="{E87669CF-39A1-4C83-21B1-8270B85846DC}"/>
                  </a:ext>
                </a:extLst>
              </p:cNvPr>
              <p:cNvSpPr txBox="1"/>
              <p:nvPr/>
            </p:nvSpPr>
            <p:spPr>
              <a:xfrm>
                <a:off x="8926014" y="1718187"/>
                <a:ext cx="619978" cy="369332"/>
              </a:xfrm>
              <a:prstGeom prst="rect">
                <a:avLst/>
              </a:prstGeom>
              <a:noFill/>
            </p:spPr>
            <p:txBody>
              <a:bodyPr wrap="none" lIns="0" tIns="0" rIns="0" bIns="0" rtlCol="0">
                <a:spAutoFit/>
              </a:bodyPr>
              <a:lstStyle/>
              <a:p>
                <a:pPr/>
                <a14:m>
                  <m:oMathPara xmlns:m="http://schemas.openxmlformats.org/officeDocument/2006/math">
                    <m:oMath>
                      <m:sSub>
                        <m:sSubPr>
                          <m:ctrlPr>
                            <a:rPr kumimoji="1" lang="ja-JP" altLang="en-US" sz="2400" i="1" smtClean="0">
                              <a:latin typeface="Cambria Math" panose="02040503050406030204" pitchFamily="18" charset="0"/>
                            </a:rPr>
                          </m:ctrlPr>
                        </m:sSubPr>
                        <m:e>
                          <m:r>
                            <a:rPr kumimoji="1" lang="ja-JP" altLang="en-US" sz="2400" i="1" smtClean="0">
                              <a:latin typeface="Cambria Math" panose="02040503050406030204" pitchFamily="18" charset="0"/>
                            </a:rPr>
                            <m:t>𝜔</m:t>
                          </m:r>
                        </m:e>
                        <m:sub>
                          <m:r>
                            <a:rPr kumimoji="1" lang="en-US" altLang="ja-JP" sz="2400" b="0" i="1" smtClean="0">
                              <a:latin typeface="Cambria Math" panose="02040503050406030204" pitchFamily="18" charset="0"/>
                            </a:rPr>
                            <m:t>𝑅𝐹</m:t>
                          </m:r>
                        </m:sub>
                      </m:sSub>
                    </m:oMath>
                  </m:oMathPara>
                </a14:m>
                <a:endParaRPr kumimoji="1" lang="ja-JP" altLang="en-US"/>
              </a:p>
            </p:txBody>
          </p:sp>
        </mc:Choice>
        <mc:Fallback xmlns="">
          <p:sp>
            <p:nvSpPr>
              <p:cNvPr id="46" name="テキスト ボックス 45">
                <a:extLst>
                  <a:ext uri="{FF2B5EF4-FFF2-40B4-BE49-F238E27FC236}">
                    <a16:creationId xmlns:a16="http://schemas.microsoft.com/office/drawing/2014/main" id="{E87669CF-39A1-4C83-21B1-8270B85846DC}"/>
                  </a:ext>
                </a:extLst>
              </p:cNvPr>
              <p:cNvSpPr txBox="1">
                <a:spLocks noRot="1" noChangeAspect="1" noMove="1" noResize="1" noEditPoints="1" noAdjustHandles="1" noChangeArrowheads="1" noChangeShapeType="1" noTextEdit="1"/>
              </p:cNvSpPr>
              <p:nvPr/>
            </p:nvSpPr>
            <p:spPr>
              <a:xfrm>
                <a:off x="8926014" y="1718187"/>
                <a:ext cx="619978" cy="369332"/>
              </a:xfrm>
              <a:prstGeom prst="rect">
                <a:avLst/>
              </a:prstGeom>
              <a:blipFill>
                <a:blip r:embed="rId7"/>
                <a:stretch>
                  <a:fillRect l="-4000" r="-2000" b="-133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7" name="テキスト ボックス 46">
                <a:extLst>
                  <a:ext uri="{FF2B5EF4-FFF2-40B4-BE49-F238E27FC236}">
                    <a16:creationId xmlns:a16="http://schemas.microsoft.com/office/drawing/2014/main" id="{D13A2A87-DDCC-EB85-382C-6A0C274AD575}"/>
                  </a:ext>
                </a:extLst>
              </p:cNvPr>
              <p:cNvSpPr txBox="1"/>
              <p:nvPr/>
            </p:nvSpPr>
            <p:spPr>
              <a:xfrm>
                <a:off x="10876239" y="1718187"/>
                <a:ext cx="789896" cy="369332"/>
              </a:xfrm>
              <a:prstGeom prst="rect">
                <a:avLst/>
              </a:prstGeom>
              <a:noFill/>
            </p:spPr>
            <p:txBody>
              <a:bodyPr wrap="none" lIns="0" tIns="0" rIns="0" bIns="0" rtlCol="0">
                <a:spAutoFit/>
              </a:bodyPr>
              <a:lstStyle/>
              <a:p>
                <a:pPr/>
                <a14:m>
                  <m:oMathPara xmlns:m="http://schemas.openxmlformats.org/officeDocument/2006/math">
                    <m:oMath>
                      <m:sSub>
                        <m:sSubPr>
                          <m:ctrlPr>
                            <a:rPr kumimoji="1" lang="en-US" altLang="ja-JP" sz="2400" b="0" i="1" smtClean="0">
                              <a:latin typeface="Cambria Math" panose="02040503050406030204" pitchFamily="18" charset="0"/>
                            </a:rPr>
                          </m:ctrlPr>
                        </m:sSubPr>
                        <m:e>
                          <m:r>
                            <a:rPr kumimoji="1" lang="en-US" altLang="ja-JP" sz="2400" b="0" i="1" smtClean="0">
                              <a:latin typeface="Cambria Math" panose="02040503050406030204" pitchFamily="18" charset="0"/>
                            </a:rPr>
                            <m:t>2</m:t>
                          </m:r>
                          <m:r>
                            <a:rPr kumimoji="1" lang="ja-JP" altLang="en-US" sz="2400" i="1" smtClean="0">
                              <a:latin typeface="Cambria Math" panose="02040503050406030204" pitchFamily="18" charset="0"/>
                            </a:rPr>
                            <m:t>𝜔</m:t>
                          </m:r>
                        </m:e>
                        <m:sub>
                          <m:r>
                            <a:rPr kumimoji="1" lang="en-US" altLang="ja-JP" sz="2400" b="0" i="1" smtClean="0">
                              <a:latin typeface="Cambria Math" panose="02040503050406030204" pitchFamily="18" charset="0"/>
                            </a:rPr>
                            <m:t>𝑅𝐹</m:t>
                          </m:r>
                        </m:sub>
                      </m:sSub>
                    </m:oMath>
                  </m:oMathPara>
                </a14:m>
                <a:endParaRPr kumimoji="1" lang="ja-JP" altLang="en-US"/>
              </a:p>
            </p:txBody>
          </p:sp>
        </mc:Choice>
        <mc:Fallback xmlns="">
          <p:sp>
            <p:nvSpPr>
              <p:cNvPr id="47" name="テキスト ボックス 46">
                <a:extLst>
                  <a:ext uri="{FF2B5EF4-FFF2-40B4-BE49-F238E27FC236}">
                    <a16:creationId xmlns:a16="http://schemas.microsoft.com/office/drawing/2014/main" id="{D13A2A87-DDCC-EB85-382C-6A0C274AD575}"/>
                  </a:ext>
                </a:extLst>
              </p:cNvPr>
              <p:cNvSpPr txBox="1">
                <a:spLocks noRot="1" noChangeAspect="1" noMove="1" noResize="1" noEditPoints="1" noAdjustHandles="1" noChangeArrowheads="1" noChangeShapeType="1" noTextEdit="1"/>
              </p:cNvSpPr>
              <p:nvPr/>
            </p:nvSpPr>
            <p:spPr>
              <a:xfrm>
                <a:off x="10876239" y="1718187"/>
                <a:ext cx="789896" cy="369332"/>
              </a:xfrm>
              <a:prstGeom prst="rect">
                <a:avLst/>
              </a:prstGeom>
              <a:blipFill>
                <a:blip r:embed="rId8"/>
                <a:stretch>
                  <a:fillRect l="-6349" r="-1587" b="-133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8" name="テキスト ボックス 47">
                <a:extLst>
                  <a:ext uri="{FF2B5EF4-FFF2-40B4-BE49-F238E27FC236}">
                    <a16:creationId xmlns:a16="http://schemas.microsoft.com/office/drawing/2014/main" id="{EB41ABC1-3A36-5A46-2F49-EB6D3B4FAAAF}"/>
                  </a:ext>
                </a:extLst>
              </p:cNvPr>
              <p:cNvSpPr txBox="1"/>
              <p:nvPr/>
            </p:nvSpPr>
            <p:spPr>
              <a:xfrm>
                <a:off x="7004890" y="1043947"/>
                <a:ext cx="5085556" cy="461665"/>
              </a:xfrm>
              <a:prstGeom prst="rect">
                <a:avLst/>
              </a:prstGeom>
              <a:noFill/>
            </p:spPr>
            <p:txBody>
              <a:bodyPr wrap="square" rtlCol="0">
                <a:spAutoFit/>
              </a:bodyPr>
              <a:lstStyle/>
              <a:p>
                <a:r>
                  <a:rPr lang="ja-JP" altLang="en-US" sz="2400" b="1"/>
                  <a:t>Frequency spectrum of</a:t>
                </a:r>
                <a:r>
                  <a:rPr lang="en-US" altLang="ja-JP" sz="2400" b="1" dirty="0"/>
                  <a:t> </a:t>
                </a:r>
                <a14:m>
                  <m:oMath xmlns:m="http://schemas.openxmlformats.org/officeDocument/2006/math">
                    <m:r>
                      <a:rPr lang="en-US" altLang="ja-JP" sz="2400" b="1" i="1" smtClean="0">
                        <a:latin typeface="Cambria Math" panose="02040503050406030204" pitchFamily="18" charset="0"/>
                        <a:ea typeface="Cambria Math" panose="02040503050406030204" pitchFamily="18" charset="0"/>
                      </a:rPr>
                      <m:t>𝝎</m:t>
                    </m:r>
                  </m:oMath>
                </a14:m>
                <a:r>
                  <a:rPr kumimoji="1" lang="en-US" altLang="ja-JP" sz="2400" b="1" dirty="0"/>
                  <a:t> (measured)</a:t>
                </a:r>
                <a:endParaRPr kumimoji="1" lang="ja-JP" altLang="en-US" sz="2400" b="1"/>
              </a:p>
            </p:txBody>
          </p:sp>
        </mc:Choice>
        <mc:Fallback xmlns="">
          <p:sp>
            <p:nvSpPr>
              <p:cNvPr id="48" name="テキスト ボックス 47">
                <a:extLst>
                  <a:ext uri="{FF2B5EF4-FFF2-40B4-BE49-F238E27FC236}">
                    <a16:creationId xmlns:a16="http://schemas.microsoft.com/office/drawing/2014/main" id="{EB41ABC1-3A36-5A46-2F49-EB6D3B4FAAAF}"/>
                  </a:ext>
                </a:extLst>
              </p:cNvPr>
              <p:cNvSpPr txBox="1">
                <a:spLocks noRot="1" noChangeAspect="1" noMove="1" noResize="1" noEditPoints="1" noAdjustHandles="1" noChangeArrowheads="1" noChangeShapeType="1" noTextEdit="1"/>
              </p:cNvSpPr>
              <p:nvPr/>
            </p:nvSpPr>
            <p:spPr>
              <a:xfrm>
                <a:off x="7004890" y="1043947"/>
                <a:ext cx="5085556" cy="461665"/>
              </a:xfrm>
              <a:prstGeom prst="rect">
                <a:avLst/>
              </a:prstGeom>
              <a:blipFill>
                <a:blip r:embed="rId9"/>
                <a:stretch>
                  <a:fillRect l="-1995" t="-10811" r="-1496" b="-29730"/>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241833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9D8BBCAF-4CC3-8590-5C2F-EFE06699321E}"/>
              </a:ext>
            </a:extLst>
          </p:cNvPr>
          <p:cNvSpPr>
            <a:spLocks noGrp="1"/>
          </p:cNvSpPr>
          <p:nvPr>
            <p:ph type="body" idx="1"/>
          </p:nvPr>
        </p:nvSpPr>
        <p:spPr>
          <a:xfrm>
            <a:off x="393700" y="863600"/>
            <a:ext cx="11404600" cy="1320800"/>
          </a:xfrm>
        </p:spPr>
        <p:txBody>
          <a:bodyPr lIns="0" tIns="0" rIns="0" bIns="0" anchor="t">
            <a:noAutofit/>
          </a:bodyPr>
          <a:lstStyle/>
          <a:p>
            <a:pPr>
              <a:lnSpc>
                <a:spcPts val="2000"/>
              </a:lnSpc>
            </a:pPr>
            <a:r>
              <a:rPr lang="en-US" b="1" dirty="0"/>
              <a:t>Summary</a:t>
            </a:r>
          </a:p>
          <a:p>
            <a:pPr>
              <a:lnSpc>
                <a:spcPct val="100000"/>
              </a:lnSpc>
            </a:pPr>
            <a:r>
              <a:rPr lang="en-US" b="0" dirty="0"/>
              <a:t>Based on the static beam focusing model, we developed three beam divergence models </a:t>
            </a:r>
          </a:p>
          <a:p>
            <a:pPr>
              <a:lnSpc>
                <a:spcPct val="100000"/>
              </a:lnSpc>
            </a:pPr>
            <a:r>
              <a:rPr lang="en-US" b="0" dirty="0"/>
              <a:t>with RF electric field perturbations corresponding to three elementary processes.</a:t>
            </a:r>
          </a:p>
        </p:txBody>
      </p:sp>
      <mc:AlternateContent xmlns:mc="http://schemas.openxmlformats.org/markup-compatibility/2006" xmlns:a14="http://schemas.microsoft.com/office/drawing/2010/main">
        <mc:Choice Requires="a14">
          <p:graphicFrame>
            <p:nvGraphicFramePr>
              <p:cNvPr id="9" name="表 8">
                <a:extLst>
                  <a:ext uri="{FF2B5EF4-FFF2-40B4-BE49-F238E27FC236}">
                    <a16:creationId xmlns:a16="http://schemas.microsoft.com/office/drawing/2014/main" id="{39C2F434-B786-8BA7-585D-9C196CC9F251}"/>
                  </a:ext>
                </a:extLst>
              </p:cNvPr>
              <p:cNvGraphicFramePr>
                <a:graphicFrameLocks noGrp="1"/>
              </p:cNvGraphicFramePr>
              <p:nvPr>
                <p:extLst>
                  <p:ext uri="{D42A27DB-BD31-4B8C-83A1-F6EECF244321}">
                    <p14:modId xmlns:p14="http://schemas.microsoft.com/office/powerpoint/2010/main" val="2466771418"/>
                  </p:ext>
                </p:extLst>
              </p:nvPr>
            </p:nvGraphicFramePr>
            <p:xfrm>
              <a:off x="391807" y="2273563"/>
              <a:ext cx="11408379" cy="2286000"/>
            </p:xfrm>
            <a:graphic>
              <a:graphicData uri="http://schemas.openxmlformats.org/drawingml/2006/table">
                <a:tbl>
                  <a:tblPr firstRow="1" bandRow="1">
                    <a:tableStyleId>{5940675A-B579-460E-94D1-54222C63F5DA}</a:tableStyleId>
                  </a:tblPr>
                  <a:tblGrid>
                    <a:gridCol w="1535486">
                      <a:extLst>
                        <a:ext uri="{9D8B030D-6E8A-4147-A177-3AD203B41FA5}">
                          <a16:colId xmlns:a16="http://schemas.microsoft.com/office/drawing/2014/main" val="4065819384"/>
                        </a:ext>
                      </a:extLst>
                    </a:gridCol>
                    <a:gridCol w="3426903">
                      <a:extLst>
                        <a:ext uri="{9D8B030D-6E8A-4147-A177-3AD203B41FA5}">
                          <a16:colId xmlns:a16="http://schemas.microsoft.com/office/drawing/2014/main" val="1201509126"/>
                        </a:ext>
                      </a:extLst>
                    </a:gridCol>
                    <a:gridCol w="2983020">
                      <a:extLst>
                        <a:ext uri="{9D8B030D-6E8A-4147-A177-3AD203B41FA5}">
                          <a16:colId xmlns:a16="http://schemas.microsoft.com/office/drawing/2014/main" val="112495915"/>
                        </a:ext>
                      </a:extLst>
                    </a:gridCol>
                    <a:gridCol w="3462970">
                      <a:extLst>
                        <a:ext uri="{9D8B030D-6E8A-4147-A177-3AD203B41FA5}">
                          <a16:colId xmlns:a16="http://schemas.microsoft.com/office/drawing/2014/main" val="959441417"/>
                        </a:ext>
                      </a:extLst>
                    </a:gridCol>
                  </a:tblGrid>
                  <a:tr h="307505">
                    <a:tc>
                      <a:txBody>
                        <a:bodyPr/>
                        <a:lstStyle/>
                        <a:p>
                          <a:endParaRPr kumimoji="1" lang="ja-JP" altLang="en-US" sz="2000"/>
                        </a:p>
                      </a:txBody>
                      <a:tcPr>
                        <a:solidFill>
                          <a:schemeClr val="bg1">
                            <a:lumMod val="85000"/>
                          </a:schemeClr>
                        </a:solidFill>
                      </a:tcPr>
                    </a:tc>
                    <a:tc>
                      <a:txBody>
                        <a:bodyPr/>
                        <a:lstStyle/>
                        <a:p>
                          <a:r>
                            <a:rPr kumimoji="1" lang="ja-JP" altLang="en-US" sz="2000" b="1"/>
                            <a:t>Elementary process</a:t>
                          </a:r>
                        </a:p>
                      </a:txBody>
                      <a:tcPr>
                        <a:solidFill>
                          <a:schemeClr val="bg1">
                            <a:lumMod val="85000"/>
                          </a:schemeClr>
                        </a:solidFill>
                      </a:tcPr>
                    </a:tc>
                    <a:tc gridSpan="2">
                      <a:txBody>
                        <a:bodyPr/>
                        <a:lstStyle/>
                        <a:p>
                          <a:pPr algn="ctr"/>
                          <a:r>
                            <a:rPr kumimoji="1" lang="ja-JP" altLang="en-US" sz="2000" b="1"/>
                            <a:t>Consistency with experimental results</a:t>
                          </a:r>
                        </a:p>
                      </a:txBody>
                      <a:tcPr>
                        <a:solidFill>
                          <a:schemeClr val="bg1">
                            <a:lumMod val="8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a:p>
                      </a:txBody>
                      <a:tcPr/>
                    </a:tc>
                    <a:extLst>
                      <a:ext uri="{0D108BD9-81ED-4DB2-BD59-A6C34878D82A}">
                        <a16:rowId xmlns:a16="http://schemas.microsoft.com/office/drawing/2014/main" val="3198576816"/>
                      </a:ext>
                    </a:extLst>
                  </a:tr>
                  <a:tr h="281983">
                    <a:tc>
                      <a:txBody>
                        <a:bodyPr/>
                        <a:lstStyle/>
                        <a:p>
                          <a:endParaRPr kumimoji="1" lang="ja-JP" altLang="en-US" sz="2000"/>
                        </a:p>
                      </a:txBody>
                      <a:tcPr>
                        <a:solidFill>
                          <a:schemeClr val="bg1">
                            <a:lumMod val="85000"/>
                          </a:schemeClr>
                        </a:solidFill>
                      </a:tcPr>
                    </a:tc>
                    <a:tc>
                      <a:txBody>
                        <a:bodyPr/>
                        <a:lstStyle/>
                        <a:p>
                          <a:endParaRPr kumimoji="1" lang="ja-JP" altLang="en-US" sz="2000" b="1"/>
                        </a:p>
                      </a:txBody>
                      <a:tcPr>
                        <a:solidFill>
                          <a:schemeClr val="bg1">
                            <a:lumMod val="85000"/>
                          </a:schemeClr>
                        </a:solidFill>
                      </a:tcPr>
                    </a:tc>
                    <a:tc>
                      <a:txBody>
                        <a:bodyPr/>
                        <a:lstStyle/>
                        <a:p>
                          <a:pPr algn="ctr"/>
                          <a14:m>
                            <m:oMath xmlns:m="http://schemas.openxmlformats.org/officeDocument/2006/math">
                              <m:sSub>
                                <m:sSubPr>
                                  <m:ctrlPr>
                                    <a:rPr kumimoji="1" lang="en-US" altLang="ja-JP" sz="2000" b="1" i="1" smtClean="0">
                                      <a:latin typeface="Cambria Math" panose="02040503050406030204" pitchFamily="18" charset="0"/>
                                    </a:rPr>
                                  </m:ctrlPr>
                                </m:sSubPr>
                                <m:e>
                                  <m:r>
                                    <a:rPr kumimoji="1" lang="en-US" altLang="ja-JP" sz="2000" b="1" i="1" smtClean="0">
                                      <a:latin typeface="Cambria Math" panose="02040503050406030204" pitchFamily="18" charset="0"/>
                                    </a:rPr>
                                    <m:t>𝑷</m:t>
                                  </m:r>
                                </m:e>
                                <m:sub>
                                  <m:r>
                                    <a:rPr kumimoji="1" lang="en-US" altLang="ja-JP" sz="2000" b="1" i="1" smtClean="0">
                                      <a:latin typeface="Cambria Math" panose="02040503050406030204" pitchFamily="18" charset="0"/>
                                    </a:rPr>
                                    <m:t>𝒆𝒓𝒗</m:t>
                                  </m:r>
                                </m:sub>
                              </m:sSub>
                            </m:oMath>
                          </a14:m>
                          <a:r>
                            <a:rPr kumimoji="1" lang="ja-JP" altLang="en-US" sz="2000" b="1"/>
                            <a:t> dependence</a:t>
                          </a:r>
                          <a:r>
                            <a:rPr kumimoji="1" lang="en-US" altLang="ja-JP" sz="2000" b="1" baseline="0" dirty="0"/>
                            <a:t> response</a:t>
                          </a:r>
                          <a:endParaRPr kumimoji="1" lang="ja-JP" altLang="en-US" sz="2000" b="1"/>
                        </a:p>
                      </a:txBody>
                      <a:tcPr>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a:t>Divergence oscillation</a:t>
                          </a:r>
                          <a:endParaRPr kumimoji="1" lang="en-US" altLang="ja-JP" sz="2000" b="1"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1" dirty="0"/>
                            <a:t>period</a:t>
                          </a:r>
                          <a:endParaRPr kumimoji="1" lang="ja-JP" altLang="en-US" sz="2000" b="1"/>
                        </a:p>
                      </a:txBody>
                      <a:tcPr>
                        <a:solidFill>
                          <a:schemeClr val="bg1">
                            <a:lumMod val="85000"/>
                          </a:schemeClr>
                        </a:solidFill>
                      </a:tcPr>
                    </a:tc>
                    <a:extLst>
                      <a:ext uri="{0D108BD9-81ED-4DB2-BD59-A6C34878D82A}">
                        <a16:rowId xmlns:a16="http://schemas.microsoft.com/office/drawing/2014/main" val="3223847186"/>
                      </a:ext>
                    </a:extLst>
                  </a:tr>
                  <a:tr h="370840">
                    <a:tc>
                      <a:txBody>
                        <a:bodyPr/>
                        <a:lstStyle/>
                        <a:p>
                          <a:r>
                            <a:rPr kumimoji="1" lang="ja-JP" altLang="en-US" sz="2000" b="1">
                              <a:solidFill>
                                <a:srgbClr val="FF0000"/>
                              </a:solidFill>
                            </a:rPr>
                            <a:t>Model 1</a:t>
                          </a:r>
                        </a:p>
                      </a:txBody>
                      <a:tcPr/>
                    </a:tc>
                    <a:tc>
                      <a:txBody>
                        <a:bodyPr/>
                        <a:lstStyle/>
                        <a:p>
                          <a:r>
                            <a:rPr kumimoji="1" lang="ja-JP" altLang="en-US" sz="2000"/>
                            <a:t>Ion density oscillation　</a:t>
                          </a:r>
                        </a:p>
                      </a:txBody>
                      <a:tcPr/>
                    </a:tc>
                    <a:tc>
                      <a:txBody>
                        <a:bodyPr/>
                        <a:lstStyle/>
                        <a:p>
                          <a:pPr algn="ctr"/>
                          <a:r>
                            <a:rPr kumimoji="1" lang="ja-JP" altLang="en-US" sz="2000" b="1">
                              <a:solidFill>
                                <a:schemeClr val="tx1"/>
                              </a:solidFill>
                            </a:rPr>
                            <a:t>○</a:t>
                          </a:r>
                        </a:p>
                      </a:txBody>
                      <a:tcPr/>
                    </a:tc>
                    <a:tc>
                      <a:txBody>
                        <a:bodyPr/>
                        <a:lstStyle/>
                        <a:p>
                          <a:pPr algn="ctr"/>
                          <a:r>
                            <a:rPr kumimoji="1" lang="en-US" altLang="ja-JP" sz="2000" b="1" dirty="0">
                              <a:solidFill>
                                <a:srgbClr val="FF0000"/>
                              </a:solidFill>
                            </a:rPr>
                            <a:t>×</a:t>
                          </a:r>
                          <a:endParaRPr kumimoji="1" lang="ja-JP" altLang="en-US" sz="2000" b="1">
                            <a:solidFill>
                              <a:srgbClr val="FF0000"/>
                            </a:solidFill>
                          </a:endParaRPr>
                        </a:p>
                      </a:txBody>
                      <a:tcPr/>
                    </a:tc>
                    <a:extLst>
                      <a:ext uri="{0D108BD9-81ED-4DB2-BD59-A6C34878D82A}">
                        <a16:rowId xmlns:a16="http://schemas.microsoft.com/office/drawing/2014/main" val="688458734"/>
                      </a:ext>
                    </a:extLst>
                  </a:tr>
                  <a:tr h="370840">
                    <a:tc>
                      <a:txBody>
                        <a:bodyPr/>
                        <a:lstStyle/>
                        <a:p>
                          <a:r>
                            <a:rPr kumimoji="1" lang="ja-JP" altLang="en-US" sz="2000" b="1">
                              <a:solidFill>
                                <a:srgbClr val="00B0F0"/>
                              </a:solidFill>
                            </a:rPr>
                            <a:t>Model 2</a:t>
                          </a:r>
                        </a:p>
                      </a:txBody>
                      <a:tcPr/>
                    </a:tc>
                    <a:tc>
                      <a:txBody>
                        <a:bodyPr/>
                        <a:lstStyle/>
                        <a:p>
                          <a:r>
                            <a:rPr kumimoji="1" lang="en-US" altLang="ja-JP" sz="2000" dirty="0"/>
                            <a:t>Extraction</a:t>
                          </a:r>
                          <a:r>
                            <a:rPr kumimoji="1" lang="ja-JP" altLang="en-US" sz="2000"/>
                            <a:t> field oscillation　</a:t>
                          </a:r>
                        </a:p>
                      </a:txBody>
                      <a:tcPr/>
                    </a:tc>
                    <a:tc>
                      <a:txBody>
                        <a:bodyPr/>
                        <a:lstStyle/>
                        <a:p>
                          <a:pPr algn="ctr"/>
                          <a:r>
                            <a:rPr kumimoji="1" lang="ja-JP" altLang="en-US" sz="2000" b="1">
                              <a:solidFill>
                                <a:schemeClr val="tx1"/>
                              </a:solidFill>
                            </a:rPr>
                            <a:t>○</a:t>
                          </a:r>
                        </a:p>
                      </a:txBody>
                      <a:tcPr/>
                    </a:tc>
                    <a:tc>
                      <a:txBody>
                        <a:bodyPr/>
                        <a:lstStyle/>
                        <a:p>
                          <a:pPr algn="ctr"/>
                          <a:r>
                            <a:rPr kumimoji="1" lang="ja-JP" altLang="en-US" sz="2000" b="1">
                              <a:solidFill>
                                <a:schemeClr val="tx1"/>
                              </a:solidFill>
                            </a:rPr>
                            <a:t>○</a:t>
                          </a:r>
                        </a:p>
                      </a:txBody>
                      <a:tcPr/>
                    </a:tc>
                    <a:extLst>
                      <a:ext uri="{0D108BD9-81ED-4DB2-BD59-A6C34878D82A}">
                        <a16:rowId xmlns:a16="http://schemas.microsoft.com/office/drawing/2014/main" val="205364875"/>
                      </a:ext>
                    </a:extLst>
                  </a:tr>
                  <a:tr h="370840">
                    <a:tc>
                      <a:txBody>
                        <a:bodyPr/>
                        <a:lstStyle/>
                        <a:p>
                          <a:r>
                            <a:rPr kumimoji="1" lang="ja-JP" altLang="en-US" sz="2000" b="1">
                              <a:solidFill>
                                <a:schemeClr val="accent3"/>
                              </a:solidFill>
                            </a:rPr>
                            <a:t>Model 3</a:t>
                          </a:r>
                        </a:p>
                      </a:txBody>
                      <a:tcPr/>
                    </a:tc>
                    <a:tc>
                      <a:txBody>
                        <a:bodyPr/>
                        <a:lstStyle/>
                        <a:p>
                          <a:r>
                            <a:rPr kumimoji="1" lang="ja-JP" altLang="en-US" sz="2000"/>
                            <a:t>Direct meniscus response　</a:t>
                          </a:r>
                        </a:p>
                      </a:txBody>
                      <a:tcPr/>
                    </a:tc>
                    <a:tc>
                      <a:txBody>
                        <a:bodyPr/>
                        <a:lstStyle/>
                        <a:p>
                          <a:pPr algn="ctr"/>
                          <a:r>
                            <a:rPr kumimoji="1" lang="ja-JP" altLang="en-US" sz="2000" b="1">
                              <a:solidFill>
                                <a:schemeClr val="tx1"/>
                              </a:solidFill>
                            </a:rPr>
                            <a:t>○</a:t>
                          </a:r>
                          <a:endParaRPr kumimoji="1" lang="en-US" altLang="ja-JP" sz="2000" b="1" dirty="0">
                            <a:solidFill>
                              <a:schemeClr val="tx1"/>
                            </a:solidFill>
                          </a:endParaRPr>
                        </a:p>
                      </a:txBody>
                      <a:tcPr/>
                    </a:tc>
                    <a:tc>
                      <a:txBody>
                        <a:bodyPr/>
                        <a:lstStyle/>
                        <a:p>
                          <a:pPr algn="ctr"/>
                          <a:r>
                            <a:rPr kumimoji="1" lang="ja-JP" altLang="en-US" sz="2000" b="1">
                              <a:solidFill>
                                <a:schemeClr val="tx1"/>
                              </a:solidFill>
                            </a:rPr>
                            <a:t>○</a:t>
                          </a:r>
                        </a:p>
                      </a:txBody>
                      <a:tcPr/>
                    </a:tc>
                    <a:extLst>
                      <a:ext uri="{0D108BD9-81ED-4DB2-BD59-A6C34878D82A}">
                        <a16:rowId xmlns:a16="http://schemas.microsoft.com/office/drawing/2014/main" val="242334479"/>
                      </a:ext>
                    </a:extLst>
                  </a:tr>
                </a:tbl>
              </a:graphicData>
            </a:graphic>
          </p:graphicFrame>
        </mc:Choice>
        <mc:Fallback xmlns="">
          <p:graphicFrame>
            <p:nvGraphicFramePr>
              <p:cNvPr id="9" name="表 8">
                <a:extLst>
                  <a:ext uri="{FF2B5EF4-FFF2-40B4-BE49-F238E27FC236}">
                    <a16:creationId xmlns:a16="http://schemas.microsoft.com/office/drawing/2014/main" id="{39C2F434-B786-8BA7-585D-9C196CC9F251}"/>
                  </a:ext>
                </a:extLst>
              </p:cNvPr>
              <p:cNvGraphicFramePr>
                <a:graphicFrameLocks noGrp="1"/>
              </p:cNvGraphicFramePr>
              <p:nvPr>
                <p:extLst>
                  <p:ext uri="{D42A27DB-BD31-4B8C-83A1-F6EECF244321}">
                    <p14:modId xmlns:p14="http://schemas.microsoft.com/office/powerpoint/2010/main" val="2466771418"/>
                  </p:ext>
                </p:extLst>
              </p:nvPr>
            </p:nvGraphicFramePr>
            <p:xfrm>
              <a:off x="391807" y="2273563"/>
              <a:ext cx="11408379" cy="2286000"/>
            </p:xfrm>
            <a:graphic>
              <a:graphicData uri="http://schemas.openxmlformats.org/drawingml/2006/table">
                <a:tbl>
                  <a:tblPr firstRow="1" bandRow="1">
                    <a:tableStyleId>{5940675A-B579-460E-94D1-54222C63F5DA}</a:tableStyleId>
                  </a:tblPr>
                  <a:tblGrid>
                    <a:gridCol w="1535486">
                      <a:extLst>
                        <a:ext uri="{9D8B030D-6E8A-4147-A177-3AD203B41FA5}">
                          <a16:colId xmlns:a16="http://schemas.microsoft.com/office/drawing/2014/main" val="4065819384"/>
                        </a:ext>
                      </a:extLst>
                    </a:gridCol>
                    <a:gridCol w="3426903">
                      <a:extLst>
                        <a:ext uri="{9D8B030D-6E8A-4147-A177-3AD203B41FA5}">
                          <a16:colId xmlns:a16="http://schemas.microsoft.com/office/drawing/2014/main" val="1201509126"/>
                        </a:ext>
                      </a:extLst>
                    </a:gridCol>
                    <a:gridCol w="2983020">
                      <a:extLst>
                        <a:ext uri="{9D8B030D-6E8A-4147-A177-3AD203B41FA5}">
                          <a16:colId xmlns:a16="http://schemas.microsoft.com/office/drawing/2014/main" val="112495915"/>
                        </a:ext>
                      </a:extLst>
                    </a:gridCol>
                    <a:gridCol w="3462970">
                      <a:extLst>
                        <a:ext uri="{9D8B030D-6E8A-4147-A177-3AD203B41FA5}">
                          <a16:colId xmlns:a16="http://schemas.microsoft.com/office/drawing/2014/main" val="959441417"/>
                        </a:ext>
                      </a:extLst>
                    </a:gridCol>
                  </a:tblGrid>
                  <a:tr h="396240">
                    <a:tc>
                      <a:txBody>
                        <a:bodyPr/>
                        <a:lstStyle/>
                        <a:p>
                          <a:endParaRPr kumimoji="1" lang="ja-JP" altLang="en-US" sz="2000"/>
                        </a:p>
                      </a:txBody>
                      <a:tcPr>
                        <a:solidFill>
                          <a:schemeClr val="bg1">
                            <a:lumMod val="85000"/>
                          </a:schemeClr>
                        </a:solidFill>
                      </a:tcPr>
                    </a:tc>
                    <a:tc>
                      <a:txBody>
                        <a:bodyPr/>
                        <a:lstStyle/>
                        <a:p>
                          <a:r>
                            <a:rPr kumimoji="1" lang="ja-JP" altLang="en-US" sz="2000" b="1"/>
                            <a:t>Elementary process</a:t>
                          </a:r>
                        </a:p>
                      </a:txBody>
                      <a:tcPr>
                        <a:solidFill>
                          <a:schemeClr val="bg1">
                            <a:lumMod val="85000"/>
                          </a:schemeClr>
                        </a:solidFill>
                      </a:tcPr>
                    </a:tc>
                    <a:tc gridSpan="2">
                      <a:txBody>
                        <a:bodyPr/>
                        <a:lstStyle/>
                        <a:p>
                          <a:pPr algn="ctr"/>
                          <a:r>
                            <a:rPr kumimoji="1" lang="ja-JP" altLang="en-US" sz="2000" b="1"/>
                            <a:t>Consistency with experimental results</a:t>
                          </a:r>
                        </a:p>
                      </a:txBody>
                      <a:tcPr>
                        <a:solidFill>
                          <a:schemeClr val="bg1">
                            <a:lumMod val="8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a:p>
                      </a:txBody>
                      <a:tcPr/>
                    </a:tc>
                    <a:extLst>
                      <a:ext uri="{0D108BD9-81ED-4DB2-BD59-A6C34878D82A}">
                        <a16:rowId xmlns:a16="http://schemas.microsoft.com/office/drawing/2014/main" val="3198576816"/>
                      </a:ext>
                    </a:extLst>
                  </a:tr>
                  <a:tr h="701040">
                    <a:tc>
                      <a:txBody>
                        <a:bodyPr/>
                        <a:lstStyle/>
                        <a:p>
                          <a:endParaRPr kumimoji="1" lang="ja-JP" altLang="en-US" sz="2000"/>
                        </a:p>
                      </a:txBody>
                      <a:tcPr>
                        <a:solidFill>
                          <a:schemeClr val="bg1">
                            <a:lumMod val="85000"/>
                          </a:schemeClr>
                        </a:solidFill>
                      </a:tcPr>
                    </a:tc>
                    <a:tc>
                      <a:txBody>
                        <a:bodyPr/>
                        <a:lstStyle/>
                        <a:p>
                          <a:endParaRPr kumimoji="1" lang="ja-JP" altLang="en-US" sz="2000" b="1"/>
                        </a:p>
                      </a:txBody>
                      <a:tcPr>
                        <a:solidFill>
                          <a:schemeClr val="bg1">
                            <a:lumMod val="85000"/>
                          </a:schemeClr>
                        </a:solidFill>
                      </a:tcPr>
                    </a:tc>
                    <a:tc>
                      <a:txBody>
                        <a:bodyPr/>
                        <a:lstStyle/>
                        <a:p>
                          <a:endParaRPr lang="ja-JP"/>
                        </a:p>
                      </a:txBody>
                      <a:tcPr>
                        <a:blipFill>
                          <a:blip r:embed="rId3"/>
                          <a:stretch>
                            <a:fillRect l="-165678" t="-60714" r="-116102" b="-183929"/>
                          </a:stretch>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a:t>Divergence oscillation</a:t>
                          </a:r>
                          <a:endParaRPr kumimoji="1" lang="en-US" altLang="ja-JP" sz="2000" b="1"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000" b="1" dirty="0"/>
                            <a:t>period</a:t>
                          </a:r>
                          <a:endParaRPr kumimoji="1" lang="ja-JP" altLang="en-US" sz="2000" b="1"/>
                        </a:p>
                      </a:txBody>
                      <a:tcPr>
                        <a:solidFill>
                          <a:schemeClr val="bg1">
                            <a:lumMod val="85000"/>
                          </a:schemeClr>
                        </a:solidFill>
                      </a:tcPr>
                    </a:tc>
                    <a:extLst>
                      <a:ext uri="{0D108BD9-81ED-4DB2-BD59-A6C34878D82A}">
                        <a16:rowId xmlns:a16="http://schemas.microsoft.com/office/drawing/2014/main" val="3223847186"/>
                      </a:ext>
                    </a:extLst>
                  </a:tr>
                  <a:tr h="396240">
                    <a:tc>
                      <a:txBody>
                        <a:bodyPr/>
                        <a:lstStyle/>
                        <a:p>
                          <a:r>
                            <a:rPr kumimoji="1" lang="ja-JP" altLang="en-US" sz="2000" b="1">
                              <a:solidFill>
                                <a:srgbClr val="FF0000"/>
                              </a:solidFill>
                            </a:rPr>
                            <a:t>Model 1</a:t>
                          </a:r>
                        </a:p>
                      </a:txBody>
                      <a:tcPr/>
                    </a:tc>
                    <a:tc>
                      <a:txBody>
                        <a:bodyPr/>
                        <a:lstStyle/>
                        <a:p>
                          <a:r>
                            <a:rPr kumimoji="1" lang="ja-JP" altLang="en-US" sz="2000"/>
                            <a:t>Ion density oscillation　</a:t>
                          </a:r>
                        </a:p>
                      </a:txBody>
                      <a:tcPr/>
                    </a:tc>
                    <a:tc>
                      <a:txBody>
                        <a:bodyPr/>
                        <a:lstStyle/>
                        <a:p>
                          <a:pPr algn="ctr"/>
                          <a:r>
                            <a:rPr kumimoji="1" lang="ja-JP" altLang="en-US" sz="2000" b="1">
                              <a:solidFill>
                                <a:schemeClr val="tx1"/>
                              </a:solidFill>
                            </a:rPr>
                            <a:t>○</a:t>
                          </a:r>
                        </a:p>
                      </a:txBody>
                      <a:tcPr/>
                    </a:tc>
                    <a:tc>
                      <a:txBody>
                        <a:bodyPr/>
                        <a:lstStyle/>
                        <a:p>
                          <a:pPr algn="ctr"/>
                          <a:r>
                            <a:rPr kumimoji="1" lang="en-US" altLang="ja-JP" sz="2000" b="1" dirty="0">
                              <a:solidFill>
                                <a:srgbClr val="FF0000"/>
                              </a:solidFill>
                            </a:rPr>
                            <a:t>×</a:t>
                          </a:r>
                          <a:endParaRPr kumimoji="1" lang="ja-JP" altLang="en-US" sz="2000" b="1">
                            <a:solidFill>
                              <a:srgbClr val="FF0000"/>
                            </a:solidFill>
                          </a:endParaRPr>
                        </a:p>
                      </a:txBody>
                      <a:tcPr/>
                    </a:tc>
                    <a:extLst>
                      <a:ext uri="{0D108BD9-81ED-4DB2-BD59-A6C34878D82A}">
                        <a16:rowId xmlns:a16="http://schemas.microsoft.com/office/drawing/2014/main" val="688458734"/>
                      </a:ext>
                    </a:extLst>
                  </a:tr>
                  <a:tr h="396240">
                    <a:tc>
                      <a:txBody>
                        <a:bodyPr/>
                        <a:lstStyle/>
                        <a:p>
                          <a:r>
                            <a:rPr kumimoji="1" lang="ja-JP" altLang="en-US" sz="2000" b="1">
                              <a:solidFill>
                                <a:srgbClr val="00B0F0"/>
                              </a:solidFill>
                            </a:rPr>
                            <a:t>Model 2</a:t>
                          </a:r>
                        </a:p>
                      </a:txBody>
                      <a:tcPr/>
                    </a:tc>
                    <a:tc>
                      <a:txBody>
                        <a:bodyPr/>
                        <a:lstStyle/>
                        <a:p>
                          <a:r>
                            <a:rPr kumimoji="1" lang="en-US" altLang="ja-JP" sz="2000" dirty="0"/>
                            <a:t>Extraction</a:t>
                          </a:r>
                          <a:r>
                            <a:rPr kumimoji="1" lang="ja-JP" altLang="en-US" sz="2000"/>
                            <a:t> field oscillation　</a:t>
                          </a:r>
                        </a:p>
                      </a:txBody>
                      <a:tcPr/>
                    </a:tc>
                    <a:tc>
                      <a:txBody>
                        <a:bodyPr/>
                        <a:lstStyle/>
                        <a:p>
                          <a:pPr algn="ctr"/>
                          <a:r>
                            <a:rPr kumimoji="1" lang="ja-JP" altLang="en-US" sz="2000" b="1">
                              <a:solidFill>
                                <a:schemeClr val="tx1"/>
                              </a:solidFill>
                            </a:rPr>
                            <a:t>○</a:t>
                          </a:r>
                        </a:p>
                      </a:txBody>
                      <a:tcPr/>
                    </a:tc>
                    <a:tc>
                      <a:txBody>
                        <a:bodyPr/>
                        <a:lstStyle/>
                        <a:p>
                          <a:pPr algn="ctr"/>
                          <a:r>
                            <a:rPr kumimoji="1" lang="ja-JP" altLang="en-US" sz="2000" b="1">
                              <a:solidFill>
                                <a:schemeClr val="tx1"/>
                              </a:solidFill>
                            </a:rPr>
                            <a:t>○</a:t>
                          </a:r>
                        </a:p>
                      </a:txBody>
                      <a:tcPr/>
                    </a:tc>
                    <a:extLst>
                      <a:ext uri="{0D108BD9-81ED-4DB2-BD59-A6C34878D82A}">
                        <a16:rowId xmlns:a16="http://schemas.microsoft.com/office/drawing/2014/main" val="205364875"/>
                      </a:ext>
                    </a:extLst>
                  </a:tr>
                  <a:tr h="396240">
                    <a:tc>
                      <a:txBody>
                        <a:bodyPr/>
                        <a:lstStyle/>
                        <a:p>
                          <a:r>
                            <a:rPr kumimoji="1" lang="ja-JP" altLang="en-US" sz="2000" b="1">
                              <a:solidFill>
                                <a:schemeClr val="accent3"/>
                              </a:solidFill>
                            </a:rPr>
                            <a:t>Model 3</a:t>
                          </a:r>
                        </a:p>
                      </a:txBody>
                      <a:tcPr/>
                    </a:tc>
                    <a:tc>
                      <a:txBody>
                        <a:bodyPr/>
                        <a:lstStyle/>
                        <a:p>
                          <a:r>
                            <a:rPr kumimoji="1" lang="ja-JP" altLang="en-US" sz="2000"/>
                            <a:t>Direct meniscus response　</a:t>
                          </a:r>
                        </a:p>
                      </a:txBody>
                      <a:tcPr/>
                    </a:tc>
                    <a:tc>
                      <a:txBody>
                        <a:bodyPr/>
                        <a:lstStyle/>
                        <a:p>
                          <a:pPr algn="ctr"/>
                          <a:r>
                            <a:rPr kumimoji="1" lang="ja-JP" altLang="en-US" sz="2000" b="1">
                              <a:solidFill>
                                <a:schemeClr val="tx1"/>
                              </a:solidFill>
                            </a:rPr>
                            <a:t>○</a:t>
                          </a:r>
                          <a:endParaRPr kumimoji="1" lang="en-US" altLang="ja-JP" sz="2000" b="1" dirty="0">
                            <a:solidFill>
                              <a:schemeClr val="tx1"/>
                            </a:solidFill>
                          </a:endParaRPr>
                        </a:p>
                      </a:txBody>
                      <a:tcPr/>
                    </a:tc>
                    <a:tc>
                      <a:txBody>
                        <a:bodyPr/>
                        <a:lstStyle/>
                        <a:p>
                          <a:pPr algn="ctr"/>
                          <a:r>
                            <a:rPr kumimoji="1" lang="ja-JP" altLang="en-US" sz="2000" b="1">
                              <a:solidFill>
                                <a:schemeClr val="tx1"/>
                              </a:solidFill>
                            </a:rPr>
                            <a:t>○</a:t>
                          </a:r>
                        </a:p>
                      </a:txBody>
                      <a:tcPr/>
                    </a:tc>
                    <a:extLst>
                      <a:ext uri="{0D108BD9-81ED-4DB2-BD59-A6C34878D82A}">
                        <a16:rowId xmlns:a16="http://schemas.microsoft.com/office/drawing/2014/main" val="242334479"/>
                      </a:ext>
                    </a:extLst>
                  </a:tr>
                </a:tbl>
              </a:graphicData>
            </a:graphic>
          </p:graphicFrame>
        </mc:Fallback>
      </mc:AlternateContent>
      <p:sp>
        <p:nvSpPr>
          <p:cNvPr id="6" name="タイトル 1">
            <a:extLst>
              <a:ext uri="{FF2B5EF4-FFF2-40B4-BE49-F238E27FC236}">
                <a16:creationId xmlns:a16="http://schemas.microsoft.com/office/drawing/2014/main" id="{D5B019D8-DE7C-B4C9-F993-35F156F09343}"/>
              </a:ext>
            </a:extLst>
          </p:cNvPr>
          <p:cNvSpPr txBox="1">
            <a:spLocks/>
          </p:cNvSpPr>
          <p:nvPr/>
        </p:nvSpPr>
        <p:spPr>
          <a:xfrm>
            <a:off x="0" y="0"/>
            <a:ext cx="12192000" cy="763929"/>
          </a:xfrm>
          <a:prstGeom prst="rect">
            <a:avLst/>
          </a:prstGeom>
          <a:solidFill>
            <a:srgbClr val="006E4F"/>
          </a:solidFill>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Times New Roman"/>
                <a:ea typeface="Times New Roman"/>
                <a:cs typeface="Times New Roman"/>
              </a:defRPr>
            </a:lvl1pPr>
          </a:lstStyle>
          <a:p>
            <a:r>
              <a:rPr lang="ja-JP" altLang="en-US" b="1">
                <a:solidFill>
                  <a:schemeClr val="bg1"/>
                </a:solidFill>
              </a:rPr>
              <a:t>Summary and outlook</a:t>
            </a:r>
          </a:p>
        </p:txBody>
      </p:sp>
      <p:sp>
        <p:nvSpPr>
          <p:cNvPr id="7" name="テキスト ボックス 6">
            <a:extLst>
              <a:ext uri="{FF2B5EF4-FFF2-40B4-BE49-F238E27FC236}">
                <a16:creationId xmlns:a16="http://schemas.microsoft.com/office/drawing/2014/main" id="{6071BBE3-71CD-F456-79CE-ACE26CB0E859}"/>
              </a:ext>
            </a:extLst>
          </p:cNvPr>
          <p:cNvSpPr txBox="1"/>
          <p:nvPr/>
        </p:nvSpPr>
        <p:spPr>
          <a:xfrm>
            <a:off x="11379198" y="14168"/>
            <a:ext cx="812802" cy="769441"/>
          </a:xfrm>
          <a:prstGeom prst="rect">
            <a:avLst/>
          </a:prstGeom>
          <a:noFill/>
        </p:spPr>
        <p:txBody>
          <a:bodyPr wrap="square" rtlCol="0">
            <a:spAutoFit/>
          </a:bodyPr>
          <a:lstStyle/>
          <a:p>
            <a:r>
              <a:rPr kumimoji="1" lang="en-US" altLang="ja-JP" sz="4400" dirty="0">
                <a:solidFill>
                  <a:schemeClr val="bg1"/>
                </a:solidFill>
              </a:rPr>
              <a:t>17</a:t>
            </a:r>
            <a:endParaRPr kumimoji="1" lang="ja-JP" altLang="en-US" sz="4400">
              <a:solidFill>
                <a:schemeClr val="bg1"/>
              </a:solidFill>
            </a:endParaRPr>
          </a:p>
        </p:txBody>
      </p:sp>
      <p:sp>
        <p:nvSpPr>
          <p:cNvPr id="90" name="Outlook"/>
          <p:cNvSpPr txBox="1"/>
          <p:nvPr/>
        </p:nvSpPr>
        <p:spPr>
          <a:xfrm>
            <a:off x="202461" y="4865915"/>
            <a:ext cx="12191999" cy="1714292"/>
          </a:xfrm>
          <a:prstGeom prst="rect">
            <a:avLst/>
          </a:prstGeom>
          <a:noFill/>
        </p:spPr>
        <p:txBody>
          <a:bodyPr wrap="square" lIns="0" tIns="0" rIns="0" bIns="0">
            <a:noAutofit/>
          </a:bodyPr>
          <a:lstStyle/>
          <a:p>
            <a:pPr>
              <a:lnSpc>
                <a:spcPts val="2000"/>
              </a:lnSpc>
            </a:pPr>
            <a:r>
              <a:rPr lang="en-US" sz="2400" dirty="0"/>
              <a:t>The divergence oscillation may not originate from the ion density oscillation.</a:t>
            </a:r>
          </a:p>
          <a:p>
            <a:endParaRPr lang="en-US" sz="1000" dirty="0"/>
          </a:p>
          <a:p>
            <a:r>
              <a:rPr lang="en-US" sz="2400" b="1" dirty="0"/>
              <a:t>Outlook</a:t>
            </a:r>
          </a:p>
          <a:p>
            <a:r>
              <a:rPr lang="en-US" sz="2400" dirty="0"/>
              <a:t>Compare Model 2 and Model 3 through additional experiments.</a:t>
            </a:r>
          </a:p>
          <a:p>
            <a:r>
              <a:rPr lang="en-US" sz="2400" dirty="0"/>
              <a:t>Identify the focusing degradation mechanism of the ITER RF negative ion source with the model.</a:t>
            </a:r>
          </a:p>
        </p:txBody>
      </p:sp>
    </p:spTree>
    <p:extLst>
      <p:ext uri="{BB962C8B-B14F-4D97-AF65-F5344CB8AC3E}">
        <p14:creationId xmlns:p14="http://schemas.microsoft.com/office/powerpoint/2010/main" val="2754585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CF389C-3D02-ECF5-2632-481667D6412B}"/>
              </a:ext>
            </a:extLst>
          </p:cNvPr>
          <p:cNvSpPr>
            <a:spLocks noGrp="1"/>
          </p:cNvSpPr>
          <p:nvPr>
            <p:ph type="title"/>
          </p:nvPr>
        </p:nvSpPr>
        <p:spPr/>
        <p:txBody>
          <a:bodyPr/>
          <a:lstStyle/>
          <a:p>
            <a:r>
              <a:rPr kumimoji="1" lang="en-US" altLang="ja-JP" dirty="0"/>
              <a:t>Appendix</a:t>
            </a:r>
            <a:endParaRPr kumimoji="1" lang="ja-JP" altLang="en-US"/>
          </a:p>
        </p:txBody>
      </p:sp>
      <p:sp>
        <p:nvSpPr>
          <p:cNvPr id="6" name="テキスト ボックス 5">
            <a:extLst>
              <a:ext uri="{FF2B5EF4-FFF2-40B4-BE49-F238E27FC236}">
                <a16:creationId xmlns:a16="http://schemas.microsoft.com/office/drawing/2014/main" id="{8DC7C739-BD9D-D2C9-49A9-7498C7552610}"/>
              </a:ext>
            </a:extLst>
          </p:cNvPr>
          <p:cNvSpPr txBox="1"/>
          <p:nvPr/>
        </p:nvSpPr>
        <p:spPr>
          <a:xfrm>
            <a:off x="3349977" y="2967335"/>
            <a:ext cx="5492045" cy="923330"/>
          </a:xfrm>
          <a:prstGeom prst="rect">
            <a:avLst/>
          </a:prstGeom>
          <a:noFill/>
        </p:spPr>
        <p:txBody>
          <a:bodyPr wrap="square" rtlCol="0">
            <a:spAutoFit/>
          </a:bodyPr>
          <a:lstStyle/>
          <a:p>
            <a:r>
              <a:rPr kumimoji="1" lang="en-US" altLang="ja-JP" sz="5400" b="1" dirty="0"/>
              <a:t>Appendix Page</a:t>
            </a:r>
            <a:endParaRPr kumimoji="1" lang="ja-JP" altLang="en-US" sz="5400" b="1"/>
          </a:p>
        </p:txBody>
      </p:sp>
    </p:spTree>
    <p:extLst>
      <p:ext uri="{BB962C8B-B14F-4D97-AF65-F5344CB8AC3E}">
        <p14:creationId xmlns:p14="http://schemas.microsoft.com/office/powerpoint/2010/main" val="2138568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018B9-7DDC-DAEA-A867-41906864B31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a:extLst>
                  <a:ext uri="{FF2B5EF4-FFF2-40B4-BE49-F238E27FC236}">
                    <a16:creationId xmlns:a16="http://schemas.microsoft.com/office/drawing/2014/main" id="{383C1936-EEF1-547F-F900-02AA8E25470D}"/>
                  </a:ext>
                </a:extLst>
              </p:cNvPr>
              <p:cNvSpPr>
                <a:spLocks noGrp="1"/>
              </p:cNvSpPr>
              <p:nvPr>
                <p:ph type="title"/>
              </p:nvPr>
            </p:nvSpPr>
            <p:spPr/>
            <p:txBody>
              <a:bodyPr>
                <a:normAutofit/>
              </a:bodyPr>
              <a:lstStyle/>
              <a:p>
                <a:r>
                  <a:rPr lang="en-US" altLang="ja-JP" dirty="0"/>
                  <a:t>Phase relationship at </a:t>
                </a:r>
                <a14:m>
                  <m:oMath xmlns:m="http://schemas.openxmlformats.org/officeDocument/2006/math">
                    <m:sSub>
                      <m:sSubPr>
                        <m:ctrlPr>
                          <a:rPr lang="ja-JP" altLang="en-US" i="1" smtClean="0">
                            <a:latin typeface="Cambria Math" panose="02040503050406030204" pitchFamily="18" charset="0"/>
                          </a:rPr>
                        </m:ctrlPr>
                      </m:sSubPr>
                      <m:e>
                        <m:r>
                          <a:rPr lang="ja-JP" altLang="en-US" i="1" smtClean="0">
                            <a:latin typeface="Cambria Math" panose="02040503050406030204" pitchFamily="18" charset="0"/>
                          </a:rPr>
                          <m:t>𝝎</m:t>
                        </m:r>
                      </m:e>
                      <m:sub>
                        <m:r>
                          <a:rPr lang="en-US" altLang="ja-JP" b="1" i="1" smtClean="0">
                            <a:latin typeface="Cambria Math" panose="02040503050406030204" pitchFamily="18" charset="0"/>
                          </a:rPr>
                          <m:t>𝑹𝑭</m:t>
                        </m:r>
                      </m:sub>
                    </m:sSub>
                  </m:oMath>
                </a14:m>
                <a:endParaRPr kumimoji="1" lang="ja-JP" altLang="en-US"/>
              </a:p>
            </p:txBody>
          </p:sp>
        </mc:Choice>
        <mc:Fallback xmlns="">
          <p:sp>
            <p:nvSpPr>
              <p:cNvPr id="2" name="タイトル 1">
                <a:extLst>
                  <a:ext uri="{FF2B5EF4-FFF2-40B4-BE49-F238E27FC236}">
                    <a16:creationId xmlns:a16="http://schemas.microsoft.com/office/drawing/2014/main" id="{383C1936-EEF1-547F-F900-02AA8E25470D}"/>
                  </a:ext>
                </a:extLst>
              </p:cNvPr>
              <p:cNvSpPr>
                <a:spLocks noGrp="1" noRot="1" noChangeAspect="1" noMove="1" noResize="1" noEditPoints="1" noAdjustHandles="1" noChangeArrowheads="1" noChangeShapeType="1" noTextEdit="1"/>
              </p:cNvSpPr>
              <p:nvPr>
                <p:ph type="title"/>
              </p:nvPr>
            </p:nvSpPr>
            <p:spPr>
              <a:blipFill>
                <a:blip r:embed="rId3"/>
                <a:stretch>
                  <a:fillRect l="-1867" t="-15625" b="-29688"/>
                </a:stretch>
              </a:blipFill>
            </p:spPr>
            <p:txBody>
              <a:bodyPr/>
              <a:lstStyle/>
              <a:p>
                <a:r>
                  <a:rPr lang="ja-JP" altLang="en-US">
                    <a:noFill/>
                  </a:rPr>
                  <a:t> </a:t>
                </a:r>
              </a:p>
            </p:txBody>
          </p:sp>
        </mc:Fallback>
      </mc:AlternateContent>
      <p:pic>
        <p:nvPicPr>
          <p:cNvPr id="26" name="図 25">
            <a:extLst>
              <a:ext uri="{FF2B5EF4-FFF2-40B4-BE49-F238E27FC236}">
                <a16:creationId xmlns:a16="http://schemas.microsoft.com/office/drawing/2014/main" id="{4029191D-A870-0FC7-C910-BA55B389E5BF}"/>
              </a:ext>
            </a:extLst>
          </p:cNvPr>
          <p:cNvPicPr>
            <a:picLocks noChangeAspect="1"/>
          </p:cNvPicPr>
          <p:nvPr/>
        </p:nvPicPr>
        <p:blipFill>
          <a:blip r:embed="rId4"/>
          <a:srcRect b="9565"/>
          <a:stretch>
            <a:fillRect/>
          </a:stretch>
        </p:blipFill>
        <p:spPr>
          <a:xfrm>
            <a:off x="332550" y="2592928"/>
            <a:ext cx="5642781" cy="3449212"/>
          </a:xfrm>
          <a:prstGeom prst="rect">
            <a:avLst/>
          </a:prstGeom>
        </p:spPr>
      </p:pic>
      <p:pic>
        <p:nvPicPr>
          <p:cNvPr id="28" name="図 27">
            <a:extLst>
              <a:ext uri="{FF2B5EF4-FFF2-40B4-BE49-F238E27FC236}">
                <a16:creationId xmlns:a16="http://schemas.microsoft.com/office/drawing/2014/main" id="{25B96380-CCDF-087C-EDB0-6761298E15F8}"/>
              </a:ext>
            </a:extLst>
          </p:cNvPr>
          <p:cNvPicPr>
            <a:picLocks noChangeAspect="1"/>
          </p:cNvPicPr>
          <p:nvPr/>
        </p:nvPicPr>
        <p:blipFill>
          <a:blip r:embed="rId5"/>
          <a:srcRect b="9565"/>
          <a:stretch>
            <a:fillRect/>
          </a:stretch>
        </p:blipFill>
        <p:spPr>
          <a:xfrm>
            <a:off x="6208064" y="2592927"/>
            <a:ext cx="5642781" cy="3449213"/>
          </a:xfrm>
          <a:prstGeom prst="rect">
            <a:avLst/>
          </a:prstGeom>
        </p:spPr>
      </p:pic>
      <p:pic>
        <p:nvPicPr>
          <p:cNvPr id="29" name="図 28">
            <a:extLst>
              <a:ext uri="{FF2B5EF4-FFF2-40B4-BE49-F238E27FC236}">
                <a16:creationId xmlns:a16="http://schemas.microsoft.com/office/drawing/2014/main" id="{61D5028F-2689-56E4-810F-B9FD10B9F93D}"/>
              </a:ext>
            </a:extLst>
          </p:cNvPr>
          <p:cNvPicPr>
            <a:picLocks noChangeAspect="1"/>
          </p:cNvPicPr>
          <p:nvPr/>
        </p:nvPicPr>
        <p:blipFill>
          <a:blip r:embed="rId4"/>
          <a:srcRect l="39007" t="90316" r="29381"/>
          <a:stretch>
            <a:fillRect/>
          </a:stretch>
        </p:blipFill>
        <p:spPr>
          <a:xfrm>
            <a:off x="2985809" y="3341888"/>
            <a:ext cx="2623279" cy="543136"/>
          </a:xfrm>
          <a:prstGeom prst="rect">
            <a:avLst/>
          </a:prstGeom>
          <a:ln>
            <a:solidFill>
              <a:schemeClr val="tx1"/>
            </a:solidFill>
          </a:ln>
        </p:spPr>
      </p:pic>
      <p:pic>
        <p:nvPicPr>
          <p:cNvPr id="30" name="図 29">
            <a:extLst>
              <a:ext uri="{FF2B5EF4-FFF2-40B4-BE49-F238E27FC236}">
                <a16:creationId xmlns:a16="http://schemas.microsoft.com/office/drawing/2014/main" id="{2CFBF0B7-BEED-10F3-128A-7BCF88A1D49E}"/>
              </a:ext>
            </a:extLst>
          </p:cNvPr>
          <p:cNvPicPr>
            <a:picLocks noChangeAspect="1"/>
          </p:cNvPicPr>
          <p:nvPr/>
        </p:nvPicPr>
        <p:blipFill>
          <a:blip r:embed="rId5"/>
          <a:srcRect l="42206" t="90316" r="31495"/>
          <a:stretch>
            <a:fillRect/>
          </a:stretch>
        </p:blipFill>
        <p:spPr>
          <a:xfrm>
            <a:off x="9151763" y="3291855"/>
            <a:ext cx="2383435" cy="593169"/>
          </a:xfrm>
          <a:prstGeom prst="rect">
            <a:avLst/>
          </a:prstGeom>
          <a:ln>
            <a:solidFill>
              <a:schemeClr val="tx1"/>
            </a:solidFill>
          </a:ln>
        </p:spPr>
      </p:pic>
      <p:sp>
        <p:nvSpPr>
          <p:cNvPr id="31" name="テキスト ボックス 30">
            <a:extLst>
              <a:ext uri="{FF2B5EF4-FFF2-40B4-BE49-F238E27FC236}">
                <a16:creationId xmlns:a16="http://schemas.microsoft.com/office/drawing/2014/main" id="{0CD2B355-D643-D271-B7CA-BB0A3740F5BE}"/>
              </a:ext>
            </a:extLst>
          </p:cNvPr>
          <p:cNvSpPr txBox="1"/>
          <p:nvPr/>
        </p:nvSpPr>
        <p:spPr>
          <a:xfrm>
            <a:off x="11340352" y="14168"/>
            <a:ext cx="851647" cy="769441"/>
          </a:xfrm>
          <a:prstGeom prst="rect">
            <a:avLst/>
          </a:prstGeom>
          <a:noFill/>
        </p:spPr>
        <p:txBody>
          <a:bodyPr wrap="square" rtlCol="0">
            <a:spAutoFit/>
          </a:bodyPr>
          <a:lstStyle/>
          <a:p>
            <a:r>
              <a:rPr kumimoji="1" lang="en-US" altLang="ja-JP" sz="4400" dirty="0">
                <a:solidFill>
                  <a:schemeClr val="bg1"/>
                </a:solidFill>
              </a:rPr>
              <a:t>17</a:t>
            </a:r>
            <a:endParaRPr kumimoji="1" lang="ja-JP" altLang="en-US" sz="4400">
              <a:solidFill>
                <a:schemeClr val="bg1"/>
              </a:solidFill>
            </a:endParaRPr>
          </a:p>
        </p:txBody>
      </p:sp>
      <p:sp>
        <p:nvSpPr>
          <p:cNvPr id="34" name="テキスト ボックス 33">
            <a:extLst>
              <a:ext uri="{FF2B5EF4-FFF2-40B4-BE49-F238E27FC236}">
                <a16:creationId xmlns:a16="http://schemas.microsoft.com/office/drawing/2014/main" id="{DF8613BE-1747-B472-4CB8-DF8BF4C4FDFC}"/>
              </a:ext>
            </a:extLst>
          </p:cNvPr>
          <p:cNvSpPr txBox="1"/>
          <p:nvPr/>
        </p:nvSpPr>
        <p:spPr>
          <a:xfrm>
            <a:off x="6733350" y="6267902"/>
            <a:ext cx="2008682" cy="369332"/>
          </a:xfrm>
          <a:prstGeom prst="rect">
            <a:avLst/>
          </a:prstGeom>
          <a:noFill/>
        </p:spPr>
        <p:txBody>
          <a:bodyPr wrap="square" rtlCol="0" anchor="ctr">
            <a:spAutoFit/>
          </a:bodyPr>
          <a:lstStyle/>
          <a:p>
            <a:pPr algn="ctr"/>
            <a:endParaRPr kumimoji="1" lang="ja-JP" altLang="en-US" dirty="0"/>
          </a:p>
        </p:txBody>
      </p:sp>
      <p:sp>
        <p:nvSpPr>
          <p:cNvPr id="35" name="テキスト ボックス 34">
            <a:extLst>
              <a:ext uri="{FF2B5EF4-FFF2-40B4-BE49-F238E27FC236}">
                <a16:creationId xmlns:a16="http://schemas.microsoft.com/office/drawing/2014/main" id="{CBDEB7A0-B69E-4455-1AC2-5C5146323729}"/>
              </a:ext>
            </a:extLst>
          </p:cNvPr>
          <p:cNvSpPr txBox="1"/>
          <p:nvPr/>
        </p:nvSpPr>
        <p:spPr>
          <a:xfrm>
            <a:off x="2985809" y="3973659"/>
            <a:ext cx="2458387" cy="830997"/>
          </a:xfrm>
          <a:prstGeom prst="rect">
            <a:avLst/>
          </a:prstGeom>
          <a:solidFill>
            <a:schemeClr val="bg1"/>
          </a:solidFill>
        </p:spPr>
        <p:txBody>
          <a:bodyPr wrap="square" rtlCol="0" anchor="ctr">
            <a:spAutoFit/>
          </a:bodyPr>
          <a:lstStyle/>
          <a:p>
            <a:pPr algn="ctr"/>
            <a:r>
              <a:rPr kumimoji="1" lang="en-US" altLang="ja-JP" sz="2400" b="1" dirty="0">
                <a:solidFill>
                  <a:srgbClr val="FF0000"/>
                </a:solidFill>
              </a:rPr>
              <a:t>Sharp distribution</a:t>
            </a:r>
            <a:endParaRPr kumimoji="1" lang="ja-JP" altLang="en-US" sz="2400" b="1" dirty="0">
              <a:solidFill>
                <a:srgbClr val="FF0000"/>
              </a:solidFill>
            </a:endParaRPr>
          </a:p>
        </p:txBody>
      </p:sp>
      <p:sp>
        <p:nvSpPr>
          <p:cNvPr id="36" name="テキスト ボックス 35">
            <a:extLst>
              <a:ext uri="{FF2B5EF4-FFF2-40B4-BE49-F238E27FC236}">
                <a16:creationId xmlns:a16="http://schemas.microsoft.com/office/drawing/2014/main" id="{25CC85E3-4E7F-F006-F507-1BBD66CDCA9C}"/>
              </a:ext>
            </a:extLst>
          </p:cNvPr>
          <p:cNvSpPr txBox="1"/>
          <p:nvPr/>
        </p:nvSpPr>
        <p:spPr>
          <a:xfrm>
            <a:off x="9598266" y="3969533"/>
            <a:ext cx="1956918" cy="830997"/>
          </a:xfrm>
          <a:prstGeom prst="rect">
            <a:avLst/>
          </a:prstGeom>
          <a:solidFill>
            <a:schemeClr val="bg1"/>
          </a:solidFill>
        </p:spPr>
        <p:txBody>
          <a:bodyPr wrap="square" rtlCol="0" anchor="ctr">
            <a:spAutoFit/>
          </a:bodyPr>
          <a:lstStyle/>
          <a:p>
            <a:pPr algn="ctr"/>
            <a:r>
              <a:rPr kumimoji="1" lang="en-US" altLang="ja-JP" sz="2400" b="1" dirty="0">
                <a:solidFill>
                  <a:srgbClr val="FF0000"/>
                </a:solidFill>
              </a:rPr>
              <a:t>broa</a:t>
            </a:r>
            <a:r>
              <a:rPr lang="en-US" altLang="ja-JP" sz="2400" b="1" dirty="0">
                <a:solidFill>
                  <a:srgbClr val="FF0000"/>
                </a:solidFill>
              </a:rPr>
              <a:t>d</a:t>
            </a:r>
          </a:p>
          <a:p>
            <a:pPr algn="ctr"/>
            <a:r>
              <a:rPr kumimoji="1" lang="en-US" altLang="ja-JP" sz="2400" b="1" dirty="0">
                <a:solidFill>
                  <a:srgbClr val="FF0000"/>
                </a:solidFill>
              </a:rPr>
              <a:t>distribution</a:t>
            </a:r>
            <a:endParaRPr kumimoji="1" lang="ja-JP" altLang="en-US" sz="2400" b="1" dirty="0">
              <a:solidFill>
                <a:srgbClr val="FF0000"/>
              </a:solidFill>
            </a:endParaRPr>
          </a:p>
        </p:txBody>
      </p:sp>
      <mc:AlternateContent xmlns:mc="http://schemas.openxmlformats.org/markup-compatibility/2006" xmlns:a14="http://schemas.microsoft.com/office/drawing/2010/main">
        <mc:Choice Requires="a14">
          <p:sp>
            <p:nvSpPr>
              <p:cNvPr id="39" name="テキスト ボックス 38">
                <a:extLst>
                  <a:ext uri="{FF2B5EF4-FFF2-40B4-BE49-F238E27FC236}">
                    <a16:creationId xmlns:a16="http://schemas.microsoft.com/office/drawing/2014/main" id="{928809EE-90F8-CB6E-C235-F1D2177A5FD7}"/>
                  </a:ext>
                </a:extLst>
              </p:cNvPr>
              <p:cNvSpPr txBox="1"/>
              <p:nvPr/>
            </p:nvSpPr>
            <p:spPr>
              <a:xfrm>
                <a:off x="794271" y="6061820"/>
                <a:ext cx="10578057" cy="523220"/>
              </a:xfrm>
              <a:prstGeom prst="rect">
                <a:avLst/>
              </a:prstGeom>
              <a:noFill/>
            </p:spPr>
            <p:txBody>
              <a:bodyPr wrap="square">
                <a:spAutoFit/>
              </a:bodyPr>
              <a:lstStyle/>
              <a:p>
                <a:r>
                  <a:rPr lang="en-US" altLang="ja-JP" sz="2800" dirty="0"/>
                  <a:t>The </a:t>
                </a:r>
                <a14:m>
                  <m:oMath xmlns:m="http://schemas.openxmlformats.org/officeDocument/2006/math">
                    <m:sSub>
                      <m:sSubPr>
                        <m:ctrlPr>
                          <a:rPr lang="ja-JP" altLang="en-US" sz="2800" b="0" i="1" smtClean="0">
                            <a:latin typeface="Cambria Math" panose="02040503050406030204" pitchFamily="18" charset="0"/>
                          </a:rPr>
                        </m:ctrlPr>
                      </m:sSubPr>
                      <m:e>
                        <m:r>
                          <a:rPr lang="ja-JP" altLang="en-US" sz="2800" b="0" i="1" smtClean="0">
                            <a:latin typeface="Cambria Math" panose="02040503050406030204" pitchFamily="18" charset="0"/>
                          </a:rPr>
                          <m:t>𝜔</m:t>
                        </m:r>
                      </m:e>
                      <m:sub>
                        <m:r>
                          <a:rPr lang="en-US" altLang="ja-JP" sz="2800" b="0" i="1" smtClean="0">
                            <a:latin typeface="Cambria Math" panose="02040503050406030204" pitchFamily="18" charset="0"/>
                          </a:rPr>
                          <m:t>𝑥</m:t>
                        </m:r>
                      </m:sub>
                    </m:sSub>
                  </m:oMath>
                </a14:m>
                <a:r>
                  <a:rPr lang="en-US" altLang="ja-JP" sz="2800" dirty="0"/>
                  <a:t> </a:t>
                </a:r>
                <a:r>
                  <a:rPr lang="ja-JP" altLang="ja-JP" sz="2800"/>
                  <a:t>oscillation </a:t>
                </a:r>
                <a:r>
                  <a:rPr lang="en-US" altLang="ja-JP" sz="2800" dirty="0"/>
                  <a:t>at </a:t>
                </a:r>
                <a14:m>
                  <m:oMath xmlns:m="http://schemas.openxmlformats.org/officeDocument/2006/math">
                    <m:sSub>
                      <m:sSubPr>
                        <m:ctrlPr>
                          <a:rPr lang="ja-JP" altLang="en-US" sz="2800" b="0" i="1" smtClean="0">
                            <a:latin typeface="Cambria Math" panose="02040503050406030204" pitchFamily="18" charset="0"/>
                          </a:rPr>
                        </m:ctrlPr>
                      </m:sSubPr>
                      <m:e>
                        <m:r>
                          <a:rPr lang="ja-JP" altLang="en-US" sz="2800" b="0" i="1" smtClean="0">
                            <a:latin typeface="Cambria Math" panose="02040503050406030204" pitchFamily="18" charset="0"/>
                          </a:rPr>
                          <m:t>𝜔</m:t>
                        </m:r>
                      </m:e>
                      <m:sub>
                        <m:r>
                          <a:rPr lang="en-US" altLang="ja-JP" sz="2800" b="0" i="1" smtClean="0">
                            <a:latin typeface="Cambria Math" panose="02040503050406030204" pitchFamily="18" charset="0"/>
                          </a:rPr>
                          <m:t>𝑅𝐹</m:t>
                        </m:r>
                        <m:r>
                          <a:rPr lang="en-US" altLang="ja-JP" sz="2800" b="0" i="1" smtClean="0">
                            <a:latin typeface="Cambria Math" panose="02040503050406030204" pitchFamily="18" charset="0"/>
                          </a:rPr>
                          <m:t> </m:t>
                        </m:r>
                      </m:sub>
                    </m:sSub>
                  </m:oMath>
                </a14:m>
                <a:r>
                  <a:rPr lang="en-US" altLang="ja-JP" sz="2800" dirty="0"/>
                  <a:t> should</a:t>
                </a:r>
                <a:r>
                  <a:rPr lang="ja-JP" altLang="ja-JP" sz="2800"/>
                  <a:t> not predominantly originate through </a:t>
                </a:r>
                <a14:m>
                  <m:oMath xmlns:m="http://schemas.openxmlformats.org/officeDocument/2006/math">
                    <m:r>
                      <a:rPr lang="en-US" altLang="ja-JP" sz="2800" b="0" i="1" smtClean="0">
                        <a:latin typeface="Cambria Math" panose="02040503050406030204" pitchFamily="18" charset="0"/>
                      </a:rPr>
                      <m:t>𝐼</m:t>
                    </m:r>
                  </m:oMath>
                </a14:m>
                <a:r>
                  <a:rPr lang="ja-JP" altLang="ja-JP" sz="2800"/>
                  <a:t>.</a:t>
                </a:r>
                <a:endParaRPr lang="ja-JP" altLang="en-US" sz="2800"/>
              </a:p>
            </p:txBody>
          </p:sp>
        </mc:Choice>
        <mc:Fallback xmlns="">
          <p:sp>
            <p:nvSpPr>
              <p:cNvPr id="39" name="テキスト ボックス 38">
                <a:extLst>
                  <a:ext uri="{FF2B5EF4-FFF2-40B4-BE49-F238E27FC236}">
                    <a16:creationId xmlns:a16="http://schemas.microsoft.com/office/drawing/2014/main" id="{928809EE-90F8-CB6E-C235-F1D2177A5FD7}"/>
                  </a:ext>
                </a:extLst>
              </p:cNvPr>
              <p:cNvSpPr txBox="1">
                <a:spLocks noRot="1" noChangeAspect="1" noMove="1" noResize="1" noEditPoints="1" noAdjustHandles="1" noChangeArrowheads="1" noChangeShapeType="1" noTextEdit="1"/>
              </p:cNvSpPr>
              <p:nvPr/>
            </p:nvSpPr>
            <p:spPr>
              <a:xfrm>
                <a:off x="794271" y="6061820"/>
                <a:ext cx="10578057" cy="523220"/>
              </a:xfrm>
              <a:prstGeom prst="rect">
                <a:avLst/>
              </a:prstGeom>
              <a:blipFill>
                <a:blip r:embed="rId6"/>
                <a:stretch>
                  <a:fillRect l="-1199" t="-11905" r="-719" b="-33333"/>
                </a:stretch>
              </a:blipFill>
            </p:spPr>
            <p:txBody>
              <a:bodyPr/>
              <a:lstStyle/>
              <a:p>
                <a:r>
                  <a:rPr lang="ja-JP" altLang="en-US">
                    <a:noFill/>
                  </a:rPr>
                  <a:t> </a:t>
                </a:r>
              </a:p>
            </p:txBody>
          </p:sp>
        </mc:Fallback>
      </mc:AlternateContent>
      <p:cxnSp>
        <p:nvCxnSpPr>
          <p:cNvPr id="41" name="直線コネクタ 40">
            <a:extLst>
              <a:ext uri="{FF2B5EF4-FFF2-40B4-BE49-F238E27FC236}">
                <a16:creationId xmlns:a16="http://schemas.microsoft.com/office/drawing/2014/main" id="{A3682FA2-33AC-C813-6543-A4F560D056DE}"/>
              </a:ext>
            </a:extLst>
          </p:cNvPr>
          <p:cNvCxnSpPr/>
          <p:nvPr/>
        </p:nvCxnSpPr>
        <p:spPr>
          <a:xfrm>
            <a:off x="749595" y="6637234"/>
            <a:ext cx="10785603" cy="0"/>
          </a:xfrm>
          <a:prstGeom prst="line">
            <a:avLst/>
          </a:prstGeom>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78C3AFB1-604A-38E8-929D-E081CEFAA056}"/>
                  </a:ext>
                </a:extLst>
              </p:cNvPr>
              <p:cNvSpPr txBox="1"/>
              <p:nvPr/>
            </p:nvSpPr>
            <p:spPr>
              <a:xfrm>
                <a:off x="4797205" y="857096"/>
                <a:ext cx="811883" cy="523220"/>
              </a:xfrm>
              <a:prstGeom prst="rect">
                <a:avLst/>
              </a:prstGeom>
              <a:noFill/>
            </p:spPr>
            <p:txBody>
              <a:bodyPr wrap="square">
                <a:spAutoFit/>
              </a:bodyPr>
              <a:lstStyle/>
              <a:p>
                <a:pPr/>
                <a14:m>
                  <m:oMathPara xmlns:m="http://schemas.openxmlformats.org/officeDocument/2006/math">
                    <m:oMath>
                      <m:sSub>
                        <m:sSubPr>
                          <m:ctrlPr>
                            <a:rPr lang="en-US" altLang="ja-JP" sz="2800" i="1">
                              <a:solidFill>
                                <a:srgbClr val="FF0000"/>
                              </a:solidFill>
                              <a:latin typeface="Cambria Math" panose="02040503050406030204" pitchFamily="18" charset="0"/>
                              <a:ea typeface="Cambria Math" panose="02040503050406030204" pitchFamily="18" charset="0"/>
                            </a:rPr>
                          </m:ctrlPr>
                        </m:sSubPr>
                        <m:e>
                          <m:r>
                            <a:rPr lang="en-US" altLang="ja-JP" sz="2800" i="1">
                              <a:solidFill>
                                <a:srgbClr val="FF0000"/>
                              </a:solidFill>
                              <a:latin typeface="Cambria Math" panose="02040503050406030204" pitchFamily="18" charset="0"/>
                              <a:ea typeface="Cambria Math" panose="02040503050406030204" pitchFamily="18" charset="0"/>
                            </a:rPr>
                            <m:t>𝐸</m:t>
                          </m:r>
                        </m:e>
                        <m:sub>
                          <m:r>
                            <m:rPr>
                              <m:sty m:val="p"/>
                            </m:rPr>
                            <a:rPr lang="en-US" altLang="ja-JP" sz="2800">
                              <a:solidFill>
                                <a:srgbClr val="FF0000"/>
                              </a:solidFill>
                              <a:latin typeface="Cambria Math" panose="02040503050406030204" pitchFamily="18" charset="0"/>
                              <a:ea typeface="Cambria Math" panose="02040503050406030204" pitchFamily="18" charset="0"/>
                            </a:rPr>
                            <m:t>RF</m:t>
                          </m:r>
                        </m:sub>
                      </m:sSub>
                    </m:oMath>
                  </m:oMathPara>
                </a14:m>
                <a:endParaRPr lang="ja-JP" altLang="en-US" dirty="0"/>
              </a:p>
            </p:txBody>
          </p:sp>
        </mc:Choice>
        <mc:Fallback xmlns="">
          <p:sp>
            <p:nvSpPr>
              <p:cNvPr id="3" name="テキスト ボックス 2">
                <a:extLst>
                  <a:ext uri="{FF2B5EF4-FFF2-40B4-BE49-F238E27FC236}">
                    <a16:creationId xmlns:a16="http://schemas.microsoft.com/office/drawing/2014/main" id="{78C3AFB1-604A-38E8-929D-E081CEFAA056}"/>
                  </a:ext>
                </a:extLst>
              </p:cNvPr>
              <p:cNvSpPr txBox="1">
                <a:spLocks noRot="1" noChangeAspect="1" noMove="1" noResize="1" noEditPoints="1" noAdjustHandles="1" noChangeArrowheads="1" noChangeShapeType="1" noTextEdit="1"/>
              </p:cNvSpPr>
              <p:nvPr/>
            </p:nvSpPr>
            <p:spPr>
              <a:xfrm>
                <a:off x="4797205" y="857096"/>
                <a:ext cx="811883" cy="523220"/>
              </a:xfrm>
              <a:prstGeom prst="rect">
                <a:avLst/>
              </a:prstGeom>
              <a:blipFill>
                <a:blip r:embed="rId7"/>
                <a:stretch>
                  <a:fillRect b="-476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4D0AAA2F-815F-51A7-3176-7A6AFAA4BF69}"/>
                  </a:ext>
                </a:extLst>
              </p:cNvPr>
              <p:cNvSpPr txBox="1"/>
              <p:nvPr/>
            </p:nvSpPr>
            <p:spPr>
              <a:xfrm>
                <a:off x="7077717" y="857096"/>
                <a:ext cx="957451" cy="523220"/>
              </a:xfrm>
              <a:prstGeom prst="rect">
                <a:avLst/>
              </a:prstGeom>
              <a:noFill/>
            </p:spPr>
            <p:txBody>
              <a:bodyPr wrap="square">
                <a:spAutoFit/>
              </a:bodyPr>
              <a:lstStyle/>
              <a:p>
                <a:pPr/>
                <a14:m>
                  <m:oMathPara xmlns:m="http://schemas.openxmlformats.org/officeDocument/2006/math">
                    <m:oMath>
                      <m:r>
                        <a:rPr lang="en-US" altLang="ja-JP" sz="2800" b="0" i="1" smtClean="0">
                          <a:solidFill>
                            <a:srgbClr val="FF0000"/>
                          </a:solidFill>
                          <a:latin typeface="Cambria Math" panose="02040503050406030204" pitchFamily="18" charset="0"/>
                          <a:ea typeface="Cambria Math" panose="02040503050406030204" pitchFamily="18" charset="0"/>
                        </a:rPr>
                        <m:t>𝐼</m:t>
                      </m:r>
                    </m:oMath>
                  </m:oMathPara>
                </a14:m>
                <a:endParaRPr lang="ja-JP" altLang="en-US" dirty="0"/>
              </a:p>
            </p:txBody>
          </p:sp>
        </mc:Choice>
        <mc:Fallback xmlns="">
          <p:sp>
            <p:nvSpPr>
              <p:cNvPr id="4" name="テキスト ボックス 3">
                <a:extLst>
                  <a:ext uri="{FF2B5EF4-FFF2-40B4-BE49-F238E27FC236}">
                    <a16:creationId xmlns:a16="http://schemas.microsoft.com/office/drawing/2014/main" id="{4D0AAA2F-815F-51A7-3176-7A6AFAA4BF69}"/>
                  </a:ext>
                </a:extLst>
              </p:cNvPr>
              <p:cNvSpPr txBox="1">
                <a:spLocks noRot="1" noChangeAspect="1" noMove="1" noResize="1" noEditPoints="1" noAdjustHandles="1" noChangeArrowheads="1" noChangeShapeType="1" noTextEdit="1"/>
              </p:cNvSpPr>
              <p:nvPr/>
            </p:nvSpPr>
            <p:spPr>
              <a:xfrm>
                <a:off x="7077717" y="857096"/>
                <a:ext cx="957451" cy="523220"/>
              </a:xfrm>
              <a:prstGeom prst="rect">
                <a:avLst/>
              </a:prstGeom>
              <a:blipFill>
                <a:blip r:embed="rId8"/>
                <a:stretch>
                  <a:fillRect/>
                </a:stretch>
              </a:blipFill>
            </p:spPr>
            <p:txBody>
              <a:bodyPr/>
              <a:lstStyle/>
              <a:p>
                <a:r>
                  <a:rPr lang="ja-JP" altLang="en-US">
                    <a:noFill/>
                  </a:rPr>
                  <a:t> </a:t>
                </a:r>
              </a:p>
            </p:txBody>
          </p:sp>
        </mc:Fallback>
      </mc:AlternateContent>
      <p:cxnSp>
        <p:nvCxnSpPr>
          <p:cNvPr id="5" name="直線矢印コネクタ 4">
            <a:extLst>
              <a:ext uri="{FF2B5EF4-FFF2-40B4-BE49-F238E27FC236}">
                <a16:creationId xmlns:a16="http://schemas.microsoft.com/office/drawing/2014/main" id="{E6163460-3E16-85E2-65DC-AE1078882822}"/>
              </a:ext>
            </a:extLst>
          </p:cNvPr>
          <p:cNvCxnSpPr>
            <a:cxnSpLocks/>
          </p:cNvCxnSpPr>
          <p:nvPr/>
        </p:nvCxnSpPr>
        <p:spPr>
          <a:xfrm>
            <a:off x="7556383" y="1380316"/>
            <a:ext cx="0" cy="507717"/>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 name="直線矢印コネクタ 6">
            <a:extLst>
              <a:ext uri="{FF2B5EF4-FFF2-40B4-BE49-F238E27FC236}">
                <a16:creationId xmlns:a16="http://schemas.microsoft.com/office/drawing/2014/main" id="{E663D5F5-FE79-9AB8-DFE0-F00E4EA9D1E5}"/>
              </a:ext>
            </a:extLst>
          </p:cNvPr>
          <p:cNvCxnSpPr>
            <a:cxnSpLocks/>
          </p:cNvCxnSpPr>
          <p:nvPr/>
        </p:nvCxnSpPr>
        <p:spPr>
          <a:xfrm>
            <a:off x="5742766" y="1178372"/>
            <a:ext cx="1334951"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2CC931D4-DD49-389F-4466-85F0C8682386}"/>
                  </a:ext>
                </a:extLst>
              </p:cNvPr>
              <p:cNvSpPr txBox="1"/>
              <p:nvPr/>
            </p:nvSpPr>
            <p:spPr>
              <a:xfrm>
                <a:off x="7150442" y="1864737"/>
                <a:ext cx="811883" cy="523220"/>
              </a:xfrm>
              <a:prstGeom prst="rect">
                <a:avLst/>
              </a:prstGeom>
              <a:noFill/>
            </p:spPr>
            <p:txBody>
              <a:bodyPr wrap="square">
                <a:spAutoFit/>
              </a:bodyPr>
              <a:lstStyle/>
              <a:p>
                <a:pPr/>
                <a14:m>
                  <m:oMathPara xmlns:m="http://schemas.openxmlformats.org/officeDocument/2006/math">
                    <m:oMath>
                      <m:sSub>
                        <m:sSubPr>
                          <m:ctrlPr>
                            <a:rPr lang="en-US" altLang="ja-JP" sz="2800" i="1" smtClean="0">
                              <a:solidFill>
                                <a:srgbClr val="FF0000"/>
                              </a:solidFill>
                              <a:latin typeface="Cambria Math" panose="02040503050406030204" pitchFamily="18" charset="0"/>
                              <a:ea typeface="Cambria Math" panose="02040503050406030204" pitchFamily="18" charset="0"/>
                            </a:rPr>
                          </m:ctrlPr>
                        </m:sSubPr>
                        <m:e>
                          <m:r>
                            <a:rPr lang="en-US" altLang="ja-JP" sz="2800" i="1" smtClean="0">
                              <a:solidFill>
                                <a:srgbClr val="FF0000"/>
                              </a:solidFill>
                              <a:latin typeface="Cambria Math" panose="02040503050406030204" pitchFamily="18" charset="0"/>
                              <a:ea typeface="Cambria Math" panose="02040503050406030204" pitchFamily="18" charset="0"/>
                            </a:rPr>
                            <m:t>𝜔</m:t>
                          </m:r>
                        </m:e>
                        <m:sub>
                          <m:r>
                            <m:rPr>
                              <m:sty m:val="p"/>
                            </m:rPr>
                            <a:rPr lang="en-US" altLang="ja-JP" sz="2800" b="0" i="0" smtClean="0">
                              <a:solidFill>
                                <a:srgbClr val="FF0000"/>
                              </a:solidFill>
                              <a:latin typeface="Cambria Math" panose="02040503050406030204" pitchFamily="18" charset="0"/>
                              <a:ea typeface="Cambria Math" panose="02040503050406030204" pitchFamily="18" charset="0"/>
                            </a:rPr>
                            <m:t>x</m:t>
                          </m:r>
                        </m:sub>
                      </m:sSub>
                    </m:oMath>
                  </m:oMathPara>
                </a14:m>
                <a:endParaRPr lang="ja-JP" altLang="en-US" dirty="0"/>
              </a:p>
            </p:txBody>
          </p:sp>
        </mc:Choice>
        <mc:Fallback xmlns="">
          <p:sp>
            <p:nvSpPr>
              <p:cNvPr id="12" name="テキスト ボックス 11">
                <a:extLst>
                  <a:ext uri="{FF2B5EF4-FFF2-40B4-BE49-F238E27FC236}">
                    <a16:creationId xmlns:a16="http://schemas.microsoft.com/office/drawing/2014/main" id="{2CC931D4-DD49-389F-4466-85F0C8682386}"/>
                  </a:ext>
                </a:extLst>
              </p:cNvPr>
              <p:cNvSpPr txBox="1">
                <a:spLocks noRot="1" noChangeAspect="1" noMove="1" noResize="1" noEditPoints="1" noAdjustHandles="1" noChangeArrowheads="1" noChangeShapeType="1" noTextEdit="1"/>
              </p:cNvSpPr>
              <p:nvPr/>
            </p:nvSpPr>
            <p:spPr>
              <a:xfrm>
                <a:off x="7150442" y="1864737"/>
                <a:ext cx="811883" cy="523220"/>
              </a:xfrm>
              <a:prstGeom prst="rect">
                <a:avLst/>
              </a:prstGeom>
              <a:blipFill>
                <a:blip r:embed="rId9"/>
                <a:stretch>
                  <a:fillRect/>
                </a:stretch>
              </a:blipFill>
            </p:spPr>
            <p:txBody>
              <a:bodyPr/>
              <a:lstStyle/>
              <a:p>
                <a:r>
                  <a:rPr lang="ja-JP" altLang="en-US">
                    <a:noFill/>
                  </a:rPr>
                  <a:t> </a:t>
                </a:r>
              </a:p>
            </p:txBody>
          </p:sp>
        </mc:Fallback>
      </mc:AlternateContent>
      <p:cxnSp>
        <p:nvCxnSpPr>
          <p:cNvPr id="14" name="カギ線コネクタ 13">
            <a:extLst>
              <a:ext uri="{FF2B5EF4-FFF2-40B4-BE49-F238E27FC236}">
                <a16:creationId xmlns:a16="http://schemas.microsoft.com/office/drawing/2014/main" id="{839CD6C0-6EC0-61DF-7CE5-91689BEDF40E}"/>
              </a:ext>
            </a:extLst>
          </p:cNvPr>
          <p:cNvCxnSpPr>
            <a:endCxn id="12" idx="1"/>
          </p:cNvCxnSpPr>
          <p:nvPr/>
        </p:nvCxnSpPr>
        <p:spPr>
          <a:xfrm>
            <a:off x="5203146" y="1498883"/>
            <a:ext cx="1947296" cy="627464"/>
          </a:xfrm>
          <a:prstGeom prst="bentConnector3">
            <a:avLst>
              <a:gd name="adj1" fmla="val -218"/>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直線矢印コネクタ 18">
            <a:extLst>
              <a:ext uri="{FF2B5EF4-FFF2-40B4-BE49-F238E27FC236}">
                <a16:creationId xmlns:a16="http://schemas.microsoft.com/office/drawing/2014/main" id="{5C41F5C2-64ED-AE12-D343-4307946A1ECF}"/>
              </a:ext>
            </a:extLst>
          </p:cNvPr>
          <p:cNvCxnSpPr/>
          <p:nvPr/>
        </p:nvCxnSpPr>
        <p:spPr>
          <a:xfrm flipH="1">
            <a:off x="4265461" y="1997834"/>
            <a:ext cx="776098" cy="466580"/>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20" name="直線矢印コネクタ 19">
            <a:extLst>
              <a:ext uri="{FF2B5EF4-FFF2-40B4-BE49-F238E27FC236}">
                <a16:creationId xmlns:a16="http://schemas.microsoft.com/office/drawing/2014/main" id="{985B06C2-29EC-A741-A749-5C1C9EA46C3A}"/>
              </a:ext>
            </a:extLst>
          </p:cNvPr>
          <p:cNvCxnSpPr>
            <a:cxnSpLocks/>
          </p:cNvCxnSpPr>
          <p:nvPr/>
        </p:nvCxnSpPr>
        <p:spPr>
          <a:xfrm>
            <a:off x="7629108" y="1634174"/>
            <a:ext cx="1314043" cy="848228"/>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0044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90A80F4C-8FC8-6875-EF9A-A1F48F956D3C}"/>
              </a:ext>
            </a:extLst>
          </p:cNvPr>
          <p:cNvPicPr>
            <a:picLocks noChangeAspect="1"/>
          </p:cNvPicPr>
          <p:nvPr/>
        </p:nvPicPr>
        <p:blipFill>
          <a:blip r:embed="rId3"/>
          <a:stretch>
            <a:fillRect/>
          </a:stretch>
        </p:blipFill>
        <p:spPr>
          <a:xfrm>
            <a:off x="0" y="1548938"/>
            <a:ext cx="6096000" cy="5309062"/>
          </a:xfrm>
          <a:prstGeom prst="rect">
            <a:avLst/>
          </a:prstGeom>
        </p:spPr>
      </p:pic>
      <p:sp>
        <p:nvSpPr>
          <p:cNvPr id="2" name="タイトル 1">
            <a:extLst>
              <a:ext uri="{FF2B5EF4-FFF2-40B4-BE49-F238E27FC236}">
                <a16:creationId xmlns:a16="http://schemas.microsoft.com/office/drawing/2014/main" id="{A629C0C6-45FF-6D3C-CDE0-292DF50E7E76}"/>
              </a:ext>
            </a:extLst>
          </p:cNvPr>
          <p:cNvSpPr>
            <a:spLocks noGrp="1"/>
          </p:cNvSpPr>
          <p:nvPr>
            <p:ph type="title"/>
          </p:nvPr>
        </p:nvSpPr>
        <p:spPr/>
        <p:txBody>
          <a:bodyPr>
            <a:normAutofit fontScale="90000"/>
          </a:bodyPr>
          <a:lstStyle/>
          <a:p>
            <a:r>
              <a:rPr lang="ja-JP" altLang="en-US"/>
              <a:t>Operating regimes of negative ion sources and Perv</a:t>
            </a:r>
            <a:endParaRPr kumimoji="1" lang="ja-JP" altLang="en-US"/>
          </a:p>
        </p:txBody>
      </p:sp>
      <p:sp>
        <p:nvSpPr>
          <p:cNvPr id="8" name="テキスト ボックス 7">
            <a:extLst>
              <a:ext uri="{FF2B5EF4-FFF2-40B4-BE49-F238E27FC236}">
                <a16:creationId xmlns:a16="http://schemas.microsoft.com/office/drawing/2014/main" id="{68C6598A-37F5-8CDE-40F8-5688446E7CFB}"/>
              </a:ext>
            </a:extLst>
          </p:cNvPr>
          <p:cNvSpPr txBox="1"/>
          <p:nvPr/>
        </p:nvSpPr>
        <p:spPr>
          <a:xfrm>
            <a:off x="764534" y="1104592"/>
            <a:ext cx="5505636" cy="400110"/>
          </a:xfrm>
          <a:prstGeom prst="rect">
            <a:avLst/>
          </a:prstGeom>
          <a:noFill/>
        </p:spPr>
        <p:txBody>
          <a:bodyPr wrap="square" rtlCol="0">
            <a:spAutoFit/>
          </a:bodyPr>
          <a:lstStyle/>
          <a:p>
            <a:r>
              <a:rPr lang="ja-JP" altLang="en-US" sz="2000" b="1"/>
              <a:t>◾️ Operating regimes of negative ion sources</a:t>
            </a:r>
            <a:endParaRPr kumimoji="1" lang="en-US" altLang="ja-JP" sz="2000" b="1" dirty="0"/>
          </a:p>
        </p:txBody>
      </p:sp>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9328455B-0D3A-90FD-3EF9-F6E16FC47BBB}"/>
                  </a:ext>
                </a:extLst>
              </p:cNvPr>
              <p:cNvSpPr txBox="1"/>
              <p:nvPr/>
            </p:nvSpPr>
            <p:spPr>
              <a:xfrm>
                <a:off x="1565544" y="5930767"/>
                <a:ext cx="1913708" cy="369332"/>
              </a:xfrm>
              <a:prstGeom prst="rect">
                <a:avLst/>
              </a:prstGeom>
              <a:noFill/>
            </p:spPr>
            <p:txBody>
              <a:bodyPr wrap="square" rtlCol="0">
                <a:spAutoFit/>
              </a:bodyPr>
              <a:lstStyle/>
              <a:p>
                <a14:m>
                  <m:oMath xmlns:m="http://schemas.openxmlformats.org/officeDocument/2006/math">
                    <m:sSub>
                      <m:sSubPr>
                        <m:ctrlPr>
                          <a:rPr kumimoji="1" lang="en-US" altLang="ja-JP" b="1" i="1" smtClean="0">
                            <a:latin typeface="Cambria Math" panose="02040503050406030204" pitchFamily="18" charset="0"/>
                          </a:rPr>
                        </m:ctrlPr>
                      </m:sSubPr>
                      <m:e>
                        <m:r>
                          <a:rPr kumimoji="1" lang="en-US" altLang="ja-JP" b="1" i="1" smtClean="0">
                            <a:latin typeface="Cambria Math" panose="02040503050406030204" pitchFamily="18" charset="0"/>
                          </a:rPr>
                          <m:t>𝑷</m:t>
                        </m:r>
                      </m:e>
                      <m:sub>
                        <m:r>
                          <a:rPr kumimoji="1" lang="en-US" altLang="ja-JP" b="1" i="1" smtClean="0">
                            <a:latin typeface="Cambria Math" panose="02040503050406030204" pitchFamily="18" charset="0"/>
                          </a:rPr>
                          <m:t>𝒆𝒓𝒗</m:t>
                        </m:r>
                      </m:sub>
                    </m:sSub>
                    <m:r>
                      <a:rPr kumimoji="1" lang="en-US" altLang="ja-JP" b="1" i="0" smtClean="0">
                        <a:latin typeface="Cambria Math" panose="02040503050406030204" pitchFamily="18" charset="0"/>
                      </a:rPr>
                      <m:t> </m:t>
                    </m:r>
                    <m:r>
                      <a:rPr kumimoji="1" lang="en-US" altLang="ja-JP" b="1" i="0" smtClean="0">
                        <a:latin typeface="Cambria Math" panose="02040503050406030204" pitchFamily="18" charset="0"/>
                      </a:rPr>
                      <m:t>𝐢𝐬</m:t>
                    </m:r>
                    <m:r>
                      <a:rPr kumimoji="1" lang="en-US" altLang="ja-JP" b="1" i="0" smtClean="0">
                        <a:latin typeface="Cambria Math" panose="02040503050406030204" pitchFamily="18" charset="0"/>
                      </a:rPr>
                      <m:t> </m:t>
                    </m:r>
                  </m:oMath>
                </a14:m>
                <a:r>
                  <a:rPr kumimoji="1" lang="ja-JP" altLang="en-US" b="1"/>
                  <a:t>constant</a:t>
                </a:r>
              </a:p>
            </p:txBody>
          </p:sp>
        </mc:Choice>
        <mc:Fallback xmlns="">
          <p:sp>
            <p:nvSpPr>
              <p:cNvPr id="9" name="テキスト ボックス 8">
                <a:extLst>
                  <a:ext uri="{FF2B5EF4-FFF2-40B4-BE49-F238E27FC236}">
                    <a16:creationId xmlns:a16="http://schemas.microsoft.com/office/drawing/2014/main" id="{9328455B-0D3A-90FD-3EF9-F6E16FC47BBB}"/>
                  </a:ext>
                </a:extLst>
              </p:cNvPr>
              <p:cNvSpPr txBox="1">
                <a:spLocks noRot="1" noChangeAspect="1" noMove="1" noResize="1" noEditPoints="1" noAdjustHandles="1" noChangeArrowheads="1" noChangeShapeType="1" noTextEdit="1"/>
              </p:cNvSpPr>
              <p:nvPr/>
            </p:nvSpPr>
            <p:spPr>
              <a:xfrm>
                <a:off x="1565544" y="5930767"/>
                <a:ext cx="1913708" cy="369332"/>
              </a:xfrm>
              <a:prstGeom prst="rect">
                <a:avLst/>
              </a:prstGeom>
              <a:blipFill>
                <a:blip r:embed="rId4"/>
                <a:stretch>
                  <a:fillRect t="-10345" b="-2758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F33FA54F-6077-713D-DD76-4EB61359E742}"/>
                  </a:ext>
                </a:extLst>
              </p:cNvPr>
              <p:cNvSpPr txBox="1"/>
              <p:nvPr/>
            </p:nvSpPr>
            <p:spPr>
              <a:xfrm>
                <a:off x="3858359" y="5930767"/>
                <a:ext cx="2033071" cy="369332"/>
              </a:xfrm>
              <a:prstGeom prst="rect">
                <a:avLst/>
              </a:prstGeom>
              <a:noFill/>
            </p:spPr>
            <p:txBody>
              <a:bodyPr wrap="square" rtlCol="0">
                <a:spAutoFit/>
              </a:bodyPr>
              <a:lstStyle/>
              <a:p>
                <a14:m>
                  <m:oMath xmlns:m="http://schemas.openxmlformats.org/officeDocument/2006/math">
                    <m:sSub>
                      <m:sSubPr>
                        <m:ctrlPr>
                          <a:rPr kumimoji="1" lang="en-US" altLang="ja-JP" b="1" i="1" smtClean="0">
                            <a:latin typeface="Cambria Math" panose="02040503050406030204" pitchFamily="18" charset="0"/>
                          </a:rPr>
                        </m:ctrlPr>
                      </m:sSubPr>
                      <m:e>
                        <m:r>
                          <a:rPr kumimoji="1" lang="en-US" altLang="ja-JP" b="1" i="1" smtClean="0">
                            <a:latin typeface="Cambria Math" panose="02040503050406030204" pitchFamily="18" charset="0"/>
                          </a:rPr>
                          <m:t>𝑷</m:t>
                        </m:r>
                      </m:e>
                      <m:sub>
                        <m:r>
                          <a:rPr kumimoji="1" lang="en-US" altLang="ja-JP" b="1" i="1" smtClean="0">
                            <a:latin typeface="Cambria Math" panose="02040503050406030204" pitchFamily="18" charset="0"/>
                          </a:rPr>
                          <m:t>𝒆𝒓𝒗</m:t>
                        </m:r>
                      </m:sub>
                    </m:sSub>
                  </m:oMath>
                </a14:m>
                <a:r>
                  <a:rPr kumimoji="1" lang="ja-JP" altLang="en-US" b="1"/>
                  <a:t> </a:t>
                </a:r>
                <a:r>
                  <a:rPr kumimoji="1" lang="en-US" altLang="ja-JP" b="1" dirty="0"/>
                  <a:t>is </a:t>
                </a:r>
                <a:r>
                  <a:rPr kumimoji="1" lang="ja-JP" altLang="en-US" b="1"/>
                  <a:t>variable</a:t>
                </a:r>
              </a:p>
            </p:txBody>
          </p:sp>
        </mc:Choice>
        <mc:Fallback xmlns="">
          <p:sp>
            <p:nvSpPr>
              <p:cNvPr id="10" name="テキスト ボックス 9">
                <a:extLst>
                  <a:ext uri="{FF2B5EF4-FFF2-40B4-BE49-F238E27FC236}">
                    <a16:creationId xmlns:a16="http://schemas.microsoft.com/office/drawing/2014/main" id="{F33FA54F-6077-713D-DD76-4EB61359E742}"/>
                  </a:ext>
                </a:extLst>
              </p:cNvPr>
              <p:cNvSpPr txBox="1">
                <a:spLocks noRot="1" noChangeAspect="1" noMove="1" noResize="1" noEditPoints="1" noAdjustHandles="1" noChangeArrowheads="1" noChangeShapeType="1" noTextEdit="1"/>
              </p:cNvSpPr>
              <p:nvPr/>
            </p:nvSpPr>
            <p:spPr>
              <a:xfrm>
                <a:off x="3858359" y="5930767"/>
                <a:ext cx="2033071" cy="369332"/>
              </a:xfrm>
              <a:prstGeom prst="rect">
                <a:avLst/>
              </a:prstGeom>
              <a:blipFill>
                <a:blip r:embed="rId5"/>
                <a:stretch>
                  <a:fillRect t="-10345" b="-2758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5" name="テキスト ボックス 14">
                <a:extLst>
                  <a:ext uri="{FF2B5EF4-FFF2-40B4-BE49-F238E27FC236}">
                    <a16:creationId xmlns:a16="http://schemas.microsoft.com/office/drawing/2014/main" id="{980BEECD-1D46-FC44-118D-89C773943BCC}"/>
                  </a:ext>
                </a:extLst>
              </p:cNvPr>
              <p:cNvSpPr txBox="1"/>
              <p:nvPr/>
            </p:nvSpPr>
            <p:spPr>
              <a:xfrm>
                <a:off x="6413863" y="2301926"/>
                <a:ext cx="5650318" cy="1487395"/>
              </a:xfrm>
              <a:prstGeom prst="rect">
                <a:avLst/>
              </a:prstGeom>
              <a:noFill/>
            </p:spPr>
            <p:txBody>
              <a:bodyPr wrap="square" rtlCol="0">
                <a:spAutoFit/>
              </a:bodyPr>
              <a:lstStyle/>
              <a:p>
                <a:r>
                  <a:rPr kumimoji="1" lang="ja-JP" altLang="en-US" sz="2400" b="1"/>
                  <a:t>Low </a:t>
                </a:r>
                <a14:m>
                  <m:oMath xmlns:m="http://schemas.openxmlformats.org/officeDocument/2006/math">
                    <m:sSub>
                      <m:sSubPr>
                        <m:ctrlPr>
                          <a:rPr kumimoji="1" lang="en-US" altLang="ja-JP" sz="2400" b="1" i="1" smtClean="0">
                            <a:latin typeface="Cambria Math" panose="02040503050406030204" pitchFamily="18" charset="0"/>
                          </a:rPr>
                        </m:ctrlPr>
                      </m:sSubPr>
                      <m:e>
                        <m:r>
                          <a:rPr kumimoji="1" lang="en-US" altLang="ja-JP" sz="2400" b="1" i="1" smtClean="0">
                            <a:latin typeface="Cambria Math" panose="02040503050406030204" pitchFamily="18" charset="0"/>
                          </a:rPr>
                          <m:t>𝑽</m:t>
                        </m:r>
                      </m:e>
                      <m:sub>
                        <m:r>
                          <a:rPr kumimoji="1" lang="en-US" altLang="ja-JP" sz="2400" b="1" i="1" smtClean="0">
                            <a:latin typeface="Cambria Math" panose="02040503050406030204" pitchFamily="18" charset="0"/>
                          </a:rPr>
                          <m:t>𝒆𝒙𝒕</m:t>
                        </m:r>
                      </m:sub>
                    </m:sSub>
                  </m:oMath>
                </a14:m>
                <a:r>
                  <a:rPr kumimoji="1" lang="ja-JP" altLang="en-US" sz="2400" b="1"/>
                  <a:t> regime … </a:t>
                </a:r>
                <a14:m>
                  <m:oMath xmlns:m="http://schemas.openxmlformats.org/officeDocument/2006/math">
                    <m:sSub>
                      <m:sSubPr>
                        <m:ctrlPr>
                          <a:rPr kumimoji="1" lang="en-US" altLang="ja-JP" sz="2400" b="1" i="1" smtClean="0">
                            <a:latin typeface="Cambria Math" panose="02040503050406030204" pitchFamily="18" charset="0"/>
                          </a:rPr>
                        </m:ctrlPr>
                      </m:sSubPr>
                      <m:e>
                        <m:r>
                          <a:rPr kumimoji="1" lang="en-US" altLang="ja-JP" sz="2400" b="1" i="1" smtClean="0">
                            <a:latin typeface="Cambria Math" panose="02040503050406030204" pitchFamily="18" charset="0"/>
                          </a:rPr>
                          <m:t>𝑷</m:t>
                        </m:r>
                      </m:e>
                      <m:sub>
                        <m:r>
                          <a:rPr kumimoji="1" lang="en-US" altLang="ja-JP" sz="2400" b="1" i="1" smtClean="0">
                            <a:latin typeface="Cambria Math" panose="02040503050406030204" pitchFamily="18" charset="0"/>
                          </a:rPr>
                          <m:t>𝒆𝒓𝒗</m:t>
                        </m:r>
                      </m:sub>
                    </m:sSub>
                  </m:oMath>
                </a14:m>
                <a:r>
                  <a:rPr kumimoji="1" lang="ja-JP" altLang="en-US" sz="2400" b="1"/>
                  <a:t> constant</a:t>
                </a:r>
                <a:endParaRPr kumimoji="1" lang="en-US" altLang="ja-JP" sz="2400" b="1" dirty="0"/>
              </a:p>
              <a:p>
                <a:r>
                  <a:rPr kumimoji="1" lang="ja-JP" altLang="en-US" sz="2400"/>
                  <a:t>(space-charge limit dominates → </a:t>
                </a:r>
                <a14:m>
                  <m:oMath xmlns:m="http://schemas.openxmlformats.org/officeDocument/2006/math">
                    <m:r>
                      <a:rPr lang="en-US" altLang="ja-JP" sz="2400" b="0" i="1" smtClean="0">
                        <a:latin typeface="Cambria Math" panose="02040503050406030204" pitchFamily="18" charset="0"/>
                      </a:rPr>
                      <m:t>𝐼</m:t>
                    </m:r>
                    <m:r>
                      <a:rPr lang="en-US" altLang="ja-JP" sz="2400" b="0" i="1" smtClean="0">
                        <a:latin typeface="Cambria Math" panose="02040503050406030204" pitchFamily="18" charset="0"/>
                        <a:ea typeface="Cambria Math" panose="02040503050406030204" pitchFamily="18" charset="0"/>
                      </a:rPr>
                      <m:t>∝</m:t>
                    </m:r>
                    <m:sSubSup>
                      <m:sSubSupPr>
                        <m:ctrlPr>
                          <a:rPr lang="en-US" altLang="ja-JP" sz="2400" b="0" i="1" smtClean="0">
                            <a:latin typeface="Cambria Math" panose="02040503050406030204" pitchFamily="18" charset="0"/>
                            <a:ea typeface="Cambria Math" panose="02040503050406030204" pitchFamily="18" charset="0"/>
                          </a:rPr>
                        </m:ctrlPr>
                      </m:sSubSupPr>
                      <m:e>
                        <m:r>
                          <a:rPr lang="en-US" altLang="ja-JP" sz="2400" b="0" i="1" smtClean="0">
                            <a:latin typeface="Cambria Math" panose="02040503050406030204" pitchFamily="18" charset="0"/>
                            <a:ea typeface="Cambria Math" panose="02040503050406030204" pitchFamily="18" charset="0"/>
                          </a:rPr>
                          <m:t>𝑉</m:t>
                        </m:r>
                      </m:e>
                      <m:sub>
                        <m:r>
                          <a:rPr lang="en-US" altLang="ja-JP" sz="2400" b="0" i="1" smtClean="0">
                            <a:latin typeface="Cambria Math" panose="02040503050406030204" pitchFamily="18" charset="0"/>
                            <a:ea typeface="Cambria Math" panose="02040503050406030204" pitchFamily="18" charset="0"/>
                          </a:rPr>
                          <m:t>𝑒𝑥𝑡</m:t>
                        </m:r>
                      </m:sub>
                      <m:sup>
                        <m:r>
                          <a:rPr lang="en-US" altLang="ja-JP" sz="2400" b="0" i="1" smtClean="0">
                            <a:latin typeface="Cambria Math" panose="02040503050406030204" pitchFamily="18" charset="0"/>
                            <a:ea typeface="Cambria Math" panose="02040503050406030204" pitchFamily="18" charset="0"/>
                          </a:rPr>
                          <m:t>1.5</m:t>
                        </m:r>
                      </m:sup>
                    </m:sSubSup>
                  </m:oMath>
                </a14:m>
                <a:r>
                  <a:rPr kumimoji="1" lang="en-US" altLang="ja-JP" sz="2400" dirty="0"/>
                  <a:t>)</a:t>
                </a:r>
              </a:p>
              <a:p>
                <a:r>
                  <a:rPr lang="en-US" altLang="ja-JP" sz="2400" u="sng" dirty="0"/>
                  <a:t>=&gt;Only m</a:t>
                </a:r>
                <a:r>
                  <a:rPr lang="ja-JP" altLang="en-US" sz="2400" u="sng"/>
                  <a:t>odel 3 </a:t>
                </a:r>
                <a:r>
                  <a:rPr lang="en-US" altLang="ja-JP" sz="2400" u="sng" dirty="0"/>
                  <a:t>is applicable.</a:t>
                </a:r>
              </a:p>
              <a:p>
                <a:endParaRPr kumimoji="1" lang="ja-JP" altLang="en-US"/>
              </a:p>
            </p:txBody>
          </p:sp>
        </mc:Choice>
        <mc:Fallback xmlns="">
          <p:sp>
            <p:nvSpPr>
              <p:cNvPr id="15" name="テキスト ボックス 14">
                <a:extLst>
                  <a:ext uri="{FF2B5EF4-FFF2-40B4-BE49-F238E27FC236}">
                    <a16:creationId xmlns:a16="http://schemas.microsoft.com/office/drawing/2014/main" id="{980BEECD-1D46-FC44-118D-89C773943BCC}"/>
                  </a:ext>
                </a:extLst>
              </p:cNvPr>
              <p:cNvSpPr txBox="1">
                <a:spLocks noRot="1" noChangeAspect="1" noMove="1" noResize="1" noEditPoints="1" noAdjustHandles="1" noChangeArrowheads="1" noChangeShapeType="1" noTextEdit="1"/>
              </p:cNvSpPr>
              <p:nvPr/>
            </p:nvSpPr>
            <p:spPr>
              <a:xfrm>
                <a:off x="6413863" y="2301926"/>
                <a:ext cx="5650318" cy="1487395"/>
              </a:xfrm>
              <a:prstGeom prst="rect">
                <a:avLst/>
              </a:prstGeom>
              <a:blipFill>
                <a:blip r:embed="rId6"/>
                <a:stretch>
                  <a:fillRect l="-1570" t="-339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AD1A3DEE-9D40-90FE-974D-FAD727D13DE9}"/>
                  </a:ext>
                </a:extLst>
              </p:cNvPr>
              <p:cNvSpPr txBox="1"/>
              <p:nvPr/>
            </p:nvSpPr>
            <p:spPr>
              <a:xfrm>
                <a:off x="6413862" y="4021869"/>
                <a:ext cx="5778137" cy="1200585"/>
              </a:xfrm>
              <a:prstGeom prst="rect">
                <a:avLst/>
              </a:prstGeom>
              <a:noFill/>
            </p:spPr>
            <p:txBody>
              <a:bodyPr wrap="square" rtlCol="0">
                <a:spAutoFit/>
              </a:bodyPr>
              <a:lstStyle/>
              <a:p>
                <a:r>
                  <a:rPr lang="ja-JP" altLang="en-US" sz="2400" b="1"/>
                  <a:t>High </a:t>
                </a:r>
                <a14:m>
                  <m:oMath xmlns:m="http://schemas.openxmlformats.org/officeDocument/2006/math">
                    <m:sSub>
                      <m:sSubPr>
                        <m:ctrlPr>
                          <a:rPr lang="en-US" altLang="ja-JP" sz="2400" b="1" i="1">
                            <a:latin typeface="Cambria Math" panose="02040503050406030204" pitchFamily="18" charset="0"/>
                          </a:rPr>
                        </m:ctrlPr>
                      </m:sSubPr>
                      <m:e>
                        <m:r>
                          <a:rPr lang="en-US" altLang="ja-JP" sz="2400" b="1" i="1">
                            <a:latin typeface="Cambria Math" panose="02040503050406030204" pitchFamily="18" charset="0"/>
                          </a:rPr>
                          <m:t>𝑽</m:t>
                        </m:r>
                      </m:e>
                      <m:sub>
                        <m:r>
                          <a:rPr lang="en-US" altLang="ja-JP" sz="2400" b="1" i="1">
                            <a:latin typeface="Cambria Math" panose="02040503050406030204" pitchFamily="18" charset="0"/>
                          </a:rPr>
                          <m:t>𝒆𝒙𝒕</m:t>
                        </m:r>
                      </m:sub>
                    </m:sSub>
                  </m:oMath>
                </a14:m>
                <a:r>
                  <a:rPr kumimoji="1" lang="ja-JP" altLang="en-US" sz="2400" b="1"/>
                  <a:t> regime … </a:t>
                </a:r>
                <a14:m>
                  <m:oMath xmlns:m="http://schemas.openxmlformats.org/officeDocument/2006/math">
                    <m:sSub>
                      <m:sSubPr>
                        <m:ctrlPr>
                          <a:rPr kumimoji="1" lang="en-US" altLang="ja-JP" sz="2400" b="1" i="1" smtClean="0">
                            <a:latin typeface="Cambria Math" panose="02040503050406030204" pitchFamily="18" charset="0"/>
                          </a:rPr>
                        </m:ctrlPr>
                      </m:sSubPr>
                      <m:e>
                        <m:r>
                          <a:rPr kumimoji="1" lang="en-US" altLang="ja-JP" sz="2400" b="1" i="1" smtClean="0">
                            <a:latin typeface="Cambria Math" panose="02040503050406030204" pitchFamily="18" charset="0"/>
                          </a:rPr>
                          <m:t>𝑷</m:t>
                        </m:r>
                      </m:e>
                      <m:sub>
                        <m:r>
                          <a:rPr kumimoji="1" lang="en-US" altLang="ja-JP" sz="2400" b="1" i="1" smtClean="0">
                            <a:latin typeface="Cambria Math" panose="02040503050406030204" pitchFamily="18" charset="0"/>
                          </a:rPr>
                          <m:t>𝒆𝒓𝒗</m:t>
                        </m:r>
                      </m:sub>
                    </m:sSub>
                  </m:oMath>
                </a14:m>
                <a:r>
                  <a:rPr kumimoji="1" lang="ja-JP" altLang="en-US" sz="2400" b="1"/>
                  <a:t> variable</a:t>
                </a:r>
                <a:endParaRPr kumimoji="1" lang="en-US" altLang="ja-JP" sz="2400" b="1" dirty="0"/>
              </a:p>
              <a:p>
                <a:r>
                  <a:rPr kumimoji="1" lang="ja-JP" altLang="en-US" sz="2400"/>
                  <a:t>(ion saturation current dominates → </a:t>
                </a:r>
                <a14:m>
                  <m:oMath xmlns:m="http://schemas.openxmlformats.org/officeDocument/2006/math">
                    <m:r>
                      <a:rPr lang="en-US" altLang="ja-JP" sz="2400" b="0" i="1" smtClean="0">
                        <a:latin typeface="Cambria Math" panose="02040503050406030204" pitchFamily="18" charset="0"/>
                      </a:rPr>
                      <m:t>𝐼</m:t>
                    </m:r>
                    <m:r>
                      <a:rPr lang="en-US" altLang="ja-JP" sz="2400" b="0" i="1" smtClean="0">
                        <a:latin typeface="Cambria Math" panose="02040503050406030204" pitchFamily="18" charset="0"/>
                        <a:ea typeface="Cambria Math" panose="02040503050406030204" pitchFamily="18" charset="0"/>
                      </a:rPr>
                      <m:t>∝</m:t>
                    </m:r>
                    <m:sSubSup>
                      <m:sSubSupPr>
                        <m:ctrlPr>
                          <a:rPr lang="en-US" altLang="ja-JP" sz="2400" b="0" i="1" smtClean="0">
                            <a:latin typeface="Cambria Math" panose="02040503050406030204" pitchFamily="18" charset="0"/>
                            <a:ea typeface="Cambria Math" panose="02040503050406030204" pitchFamily="18" charset="0"/>
                          </a:rPr>
                        </m:ctrlPr>
                      </m:sSubSupPr>
                      <m:e>
                        <m:r>
                          <a:rPr lang="en-US" altLang="ja-JP" sz="2400" b="0" i="1" smtClean="0">
                            <a:latin typeface="Cambria Math" panose="02040503050406030204" pitchFamily="18" charset="0"/>
                            <a:ea typeface="Cambria Math" panose="02040503050406030204" pitchFamily="18" charset="0"/>
                          </a:rPr>
                          <m:t>𝑛</m:t>
                        </m:r>
                      </m:e>
                      <m:sub>
                        <m:r>
                          <a:rPr lang="en-US" altLang="ja-JP" sz="2400" b="0" i="1" smtClean="0">
                            <a:latin typeface="Cambria Math" panose="02040503050406030204" pitchFamily="18" charset="0"/>
                            <a:ea typeface="Cambria Math" panose="02040503050406030204" pitchFamily="18" charset="0"/>
                          </a:rPr>
                          <m:t>𝑖</m:t>
                        </m:r>
                      </m:sub>
                      <m:sup>
                        <m:r>
                          <a:rPr lang="en-US" altLang="ja-JP" sz="2400" b="0" i="1" smtClean="0">
                            <a:latin typeface="Cambria Math" panose="02040503050406030204" pitchFamily="18" charset="0"/>
                            <a:ea typeface="Cambria Math" panose="02040503050406030204" pitchFamily="18" charset="0"/>
                          </a:rPr>
                          <m:t> </m:t>
                        </m:r>
                      </m:sup>
                    </m:sSubSup>
                  </m:oMath>
                </a14:m>
                <a:r>
                  <a:rPr kumimoji="1" lang="en-US" altLang="ja-JP" sz="2400" dirty="0"/>
                  <a:t>)</a:t>
                </a:r>
              </a:p>
              <a:p>
                <a:r>
                  <a:rPr lang="en-US" altLang="ja-JP" sz="2400" u="sng" dirty="0"/>
                  <a:t>=&gt;A</a:t>
                </a:r>
                <a:r>
                  <a:rPr lang="ja-JP" altLang="en-US" sz="2400" u="sng"/>
                  <a:t>ll models </a:t>
                </a:r>
                <a:r>
                  <a:rPr lang="en-US" altLang="ja-JP" sz="2400" u="sng" dirty="0"/>
                  <a:t>are </a:t>
                </a:r>
                <a:r>
                  <a:rPr lang="ja-JP" altLang="en-US" sz="2400" u="sng"/>
                  <a:t>appl</a:t>
                </a:r>
                <a:r>
                  <a:rPr lang="en-US" altLang="ja-JP" sz="2400" u="sng" dirty="0" err="1"/>
                  <a:t>icable</a:t>
                </a:r>
                <a:r>
                  <a:rPr lang="en-US" altLang="ja-JP" sz="2400" u="sng" dirty="0"/>
                  <a:t>.</a:t>
                </a:r>
              </a:p>
            </p:txBody>
          </p:sp>
        </mc:Choice>
        <mc:Fallback xmlns="">
          <p:sp>
            <p:nvSpPr>
              <p:cNvPr id="16" name="テキスト ボックス 15">
                <a:extLst>
                  <a:ext uri="{FF2B5EF4-FFF2-40B4-BE49-F238E27FC236}">
                    <a16:creationId xmlns:a16="http://schemas.microsoft.com/office/drawing/2014/main" id="{AD1A3DEE-9D40-90FE-974D-FAD727D13DE9}"/>
                  </a:ext>
                </a:extLst>
              </p:cNvPr>
              <p:cNvSpPr txBox="1">
                <a:spLocks noRot="1" noChangeAspect="1" noMove="1" noResize="1" noEditPoints="1" noAdjustHandles="1" noChangeArrowheads="1" noChangeShapeType="1" noTextEdit="1"/>
              </p:cNvSpPr>
              <p:nvPr/>
            </p:nvSpPr>
            <p:spPr>
              <a:xfrm>
                <a:off x="6413862" y="4021869"/>
                <a:ext cx="5778137" cy="1200585"/>
              </a:xfrm>
              <a:prstGeom prst="rect">
                <a:avLst/>
              </a:prstGeom>
              <a:blipFill>
                <a:blip r:embed="rId7"/>
                <a:stretch>
                  <a:fillRect l="-1532" t="-4167" b="-1041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D5AA46A2-48FE-2028-B379-5D8937D4FCBC}"/>
                  </a:ext>
                </a:extLst>
              </p:cNvPr>
              <p:cNvSpPr txBox="1"/>
              <p:nvPr/>
            </p:nvSpPr>
            <p:spPr>
              <a:xfrm>
                <a:off x="1565544" y="1676613"/>
                <a:ext cx="2820477" cy="716286"/>
              </a:xfrm>
              <a:prstGeom prst="rect">
                <a:avLst/>
              </a:prstGeom>
              <a:solidFill>
                <a:schemeClr val="bg1"/>
              </a:solidFill>
            </p:spPr>
            <p:txBody>
              <a:bodyPr wrap="square" rtlCol="0" anchor="ctr">
                <a:spAutoFit/>
              </a:bodyPr>
              <a:lstStyle/>
              <a:p>
                <a:pPr algn="ctr"/>
                <a:r>
                  <a:rPr kumimoji="1" lang="en-US" altLang="ja-JP" sz="2000" b="0" dirty="0">
                    <a:solidFill>
                      <a:srgbClr val="FF0000"/>
                    </a:solidFill>
                  </a:rPr>
                  <a:t>C</a:t>
                </a:r>
                <a14:m>
                  <m:oMath xmlns:m="http://schemas.openxmlformats.org/officeDocument/2006/math">
                    <m:r>
                      <a:rPr kumimoji="1" lang="en-US" altLang="ja-JP" sz="2000" b="0" i="1" smtClean="0">
                        <a:solidFill>
                          <a:srgbClr val="FF0000"/>
                        </a:solidFill>
                        <a:latin typeface="Cambria Math" panose="02040503050406030204" pitchFamily="18" charset="0"/>
                      </a:rPr>
                      <m:t>ℎ𝑖𝑙𝑑</m:t>
                    </m:r>
                    <m:r>
                      <a:rPr kumimoji="1" lang="en-US" altLang="ja-JP" sz="2000" b="0" i="1" smtClean="0">
                        <a:solidFill>
                          <a:srgbClr val="FF0000"/>
                        </a:solidFill>
                        <a:latin typeface="Cambria Math" panose="02040503050406030204" pitchFamily="18" charset="0"/>
                      </a:rPr>
                      <m:t>−</m:t>
                    </m:r>
                    <m:r>
                      <a:rPr kumimoji="1" lang="en-US" altLang="ja-JP" sz="2000" b="0" i="1" smtClean="0">
                        <a:solidFill>
                          <a:srgbClr val="FF0000"/>
                        </a:solidFill>
                        <a:latin typeface="Cambria Math" panose="02040503050406030204" pitchFamily="18" charset="0"/>
                      </a:rPr>
                      <m:t>𝐿𝑎𝑛𝑔𝑚𝑢𝑖𝑟</m:t>
                    </m:r>
                    <m:r>
                      <a:rPr kumimoji="1" lang="en-US" altLang="ja-JP" sz="2000" b="0" i="1" smtClean="0">
                        <a:solidFill>
                          <a:srgbClr val="FF0000"/>
                        </a:solidFill>
                        <a:latin typeface="Cambria Math" panose="02040503050406030204" pitchFamily="18" charset="0"/>
                      </a:rPr>
                      <m:t> </m:t>
                    </m:r>
                    <m:r>
                      <a:rPr kumimoji="1" lang="en-US" altLang="ja-JP" sz="2000" b="0" i="1" smtClean="0">
                        <a:solidFill>
                          <a:srgbClr val="FF0000"/>
                        </a:solidFill>
                        <a:latin typeface="Cambria Math" panose="02040503050406030204" pitchFamily="18" charset="0"/>
                      </a:rPr>
                      <m:t>𝑙𝑎𝑤</m:t>
                    </m:r>
                    <m:r>
                      <a:rPr kumimoji="1" lang="en-US" altLang="ja-JP" sz="2000" b="0" i="1" smtClean="0">
                        <a:solidFill>
                          <a:srgbClr val="FF0000"/>
                        </a:solidFill>
                        <a:latin typeface="Cambria Math" panose="02040503050406030204" pitchFamily="18" charset="0"/>
                      </a:rPr>
                      <m:t> </m:t>
                    </m:r>
                  </m:oMath>
                </a14:m>
                <a:endParaRPr kumimoji="1" lang="en-US" altLang="ja-JP" sz="2000" b="0" i="1" dirty="0">
                  <a:solidFill>
                    <a:srgbClr val="FF0000"/>
                  </a:solidFill>
                  <a:latin typeface="Cambria Math" panose="02040503050406030204" pitchFamily="18" charset="0"/>
                </a:endParaRPr>
              </a:p>
              <a:p>
                <a:pPr algn="ctr"/>
                <a14:m>
                  <m:oMathPara xmlns:m="http://schemas.openxmlformats.org/officeDocument/2006/math">
                    <m:oMathParaPr>
                      <m:jc m:val="right"/>
                    </m:oMathParaPr>
                    <m:oMath>
                      <m:r>
                        <a:rPr kumimoji="1" lang="en-US" altLang="ja-JP" sz="2000" b="0" i="1" smtClean="0">
                          <a:solidFill>
                            <a:srgbClr val="FF0000"/>
                          </a:solidFill>
                          <a:latin typeface="Cambria Math" panose="02040503050406030204" pitchFamily="18" charset="0"/>
                          <a:ea typeface="Cambria Math" panose="02040503050406030204" pitchFamily="18" charset="0"/>
                        </a:rPr>
                        <m:t>∝</m:t>
                      </m:r>
                      <m:sSubSup>
                        <m:sSubSupPr>
                          <m:ctrlPr>
                            <a:rPr kumimoji="1" lang="en-US" altLang="ja-JP" sz="2000" b="0" i="1" smtClean="0">
                              <a:solidFill>
                                <a:srgbClr val="FF0000"/>
                              </a:solidFill>
                              <a:latin typeface="Cambria Math" panose="02040503050406030204" pitchFamily="18" charset="0"/>
                              <a:ea typeface="Cambria Math" panose="02040503050406030204" pitchFamily="18" charset="0"/>
                            </a:rPr>
                          </m:ctrlPr>
                        </m:sSubSupPr>
                        <m:e>
                          <m:r>
                            <a:rPr kumimoji="1" lang="en-US" altLang="ja-JP" sz="2000" b="0" i="1" smtClean="0">
                              <a:solidFill>
                                <a:srgbClr val="FF0000"/>
                              </a:solidFill>
                              <a:latin typeface="Cambria Math" panose="02040503050406030204" pitchFamily="18" charset="0"/>
                              <a:ea typeface="Cambria Math" panose="02040503050406030204" pitchFamily="18" charset="0"/>
                            </a:rPr>
                            <m:t>𝑉</m:t>
                          </m:r>
                        </m:e>
                        <m:sub>
                          <m:r>
                            <a:rPr kumimoji="1" lang="en-US" altLang="ja-JP" sz="2000" b="0" i="1" smtClean="0">
                              <a:solidFill>
                                <a:srgbClr val="FF0000"/>
                              </a:solidFill>
                              <a:latin typeface="Cambria Math" panose="02040503050406030204" pitchFamily="18" charset="0"/>
                              <a:ea typeface="Cambria Math" panose="02040503050406030204" pitchFamily="18" charset="0"/>
                            </a:rPr>
                            <m:t>𝑒𝑥𝑡</m:t>
                          </m:r>
                        </m:sub>
                        <m:sup>
                          <m:r>
                            <a:rPr kumimoji="1" lang="en-US" altLang="ja-JP" sz="2000" b="0" i="1" smtClean="0">
                              <a:solidFill>
                                <a:srgbClr val="FF0000"/>
                              </a:solidFill>
                              <a:latin typeface="Cambria Math" panose="02040503050406030204" pitchFamily="18" charset="0"/>
                              <a:ea typeface="Cambria Math" panose="02040503050406030204" pitchFamily="18" charset="0"/>
                            </a:rPr>
                            <m:t>1.5</m:t>
                          </m:r>
                        </m:sup>
                      </m:sSubSup>
                    </m:oMath>
                  </m:oMathPara>
                </a14:m>
                <a:endParaRPr kumimoji="1" lang="ja-JP" altLang="en-US" sz="2000" dirty="0">
                  <a:solidFill>
                    <a:srgbClr val="FF0000"/>
                  </a:solidFill>
                </a:endParaRPr>
              </a:p>
            </p:txBody>
          </p:sp>
        </mc:Choice>
        <mc:Fallback xmlns="">
          <p:sp>
            <p:nvSpPr>
              <p:cNvPr id="3" name="テキスト ボックス 2">
                <a:extLst>
                  <a:ext uri="{FF2B5EF4-FFF2-40B4-BE49-F238E27FC236}">
                    <a16:creationId xmlns:a16="http://schemas.microsoft.com/office/drawing/2014/main" id="{D5AA46A2-48FE-2028-B379-5D8937D4FCBC}"/>
                  </a:ext>
                </a:extLst>
              </p:cNvPr>
              <p:cNvSpPr txBox="1">
                <a:spLocks noRot="1" noChangeAspect="1" noMove="1" noResize="1" noEditPoints="1" noAdjustHandles="1" noChangeArrowheads="1" noChangeShapeType="1" noTextEdit="1"/>
              </p:cNvSpPr>
              <p:nvPr/>
            </p:nvSpPr>
            <p:spPr>
              <a:xfrm>
                <a:off x="1565544" y="1676613"/>
                <a:ext cx="2820477" cy="716286"/>
              </a:xfrm>
              <a:prstGeom prst="rect">
                <a:avLst/>
              </a:prstGeom>
              <a:blipFill>
                <a:blip r:embed="rId8"/>
                <a:stretch>
                  <a:fillRect l="-1794" t="-5263" r="-897" b="-1754"/>
                </a:stretch>
              </a:blipFill>
            </p:spPr>
            <p:txBody>
              <a:bodyPr/>
              <a:lstStyle/>
              <a:p>
                <a:r>
                  <a:rPr lang="ja-JP" altLang="en-US">
                    <a:noFill/>
                  </a:rPr>
                  <a:t> </a:t>
                </a:r>
              </a:p>
            </p:txBody>
          </p:sp>
        </mc:Fallback>
      </mc:AlternateContent>
      <p:sp>
        <p:nvSpPr>
          <p:cNvPr id="4" name="テキスト ボックス 3">
            <a:extLst>
              <a:ext uri="{FF2B5EF4-FFF2-40B4-BE49-F238E27FC236}">
                <a16:creationId xmlns:a16="http://schemas.microsoft.com/office/drawing/2014/main" id="{81B0F828-C36E-18CC-98D2-0099678F19A8}"/>
              </a:ext>
            </a:extLst>
          </p:cNvPr>
          <p:cNvSpPr txBox="1"/>
          <p:nvPr/>
        </p:nvSpPr>
        <p:spPr>
          <a:xfrm>
            <a:off x="1319367" y="2611758"/>
            <a:ext cx="2159886" cy="369332"/>
          </a:xfrm>
          <a:prstGeom prst="rect">
            <a:avLst/>
          </a:prstGeom>
          <a:solidFill>
            <a:schemeClr val="bg1"/>
          </a:solidFill>
        </p:spPr>
        <p:txBody>
          <a:bodyPr wrap="square" rtlCol="0" anchor="ctr">
            <a:spAutoFit/>
          </a:bodyPr>
          <a:lstStyle/>
          <a:p>
            <a:pPr algn="ctr"/>
            <a:r>
              <a:rPr lang="en-US" altLang="ja-JP" dirty="0">
                <a:solidFill>
                  <a:srgbClr val="0000FF"/>
                </a:solidFill>
              </a:rPr>
              <a:t>Ion saturation current </a:t>
            </a:r>
            <a:endParaRPr kumimoji="1" lang="ja-JP" altLang="en-US" dirty="0">
              <a:solidFill>
                <a:srgbClr val="0000FF"/>
              </a:solidFill>
            </a:endParaRPr>
          </a:p>
        </p:txBody>
      </p:sp>
      <p:sp>
        <p:nvSpPr>
          <p:cNvPr id="6" name="テキスト ボックス 5">
            <a:extLst>
              <a:ext uri="{FF2B5EF4-FFF2-40B4-BE49-F238E27FC236}">
                <a16:creationId xmlns:a16="http://schemas.microsoft.com/office/drawing/2014/main" id="{CCB46C98-4029-7B45-4EE0-656940DBF3C5}"/>
              </a:ext>
            </a:extLst>
          </p:cNvPr>
          <p:cNvSpPr txBox="1"/>
          <p:nvPr/>
        </p:nvSpPr>
        <p:spPr>
          <a:xfrm>
            <a:off x="4879177" y="3088970"/>
            <a:ext cx="1012253" cy="369332"/>
          </a:xfrm>
          <a:prstGeom prst="rect">
            <a:avLst/>
          </a:prstGeom>
          <a:solidFill>
            <a:schemeClr val="bg1"/>
          </a:solidFill>
        </p:spPr>
        <p:txBody>
          <a:bodyPr wrap="square" rtlCol="0" anchor="ctr">
            <a:spAutoFit/>
          </a:bodyPr>
          <a:lstStyle/>
          <a:p>
            <a:pPr algn="ctr"/>
            <a:endParaRPr kumimoji="1" lang="ja-JP" altLang="en-US" dirty="0"/>
          </a:p>
        </p:txBody>
      </p:sp>
      <p:sp>
        <p:nvSpPr>
          <p:cNvPr id="5" name="テキスト ボックス 4">
            <a:extLst>
              <a:ext uri="{FF2B5EF4-FFF2-40B4-BE49-F238E27FC236}">
                <a16:creationId xmlns:a16="http://schemas.microsoft.com/office/drawing/2014/main" id="{0062D19C-27E3-02C6-54DD-5D68428BCC01}"/>
              </a:ext>
            </a:extLst>
          </p:cNvPr>
          <p:cNvSpPr txBox="1"/>
          <p:nvPr/>
        </p:nvSpPr>
        <p:spPr>
          <a:xfrm>
            <a:off x="3891350" y="3273636"/>
            <a:ext cx="1821358" cy="369332"/>
          </a:xfrm>
          <a:prstGeom prst="rect">
            <a:avLst/>
          </a:prstGeom>
          <a:solidFill>
            <a:schemeClr val="bg1"/>
          </a:solidFill>
        </p:spPr>
        <p:txBody>
          <a:bodyPr wrap="square" rtlCol="0" anchor="ctr">
            <a:spAutoFit/>
          </a:bodyPr>
          <a:lstStyle/>
          <a:p>
            <a:pPr algn="ctr"/>
            <a:r>
              <a:rPr lang="en-US" altLang="ja-JP" dirty="0"/>
              <a:t>Measured c</a:t>
            </a:r>
            <a:r>
              <a:rPr kumimoji="1" lang="en-US" altLang="ja-JP" dirty="0"/>
              <a:t>urrent</a:t>
            </a:r>
            <a:endParaRPr kumimoji="1" lang="ja-JP" altLang="en-US" dirty="0"/>
          </a:p>
        </p:txBody>
      </p:sp>
    </p:spTree>
    <p:extLst>
      <p:ext uri="{BB962C8B-B14F-4D97-AF65-F5344CB8AC3E}">
        <p14:creationId xmlns:p14="http://schemas.microsoft.com/office/powerpoint/2010/main" val="614939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711D04-ABC0-4D9A-694A-F0C120816A76}"/>
              </a:ext>
            </a:extLst>
          </p:cNvPr>
          <p:cNvSpPr>
            <a:spLocks noGrp="1"/>
          </p:cNvSpPr>
          <p:nvPr>
            <p:ph type="title"/>
          </p:nvPr>
        </p:nvSpPr>
        <p:spPr/>
        <p:txBody>
          <a:bodyPr/>
          <a:lstStyle/>
          <a:p>
            <a:r>
              <a:rPr kumimoji="1" lang="en-US" altLang="ja-JP" dirty="0"/>
              <a:t>Antenna </a:t>
            </a:r>
            <a:endParaRPr kumimoji="1" lang="ja-JP" altLang="en-US"/>
          </a:p>
        </p:txBody>
      </p:sp>
      <p:pic>
        <p:nvPicPr>
          <p:cNvPr id="4" name="コンテンツ プレースホルダー 3">
            <a:extLst>
              <a:ext uri="{FF2B5EF4-FFF2-40B4-BE49-F238E27FC236}">
                <a16:creationId xmlns:a16="http://schemas.microsoft.com/office/drawing/2014/main" id="{717EE9B3-5AA5-BBCA-2B8E-E410C632C7BE}"/>
              </a:ext>
            </a:extLst>
          </p:cNvPr>
          <p:cNvPicPr>
            <a:picLocks noGrp="1" noChangeAspect="1"/>
          </p:cNvPicPr>
          <p:nvPr>
            <p:ph idx="1"/>
          </p:nvPr>
        </p:nvPicPr>
        <p:blipFill>
          <a:blip r:embed="rId2"/>
          <a:stretch>
            <a:fillRect/>
          </a:stretch>
        </p:blipFill>
        <p:spPr>
          <a:xfrm>
            <a:off x="628181" y="1253331"/>
            <a:ext cx="3864991" cy="5397367"/>
          </a:xfrm>
          <a:prstGeom prst="rect">
            <a:avLst/>
          </a:prstGeom>
        </p:spPr>
      </p:pic>
      <p:pic>
        <p:nvPicPr>
          <p:cNvPr id="5" name="図 4">
            <a:extLst>
              <a:ext uri="{FF2B5EF4-FFF2-40B4-BE49-F238E27FC236}">
                <a16:creationId xmlns:a16="http://schemas.microsoft.com/office/drawing/2014/main" id="{0C112049-5730-1C89-0C02-C5AB0102D011}"/>
              </a:ext>
            </a:extLst>
          </p:cNvPr>
          <p:cNvPicPr>
            <a:picLocks noChangeAspect="1"/>
          </p:cNvPicPr>
          <p:nvPr/>
        </p:nvPicPr>
        <p:blipFill>
          <a:blip r:embed="rId3"/>
          <a:stretch>
            <a:fillRect/>
          </a:stretch>
        </p:blipFill>
        <p:spPr>
          <a:xfrm>
            <a:off x="4465253" y="974144"/>
            <a:ext cx="6857015" cy="4748739"/>
          </a:xfrm>
          <a:prstGeom prst="rect">
            <a:avLst/>
          </a:prstGeom>
        </p:spPr>
      </p:pic>
    </p:spTree>
    <p:extLst>
      <p:ext uri="{BB962C8B-B14F-4D97-AF65-F5344CB8AC3E}">
        <p14:creationId xmlns:p14="http://schemas.microsoft.com/office/powerpoint/2010/main" val="3967201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a:extLst>
                  <a:ext uri="{FF2B5EF4-FFF2-40B4-BE49-F238E27FC236}">
                    <a16:creationId xmlns:a16="http://schemas.microsoft.com/office/drawing/2014/main" id="{B0B9BB14-12CA-03FC-AD1F-15C56EAD6685}"/>
                  </a:ext>
                </a:extLst>
              </p:cNvPr>
              <p:cNvSpPr>
                <a:spLocks noGrp="1"/>
              </p:cNvSpPr>
              <p:nvPr>
                <p:ph type="title"/>
              </p:nvPr>
            </p:nvSpPr>
            <p:spPr>
              <a:xfrm>
                <a:off x="0" y="0"/>
                <a:ext cx="12192000" cy="909637"/>
              </a:xfrm>
            </p:spPr>
            <p:txBody>
              <a:bodyPr>
                <a:normAutofit/>
              </a:bodyPr>
              <a:lstStyle/>
              <a:p>
                <a:r>
                  <a:rPr lang="en-US" altLang="ja-JP" sz="3600" dirty="0"/>
                  <a:t>Relationship between </a:t>
                </a:r>
                <a14:m>
                  <m:oMath xmlns:m="http://schemas.openxmlformats.org/officeDocument/2006/math">
                    <m:sSub>
                      <m:sSubPr>
                        <m:ctrlPr>
                          <a:rPr lang="ja-JP" altLang="en-US" sz="3600" i="1" smtClean="0">
                            <a:latin typeface="Cambria Math" panose="02040503050406030204" pitchFamily="18" charset="0"/>
                          </a:rPr>
                        </m:ctrlPr>
                      </m:sSubPr>
                      <m:e>
                        <m:r>
                          <a:rPr lang="ja-JP" altLang="en-US" sz="3600" i="1" smtClean="0">
                            <a:latin typeface="Cambria Math" panose="02040503050406030204" pitchFamily="18" charset="0"/>
                          </a:rPr>
                          <m:t>𝝎</m:t>
                        </m:r>
                      </m:e>
                      <m:sub>
                        <m:r>
                          <a:rPr lang="en-US" altLang="ja-JP" sz="3600" b="1" i="1" smtClean="0">
                            <a:latin typeface="Cambria Math" panose="02040503050406030204" pitchFamily="18" charset="0"/>
                          </a:rPr>
                          <m:t>𝒙</m:t>
                        </m:r>
                      </m:sub>
                    </m:sSub>
                  </m:oMath>
                </a14:m>
                <a:r>
                  <a:rPr kumimoji="1" lang="en-US" altLang="ja-JP" sz="3600" dirty="0"/>
                  <a:t> oscillation and value increasing</a:t>
                </a:r>
                <a:endParaRPr kumimoji="1" lang="ja-JP" altLang="en-US" sz="3600"/>
              </a:p>
            </p:txBody>
          </p:sp>
        </mc:Choice>
        <mc:Fallback xmlns="">
          <p:sp>
            <p:nvSpPr>
              <p:cNvPr id="2" name="タイトル 1">
                <a:extLst>
                  <a:ext uri="{FF2B5EF4-FFF2-40B4-BE49-F238E27FC236}">
                    <a16:creationId xmlns:a16="http://schemas.microsoft.com/office/drawing/2014/main" id="{B0B9BB14-12CA-03FC-AD1F-15C56EAD6685}"/>
                  </a:ext>
                </a:extLst>
              </p:cNvPr>
              <p:cNvSpPr>
                <a:spLocks noGrp="1" noRot="1" noChangeAspect="1" noMove="1" noResize="1" noEditPoints="1" noAdjustHandles="1" noChangeArrowheads="1" noChangeShapeType="1" noTextEdit="1"/>
              </p:cNvSpPr>
              <p:nvPr>
                <p:ph type="title"/>
              </p:nvPr>
            </p:nvSpPr>
            <p:spPr>
              <a:xfrm>
                <a:off x="0" y="0"/>
                <a:ext cx="12192000" cy="909637"/>
              </a:xfrm>
              <a:blipFill>
                <a:blip r:embed="rId2"/>
                <a:stretch>
                  <a:fillRect l="-1349" b="-5333"/>
                </a:stretch>
              </a:blipFill>
            </p:spPr>
            <p:txBody>
              <a:bodyPr/>
              <a:lstStyle/>
              <a:p>
                <a:r>
                  <a:rPr lang="ja-JP" altLang="en-US">
                    <a:noFill/>
                  </a:rPr>
                  <a:t> </a:t>
                </a:r>
              </a:p>
            </p:txBody>
          </p:sp>
        </mc:Fallback>
      </mc:AlternateContent>
      <p:sp>
        <p:nvSpPr>
          <p:cNvPr id="5" name="テキスト ボックス 4">
            <a:extLst>
              <a:ext uri="{FF2B5EF4-FFF2-40B4-BE49-F238E27FC236}">
                <a16:creationId xmlns:a16="http://schemas.microsoft.com/office/drawing/2014/main" id="{563E220F-3AC6-B329-896A-A04DF0ABC618}"/>
              </a:ext>
            </a:extLst>
          </p:cNvPr>
          <p:cNvSpPr txBox="1"/>
          <p:nvPr/>
        </p:nvSpPr>
        <p:spPr>
          <a:xfrm>
            <a:off x="10380373" y="4091673"/>
            <a:ext cx="184731" cy="646331"/>
          </a:xfrm>
          <a:prstGeom prst="rect">
            <a:avLst/>
          </a:prstGeom>
          <a:noFill/>
        </p:spPr>
        <p:txBody>
          <a:bodyPr wrap="none" rtlCol="0" anchor="ctr">
            <a:spAutoFit/>
          </a:bodyPr>
          <a:lstStyle/>
          <a:p>
            <a:pPr algn="ctr"/>
            <a:endParaRPr kumimoji="1" lang="en-US" altLang="ja-JP" dirty="0"/>
          </a:p>
          <a:p>
            <a:pPr algn="ctr"/>
            <a:endParaRPr kumimoji="1" lang="ja-JP" altLang="en-US" dirty="0"/>
          </a:p>
        </p:txBody>
      </p:sp>
      <p:pic>
        <p:nvPicPr>
          <p:cNvPr id="8" name="コンテンツ プレースホルダー 7">
            <a:extLst>
              <a:ext uri="{FF2B5EF4-FFF2-40B4-BE49-F238E27FC236}">
                <a16:creationId xmlns:a16="http://schemas.microsoft.com/office/drawing/2014/main" id="{0A97C058-0145-E261-81CE-549064B06F32}"/>
              </a:ext>
            </a:extLst>
          </p:cNvPr>
          <p:cNvPicPr>
            <a:picLocks noGrp="1" noChangeAspect="1"/>
          </p:cNvPicPr>
          <p:nvPr>
            <p:ph idx="1"/>
          </p:nvPr>
        </p:nvPicPr>
        <p:blipFill>
          <a:blip r:embed="rId3"/>
          <a:stretch>
            <a:fillRect/>
          </a:stretch>
        </p:blipFill>
        <p:spPr>
          <a:xfrm>
            <a:off x="2044474" y="909637"/>
            <a:ext cx="8171090" cy="5719763"/>
          </a:xfrm>
        </p:spPr>
      </p:pic>
    </p:spTree>
    <p:extLst>
      <p:ext uri="{BB962C8B-B14F-4D97-AF65-F5344CB8AC3E}">
        <p14:creationId xmlns:p14="http://schemas.microsoft.com/office/powerpoint/2010/main" val="2012930785"/>
      </p:ext>
    </p:extLst>
  </p:cSld>
  <p:clrMapOvr>
    <a:masterClrMapping/>
  </p:clrMapOvr>
</p:sld>
</file>

<file path=ppt/theme/theme1.xml><?xml version="1.0" encoding="utf-8"?>
<a:theme xmlns:a="http://schemas.openxmlformats.org/drawingml/2006/main" name="Office テーマ [1789627060628]">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Times New Roman" panose="02110004020202020204"/>
        <a:ea typeface="Times New Roman"/>
        <a:cs typeface="Times New Roman"/>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imes New Roman" panose="02110004020202020204"/>
        <a:ea typeface="Times New Roman"/>
        <a:cs typeface="Times New Roman"/>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nchor="ctr">
        <a:spAutoFit/>
      </a:bodyPr>
      <a:lstStyle>
        <a:defPPr algn="ctr">
          <a:defRPr kumimoji="1" dirty="0" smtClean="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rgbClr val="006E4F"/>
        </a:solidFill>
      </a:spPr>
      <a:bodyPr wrap="square" rtlCol="0" anchor="ctr">
        <a:spAutoFit/>
      </a:bodyPr>
      <a:lstStyle>
        <a:defPPr algn="ctr">
          <a:defRPr dirty="0" smtClean="0">
            <a:solidFill>
              <a:schemeClr val="bg1"/>
            </a:solidFill>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B2BA75B-1AF6-0142-A13D-9D2182AC39B2}">
  <we:reference id="WA200010001" version="1.0.0.1" store="Omex" storeType="OMEX"/>
  <we:alternateReferences>
    <we:reference id="WA200010001" version="1.0.0.1" store="WA200010001" storeType="OMEX"/>
  </we:alternateReferences>
  <we:properties>
    <we:property name="claude.fileId" value="&quot;9f44a9a7-a4d4-4703-9cc4-746c954e46bb&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52133</TotalTime>
  <Words>3715</Words>
  <Application>Microsoft Macintosh PowerPoint</Application>
  <PresentationFormat>ワイド画面</PresentationFormat>
  <Paragraphs>462</Paragraphs>
  <Slides>23</Slides>
  <Notes>21</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23</vt:i4>
      </vt:variant>
    </vt:vector>
  </HeadingPairs>
  <TitlesOfParts>
    <vt:vector size="31" baseType="lpstr">
      <vt:lpstr>游ゴシック</vt:lpstr>
      <vt:lpstr>游ゴシック Light</vt:lpstr>
      <vt:lpstr>Arial</vt:lpstr>
      <vt:lpstr>Cambria Math</vt:lpstr>
      <vt:lpstr>Symbol</vt:lpstr>
      <vt:lpstr>Times New Roman</vt:lpstr>
      <vt:lpstr>Office テーマ [1789627060628]</vt:lpstr>
      <vt:lpstr>Office テーマ</vt:lpstr>
      <vt:lpstr>Modeling of Beam Focusing with  Radio Frequency Electric Field Perturbations</vt:lpstr>
      <vt:lpstr>Background</vt:lpstr>
      <vt:lpstr>[Previous work] Beam responses to RF</vt:lpstr>
      <vt:lpstr>Objective and method</vt:lpstr>
      <vt:lpstr>[Previous work] 1D Static beam model </vt:lpstr>
      <vt:lpstr>[Previous work] 2D Static beam model </vt:lpstr>
      <vt:lpstr>[Previous work] 2D Static beam model </vt:lpstr>
      <vt:lpstr>2D Static beam model with ω_0 </vt:lpstr>
      <vt:lpstr>RF field perturbation: Three elementary processes</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Appendix</vt:lpstr>
      <vt:lpstr>Phase relationship at ω_RF</vt:lpstr>
      <vt:lpstr>Operating regimes of negative ion sources and Perv</vt:lpstr>
      <vt:lpstr>Antenna </vt:lpstr>
      <vt:lpstr>Relationship between ω_x oscillation and value increasing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高周波電場摂動に対する ビーム発散角応答モデル</dc:title>
  <dc:creator>YASUI Tsuyoshi</dc:creator>
  <cp:lastModifiedBy>YASUI Tsuyoshi</cp:lastModifiedBy>
  <cp:revision>231</cp:revision>
  <cp:lastPrinted>2026-08-18T09:11:57Z</cp:lastPrinted>
  <dcterms:created xsi:type="dcterms:W3CDTF">2026-03-10T05:51:09Z</dcterms:created>
  <dcterms:modified xsi:type="dcterms:W3CDTF">2026-09-24T01:03:33Z</dcterms:modified>
</cp:coreProperties>
</file>